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1" r:id="rId5"/>
    <p:sldId id="277" r:id="rId6"/>
    <p:sldId id="266" r:id="rId7"/>
    <p:sldId id="288" r:id="rId8"/>
    <p:sldId id="289" r:id="rId9"/>
    <p:sldId id="264" r:id="rId10"/>
    <p:sldId id="290" r:id="rId11"/>
    <p:sldId id="292" r:id="rId12"/>
    <p:sldId id="265" r:id="rId13"/>
    <p:sldId id="267" r:id="rId14"/>
    <p:sldId id="295" r:id="rId15"/>
    <p:sldId id="296" r:id="rId16"/>
    <p:sldId id="297" r:id="rId17"/>
    <p:sldId id="298" r:id="rId18"/>
    <p:sldId id="268" r:id="rId19"/>
    <p:sldId id="299" r:id="rId20"/>
    <p:sldId id="300" r:id="rId21"/>
    <p:sldId id="301" r:id="rId22"/>
    <p:sldId id="302" r:id="rId23"/>
    <p:sldId id="303" r:id="rId24"/>
    <p:sldId id="304" r:id="rId25"/>
    <p:sldId id="305" r:id="rId26"/>
    <p:sldId id="293" r:id="rId27"/>
    <p:sldId id="270" r:id="rId28"/>
    <p:sldId id="271" r:id="rId29"/>
    <p:sldId id="306" r:id="rId30"/>
    <p:sldId id="308" r:id="rId31"/>
    <p:sldId id="307" r:id="rId32"/>
    <p:sldId id="309" r:id="rId33"/>
    <p:sldId id="310" r:id="rId34"/>
    <p:sldId id="311" r:id="rId35"/>
    <p:sldId id="312" r:id="rId36"/>
    <p:sldId id="313" r:id="rId37"/>
    <p:sldId id="314" r:id="rId38"/>
    <p:sldId id="315" r:id="rId39"/>
    <p:sldId id="294" r:id="rId40"/>
    <p:sldId id="274" r:id="rId41"/>
    <p:sldId id="275" r:id="rId42"/>
    <p:sldId id="317" r:id="rId43"/>
    <p:sldId id="318" r:id="rId44"/>
    <p:sldId id="276" r:id="rId45"/>
    <p:sldId id="319" r:id="rId46"/>
    <p:sldId id="321" r:id="rId47"/>
    <p:sldId id="320" r:id="rId48"/>
    <p:sldId id="322" r:id="rId49"/>
    <p:sldId id="323" r:id="rId50"/>
    <p:sldId id="324" r:id="rId51"/>
    <p:sldId id="316" r:id="rId52"/>
    <p:sldId id="26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C38"/>
    <a:srgbClr val="38761D"/>
    <a:srgbClr val="4A86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p:scale>
          <a:sx n="80" d="100"/>
          <a:sy n="80" d="100"/>
        </p:scale>
        <p:origin x="69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A35AF6A-0C21-43E4-902C-EB71207BD147}" type="datetimeFigureOut">
              <a:rPr lang="de-DE" smtClean="0"/>
              <a:t>04.02.2022</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3707C3-8634-4B6B-AB87-D14D88E3755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3880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35AF6A-0C21-43E4-902C-EB71207BD147}" type="datetimeFigureOut">
              <a:rPr lang="de-DE" smtClean="0"/>
              <a:t>04.02.2022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3946690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35AF6A-0C21-43E4-902C-EB71207BD147}" type="datetimeFigureOut">
              <a:rPr lang="de-DE" smtClean="0"/>
              <a:t>04.02.2022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24448735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35AF6A-0C21-43E4-902C-EB71207BD147}" type="datetimeFigureOut">
              <a:rPr lang="de-DE" smtClean="0"/>
              <a:t>04.02.2022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21822700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A35AF6A-0C21-43E4-902C-EB71207BD147}" type="datetimeFigureOut">
              <a:rPr lang="de-DE" smtClean="0"/>
              <a:t>04.02.2022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3707C3-8634-4B6B-AB87-D14D88E3755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86232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A35AF6A-0C21-43E4-902C-EB71207BD147}" type="datetimeFigureOut">
              <a:rPr lang="de-DE" smtClean="0"/>
              <a:t>04.02.2022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12497940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A35AF6A-0C21-43E4-902C-EB71207BD147}" type="datetimeFigureOut">
              <a:rPr lang="de-DE" smtClean="0"/>
              <a:t>04.02.2022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17022175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A35AF6A-0C21-43E4-902C-EB71207BD147}" type="datetimeFigureOut">
              <a:rPr lang="de-DE" smtClean="0"/>
              <a:t>04.02.2022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8855146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5AF6A-0C21-43E4-902C-EB71207BD147}" type="datetimeFigureOut">
              <a:rPr lang="de-DE" smtClean="0"/>
              <a:t>04.02.2022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13463155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A35AF6A-0C21-43E4-902C-EB71207BD147}" type="datetimeFigureOut">
              <a:rPr lang="de-DE" smtClean="0"/>
              <a:t>04.02.2022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22157272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A35AF6A-0C21-43E4-902C-EB71207BD147}" type="datetimeFigureOut">
              <a:rPr lang="de-DE" smtClean="0"/>
              <a:t>04.02.2022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3707C3-8634-4B6B-AB87-D14D88E37559}" type="slidenum">
              <a:rPr lang="de-DE" smtClean="0"/>
              <a:t>‹Nr.›</a:t>
            </a:fld>
            <a:endParaRPr lang="de-DE"/>
          </a:p>
        </p:txBody>
      </p:sp>
    </p:spTree>
    <p:extLst>
      <p:ext uri="{BB962C8B-B14F-4D97-AF65-F5344CB8AC3E}">
        <p14:creationId xmlns:p14="http://schemas.microsoft.com/office/powerpoint/2010/main" val="32731004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A35AF6A-0C21-43E4-902C-EB71207BD147}" type="datetimeFigureOut">
              <a:rPr lang="de-DE" smtClean="0"/>
              <a:t>04.02.2022</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3707C3-8634-4B6B-AB87-D14D88E37559}" type="slidenum">
              <a:rPr lang="de-DE" smtClean="0"/>
              <a:t>‹Nr.›</a:t>
            </a:fld>
            <a:endParaRPr lang="de-DE"/>
          </a:p>
        </p:txBody>
      </p:sp>
    </p:spTree>
    <p:extLst>
      <p:ext uri="{BB962C8B-B14F-4D97-AF65-F5344CB8AC3E}">
        <p14:creationId xmlns:p14="http://schemas.microsoft.com/office/powerpoint/2010/main" val="1428690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p074@hdm-stuttgart.de" TargetMode="External"/><Relationship Id="rId2" Type="http://schemas.openxmlformats.org/officeDocument/2006/relationships/hyperlink" Target="mailto:ar138@hdm-stuttgart.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analytics.google.com/analytics/web/" TargetMode="External"/><Relationship Id="rId7" Type="http://schemas.openxmlformats.org/officeDocument/2006/relationships/hyperlink" Target="https://github.com/kirenz/applied-analytics/blob/main/slides/L02_1_dsl_intro.pdf" TargetMode="External"/><Relationship Id="rId2" Type="http://schemas.openxmlformats.org/officeDocument/2006/relationships/hyperlink" Target="https://github.com/logos" TargetMode="External"/><Relationship Id="rId1" Type="http://schemas.openxmlformats.org/officeDocument/2006/relationships/slideLayout" Target="../slideLayouts/slideLayout1.xml"/><Relationship Id="rId6" Type="http://schemas.openxmlformats.org/officeDocument/2006/relationships/hyperlink" Target="https://www.kaggle.com/aungpyaeap/supermarket-sales" TargetMode="External"/><Relationship Id="rId5" Type="http://schemas.openxmlformats.org/officeDocument/2006/relationships/hyperlink" Target="https://www.googlemerchandisestore.com/" TargetMode="External"/><Relationship Id="rId4" Type="http://schemas.openxmlformats.org/officeDocument/2006/relationships/hyperlink" Target="https://colab.research.googl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3248025" y="4174254"/>
            <a:ext cx="57626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feld 9">
            <a:extLst>
              <a:ext uri="{FF2B5EF4-FFF2-40B4-BE49-F238E27FC236}">
                <a16:creationId xmlns:a16="http://schemas.microsoft.com/office/drawing/2014/main" id="{EB327CF1-C110-4077-9915-4E9912F48772}"/>
              </a:ext>
            </a:extLst>
          </p:cNvPr>
          <p:cNvSpPr txBox="1"/>
          <p:nvPr/>
        </p:nvSpPr>
        <p:spPr>
          <a:xfrm>
            <a:off x="2767444" y="4919509"/>
            <a:ext cx="2641600" cy="923330"/>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Aaron-David </a:t>
            </a:r>
            <a:r>
              <a:rPr lang="de-DE" dirty="0" err="1">
                <a:latin typeface="Calibri" panose="020F0502020204030204" pitchFamily="34" charset="0"/>
                <a:cs typeface="Calibri" panose="020F0502020204030204" pitchFamily="34" charset="0"/>
              </a:rPr>
              <a:t>Ramspott</a:t>
            </a: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ar138@hdm-stuttgart.de</a:t>
            </a: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Matrikel-Nummer: 38464</a:t>
            </a:r>
          </a:p>
        </p:txBody>
      </p:sp>
      <p:sp>
        <p:nvSpPr>
          <p:cNvPr id="24" name="Textfeld 23">
            <a:extLst>
              <a:ext uri="{FF2B5EF4-FFF2-40B4-BE49-F238E27FC236}">
                <a16:creationId xmlns:a16="http://schemas.microsoft.com/office/drawing/2014/main" id="{EE12FA49-3ED1-48A9-A518-9329BBCFCCBB}"/>
              </a:ext>
            </a:extLst>
          </p:cNvPr>
          <p:cNvSpPr txBox="1"/>
          <p:nvPr/>
        </p:nvSpPr>
        <p:spPr>
          <a:xfrm>
            <a:off x="6782958" y="4919509"/>
            <a:ext cx="2641600" cy="923330"/>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Laura Planells Jirschik</a:t>
            </a:r>
          </a:p>
          <a:p>
            <a:r>
              <a:rPr lang="de-D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lp074@hdm-stuttgart.de</a:t>
            </a:r>
            <a:r>
              <a:rPr lang="de-DE" dirty="0">
                <a:latin typeface="Calibri" panose="020F0502020204030204" pitchFamily="34" charset="0"/>
                <a:cs typeface="Calibri" panose="020F0502020204030204" pitchFamily="34" charset="0"/>
              </a:rPr>
              <a:t> </a:t>
            </a:r>
          </a:p>
          <a:p>
            <a:r>
              <a:rPr lang="de-DE" dirty="0">
                <a:latin typeface="Calibri" panose="020F0502020204030204" pitchFamily="34" charset="0"/>
                <a:cs typeface="Calibri" panose="020F0502020204030204" pitchFamily="34" charset="0"/>
              </a:rPr>
              <a:t>Matrikel-Nummer: 38235</a:t>
            </a:r>
          </a:p>
        </p:txBody>
      </p:sp>
      <p:sp>
        <p:nvSpPr>
          <p:cNvPr id="28" name="Textfeld 27">
            <a:extLst>
              <a:ext uri="{FF2B5EF4-FFF2-40B4-BE49-F238E27FC236}">
                <a16:creationId xmlns:a16="http://schemas.microsoft.com/office/drawing/2014/main" id="{D4A4BDA3-E58E-4A34-ABDF-66FADA6408A7}"/>
              </a:ext>
            </a:extLst>
          </p:cNvPr>
          <p:cNvSpPr txBox="1"/>
          <p:nvPr/>
        </p:nvSpPr>
        <p:spPr>
          <a:xfrm>
            <a:off x="1876425" y="2228671"/>
            <a:ext cx="9289619" cy="1200329"/>
          </a:xfrm>
          <a:prstGeom prst="rect">
            <a:avLst/>
          </a:prstGeom>
          <a:noFill/>
        </p:spPr>
        <p:txBody>
          <a:bodyPr wrap="square" rtlCol="0">
            <a:spAutoFit/>
          </a:bodyPr>
          <a:lstStyle/>
          <a:p>
            <a:r>
              <a:rPr lang="de-DE" sz="7200" dirty="0">
                <a:latin typeface="Calibri" panose="020F0502020204030204" pitchFamily="34" charset="0"/>
                <a:cs typeface="Calibri" panose="020F0502020204030204" pitchFamily="34" charset="0"/>
              </a:rPr>
              <a:t>Applied Data Analytics</a:t>
            </a:r>
          </a:p>
        </p:txBody>
      </p:sp>
    </p:spTree>
    <p:extLst>
      <p:ext uri="{BB962C8B-B14F-4D97-AF65-F5344CB8AC3E}">
        <p14:creationId xmlns:p14="http://schemas.microsoft.com/office/powerpoint/2010/main" val="32832845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5" name="Textfeld 4">
            <a:extLst>
              <a:ext uri="{FF2B5EF4-FFF2-40B4-BE49-F238E27FC236}">
                <a16:creationId xmlns:a16="http://schemas.microsoft.com/office/drawing/2014/main" id="{82CA1613-1F67-484E-980C-4AFDB158DC35}"/>
              </a:ext>
            </a:extLst>
          </p:cNvPr>
          <p:cNvSpPr txBox="1"/>
          <p:nvPr/>
        </p:nvSpPr>
        <p:spPr>
          <a:xfrm>
            <a:off x="4967287" y="522357"/>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Interpretation</a:t>
            </a:r>
          </a:p>
        </p:txBody>
      </p:sp>
      <p:cxnSp>
        <p:nvCxnSpPr>
          <p:cNvPr id="7" name="Gerader Verbinder 6">
            <a:extLst>
              <a:ext uri="{FF2B5EF4-FFF2-40B4-BE49-F238E27FC236}">
                <a16:creationId xmlns:a16="http://schemas.microsoft.com/office/drawing/2014/main" id="{6517CD89-0DE2-434F-8899-8B5278B47E0F}"/>
              </a:ext>
            </a:extLst>
          </p:cNvPr>
          <p:cNvCxnSpPr>
            <a:cxnSpLocks/>
          </p:cNvCxnSpPr>
          <p:nvPr/>
        </p:nvCxnSpPr>
        <p:spPr>
          <a:xfrm>
            <a:off x="6162675" y="1516779"/>
            <a:ext cx="2724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Textfeld 5">
            <a:extLst>
              <a:ext uri="{FF2B5EF4-FFF2-40B4-BE49-F238E27FC236}">
                <a16:creationId xmlns:a16="http://schemas.microsoft.com/office/drawing/2014/main" id="{409A2385-5A18-4A47-B977-0BAD6C355838}"/>
              </a:ext>
            </a:extLst>
          </p:cNvPr>
          <p:cNvSpPr txBox="1"/>
          <p:nvPr/>
        </p:nvSpPr>
        <p:spPr>
          <a:xfrm>
            <a:off x="4194571" y="2247900"/>
            <a:ext cx="6688932"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dirty="0">
                <a:latin typeface="Calibri" panose="020F0502020204030204" pitchFamily="34" charset="0"/>
                <a:cs typeface="Calibri" panose="020F0502020204030204" pitchFamily="34" charset="0"/>
              </a:rPr>
              <a:t>Nullhypothese kann zurückgewiesen werden</a:t>
            </a:r>
          </a:p>
          <a:p>
            <a:pPr marL="285750" indent="-285750">
              <a:lnSpc>
                <a:spcPct val="150000"/>
              </a:lnSpc>
              <a:buFont typeface="Arial" panose="020B0604020202020204" pitchFamily="34" charset="0"/>
              <a:buChar char="•"/>
            </a:pPr>
            <a:r>
              <a:rPr lang="de-DE" dirty="0" err="1">
                <a:latin typeface="Calibri" panose="020F0502020204030204" pitchFamily="34" charset="0"/>
                <a:cs typeface="Calibri" panose="020F0502020204030204" pitchFamily="34" charset="0"/>
              </a:rPr>
              <a:t>Conversion</a:t>
            </a:r>
            <a:r>
              <a:rPr lang="de-DE" dirty="0">
                <a:latin typeface="Calibri" panose="020F0502020204030204" pitchFamily="34" charset="0"/>
                <a:cs typeface="Calibri" panose="020F0502020204030204" pitchFamily="34" charset="0"/>
              </a:rPr>
              <a:t>-Rate von Werbung B war 8 Prozentpunkte höher</a:t>
            </a:r>
          </a:p>
          <a:p>
            <a:pPr marL="285750" indent="-285750">
              <a:lnSpc>
                <a:spcPct val="150000"/>
              </a:lnSpc>
              <a:buFont typeface="Symbol" panose="05050102010706020507" pitchFamily="18" charset="2"/>
              <a:buChar char="®"/>
            </a:pPr>
            <a:r>
              <a:rPr lang="de-DE" dirty="0">
                <a:latin typeface="Calibri" panose="020F0502020204030204" pitchFamily="34" charset="0"/>
                <a:cs typeface="Calibri" panose="020F0502020204030204" pitchFamily="34" charset="0"/>
              </a:rPr>
              <a:t>Alternative Hypothese kann angenommen werden</a:t>
            </a:r>
          </a:p>
          <a:p>
            <a:pPr>
              <a:lnSpc>
                <a:spcPct val="150000"/>
              </a:lnSpc>
            </a:pPr>
            <a:endParaRPr lang="de-DE"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de-DE" dirty="0">
                <a:latin typeface="Calibri" panose="020F0502020204030204" pitchFamily="34" charset="0"/>
                <a:cs typeface="Calibri" panose="020F0502020204030204" pitchFamily="34" charset="0"/>
              </a:rPr>
              <a:t>Werbung B spricht mehr Nutzer der Zielgruppe an</a:t>
            </a:r>
          </a:p>
          <a:p>
            <a:pPr>
              <a:lnSpc>
                <a:spcPct val="150000"/>
              </a:lnSpc>
            </a:pPr>
            <a:r>
              <a:rPr lang="de-DE"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sym typeface="Symbol" panose="05050102010706020507" pitchFamily="18" charset="2"/>
              </a:rPr>
              <a:t> Anzahl der Besucher der </a:t>
            </a:r>
            <a:r>
              <a:rPr lang="de-DE" dirty="0" err="1">
                <a:latin typeface="Calibri" panose="020F0502020204030204" pitchFamily="34" charset="0"/>
                <a:cs typeface="Calibri" panose="020F0502020204030204" pitchFamily="34" charset="0"/>
                <a:sym typeface="Symbol" panose="05050102010706020507" pitchFamily="18" charset="2"/>
              </a:rPr>
              <a:t>Shopseite</a:t>
            </a:r>
            <a:r>
              <a:rPr lang="de-DE" dirty="0">
                <a:latin typeface="Calibri" panose="020F0502020204030204" pitchFamily="34" charset="0"/>
                <a:cs typeface="Calibri" panose="020F0502020204030204" pitchFamily="34" charset="0"/>
                <a:sym typeface="Symbol" panose="05050102010706020507" pitchFamily="18" charset="2"/>
              </a:rPr>
              <a:t> aus der Zielgruppe steigt</a:t>
            </a:r>
            <a:endParaRPr lang="de-DE"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de-DE" dirty="0">
                <a:latin typeface="Calibri" panose="020F0502020204030204" pitchFamily="34" charset="0"/>
                <a:cs typeface="Calibri" panose="020F0502020204030204" pitchFamily="34" charset="0"/>
              </a:rPr>
              <a:t>Mit den vorhandenen Daten konnte nicht rausgefunden werden, ob die Kunden der Zielgruppe auch zahlungskräftiger sind </a:t>
            </a:r>
          </a:p>
          <a:p>
            <a:pPr marL="285750" indent="-285750">
              <a:buFont typeface="Symbol" panose="05050102010706020507" pitchFamily="18" charset="2"/>
              <a:buChar char="®"/>
            </a:pPr>
            <a:endParaRPr lang="de-DE" dirty="0">
              <a:latin typeface="Calibri" panose="020F0502020204030204" pitchFamily="34" charset="0"/>
              <a:cs typeface="Calibri" panose="020F0502020204030204" pitchFamily="34" charset="0"/>
            </a:endParaRPr>
          </a:p>
          <a:p>
            <a:endParaRPr lang="de-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91731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3932903" y="4850529"/>
            <a:ext cx="433602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Cluster-Analyse</a:t>
            </a:r>
          </a:p>
        </p:txBody>
      </p:sp>
    </p:spTree>
    <p:extLst>
      <p:ext uri="{BB962C8B-B14F-4D97-AF65-F5344CB8AC3E}">
        <p14:creationId xmlns:p14="http://schemas.microsoft.com/office/powerpoint/2010/main" val="16194012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817435"/>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8" name="Textfeld 7">
            <a:extLst>
              <a:ext uri="{FF2B5EF4-FFF2-40B4-BE49-F238E27FC236}">
                <a16:creationId xmlns:a16="http://schemas.microsoft.com/office/drawing/2014/main" id="{199C8072-23B9-4D4F-8E0C-9407409400B9}"/>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9" name="Gerader Verbinder 8">
            <a:extLst>
              <a:ext uri="{FF2B5EF4-FFF2-40B4-BE49-F238E27FC236}">
                <a16:creationId xmlns:a16="http://schemas.microsoft.com/office/drawing/2014/main" id="{7D6AFDA0-5812-4985-9E8B-812D45ECD89D}"/>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6D819683-25A6-4015-AA20-889D74241C58}"/>
              </a:ext>
            </a:extLst>
          </p:cNvPr>
          <p:cNvSpPr txBox="1"/>
          <p:nvPr/>
        </p:nvSpPr>
        <p:spPr>
          <a:xfrm>
            <a:off x="4710112" y="2506652"/>
            <a:ext cx="5648325" cy="1631216"/>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„Es soll untersucht werden inwieweit  zwischen den Bewertungen und Ausgaben eines Einkaufs ein Zusammenhang besteht. Hierbei spielt auch das Geschlecht der Käufer eine Rolle, um mögliche Zusammenhänge aufzuzeigen.“</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4932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655DC7A1-761C-419E-83BD-361E4016E0E6}"/>
              </a:ext>
            </a:extLst>
          </p:cNvPr>
          <p:cNvSpPr/>
          <p:nvPr/>
        </p:nvSpPr>
        <p:spPr>
          <a:xfrm>
            <a:off x="495298" y="27369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A044378E-6C53-4424-9202-DE01C967A944}"/>
              </a:ext>
            </a:extLst>
          </p:cNvPr>
          <p:cNvPicPr>
            <a:picLocks noChangeAspect="1"/>
          </p:cNvPicPr>
          <p:nvPr/>
        </p:nvPicPr>
        <p:blipFill>
          <a:blip r:embed="rId2"/>
          <a:stretch>
            <a:fillRect/>
          </a:stretch>
        </p:blipFill>
        <p:spPr>
          <a:xfrm>
            <a:off x="3924300" y="4878697"/>
            <a:ext cx="2957512" cy="1382949"/>
          </a:xfrm>
          <a:prstGeom prst="rect">
            <a:avLst/>
          </a:prstGeom>
        </p:spPr>
      </p:pic>
      <p:pic>
        <p:nvPicPr>
          <p:cNvPr id="15" name="Grafik 14">
            <a:extLst>
              <a:ext uri="{FF2B5EF4-FFF2-40B4-BE49-F238E27FC236}">
                <a16:creationId xmlns:a16="http://schemas.microsoft.com/office/drawing/2014/main" id="{9DF0959F-C070-4958-8EC1-9B92166398F6}"/>
              </a:ext>
            </a:extLst>
          </p:cNvPr>
          <p:cNvPicPr>
            <a:picLocks noChangeAspect="1"/>
          </p:cNvPicPr>
          <p:nvPr/>
        </p:nvPicPr>
        <p:blipFill>
          <a:blip r:embed="rId3"/>
          <a:stretch>
            <a:fillRect/>
          </a:stretch>
        </p:blipFill>
        <p:spPr>
          <a:xfrm>
            <a:off x="3924300" y="2060674"/>
            <a:ext cx="6343650" cy="2362200"/>
          </a:xfrm>
          <a:prstGeom prst="rect">
            <a:avLst/>
          </a:prstGeom>
        </p:spPr>
      </p:pic>
    </p:spTree>
    <p:extLst>
      <p:ext uri="{BB962C8B-B14F-4D97-AF65-F5344CB8AC3E}">
        <p14:creationId xmlns:p14="http://schemas.microsoft.com/office/powerpoint/2010/main" val="12841982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655DC7A1-761C-419E-83BD-361E4016E0E6}"/>
              </a:ext>
            </a:extLst>
          </p:cNvPr>
          <p:cNvSpPr/>
          <p:nvPr/>
        </p:nvSpPr>
        <p:spPr>
          <a:xfrm>
            <a:off x="495298" y="27369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Datenbereinigung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695950" y="1516779"/>
            <a:ext cx="3619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84928AA4-6866-463E-BB66-A69FD4A7745A}"/>
              </a:ext>
            </a:extLst>
          </p:cNvPr>
          <p:cNvPicPr>
            <a:picLocks noChangeAspect="1"/>
          </p:cNvPicPr>
          <p:nvPr/>
        </p:nvPicPr>
        <p:blipFill rotWithShape="1">
          <a:blip r:embed="rId2"/>
          <a:srcRect r="21406"/>
          <a:stretch/>
        </p:blipFill>
        <p:spPr>
          <a:xfrm>
            <a:off x="3140866" y="1773060"/>
            <a:ext cx="4136232" cy="3784693"/>
          </a:xfrm>
          <a:prstGeom prst="rect">
            <a:avLst/>
          </a:prstGeom>
        </p:spPr>
      </p:pic>
      <p:pic>
        <p:nvPicPr>
          <p:cNvPr id="12" name="Grafik 11">
            <a:extLst>
              <a:ext uri="{FF2B5EF4-FFF2-40B4-BE49-F238E27FC236}">
                <a16:creationId xmlns:a16="http://schemas.microsoft.com/office/drawing/2014/main" id="{410F7480-583A-4630-8B2E-F0D957B1A97B}"/>
              </a:ext>
            </a:extLst>
          </p:cNvPr>
          <p:cNvPicPr>
            <a:picLocks noChangeAspect="1"/>
          </p:cNvPicPr>
          <p:nvPr/>
        </p:nvPicPr>
        <p:blipFill>
          <a:blip r:embed="rId3"/>
          <a:stretch>
            <a:fillRect/>
          </a:stretch>
        </p:blipFill>
        <p:spPr>
          <a:xfrm>
            <a:off x="7772400" y="4132513"/>
            <a:ext cx="4412944" cy="2656505"/>
          </a:xfrm>
          <a:prstGeom prst="rect">
            <a:avLst/>
          </a:prstGeom>
        </p:spPr>
      </p:pic>
    </p:spTree>
    <p:extLst>
      <p:ext uri="{BB962C8B-B14F-4D97-AF65-F5344CB8AC3E}">
        <p14:creationId xmlns:p14="http://schemas.microsoft.com/office/powerpoint/2010/main" val="17591127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695950" y="1516779"/>
            <a:ext cx="3619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4" name="Grafik 13">
            <a:extLst>
              <a:ext uri="{FF2B5EF4-FFF2-40B4-BE49-F238E27FC236}">
                <a16:creationId xmlns:a16="http://schemas.microsoft.com/office/drawing/2014/main" id="{648A5A00-10C0-46BD-9601-006E65EE9752}"/>
              </a:ext>
            </a:extLst>
          </p:cNvPr>
          <p:cNvPicPr>
            <a:picLocks noChangeAspect="1"/>
          </p:cNvPicPr>
          <p:nvPr/>
        </p:nvPicPr>
        <p:blipFill>
          <a:blip r:embed="rId2"/>
          <a:stretch>
            <a:fillRect/>
          </a:stretch>
        </p:blipFill>
        <p:spPr>
          <a:xfrm>
            <a:off x="4200525" y="1884705"/>
            <a:ext cx="6672262" cy="4376941"/>
          </a:xfrm>
          <a:prstGeom prst="rect">
            <a:avLst/>
          </a:prstGeom>
        </p:spPr>
      </p:pic>
    </p:spTree>
    <p:extLst>
      <p:ext uri="{BB962C8B-B14F-4D97-AF65-F5344CB8AC3E}">
        <p14:creationId xmlns:p14="http://schemas.microsoft.com/office/powerpoint/2010/main" val="37737997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Elbow Point Graph</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695950" y="1516779"/>
            <a:ext cx="3619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Grafik 4">
            <a:extLst>
              <a:ext uri="{FF2B5EF4-FFF2-40B4-BE49-F238E27FC236}">
                <a16:creationId xmlns:a16="http://schemas.microsoft.com/office/drawing/2014/main" id="{30D8D383-79D1-4F56-BDE5-3E84613BC48B}"/>
              </a:ext>
            </a:extLst>
          </p:cNvPr>
          <p:cNvPicPr>
            <a:picLocks noChangeAspect="1"/>
          </p:cNvPicPr>
          <p:nvPr/>
        </p:nvPicPr>
        <p:blipFill>
          <a:blip r:embed="rId2"/>
          <a:stretch>
            <a:fillRect/>
          </a:stretch>
        </p:blipFill>
        <p:spPr>
          <a:xfrm>
            <a:off x="3376612" y="2017515"/>
            <a:ext cx="5700713" cy="2521000"/>
          </a:xfrm>
          <a:prstGeom prst="rect">
            <a:avLst/>
          </a:prstGeom>
        </p:spPr>
      </p:pic>
      <p:pic>
        <p:nvPicPr>
          <p:cNvPr id="7" name="Grafik 6">
            <a:extLst>
              <a:ext uri="{FF2B5EF4-FFF2-40B4-BE49-F238E27FC236}">
                <a16:creationId xmlns:a16="http://schemas.microsoft.com/office/drawing/2014/main" id="{70C2FACE-95E3-47D3-BB95-C533934DCB7A}"/>
              </a:ext>
            </a:extLst>
          </p:cNvPr>
          <p:cNvPicPr>
            <a:picLocks noChangeAspect="1"/>
          </p:cNvPicPr>
          <p:nvPr/>
        </p:nvPicPr>
        <p:blipFill>
          <a:blip r:embed="rId3"/>
          <a:stretch>
            <a:fillRect/>
          </a:stretch>
        </p:blipFill>
        <p:spPr>
          <a:xfrm>
            <a:off x="6615112" y="3429000"/>
            <a:ext cx="5143500" cy="3173473"/>
          </a:xfrm>
          <a:prstGeom prst="rect">
            <a:avLst/>
          </a:prstGeom>
        </p:spPr>
      </p:pic>
    </p:spTree>
    <p:extLst>
      <p:ext uri="{BB962C8B-B14F-4D97-AF65-F5344CB8AC3E}">
        <p14:creationId xmlns:p14="http://schemas.microsoft.com/office/powerpoint/2010/main" val="1361974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Silhouetten-Analyse</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495925" y="1516779"/>
            <a:ext cx="41148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8" name="Grafik 7">
            <a:extLst>
              <a:ext uri="{FF2B5EF4-FFF2-40B4-BE49-F238E27FC236}">
                <a16:creationId xmlns:a16="http://schemas.microsoft.com/office/drawing/2014/main" id="{B088690E-8167-49AC-A547-5945EFFFF3B1}"/>
              </a:ext>
            </a:extLst>
          </p:cNvPr>
          <p:cNvPicPr>
            <a:picLocks noChangeAspect="1"/>
          </p:cNvPicPr>
          <p:nvPr/>
        </p:nvPicPr>
        <p:blipFill rotWithShape="1">
          <a:blip r:embed="rId2"/>
          <a:srcRect b="41282"/>
          <a:stretch/>
        </p:blipFill>
        <p:spPr>
          <a:xfrm>
            <a:off x="3109912" y="1776412"/>
            <a:ext cx="4872038" cy="2313255"/>
          </a:xfrm>
          <a:prstGeom prst="rect">
            <a:avLst/>
          </a:prstGeom>
        </p:spPr>
      </p:pic>
      <p:pic>
        <p:nvPicPr>
          <p:cNvPr id="12" name="Grafik 11">
            <a:extLst>
              <a:ext uri="{FF2B5EF4-FFF2-40B4-BE49-F238E27FC236}">
                <a16:creationId xmlns:a16="http://schemas.microsoft.com/office/drawing/2014/main" id="{2B6E23FC-27D1-4E87-BD97-77C3B005FFCF}"/>
              </a:ext>
            </a:extLst>
          </p:cNvPr>
          <p:cNvPicPr>
            <a:picLocks noChangeAspect="1"/>
          </p:cNvPicPr>
          <p:nvPr/>
        </p:nvPicPr>
        <p:blipFill>
          <a:blip r:embed="rId3"/>
          <a:stretch>
            <a:fillRect/>
          </a:stretch>
        </p:blipFill>
        <p:spPr>
          <a:xfrm>
            <a:off x="6462712" y="3704971"/>
            <a:ext cx="4872038" cy="3033083"/>
          </a:xfrm>
          <a:prstGeom prst="rect">
            <a:avLst/>
          </a:prstGeom>
        </p:spPr>
      </p:pic>
    </p:spTree>
    <p:extLst>
      <p:ext uri="{BB962C8B-B14F-4D97-AF65-F5344CB8AC3E}">
        <p14:creationId xmlns:p14="http://schemas.microsoft.com/office/powerpoint/2010/main" val="24711308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D551B650-DC70-4EB4-B81E-4FC0BA14076B}"/>
              </a:ext>
            </a:extLst>
          </p:cNvPr>
          <p:cNvSpPr/>
          <p:nvPr/>
        </p:nvSpPr>
        <p:spPr>
          <a:xfrm>
            <a:off x="376235" y="2780972"/>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k-</a:t>
            </a:r>
            <a:r>
              <a:rPr lang="de-DE" sz="4400" dirty="0" err="1">
                <a:latin typeface="Calibri" panose="020F0502020204030204" pitchFamily="34" charset="0"/>
                <a:cs typeface="Calibri" panose="020F0502020204030204" pitchFamily="34" charset="0"/>
              </a:rPr>
              <a:t>Means</a:t>
            </a:r>
            <a:r>
              <a:rPr lang="de-DE" sz="4400" dirty="0">
                <a:latin typeface="Calibri" panose="020F0502020204030204" pitchFamily="34" charset="0"/>
                <a:cs typeface="Calibri" panose="020F0502020204030204" pitchFamily="34" charset="0"/>
              </a:rPr>
              <a:t>-Algorithmus</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5372100" y="1516779"/>
            <a:ext cx="42862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CC5BAD61-BE8D-441B-843B-1DE8E7B43308}"/>
              </a:ext>
            </a:extLst>
          </p:cNvPr>
          <p:cNvPicPr>
            <a:picLocks noChangeAspect="1"/>
          </p:cNvPicPr>
          <p:nvPr/>
        </p:nvPicPr>
        <p:blipFill>
          <a:blip r:embed="rId2"/>
          <a:stretch>
            <a:fillRect/>
          </a:stretch>
        </p:blipFill>
        <p:spPr>
          <a:xfrm>
            <a:off x="3870404" y="2050672"/>
            <a:ext cx="4039539" cy="1006852"/>
          </a:xfrm>
          <a:prstGeom prst="rect">
            <a:avLst/>
          </a:prstGeom>
        </p:spPr>
      </p:pic>
      <p:pic>
        <p:nvPicPr>
          <p:cNvPr id="13" name="Grafik 12">
            <a:extLst>
              <a:ext uri="{FF2B5EF4-FFF2-40B4-BE49-F238E27FC236}">
                <a16:creationId xmlns:a16="http://schemas.microsoft.com/office/drawing/2014/main" id="{327F0BE2-55D8-4A45-A9EB-872BB3B59A34}"/>
              </a:ext>
            </a:extLst>
          </p:cNvPr>
          <p:cNvPicPr>
            <a:picLocks noChangeAspect="1"/>
          </p:cNvPicPr>
          <p:nvPr/>
        </p:nvPicPr>
        <p:blipFill>
          <a:blip r:embed="rId3"/>
          <a:stretch>
            <a:fillRect/>
          </a:stretch>
        </p:blipFill>
        <p:spPr>
          <a:xfrm>
            <a:off x="3870404" y="3379294"/>
            <a:ext cx="5178343" cy="3367084"/>
          </a:xfrm>
          <a:prstGeom prst="rect">
            <a:avLst/>
          </a:prstGeom>
        </p:spPr>
      </p:pic>
    </p:spTree>
    <p:extLst>
      <p:ext uri="{BB962C8B-B14F-4D97-AF65-F5344CB8AC3E}">
        <p14:creationId xmlns:p14="http://schemas.microsoft.com/office/powerpoint/2010/main" val="5469701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D551B650-DC70-4EB4-B81E-4FC0BA14076B}"/>
              </a:ext>
            </a:extLst>
          </p:cNvPr>
          <p:cNvSpPr/>
          <p:nvPr/>
        </p:nvSpPr>
        <p:spPr>
          <a:xfrm>
            <a:off x="376235" y="2780972"/>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Ward-Algorithmus</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5629275" y="1516779"/>
            <a:ext cx="38385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9" name="Grafik 8">
            <a:extLst>
              <a:ext uri="{FF2B5EF4-FFF2-40B4-BE49-F238E27FC236}">
                <a16:creationId xmlns:a16="http://schemas.microsoft.com/office/drawing/2014/main" id="{48F39B65-C3AC-469B-A99A-4528D6A2337D}"/>
              </a:ext>
            </a:extLst>
          </p:cNvPr>
          <p:cNvPicPr>
            <a:picLocks noChangeAspect="1"/>
          </p:cNvPicPr>
          <p:nvPr/>
        </p:nvPicPr>
        <p:blipFill>
          <a:blip r:embed="rId2"/>
          <a:stretch>
            <a:fillRect/>
          </a:stretch>
        </p:blipFill>
        <p:spPr>
          <a:xfrm>
            <a:off x="3130140" y="2149869"/>
            <a:ext cx="8751119" cy="592181"/>
          </a:xfrm>
          <a:prstGeom prst="rect">
            <a:avLst/>
          </a:prstGeom>
        </p:spPr>
      </p:pic>
      <p:pic>
        <p:nvPicPr>
          <p:cNvPr id="12" name="Grafik 11">
            <a:extLst>
              <a:ext uri="{FF2B5EF4-FFF2-40B4-BE49-F238E27FC236}">
                <a16:creationId xmlns:a16="http://schemas.microsoft.com/office/drawing/2014/main" id="{1CEC065E-CBF2-44E1-BBF6-46F026C8BCE2}"/>
              </a:ext>
            </a:extLst>
          </p:cNvPr>
          <p:cNvPicPr>
            <a:picLocks noChangeAspect="1"/>
          </p:cNvPicPr>
          <p:nvPr/>
        </p:nvPicPr>
        <p:blipFill>
          <a:blip r:embed="rId3"/>
          <a:stretch>
            <a:fillRect/>
          </a:stretch>
        </p:blipFill>
        <p:spPr>
          <a:xfrm>
            <a:off x="3128960" y="2780972"/>
            <a:ext cx="5457825" cy="3817023"/>
          </a:xfrm>
          <a:prstGeom prst="rect">
            <a:avLst/>
          </a:prstGeom>
        </p:spPr>
      </p:pic>
    </p:spTree>
    <p:extLst>
      <p:ext uri="{BB962C8B-B14F-4D97-AF65-F5344CB8AC3E}">
        <p14:creationId xmlns:p14="http://schemas.microsoft.com/office/powerpoint/2010/main" val="36722521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2908594E-CBD2-4398-B77F-B24782565705}"/>
              </a:ext>
            </a:extLst>
          </p:cNvPr>
          <p:cNvSpPr/>
          <p:nvPr/>
        </p:nvSpPr>
        <p:spPr>
          <a:xfrm>
            <a:off x="6096000" y="0"/>
            <a:ext cx="6096000"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A5E94CA-2578-42AB-A8D4-D66C0C5C515B}"/>
              </a:ext>
            </a:extLst>
          </p:cNvPr>
          <p:cNvPicPr>
            <a:picLocks noChangeAspect="1"/>
          </p:cNvPicPr>
          <p:nvPr/>
        </p:nvPicPr>
        <p:blipFill>
          <a:blip r:embed="rId2"/>
          <a:stretch>
            <a:fillRect/>
          </a:stretch>
        </p:blipFill>
        <p:spPr>
          <a:xfrm>
            <a:off x="623886" y="3086100"/>
            <a:ext cx="5000625" cy="3352800"/>
          </a:xfrm>
          <a:prstGeom prst="rect">
            <a:avLst/>
          </a:prstGeom>
          <a:ln>
            <a:solidFill>
              <a:schemeClr val="bg1"/>
            </a:solidFill>
          </a:ln>
        </p:spPr>
      </p:pic>
      <p:cxnSp>
        <p:nvCxnSpPr>
          <p:cNvPr id="9" name="Gerader Verbinder 8">
            <a:extLst>
              <a:ext uri="{FF2B5EF4-FFF2-40B4-BE49-F238E27FC236}">
                <a16:creationId xmlns:a16="http://schemas.microsoft.com/office/drawing/2014/main" id="{4549E74F-CF0B-4242-A1F0-B8B53EB1AFC9}"/>
              </a:ext>
            </a:extLst>
          </p:cNvPr>
          <p:cNvCxnSpPr>
            <a:cxnSpLocks/>
          </p:cNvCxnSpPr>
          <p:nvPr/>
        </p:nvCxnSpPr>
        <p:spPr>
          <a:xfrm>
            <a:off x="2409825" y="1507254"/>
            <a:ext cx="1485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Textfeld 10">
            <a:extLst>
              <a:ext uri="{FF2B5EF4-FFF2-40B4-BE49-F238E27FC236}">
                <a16:creationId xmlns:a16="http://schemas.microsoft.com/office/drawing/2014/main" id="{747655FD-2A6E-40D2-96BC-9AABF17D7B7E}"/>
              </a:ext>
            </a:extLst>
          </p:cNvPr>
          <p:cNvSpPr txBox="1"/>
          <p:nvPr/>
        </p:nvSpPr>
        <p:spPr>
          <a:xfrm>
            <a:off x="1760933" y="580761"/>
            <a:ext cx="2726532" cy="769441"/>
          </a:xfrm>
          <a:prstGeom prst="rect">
            <a:avLst/>
          </a:prstGeom>
          <a:noFill/>
        </p:spPr>
        <p:txBody>
          <a:bodyPr wrap="square" rtlCol="0">
            <a:spAutoFit/>
          </a:bodyPr>
          <a:lstStyle/>
          <a:p>
            <a:r>
              <a:rPr lang="de-DE" sz="4400" dirty="0">
                <a:latin typeface="Calibri" panose="020F0502020204030204" pitchFamily="34" charset="0"/>
                <a:cs typeface="Calibri" panose="020F0502020204030204" pitchFamily="34" charset="0"/>
              </a:rPr>
              <a:t>Gliederung</a:t>
            </a:r>
          </a:p>
        </p:txBody>
      </p:sp>
      <p:sp>
        <p:nvSpPr>
          <p:cNvPr id="16" name="Textfeld 15">
            <a:extLst>
              <a:ext uri="{FF2B5EF4-FFF2-40B4-BE49-F238E27FC236}">
                <a16:creationId xmlns:a16="http://schemas.microsoft.com/office/drawing/2014/main" id="{C043A339-445A-4582-8F3B-C28A02690FED}"/>
              </a:ext>
            </a:extLst>
          </p:cNvPr>
          <p:cNvSpPr txBox="1"/>
          <p:nvPr/>
        </p:nvSpPr>
        <p:spPr>
          <a:xfrm>
            <a:off x="7019925" y="580761"/>
            <a:ext cx="4667250" cy="5477205"/>
          </a:xfrm>
          <a:prstGeom prst="rect">
            <a:avLst/>
          </a:prstGeom>
          <a:noFill/>
        </p:spPr>
        <p:txBody>
          <a:bodyPr wrap="square" rtlCol="0">
            <a:spAutoFit/>
          </a:bodyPr>
          <a:lstStyle/>
          <a:p>
            <a:pPr marL="342900" indent="-342900">
              <a:buAutoNum type="arabicPeriod"/>
            </a:pPr>
            <a:r>
              <a:rPr lang="de-DE" sz="3600" dirty="0">
                <a:solidFill>
                  <a:schemeClr val="bg1"/>
                </a:solidFill>
                <a:latin typeface="Calibri" panose="020F0502020204030204" pitchFamily="34" charset="0"/>
                <a:cs typeface="Calibri" panose="020F0502020204030204" pitchFamily="34" charset="0"/>
              </a:rPr>
              <a:t> Organisation des Projekts</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A/B-Test</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Clusteranalyse</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Klassifikationsanalyse</a:t>
            </a:r>
          </a:p>
          <a:p>
            <a:pPr marL="342900" indent="-342900">
              <a:lnSpc>
                <a:spcPct val="200000"/>
              </a:lnSpc>
              <a:buAutoNum type="arabicPeriod"/>
            </a:pPr>
            <a:r>
              <a:rPr lang="de-DE" sz="3600" dirty="0">
                <a:solidFill>
                  <a:schemeClr val="bg1"/>
                </a:solidFill>
                <a:latin typeface="Calibri" panose="020F0502020204030204" pitchFamily="34" charset="0"/>
                <a:cs typeface="Calibri" panose="020F0502020204030204" pitchFamily="34" charset="0"/>
              </a:rPr>
              <a:t> Regressionsanalyse</a:t>
            </a:r>
          </a:p>
        </p:txBody>
      </p:sp>
    </p:spTree>
    <p:extLst>
      <p:ext uri="{BB962C8B-B14F-4D97-AF65-F5344CB8AC3E}">
        <p14:creationId xmlns:p14="http://schemas.microsoft.com/office/powerpoint/2010/main" val="4232878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Analyse</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6800850" y="1516779"/>
            <a:ext cx="14097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97F9109B-4586-48F9-8C8F-E3E19444F77B}"/>
              </a:ext>
            </a:extLst>
          </p:cNvPr>
          <p:cNvPicPr>
            <a:picLocks noChangeAspect="1"/>
          </p:cNvPicPr>
          <p:nvPr/>
        </p:nvPicPr>
        <p:blipFill rotWithShape="1">
          <a:blip r:embed="rId2"/>
          <a:srcRect b="34616"/>
          <a:stretch/>
        </p:blipFill>
        <p:spPr>
          <a:xfrm>
            <a:off x="3238499" y="2371723"/>
            <a:ext cx="8629651" cy="1438273"/>
          </a:xfrm>
          <a:prstGeom prst="rect">
            <a:avLst/>
          </a:prstGeom>
        </p:spPr>
      </p:pic>
      <p:sp>
        <p:nvSpPr>
          <p:cNvPr id="13" name="Textfeld 12">
            <a:extLst>
              <a:ext uri="{FF2B5EF4-FFF2-40B4-BE49-F238E27FC236}">
                <a16:creationId xmlns:a16="http://schemas.microsoft.com/office/drawing/2014/main" id="{452B597D-86B1-47B3-A9D4-D674DC69026F}"/>
              </a:ext>
            </a:extLst>
          </p:cNvPr>
          <p:cNvSpPr txBox="1"/>
          <p:nvPr/>
        </p:nvSpPr>
        <p:spPr>
          <a:xfrm>
            <a:off x="3662362" y="4245839"/>
            <a:ext cx="2543175" cy="1015663"/>
          </a:xfrm>
          <a:prstGeom prst="rect">
            <a:avLst/>
          </a:prstGeom>
          <a:noFill/>
        </p:spPr>
        <p:txBody>
          <a:bodyPr wrap="square" rtlCol="0">
            <a:spAutoFit/>
          </a:bodyPr>
          <a:lstStyle/>
          <a:p>
            <a:r>
              <a:rPr lang="de-DE" sz="2000" dirty="0">
                <a:latin typeface="Calibri" panose="020F0502020204030204" pitchFamily="34" charset="0"/>
                <a:cs typeface="Calibri" panose="020F0502020204030204" pitchFamily="34" charset="0"/>
              </a:rPr>
              <a:t>Frauen: 53,02 % </a:t>
            </a:r>
          </a:p>
          <a:p>
            <a:endParaRPr lang="de-DE" sz="2000" dirty="0">
              <a:latin typeface="Calibri" panose="020F0502020204030204" pitchFamily="34" charset="0"/>
              <a:cs typeface="Calibri" panose="020F0502020204030204" pitchFamily="34" charset="0"/>
            </a:endParaRPr>
          </a:p>
          <a:p>
            <a:r>
              <a:rPr lang="de-DE" sz="2000" dirty="0">
                <a:latin typeface="Calibri" panose="020F0502020204030204" pitchFamily="34" charset="0"/>
                <a:cs typeface="Calibri" panose="020F0502020204030204" pitchFamily="34" charset="0"/>
              </a:rPr>
              <a:t>Männer: 46,98 %</a:t>
            </a:r>
          </a:p>
        </p:txBody>
      </p:sp>
    </p:spTree>
    <p:extLst>
      <p:ext uri="{BB962C8B-B14F-4D97-AF65-F5344CB8AC3E}">
        <p14:creationId xmlns:p14="http://schemas.microsoft.com/office/powerpoint/2010/main" val="40508220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Interpretation</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6105525" y="1516779"/>
            <a:ext cx="27813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Textfeld 5">
            <a:extLst>
              <a:ext uri="{FF2B5EF4-FFF2-40B4-BE49-F238E27FC236}">
                <a16:creationId xmlns:a16="http://schemas.microsoft.com/office/drawing/2014/main" id="{B22B9D2E-1082-438F-9B58-AC48E9CFDCD2}"/>
              </a:ext>
            </a:extLst>
          </p:cNvPr>
          <p:cNvSpPr txBox="1"/>
          <p:nvPr/>
        </p:nvSpPr>
        <p:spPr>
          <a:xfrm>
            <a:off x="3695699" y="2219325"/>
            <a:ext cx="7210425" cy="2862322"/>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rgbClr val="24292F"/>
                </a:solidFill>
                <a:latin typeface="-apple-system"/>
              </a:rPr>
              <a:t>B</a:t>
            </a:r>
            <a:r>
              <a:rPr lang="de-DE" sz="2000" b="0" i="0" dirty="0">
                <a:solidFill>
                  <a:srgbClr val="24292F"/>
                </a:solidFill>
                <a:effectLst/>
                <a:latin typeface="-apple-system"/>
              </a:rPr>
              <a:t>ezüglich des Geschlechts der Kunden liegen keine signifikanten Differenzen zwischen den Clustern vor</a:t>
            </a:r>
            <a:br>
              <a:rPr lang="de-DE" sz="2000" b="0" i="0" dirty="0">
                <a:solidFill>
                  <a:srgbClr val="24292F"/>
                </a:solidFill>
                <a:effectLst/>
                <a:latin typeface="-apple-system"/>
              </a:rPr>
            </a:br>
            <a:endParaRPr lang="de-DE" sz="2000" b="0" i="0" dirty="0">
              <a:solidFill>
                <a:srgbClr val="24292F"/>
              </a:solidFill>
              <a:effectLst/>
              <a:latin typeface="-apple-system"/>
            </a:endParaRPr>
          </a:p>
          <a:p>
            <a:pPr marL="285750" indent="-285750">
              <a:buFont typeface="Symbol" panose="05050102010706020507" pitchFamily="18" charset="2"/>
              <a:buChar char="®"/>
            </a:pPr>
            <a:r>
              <a:rPr lang="de-DE" sz="2000" b="0" i="0" dirty="0">
                <a:solidFill>
                  <a:srgbClr val="24292F"/>
                </a:solidFill>
                <a:effectLst/>
                <a:latin typeface="-apple-system"/>
              </a:rPr>
              <a:t> Es ist kein signifikanter Unterschied im Kaufverhalten zwischen Frauen und Männern festzustellen. </a:t>
            </a:r>
            <a:br>
              <a:rPr lang="de-DE" sz="2000" b="0" i="0" dirty="0">
                <a:solidFill>
                  <a:srgbClr val="24292F"/>
                </a:solidFill>
                <a:effectLst/>
                <a:latin typeface="-apple-system"/>
              </a:rPr>
            </a:br>
            <a:endParaRPr lang="de-DE" sz="2000" b="0" i="0" dirty="0">
              <a:solidFill>
                <a:srgbClr val="24292F"/>
              </a:solidFill>
              <a:effectLst/>
              <a:latin typeface="-apple-system"/>
            </a:endParaRPr>
          </a:p>
          <a:p>
            <a:pPr marL="285750" indent="-285750">
              <a:buFont typeface="Symbol" panose="05050102010706020507" pitchFamily="18" charset="2"/>
              <a:buChar char="®"/>
            </a:pPr>
            <a:r>
              <a:rPr lang="de-DE" sz="2000" dirty="0">
                <a:solidFill>
                  <a:srgbClr val="24292F"/>
                </a:solidFill>
                <a:latin typeface="-apple-system"/>
              </a:rPr>
              <a:t> Aufteilung des Datensatzes in Kunden, die eine überdurchschnittliche Bewertung gegeben haben und Kunden, die eine überdurchschnittliche Bewertung gegeben haben</a:t>
            </a:r>
            <a:endParaRPr lang="de-DE" sz="2000" dirty="0"/>
          </a:p>
        </p:txBody>
      </p:sp>
    </p:spTree>
    <p:extLst>
      <p:ext uri="{BB962C8B-B14F-4D97-AF65-F5344CB8AC3E}">
        <p14:creationId xmlns:p14="http://schemas.microsoft.com/office/powerpoint/2010/main" val="33298995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655DC7A1-761C-419E-83BD-361E4016E0E6}"/>
              </a:ext>
            </a:extLst>
          </p:cNvPr>
          <p:cNvSpPr/>
          <p:nvPr/>
        </p:nvSpPr>
        <p:spPr>
          <a:xfrm>
            <a:off x="495298" y="27369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5819775" y="1516779"/>
            <a:ext cx="34099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FAD6EE5B-DDD7-496E-BC55-B0778710C677}"/>
              </a:ext>
            </a:extLst>
          </p:cNvPr>
          <p:cNvPicPr>
            <a:picLocks noChangeAspect="1"/>
          </p:cNvPicPr>
          <p:nvPr/>
        </p:nvPicPr>
        <p:blipFill>
          <a:blip r:embed="rId2"/>
          <a:stretch>
            <a:fillRect/>
          </a:stretch>
        </p:blipFill>
        <p:spPr>
          <a:xfrm>
            <a:off x="3386137" y="1966061"/>
            <a:ext cx="5895975" cy="1610756"/>
          </a:xfrm>
          <a:prstGeom prst="rect">
            <a:avLst/>
          </a:prstGeom>
        </p:spPr>
      </p:pic>
      <p:pic>
        <p:nvPicPr>
          <p:cNvPr id="14" name="Grafik 13">
            <a:extLst>
              <a:ext uri="{FF2B5EF4-FFF2-40B4-BE49-F238E27FC236}">
                <a16:creationId xmlns:a16="http://schemas.microsoft.com/office/drawing/2014/main" id="{FBCFC5B2-B341-4BD0-9A00-C0A3CB9FF2BC}"/>
              </a:ext>
            </a:extLst>
          </p:cNvPr>
          <p:cNvPicPr>
            <a:picLocks noChangeAspect="1"/>
          </p:cNvPicPr>
          <p:nvPr/>
        </p:nvPicPr>
        <p:blipFill>
          <a:blip r:embed="rId3"/>
          <a:stretch>
            <a:fillRect/>
          </a:stretch>
        </p:blipFill>
        <p:spPr>
          <a:xfrm>
            <a:off x="3386137" y="3746599"/>
            <a:ext cx="4524375" cy="2933700"/>
          </a:xfrm>
          <a:prstGeom prst="rect">
            <a:avLst/>
          </a:prstGeom>
        </p:spPr>
      </p:pic>
    </p:spTree>
    <p:extLst>
      <p:ext uri="{BB962C8B-B14F-4D97-AF65-F5344CB8AC3E}">
        <p14:creationId xmlns:p14="http://schemas.microsoft.com/office/powerpoint/2010/main" val="5851368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9" name="Textfeld 8">
            <a:extLst>
              <a:ext uri="{FF2B5EF4-FFF2-40B4-BE49-F238E27FC236}">
                <a16:creationId xmlns:a16="http://schemas.microsoft.com/office/drawing/2014/main" id="{9109E4EB-0FAF-4876-B0A1-FA6CD7932325}"/>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C688BE40-88AE-4C76-AB6B-29D54237D698}"/>
              </a:ext>
            </a:extLst>
          </p:cNvPr>
          <p:cNvCxnSpPr>
            <a:cxnSpLocks/>
          </p:cNvCxnSpPr>
          <p:nvPr/>
        </p:nvCxnSpPr>
        <p:spPr>
          <a:xfrm>
            <a:off x="6038850" y="1516779"/>
            <a:ext cx="29908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7ECC1917-C278-44C2-95F0-97C21E108F4C}"/>
              </a:ext>
            </a:extLst>
          </p:cNvPr>
          <p:cNvPicPr>
            <a:picLocks noChangeAspect="1"/>
          </p:cNvPicPr>
          <p:nvPr/>
        </p:nvPicPr>
        <p:blipFill>
          <a:blip r:embed="rId2"/>
          <a:stretch>
            <a:fillRect/>
          </a:stretch>
        </p:blipFill>
        <p:spPr>
          <a:xfrm>
            <a:off x="3148013" y="1891328"/>
            <a:ext cx="4386262" cy="3075344"/>
          </a:xfrm>
          <a:prstGeom prst="rect">
            <a:avLst/>
          </a:prstGeom>
        </p:spPr>
      </p:pic>
      <p:pic>
        <p:nvPicPr>
          <p:cNvPr id="12" name="Grafik 11">
            <a:extLst>
              <a:ext uri="{FF2B5EF4-FFF2-40B4-BE49-F238E27FC236}">
                <a16:creationId xmlns:a16="http://schemas.microsoft.com/office/drawing/2014/main" id="{EDBDAC68-EC42-4324-8955-C70F6D0A6677}"/>
              </a:ext>
            </a:extLst>
          </p:cNvPr>
          <p:cNvPicPr>
            <a:picLocks noChangeAspect="1"/>
          </p:cNvPicPr>
          <p:nvPr/>
        </p:nvPicPr>
        <p:blipFill>
          <a:blip r:embed="rId3"/>
          <a:stretch>
            <a:fillRect/>
          </a:stretch>
        </p:blipFill>
        <p:spPr>
          <a:xfrm>
            <a:off x="7462837" y="3429000"/>
            <a:ext cx="4314823" cy="3107530"/>
          </a:xfrm>
          <a:prstGeom prst="rect">
            <a:avLst/>
          </a:prstGeom>
        </p:spPr>
      </p:pic>
    </p:spTree>
    <p:extLst>
      <p:ext uri="{BB962C8B-B14F-4D97-AF65-F5344CB8AC3E}">
        <p14:creationId xmlns:p14="http://schemas.microsoft.com/office/powerpoint/2010/main" val="42703861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5" name="Rechteck: abgerundete Ecken 4">
            <a:extLst>
              <a:ext uri="{FF2B5EF4-FFF2-40B4-BE49-F238E27FC236}">
                <a16:creationId xmlns:a16="http://schemas.microsoft.com/office/drawing/2014/main" id="{D551B650-DC70-4EB4-B81E-4FC0BA14076B}"/>
              </a:ext>
            </a:extLst>
          </p:cNvPr>
          <p:cNvSpPr/>
          <p:nvPr/>
        </p:nvSpPr>
        <p:spPr>
          <a:xfrm>
            <a:off x="376235" y="2780972"/>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659762D5-E5EB-492A-AA8A-84AE362A2F1F}"/>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k-</a:t>
            </a:r>
            <a:r>
              <a:rPr lang="de-DE" sz="4400" dirty="0" err="1">
                <a:latin typeface="Calibri" panose="020F0502020204030204" pitchFamily="34" charset="0"/>
                <a:cs typeface="Calibri" panose="020F0502020204030204" pitchFamily="34" charset="0"/>
              </a:rPr>
              <a:t>Means</a:t>
            </a:r>
            <a:r>
              <a:rPr lang="de-DE" sz="4400" dirty="0">
                <a:latin typeface="Calibri" panose="020F0502020204030204" pitchFamily="34" charset="0"/>
                <a:cs typeface="Calibri" panose="020F0502020204030204" pitchFamily="34" charset="0"/>
              </a:rPr>
              <a:t>-Algorithmus</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5372100" y="1516779"/>
            <a:ext cx="42862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8FC5730F-D819-49C2-9571-B2486215A00F}"/>
              </a:ext>
            </a:extLst>
          </p:cNvPr>
          <p:cNvPicPr>
            <a:picLocks noChangeAspect="1"/>
          </p:cNvPicPr>
          <p:nvPr/>
        </p:nvPicPr>
        <p:blipFill>
          <a:blip r:embed="rId2"/>
          <a:stretch>
            <a:fillRect/>
          </a:stretch>
        </p:blipFill>
        <p:spPr>
          <a:xfrm>
            <a:off x="4286250" y="1963310"/>
            <a:ext cx="6438900" cy="4208891"/>
          </a:xfrm>
          <a:prstGeom prst="rect">
            <a:avLst/>
          </a:prstGeom>
        </p:spPr>
      </p:pic>
    </p:spTree>
    <p:extLst>
      <p:ext uri="{BB962C8B-B14F-4D97-AF65-F5344CB8AC3E}">
        <p14:creationId xmlns:p14="http://schemas.microsoft.com/office/powerpoint/2010/main" val="6529024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1569660"/>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Cluster-analyse</a:t>
            </a:r>
          </a:p>
        </p:txBody>
      </p:sp>
      <p:sp>
        <p:nvSpPr>
          <p:cNvPr id="7" name="Textfeld 6">
            <a:extLst>
              <a:ext uri="{FF2B5EF4-FFF2-40B4-BE49-F238E27FC236}">
                <a16:creationId xmlns:a16="http://schemas.microsoft.com/office/drawing/2014/main" id="{659762D5-E5EB-492A-AA8A-84AE362A2F1F}"/>
              </a:ext>
            </a:extLst>
          </p:cNvPr>
          <p:cNvSpPr txBox="1"/>
          <p:nvPr/>
        </p:nvSpPr>
        <p:spPr>
          <a:xfrm>
            <a:off x="4252912" y="491579"/>
            <a:ext cx="65055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Analyse und Interpretation</a:t>
            </a:r>
          </a:p>
        </p:txBody>
      </p:sp>
      <p:cxnSp>
        <p:nvCxnSpPr>
          <p:cNvPr id="8" name="Gerader Verbinder 7">
            <a:extLst>
              <a:ext uri="{FF2B5EF4-FFF2-40B4-BE49-F238E27FC236}">
                <a16:creationId xmlns:a16="http://schemas.microsoft.com/office/drawing/2014/main" id="{A79B23EE-3C99-45BF-8352-282B41CC47FC}"/>
              </a:ext>
            </a:extLst>
          </p:cNvPr>
          <p:cNvCxnSpPr>
            <a:cxnSpLocks/>
          </p:cNvCxnSpPr>
          <p:nvPr/>
        </p:nvCxnSpPr>
        <p:spPr>
          <a:xfrm>
            <a:off x="4810125" y="1516779"/>
            <a:ext cx="55054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feld 11">
            <a:extLst>
              <a:ext uri="{FF2B5EF4-FFF2-40B4-BE49-F238E27FC236}">
                <a16:creationId xmlns:a16="http://schemas.microsoft.com/office/drawing/2014/main" id="{75834AFC-B2CB-4D0C-AE2A-8B7BA329D656}"/>
              </a:ext>
            </a:extLst>
          </p:cNvPr>
          <p:cNvSpPr txBox="1"/>
          <p:nvPr/>
        </p:nvSpPr>
        <p:spPr>
          <a:xfrm>
            <a:off x="3981450" y="2634347"/>
            <a:ext cx="6096000" cy="2031325"/>
          </a:xfrm>
          <a:prstGeom prst="rect">
            <a:avLst/>
          </a:prstGeom>
          <a:noFill/>
        </p:spPr>
        <p:txBody>
          <a:bodyPr wrap="square">
            <a:spAutoFit/>
          </a:bodyPr>
          <a:lstStyle/>
          <a:p>
            <a:pPr marL="285750" indent="-285750">
              <a:buFont typeface="Arial" panose="020B0604020202020204" pitchFamily="34" charset="0"/>
              <a:buChar char="•"/>
            </a:pPr>
            <a:r>
              <a:rPr lang="de-DE" b="0" i="0" dirty="0">
                <a:solidFill>
                  <a:srgbClr val="24292F"/>
                </a:solidFill>
                <a:effectLst/>
                <a:latin typeface="-apple-system"/>
              </a:rPr>
              <a:t>Männeranteil: 58,05 %</a:t>
            </a:r>
            <a:br>
              <a:rPr lang="de-DE" b="0" i="0" dirty="0">
                <a:solidFill>
                  <a:srgbClr val="24292F"/>
                </a:solidFill>
                <a:effectLst/>
                <a:latin typeface="-apple-system"/>
              </a:rPr>
            </a:br>
            <a:endParaRPr lang="de-DE" b="0" i="0" dirty="0">
              <a:solidFill>
                <a:srgbClr val="24292F"/>
              </a:solidFill>
              <a:effectLst/>
              <a:latin typeface="-apple-system"/>
            </a:endParaRPr>
          </a:p>
          <a:p>
            <a:pPr marL="285750" indent="-285750">
              <a:buFont typeface="Arial" panose="020B0604020202020204" pitchFamily="34" charset="0"/>
              <a:buChar char="•"/>
            </a:pPr>
            <a:r>
              <a:rPr lang="de-DE" b="0" i="0" dirty="0">
                <a:solidFill>
                  <a:srgbClr val="24292F"/>
                </a:solidFill>
                <a:effectLst/>
                <a:latin typeface="-apple-system"/>
              </a:rPr>
              <a:t>Frauenanteil 41,95 %</a:t>
            </a:r>
            <a:endParaRPr lang="de-DE" dirty="0">
              <a:solidFill>
                <a:srgbClr val="24292F"/>
              </a:solidFill>
              <a:latin typeface="-apple-system"/>
              <a:sym typeface="Symbol" panose="05050102010706020507" pitchFamily="18" charset="2"/>
            </a:endParaRPr>
          </a:p>
          <a:p>
            <a:endParaRPr lang="de-DE" dirty="0">
              <a:solidFill>
                <a:srgbClr val="24292F"/>
              </a:solidFill>
              <a:latin typeface="-apple-system"/>
              <a:sym typeface="Symbol" panose="05050102010706020507" pitchFamily="18" charset="2"/>
            </a:endParaRPr>
          </a:p>
          <a:p>
            <a:r>
              <a:rPr lang="de-DE" dirty="0">
                <a:solidFill>
                  <a:srgbClr val="24292F"/>
                </a:solidFill>
                <a:latin typeface="-apple-system"/>
                <a:sym typeface="Symbol" panose="05050102010706020507" pitchFamily="18" charset="2"/>
              </a:rPr>
              <a:t> </a:t>
            </a:r>
            <a:r>
              <a:rPr lang="de-DE" sz="1800" b="0" i="0" dirty="0">
                <a:solidFill>
                  <a:srgbClr val="24292F"/>
                </a:solidFill>
                <a:effectLst/>
                <a:latin typeface="-apple-system"/>
              </a:rPr>
              <a:t>Es ist keine eindeutigen Unterschied im Kaufverhalten von Frauen und Männern zu erkennen, bei der Betrachtung der verwendeten Variablen. </a:t>
            </a:r>
            <a:endParaRPr lang="de-DE" dirty="0"/>
          </a:p>
        </p:txBody>
      </p:sp>
    </p:spTree>
    <p:extLst>
      <p:ext uri="{BB962C8B-B14F-4D97-AF65-F5344CB8AC3E}">
        <p14:creationId xmlns:p14="http://schemas.microsoft.com/office/powerpoint/2010/main" val="5021351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2969342" y="4850529"/>
            <a:ext cx="6351639"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Klassifikations-Analyse</a:t>
            </a:r>
          </a:p>
        </p:txBody>
      </p:sp>
    </p:spTree>
    <p:extLst>
      <p:ext uri="{BB962C8B-B14F-4D97-AF65-F5344CB8AC3E}">
        <p14:creationId xmlns:p14="http://schemas.microsoft.com/office/powerpoint/2010/main" val="21315363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9" y="2419350"/>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8" name="Textfeld 7">
            <a:extLst>
              <a:ext uri="{FF2B5EF4-FFF2-40B4-BE49-F238E27FC236}">
                <a16:creationId xmlns:a16="http://schemas.microsoft.com/office/drawing/2014/main" id="{9AA45C4A-E139-424D-9D75-D69AF519F0F1}"/>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9" name="Gerader Verbinder 8">
            <a:extLst>
              <a:ext uri="{FF2B5EF4-FFF2-40B4-BE49-F238E27FC236}">
                <a16:creationId xmlns:a16="http://schemas.microsoft.com/office/drawing/2014/main" id="{662C3FD4-8535-41B4-AA5F-22CCDA760951}"/>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7F99F2E8-3665-4AE2-A410-C0E37E178CC3}"/>
              </a:ext>
            </a:extLst>
          </p:cNvPr>
          <p:cNvSpPr txBox="1"/>
          <p:nvPr/>
        </p:nvSpPr>
        <p:spPr>
          <a:xfrm>
            <a:off x="4124325" y="2459504"/>
            <a:ext cx="6819900" cy="1938992"/>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„Anhand der bisherigen Werten zu den Kunden eines Shops und deren jährlichen Einkommen, soll vorausgesagt werden, ob ein neuer Kunde einen Kauf tätigen würde. Dabei ist es von besonders großer Bedeutung möglichst viele potenzielle Käufer zu erkennen, damit ihnen beispielsweise personalisierte Werbung vorgeschlagen werden kann.“</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92664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5" name="Rechteck: abgerundete Ecken 4">
            <a:extLst>
              <a:ext uri="{FF2B5EF4-FFF2-40B4-BE49-F238E27FC236}">
                <a16:creationId xmlns:a16="http://schemas.microsoft.com/office/drawing/2014/main" id="{61D51549-F880-4E3E-A00A-A8D70905D97C}"/>
              </a:ext>
            </a:extLst>
          </p:cNvPr>
          <p:cNvSpPr/>
          <p:nvPr/>
        </p:nvSpPr>
        <p:spPr>
          <a:xfrm>
            <a:off x="495299" y="25464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2FBC9CA2-1EF5-4B6F-B514-F903644F046B}"/>
              </a:ext>
            </a:extLst>
          </p:cNvPr>
          <p:cNvPicPr>
            <a:picLocks noChangeAspect="1"/>
          </p:cNvPicPr>
          <p:nvPr/>
        </p:nvPicPr>
        <p:blipFill>
          <a:blip r:embed="rId2"/>
          <a:stretch>
            <a:fillRect/>
          </a:stretch>
        </p:blipFill>
        <p:spPr>
          <a:xfrm>
            <a:off x="4416269" y="2006737"/>
            <a:ext cx="6150285" cy="4070207"/>
          </a:xfrm>
          <a:prstGeom prst="rect">
            <a:avLst/>
          </a:prstGeom>
        </p:spPr>
      </p:pic>
    </p:spTree>
    <p:extLst>
      <p:ext uri="{BB962C8B-B14F-4D97-AF65-F5344CB8AC3E}">
        <p14:creationId xmlns:p14="http://schemas.microsoft.com/office/powerpoint/2010/main" val="11016978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5" name="Rechteck: abgerundete Ecken 4">
            <a:extLst>
              <a:ext uri="{FF2B5EF4-FFF2-40B4-BE49-F238E27FC236}">
                <a16:creationId xmlns:a16="http://schemas.microsoft.com/office/drawing/2014/main" id="{61D51549-F880-4E3E-A00A-A8D70905D97C}"/>
              </a:ext>
            </a:extLst>
          </p:cNvPr>
          <p:cNvSpPr/>
          <p:nvPr/>
        </p:nvSpPr>
        <p:spPr>
          <a:xfrm>
            <a:off x="495299" y="25464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566E1107-91EF-4727-8117-7B7DCE14F565}"/>
              </a:ext>
            </a:extLst>
          </p:cNvPr>
          <p:cNvPicPr>
            <a:picLocks noChangeAspect="1"/>
          </p:cNvPicPr>
          <p:nvPr/>
        </p:nvPicPr>
        <p:blipFill>
          <a:blip r:embed="rId2"/>
          <a:stretch>
            <a:fillRect/>
          </a:stretch>
        </p:blipFill>
        <p:spPr>
          <a:xfrm>
            <a:off x="3467100" y="1930538"/>
            <a:ext cx="5648325" cy="1143000"/>
          </a:xfrm>
          <a:prstGeom prst="rect">
            <a:avLst/>
          </a:prstGeom>
        </p:spPr>
      </p:pic>
      <p:pic>
        <p:nvPicPr>
          <p:cNvPr id="11" name="Grafik 10">
            <a:extLst>
              <a:ext uri="{FF2B5EF4-FFF2-40B4-BE49-F238E27FC236}">
                <a16:creationId xmlns:a16="http://schemas.microsoft.com/office/drawing/2014/main" id="{DD81E038-490C-45B2-AEDF-B766B6DEAF21}"/>
              </a:ext>
            </a:extLst>
          </p:cNvPr>
          <p:cNvPicPr>
            <a:picLocks noChangeAspect="1"/>
          </p:cNvPicPr>
          <p:nvPr/>
        </p:nvPicPr>
        <p:blipFill>
          <a:blip r:embed="rId3"/>
          <a:stretch>
            <a:fillRect/>
          </a:stretch>
        </p:blipFill>
        <p:spPr>
          <a:xfrm>
            <a:off x="3467100" y="3368367"/>
            <a:ext cx="4638675" cy="619125"/>
          </a:xfrm>
          <a:prstGeom prst="rect">
            <a:avLst/>
          </a:prstGeom>
        </p:spPr>
      </p:pic>
      <p:pic>
        <p:nvPicPr>
          <p:cNvPr id="13" name="Grafik 12">
            <a:extLst>
              <a:ext uri="{FF2B5EF4-FFF2-40B4-BE49-F238E27FC236}">
                <a16:creationId xmlns:a16="http://schemas.microsoft.com/office/drawing/2014/main" id="{99F151B4-0A92-4938-8909-5240FE8E18B6}"/>
              </a:ext>
            </a:extLst>
          </p:cNvPr>
          <p:cNvPicPr>
            <a:picLocks noChangeAspect="1"/>
          </p:cNvPicPr>
          <p:nvPr/>
        </p:nvPicPr>
        <p:blipFill>
          <a:blip r:embed="rId4"/>
          <a:stretch>
            <a:fillRect/>
          </a:stretch>
        </p:blipFill>
        <p:spPr>
          <a:xfrm>
            <a:off x="3467100" y="4282321"/>
            <a:ext cx="7181850" cy="457200"/>
          </a:xfrm>
          <a:prstGeom prst="rect">
            <a:avLst/>
          </a:prstGeom>
        </p:spPr>
      </p:pic>
      <p:pic>
        <p:nvPicPr>
          <p:cNvPr id="15" name="Grafik 14">
            <a:extLst>
              <a:ext uri="{FF2B5EF4-FFF2-40B4-BE49-F238E27FC236}">
                <a16:creationId xmlns:a16="http://schemas.microsoft.com/office/drawing/2014/main" id="{D37620CD-E8C3-4466-A5E0-5A1EAB7D639A}"/>
              </a:ext>
            </a:extLst>
          </p:cNvPr>
          <p:cNvPicPr>
            <a:picLocks noChangeAspect="1"/>
          </p:cNvPicPr>
          <p:nvPr/>
        </p:nvPicPr>
        <p:blipFill>
          <a:blip r:embed="rId5"/>
          <a:stretch>
            <a:fillRect/>
          </a:stretch>
        </p:blipFill>
        <p:spPr>
          <a:xfrm>
            <a:off x="3467100" y="4954876"/>
            <a:ext cx="5943600" cy="1390650"/>
          </a:xfrm>
          <a:prstGeom prst="rect">
            <a:avLst/>
          </a:prstGeom>
        </p:spPr>
      </p:pic>
    </p:spTree>
    <p:extLst>
      <p:ext uri="{BB962C8B-B14F-4D97-AF65-F5344CB8AC3E}">
        <p14:creationId xmlns:p14="http://schemas.microsoft.com/office/powerpoint/2010/main" val="34558867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76300"/>
            <a:ext cx="2752725" cy="1261884"/>
          </a:xfrm>
          <a:prstGeom prst="rect">
            <a:avLst/>
          </a:prstGeom>
          <a:noFill/>
        </p:spPr>
        <p:txBody>
          <a:bodyPr wrap="square" rtlCol="0">
            <a:spAutoFit/>
          </a:bodyPr>
          <a:lstStyle/>
          <a:p>
            <a:pPr algn="ctr"/>
            <a:r>
              <a:rPr lang="de-DE" sz="3800" dirty="0">
                <a:solidFill>
                  <a:schemeClr val="bg1"/>
                </a:solidFill>
                <a:latin typeface="Calibri" panose="020F0502020204030204" pitchFamily="34" charset="0"/>
                <a:cs typeface="Calibri" panose="020F0502020204030204" pitchFamily="34" charset="0"/>
              </a:rPr>
              <a:t>Organisation des Projekts</a:t>
            </a:r>
          </a:p>
        </p:txBody>
      </p:sp>
      <p:sp>
        <p:nvSpPr>
          <p:cNvPr id="9" name="Textfeld 8">
            <a:extLst>
              <a:ext uri="{FF2B5EF4-FFF2-40B4-BE49-F238E27FC236}">
                <a16:creationId xmlns:a16="http://schemas.microsoft.com/office/drawing/2014/main" id="{DC574929-5CBB-4421-BAE4-F30A509A6D4C}"/>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Verwendete Tools</a:t>
            </a:r>
          </a:p>
        </p:txBody>
      </p:sp>
      <p:cxnSp>
        <p:nvCxnSpPr>
          <p:cNvPr id="10" name="Gerader Verbinder 9">
            <a:extLst>
              <a:ext uri="{FF2B5EF4-FFF2-40B4-BE49-F238E27FC236}">
                <a16:creationId xmlns:a16="http://schemas.microsoft.com/office/drawing/2014/main" id="{DF05C968-0416-4531-A8A4-C2BCF81BB724}"/>
              </a:ext>
            </a:extLst>
          </p:cNvPr>
          <p:cNvCxnSpPr>
            <a:cxnSpLocks/>
          </p:cNvCxnSpPr>
          <p:nvPr/>
        </p:nvCxnSpPr>
        <p:spPr>
          <a:xfrm>
            <a:off x="6096000" y="1516779"/>
            <a:ext cx="28860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5" name="Grafik 14">
            <a:extLst>
              <a:ext uri="{FF2B5EF4-FFF2-40B4-BE49-F238E27FC236}">
                <a16:creationId xmlns:a16="http://schemas.microsoft.com/office/drawing/2014/main" id="{046594D0-CD9D-4BC7-BD20-9BDCA9FCD337}"/>
              </a:ext>
            </a:extLst>
          </p:cNvPr>
          <p:cNvPicPr>
            <a:picLocks noChangeAspect="1"/>
          </p:cNvPicPr>
          <p:nvPr/>
        </p:nvPicPr>
        <p:blipFill>
          <a:blip r:embed="rId2"/>
          <a:stretch>
            <a:fillRect/>
          </a:stretch>
        </p:blipFill>
        <p:spPr>
          <a:xfrm>
            <a:off x="4475858" y="2867204"/>
            <a:ext cx="1463328" cy="1476374"/>
          </a:xfrm>
          <a:prstGeom prst="rect">
            <a:avLst/>
          </a:prstGeom>
        </p:spPr>
      </p:pic>
      <p:pic>
        <p:nvPicPr>
          <p:cNvPr id="17" name="Grafik 16">
            <a:extLst>
              <a:ext uri="{FF2B5EF4-FFF2-40B4-BE49-F238E27FC236}">
                <a16:creationId xmlns:a16="http://schemas.microsoft.com/office/drawing/2014/main" id="{270D5D8B-86CE-4318-8451-50EEE91DE9A6}"/>
              </a:ext>
            </a:extLst>
          </p:cNvPr>
          <p:cNvPicPr>
            <a:picLocks noChangeAspect="1"/>
          </p:cNvPicPr>
          <p:nvPr/>
        </p:nvPicPr>
        <p:blipFill>
          <a:blip r:embed="rId3"/>
          <a:stretch>
            <a:fillRect/>
          </a:stretch>
        </p:blipFill>
        <p:spPr>
          <a:xfrm>
            <a:off x="6778328" y="2812874"/>
            <a:ext cx="1465200" cy="1589268"/>
          </a:xfrm>
          <a:prstGeom prst="rect">
            <a:avLst/>
          </a:prstGeom>
        </p:spPr>
      </p:pic>
      <p:pic>
        <p:nvPicPr>
          <p:cNvPr id="19" name="Grafik 18">
            <a:extLst>
              <a:ext uri="{FF2B5EF4-FFF2-40B4-BE49-F238E27FC236}">
                <a16:creationId xmlns:a16="http://schemas.microsoft.com/office/drawing/2014/main" id="{5252046A-23CD-458B-879B-85F522F6726E}"/>
              </a:ext>
            </a:extLst>
          </p:cNvPr>
          <p:cNvPicPr>
            <a:picLocks noChangeAspect="1"/>
          </p:cNvPicPr>
          <p:nvPr/>
        </p:nvPicPr>
        <p:blipFill>
          <a:blip r:embed="rId4"/>
          <a:stretch>
            <a:fillRect/>
          </a:stretch>
        </p:blipFill>
        <p:spPr>
          <a:xfrm>
            <a:off x="8982075" y="2619554"/>
            <a:ext cx="1878535" cy="1724024"/>
          </a:xfrm>
          <a:prstGeom prst="rect">
            <a:avLst/>
          </a:prstGeom>
        </p:spPr>
      </p:pic>
    </p:spTree>
    <p:extLst>
      <p:ext uri="{BB962C8B-B14F-4D97-AF65-F5344CB8AC3E}">
        <p14:creationId xmlns:p14="http://schemas.microsoft.com/office/powerpoint/2010/main" val="24131673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5" name="Rechteck: abgerundete Ecken 4">
            <a:extLst>
              <a:ext uri="{FF2B5EF4-FFF2-40B4-BE49-F238E27FC236}">
                <a16:creationId xmlns:a16="http://schemas.microsoft.com/office/drawing/2014/main" id="{61D51549-F880-4E3E-A00A-A8D70905D97C}"/>
              </a:ext>
            </a:extLst>
          </p:cNvPr>
          <p:cNvSpPr/>
          <p:nvPr/>
        </p:nvSpPr>
        <p:spPr>
          <a:xfrm>
            <a:off x="495299" y="254644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Datenaufteilung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86B66D2D-0DA5-49DF-B7F3-D939F08C0A94}"/>
              </a:ext>
            </a:extLst>
          </p:cNvPr>
          <p:cNvPicPr>
            <a:picLocks noChangeAspect="1"/>
          </p:cNvPicPr>
          <p:nvPr/>
        </p:nvPicPr>
        <p:blipFill>
          <a:blip r:embed="rId2"/>
          <a:stretch>
            <a:fillRect/>
          </a:stretch>
        </p:blipFill>
        <p:spPr>
          <a:xfrm>
            <a:off x="5545011" y="1930538"/>
            <a:ext cx="3988051" cy="4475860"/>
          </a:xfrm>
          <a:prstGeom prst="rect">
            <a:avLst/>
          </a:prstGeom>
        </p:spPr>
      </p:pic>
    </p:spTree>
    <p:extLst>
      <p:ext uri="{BB962C8B-B14F-4D97-AF65-F5344CB8AC3E}">
        <p14:creationId xmlns:p14="http://schemas.microsoft.com/office/powerpoint/2010/main" val="18731407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19662" y="599923"/>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8" name="Grafik 7">
            <a:extLst>
              <a:ext uri="{FF2B5EF4-FFF2-40B4-BE49-F238E27FC236}">
                <a16:creationId xmlns:a16="http://schemas.microsoft.com/office/drawing/2014/main" id="{E8679086-5372-4198-A60F-9F269DA60744}"/>
              </a:ext>
            </a:extLst>
          </p:cNvPr>
          <p:cNvPicPr>
            <a:picLocks noChangeAspect="1"/>
          </p:cNvPicPr>
          <p:nvPr/>
        </p:nvPicPr>
        <p:blipFill>
          <a:blip r:embed="rId2"/>
          <a:stretch>
            <a:fillRect/>
          </a:stretch>
        </p:blipFill>
        <p:spPr>
          <a:xfrm>
            <a:off x="3433762" y="2035290"/>
            <a:ext cx="8210550" cy="1323975"/>
          </a:xfrm>
          <a:prstGeom prst="rect">
            <a:avLst/>
          </a:prstGeom>
        </p:spPr>
      </p:pic>
      <p:pic>
        <p:nvPicPr>
          <p:cNvPr id="14" name="Grafik 13">
            <a:extLst>
              <a:ext uri="{FF2B5EF4-FFF2-40B4-BE49-F238E27FC236}">
                <a16:creationId xmlns:a16="http://schemas.microsoft.com/office/drawing/2014/main" id="{CDC992FB-84C6-451A-B273-BD01DF405FAB}"/>
              </a:ext>
            </a:extLst>
          </p:cNvPr>
          <p:cNvPicPr>
            <a:picLocks noChangeAspect="1"/>
          </p:cNvPicPr>
          <p:nvPr/>
        </p:nvPicPr>
        <p:blipFill>
          <a:blip r:embed="rId3"/>
          <a:stretch>
            <a:fillRect/>
          </a:stretch>
        </p:blipFill>
        <p:spPr>
          <a:xfrm>
            <a:off x="3433762" y="3498736"/>
            <a:ext cx="4048125" cy="3365309"/>
          </a:xfrm>
          <a:prstGeom prst="rect">
            <a:avLst/>
          </a:prstGeom>
        </p:spPr>
      </p:pic>
      <p:sp>
        <p:nvSpPr>
          <p:cNvPr id="16" name="Rechteck: abgerundete Ecken 15">
            <a:extLst>
              <a:ext uri="{FF2B5EF4-FFF2-40B4-BE49-F238E27FC236}">
                <a16:creationId xmlns:a16="http://schemas.microsoft.com/office/drawing/2014/main" id="{0D129D77-4AC8-48D9-832F-8E83E0283173}"/>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Tree>
    <p:extLst>
      <p:ext uri="{BB962C8B-B14F-4D97-AF65-F5344CB8AC3E}">
        <p14:creationId xmlns:p14="http://schemas.microsoft.com/office/powerpoint/2010/main" val="7649504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19662" y="599923"/>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Grafik 4">
            <a:extLst>
              <a:ext uri="{FF2B5EF4-FFF2-40B4-BE49-F238E27FC236}">
                <a16:creationId xmlns:a16="http://schemas.microsoft.com/office/drawing/2014/main" id="{D75814ED-63AE-493A-857A-FED7D107E70A}"/>
              </a:ext>
            </a:extLst>
          </p:cNvPr>
          <p:cNvPicPr>
            <a:picLocks noChangeAspect="1"/>
          </p:cNvPicPr>
          <p:nvPr/>
        </p:nvPicPr>
        <p:blipFill rotWithShape="1">
          <a:blip r:embed="rId2"/>
          <a:srcRect t="14217"/>
          <a:stretch/>
        </p:blipFill>
        <p:spPr>
          <a:xfrm>
            <a:off x="3753630" y="2905125"/>
            <a:ext cx="5880908" cy="3591077"/>
          </a:xfrm>
          <a:prstGeom prst="rect">
            <a:avLst/>
          </a:prstGeom>
        </p:spPr>
      </p:pic>
      <p:pic>
        <p:nvPicPr>
          <p:cNvPr id="7" name="Grafik 6">
            <a:extLst>
              <a:ext uri="{FF2B5EF4-FFF2-40B4-BE49-F238E27FC236}">
                <a16:creationId xmlns:a16="http://schemas.microsoft.com/office/drawing/2014/main" id="{6E2E4DD5-477E-4EDA-95E6-2B6A31442CC4}"/>
              </a:ext>
            </a:extLst>
          </p:cNvPr>
          <p:cNvPicPr>
            <a:picLocks noChangeAspect="1"/>
          </p:cNvPicPr>
          <p:nvPr/>
        </p:nvPicPr>
        <p:blipFill>
          <a:blip r:embed="rId3"/>
          <a:stretch>
            <a:fillRect/>
          </a:stretch>
        </p:blipFill>
        <p:spPr>
          <a:xfrm>
            <a:off x="3753630" y="2138362"/>
            <a:ext cx="5362575" cy="447675"/>
          </a:xfrm>
          <a:prstGeom prst="rect">
            <a:avLst/>
          </a:prstGeom>
        </p:spPr>
      </p:pic>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Tree>
    <p:extLst>
      <p:ext uri="{BB962C8B-B14F-4D97-AF65-F5344CB8AC3E}">
        <p14:creationId xmlns:p14="http://schemas.microsoft.com/office/powerpoint/2010/main" val="26028799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19662" y="599923"/>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134100"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6" name="Grafik 5">
            <a:extLst>
              <a:ext uri="{FF2B5EF4-FFF2-40B4-BE49-F238E27FC236}">
                <a16:creationId xmlns:a16="http://schemas.microsoft.com/office/drawing/2014/main" id="{619AB11D-FC6C-4E14-9BA0-CA0910E92F1B}"/>
              </a:ext>
            </a:extLst>
          </p:cNvPr>
          <p:cNvPicPr>
            <a:picLocks noChangeAspect="1"/>
          </p:cNvPicPr>
          <p:nvPr/>
        </p:nvPicPr>
        <p:blipFill>
          <a:blip r:embed="rId2"/>
          <a:stretch>
            <a:fillRect/>
          </a:stretch>
        </p:blipFill>
        <p:spPr>
          <a:xfrm>
            <a:off x="3419475" y="2128837"/>
            <a:ext cx="6267450" cy="428625"/>
          </a:xfrm>
          <a:prstGeom prst="rect">
            <a:avLst/>
          </a:prstGeom>
        </p:spPr>
      </p:pic>
      <p:pic>
        <p:nvPicPr>
          <p:cNvPr id="11" name="Grafik 10">
            <a:extLst>
              <a:ext uri="{FF2B5EF4-FFF2-40B4-BE49-F238E27FC236}">
                <a16:creationId xmlns:a16="http://schemas.microsoft.com/office/drawing/2014/main" id="{1D769B7C-AF62-4832-8730-A9539C162EF3}"/>
              </a:ext>
            </a:extLst>
          </p:cNvPr>
          <p:cNvPicPr>
            <a:picLocks noChangeAspect="1"/>
          </p:cNvPicPr>
          <p:nvPr/>
        </p:nvPicPr>
        <p:blipFill>
          <a:blip r:embed="rId3"/>
          <a:stretch>
            <a:fillRect/>
          </a:stretch>
        </p:blipFill>
        <p:spPr>
          <a:xfrm>
            <a:off x="3419475" y="2867024"/>
            <a:ext cx="5325764" cy="3495675"/>
          </a:xfrm>
          <a:prstGeom prst="rect">
            <a:avLst/>
          </a:prstGeom>
        </p:spPr>
      </p:pic>
    </p:spTree>
    <p:extLst>
      <p:ext uri="{BB962C8B-B14F-4D97-AF65-F5344CB8AC3E}">
        <p14:creationId xmlns:p14="http://schemas.microsoft.com/office/powerpoint/2010/main" val="1442420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919662" y="599923"/>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26765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5" name="Grafik 4">
            <a:extLst>
              <a:ext uri="{FF2B5EF4-FFF2-40B4-BE49-F238E27FC236}">
                <a16:creationId xmlns:a16="http://schemas.microsoft.com/office/drawing/2014/main" id="{8380DF78-728B-417B-B8EF-B9FB0976C394}"/>
              </a:ext>
            </a:extLst>
          </p:cNvPr>
          <p:cNvPicPr>
            <a:picLocks noChangeAspect="1"/>
          </p:cNvPicPr>
          <p:nvPr/>
        </p:nvPicPr>
        <p:blipFill>
          <a:blip r:embed="rId2"/>
          <a:stretch>
            <a:fillRect/>
          </a:stretch>
        </p:blipFill>
        <p:spPr>
          <a:xfrm>
            <a:off x="7491412" y="3856780"/>
            <a:ext cx="4571998" cy="2882712"/>
          </a:xfrm>
          <a:prstGeom prst="rect">
            <a:avLst/>
          </a:prstGeom>
        </p:spPr>
      </p:pic>
      <p:pic>
        <p:nvPicPr>
          <p:cNvPr id="8" name="Grafik 7">
            <a:extLst>
              <a:ext uri="{FF2B5EF4-FFF2-40B4-BE49-F238E27FC236}">
                <a16:creationId xmlns:a16="http://schemas.microsoft.com/office/drawing/2014/main" id="{12BCC784-95DE-4C7D-B86B-68C1477CEDBD}"/>
              </a:ext>
            </a:extLst>
          </p:cNvPr>
          <p:cNvPicPr>
            <a:picLocks noChangeAspect="1"/>
          </p:cNvPicPr>
          <p:nvPr/>
        </p:nvPicPr>
        <p:blipFill>
          <a:blip r:embed="rId3"/>
          <a:stretch>
            <a:fillRect/>
          </a:stretch>
        </p:blipFill>
        <p:spPr>
          <a:xfrm>
            <a:off x="2876550" y="1861775"/>
            <a:ext cx="4924425" cy="2943950"/>
          </a:xfrm>
          <a:prstGeom prst="rect">
            <a:avLst/>
          </a:prstGeom>
        </p:spPr>
      </p:pic>
    </p:spTree>
    <p:extLst>
      <p:ext uri="{BB962C8B-B14F-4D97-AF65-F5344CB8AC3E}">
        <p14:creationId xmlns:p14="http://schemas.microsoft.com/office/powerpoint/2010/main" val="37693791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088606" y="622488"/>
            <a:ext cx="7653338" cy="769441"/>
          </a:xfrm>
          <a:prstGeom prst="rect">
            <a:avLst/>
          </a:prstGeom>
          <a:noFill/>
        </p:spPr>
        <p:txBody>
          <a:bodyPr wrap="square" rtlCol="0">
            <a:spAutoFit/>
          </a:bodyPr>
          <a:lstStyle/>
          <a:p>
            <a:pPr algn="ctr"/>
            <a:r>
              <a:rPr lang="de-DE" sz="4400" b="0" i="0" dirty="0" err="1">
                <a:solidFill>
                  <a:srgbClr val="24292F"/>
                </a:solidFill>
                <a:effectLst/>
                <a:latin typeface="-apple-system"/>
              </a:rPr>
              <a:t>Logistic</a:t>
            </a:r>
            <a:r>
              <a:rPr lang="de-DE" sz="4400" b="0" i="0" dirty="0">
                <a:solidFill>
                  <a:srgbClr val="24292F"/>
                </a:solidFill>
                <a:effectLst/>
                <a:latin typeface="-apple-system"/>
              </a:rPr>
              <a:t> Regression-Algorithmus</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4581525" y="1516779"/>
            <a:ext cx="66675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11" name="Grafik 10">
            <a:extLst>
              <a:ext uri="{FF2B5EF4-FFF2-40B4-BE49-F238E27FC236}">
                <a16:creationId xmlns:a16="http://schemas.microsoft.com/office/drawing/2014/main" id="{8496D027-1F74-4145-9B57-6D2BD2E8F844}"/>
              </a:ext>
            </a:extLst>
          </p:cNvPr>
          <p:cNvPicPr>
            <a:picLocks noChangeAspect="1"/>
          </p:cNvPicPr>
          <p:nvPr/>
        </p:nvPicPr>
        <p:blipFill>
          <a:blip r:embed="rId2"/>
          <a:stretch>
            <a:fillRect/>
          </a:stretch>
        </p:blipFill>
        <p:spPr>
          <a:xfrm>
            <a:off x="3476625" y="2371724"/>
            <a:ext cx="6229350" cy="872109"/>
          </a:xfrm>
          <a:prstGeom prst="rect">
            <a:avLst/>
          </a:prstGeom>
        </p:spPr>
      </p:pic>
      <p:pic>
        <p:nvPicPr>
          <p:cNvPr id="14" name="Grafik 13">
            <a:extLst>
              <a:ext uri="{FF2B5EF4-FFF2-40B4-BE49-F238E27FC236}">
                <a16:creationId xmlns:a16="http://schemas.microsoft.com/office/drawing/2014/main" id="{A7A2B63E-228D-40E8-B0DB-5A53E03AD663}"/>
              </a:ext>
            </a:extLst>
          </p:cNvPr>
          <p:cNvPicPr>
            <a:picLocks noChangeAspect="1"/>
          </p:cNvPicPr>
          <p:nvPr/>
        </p:nvPicPr>
        <p:blipFill>
          <a:blip r:embed="rId3"/>
          <a:stretch>
            <a:fillRect/>
          </a:stretch>
        </p:blipFill>
        <p:spPr>
          <a:xfrm>
            <a:off x="3476625" y="3967162"/>
            <a:ext cx="3267077" cy="700088"/>
          </a:xfrm>
          <a:prstGeom prst="rect">
            <a:avLst/>
          </a:prstGeom>
        </p:spPr>
      </p:pic>
    </p:spTree>
    <p:extLst>
      <p:ext uri="{BB962C8B-B14F-4D97-AF65-F5344CB8AC3E}">
        <p14:creationId xmlns:p14="http://schemas.microsoft.com/office/powerpoint/2010/main" val="9850587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4031454" y="622488"/>
            <a:ext cx="7653338" cy="769441"/>
          </a:xfrm>
          <a:prstGeom prst="rect">
            <a:avLst/>
          </a:prstGeom>
          <a:noFill/>
        </p:spPr>
        <p:txBody>
          <a:bodyPr wrap="square" rtlCol="0">
            <a:spAutoFit/>
          </a:bodyPr>
          <a:lstStyle/>
          <a:p>
            <a:pPr algn="ctr"/>
            <a:r>
              <a:rPr lang="de-DE" sz="4400" b="0" i="0" dirty="0">
                <a:solidFill>
                  <a:srgbClr val="24292F"/>
                </a:solidFill>
                <a:effectLst/>
                <a:latin typeface="-apple-system"/>
              </a:rPr>
              <a:t>Konfusionsmatrix</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200775" y="1516779"/>
            <a:ext cx="341947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7" name="Grafik 6">
            <a:extLst>
              <a:ext uri="{FF2B5EF4-FFF2-40B4-BE49-F238E27FC236}">
                <a16:creationId xmlns:a16="http://schemas.microsoft.com/office/drawing/2014/main" id="{2D4634C7-E855-45C3-AA16-5EA525EFDD8B}"/>
              </a:ext>
            </a:extLst>
          </p:cNvPr>
          <p:cNvPicPr>
            <a:picLocks noChangeAspect="1"/>
          </p:cNvPicPr>
          <p:nvPr/>
        </p:nvPicPr>
        <p:blipFill>
          <a:blip r:embed="rId2"/>
          <a:stretch>
            <a:fillRect/>
          </a:stretch>
        </p:blipFill>
        <p:spPr>
          <a:xfrm>
            <a:off x="3133723" y="1930538"/>
            <a:ext cx="8801100" cy="1285875"/>
          </a:xfrm>
          <a:prstGeom prst="rect">
            <a:avLst/>
          </a:prstGeom>
        </p:spPr>
      </p:pic>
      <p:pic>
        <p:nvPicPr>
          <p:cNvPr id="13" name="Grafik 12">
            <a:extLst>
              <a:ext uri="{FF2B5EF4-FFF2-40B4-BE49-F238E27FC236}">
                <a16:creationId xmlns:a16="http://schemas.microsoft.com/office/drawing/2014/main" id="{A61EA766-6CF9-4111-A2DC-BA99F5DB0805}"/>
              </a:ext>
            </a:extLst>
          </p:cNvPr>
          <p:cNvPicPr>
            <a:picLocks noChangeAspect="1"/>
          </p:cNvPicPr>
          <p:nvPr/>
        </p:nvPicPr>
        <p:blipFill>
          <a:blip r:embed="rId3"/>
          <a:stretch>
            <a:fillRect/>
          </a:stretch>
        </p:blipFill>
        <p:spPr>
          <a:xfrm>
            <a:off x="3133723" y="3429000"/>
            <a:ext cx="4724400" cy="3171825"/>
          </a:xfrm>
          <a:prstGeom prst="rect">
            <a:avLst/>
          </a:prstGeom>
        </p:spPr>
      </p:pic>
    </p:spTree>
    <p:extLst>
      <p:ext uri="{BB962C8B-B14F-4D97-AF65-F5344CB8AC3E}">
        <p14:creationId xmlns:p14="http://schemas.microsoft.com/office/powerpoint/2010/main" val="15313360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3314700" y="622488"/>
            <a:ext cx="8293892" cy="769441"/>
          </a:xfrm>
          <a:prstGeom prst="rect">
            <a:avLst/>
          </a:prstGeom>
          <a:noFill/>
        </p:spPr>
        <p:txBody>
          <a:bodyPr wrap="square" rtlCol="0">
            <a:spAutoFit/>
          </a:bodyPr>
          <a:lstStyle/>
          <a:p>
            <a:pPr algn="ctr"/>
            <a:r>
              <a:rPr lang="de-DE" sz="4400" b="0" i="0" dirty="0">
                <a:solidFill>
                  <a:srgbClr val="24292F"/>
                </a:solidFill>
                <a:effectLst/>
                <a:latin typeface="-apple-system"/>
              </a:rPr>
              <a:t>Konfusionsmatrix mit </a:t>
            </a:r>
            <a:r>
              <a:rPr lang="de-DE" sz="4400" b="0" i="0" dirty="0" err="1">
                <a:solidFill>
                  <a:srgbClr val="24292F"/>
                </a:solidFill>
                <a:effectLst/>
                <a:latin typeface="-apple-system"/>
              </a:rPr>
              <a:t>Treshold</a:t>
            </a:r>
            <a:r>
              <a:rPr lang="de-DE" sz="4400" b="0" i="0" dirty="0">
                <a:solidFill>
                  <a:srgbClr val="24292F"/>
                </a:solidFill>
                <a:effectLst/>
                <a:latin typeface="-apple-system"/>
              </a:rPr>
              <a:t> 0,05</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3781425" y="1516779"/>
            <a:ext cx="74295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C70F9C86-9E9F-40AC-96A1-9C3A2527ACF1}"/>
              </a:ext>
            </a:extLst>
          </p:cNvPr>
          <p:cNvSpPr/>
          <p:nvPr/>
        </p:nvSpPr>
        <p:spPr>
          <a:xfrm>
            <a:off x="380998" y="225117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pic>
        <p:nvPicPr>
          <p:cNvPr id="8" name="Grafik 7">
            <a:extLst>
              <a:ext uri="{FF2B5EF4-FFF2-40B4-BE49-F238E27FC236}">
                <a16:creationId xmlns:a16="http://schemas.microsoft.com/office/drawing/2014/main" id="{7E16B0AD-2921-4C18-8916-1E792180646E}"/>
              </a:ext>
            </a:extLst>
          </p:cNvPr>
          <p:cNvPicPr>
            <a:picLocks noChangeAspect="1"/>
          </p:cNvPicPr>
          <p:nvPr/>
        </p:nvPicPr>
        <p:blipFill>
          <a:blip r:embed="rId2"/>
          <a:stretch>
            <a:fillRect/>
          </a:stretch>
        </p:blipFill>
        <p:spPr>
          <a:xfrm>
            <a:off x="3314700" y="1828800"/>
            <a:ext cx="4133850" cy="3200400"/>
          </a:xfrm>
          <a:prstGeom prst="rect">
            <a:avLst/>
          </a:prstGeom>
        </p:spPr>
      </p:pic>
      <p:pic>
        <p:nvPicPr>
          <p:cNvPr id="14" name="Grafik 13">
            <a:extLst>
              <a:ext uri="{FF2B5EF4-FFF2-40B4-BE49-F238E27FC236}">
                <a16:creationId xmlns:a16="http://schemas.microsoft.com/office/drawing/2014/main" id="{B27B9669-52DB-4E4C-858D-6571EB397F1E}"/>
              </a:ext>
            </a:extLst>
          </p:cNvPr>
          <p:cNvPicPr>
            <a:picLocks noChangeAspect="1"/>
          </p:cNvPicPr>
          <p:nvPr/>
        </p:nvPicPr>
        <p:blipFill>
          <a:blip r:embed="rId3"/>
          <a:stretch>
            <a:fillRect/>
          </a:stretch>
        </p:blipFill>
        <p:spPr>
          <a:xfrm>
            <a:off x="7251291" y="4083718"/>
            <a:ext cx="4812121" cy="2364656"/>
          </a:xfrm>
          <a:prstGeom prst="rect">
            <a:avLst/>
          </a:prstGeom>
        </p:spPr>
      </p:pic>
    </p:spTree>
    <p:extLst>
      <p:ext uri="{BB962C8B-B14F-4D97-AF65-F5344CB8AC3E}">
        <p14:creationId xmlns:p14="http://schemas.microsoft.com/office/powerpoint/2010/main" val="29725781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077218"/>
          </a:xfrm>
          <a:prstGeom prst="rect">
            <a:avLst/>
          </a:prstGeom>
          <a:noFill/>
        </p:spPr>
        <p:txBody>
          <a:bodyPr wrap="square" rtlCol="0">
            <a:spAutoFit/>
          </a:bodyPr>
          <a:lstStyle/>
          <a:p>
            <a:pPr algn="ctr"/>
            <a:r>
              <a:rPr lang="de-DE" sz="3200" dirty="0">
                <a:solidFill>
                  <a:schemeClr val="bg1"/>
                </a:solidFill>
                <a:latin typeface="Calibri" panose="020F0502020204030204" pitchFamily="34" charset="0"/>
                <a:cs typeface="Calibri" panose="020F0502020204030204" pitchFamily="34" charset="0"/>
              </a:rPr>
              <a:t>Klassifikations-Analyse</a:t>
            </a:r>
          </a:p>
        </p:txBody>
      </p:sp>
      <p:sp>
        <p:nvSpPr>
          <p:cNvPr id="9" name="Textfeld 8">
            <a:extLst>
              <a:ext uri="{FF2B5EF4-FFF2-40B4-BE49-F238E27FC236}">
                <a16:creationId xmlns:a16="http://schemas.microsoft.com/office/drawing/2014/main" id="{08DCA32E-D2AD-4124-B0F6-7603925C911C}"/>
              </a:ext>
            </a:extLst>
          </p:cNvPr>
          <p:cNvSpPr txBox="1"/>
          <p:nvPr/>
        </p:nvSpPr>
        <p:spPr>
          <a:xfrm>
            <a:off x="3314700" y="622488"/>
            <a:ext cx="8293892" cy="769441"/>
          </a:xfrm>
          <a:prstGeom prst="rect">
            <a:avLst/>
          </a:prstGeom>
          <a:noFill/>
        </p:spPr>
        <p:txBody>
          <a:bodyPr wrap="square" rtlCol="0">
            <a:spAutoFit/>
          </a:bodyPr>
          <a:lstStyle/>
          <a:p>
            <a:pPr algn="ctr"/>
            <a:r>
              <a:rPr lang="de-DE" sz="4400" b="0" i="0" dirty="0">
                <a:solidFill>
                  <a:srgbClr val="24292F"/>
                </a:solidFill>
                <a:effectLst/>
                <a:latin typeface="-apple-system"/>
              </a:rPr>
              <a:t>Interpretation</a:t>
            </a:r>
            <a:endParaRPr lang="de-DE" sz="4400" dirty="0">
              <a:latin typeface="Calibri" panose="020F0502020204030204" pitchFamily="34" charset="0"/>
              <a:cs typeface="Calibri" panose="020F0502020204030204" pitchFamily="34" charset="0"/>
            </a:endParaRPr>
          </a:p>
        </p:txBody>
      </p:sp>
      <p:cxnSp>
        <p:nvCxnSpPr>
          <p:cNvPr id="10" name="Gerader Verbinder 9">
            <a:extLst>
              <a:ext uri="{FF2B5EF4-FFF2-40B4-BE49-F238E27FC236}">
                <a16:creationId xmlns:a16="http://schemas.microsoft.com/office/drawing/2014/main" id="{B68259AF-174D-4FEF-8E50-8023A00B2A6A}"/>
              </a:ext>
            </a:extLst>
          </p:cNvPr>
          <p:cNvCxnSpPr>
            <a:cxnSpLocks/>
          </p:cNvCxnSpPr>
          <p:nvPr/>
        </p:nvCxnSpPr>
        <p:spPr>
          <a:xfrm>
            <a:off x="6096000" y="1516779"/>
            <a:ext cx="27051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Textfeld 10">
            <a:extLst>
              <a:ext uri="{FF2B5EF4-FFF2-40B4-BE49-F238E27FC236}">
                <a16:creationId xmlns:a16="http://schemas.microsoft.com/office/drawing/2014/main" id="{4205C03B-A3AF-4161-A863-68A76720DC0C}"/>
              </a:ext>
            </a:extLst>
          </p:cNvPr>
          <p:cNvSpPr txBox="1"/>
          <p:nvPr/>
        </p:nvSpPr>
        <p:spPr>
          <a:xfrm>
            <a:off x="3848100" y="2210603"/>
            <a:ext cx="6800850" cy="3416320"/>
          </a:xfrm>
          <a:prstGeom prst="rect">
            <a:avLst/>
          </a:prstGeom>
          <a:noFill/>
        </p:spPr>
        <p:txBody>
          <a:bodyPr wrap="square" rtlCol="0">
            <a:spAutoFit/>
          </a:bodyPr>
          <a:lstStyle/>
          <a:p>
            <a:pPr marL="285750" indent="-285750">
              <a:buFont typeface="Arial" panose="020B0604020202020204" pitchFamily="34" charset="0"/>
              <a:buChar char="•"/>
            </a:pPr>
            <a:r>
              <a:rPr lang="de-DE" sz="2000" b="0" i="0" dirty="0">
                <a:solidFill>
                  <a:srgbClr val="24292F"/>
                </a:solidFill>
                <a:effectLst/>
                <a:latin typeface="-apple-system"/>
              </a:rPr>
              <a:t>Reduktion des Schwellenwertes auf 0,05 </a:t>
            </a:r>
            <a:r>
              <a:rPr lang="de-DE" sz="2000" b="0" i="0" dirty="0">
                <a:solidFill>
                  <a:srgbClr val="24292F"/>
                </a:solidFill>
                <a:effectLst/>
                <a:latin typeface="-apple-system"/>
                <a:sym typeface="Symbol" panose="05050102010706020507" pitchFamily="18" charset="2"/>
              </a:rPr>
              <a:t> 100 % der Käufer sind richtig prognostiziert</a:t>
            </a:r>
            <a:br>
              <a:rPr lang="de-DE" sz="2000" b="0" i="0" dirty="0">
                <a:solidFill>
                  <a:srgbClr val="24292F"/>
                </a:solidFill>
                <a:effectLst/>
                <a:latin typeface="-apple-system"/>
                <a:sym typeface="Symbol" panose="05050102010706020507" pitchFamily="18" charset="2"/>
              </a:rPr>
            </a:br>
            <a:endParaRPr lang="de-DE" sz="2000" b="0" i="0" dirty="0">
              <a:solidFill>
                <a:srgbClr val="24292F"/>
              </a:solidFill>
              <a:effectLst/>
              <a:latin typeface="-apple-system"/>
              <a:sym typeface="Symbol" panose="05050102010706020507" pitchFamily="18" charset="2"/>
            </a:endParaRPr>
          </a:p>
          <a:p>
            <a:pPr marL="285750" indent="-285750">
              <a:buFont typeface="Arial" panose="020B0604020202020204" pitchFamily="34" charset="0"/>
              <a:buChar char="•"/>
            </a:pPr>
            <a:r>
              <a:rPr lang="de-DE" sz="2000" dirty="0">
                <a:solidFill>
                  <a:srgbClr val="24292F"/>
                </a:solidFill>
                <a:latin typeface="-apple-system"/>
                <a:sym typeface="Symbol" panose="05050102010706020507" pitchFamily="18" charset="2"/>
              </a:rPr>
              <a:t>Werte von ‚Precision‘ und ‚Recall‘ der Nicht-Käufer sind sehr niedrig</a:t>
            </a:r>
            <a:br>
              <a:rPr lang="de-DE" sz="2000" dirty="0">
                <a:solidFill>
                  <a:srgbClr val="24292F"/>
                </a:solidFill>
                <a:latin typeface="-apple-system"/>
                <a:sym typeface="Symbol" panose="05050102010706020507" pitchFamily="18" charset="2"/>
              </a:rPr>
            </a:br>
            <a:endParaRPr lang="de-DE" sz="2000" dirty="0">
              <a:solidFill>
                <a:srgbClr val="24292F"/>
              </a:solidFill>
              <a:latin typeface="-apple-system"/>
              <a:sym typeface="Symbol" panose="05050102010706020507" pitchFamily="18" charset="2"/>
            </a:endParaRPr>
          </a:p>
          <a:p>
            <a:pPr marL="285750" indent="-285750">
              <a:buFont typeface="Arial" panose="020B0604020202020204" pitchFamily="34" charset="0"/>
              <a:buChar char="•"/>
            </a:pPr>
            <a:r>
              <a:rPr lang="de-DE" sz="2000" dirty="0">
                <a:solidFill>
                  <a:srgbClr val="24292F"/>
                </a:solidFill>
                <a:latin typeface="-apple-system"/>
                <a:sym typeface="Symbol" panose="05050102010706020507" pitchFamily="18" charset="2"/>
              </a:rPr>
              <a:t>Für eine genaue Vorhersage beider Gruppen wäre der Schwellenwert 0,4 gut, da die ‚F1‘-Werte dort am ausgeglichensten sind. </a:t>
            </a:r>
          </a:p>
          <a:p>
            <a:pPr marL="285750" indent="-285750">
              <a:buFont typeface="Arial" panose="020B0604020202020204" pitchFamily="34" charset="0"/>
              <a:buChar char="•"/>
            </a:pPr>
            <a:endParaRPr lang="de-DE" dirty="0">
              <a:solidFill>
                <a:srgbClr val="24292F"/>
              </a:solidFill>
              <a:latin typeface="-apple-system"/>
              <a:sym typeface="Symbol" panose="05050102010706020507" pitchFamily="18" charset="2"/>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597096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3215148" y="4850529"/>
            <a:ext cx="5801033"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Regressions-Analyse</a:t>
            </a:r>
          </a:p>
        </p:txBody>
      </p:sp>
    </p:spTree>
    <p:extLst>
      <p:ext uri="{BB962C8B-B14F-4D97-AF65-F5344CB8AC3E}">
        <p14:creationId xmlns:p14="http://schemas.microsoft.com/office/powerpoint/2010/main" val="9956780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5048250" y="4850529"/>
            <a:ext cx="20288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2518112"/>
            <a:ext cx="9289619" cy="1015663"/>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A/B-Test</a:t>
            </a:r>
          </a:p>
        </p:txBody>
      </p:sp>
    </p:spTree>
    <p:extLst>
      <p:ext uri="{BB962C8B-B14F-4D97-AF65-F5344CB8AC3E}">
        <p14:creationId xmlns:p14="http://schemas.microsoft.com/office/powerpoint/2010/main" val="11568832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9" y="2419350"/>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8" name="Textfeld 7">
            <a:extLst>
              <a:ext uri="{FF2B5EF4-FFF2-40B4-BE49-F238E27FC236}">
                <a16:creationId xmlns:a16="http://schemas.microsoft.com/office/drawing/2014/main" id="{E4AF5FC0-747E-40F8-941C-706EF3359528}"/>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9" name="Gerader Verbinder 8">
            <a:extLst>
              <a:ext uri="{FF2B5EF4-FFF2-40B4-BE49-F238E27FC236}">
                <a16:creationId xmlns:a16="http://schemas.microsoft.com/office/drawing/2014/main" id="{8ECF6615-AF5B-418E-B896-F38D90FC2E05}"/>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feld 3">
            <a:extLst>
              <a:ext uri="{FF2B5EF4-FFF2-40B4-BE49-F238E27FC236}">
                <a16:creationId xmlns:a16="http://schemas.microsoft.com/office/drawing/2014/main" id="{E71608F4-0D00-4186-80B3-2DCCA92D2227}"/>
              </a:ext>
            </a:extLst>
          </p:cNvPr>
          <p:cNvSpPr txBox="1"/>
          <p:nvPr/>
        </p:nvSpPr>
        <p:spPr>
          <a:xfrm>
            <a:off x="4452937" y="2767280"/>
            <a:ext cx="6162675" cy="1323439"/>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„Die Anzahl jährlicher Käufe der Kunden sollen anhand ihres jährlichen Einkommens und ihre Alters prognostiziert werden. Auch bei diesem Use Case besteht die Zielgruppe aus 18- bis 34-jährigen Kunden.“</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98106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4ED6CFA2-856E-43F2-8497-327050AA8399}"/>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A60DFDF7-05B0-43A8-8FF2-D8F3E614B757}"/>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10" name="Gerader Verbinder 9">
            <a:extLst>
              <a:ext uri="{FF2B5EF4-FFF2-40B4-BE49-F238E27FC236}">
                <a16:creationId xmlns:a16="http://schemas.microsoft.com/office/drawing/2014/main" id="{13BFA0B2-5B74-479D-8F15-FCE611ACC992}"/>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275D4EBE-4F99-464F-87C5-6A14C165820A}"/>
              </a:ext>
            </a:extLst>
          </p:cNvPr>
          <p:cNvPicPr>
            <a:picLocks noChangeAspect="1"/>
          </p:cNvPicPr>
          <p:nvPr/>
        </p:nvPicPr>
        <p:blipFill>
          <a:blip r:embed="rId2"/>
          <a:stretch>
            <a:fillRect/>
          </a:stretch>
        </p:blipFill>
        <p:spPr>
          <a:xfrm>
            <a:off x="4745541" y="2129848"/>
            <a:ext cx="5586991" cy="3670875"/>
          </a:xfrm>
          <a:prstGeom prst="rect">
            <a:avLst/>
          </a:prstGeom>
        </p:spPr>
      </p:pic>
    </p:spTree>
    <p:extLst>
      <p:ext uri="{BB962C8B-B14F-4D97-AF65-F5344CB8AC3E}">
        <p14:creationId xmlns:p14="http://schemas.microsoft.com/office/powerpoint/2010/main" val="30778043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4ED6CFA2-856E-43F2-8497-327050AA8399}"/>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A60DFDF7-05B0-43A8-8FF2-D8F3E614B757}"/>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13BFA0B2-5B74-479D-8F15-FCE611ACC992}"/>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Grafik 6">
            <a:extLst>
              <a:ext uri="{FF2B5EF4-FFF2-40B4-BE49-F238E27FC236}">
                <a16:creationId xmlns:a16="http://schemas.microsoft.com/office/drawing/2014/main" id="{D7F868B2-562C-4FD6-9A7D-50859C1B576E}"/>
              </a:ext>
            </a:extLst>
          </p:cNvPr>
          <p:cNvPicPr>
            <a:picLocks noChangeAspect="1"/>
          </p:cNvPicPr>
          <p:nvPr/>
        </p:nvPicPr>
        <p:blipFill>
          <a:blip r:embed="rId2"/>
          <a:stretch>
            <a:fillRect/>
          </a:stretch>
        </p:blipFill>
        <p:spPr>
          <a:xfrm>
            <a:off x="3248024" y="1974949"/>
            <a:ext cx="4953000" cy="590550"/>
          </a:xfrm>
          <a:prstGeom prst="rect">
            <a:avLst/>
          </a:prstGeom>
        </p:spPr>
      </p:pic>
      <p:pic>
        <p:nvPicPr>
          <p:cNvPr id="11" name="Grafik 10">
            <a:extLst>
              <a:ext uri="{FF2B5EF4-FFF2-40B4-BE49-F238E27FC236}">
                <a16:creationId xmlns:a16="http://schemas.microsoft.com/office/drawing/2014/main" id="{E6D69274-9ACB-418D-8C74-5E1C0212AD73}"/>
              </a:ext>
            </a:extLst>
          </p:cNvPr>
          <p:cNvPicPr>
            <a:picLocks noChangeAspect="1"/>
          </p:cNvPicPr>
          <p:nvPr/>
        </p:nvPicPr>
        <p:blipFill>
          <a:blip r:embed="rId3"/>
          <a:stretch>
            <a:fillRect/>
          </a:stretch>
        </p:blipFill>
        <p:spPr>
          <a:xfrm>
            <a:off x="3248024" y="2856011"/>
            <a:ext cx="5562600" cy="428625"/>
          </a:xfrm>
          <a:prstGeom prst="rect">
            <a:avLst/>
          </a:prstGeom>
        </p:spPr>
      </p:pic>
      <p:pic>
        <p:nvPicPr>
          <p:cNvPr id="13" name="Grafik 12">
            <a:extLst>
              <a:ext uri="{FF2B5EF4-FFF2-40B4-BE49-F238E27FC236}">
                <a16:creationId xmlns:a16="http://schemas.microsoft.com/office/drawing/2014/main" id="{1BE76D98-B404-44BB-8F69-FE00689C44E9}"/>
              </a:ext>
            </a:extLst>
          </p:cNvPr>
          <p:cNvPicPr>
            <a:picLocks noChangeAspect="1"/>
          </p:cNvPicPr>
          <p:nvPr/>
        </p:nvPicPr>
        <p:blipFill>
          <a:blip r:embed="rId4"/>
          <a:stretch>
            <a:fillRect/>
          </a:stretch>
        </p:blipFill>
        <p:spPr>
          <a:xfrm>
            <a:off x="3190874" y="3371850"/>
            <a:ext cx="5619750" cy="3400425"/>
          </a:xfrm>
          <a:prstGeom prst="rect">
            <a:avLst/>
          </a:prstGeom>
        </p:spPr>
      </p:pic>
    </p:spTree>
    <p:extLst>
      <p:ext uri="{BB962C8B-B14F-4D97-AF65-F5344CB8AC3E}">
        <p14:creationId xmlns:p14="http://schemas.microsoft.com/office/powerpoint/2010/main" val="6081412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4ED6CFA2-856E-43F2-8497-327050AA8399}"/>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9" name="Textfeld 8">
            <a:extLst>
              <a:ext uri="{FF2B5EF4-FFF2-40B4-BE49-F238E27FC236}">
                <a16:creationId xmlns:a16="http://schemas.microsoft.com/office/drawing/2014/main" id="{A60DFDF7-05B0-43A8-8FF2-D8F3E614B757}"/>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10" name="Gerader Verbinder 9">
            <a:extLst>
              <a:ext uri="{FF2B5EF4-FFF2-40B4-BE49-F238E27FC236}">
                <a16:creationId xmlns:a16="http://schemas.microsoft.com/office/drawing/2014/main" id="{13BFA0B2-5B74-479D-8F15-FCE611ACC992}"/>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45E95A8F-1A2C-41A8-A02A-7AF729993D05}"/>
              </a:ext>
            </a:extLst>
          </p:cNvPr>
          <p:cNvPicPr>
            <a:picLocks noChangeAspect="1"/>
          </p:cNvPicPr>
          <p:nvPr/>
        </p:nvPicPr>
        <p:blipFill>
          <a:blip r:embed="rId2"/>
          <a:stretch>
            <a:fillRect/>
          </a:stretch>
        </p:blipFill>
        <p:spPr>
          <a:xfrm>
            <a:off x="3471862" y="2228850"/>
            <a:ext cx="8039100" cy="3028950"/>
          </a:xfrm>
          <a:prstGeom prst="rect">
            <a:avLst/>
          </a:prstGeom>
        </p:spPr>
      </p:pic>
    </p:spTree>
    <p:extLst>
      <p:ext uri="{BB962C8B-B14F-4D97-AF65-F5344CB8AC3E}">
        <p14:creationId xmlns:p14="http://schemas.microsoft.com/office/powerpoint/2010/main" val="12120451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Korrelations-</a:t>
            </a:r>
            <a:r>
              <a:rPr lang="de-DE" sz="4400" dirty="0" err="1">
                <a:latin typeface="Calibri" panose="020F0502020204030204" pitchFamily="34" charset="0"/>
                <a:cs typeface="Calibri" panose="020F0502020204030204" pitchFamily="34" charset="0"/>
              </a:rPr>
              <a:t>Heatmap</a:t>
            </a:r>
            <a:endParaRPr lang="de-DE" sz="4400" dirty="0">
              <a:latin typeface="Calibri" panose="020F0502020204030204" pitchFamily="34" charset="0"/>
              <a:cs typeface="Calibri" panose="020F0502020204030204" pitchFamily="34" charset="0"/>
            </a:endParaRP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400675" y="1516779"/>
            <a:ext cx="43815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15493384-18AA-4D7F-BA60-F1CFCFA11CAE}"/>
              </a:ext>
            </a:extLst>
          </p:cNvPr>
          <p:cNvPicPr>
            <a:picLocks noChangeAspect="1"/>
          </p:cNvPicPr>
          <p:nvPr/>
        </p:nvPicPr>
        <p:blipFill>
          <a:blip r:embed="rId2"/>
          <a:stretch>
            <a:fillRect/>
          </a:stretch>
        </p:blipFill>
        <p:spPr>
          <a:xfrm>
            <a:off x="4898229" y="1967923"/>
            <a:ext cx="5281613" cy="4217333"/>
          </a:xfrm>
          <a:prstGeom prst="rect">
            <a:avLst/>
          </a:prstGeom>
        </p:spPr>
      </p:pic>
      <p:sp>
        <p:nvSpPr>
          <p:cNvPr id="12" name="Rechteck: abgerundete Ecken 11">
            <a:extLst>
              <a:ext uri="{FF2B5EF4-FFF2-40B4-BE49-F238E27FC236}">
                <a16:creationId xmlns:a16="http://schemas.microsoft.com/office/drawing/2014/main" id="{8823192E-48E6-4D21-B535-259DBECB84AE}"/>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40978827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6257925" y="1516779"/>
            <a:ext cx="260985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Grafik 9">
            <a:extLst>
              <a:ext uri="{FF2B5EF4-FFF2-40B4-BE49-F238E27FC236}">
                <a16:creationId xmlns:a16="http://schemas.microsoft.com/office/drawing/2014/main" id="{3ECCCE94-DD2C-46F6-A4D9-893BE16B7C82}"/>
              </a:ext>
            </a:extLst>
          </p:cNvPr>
          <p:cNvPicPr>
            <a:picLocks noChangeAspect="1"/>
          </p:cNvPicPr>
          <p:nvPr/>
        </p:nvPicPr>
        <p:blipFill>
          <a:blip r:embed="rId2"/>
          <a:stretch>
            <a:fillRect/>
          </a:stretch>
        </p:blipFill>
        <p:spPr>
          <a:xfrm>
            <a:off x="4979940" y="1763014"/>
            <a:ext cx="5118191" cy="4881562"/>
          </a:xfrm>
          <a:prstGeom prst="rect">
            <a:avLst/>
          </a:prstGeom>
        </p:spPr>
      </p:pic>
      <p:sp>
        <p:nvSpPr>
          <p:cNvPr id="12" name="Rechteck: abgerundete Ecken 11">
            <a:extLst>
              <a:ext uri="{FF2B5EF4-FFF2-40B4-BE49-F238E27FC236}">
                <a16:creationId xmlns:a16="http://schemas.microsoft.com/office/drawing/2014/main" id="{FA33372B-9DB4-4F5F-8F1D-F7A19AF60048}"/>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Tree>
    <p:extLst>
      <p:ext uri="{BB962C8B-B14F-4D97-AF65-F5344CB8AC3E}">
        <p14:creationId xmlns:p14="http://schemas.microsoft.com/office/powerpoint/2010/main" val="16470665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Datenaufteilung</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6029325" y="1516779"/>
            <a:ext cx="3048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Rechteck: abgerundete Ecken 11">
            <a:extLst>
              <a:ext uri="{FF2B5EF4-FFF2-40B4-BE49-F238E27FC236}">
                <a16:creationId xmlns:a16="http://schemas.microsoft.com/office/drawing/2014/main" id="{FA33372B-9DB4-4F5F-8F1D-F7A19AF60048}"/>
              </a:ext>
            </a:extLst>
          </p:cNvPr>
          <p:cNvSpPr/>
          <p:nvPr/>
        </p:nvSpPr>
        <p:spPr>
          <a:xfrm>
            <a:off x="495299" y="2565499"/>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pic>
        <p:nvPicPr>
          <p:cNvPr id="9" name="Grafik 8">
            <a:extLst>
              <a:ext uri="{FF2B5EF4-FFF2-40B4-BE49-F238E27FC236}">
                <a16:creationId xmlns:a16="http://schemas.microsoft.com/office/drawing/2014/main" id="{1FC7713E-ACF4-460A-AF68-2F0B6D440A11}"/>
              </a:ext>
            </a:extLst>
          </p:cNvPr>
          <p:cNvPicPr>
            <a:picLocks noChangeAspect="1"/>
          </p:cNvPicPr>
          <p:nvPr/>
        </p:nvPicPr>
        <p:blipFill>
          <a:blip r:embed="rId2"/>
          <a:stretch>
            <a:fillRect/>
          </a:stretch>
        </p:blipFill>
        <p:spPr>
          <a:xfrm>
            <a:off x="3248024" y="2117824"/>
            <a:ext cx="8210550" cy="895350"/>
          </a:xfrm>
          <a:prstGeom prst="rect">
            <a:avLst/>
          </a:prstGeom>
        </p:spPr>
      </p:pic>
      <p:pic>
        <p:nvPicPr>
          <p:cNvPr id="13" name="Grafik 12">
            <a:extLst>
              <a:ext uri="{FF2B5EF4-FFF2-40B4-BE49-F238E27FC236}">
                <a16:creationId xmlns:a16="http://schemas.microsoft.com/office/drawing/2014/main" id="{0819E5CB-A622-4749-A1B4-1964F986259A}"/>
              </a:ext>
            </a:extLst>
          </p:cNvPr>
          <p:cNvPicPr>
            <a:picLocks noChangeAspect="1"/>
          </p:cNvPicPr>
          <p:nvPr/>
        </p:nvPicPr>
        <p:blipFill>
          <a:blip r:embed="rId3"/>
          <a:stretch>
            <a:fillRect/>
          </a:stretch>
        </p:blipFill>
        <p:spPr>
          <a:xfrm>
            <a:off x="3248024" y="3195637"/>
            <a:ext cx="3600450" cy="3457575"/>
          </a:xfrm>
          <a:prstGeom prst="rect">
            <a:avLst/>
          </a:prstGeom>
        </p:spPr>
      </p:pic>
    </p:spTree>
    <p:extLst>
      <p:ext uri="{BB962C8B-B14F-4D97-AF65-F5344CB8AC3E}">
        <p14:creationId xmlns:p14="http://schemas.microsoft.com/office/powerpoint/2010/main" val="5005175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0F850E0E-BA86-4E67-A23B-562955ADA244}"/>
              </a:ext>
            </a:extLst>
          </p:cNvPr>
          <p:cNvSpPr/>
          <p:nvPr/>
        </p:nvSpPr>
        <p:spPr>
          <a:xfrm>
            <a:off x="376236" y="234642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Lasso-Regression</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848350" y="1516779"/>
            <a:ext cx="34004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Grafik 5">
            <a:extLst>
              <a:ext uri="{FF2B5EF4-FFF2-40B4-BE49-F238E27FC236}">
                <a16:creationId xmlns:a16="http://schemas.microsoft.com/office/drawing/2014/main" id="{16642730-2C15-4C8B-8B3C-E17B1B9EE38B}"/>
              </a:ext>
            </a:extLst>
          </p:cNvPr>
          <p:cNvPicPr>
            <a:picLocks noChangeAspect="1"/>
          </p:cNvPicPr>
          <p:nvPr/>
        </p:nvPicPr>
        <p:blipFill>
          <a:blip r:embed="rId2"/>
          <a:stretch>
            <a:fillRect/>
          </a:stretch>
        </p:blipFill>
        <p:spPr>
          <a:xfrm>
            <a:off x="3452812" y="2225099"/>
            <a:ext cx="3629025" cy="1019175"/>
          </a:xfrm>
          <a:prstGeom prst="rect">
            <a:avLst/>
          </a:prstGeom>
        </p:spPr>
      </p:pic>
      <p:pic>
        <p:nvPicPr>
          <p:cNvPr id="13" name="Grafik 12">
            <a:extLst>
              <a:ext uri="{FF2B5EF4-FFF2-40B4-BE49-F238E27FC236}">
                <a16:creationId xmlns:a16="http://schemas.microsoft.com/office/drawing/2014/main" id="{67ABB9C5-42A6-45AD-8AB0-38220D83C9FA}"/>
              </a:ext>
            </a:extLst>
          </p:cNvPr>
          <p:cNvPicPr>
            <a:picLocks noChangeAspect="1"/>
          </p:cNvPicPr>
          <p:nvPr/>
        </p:nvPicPr>
        <p:blipFill>
          <a:blip r:embed="rId3"/>
          <a:stretch>
            <a:fillRect/>
          </a:stretch>
        </p:blipFill>
        <p:spPr>
          <a:xfrm>
            <a:off x="3452812" y="3600450"/>
            <a:ext cx="6838950" cy="1228725"/>
          </a:xfrm>
          <a:prstGeom prst="rect">
            <a:avLst/>
          </a:prstGeom>
        </p:spPr>
      </p:pic>
      <p:pic>
        <p:nvPicPr>
          <p:cNvPr id="15" name="Grafik 14">
            <a:extLst>
              <a:ext uri="{FF2B5EF4-FFF2-40B4-BE49-F238E27FC236}">
                <a16:creationId xmlns:a16="http://schemas.microsoft.com/office/drawing/2014/main" id="{51468B95-A8E6-416C-8A97-4F2ADFCADF5E}"/>
              </a:ext>
            </a:extLst>
          </p:cNvPr>
          <p:cNvPicPr>
            <a:picLocks noChangeAspect="1"/>
          </p:cNvPicPr>
          <p:nvPr/>
        </p:nvPicPr>
        <p:blipFill>
          <a:blip r:embed="rId4"/>
          <a:stretch>
            <a:fillRect/>
          </a:stretch>
        </p:blipFill>
        <p:spPr>
          <a:xfrm>
            <a:off x="3452812" y="5185351"/>
            <a:ext cx="2609850" cy="628650"/>
          </a:xfrm>
          <a:prstGeom prst="rect">
            <a:avLst/>
          </a:prstGeom>
        </p:spPr>
      </p:pic>
    </p:spTree>
    <p:extLst>
      <p:ext uri="{BB962C8B-B14F-4D97-AF65-F5344CB8AC3E}">
        <p14:creationId xmlns:p14="http://schemas.microsoft.com/office/powerpoint/2010/main" val="6381347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0F850E0E-BA86-4E67-A23B-562955ADA244}"/>
              </a:ext>
            </a:extLst>
          </p:cNvPr>
          <p:cNvSpPr/>
          <p:nvPr/>
        </p:nvSpPr>
        <p:spPr>
          <a:xfrm>
            <a:off x="376236" y="234642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b="0" i="0" dirty="0">
                <a:solidFill>
                  <a:srgbClr val="24292F"/>
                </a:solidFill>
                <a:effectLst/>
                <a:latin typeface="-apple-system"/>
              </a:rPr>
              <a:t>K-</a:t>
            </a:r>
            <a:r>
              <a:rPr lang="de-DE" sz="4400" b="0" i="0" dirty="0" err="1">
                <a:solidFill>
                  <a:srgbClr val="24292F"/>
                </a:solidFill>
                <a:effectLst/>
                <a:latin typeface="-apple-system"/>
              </a:rPr>
              <a:t>fold</a:t>
            </a:r>
            <a:r>
              <a:rPr lang="de-DE" sz="4400" b="0" i="0" dirty="0">
                <a:solidFill>
                  <a:srgbClr val="24292F"/>
                </a:solidFill>
                <a:effectLst/>
                <a:latin typeface="-apple-system"/>
              </a:rPr>
              <a:t> </a:t>
            </a:r>
            <a:r>
              <a:rPr lang="de-DE" sz="4400" dirty="0">
                <a:solidFill>
                  <a:srgbClr val="24292F"/>
                </a:solidFill>
                <a:latin typeface="-apple-system"/>
              </a:rPr>
              <a:t>C</a:t>
            </a:r>
            <a:r>
              <a:rPr lang="de-DE" sz="4400" b="0" i="0" dirty="0">
                <a:solidFill>
                  <a:srgbClr val="24292F"/>
                </a:solidFill>
                <a:effectLst/>
                <a:latin typeface="-apple-system"/>
              </a:rPr>
              <a:t>ross </a:t>
            </a:r>
            <a:r>
              <a:rPr lang="de-DE" sz="4400" dirty="0">
                <a:solidFill>
                  <a:srgbClr val="24292F"/>
                </a:solidFill>
                <a:latin typeface="-apple-system"/>
              </a:rPr>
              <a:t>V</a:t>
            </a:r>
            <a:r>
              <a:rPr lang="de-DE" sz="4400" b="0" i="0" dirty="0">
                <a:solidFill>
                  <a:srgbClr val="24292F"/>
                </a:solidFill>
                <a:effectLst/>
                <a:latin typeface="-apple-system"/>
              </a:rPr>
              <a:t>alidation</a:t>
            </a:r>
            <a:endParaRPr lang="de-DE" sz="4400" dirty="0">
              <a:latin typeface="Calibri" panose="020F0502020204030204" pitchFamily="34" charset="0"/>
              <a:cs typeface="Calibri" panose="020F0502020204030204" pitchFamily="34" charset="0"/>
            </a:endParaRP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295900" y="1516779"/>
            <a:ext cx="44672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4" name="Grafik 13">
            <a:extLst>
              <a:ext uri="{FF2B5EF4-FFF2-40B4-BE49-F238E27FC236}">
                <a16:creationId xmlns:a16="http://schemas.microsoft.com/office/drawing/2014/main" id="{CAB13327-2862-40D3-B78F-979BB6E42F88}"/>
              </a:ext>
            </a:extLst>
          </p:cNvPr>
          <p:cNvPicPr>
            <a:picLocks noChangeAspect="1"/>
          </p:cNvPicPr>
          <p:nvPr/>
        </p:nvPicPr>
        <p:blipFill>
          <a:blip r:embed="rId2"/>
          <a:stretch>
            <a:fillRect/>
          </a:stretch>
        </p:blipFill>
        <p:spPr>
          <a:xfrm>
            <a:off x="3761034" y="2346424"/>
            <a:ext cx="5260479" cy="2609850"/>
          </a:xfrm>
          <a:prstGeom prst="rect">
            <a:avLst/>
          </a:prstGeom>
        </p:spPr>
      </p:pic>
    </p:spTree>
    <p:extLst>
      <p:ext uri="{BB962C8B-B14F-4D97-AF65-F5344CB8AC3E}">
        <p14:creationId xmlns:p14="http://schemas.microsoft.com/office/powerpoint/2010/main" val="35826615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5" name="Rechteck: abgerundete Ecken 4">
            <a:extLst>
              <a:ext uri="{FF2B5EF4-FFF2-40B4-BE49-F238E27FC236}">
                <a16:creationId xmlns:a16="http://schemas.microsoft.com/office/drawing/2014/main" id="{0F850E0E-BA86-4E67-A23B-562955ADA244}"/>
              </a:ext>
            </a:extLst>
          </p:cNvPr>
          <p:cNvSpPr/>
          <p:nvPr/>
        </p:nvSpPr>
        <p:spPr>
          <a:xfrm>
            <a:off x="376236" y="2346424"/>
            <a:ext cx="2000252" cy="1082576"/>
          </a:xfrm>
          <a:prstGeom prst="roundRect">
            <a:avLst/>
          </a:prstGeom>
          <a:noFill/>
          <a:ln w="28575">
            <a:solidFill>
              <a:srgbClr val="FF9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FF9C38"/>
                </a:solidFill>
                <a:latin typeface="Calibri" panose="020F0502020204030204" pitchFamily="34" charset="0"/>
                <a:cs typeface="Calibri" panose="020F0502020204030204" pitchFamily="34" charset="0"/>
              </a:rPr>
              <a:t>Model</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Lasso-Regression</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848350" y="1516779"/>
            <a:ext cx="34004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9" name="Grafik 8">
            <a:extLst>
              <a:ext uri="{FF2B5EF4-FFF2-40B4-BE49-F238E27FC236}">
                <a16:creationId xmlns:a16="http://schemas.microsoft.com/office/drawing/2014/main" id="{0239FA74-8D59-4A2C-B47F-7F9AE119A856}"/>
              </a:ext>
            </a:extLst>
          </p:cNvPr>
          <p:cNvPicPr>
            <a:picLocks noChangeAspect="1"/>
          </p:cNvPicPr>
          <p:nvPr/>
        </p:nvPicPr>
        <p:blipFill>
          <a:blip r:embed="rId2"/>
          <a:stretch>
            <a:fillRect/>
          </a:stretch>
        </p:blipFill>
        <p:spPr>
          <a:xfrm>
            <a:off x="3509962" y="2544812"/>
            <a:ext cx="3552825" cy="638175"/>
          </a:xfrm>
          <a:prstGeom prst="rect">
            <a:avLst/>
          </a:prstGeom>
        </p:spPr>
      </p:pic>
      <p:pic>
        <p:nvPicPr>
          <p:cNvPr id="11" name="Grafik 10">
            <a:extLst>
              <a:ext uri="{FF2B5EF4-FFF2-40B4-BE49-F238E27FC236}">
                <a16:creationId xmlns:a16="http://schemas.microsoft.com/office/drawing/2014/main" id="{E78F9A22-672D-442B-8C2F-4221F5BFB506}"/>
              </a:ext>
            </a:extLst>
          </p:cNvPr>
          <p:cNvPicPr>
            <a:picLocks noChangeAspect="1"/>
          </p:cNvPicPr>
          <p:nvPr/>
        </p:nvPicPr>
        <p:blipFill>
          <a:blip r:embed="rId3"/>
          <a:stretch>
            <a:fillRect/>
          </a:stretch>
        </p:blipFill>
        <p:spPr>
          <a:xfrm>
            <a:off x="3509962" y="3572844"/>
            <a:ext cx="7419975" cy="590550"/>
          </a:xfrm>
          <a:prstGeom prst="rect">
            <a:avLst/>
          </a:prstGeom>
        </p:spPr>
      </p:pic>
      <p:pic>
        <p:nvPicPr>
          <p:cNvPr id="14" name="Grafik 13">
            <a:extLst>
              <a:ext uri="{FF2B5EF4-FFF2-40B4-BE49-F238E27FC236}">
                <a16:creationId xmlns:a16="http://schemas.microsoft.com/office/drawing/2014/main" id="{27497DDF-1A2D-4B0C-A66A-932B1DC68955}"/>
              </a:ext>
            </a:extLst>
          </p:cNvPr>
          <p:cNvPicPr>
            <a:picLocks noChangeAspect="1"/>
          </p:cNvPicPr>
          <p:nvPr/>
        </p:nvPicPr>
        <p:blipFill>
          <a:blip r:embed="rId4"/>
          <a:stretch>
            <a:fillRect/>
          </a:stretch>
        </p:blipFill>
        <p:spPr>
          <a:xfrm>
            <a:off x="3509962" y="4553251"/>
            <a:ext cx="3028950" cy="495300"/>
          </a:xfrm>
          <a:prstGeom prst="rect">
            <a:avLst/>
          </a:prstGeom>
        </p:spPr>
      </p:pic>
    </p:spTree>
    <p:extLst>
      <p:ext uri="{BB962C8B-B14F-4D97-AF65-F5344CB8AC3E}">
        <p14:creationId xmlns:p14="http://schemas.microsoft.com/office/powerpoint/2010/main" val="21273795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4A8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4A86E8"/>
                </a:solidFill>
                <a:latin typeface="Calibri" panose="020F0502020204030204" pitchFamily="34" charset="0"/>
                <a:cs typeface="Calibri" panose="020F0502020204030204" pitchFamily="34" charset="0"/>
              </a:rPr>
              <a:t>Plan</a:t>
            </a:r>
          </a:p>
        </p:txBody>
      </p:sp>
      <p:sp>
        <p:nvSpPr>
          <p:cNvPr id="5" name="Textfeld 4">
            <a:extLst>
              <a:ext uri="{FF2B5EF4-FFF2-40B4-BE49-F238E27FC236}">
                <a16:creationId xmlns:a16="http://schemas.microsoft.com/office/drawing/2014/main" id="{9E6A7D8C-6CF4-473A-AFC5-23F6348C3595}"/>
              </a:ext>
            </a:extLst>
          </p:cNvPr>
          <p:cNvSpPr txBox="1"/>
          <p:nvPr/>
        </p:nvSpPr>
        <p:spPr>
          <a:xfrm>
            <a:off x="4933950" y="586829"/>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Use Case</a:t>
            </a:r>
          </a:p>
        </p:txBody>
      </p:sp>
      <p:cxnSp>
        <p:nvCxnSpPr>
          <p:cNvPr id="7" name="Gerader Verbinder 6">
            <a:extLst>
              <a:ext uri="{FF2B5EF4-FFF2-40B4-BE49-F238E27FC236}">
                <a16:creationId xmlns:a16="http://schemas.microsoft.com/office/drawing/2014/main" id="{D61B0A52-26A1-4827-B0AE-CD53D8E10C5A}"/>
              </a:ext>
            </a:extLst>
          </p:cNvPr>
          <p:cNvCxnSpPr>
            <a:cxnSpLocks/>
          </p:cNvCxnSpPr>
          <p:nvPr/>
        </p:nvCxnSpPr>
        <p:spPr>
          <a:xfrm>
            <a:off x="6743700" y="1469154"/>
            <a:ext cx="1581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Textfeld 7">
            <a:extLst>
              <a:ext uri="{FF2B5EF4-FFF2-40B4-BE49-F238E27FC236}">
                <a16:creationId xmlns:a16="http://schemas.microsoft.com/office/drawing/2014/main" id="{F43CCA87-4772-4C2E-AB5B-AC6776B8AA48}"/>
              </a:ext>
            </a:extLst>
          </p:cNvPr>
          <p:cNvSpPr txBox="1"/>
          <p:nvPr/>
        </p:nvSpPr>
        <p:spPr>
          <a:xfrm>
            <a:off x="4179093" y="2755999"/>
            <a:ext cx="6653213" cy="1631216"/>
          </a:xfrm>
          <a:prstGeom prst="rect">
            <a:avLst/>
          </a:prstGeom>
          <a:noFill/>
        </p:spPr>
        <p:txBody>
          <a:bodyPr wrap="square" rtlCol="0">
            <a:spAutoFit/>
          </a:bodyPr>
          <a:lstStyle/>
          <a:p>
            <a:r>
              <a:rPr lang="de-DE" sz="2000" b="0" i="1" dirty="0">
                <a:solidFill>
                  <a:srgbClr val="24292F"/>
                </a:solidFill>
                <a:effectLst/>
                <a:latin typeface="Calibri" panose="020F0502020204030204" pitchFamily="34" charset="0"/>
                <a:cs typeface="Calibri" panose="020F0502020204030204" pitchFamily="34" charset="0"/>
              </a:rPr>
              <a:t>„Die Besucherzahlen zweier im Internet geschalteter Werbeanzeigen sollen genauer analysiert werden, um zu ermitteln, welche der beiden Werbungen mehr Besucherzahlen, insbesondere aus der jüngeren Zielgruppe, auf der Website des Kunden generiert.“</a:t>
            </a:r>
            <a:endParaRPr lang="de-DE"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0845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0" y="853320"/>
            <a:ext cx="2752725" cy="1200329"/>
          </a:xfrm>
          <a:prstGeom prst="rect">
            <a:avLst/>
          </a:prstGeom>
          <a:noFill/>
        </p:spPr>
        <p:txBody>
          <a:bodyPr wrap="square" rtlCol="0">
            <a:spAutoFit/>
          </a:bodyPr>
          <a:lstStyle/>
          <a:p>
            <a:pPr algn="ctr"/>
            <a:r>
              <a:rPr lang="de-DE" sz="3600" dirty="0">
                <a:solidFill>
                  <a:schemeClr val="bg1"/>
                </a:solidFill>
                <a:latin typeface="Calibri" panose="020F0502020204030204" pitchFamily="34" charset="0"/>
                <a:cs typeface="Calibri" panose="020F0502020204030204" pitchFamily="34" charset="0"/>
              </a:rPr>
              <a:t>Regressions-Analyse</a:t>
            </a:r>
          </a:p>
        </p:txBody>
      </p:sp>
      <p:sp>
        <p:nvSpPr>
          <p:cNvPr id="7" name="Textfeld 6">
            <a:extLst>
              <a:ext uri="{FF2B5EF4-FFF2-40B4-BE49-F238E27FC236}">
                <a16:creationId xmlns:a16="http://schemas.microsoft.com/office/drawing/2014/main" id="{C4FD8BFA-C01C-449E-8FC5-88F53B3E3DFF}"/>
              </a:ext>
            </a:extLst>
          </p:cNvPr>
          <p:cNvSpPr txBox="1"/>
          <p:nvPr/>
        </p:nvSpPr>
        <p:spPr>
          <a:xfrm>
            <a:off x="4705349" y="577304"/>
            <a:ext cx="5667375"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Interpretation</a:t>
            </a:r>
          </a:p>
        </p:txBody>
      </p:sp>
      <p:cxnSp>
        <p:nvCxnSpPr>
          <p:cNvPr id="8" name="Gerader Verbinder 7">
            <a:extLst>
              <a:ext uri="{FF2B5EF4-FFF2-40B4-BE49-F238E27FC236}">
                <a16:creationId xmlns:a16="http://schemas.microsoft.com/office/drawing/2014/main" id="{EBC17263-CD79-487B-88C9-F0C98BC59022}"/>
              </a:ext>
            </a:extLst>
          </p:cNvPr>
          <p:cNvCxnSpPr>
            <a:cxnSpLocks/>
          </p:cNvCxnSpPr>
          <p:nvPr/>
        </p:nvCxnSpPr>
        <p:spPr>
          <a:xfrm>
            <a:off x="5848350" y="1516779"/>
            <a:ext cx="34004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feld 11">
            <a:extLst>
              <a:ext uri="{FF2B5EF4-FFF2-40B4-BE49-F238E27FC236}">
                <a16:creationId xmlns:a16="http://schemas.microsoft.com/office/drawing/2014/main" id="{8A9AEEAE-919F-4416-B9C9-211C1966EFCA}"/>
              </a:ext>
            </a:extLst>
          </p:cNvPr>
          <p:cNvSpPr txBox="1"/>
          <p:nvPr/>
        </p:nvSpPr>
        <p:spPr>
          <a:xfrm>
            <a:off x="4483894" y="2413724"/>
            <a:ext cx="6129336" cy="2246769"/>
          </a:xfrm>
          <a:prstGeom prst="rect">
            <a:avLst/>
          </a:prstGeom>
          <a:noFill/>
        </p:spPr>
        <p:txBody>
          <a:bodyPr wrap="square">
            <a:spAutoFit/>
          </a:bodyPr>
          <a:lstStyle/>
          <a:p>
            <a:pPr marL="285750" indent="-285750" algn="l">
              <a:buFont typeface="Arial" panose="020B0604020202020204" pitchFamily="34" charset="0"/>
              <a:buChar char="•"/>
            </a:pPr>
            <a:r>
              <a:rPr lang="de-DE" sz="2000" b="0" i="0" dirty="0">
                <a:solidFill>
                  <a:srgbClr val="24292F"/>
                </a:solidFill>
                <a:effectLst/>
                <a:latin typeface="Calibri" panose="020F0502020204030204" pitchFamily="34" charset="0"/>
                <a:cs typeface="Calibri" panose="020F0502020204030204" pitchFamily="34" charset="0"/>
              </a:rPr>
              <a:t>R²-Wert ließ sich nicht deutlich verbessern und verblieb unter dem gewünschten Ergebnis</a:t>
            </a:r>
          </a:p>
          <a:p>
            <a:pPr algn="l"/>
            <a:endParaRPr lang="de-DE" sz="2000" b="0" i="0" dirty="0">
              <a:solidFill>
                <a:srgbClr val="24292F"/>
              </a:solidFill>
              <a:effectLst/>
              <a:latin typeface="Calibri" panose="020F0502020204030204" pitchFamily="34" charset="0"/>
              <a:cs typeface="Calibri" panose="020F0502020204030204" pitchFamily="34" charset="0"/>
            </a:endParaRPr>
          </a:p>
          <a:p>
            <a:pPr algn="l"/>
            <a:r>
              <a:rPr lang="de-DE" sz="2000" dirty="0">
                <a:solidFill>
                  <a:srgbClr val="24292F"/>
                </a:solidFill>
                <a:latin typeface="Calibri" panose="020F0502020204030204" pitchFamily="34" charset="0"/>
                <a:cs typeface="Calibri" panose="020F0502020204030204" pitchFamily="34" charset="0"/>
                <a:sym typeface="Symbol" panose="05050102010706020507" pitchFamily="18" charset="2"/>
              </a:rPr>
              <a:t> </a:t>
            </a:r>
            <a:r>
              <a:rPr lang="de-DE" sz="2000" dirty="0">
                <a:solidFill>
                  <a:srgbClr val="24292F"/>
                </a:solidFill>
                <a:latin typeface="Calibri" panose="020F0502020204030204" pitchFamily="34" charset="0"/>
                <a:cs typeface="Calibri" panose="020F0502020204030204" pitchFamily="34" charset="0"/>
              </a:rPr>
              <a:t>Anhand dieses Modells können keine verlässlichen Vorhersagen </a:t>
            </a:r>
            <a:r>
              <a:rPr lang="de-DE" sz="2000" b="0" i="0" dirty="0">
                <a:solidFill>
                  <a:srgbClr val="24292F"/>
                </a:solidFill>
                <a:effectLst/>
                <a:latin typeface="Calibri" panose="020F0502020204030204" pitchFamily="34" charset="0"/>
                <a:cs typeface="Calibri" panose="020F0502020204030204" pitchFamily="34" charset="0"/>
              </a:rPr>
              <a:t>bezüglich der jährlichen Käufe anhand des jährlichen Einkommens und des Alters der Kunden getroffen werden.</a:t>
            </a:r>
          </a:p>
        </p:txBody>
      </p:sp>
    </p:spTree>
    <p:extLst>
      <p:ext uri="{BB962C8B-B14F-4D97-AF65-F5344CB8AC3E}">
        <p14:creationId xmlns:p14="http://schemas.microsoft.com/office/powerpoint/2010/main" val="30133845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1781175" y="4850529"/>
            <a:ext cx="86582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65477" y="2371546"/>
            <a:ext cx="9289619" cy="1938992"/>
          </a:xfrm>
          <a:prstGeom prst="rect">
            <a:avLst/>
          </a:prstGeom>
          <a:noFill/>
        </p:spPr>
        <p:txBody>
          <a:bodyPr wrap="square" rtlCol="0">
            <a:spAutoFit/>
          </a:bodyPr>
          <a:lstStyle/>
          <a:p>
            <a:pPr algn="ctr"/>
            <a:r>
              <a:rPr lang="de-DE" sz="6000" dirty="0">
                <a:latin typeface="Calibri" panose="020F0502020204030204" pitchFamily="34" charset="0"/>
                <a:cs typeface="Calibri" panose="020F0502020204030204" pitchFamily="34" charset="0"/>
              </a:rPr>
              <a:t>Vielen Dank für Ihre Aufmerksamkeit!</a:t>
            </a:r>
          </a:p>
        </p:txBody>
      </p:sp>
    </p:spTree>
    <p:extLst>
      <p:ext uri="{BB962C8B-B14F-4D97-AF65-F5344CB8AC3E}">
        <p14:creationId xmlns:p14="http://schemas.microsoft.com/office/powerpoint/2010/main" val="9663395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3CAB1E35-3DA6-4786-89B2-7CBB1B2DABE6}"/>
              </a:ext>
            </a:extLst>
          </p:cNvPr>
          <p:cNvCxnSpPr>
            <a:cxnSpLocks/>
          </p:cNvCxnSpPr>
          <p:nvPr/>
        </p:nvCxnSpPr>
        <p:spPr>
          <a:xfrm>
            <a:off x="4295775" y="1192929"/>
            <a:ext cx="362902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D4A4BDA3-E58E-4A34-ABDF-66FADA6408A7}"/>
              </a:ext>
            </a:extLst>
          </p:cNvPr>
          <p:cNvSpPr txBox="1"/>
          <p:nvPr/>
        </p:nvSpPr>
        <p:spPr>
          <a:xfrm>
            <a:off x="1451190" y="199846"/>
            <a:ext cx="9289619"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Quellenverzeichnis</a:t>
            </a:r>
          </a:p>
        </p:txBody>
      </p:sp>
      <p:sp>
        <p:nvSpPr>
          <p:cNvPr id="4" name="Textfeld 3">
            <a:extLst>
              <a:ext uri="{FF2B5EF4-FFF2-40B4-BE49-F238E27FC236}">
                <a16:creationId xmlns:a16="http://schemas.microsoft.com/office/drawing/2014/main" id="{F599A2BD-7D8D-4CA3-96FD-7C09DA3CC8B1}"/>
              </a:ext>
            </a:extLst>
          </p:cNvPr>
          <p:cNvSpPr txBox="1"/>
          <p:nvPr/>
        </p:nvSpPr>
        <p:spPr>
          <a:xfrm>
            <a:off x="1451190" y="2076450"/>
            <a:ext cx="8750085"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GitHub. (o. D.). </a:t>
            </a:r>
            <a:r>
              <a:rPr lang="en-US" sz="1800" i="1" dirty="0">
                <a:effectLst/>
                <a:latin typeface="Calibri" panose="020F0502020204030204" pitchFamily="34" charset="0"/>
                <a:cs typeface="Calibri" panose="020F0502020204030204" pitchFamily="34" charset="0"/>
              </a:rPr>
              <a:t>GitHub Logo</a:t>
            </a:r>
            <a:r>
              <a:rPr lang="en-US" sz="1800" dirty="0">
                <a:effectLst/>
                <a:latin typeface="Calibri" panose="020F0502020204030204" pitchFamily="34" charset="0"/>
                <a:cs typeface="Calibri" panose="020F0502020204030204" pitchFamily="34" charset="0"/>
              </a:rPr>
              <a:t> [Illustration]. </a:t>
            </a:r>
            <a:r>
              <a:rPr lang="en-US" sz="1800"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https://github.com/logos</a:t>
            </a:r>
            <a:r>
              <a:rPr lang="en-US" sz="1800" dirty="0">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Google LLC. (o. D.-a). </a:t>
            </a:r>
            <a:r>
              <a:rPr lang="en-US" sz="1800" i="1" dirty="0">
                <a:effectLst/>
                <a:latin typeface="Calibri" panose="020F0502020204030204" pitchFamily="34" charset="0"/>
                <a:cs typeface="Calibri" panose="020F0502020204030204" pitchFamily="34" charset="0"/>
              </a:rPr>
              <a:t>Google Analytics Logo</a:t>
            </a:r>
            <a:r>
              <a:rPr lang="en-US" sz="1800" dirty="0">
                <a:effectLst/>
                <a:latin typeface="Calibri" panose="020F0502020204030204" pitchFamily="34" charset="0"/>
                <a:cs typeface="Calibri" panose="020F0502020204030204" pitchFamily="34" charset="0"/>
              </a:rPr>
              <a:t> [Illustration]. </a:t>
            </a:r>
            <a:r>
              <a:rPr lang="en-US" sz="1800"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https://analytics.google.com/analytics/web/</a:t>
            </a:r>
            <a:r>
              <a:rPr lang="en-US" sz="1800" dirty="0">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it-IT" sz="1800" dirty="0">
                <a:effectLst/>
                <a:latin typeface="Calibri" panose="020F0502020204030204" pitchFamily="34" charset="0"/>
                <a:cs typeface="Calibri" panose="020F0502020204030204" pitchFamily="34" charset="0"/>
              </a:rPr>
              <a:t>Google LLC. (o. D.). </a:t>
            </a:r>
            <a:r>
              <a:rPr lang="it-IT" sz="1800" i="1" dirty="0">
                <a:effectLst/>
                <a:latin typeface="Calibri" panose="020F0502020204030204" pitchFamily="34" charset="0"/>
                <a:cs typeface="Calibri" panose="020F0502020204030204" pitchFamily="34" charset="0"/>
              </a:rPr>
              <a:t>Google </a:t>
            </a:r>
            <a:r>
              <a:rPr lang="it-IT" sz="1800" i="1" dirty="0" err="1">
                <a:effectLst/>
                <a:latin typeface="Calibri" panose="020F0502020204030204" pitchFamily="34" charset="0"/>
                <a:cs typeface="Calibri" panose="020F0502020204030204" pitchFamily="34" charset="0"/>
              </a:rPr>
              <a:t>Colab</a:t>
            </a:r>
            <a:r>
              <a:rPr lang="it-IT" sz="1800" i="1" dirty="0">
                <a:effectLst/>
                <a:latin typeface="Calibri" panose="020F0502020204030204" pitchFamily="34" charset="0"/>
                <a:cs typeface="Calibri" panose="020F0502020204030204" pitchFamily="34" charset="0"/>
              </a:rPr>
              <a:t> Logo</a:t>
            </a:r>
            <a:r>
              <a:rPr lang="it-IT" sz="1800" dirty="0">
                <a:effectLst/>
                <a:latin typeface="Calibri" panose="020F0502020204030204" pitchFamily="34" charset="0"/>
                <a:cs typeface="Calibri" panose="020F0502020204030204" pitchFamily="34" charset="0"/>
              </a:rPr>
              <a:t> [</a:t>
            </a:r>
            <a:r>
              <a:rPr lang="it-IT" sz="1800" dirty="0" err="1">
                <a:effectLst/>
                <a:latin typeface="Calibri" panose="020F0502020204030204" pitchFamily="34" charset="0"/>
                <a:cs typeface="Calibri" panose="020F0502020204030204" pitchFamily="34" charset="0"/>
              </a:rPr>
              <a:t>Illustration</a:t>
            </a:r>
            <a:r>
              <a:rPr lang="it-IT" sz="1800" dirty="0">
                <a:effectLst/>
                <a:latin typeface="Calibri" panose="020F0502020204030204" pitchFamily="34" charset="0"/>
                <a:cs typeface="Calibri" panose="020F0502020204030204" pitchFamily="34" charset="0"/>
              </a:rPr>
              <a:t>]. </a:t>
            </a:r>
            <a:r>
              <a:rPr lang="it-IT" sz="1800" dirty="0">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https://colab.research.google.com/</a:t>
            </a:r>
            <a:r>
              <a:rPr lang="it-IT" sz="1800" dirty="0">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de-DE" sz="1800" dirty="0">
                <a:effectLst/>
                <a:latin typeface="Calibri" panose="020F0502020204030204" pitchFamily="34" charset="0"/>
                <a:cs typeface="Calibri" panose="020F0502020204030204" pitchFamily="34" charset="0"/>
              </a:rPr>
              <a:t>Google LLC. (o. D.). </a:t>
            </a:r>
            <a:r>
              <a:rPr lang="de-DE" sz="1800" i="1" dirty="0">
                <a:effectLst/>
                <a:latin typeface="Calibri" panose="020F0502020204030204" pitchFamily="34" charset="0"/>
                <a:cs typeface="Calibri" panose="020F0502020204030204" pitchFamily="34" charset="0"/>
              </a:rPr>
              <a:t>Google Merchandise Store Logo</a:t>
            </a:r>
            <a:r>
              <a:rPr lang="de-DE" sz="1800" dirty="0">
                <a:effectLst/>
                <a:latin typeface="Calibri" panose="020F0502020204030204" pitchFamily="34" charset="0"/>
                <a:cs typeface="Calibri" panose="020F0502020204030204" pitchFamily="34" charset="0"/>
              </a:rPr>
              <a:t> [Illustration]. </a:t>
            </a:r>
            <a:r>
              <a:rPr lang="de-DE" sz="1800" dirty="0">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https://www.googlemerchandisestore.com/</a:t>
            </a:r>
            <a:r>
              <a:rPr lang="de-DE"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1800" dirty="0" err="1">
                <a:effectLst/>
                <a:latin typeface="Calibri" panose="020F0502020204030204" pitchFamily="34" charset="0"/>
                <a:cs typeface="Calibri" panose="020F0502020204030204" pitchFamily="34" charset="0"/>
              </a:rPr>
              <a:t>Kaggle</a:t>
            </a:r>
            <a:r>
              <a:rPr lang="de-DE" sz="1800" dirty="0">
                <a:effectLst/>
                <a:latin typeface="Calibri" panose="020F0502020204030204" pitchFamily="34" charset="0"/>
                <a:cs typeface="Calibri" panose="020F0502020204030204" pitchFamily="34" charset="0"/>
              </a:rPr>
              <a:t>. (o. D.). </a:t>
            </a:r>
            <a:r>
              <a:rPr lang="de-DE" sz="1800" i="1" dirty="0" err="1">
                <a:effectLst/>
                <a:latin typeface="Calibri" panose="020F0502020204030204" pitchFamily="34" charset="0"/>
                <a:cs typeface="Calibri" panose="020F0502020204030204" pitchFamily="34" charset="0"/>
              </a:rPr>
              <a:t>Kaggle</a:t>
            </a:r>
            <a:r>
              <a:rPr lang="de-DE" sz="1800" i="1" dirty="0">
                <a:effectLst/>
                <a:latin typeface="Calibri" panose="020F0502020204030204" pitchFamily="34" charset="0"/>
                <a:cs typeface="Calibri" panose="020F0502020204030204" pitchFamily="34" charset="0"/>
              </a:rPr>
              <a:t> Logo</a:t>
            </a:r>
            <a:r>
              <a:rPr lang="de-DE" sz="1800" dirty="0">
                <a:effectLst/>
                <a:latin typeface="Calibri" panose="020F0502020204030204" pitchFamily="34" charset="0"/>
                <a:cs typeface="Calibri" panose="020F0502020204030204" pitchFamily="34" charset="0"/>
              </a:rPr>
              <a:t> [Illustration]. </a:t>
            </a:r>
            <a:r>
              <a:rPr lang="de-DE" sz="1800" dirty="0">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https://www.kaggle.com/aungpyaeap/supermarket-sales</a:t>
            </a:r>
            <a:r>
              <a:rPr lang="de-DE" sz="1800" dirty="0">
                <a:effectLst/>
                <a:latin typeface="Calibri" panose="020F0502020204030204" pitchFamily="34" charset="0"/>
                <a:cs typeface="Calibri" panose="020F0502020204030204" pitchFamily="34" charset="0"/>
              </a:rPr>
              <a:t> </a:t>
            </a: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b="0" i="0" dirty="0" err="1">
                <a:effectLst/>
                <a:latin typeface="Calibri" panose="020F0502020204030204" pitchFamily="34" charset="0"/>
                <a:cs typeface="Calibri" panose="020F0502020204030204" pitchFamily="34" charset="0"/>
              </a:rPr>
              <a:t>Kirenz</a:t>
            </a:r>
            <a:r>
              <a:rPr lang="de-DE" b="0" i="0" dirty="0">
                <a:effectLst/>
                <a:latin typeface="Calibri" panose="020F0502020204030204" pitchFamily="34" charset="0"/>
                <a:cs typeface="Calibri" panose="020F0502020204030204" pitchFamily="34" charset="0"/>
              </a:rPr>
              <a:t>, J. (o. D.). Data Science Lifecycle [Diagramm]. </a:t>
            </a:r>
            <a:r>
              <a:rPr lang="de-DE" b="0" i="0" u="none" strike="noStrike" dirty="0">
                <a:effectLst/>
                <a:latin typeface="Calibri" panose="020F0502020204030204" pitchFamily="34" charset="0"/>
                <a:cs typeface="Calibri" panose="020F0502020204030204" pitchFamily="34" charset="0"/>
                <a:hlinkClick r:id="rId7" tooltip="https://github.com/kirenz/applied-analytics/blob/main/slides/L02_1_dsl_intro.pdf">
                  <a:extLst>
                    <a:ext uri="{A12FA001-AC4F-418D-AE19-62706E023703}">
                      <ahyp:hlinkClr xmlns:ahyp="http://schemas.microsoft.com/office/drawing/2018/hyperlinkcolor" val="tx"/>
                    </a:ext>
                  </a:extLst>
                </a:hlinkClick>
              </a:rPr>
              <a:t>https://github.com/kirenz/applied-analytics/blob/main/slides/L02_1_dsl_intro.pdf</a:t>
            </a:r>
            <a:endParaRPr lang="de-DE" b="0" i="0" u="none" strike="noStrike"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b="0" i="0" dirty="0">
                <a:effectLst/>
                <a:latin typeface="Calibri" panose="020F0502020204030204" pitchFamily="34" charset="0"/>
                <a:cs typeface="Calibri" panose="020F0502020204030204" pitchFamily="34" charset="0"/>
              </a:rPr>
              <a:t>Die restlichen Abbildungen sind von uns angefertigte Screenshots, die während der Projektarbeit entstanden sind und lediglich die von uns generierten Plots und Graphen und benutzte Codeabschnitte darstellen. </a:t>
            </a:r>
            <a:endParaRPr lang="de-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47428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5" name="Textfeld 4">
            <a:extLst>
              <a:ext uri="{FF2B5EF4-FFF2-40B4-BE49-F238E27FC236}">
                <a16:creationId xmlns:a16="http://schemas.microsoft.com/office/drawing/2014/main" id="{20678DA7-9D35-4119-B5E5-39BEAA1EB68A}"/>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Datenbeschaffung</a:t>
            </a:r>
          </a:p>
        </p:txBody>
      </p:sp>
      <p:cxnSp>
        <p:nvCxnSpPr>
          <p:cNvPr id="7" name="Gerader Verbinder 6">
            <a:extLst>
              <a:ext uri="{FF2B5EF4-FFF2-40B4-BE49-F238E27FC236}">
                <a16:creationId xmlns:a16="http://schemas.microsoft.com/office/drawing/2014/main" id="{8890C077-EDD3-4210-9DA0-702869829B9A}"/>
              </a:ext>
            </a:extLst>
          </p:cNvPr>
          <p:cNvCxnSpPr>
            <a:cxnSpLocks/>
          </p:cNvCxnSpPr>
          <p:nvPr/>
        </p:nvCxnSpPr>
        <p:spPr>
          <a:xfrm>
            <a:off x="5867400" y="1516779"/>
            <a:ext cx="324802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7D9C819C-E78A-48C4-BB2E-634E2AD229FF}"/>
              </a:ext>
            </a:extLst>
          </p:cNvPr>
          <p:cNvPicPr>
            <a:picLocks noChangeAspect="1"/>
          </p:cNvPicPr>
          <p:nvPr/>
        </p:nvPicPr>
        <p:blipFill>
          <a:blip r:embed="rId2"/>
          <a:stretch>
            <a:fillRect/>
          </a:stretch>
        </p:blipFill>
        <p:spPr>
          <a:xfrm>
            <a:off x="3852155" y="2410533"/>
            <a:ext cx="4030490" cy="1257299"/>
          </a:xfrm>
          <a:prstGeom prst="rect">
            <a:avLst/>
          </a:prstGeom>
        </p:spPr>
      </p:pic>
      <p:pic>
        <p:nvPicPr>
          <p:cNvPr id="13" name="Grafik 12">
            <a:extLst>
              <a:ext uri="{FF2B5EF4-FFF2-40B4-BE49-F238E27FC236}">
                <a16:creationId xmlns:a16="http://schemas.microsoft.com/office/drawing/2014/main" id="{4C0E36C0-9A78-41C4-9E4A-28837E4A1503}"/>
              </a:ext>
            </a:extLst>
          </p:cNvPr>
          <p:cNvPicPr>
            <a:picLocks noChangeAspect="1"/>
          </p:cNvPicPr>
          <p:nvPr/>
        </p:nvPicPr>
        <p:blipFill>
          <a:blip r:embed="rId3"/>
          <a:stretch>
            <a:fillRect/>
          </a:stretch>
        </p:blipFill>
        <p:spPr>
          <a:xfrm>
            <a:off x="3852155" y="4188695"/>
            <a:ext cx="6762840" cy="973849"/>
          </a:xfrm>
          <a:prstGeom prst="rect">
            <a:avLst/>
          </a:prstGeom>
        </p:spPr>
      </p:pic>
    </p:spTree>
    <p:extLst>
      <p:ext uri="{BB962C8B-B14F-4D97-AF65-F5344CB8AC3E}">
        <p14:creationId xmlns:p14="http://schemas.microsoft.com/office/powerpoint/2010/main" val="38316383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5" name="Textfeld 4">
            <a:extLst>
              <a:ext uri="{FF2B5EF4-FFF2-40B4-BE49-F238E27FC236}">
                <a16:creationId xmlns:a16="http://schemas.microsoft.com/office/drawing/2014/main" id="{20678DA7-9D35-4119-B5E5-39BEAA1EB68A}"/>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Datenbereinigung</a:t>
            </a:r>
          </a:p>
        </p:txBody>
      </p:sp>
      <p:cxnSp>
        <p:nvCxnSpPr>
          <p:cNvPr id="7" name="Gerader Verbinder 6">
            <a:extLst>
              <a:ext uri="{FF2B5EF4-FFF2-40B4-BE49-F238E27FC236}">
                <a16:creationId xmlns:a16="http://schemas.microsoft.com/office/drawing/2014/main" id="{8890C077-EDD3-4210-9DA0-702869829B9A}"/>
              </a:ext>
            </a:extLst>
          </p:cNvPr>
          <p:cNvCxnSpPr>
            <a:cxnSpLocks/>
          </p:cNvCxnSpPr>
          <p:nvPr/>
        </p:nvCxnSpPr>
        <p:spPr>
          <a:xfrm>
            <a:off x="5829300" y="1516779"/>
            <a:ext cx="33813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Grafik 9">
            <a:extLst>
              <a:ext uri="{FF2B5EF4-FFF2-40B4-BE49-F238E27FC236}">
                <a16:creationId xmlns:a16="http://schemas.microsoft.com/office/drawing/2014/main" id="{A4AE581E-01CB-4BB9-9199-33FE7D52DC8F}"/>
              </a:ext>
            </a:extLst>
          </p:cNvPr>
          <p:cNvPicPr>
            <a:picLocks noChangeAspect="1"/>
          </p:cNvPicPr>
          <p:nvPr/>
        </p:nvPicPr>
        <p:blipFill>
          <a:blip r:embed="rId2"/>
          <a:stretch>
            <a:fillRect/>
          </a:stretch>
        </p:blipFill>
        <p:spPr>
          <a:xfrm>
            <a:off x="3019425" y="1904999"/>
            <a:ext cx="5143500" cy="2452319"/>
          </a:xfrm>
          <a:prstGeom prst="rect">
            <a:avLst/>
          </a:prstGeom>
        </p:spPr>
      </p:pic>
      <p:pic>
        <p:nvPicPr>
          <p:cNvPr id="14" name="Grafik 13">
            <a:extLst>
              <a:ext uri="{FF2B5EF4-FFF2-40B4-BE49-F238E27FC236}">
                <a16:creationId xmlns:a16="http://schemas.microsoft.com/office/drawing/2014/main" id="{72443967-D5C8-45CD-994C-396C5F077A79}"/>
              </a:ext>
            </a:extLst>
          </p:cNvPr>
          <p:cNvPicPr>
            <a:picLocks noChangeAspect="1"/>
          </p:cNvPicPr>
          <p:nvPr/>
        </p:nvPicPr>
        <p:blipFill>
          <a:blip r:embed="rId3"/>
          <a:stretch>
            <a:fillRect/>
          </a:stretch>
        </p:blipFill>
        <p:spPr>
          <a:xfrm>
            <a:off x="5886450" y="4357318"/>
            <a:ext cx="5938837" cy="2314231"/>
          </a:xfrm>
          <a:prstGeom prst="rect">
            <a:avLst/>
          </a:prstGeom>
        </p:spPr>
      </p:pic>
    </p:spTree>
    <p:extLst>
      <p:ext uri="{BB962C8B-B14F-4D97-AF65-F5344CB8AC3E}">
        <p14:creationId xmlns:p14="http://schemas.microsoft.com/office/powerpoint/2010/main" val="42782652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6" name="Rechteck: abgerundete Ecken 5">
            <a:extLst>
              <a:ext uri="{FF2B5EF4-FFF2-40B4-BE49-F238E27FC236}">
                <a16:creationId xmlns:a16="http://schemas.microsoft.com/office/drawing/2014/main" id="{78F00551-1E12-41A1-B5DA-70AE5F38260F}"/>
              </a:ext>
            </a:extLst>
          </p:cNvPr>
          <p:cNvSpPr/>
          <p:nvPr/>
        </p:nvSpPr>
        <p:spPr>
          <a:xfrm>
            <a:off x="495298" y="2251174"/>
            <a:ext cx="1762125" cy="1009650"/>
          </a:xfrm>
          <a:prstGeom prst="roundRect">
            <a:avLst/>
          </a:prstGeom>
          <a:noFill/>
          <a:ln w="28575">
            <a:solidFill>
              <a:srgbClr val="387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rgbClr val="38761D"/>
                </a:solidFill>
                <a:latin typeface="Calibri" panose="020F0502020204030204" pitchFamily="34" charset="0"/>
                <a:cs typeface="Calibri" panose="020F0502020204030204" pitchFamily="34" charset="0"/>
              </a:rPr>
              <a:t>Data</a:t>
            </a:r>
          </a:p>
        </p:txBody>
      </p:sp>
      <p:sp>
        <p:nvSpPr>
          <p:cNvPr id="5" name="Textfeld 4">
            <a:extLst>
              <a:ext uri="{FF2B5EF4-FFF2-40B4-BE49-F238E27FC236}">
                <a16:creationId xmlns:a16="http://schemas.microsoft.com/office/drawing/2014/main" id="{20678DA7-9D35-4119-B5E5-39BEAA1EB68A}"/>
              </a:ext>
            </a:extLst>
          </p:cNvPr>
          <p:cNvSpPr txBox="1"/>
          <p:nvPr/>
        </p:nvSpPr>
        <p:spPr>
          <a:xfrm>
            <a:off x="4967287" y="596354"/>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Datenanpassung</a:t>
            </a:r>
          </a:p>
        </p:txBody>
      </p:sp>
      <p:cxnSp>
        <p:nvCxnSpPr>
          <p:cNvPr id="7" name="Gerader Verbinder 6">
            <a:extLst>
              <a:ext uri="{FF2B5EF4-FFF2-40B4-BE49-F238E27FC236}">
                <a16:creationId xmlns:a16="http://schemas.microsoft.com/office/drawing/2014/main" id="{8890C077-EDD3-4210-9DA0-702869829B9A}"/>
              </a:ext>
            </a:extLst>
          </p:cNvPr>
          <p:cNvCxnSpPr>
            <a:cxnSpLocks/>
          </p:cNvCxnSpPr>
          <p:nvPr/>
        </p:nvCxnSpPr>
        <p:spPr>
          <a:xfrm>
            <a:off x="5829300" y="1516779"/>
            <a:ext cx="33813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8" name="Grafik 7">
            <a:extLst>
              <a:ext uri="{FF2B5EF4-FFF2-40B4-BE49-F238E27FC236}">
                <a16:creationId xmlns:a16="http://schemas.microsoft.com/office/drawing/2014/main" id="{749A47DD-BAFA-4EDE-8DFA-7F745029037F}"/>
              </a:ext>
            </a:extLst>
          </p:cNvPr>
          <p:cNvPicPr>
            <a:picLocks noChangeAspect="1"/>
          </p:cNvPicPr>
          <p:nvPr/>
        </p:nvPicPr>
        <p:blipFill>
          <a:blip r:embed="rId2"/>
          <a:stretch>
            <a:fillRect/>
          </a:stretch>
        </p:blipFill>
        <p:spPr>
          <a:xfrm>
            <a:off x="3805237" y="1947180"/>
            <a:ext cx="6448425" cy="1819275"/>
          </a:xfrm>
          <a:prstGeom prst="rect">
            <a:avLst/>
          </a:prstGeom>
        </p:spPr>
      </p:pic>
      <p:pic>
        <p:nvPicPr>
          <p:cNvPr id="11" name="Grafik 10">
            <a:extLst>
              <a:ext uri="{FF2B5EF4-FFF2-40B4-BE49-F238E27FC236}">
                <a16:creationId xmlns:a16="http://schemas.microsoft.com/office/drawing/2014/main" id="{B0773D9B-3D1B-454B-9C99-7A84CA67DAED}"/>
              </a:ext>
            </a:extLst>
          </p:cNvPr>
          <p:cNvPicPr>
            <a:picLocks noChangeAspect="1"/>
          </p:cNvPicPr>
          <p:nvPr/>
        </p:nvPicPr>
        <p:blipFill>
          <a:blip r:embed="rId3"/>
          <a:stretch>
            <a:fillRect/>
          </a:stretch>
        </p:blipFill>
        <p:spPr>
          <a:xfrm>
            <a:off x="3805237" y="4001182"/>
            <a:ext cx="6043612" cy="2680077"/>
          </a:xfrm>
          <a:prstGeom prst="rect">
            <a:avLst/>
          </a:prstGeom>
        </p:spPr>
      </p:pic>
    </p:spTree>
    <p:extLst>
      <p:ext uri="{BB962C8B-B14F-4D97-AF65-F5344CB8AC3E}">
        <p14:creationId xmlns:p14="http://schemas.microsoft.com/office/powerpoint/2010/main" val="10537325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95512F2-712C-4AEB-8FF6-4E0537F79390}"/>
              </a:ext>
            </a:extLst>
          </p:cNvPr>
          <p:cNvSpPr/>
          <p:nvPr/>
        </p:nvSpPr>
        <p:spPr>
          <a:xfrm>
            <a:off x="0" y="0"/>
            <a:ext cx="2752725" cy="6858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951A7F82-10F6-420B-AFD2-E07507AE00D8}"/>
              </a:ext>
            </a:extLst>
          </p:cNvPr>
          <p:cNvSpPr txBox="1"/>
          <p:nvPr/>
        </p:nvSpPr>
        <p:spPr>
          <a:xfrm>
            <a:off x="107155" y="876300"/>
            <a:ext cx="2538413" cy="830997"/>
          </a:xfrm>
          <a:prstGeom prst="rect">
            <a:avLst/>
          </a:prstGeom>
          <a:noFill/>
        </p:spPr>
        <p:txBody>
          <a:bodyPr wrap="square" rtlCol="0">
            <a:spAutoFit/>
          </a:bodyPr>
          <a:lstStyle/>
          <a:p>
            <a:pPr algn="ctr"/>
            <a:r>
              <a:rPr lang="de-DE" sz="4800" dirty="0">
                <a:solidFill>
                  <a:schemeClr val="bg1"/>
                </a:solidFill>
                <a:latin typeface="Calibri" panose="020F0502020204030204" pitchFamily="34" charset="0"/>
                <a:cs typeface="Calibri" panose="020F0502020204030204" pitchFamily="34" charset="0"/>
              </a:rPr>
              <a:t>A/B-Test</a:t>
            </a:r>
          </a:p>
        </p:txBody>
      </p:sp>
      <p:sp>
        <p:nvSpPr>
          <p:cNvPr id="5" name="Textfeld 4">
            <a:extLst>
              <a:ext uri="{FF2B5EF4-FFF2-40B4-BE49-F238E27FC236}">
                <a16:creationId xmlns:a16="http://schemas.microsoft.com/office/drawing/2014/main" id="{82CA1613-1F67-484E-980C-4AFDB158DC35}"/>
              </a:ext>
            </a:extLst>
          </p:cNvPr>
          <p:cNvSpPr txBox="1"/>
          <p:nvPr/>
        </p:nvSpPr>
        <p:spPr>
          <a:xfrm>
            <a:off x="4967287" y="522357"/>
            <a:ext cx="5143500" cy="769441"/>
          </a:xfrm>
          <a:prstGeom prst="rect">
            <a:avLst/>
          </a:prstGeom>
          <a:noFill/>
        </p:spPr>
        <p:txBody>
          <a:bodyPr wrap="square" rtlCol="0">
            <a:spAutoFit/>
          </a:bodyPr>
          <a:lstStyle/>
          <a:p>
            <a:pPr algn="ctr"/>
            <a:r>
              <a:rPr lang="de-DE" sz="4400" dirty="0">
                <a:latin typeface="Calibri" panose="020F0502020204030204" pitchFamily="34" charset="0"/>
                <a:cs typeface="Calibri" panose="020F0502020204030204" pitchFamily="34" charset="0"/>
              </a:rPr>
              <a:t>Durchführung</a:t>
            </a:r>
          </a:p>
        </p:txBody>
      </p:sp>
      <p:cxnSp>
        <p:nvCxnSpPr>
          <p:cNvPr id="7" name="Gerader Verbinder 6">
            <a:extLst>
              <a:ext uri="{FF2B5EF4-FFF2-40B4-BE49-F238E27FC236}">
                <a16:creationId xmlns:a16="http://schemas.microsoft.com/office/drawing/2014/main" id="{6517CD89-0DE2-434F-8899-8B5278B47E0F}"/>
              </a:ext>
            </a:extLst>
          </p:cNvPr>
          <p:cNvCxnSpPr>
            <a:cxnSpLocks/>
          </p:cNvCxnSpPr>
          <p:nvPr/>
        </p:nvCxnSpPr>
        <p:spPr>
          <a:xfrm>
            <a:off x="6276975" y="1516779"/>
            <a:ext cx="2543175"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1" name="Grafik 10">
            <a:extLst>
              <a:ext uri="{FF2B5EF4-FFF2-40B4-BE49-F238E27FC236}">
                <a16:creationId xmlns:a16="http://schemas.microsoft.com/office/drawing/2014/main" id="{57B89115-B508-45F2-851F-F9133ECBB304}"/>
              </a:ext>
            </a:extLst>
          </p:cNvPr>
          <p:cNvPicPr>
            <a:picLocks noChangeAspect="1"/>
          </p:cNvPicPr>
          <p:nvPr/>
        </p:nvPicPr>
        <p:blipFill>
          <a:blip r:embed="rId2"/>
          <a:stretch>
            <a:fillRect/>
          </a:stretch>
        </p:blipFill>
        <p:spPr>
          <a:xfrm>
            <a:off x="3609975" y="2113818"/>
            <a:ext cx="7421942" cy="2192213"/>
          </a:xfrm>
          <a:prstGeom prst="rect">
            <a:avLst/>
          </a:prstGeom>
        </p:spPr>
      </p:pic>
      <p:pic>
        <p:nvPicPr>
          <p:cNvPr id="15" name="Grafik 14">
            <a:extLst>
              <a:ext uri="{FF2B5EF4-FFF2-40B4-BE49-F238E27FC236}">
                <a16:creationId xmlns:a16="http://schemas.microsoft.com/office/drawing/2014/main" id="{1CC9C29F-8A80-474B-8C3B-31304F1885EA}"/>
              </a:ext>
            </a:extLst>
          </p:cNvPr>
          <p:cNvPicPr>
            <a:picLocks noChangeAspect="1"/>
          </p:cNvPicPr>
          <p:nvPr/>
        </p:nvPicPr>
        <p:blipFill>
          <a:blip r:embed="rId3"/>
          <a:stretch>
            <a:fillRect/>
          </a:stretch>
        </p:blipFill>
        <p:spPr>
          <a:xfrm>
            <a:off x="3609975" y="4562475"/>
            <a:ext cx="1552575" cy="666750"/>
          </a:xfrm>
          <a:prstGeom prst="rect">
            <a:avLst/>
          </a:prstGeom>
        </p:spPr>
      </p:pic>
      <p:pic>
        <p:nvPicPr>
          <p:cNvPr id="17" name="Grafik 16">
            <a:extLst>
              <a:ext uri="{FF2B5EF4-FFF2-40B4-BE49-F238E27FC236}">
                <a16:creationId xmlns:a16="http://schemas.microsoft.com/office/drawing/2014/main" id="{227719D2-DBF5-4CAD-BD0D-295E78E3ABB1}"/>
              </a:ext>
            </a:extLst>
          </p:cNvPr>
          <p:cNvPicPr>
            <a:picLocks noChangeAspect="1"/>
          </p:cNvPicPr>
          <p:nvPr/>
        </p:nvPicPr>
        <p:blipFill>
          <a:blip r:embed="rId4"/>
          <a:stretch>
            <a:fillRect/>
          </a:stretch>
        </p:blipFill>
        <p:spPr>
          <a:xfrm>
            <a:off x="3609975" y="5485669"/>
            <a:ext cx="2628900" cy="752475"/>
          </a:xfrm>
          <a:prstGeom prst="rect">
            <a:avLst/>
          </a:prstGeom>
        </p:spPr>
      </p:pic>
    </p:spTree>
    <p:extLst>
      <p:ext uri="{BB962C8B-B14F-4D97-AF65-F5344CB8AC3E}">
        <p14:creationId xmlns:p14="http://schemas.microsoft.com/office/powerpoint/2010/main" val="12079012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Aussicht">
  <a:themeElements>
    <a:clrScheme name="Bla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767</Words>
  <Application>Microsoft Office PowerPoint</Application>
  <PresentationFormat>Breitbild</PresentationFormat>
  <Paragraphs>174</Paragraphs>
  <Slides>52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52</vt:i4>
      </vt:variant>
    </vt:vector>
  </HeadingPairs>
  <TitlesOfParts>
    <vt:vector size="59" baseType="lpstr">
      <vt:lpstr>-apple-system</vt:lpstr>
      <vt:lpstr>Arial</vt:lpstr>
      <vt:lpstr>Calibri</vt:lpstr>
      <vt:lpstr>Century Schoolbook</vt:lpstr>
      <vt:lpstr>Symbol</vt:lpstr>
      <vt:lpstr>Wingdings 2</vt:lpstr>
      <vt:lpstr>Aussicht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Laura Planells Jirschik</dc:creator>
  <cp:lastModifiedBy>Laura Planells Jirschik</cp:lastModifiedBy>
  <cp:revision>3</cp:revision>
  <dcterms:created xsi:type="dcterms:W3CDTF">2022-02-04T13:13:54Z</dcterms:created>
  <dcterms:modified xsi:type="dcterms:W3CDTF">2022-02-04T22:54:58Z</dcterms:modified>
</cp:coreProperties>
</file>