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91" r:id="rId5"/>
    <p:sldId id="277" r:id="rId6"/>
    <p:sldId id="266" r:id="rId7"/>
    <p:sldId id="288" r:id="rId8"/>
    <p:sldId id="289" r:id="rId9"/>
    <p:sldId id="264" r:id="rId10"/>
    <p:sldId id="290" r:id="rId11"/>
    <p:sldId id="292" r:id="rId12"/>
    <p:sldId id="265" r:id="rId13"/>
    <p:sldId id="267" r:id="rId14"/>
    <p:sldId id="295" r:id="rId15"/>
    <p:sldId id="296" r:id="rId16"/>
    <p:sldId id="297" r:id="rId17"/>
    <p:sldId id="298" r:id="rId18"/>
    <p:sldId id="268" r:id="rId19"/>
    <p:sldId id="299" r:id="rId20"/>
    <p:sldId id="300" r:id="rId21"/>
    <p:sldId id="301" r:id="rId22"/>
    <p:sldId id="302" r:id="rId23"/>
    <p:sldId id="303" r:id="rId24"/>
    <p:sldId id="304" r:id="rId25"/>
    <p:sldId id="305" r:id="rId26"/>
    <p:sldId id="293" r:id="rId27"/>
    <p:sldId id="270" r:id="rId28"/>
    <p:sldId id="271" r:id="rId29"/>
    <p:sldId id="306" r:id="rId30"/>
    <p:sldId id="308" r:id="rId31"/>
    <p:sldId id="307" r:id="rId32"/>
    <p:sldId id="309" r:id="rId33"/>
    <p:sldId id="310" r:id="rId34"/>
    <p:sldId id="311" r:id="rId35"/>
    <p:sldId id="312" r:id="rId36"/>
    <p:sldId id="313" r:id="rId37"/>
    <p:sldId id="314" r:id="rId38"/>
    <p:sldId id="315" r:id="rId39"/>
    <p:sldId id="294" r:id="rId40"/>
    <p:sldId id="274" r:id="rId41"/>
    <p:sldId id="275" r:id="rId42"/>
    <p:sldId id="317" r:id="rId43"/>
    <p:sldId id="318" r:id="rId44"/>
    <p:sldId id="276" r:id="rId45"/>
    <p:sldId id="319" r:id="rId46"/>
    <p:sldId id="321" r:id="rId47"/>
    <p:sldId id="320" r:id="rId48"/>
    <p:sldId id="322" r:id="rId49"/>
    <p:sldId id="323" r:id="rId50"/>
    <p:sldId id="324" r:id="rId51"/>
    <p:sldId id="316" r:id="rId52"/>
    <p:sldId id="263" r:id="rId5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C38"/>
    <a:srgbClr val="38761D"/>
    <a:srgbClr val="4A86E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308" autoAdjust="0"/>
    <p:restoredTop sz="94660"/>
  </p:normalViewPr>
  <p:slideViewPr>
    <p:cSldViewPr snapToGrid="0">
      <p:cViewPr varScale="1">
        <p:scale>
          <a:sx n="114" d="100"/>
          <a:sy n="114" d="100"/>
        </p:scale>
        <p:origin x="456" y="11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de-DE"/>
              <a:t>Mastertitelformat bearbeiten</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3A35AF6A-0C21-43E4-902C-EB71207BD147}" type="datetimeFigureOut">
              <a:rPr lang="de-DE" smtClean="0"/>
              <a:t>07.02.2022</a:t>
            </a:fld>
            <a:endParaRPr lang="de-DE"/>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de-DE"/>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0D3707C3-8634-4B6B-AB87-D14D88E37559}" type="slidenum">
              <a:rPr lang="de-DE" smtClean="0"/>
              <a:t>‹Nr.›</a:t>
            </a:fld>
            <a:endParaRPr lang="de-DE"/>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1388038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3A35AF6A-0C21-43E4-902C-EB71207BD147}" type="datetimeFigureOut">
              <a:rPr lang="de-DE" smtClean="0"/>
              <a:t>07.02.2022</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0D3707C3-8634-4B6B-AB87-D14D88E37559}" type="slidenum">
              <a:rPr lang="de-DE" smtClean="0"/>
              <a:t>‹Nr.›</a:t>
            </a:fld>
            <a:endParaRPr lang="de-DE"/>
          </a:p>
        </p:txBody>
      </p:sp>
    </p:spTree>
    <p:extLst>
      <p:ext uri="{BB962C8B-B14F-4D97-AF65-F5344CB8AC3E}">
        <p14:creationId xmlns:p14="http://schemas.microsoft.com/office/powerpoint/2010/main" val="39466902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3A35AF6A-0C21-43E4-902C-EB71207BD147}" type="datetimeFigureOut">
              <a:rPr lang="de-DE" smtClean="0"/>
              <a:t>07.02.2022</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0D3707C3-8634-4B6B-AB87-D14D88E37559}" type="slidenum">
              <a:rPr lang="de-DE" smtClean="0"/>
              <a:t>‹Nr.›</a:t>
            </a:fld>
            <a:endParaRPr lang="de-DE"/>
          </a:p>
        </p:txBody>
      </p:sp>
    </p:spTree>
    <p:extLst>
      <p:ext uri="{BB962C8B-B14F-4D97-AF65-F5344CB8AC3E}">
        <p14:creationId xmlns:p14="http://schemas.microsoft.com/office/powerpoint/2010/main" val="244487355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3A35AF6A-0C21-43E4-902C-EB71207BD147}" type="datetimeFigureOut">
              <a:rPr lang="de-DE" smtClean="0"/>
              <a:t>07.02.2022</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0D3707C3-8634-4B6B-AB87-D14D88E37559}" type="slidenum">
              <a:rPr lang="de-DE" smtClean="0"/>
              <a:t>‹Nr.›</a:t>
            </a:fld>
            <a:endParaRPr lang="de-DE"/>
          </a:p>
        </p:txBody>
      </p:sp>
    </p:spTree>
    <p:extLst>
      <p:ext uri="{BB962C8B-B14F-4D97-AF65-F5344CB8AC3E}">
        <p14:creationId xmlns:p14="http://schemas.microsoft.com/office/powerpoint/2010/main" val="218227007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de-DE"/>
              <a:t>Mastertitelformat bearbeiten</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3A35AF6A-0C21-43E4-902C-EB71207BD147}" type="datetimeFigureOut">
              <a:rPr lang="de-DE" smtClean="0"/>
              <a:t>07.02.2022</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0D3707C3-8634-4B6B-AB87-D14D88E37559}" type="slidenum">
              <a:rPr lang="de-DE" smtClean="0"/>
              <a:t>‹Nr.›</a:t>
            </a:fld>
            <a:endParaRPr lang="de-DE"/>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5862327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3A35AF6A-0C21-43E4-902C-EB71207BD147}" type="datetimeFigureOut">
              <a:rPr lang="de-DE" smtClean="0"/>
              <a:t>07.02.2022</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0D3707C3-8634-4B6B-AB87-D14D88E37559}" type="slidenum">
              <a:rPr lang="de-DE" smtClean="0"/>
              <a:t>‹Nr.›</a:t>
            </a:fld>
            <a:endParaRPr lang="de-DE"/>
          </a:p>
        </p:txBody>
      </p:sp>
    </p:spTree>
    <p:extLst>
      <p:ext uri="{BB962C8B-B14F-4D97-AF65-F5344CB8AC3E}">
        <p14:creationId xmlns:p14="http://schemas.microsoft.com/office/powerpoint/2010/main" val="124979409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Vergleich">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de-DE"/>
              <a:t>Mastertitelformat bearbeiten</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de-DE"/>
              <a:t>Mastertextformat bearbeiten</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3A35AF6A-0C21-43E4-902C-EB71207BD147}" type="datetimeFigureOut">
              <a:rPr lang="de-DE" smtClean="0"/>
              <a:t>07.02.2022</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0D3707C3-8634-4B6B-AB87-D14D88E37559}" type="slidenum">
              <a:rPr lang="de-DE" smtClean="0"/>
              <a:t>‹Nr.›</a:t>
            </a:fld>
            <a:endParaRPr lang="de-DE"/>
          </a:p>
        </p:txBody>
      </p:sp>
    </p:spTree>
    <p:extLst>
      <p:ext uri="{BB962C8B-B14F-4D97-AF65-F5344CB8AC3E}">
        <p14:creationId xmlns:p14="http://schemas.microsoft.com/office/powerpoint/2010/main" val="170221759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Nur Titel">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3A35AF6A-0C21-43E4-902C-EB71207BD147}" type="datetimeFigureOut">
              <a:rPr lang="de-DE" smtClean="0"/>
              <a:t>07.02.2022</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0D3707C3-8634-4B6B-AB87-D14D88E37559}" type="slidenum">
              <a:rPr lang="de-DE" smtClean="0"/>
              <a:t>‹Nr.›</a:t>
            </a:fld>
            <a:endParaRPr lang="de-DE"/>
          </a:p>
        </p:txBody>
      </p:sp>
    </p:spTree>
    <p:extLst>
      <p:ext uri="{BB962C8B-B14F-4D97-AF65-F5344CB8AC3E}">
        <p14:creationId xmlns:p14="http://schemas.microsoft.com/office/powerpoint/2010/main" val="88551461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35AF6A-0C21-43E4-902C-EB71207BD147}" type="datetimeFigureOut">
              <a:rPr lang="de-DE" smtClean="0"/>
              <a:t>07.02.2022</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p:txBody>
          <a:bodyPr/>
          <a:lstStyle/>
          <a:p>
            <a:fld id="{0D3707C3-8634-4B6B-AB87-D14D88E37559}" type="slidenum">
              <a:rPr lang="de-DE" smtClean="0"/>
              <a:t>‹Nr.›</a:t>
            </a:fld>
            <a:endParaRPr lang="de-DE"/>
          </a:p>
        </p:txBody>
      </p:sp>
    </p:spTree>
    <p:extLst>
      <p:ext uri="{BB962C8B-B14F-4D97-AF65-F5344CB8AC3E}">
        <p14:creationId xmlns:p14="http://schemas.microsoft.com/office/powerpoint/2010/main" val="134631557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de-DE"/>
              <a:t>Mastertitelformat bearbeiten</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3A35AF6A-0C21-43E4-902C-EB71207BD147}" type="datetimeFigureOut">
              <a:rPr lang="de-DE" smtClean="0"/>
              <a:t>07.02.2022</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0D3707C3-8634-4B6B-AB87-D14D88E37559}" type="slidenum">
              <a:rPr lang="de-DE" smtClean="0"/>
              <a:t>‹Nr.›</a:t>
            </a:fld>
            <a:endParaRPr lang="de-DE"/>
          </a:p>
        </p:txBody>
      </p:sp>
    </p:spTree>
    <p:extLst>
      <p:ext uri="{BB962C8B-B14F-4D97-AF65-F5344CB8AC3E}">
        <p14:creationId xmlns:p14="http://schemas.microsoft.com/office/powerpoint/2010/main" val="221572721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ild mit Überschrift">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de-DE"/>
              <a:t>Mastertitelformat bearbeiten</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3A35AF6A-0C21-43E4-902C-EB71207BD147}" type="datetimeFigureOut">
              <a:rPr lang="de-DE" smtClean="0"/>
              <a:t>07.02.2022</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0D3707C3-8634-4B6B-AB87-D14D88E37559}" type="slidenum">
              <a:rPr lang="de-DE" smtClean="0"/>
              <a:t>‹Nr.›</a:t>
            </a:fld>
            <a:endParaRPr lang="de-DE"/>
          </a:p>
        </p:txBody>
      </p:sp>
    </p:spTree>
    <p:extLst>
      <p:ext uri="{BB962C8B-B14F-4D97-AF65-F5344CB8AC3E}">
        <p14:creationId xmlns:p14="http://schemas.microsoft.com/office/powerpoint/2010/main" val="327310041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de-DE"/>
              <a:t>Mastertitelformat bearbeiten</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3A35AF6A-0C21-43E4-902C-EB71207BD147}" type="datetimeFigureOut">
              <a:rPr lang="de-DE" smtClean="0"/>
              <a:t>07.02.2022</a:t>
            </a:fld>
            <a:endParaRPr lang="de-DE"/>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de-DE"/>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0D3707C3-8634-4B6B-AB87-D14D88E37559}" type="slidenum">
              <a:rPr lang="de-DE" smtClean="0"/>
              <a:t>‹Nr.›</a:t>
            </a:fld>
            <a:endParaRPr lang="de-DE"/>
          </a:p>
        </p:txBody>
      </p:sp>
    </p:spTree>
    <p:extLst>
      <p:ext uri="{BB962C8B-B14F-4D97-AF65-F5344CB8AC3E}">
        <p14:creationId xmlns:p14="http://schemas.microsoft.com/office/powerpoint/2010/main" val="14286907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lp074@hdm-stuttgart.de" TargetMode="External"/><Relationship Id="rId2" Type="http://schemas.openxmlformats.org/officeDocument/2006/relationships/hyperlink" Target="mailto:ar138@hdm-stuttgart.de"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43.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 Id="rId4" Type="http://schemas.openxmlformats.org/officeDocument/2006/relationships/image" Target="../media/image64.png"/></Relationships>
</file>

<file path=ppt/slides/_rels/slide48.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 Id="rId4" Type="http://schemas.openxmlformats.org/officeDocument/2006/relationships/image" Target="../media/image6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hyperlink" Target="https://analytics.google.com/analytics/web/" TargetMode="External"/><Relationship Id="rId7" Type="http://schemas.openxmlformats.org/officeDocument/2006/relationships/hyperlink" Target="https://github.com/kirenz/applied-analytics/blob/main/slides/L02_1_dsl_intro.pdf" TargetMode="External"/><Relationship Id="rId2" Type="http://schemas.openxmlformats.org/officeDocument/2006/relationships/hyperlink" Target="https://github.com/logos" TargetMode="External"/><Relationship Id="rId1" Type="http://schemas.openxmlformats.org/officeDocument/2006/relationships/slideLayout" Target="../slideLayouts/slideLayout1.xml"/><Relationship Id="rId6" Type="http://schemas.openxmlformats.org/officeDocument/2006/relationships/hyperlink" Target="https://www.kaggle.com/aungpyaeap/supermarket-sales" TargetMode="External"/><Relationship Id="rId5" Type="http://schemas.openxmlformats.org/officeDocument/2006/relationships/hyperlink" Target="https://www.googlemerchandisestore.com/" TargetMode="External"/><Relationship Id="rId4" Type="http://schemas.openxmlformats.org/officeDocument/2006/relationships/hyperlink" Target="https://colab.research.google.com/"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6" name="Gerader Verbinder 5">
            <a:extLst>
              <a:ext uri="{FF2B5EF4-FFF2-40B4-BE49-F238E27FC236}">
                <a16:creationId xmlns:a16="http://schemas.microsoft.com/office/drawing/2014/main" id="{3CAB1E35-3DA6-4786-89B2-7CBB1B2DABE6}"/>
              </a:ext>
            </a:extLst>
          </p:cNvPr>
          <p:cNvCxnSpPr>
            <a:cxnSpLocks/>
          </p:cNvCxnSpPr>
          <p:nvPr/>
        </p:nvCxnSpPr>
        <p:spPr>
          <a:xfrm>
            <a:off x="3248025" y="4174254"/>
            <a:ext cx="5762625" cy="0"/>
          </a:xfrm>
          <a:prstGeom prst="line">
            <a:avLst/>
          </a:prstGeom>
          <a:ln w="38100"/>
        </p:spPr>
        <p:style>
          <a:lnRef idx="1">
            <a:schemeClr val="accent2"/>
          </a:lnRef>
          <a:fillRef idx="0">
            <a:schemeClr val="accent2"/>
          </a:fillRef>
          <a:effectRef idx="0">
            <a:schemeClr val="accent2"/>
          </a:effectRef>
          <a:fontRef idx="minor">
            <a:schemeClr val="tx1"/>
          </a:fontRef>
        </p:style>
      </p:cxnSp>
      <p:sp>
        <p:nvSpPr>
          <p:cNvPr id="10" name="Textfeld 9">
            <a:extLst>
              <a:ext uri="{FF2B5EF4-FFF2-40B4-BE49-F238E27FC236}">
                <a16:creationId xmlns:a16="http://schemas.microsoft.com/office/drawing/2014/main" id="{EB327CF1-C110-4077-9915-4E9912F48772}"/>
              </a:ext>
            </a:extLst>
          </p:cNvPr>
          <p:cNvSpPr txBox="1"/>
          <p:nvPr/>
        </p:nvSpPr>
        <p:spPr>
          <a:xfrm>
            <a:off x="2767444" y="4919509"/>
            <a:ext cx="2641600" cy="923330"/>
          </a:xfrm>
          <a:prstGeom prst="rect">
            <a:avLst/>
          </a:prstGeom>
          <a:noFill/>
        </p:spPr>
        <p:txBody>
          <a:bodyPr wrap="square" rtlCol="0">
            <a:spAutoFit/>
          </a:bodyPr>
          <a:lstStyle/>
          <a:p>
            <a:r>
              <a:rPr lang="de-DE" dirty="0">
                <a:latin typeface="Calibri" panose="020F0502020204030204" pitchFamily="34" charset="0"/>
                <a:cs typeface="Calibri" panose="020F0502020204030204" pitchFamily="34" charset="0"/>
              </a:rPr>
              <a:t>Aaron-David </a:t>
            </a:r>
            <a:r>
              <a:rPr lang="de-DE" dirty="0" err="1">
                <a:latin typeface="Calibri" panose="020F0502020204030204" pitchFamily="34" charset="0"/>
                <a:cs typeface="Calibri" panose="020F0502020204030204" pitchFamily="34" charset="0"/>
              </a:rPr>
              <a:t>Ramspott</a:t>
            </a:r>
            <a:endParaRPr lang="de-DE" dirty="0">
              <a:latin typeface="Calibri" panose="020F0502020204030204" pitchFamily="34" charset="0"/>
              <a:cs typeface="Calibri" panose="020F0502020204030204" pitchFamily="34" charset="0"/>
            </a:endParaRPr>
          </a:p>
          <a:p>
            <a:r>
              <a:rPr lang="de-DE" dirty="0">
                <a:latin typeface="Calibri" panose="020F0502020204030204" pitchFamily="34" charset="0"/>
                <a:cs typeface="Calibri" panose="020F0502020204030204" pitchFamily="34" charset="0"/>
                <a:hlinkClick r:id="rId2">
                  <a:extLst>
                    <a:ext uri="{A12FA001-AC4F-418D-AE19-62706E023703}">
                      <ahyp:hlinkClr xmlns:ahyp="http://schemas.microsoft.com/office/drawing/2018/hyperlinkcolor" val="tx"/>
                    </a:ext>
                  </a:extLst>
                </a:hlinkClick>
              </a:rPr>
              <a:t>ar138@hdm-stuttgart.de</a:t>
            </a:r>
            <a:endParaRPr lang="de-DE" dirty="0">
              <a:latin typeface="Calibri" panose="020F0502020204030204" pitchFamily="34" charset="0"/>
              <a:cs typeface="Calibri" panose="020F0502020204030204" pitchFamily="34" charset="0"/>
            </a:endParaRPr>
          </a:p>
          <a:p>
            <a:r>
              <a:rPr lang="de-DE" dirty="0">
                <a:latin typeface="Calibri" panose="020F0502020204030204" pitchFamily="34" charset="0"/>
                <a:cs typeface="Calibri" panose="020F0502020204030204" pitchFamily="34" charset="0"/>
              </a:rPr>
              <a:t>Matrikel-Nummer: 38464</a:t>
            </a:r>
          </a:p>
        </p:txBody>
      </p:sp>
      <p:sp>
        <p:nvSpPr>
          <p:cNvPr id="24" name="Textfeld 23">
            <a:extLst>
              <a:ext uri="{FF2B5EF4-FFF2-40B4-BE49-F238E27FC236}">
                <a16:creationId xmlns:a16="http://schemas.microsoft.com/office/drawing/2014/main" id="{EE12FA49-3ED1-48A9-A518-9329BBCFCCBB}"/>
              </a:ext>
            </a:extLst>
          </p:cNvPr>
          <p:cNvSpPr txBox="1"/>
          <p:nvPr/>
        </p:nvSpPr>
        <p:spPr>
          <a:xfrm>
            <a:off x="6782958" y="4919509"/>
            <a:ext cx="2641600" cy="923330"/>
          </a:xfrm>
          <a:prstGeom prst="rect">
            <a:avLst/>
          </a:prstGeom>
          <a:noFill/>
        </p:spPr>
        <p:txBody>
          <a:bodyPr wrap="square" rtlCol="0">
            <a:spAutoFit/>
          </a:bodyPr>
          <a:lstStyle/>
          <a:p>
            <a:r>
              <a:rPr lang="de-DE" dirty="0">
                <a:latin typeface="Calibri" panose="020F0502020204030204" pitchFamily="34" charset="0"/>
                <a:cs typeface="Calibri" panose="020F0502020204030204" pitchFamily="34" charset="0"/>
              </a:rPr>
              <a:t>Laura Planells Jirschik</a:t>
            </a:r>
          </a:p>
          <a:p>
            <a:r>
              <a:rPr lang="de-DE" dirty="0">
                <a:latin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lp074@hdm-stuttgart.de</a:t>
            </a:r>
            <a:r>
              <a:rPr lang="de-DE" dirty="0">
                <a:latin typeface="Calibri" panose="020F0502020204030204" pitchFamily="34" charset="0"/>
                <a:cs typeface="Calibri" panose="020F0502020204030204" pitchFamily="34" charset="0"/>
              </a:rPr>
              <a:t> </a:t>
            </a:r>
          </a:p>
          <a:p>
            <a:r>
              <a:rPr lang="de-DE" dirty="0">
                <a:latin typeface="Calibri" panose="020F0502020204030204" pitchFamily="34" charset="0"/>
                <a:cs typeface="Calibri" panose="020F0502020204030204" pitchFamily="34" charset="0"/>
              </a:rPr>
              <a:t>Matrikel-Nummer: 38235</a:t>
            </a:r>
          </a:p>
        </p:txBody>
      </p:sp>
      <p:sp>
        <p:nvSpPr>
          <p:cNvPr id="28" name="Textfeld 27">
            <a:extLst>
              <a:ext uri="{FF2B5EF4-FFF2-40B4-BE49-F238E27FC236}">
                <a16:creationId xmlns:a16="http://schemas.microsoft.com/office/drawing/2014/main" id="{D4A4BDA3-E58E-4A34-ABDF-66FADA6408A7}"/>
              </a:ext>
            </a:extLst>
          </p:cNvPr>
          <p:cNvSpPr txBox="1"/>
          <p:nvPr/>
        </p:nvSpPr>
        <p:spPr>
          <a:xfrm>
            <a:off x="1876425" y="2228671"/>
            <a:ext cx="9289619" cy="1200329"/>
          </a:xfrm>
          <a:prstGeom prst="rect">
            <a:avLst/>
          </a:prstGeom>
          <a:noFill/>
        </p:spPr>
        <p:txBody>
          <a:bodyPr wrap="square" rtlCol="0">
            <a:spAutoFit/>
          </a:bodyPr>
          <a:lstStyle/>
          <a:p>
            <a:r>
              <a:rPr lang="de-DE" sz="7200" dirty="0">
                <a:latin typeface="Calibri" panose="020F0502020204030204" pitchFamily="34" charset="0"/>
                <a:cs typeface="Calibri" panose="020F0502020204030204" pitchFamily="34" charset="0"/>
              </a:rPr>
              <a:t>Applied Data Analytics</a:t>
            </a:r>
          </a:p>
        </p:txBody>
      </p:sp>
    </p:spTree>
    <p:extLst>
      <p:ext uri="{BB962C8B-B14F-4D97-AF65-F5344CB8AC3E}">
        <p14:creationId xmlns:p14="http://schemas.microsoft.com/office/powerpoint/2010/main" val="328328452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hteck 1">
            <a:extLst>
              <a:ext uri="{FF2B5EF4-FFF2-40B4-BE49-F238E27FC236}">
                <a16:creationId xmlns:a16="http://schemas.microsoft.com/office/drawing/2014/main" id="{C95512F2-712C-4AEB-8FF6-4E0537F79390}"/>
              </a:ext>
            </a:extLst>
          </p:cNvPr>
          <p:cNvSpPr/>
          <p:nvPr/>
        </p:nvSpPr>
        <p:spPr>
          <a:xfrm>
            <a:off x="0" y="0"/>
            <a:ext cx="2752725" cy="6858000"/>
          </a:xfrm>
          <a:prstGeom prst="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Textfeld 2">
            <a:extLst>
              <a:ext uri="{FF2B5EF4-FFF2-40B4-BE49-F238E27FC236}">
                <a16:creationId xmlns:a16="http://schemas.microsoft.com/office/drawing/2014/main" id="{951A7F82-10F6-420B-AFD2-E07507AE00D8}"/>
              </a:ext>
            </a:extLst>
          </p:cNvPr>
          <p:cNvSpPr txBox="1"/>
          <p:nvPr/>
        </p:nvSpPr>
        <p:spPr>
          <a:xfrm>
            <a:off x="107155" y="876300"/>
            <a:ext cx="2538413" cy="830997"/>
          </a:xfrm>
          <a:prstGeom prst="rect">
            <a:avLst/>
          </a:prstGeom>
          <a:noFill/>
        </p:spPr>
        <p:txBody>
          <a:bodyPr wrap="square" rtlCol="0">
            <a:spAutoFit/>
          </a:bodyPr>
          <a:lstStyle/>
          <a:p>
            <a:pPr algn="ctr"/>
            <a:r>
              <a:rPr lang="de-DE" sz="4800" dirty="0">
                <a:solidFill>
                  <a:schemeClr val="bg1"/>
                </a:solidFill>
                <a:latin typeface="Calibri" panose="020F0502020204030204" pitchFamily="34" charset="0"/>
                <a:cs typeface="Calibri" panose="020F0502020204030204" pitchFamily="34" charset="0"/>
              </a:rPr>
              <a:t>A/B-Test</a:t>
            </a:r>
          </a:p>
        </p:txBody>
      </p:sp>
      <p:sp>
        <p:nvSpPr>
          <p:cNvPr id="5" name="Textfeld 4">
            <a:extLst>
              <a:ext uri="{FF2B5EF4-FFF2-40B4-BE49-F238E27FC236}">
                <a16:creationId xmlns:a16="http://schemas.microsoft.com/office/drawing/2014/main" id="{82CA1613-1F67-484E-980C-4AFDB158DC35}"/>
              </a:ext>
            </a:extLst>
          </p:cNvPr>
          <p:cNvSpPr txBox="1"/>
          <p:nvPr/>
        </p:nvSpPr>
        <p:spPr>
          <a:xfrm>
            <a:off x="4967287" y="522357"/>
            <a:ext cx="5143500" cy="769441"/>
          </a:xfrm>
          <a:prstGeom prst="rect">
            <a:avLst/>
          </a:prstGeom>
          <a:noFill/>
        </p:spPr>
        <p:txBody>
          <a:bodyPr wrap="square" rtlCol="0">
            <a:spAutoFit/>
          </a:bodyPr>
          <a:lstStyle/>
          <a:p>
            <a:pPr algn="ctr"/>
            <a:r>
              <a:rPr lang="de-DE" sz="4400" dirty="0">
                <a:latin typeface="Calibri" panose="020F0502020204030204" pitchFamily="34" charset="0"/>
                <a:cs typeface="Calibri" panose="020F0502020204030204" pitchFamily="34" charset="0"/>
              </a:rPr>
              <a:t>Interpretation</a:t>
            </a:r>
          </a:p>
        </p:txBody>
      </p:sp>
      <p:cxnSp>
        <p:nvCxnSpPr>
          <p:cNvPr id="7" name="Gerader Verbinder 6">
            <a:extLst>
              <a:ext uri="{FF2B5EF4-FFF2-40B4-BE49-F238E27FC236}">
                <a16:creationId xmlns:a16="http://schemas.microsoft.com/office/drawing/2014/main" id="{6517CD89-0DE2-434F-8899-8B5278B47E0F}"/>
              </a:ext>
            </a:extLst>
          </p:cNvPr>
          <p:cNvCxnSpPr>
            <a:cxnSpLocks/>
          </p:cNvCxnSpPr>
          <p:nvPr/>
        </p:nvCxnSpPr>
        <p:spPr>
          <a:xfrm>
            <a:off x="6162675" y="1516779"/>
            <a:ext cx="2724150" cy="0"/>
          </a:xfrm>
          <a:prstGeom prst="line">
            <a:avLst/>
          </a:prstGeom>
          <a:ln w="38100"/>
        </p:spPr>
        <p:style>
          <a:lnRef idx="1">
            <a:schemeClr val="accent2"/>
          </a:lnRef>
          <a:fillRef idx="0">
            <a:schemeClr val="accent2"/>
          </a:fillRef>
          <a:effectRef idx="0">
            <a:schemeClr val="accent2"/>
          </a:effectRef>
          <a:fontRef idx="minor">
            <a:schemeClr val="tx1"/>
          </a:fontRef>
        </p:style>
      </p:cxnSp>
      <p:sp>
        <p:nvSpPr>
          <p:cNvPr id="4" name="Textfeld 3">
            <a:extLst>
              <a:ext uri="{FF2B5EF4-FFF2-40B4-BE49-F238E27FC236}">
                <a16:creationId xmlns:a16="http://schemas.microsoft.com/office/drawing/2014/main" id="{D1EECAE4-441E-4880-9D64-A16A99C069BE}"/>
              </a:ext>
            </a:extLst>
          </p:cNvPr>
          <p:cNvSpPr txBox="1"/>
          <p:nvPr/>
        </p:nvSpPr>
        <p:spPr>
          <a:xfrm>
            <a:off x="3226505" y="1845754"/>
            <a:ext cx="8761126" cy="646331"/>
          </a:xfrm>
          <a:prstGeom prst="rect">
            <a:avLst/>
          </a:prstGeom>
          <a:noFill/>
        </p:spPr>
        <p:txBody>
          <a:bodyPr wrap="square" rtlCol="0">
            <a:spAutoFit/>
          </a:bodyPr>
          <a:lstStyle/>
          <a:p>
            <a:r>
              <a:rPr lang="de-DE" b="1" dirty="0">
                <a:latin typeface="Calibri" panose="020F0502020204030204" pitchFamily="34" charset="0"/>
                <a:cs typeface="Calibri" panose="020F0502020204030204" pitchFamily="34" charset="0"/>
              </a:rPr>
              <a:t>Null Hypothese H</a:t>
            </a:r>
            <a:r>
              <a:rPr lang="de-DE" sz="1600" b="1" baseline="-25000" dirty="0">
                <a:latin typeface="Calibri" panose="020F0502020204030204" pitchFamily="34" charset="0"/>
                <a:cs typeface="Calibri" panose="020F0502020204030204" pitchFamily="34" charset="0"/>
              </a:rPr>
              <a:t>0 </a:t>
            </a:r>
            <a:r>
              <a:rPr lang="de-DE" sz="1600" b="1" dirty="0">
                <a:latin typeface="Calibri" panose="020F0502020204030204" pitchFamily="34" charset="0"/>
                <a:cs typeface="Calibri" panose="020F0502020204030204" pitchFamily="34" charset="0"/>
              </a:rPr>
              <a:t>: </a:t>
            </a:r>
            <a:r>
              <a:rPr lang="de-DE" dirty="0">
                <a:latin typeface="Calibri" panose="020F0502020204030204" pitchFamily="34" charset="0"/>
                <a:cs typeface="Calibri" panose="020F0502020204030204" pitchFamily="34" charset="0"/>
              </a:rPr>
              <a:t>Zwischen den beiden </a:t>
            </a:r>
            <a:r>
              <a:rPr lang="de-DE" dirty="0" err="1">
                <a:latin typeface="Calibri" panose="020F0502020204030204" pitchFamily="34" charset="0"/>
                <a:cs typeface="Calibri" panose="020F0502020204030204" pitchFamily="34" charset="0"/>
              </a:rPr>
              <a:t>Conversion</a:t>
            </a:r>
            <a:r>
              <a:rPr lang="de-DE" dirty="0">
                <a:latin typeface="Calibri" panose="020F0502020204030204" pitchFamily="34" charset="0"/>
                <a:cs typeface="Calibri" panose="020F0502020204030204" pitchFamily="34" charset="0"/>
              </a:rPr>
              <a:t>-Rates besteht kein Unterschied.</a:t>
            </a:r>
          </a:p>
          <a:p>
            <a:r>
              <a:rPr lang="de-DE" b="1" dirty="0">
                <a:latin typeface="Calibri" panose="020F0502020204030204" pitchFamily="34" charset="0"/>
                <a:cs typeface="Calibri" panose="020F0502020204030204" pitchFamily="34" charset="0"/>
              </a:rPr>
              <a:t>Alternative Hypothese H</a:t>
            </a:r>
            <a:r>
              <a:rPr lang="de-DE" sz="1600" b="1" baseline="-25000" dirty="0">
                <a:latin typeface="Calibri" panose="020F0502020204030204" pitchFamily="34" charset="0"/>
                <a:cs typeface="Calibri" panose="020F0502020204030204" pitchFamily="34" charset="0"/>
              </a:rPr>
              <a:t>1 </a:t>
            </a:r>
            <a:r>
              <a:rPr lang="de-DE" sz="1600" b="1" dirty="0">
                <a:latin typeface="Calibri" panose="020F0502020204030204" pitchFamily="34" charset="0"/>
                <a:cs typeface="Calibri" panose="020F0502020204030204" pitchFamily="34" charset="0"/>
              </a:rPr>
              <a:t>: </a:t>
            </a:r>
            <a:r>
              <a:rPr lang="de-DE" dirty="0">
                <a:latin typeface="Calibri" panose="020F0502020204030204" pitchFamily="34" charset="0"/>
                <a:cs typeface="Calibri" panose="020F0502020204030204" pitchFamily="34" charset="0"/>
              </a:rPr>
              <a:t>Zwischen den beiden </a:t>
            </a:r>
            <a:r>
              <a:rPr lang="de-DE" dirty="0" err="1">
                <a:latin typeface="Calibri" panose="020F0502020204030204" pitchFamily="34" charset="0"/>
                <a:cs typeface="Calibri" panose="020F0502020204030204" pitchFamily="34" charset="0"/>
              </a:rPr>
              <a:t>Conversion</a:t>
            </a:r>
            <a:r>
              <a:rPr lang="de-DE" dirty="0">
                <a:latin typeface="Calibri" panose="020F0502020204030204" pitchFamily="34" charset="0"/>
                <a:cs typeface="Calibri" panose="020F0502020204030204" pitchFamily="34" charset="0"/>
              </a:rPr>
              <a:t>-Rates besteht ein Unterschied.</a:t>
            </a:r>
          </a:p>
        </p:txBody>
      </p:sp>
      <p:sp>
        <p:nvSpPr>
          <p:cNvPr id="9" name="Rechteck 8">
            <a:extLst>
              <a:ext uri="{FF2B5EF4-FFF2-40B4-BE49-F238E27FC236}">
                <a16:creationId xmlns:a16="http://schemas.microsoft.com/office/drawing/2014/main" id="{745719FD-1E35-4CFD-AA77-1AA56CD20F2A}"/>
              </a:ext>
            </a:extLst>
          </p:cNvPr>
          <p:cNvSpPr/>
          <p:nvPr/>
        </p:nvSpPr>
        <p:spPr>
          <a:xfrm>
            <a:off x="6316735" y="2755206"/>
            <a:ext cx="2416030" cy="946836"/>
          </a:xfrm>
          <a:prstGeom prst="rect">
            <a:avLst/>
          </a:prstGeom>
          <a:solidFill>
            <a:schemeClr val="bg1">
              <a:lumMod val="9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Textfeld 7">
            <a:extLst>
              <a:ext uri="{FF2B5EF4-FFF2-40B4-BE49-F238E27FC236}">
                <a16:creationId xmlns:a16="http://schemas.microsoft.com/office/drawing/2014/main" id="{B6C168A2-9205-46D3-B8E3-36A4843993A2}"/>
              </a:ext>
            </a:extLst>
          </p:cNvPr>
          <p:cNvSpPr txBox="1"/>
          <p:nvPr/>
        </p:nvSpPr>
        <p:spPr>
          <a:xfrm>
            <a:off x="6609003" y="3009211"/>
            <a:ext cx="1860067" cy="369332"/>
          </a:xfrm>
          <a:prstGeom prst="rect">
            <a:avLst/>
          </a:prstGeom>
          <a:noFill/>
        </p:spPr>
        <p:txBody>
          <a:bodyPr wrap="square" rtlCol="0">
            <a:spAutoFit/>
          </a:bodyPr>
          <a:lstStyle/>
          <a:p>
            <a:r>
              <a:rPr lang="de-DE" dirty="0" err="1">
                <a:latin typeface="Calibri" panose="020F0502020204030204" pitchFamily="34" charset="0"/>
                <a:cs typeface="Calibri" panose="020F0502020204030204" pitchFamily="34" charset="0"/>
              </a:rPr>
              <a:t>p_value</a:t>
            </a:r>
            <a:r>
              <a:rPr lang="de-DE" dirty="0">
                <a:latin typeface="Calibri" panose="020F0502020204030204" pitchFamily="34" charset="0"/>
                <a:cs typeface="Calibri" panose="020F0502020204030204" pitchFamily="34" charset="0"/>
              </a:rPr>
              <a:t> &lt; 5% = </a:t>
            </a:r>
            <a:r>
              <a:rPr lang="de-DE" b="1" dirty="0">
                <a:latin typeface="Calibri" panose="020F0502020204030204" pitchFamily="34" charset="0"/>
                <a:cs typeface="Calibri" panose="020F0502020204030204" pitchFamily="34" charset="0"/>
              </a:rPr>
              <a:t>H</a:t>
            </a:r>
            <a:r>
              <a:rPr lang="de-DE" sz="1600" b="1" baseline="-25000" dirty="0">
                <a:latin typeface="Calibri" panose="020F0502020204030204" pitchFamily="34" charset="0"/>
                <a:cs typeface="Calibri" panose="020F0502020204030204" pitchFamily="34" charset="0"/>
              </a:rPr>
              <a:t>1</a:t>
            </a:r>
            <a:endParaRPr lang="de-DE" dirty="0">
              <a:latin typeface="Calibri" panose="020F0502020204030204" pitchFamily="34" charset="0"/>
              <a:cs typeface="Calibri" panose="020F0502020204030204" pitchFamily="34" charset="0"/>
            </a:endParaRPr>
          </a:p>
        </p:txBody>
      </p:sp>
      <p:sp>
        <p:nvSpPr>
          <p:cNvPr id="13" name="Textfeld 12">
            <a:extLst>
              <a:ext uri="{FF2B5EF4-FFF2-40B4-BE49-F238E27FC236}">
                <a16:creationId xmlns:a16="http://schemas.microsoft.com/office/drawing/2014/main" id="{D0A2117F-3430-491A-9D75-C0220E473701}"/>
              </a:ext>
            </a:extLst>
          </p:cNvPr>
          <p:cNvSpPr txBox="1"/>
          <p:nvPr/>
        </p:nvSpPr>
        <p:spPr>
          <a:xfrm>
            <a:off x="4483345" y="4109046"/>
            <a:ext cx="6330063" cy="880369"/>
          </a:xfrm>
          <a:prstGeom prst="rect">
            <a:avLst/>
          </a:prstGeom>
          <a:noFill/>
        </p:spPr>
        <p:txBody>
          <a:bodyPr wrap="square">
            <a:spAutoFit/>
          </a:bodyPr>
          <a:lstStyle/>
          <a:p>
            <a:pPr marL="285750" indent="-285750">
              <a:lnSpc>
                <a:spcPct val="150000"/>
              </a:lnSpc>
              <a:buFont typeface="Wingdings" panose="05000000000000000000" pitchFamily="2" charset="2"/>
              <a:buChar char="Ø"/>
            </a:pPr>
            <a:r>
              <a:rPr lang="de-DE" dirty="0">
                <a:latin typeface="Calibri" panose="020F0502020204030204" pitchFamily="34" charset="0"/>
                <a:cs typeface="Calibri" panose="020F0502020204030204" pitchFamily="34" charset="0"/>
              </a:rPr>
              <a:t>Werbung B spricht mehr Nutzer der Zielgruppe an und sorgt somit für einen höheren Zielgruppen-Traffic auf der </a:t>
            </a:r>
            <a:r>
              <a:rPr lang="de-DE" dirty="0" err="1">
                <a:latin typeface="Calibri" panose="020F0502020204030204" pitchFamily="34" charset="0"/>
                <a:cs typeface="Calibri" panose="020F0502020204030204" pitchFamily="34" charset="0"/>
              </a:rPr>
              <a:t>Shopseite</a:t>
            </a:r>
            <a:r>
              <a:rPr lang="de-DE" dirty="0">
                <a:latin typeface="Calibri" panose="020F0502020204030204" pitchFamily="34" charset="0"/>
                <a:cs typeface="Calibri" panose="020F0502020204030204" pitchFamily="34" charset="0"/>
              </a:rPr>
              <a:t>.</a:t>
            </a:r>
          </a:p>
        </p:txBody>
      </p:sp>
      <p:sp>
        <p:nvSpPr>
          <p:cNvPr id="14" name="Textfeld 13">
            <a:extLst>
              <a:ext uri="{FF2B5EF4-FFF2-40B4-BE49-F238E27FC236}">
                <a16:creationId xmlns:a16="http://schemas.microsoft.com/office/drawing/2014/main" id="{5AC085B7-408F-456A-B425-198DABE3FCFD}"/>
              </a:ext>
            </a:extLst>
          </p:cNvPr>
          <p:cNvSpPr txBox="1"/>
          <p:nvPr/>
        </p:nvSpPr>
        <p:spPr>
          <a:xfrm>
            <a:off x="3696878" y="5396419"/>
            <a:ext cx="7684315" cy="1200329"/>
          </a:xfrm>
          <a:prstGeom prst="rect">
            <a:avLst/>
          </a:prstGeom>
          <a:noFill/>
        </p:spPr>
        <p:txBody>
          <a:bodyPr wrap="square" rtlCol="0">
            <a:spAutoFit/>
          </a:bodyPr>
          <a:lstStyle/>
          <a:p>
            <a:r>
              <a:rPr lang="de-DE" dirty="0">
                <a:latin typeface="Calibri" panose="020F0502020204030204" pitchFamily="34" charset="0"/>
                <a:cs typeface="Calibri" panose="020F0502020204030204" pitchFamily="34" charset="0"/>
              </a:rPr>
              <a:t>Achtung: Mit den vorhandenen Daten konnte nicht rausgefunden werden, ob die Kunden der Zielgruppe auch zahlungskräftiger sind. Das sollte in weiteren Tests untersucht werden.</a:t>
            </a:r>
          </a:p>
          <a:p>
            <a:endParaRPr lang="de-DE" dirty="0"/>
          </a:p>
        </p:txBody>
      </p:sp>
    </p:spTree>
    <p:extLst>
      <p:ext uri="{BB962C8B-B14F-4D97-AF65-F5344CB8AC3E}">
        <p14:creationId xmlns:p14="http://schemas.microsoft.com/office/powerpoint/2010/main" val="305917310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6" name="Gerader Verbinder 5">
            <a:extLst>
              <a:ext uri="{FF2B5EF4-FFF2-40B4-BE49-F238E27FC236}">
                <a16:creationId xmlns:a16="http://schemas.microsoft.com/office/drawing/2014/main" id="{3CAB1E35-3DA6-4786-89B2-7CBB1B2DABE6}"/>
              </a:ext>
            </a:extLst>
          </p:cNvPr>
          <p:cNvCxnSpPr>
            <a:cxnSpLocks/>
          </p:cNvCxnSpPr>
          <p:nvPr/>
        </p:nvCxnSpPr>
        <p:spPr>
          <a:xfrm>
            <a:off x="3932903" y="4850529"/>
            <a:ext cx="4336026" cy="0"/>
          </a:xfrm>
          <a:prstGeom prst="line">
            <a:avLst/>
          </a:prstGeom>
          <a:ln w="38100"/>
        </p:spPr>
        <p:style>
          <a:lnRef idx="1">
            <a:schemeClr val="accent2"/>
          </a:lnRef>
          <a:fillRef idx="0">
            <a:schemeClr val="accent2"/>
          </a:fillRef>
          <a:effectRef idx="0">
            <a:schemeClr val="accent2"/>
          </a:effectRef>
          <a:fontRef idx="minor">
            <a:schemeClr val="tx1"/>
          </a:fontRef>
        </p:style>
      </p:cxnSp>
      <p:sp>
        <p:nvSpPr>
          <p:cNvPr id="28" name="Textfeld 27">
            <a:extLst>
              <a:ext uri="{FF2B5EF4-FFF2-40B4-BE49-F238E27FC236}">
                <a16:creationId xmlns:a16="http://schemas.microsoft.com/office/drawing/2014/main" id="{D4A4BDA3-E58E-4A34-ABDF-66FADA6408A7}"/>
              </a:ext>
            </a:extLst>
          </p:cNvPr>
          <p:cNvSpPr txBox="1"/>
          <p:nvPr/>
        </p:nvSpPr>
        <p:spPr>
          <a:xfrm>
            <a:off x="1451190" y="2518112"/>
            <a:ext cx="9289619" cy="1015663"/>
          </a:xfrm>
          <a:prstGeom prst="rect">
            <a:avLst/>
          </a:prstGeom>
          <a:noFill/>
        </p:spPr>
        <p:txBody>
          <a:bodyPr wrap="square" rtlCol="0">
            <a:spAutoFit/>
          </a:bodyPr>
          <a:lstStyle/>
          <a:p>
            <a:pPr algn="ctr"/>
            <a:r>
              <a:rPr lang="de-DE" sz="6000" dirty="0">
                <a:latin typeface="Calibri" panose="020F0502020204030204" pitchFamily="34" charset="0"/>
                <a:cs typeface="Calibri" panose="020F0502020204030204" pitchFamily="34" charset="0"/>
              </a:rPr>
              <a:t>Cluster-Analyse</a:t>
            </a:r>
          </a:p>
        </p:txBody>
      </p:sp>
    </p:spTree>
    <p:extLst>
      <p:ext uri="{BB962C8B-B14F-4D97-AF65-F5344CB8AC3E}">
        <p14:creationId xmlns:p14="http://schemas.microsoft.com/office/powerpoint/2010/main" val="161940128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hteck 1">
            <a:extLst>
              <a:ext uri="{FF2B5EF4-FFF2-40B4-BE49-F238E27FC236}">
                <a16:creationId xmlns:a16="http://schemas.microsoft.com/office/drawing/2014/main" id="{C95512F2-712C-4AEB-8FF6-4E0537F79390}"/>
              </a:ext>
            </a:extLst>
          </p:cNvPr>
          <p:cNvSpPr/>
          <p:nvPr/>
        </p:nvSpPr>
        <p:spPr>
          <a:xfrm>
            <a:off x="0" y="0"/>
            <a:ext cx="2752725" cy="6858000"/>
          </a:xfrm>
          <a:prstGeom prst="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Textfeld 2">
            <a:extLst>
              <a:ext uri="{FF2B5EF4-FFF2-40B4-BE49-F238E27FC236}">
                <a16:creationId xmlns:a16="http://schemas.microsoft.com/office/drawing/2014/main" id="{951A7F82-10F6-420B-AFD2-E07507AE00D8}"/>
              </a:ext>
            </a:extLst>
          </p:cNvPr>
          <p:cNvSpPr txBox="1"/>
          <p:nvPr/>
        </p:nvSpPr>
        <p:spPr>
          <a:xfrm>
            <a:off x="107155" y="876300"/>
            <a:ext cx="2538413" cy="1569660"/>
          </a:xfrm>
          <a:prstGeom prst="rect">
            <a:avLst/>
          </a:prstGeom>
          <a:noFill/>
        </p:spPr>
        <p:txBody>
          <a:bodyPr wrap="square" rtlCol="0">
            <a:spAutoFit/>
          </a:bodyPr>
          <a:lstStyle/>
          <a:p>
            <a:pPr algn="ctr"/>
            <a:r>
              <a:rPr lang="de-DE" sz="4800" dirty="0">
                <a:solidFill>
                  <a:schemeClr val="bg1"/>
                </a:solidFill>
                <a:latin typeface="Calibri" panose="020F0502020204030204" pitchFamily="34" charset="0"/>
                <a:cs typeface="Calibri" panose="020F0502020204030204" pitchFamily="34" charset="0"/>
              </a:rPr>
              <a:t>Cluster-analyse</a:t>
            </a:r>
          </a:p>
        </p:txBody>
      </p:sp>
      <p:sp>
        <p:nvSpPr>
          <p:cNvPr id="6" name="Rechteck: abgerundete Ecken 5">
            <a:extLst>
              <a:ext uri="{FF2B5EF4-FFF2-40B4-BE49-F238E27FC236}">
                <a16:creationId xmlns:a16="http://schemas.microsoft.com/office/drawing/2014/main" id="{78F00551-1E12-41A1-B5DA-70AE5F38260F}"/>
              </a:ext>
            </a:extLst>
          </p:cNvPr>
          <p:cNvSpPr/>
          <p:nvPr/>
        </p:nvSpPr>
        <p:spPr>
          <a:xfrm>
            <a:off x="495298" y="2817435"/>
            <a:ext cx="1762125" cy="1009650"/>
          </a:xfrm>
          <a:prstGeom prst="roundRect">
            <a:avLst/>
          </a:prstGeom>
          <a:noFill/>
          <a:ln w="28575">
            <a:solidFill>
              <a:srgbClr val="4A86E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4800" dirty="0">
                <a:solidFill>
                  <a:srgbClr val="4A86E8"/>
                </a:solidFill>
                <a:latin typeface="Calibri" panose="020F0502020204030204" pitchFamily="34" charset="0"/>
                <a:cs typeface="Calibri" panose="020F0502020204030204" pitchFamily="34" charset="0"/>
              </a:rPr>
              <a:t>Plan</a:t>
            </a:r>
          </a:p>
        </p:txBody>
      </p:sp>
      <p:sp>
        <p:nvSpPr>
          <p:cNvPr id="8" name="Textfeld 7">
            <a:extLst>
              <a:ext uri="{FF2B5EF4-FFF2-40B4-BE49-F238E27FC236}">
                <a16:creationId xmlns:a16="http://schemas.microsoft.com/office/drawing/2014/main" id="{199C8072-23B9-4D4F-8E0C-9407409400B9}"/>
              </a:ext>
            </a:extLst>
          </p:cNvPr>
          <p:cNvSpPr txBox="1"/>
          <p:nvPr/>
        </p:nvSpPr>
        <p:spPr>
          <a:xfrm>
            <a:off x="4933950" y="586829"/>
            <a:ext cx="5143500" cy="769441"/>
          </a:xfrm>
          <a:prstGeom prst="rect">
            <a:avLst/>
          </a:prstGeom>
          <a:noFill/>
        </p:spPr>
        <p:txBody>
          <a:bodyPr wrap="square" rtlCol="0">
            <a:spAutoFit/>
          </a:bodyPr>
          <a:lstStyle/>
          <a:p>
            <a:pPr algn="ctr"/>
            <a:r>
              <a:rPr lang="de-DE" sz="4400" dirty="0">
                <a:latin typeface="Calibri" panose="020F0502020204030204" pitchFamily="34" charset="0"/>
                <a:cs typeface="Calibri" panose="020F0502020204030204" pitchFamily="34" charset="0"/>
              </a:rPr>
              <a:t>Use Case</a:t>
            </a:r>
          </a:p>
        </p:txBody>
      </p:sp>
      <p:cxnSp>
        <p:nvCxnSpPr>
          <p:cNvPr id="9" name="Gerader Verbinder 8">
            <a:extLst>
              <a:ext uri="{FF2B5EF4-FFF2-40B4-BE49-F238E27FC236}">
                <a16:creationId xmlns:a16="http://schemas.microsoft.com/office/drawing/2014/main" id="{7D6AFDA0-5812-4985-9E8B-812D45ECD89D}"/>
              </a:ext>
            </a:extLst>
          </p:cNvPr>
          <p:cNvCxnSpPr>
            <a:cxnSpLocks/>
          </p:cNvCxnSpPr>
          <p:nvPr/>
        </p:nvCxnSpPr>
        <p:spPr>
          <a:xfrm>
            <a:off x="6743700" y="1469154"/>
            <a:ext cx="1581150" cy="0"/>
          </a:xfrm>
          <a:prstGeom prst="line">
            <a:avLst/>
          </a:prstGeom>
          <a:ln w="38100"/>
        </p:spPr>
        <p:style>
          <a:lnRef idx="1">
            <a:schemeClr val="accent2"/>
          </a:lnRef>
          <a:fillRef idx="0">
            <a:schemeClr val="accent2"/>
          </a:fillRef>
          <a:effectRef idx="0">
            <a:schemeClr val="accent2"/>
          </a:effectRef>
          <a:fontRef idx="minor">
            <a:schemeClr val="tx1"/>
          </a:fontRef>
        </p:style>
      </p:cxnSp>
      <p:sp>
        <p:nvSpPr>
          <p:cNvPr id="4" name="Textfeld 3">
            <a:extLst>
              <a:ext uri="{FF2B5EF4-FFF2-40B4-BE49-F238E27FC236}">
                <a16:creationId xmlns:a16="http://schemas.microsoft.com/office/drawing/2014/main" id="{6D819683-25A6-4015-AA20-889D74241C58}"/>
              </a:ext>
            </a:extLst>
          </p:cNvPr>
          <p:cNvSpPr txBox="1"/>
          <p:nvPr/>
        </p:nvSpPr>
        <p:spPr>
          <a:xfrm>
            <a:off x="4710112" y="2506652"/>
            <a:ext cx="5648325" cy="1631216"/>
          </a:xfrm>
          <a:prstGeom prst="rect">
            <a:avLst/>
          </a:prstGeom>
          <a:noFill/>
        </p:spPr>
        <p:txBody>
          <a:bodyPr wrap="square" rtlCol="0">
            <a:spAutoFit/>
          </a:bodyPr>
          <a:lstStyle/>
          <a:p>
            <a:r>
              <a:rPr lang="de-DE" sz="2000" b="0" i="1" dirty="0">
                <a:solidFill>
                  <a:srgbClr val="24292F"/>
                </a:solidFill>
                <a:effectLst/>
                <a:latin typeface="Calibri" panose="020F0502020204030204" pitchFamily="34" charset="0"/>
                <a:cs typeface="Calibri" panose="020F0502020204030204" pitchFamily="34" charset="0"/>
              </a:rPr>
              <a:t>„Es soll untersucht werden, inwieweit zwischen den Bewertungen und Ausgaben eines Einkaufs ein Zusammenhang besteht. Hierbei spielt auch das Geschlecht der Käufer eine Rolle, um mögliche Zusammenhänge aufzuzeigen.“</a:t>
            </a:r>
            <a:endParaRPr lang="de-DE" sz="2000" i="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3849328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hteck 1">
            <a:extLst>
              <a:ext uri="{FF2B5EF4-FFF2-40B4-BE49-F238E27FC236}">
                <a16:creationId xmlns:a16="http://schemas.microsoft.com/office/drawing/2014/main" id="{C95512F2-712C-4AEB-8FF6-4E0537F79390}"/>
              </a:ext>
            </a:extLst>
          </p:cNvPr>
          <p:cNvSpPr/>
          <p:nvPr/>
        </p:nvSpPr>
        <p:spPr>
          <a:xfrm>
            <a:off x="0" y="0"/>
            <a:ext cx="2752725" cy="6858000"/>
          </a:xfrm>
          <a:prstGeom prst="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3" name="Textfeld 2">
            <a:extLst>
              <a:ext uri="{FF2B5EF4-FFF2-40B4-BE49-F238E27FC236}">
                <a16:creationId xmlns:a16="http://schemas.microsoft.com/office/drawing/2014/main" id="{951A7F82-10F6-420B-AFD2-E07507AE00D8}"/>
              </a:ext>
            </a:extLst>
          </p:cNvPr>
          <p:cNvSpPr txBox="1"/>
          <p:nvPr/>
        </p:nvSpPr>
        <p:spPr>
          <a:xfrm>
            <a:off x="107155" y="876300"/>
            <a:ext cx="2538413" cy="1569660"/>
          </a:xfrm>
          <a:prstGeom prst="rect">
            <a:avLst/>
          </a:prstGeom>
          <a:noFill/>
        </p:spPr>
        <p:txBody>
          <a:bodyPr wrap="square" rtlCol="0">
            <a:spAutoFit/>
          </a:bodyPr>
          <a:lstStyle/>
          <a:p>
            <a:pPr algn="ctr"/>
            <a:r>
              <a:rPr lang="de-DE" sz="4800" dirty="0">
                <a:solidFill>
                  <a:schemeClr val="bg1"/>
                </a:solidFill>
                <a:latin typeface="Calibri" panose="020F0502020204030204" pitchFamily="34" charset="0"/>
                <a:cs typeface="Calibri" panose="020F0502020204030204" pitchFamily="34" charset="0"/>
              </a:rPr>
              <a:t>Cluster-analyse</a:t>
            </a:r>
          </a:p>
        </p:txBody>
      </p:sp>
      <p:sp>
        <p:nvSpPr>
          <p:cNvPr id="5" name="Rechteck: abgerundete Ecken 4">
            <a:extLst>
              <a:ext uri="{FF2B5EF4-FFF2-40B4-BE49-F238E27FC236}">
                <a16:creationId xmlns:a16="http://schemas.microsoft.com/office/drawing/2014/main" id="{655DC7A1-761C-419E-83BD-361E4016E0E6}"/>
              </a:ext>
            </a:extLst>
          </p:cNvPr>
          <p:cNvSpPr/>
          <p:nvPr/>
        </p:nvSpPr>
        <p:spPr>
          <a:xfrm>
            <a:off x="495298" y="2736949"/>
            <a:ext cx="1762125" cy="1009650"/>
          </a:xfrm>
          <a:prstGeom prst="roundRect">
            <a:avLst/>
          </a:prstGeom>
          <a:noFill/>
          <a:ln w="28575">
            <a:solidFill>
              <a:srgbClr val="3876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4800" dirty="0">
                <a:solidFill>
                  <a:srgbClr val="38761D"/>
                </a:solidFill>
                <a:latin typeface="Calibri" panose="020F0502020204030204" pitchFamily="34" charset="0"/>
                <a:cs typeface="Calibri" panose="020F0502020204030204" pitchFamily="34" charset="0"/>
              </a:rPr>
              <a:t>Data</a:t>
            </a:r>
          </a:p>
        </p:txBody>
      </p:sp>
      <p:sp>
        <p:nvSpPr>
          <p:cNvPr id="9" name="Textfeld 8">
            <a:extLst>
              <a:ext uri="{FF2B5EF4-FFF2-40B4-BE49-F238E27FC236}">
                <a16:creationId xmlns:a16="http://schemas.microsoft.com/office/drawing/2014/main" id="{9109E4EB-0FAF-4876-B0A1-FA6CD7932325}"/>
              </a:ext>
            </a:extLst>
          </p:cNvPr>
          <p:cNvSpPr txBox="1"/>
          <p:nvPr/>
        </p:nvSpPr>
        <p:spPr>
          <a:xfrm>
            <a:off x="4967287" y="596354"/>
            <a:ext cx="5143500" cy="769441"/>
          </a:xfrm>
          <a:prstGeom prst="rect">
            <a:avLst/>
          </a:prstGeom>
          <a:noFill/>
        </p:spPr>
        <p:txBody>
          <a:bodyPr wrap="square" rtlCol="0">
            <a:spAutoFit/>
          </a:bodyPr>
          <a:lstStyle/>
          <a:p>
            <a:pPr algn="ctr"/>
            <a:r>
              <a:rPr lang="de-DE" sz="4400" dirty="0">
                <a:latin typeface="Calibri" panose="020F0502020204030204" pitchFamily="34" charset="0"/>
                <a:cs typeface="Calibri" panose="020F0502020204030204" pitchFamily="34" charset="0"/>
              </a:rPr>
              <a:t>Datenbeschaffung</a:t>
            </a:r>
          </a:p>
        </p:txBody>
      </p:sp>
      <p:cxnSp>
        <p:nvCxnSpPr>
          <p:cNvPr id="10" name="Gerader Verbinder 9">
            <a:extLst>
              <a:ext uri="{FF2B5EF4-FFF2-40B4-BE49-F238E27FC236}">
                <a16:creationId xmlns:a16="http://schemas.microsoft.com/office/drawing/2014/main" id="{C688BE40-88AE-4C76-AB6B-29D54237D698}"/>
              </a:ext>
            </a:extLst>
          </p:cNvPr>
          <p:cNvCxnSpPr>
            <a:cxnSpLocks/>
          </p:cNvCxnSpPr>
          <p:nvPr/>
        </p:nvCxnSpPr>
        <p:spPr>
          <a:xfrm>
            <a:off x="5867400" y="1516779"/>
            <a:ext cx="3248025" cy="0"/>
          </a:xfrm>
          <a:prstGeom prst="line">
            <a:avLst/>
          </a:prstGeom>
          <a:ln w="38100"/>
        </p:spPr>
        <p:style>
          <a:lnRef idx="1">
            <a:schemeClr val="accent2"/>
          </a:lnRef>
          <a:fillRef idx="0">
            <a:schemeClr val="accent2"/>
          </a:fillRef>
          <a:effectRef idx="0">
            <a:schemeClr val="accent2"/>
          </a:effectRef>
          <a:fontRef idx="minor">
            <a:schemeClr val="tx1"/>
          </a:fontRef>
        </p:style>
      </p:cxnSp>
      <p:pic>
        <p:nvPicPr>
          <p:cNvPr id="11" name="Grafik 10">
            <a:extLst>
              <a:ext uri="{FF2B5EF4-FFF2-40B4-BE49-F238E27FC236}">
                <a16:creationId xmlns:a16="http://schemas.microsoft.com/office/drawing/2014/main" id="{A044378E-6C53-4424-9202-DE01C967A944}"/>
              </a:ext>
            </a:extLst>
          </p:cNvPr>
          <p:cNvPicPr>
            <a:picLocks noChangeAspect="1"/>
          </p:cNvPicPr>
          <p:nvPr/>
        </p:nvPicPr>
        <p:blipFill>
          <a:blip r:embed="rId2"/>
          <a:stretch>
            <a:fillRect/>
          </a:stretch>
        </p:blipFill>
        <p:spPr>
          <a:xfrm>
            <a:off x="3924300" y="4878697"/>
            <a:ext cx="2957512" cy="1382949"/>
          </a:xfrm>
          <a:prstGeom prst="rect">
            <a:avLst/>
          </a:prstGeom>
        </p:spPr>
      </p:pic>
      <p:pic>
        <p:nvPicPr>
          <p:cNvPr id="15" name="Grafik 14">
            <a:extLst>
              <a:ext uri="{FF2B5EF4-FFF2-40B4-BE49-F238E27FC236}">
                <a16:creationId xmlns:a16="http://schemas.microsoft.com/office/drawing/2014/main" id="{9DF0959F-C070-4958-8EC1-9B92166398F6}"/>
              </a:ext>
            </a:extLst>
          </p:cNvPr>
          <p:cNvPicPr>
            <a:picLocks noChangeAspect="1"/>
          </p:cNvPicPr>
          <p:nvPr/>
        </p:nvPicPr>
        <p:blipFill>
          <a:blip r:embed="rId3"/>
          <a:stretch>
            <a:fillRect/>
          </a:stretch>
        </p:blipFill>
        <p:spPr>
          <a:xfrm>
            <a:off x="3924300" y="2060674"/>
            <a:ext cx="6343650" cy="2362200"/>
          </a:xfrm>
          <a:prstGeom prst="rect">
            <a:avLst/>
          </a:prstGeom>
        </p:spPr>
      </p:pic>
    </p:spTree>
    <p:extLst>
      <p:ext uri="{BB962C8B-B14F-4D97-AF65-F5344CB8AC3E}">
        <p14:creationId xmlns:p14="http://schemas.microsoft.com/office/powerpoint/2010/main" val="128419820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eck 1">
            <a:extLst>
              <a:ext uri="{FF2B5EF4-FFF2-40B4-BE49-F238E27FC236}">
                <a16:creationId xmlns:a16="http://schemas.microsoft.com/office/drawing/2014/main" id="{C95512F2-712C-4AEB-8FF6-4E0537F79390}"/>
              </a:ext>
            </a:extLst>
          </p:cNvPr>
          <p:cNvSpPr/>
          <p:nvPr/>
        </p:nvSpPr>
        <p:spPr>
          <a:xfrm>
            <a:off x="0" y="0"/>
            <a:ext cx="2752725" cy="6858000"/>
          </a:xfrm>
          <a:prstGeom prst="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3" name="Textfeld 2">
            <a:extLst>
              <a:ext uri="{FF2B5EF4-FFF2-40B4-BE49-F238E27FC236}">
                <a16:creationId xmlns:a16="http://schemas.microsoft.com/office/drawing/2014/main" id="{951A7F82-10F6-420B-AFD2-E07507AE00D8}"/>
              </a:ext>
            </a:extLst>
          </p:cNvPr>
          <p:cNvSpPr txBox="1"/>
          <p:nvPr/>
        </p:nvSpPr>
        <p:spPr>
          <a:xfrm>
            <a:off x="107155" y="876300"/>
            <a:ext cx="2538413" cy="1569660"/>
          </a:xfrm>
          <a:prstGeom prst="rect">
            <a:avLst/>
          </a:prstGeom>
          <a:noFill/>
        </p:spPr>
        <p:txBody>
          <a:bodyPr wrap="square" rtlCol="0">
            <a:spAutoFit/>
          </a:bodyPr>
          <a:lstStyle/>
          <a:p>
            <a:pPr algn="ctr"/>
            <a:r>
              <a:rPr lang="de-DE" sz="4800" dirty="0">
                <a:solidFill>
                  <a:schemeClr val="bg1"/>
                </a:solidFill>
                <a:latin typeface="Calibri" panose="020F0502020204030204" pitchFamily="34" charset="0"/>
                <a:cs typeface="Calibri" panose="020F0502020204030204" pitchFamily="34" charset="0"/>
              </a:rPr>
              <a:t>Cluster-analyse</a:t>
            </a:r>
          </a:p>
        </p:txBody>
      </p:sp>
      <p:sp>
        <p:nvSpPr>
          <p:cNvPr id="5" name="Rechteck: abgerundete Ecken 4">
            <a:extLst>
              <a:ext uri="{FF2B5EF4-FFF2-40B4-BE49-F238E27FC236}">
                <a16:creationId xmlns:a16="http://schemas.microsoft.com/office/drawing/2014/main" id="{655DC7A1-761C-419E-83BD-361E4016E0E6}"/>
              </a:ext>
            </a:extLst>
          </p:cNvPr>
          <p:cNvSpPr/>
          <p:nvPr/>
        </p:nvSpPr>
        <p:spPr>
          <a:xfrm>
            <a:off x="495298" y="2736949"/>
            <a:ext cx="1762125" cy="1009650"/>
          </a:xfrm>
          <a:prstGeom prst="roundRect">
            <a:avLst/>
          </a:prstGeom>
          <a:noFill/>
          <a:ln w="28575">
            <a:solidFill>
              <a:srgbClr val="3876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4800" dirty="0">
                <a:solidFill>
                  <a:srgbClr val="38761D"/>
                </a:solidFill>
                <a:latin typeface="Calibri" panose="020F0502020204030204" pitchFamily="34" charset="0"/>
                <a:cs typeface="Calibri" panose="020F0502020204030204" pitchFamily="34" charset="0"/>
              </a:rPr>
              <a:t>Data</a:t>
            </a:r>
          </a:p>
        </p:txBody>
      </p:sp>
      <p:sp>
        <p:nvSpPr>
          <p:cNvPr id="9" name="Textfeld 8">
            <a:extLst>
              <a:ext uri="{FF2B5EF4-FFF2-40B4-BE49-F238E27FC236}">
                <a16:creationId xmlns:a16="http://schemas.microsoft.com/office/drawing/2014/main" id="{9109E4EB-0FAF-4876-B0A1-FA6CD7932325}"/>
              </a:ext>
            </a:extLst>
          </p:cNvPr>
          <p:cNvSpPr txBox="1"/>
          <p:nvPr/>
        </p:nvSpPr>
        <p:spPr>
          <a:xfrm>
            <a:off x="4967287" y="596354"/>
            <a:ext cx="5143500" cy="769441"/>
          </a:xfrm>
          <a:prstGeom prst="rect">
            <a:avLst/>
          </a:prstGeom>
          <a:noFill/>
        </p:spPr>
        <p:txBody>
          <a:bodyPr wrap="square" rtlCol="0">
            <a:spAutoFit/>
          </a:bodyPr>
          <a:lstStyle/>
          <a:p>
            <a:pPr algn="ctr"/>
            <a:r>
              <a:rPr lang="de-DE" sz="4400" dirty="0">
                <a:latin typeface="Calibri" panose="020F0502020204030204" pitchFamily="34" charset="0"/>
                <a:cs typeface="Calibri" panose="020F0502020204030204" pitchFamily="34" charset="0"/>
              </a:rPr>
              <a:t>Datenbereinigung</a:t>
            </a:r>
          </a:p>
        </p:txBody>
      </p:sp>
      <p:cxnSp>
        <p:nvCxnSpPr>
          <p:cNvPr id="10" name="Gerader Verbinder 9">
            <a:extLst>
              <a:ext uri="{FF2B5EF4-FFF2-40B4-BE49-F238E27FC236}">
                <a16:creationId xmlns:a16="http://schemas.microsoft.com/office/drawing/2014/main" id="{C688BE40-88AE-4C76-AB6B-29D54237D698}"/>
              </a:ext>
            </a:extLst>
          </p:cNvPr>
          <p:cNvCxnSpPr>
            <a:cxnSpLocks/>
          </p:cNvCxnSpPr>
          <p:nvPr/>
        </p:nvCxnSpPr>
        <p:spPr>
          <a:xfrm>
            <a:off x="5695950" y="1516779"/>
            <a:ext cx="3619500" cy="0"/>
          </a:xfrm>
          <a:prstGeom prst="line">
            <a:avLst/>
          </a:prstGeom>
          <a:ln w="38100"/>
        </p:spPr>
        <p:style>
          <a:lnRef idx="1">
            <a:schemeClr val="accent2"/>
          </a:lnRef>
          <a:fillRef idx="0">
            <a:schemeClr val="accent2"/>
          </a:fillRef>
          <a:effectRef idx="0">
            <a:schemeClr val="accent2"/>
          </a:effectRef>
          <a:fontRef idx="minor">
            <a:schemeClr val="tx1"/>
          </a:fontRef>
        </p:style>
      </p:cxnSp>
      <p:pic>
        <p:nvPicPr>
          <p:cNvPr id="7" name="Grafik 6">
            <a:extLst>
              <a:ext uri="{FF2B5EF4-FFF2-40B4-BE49-F238E27FC236}">
                <a16:creationId xmlns:a16="http://schemas.microsoft.com/office/drawing/2014/main" id="{84928AA4-6866-463E-BB66-A69FD4A7745A}"/>
              </a:ext>
            </a:extLst>
          </p:cNvPr>
          <p:cNvPicPr>
            <a:picLocks noChangeAspect="1"/>
          </p:cNvPicPr>
          <p:nvPr/>
        </p:nvPicPr>
        <p:blipFill rotWithShape="1">
          <a:blip r:embed="rId2"/>
          <a:srcRect r="21406"/>
          <a:stretch/>
        </p:blipFill>
        <p:spPr>
          <a:xfrm>
            <a:off x="3140866" y="1773060"/>
            <a:ext cx="4136232" cy="3784693"/>
          </a:xfrm>
          <a:prstGeom prst="rect">
            <a:avLst/>
          </a:prstGeom>
        </p:spPr>
      </p:pic>
      <p:pic>
        <p:nvPicPr>
          <p:cNvPr id="12" name="Grafik 11">
            <a:extLst>
              <a:ext uri="{FF2B5EF4-FFF2-40B4-BE49-F238E27FC236}">
                <a16:creationId xmlns:a16="http://schemas.microsoft.com/office/drawing/2014/main" id="{410F7480-583A-4630-8B2E-F0D957B1A97B}"/>
              </a:ext>
            </a:extLst>
          </p:cNvPr>
          <p:cNvPicPr>
            <a:picLocks noChangeAspect="1"/>
          </p:cNvPicPr>
          <p:nvPr/>
        </p:nvPicPr>
        <p:blipFill>
          <a:blip r:embed="rId3"/>
          <a:stretch>
            <a:fillRect/>
          </a:stretch>
        </p:blipFill>
        <p:spPr>
          <a:xfrm>
            <a:off x="7772400" y="4132513"/>
            <a:ext cx="4412944" cy="2656505"/>
          </a:xfrm>
          <a:prstGeom prst="rect">
            <a:avLst/>
          </a:prstGeom>
        </p:spPr>
      </p:pic>
    </p:spTree>
    <p:extLst>
      <p:ext uri="{BB962C8B-B14F-4D97-AF65-F5344CB8AC3E}">
        <p14:creationId xmlns:p14="http://schemas.microsoft.com/office/powerpoint/2010/main" val="175911279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eck 1">
            <a:extLst>
              <a:ext uri="{FF2B5EF4-FFF2-40B4-BE49-F238E27FC236}">
                <a16:creationId xmlns:a16="http://schemas.microsoft.com/office/drawing/2014/main" id="{C95512F2-712C-4AEB-8FF6-4E0537F79390}"/>
              </a:ext>
            </a:extLst>
          </p:cNvPr>
          <p:cNvSpPr/>
          <p:nvPr/>
        </p:nvSpPr>
        <p:spPr>
          <a:xfrm>
            <a:off x="0" y="0"/>
            <a:ext cx="2752725" cy="6858000"/>
          </a:xfrm>
          <a:prstGeom prst="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3" name="Textfeld 2">
            <a:extLst>
              <a:ext uri="{FF2B5EF4-FFF2-40B4-BE49-F238E27FC236}">
                <a16:creationId xmlns:a16="http://schemas.microsoft.com/office/drawing/2014/main" id="{951A7F82-10F6-420B-AFD2-E07507AE00D8}"/>
              </a:ext>
            </a:extLst>
          </p:cNvPr>
          <p:cNvSpPr txBox="1"/>
          <p:nvPr/>
        </p:nvSpPr>
        <p:spPr>
          <a:xfrm>
            <a:off x="107155" y="876300"/>
            <a:ext cx="2538413" cy="1569660"/>
          </a:xfrm>
          <a:prstGeom prst="rect">
            <a:avLst/>
          </a:prstGeom>
          <a:noFill/>
        </p:spPr>
        <p:txBody>
          <a:bodyPr wrap="square" rtlCol="0">
            <a:spAutoFit/>
          </a:bodyPr>
          <a:lstStyle/>
          <a:p>
            <a:pPr algn="ctr"/>
            <a:r>
              <a:rPr lang="de-DE" sz="4800" dirty="0">
                <a:solidFill>
                  <a:schemeClr val="bg1"/>
                </a:solidFill>
                <a:latin typeface="Calibri" panose="020F0502020204030204" pitchFamily="34" charset="0"/>
                <a:cs typeface="Calibri" panose="020F0502020204030204" pitchFamily="34" charset="0"/>
              </a:rPr>
              <a:t>Cluster-analyse</a:t>
            </a:r>
          </a:p>
        </p:txBody>
      </p:sp>
      <p:sp>
        <p:nvSpPr>
          <p:cNvPr id="9" name="Textfeld 8">
            <a:extLst>
              <a:ext uri="{FF2B5EF4-FFF2-40B4-BE49-F238E27FC236}">
                <a16:creationId xmlns:a16="http://schemas.microsoft.com/office/drawing/2014/main" id="{9109E4EB-0FAF-4876-B0A1-FA6CD7932325}"/>
              </a:ext>
            </a:extLst>
          </p:cNvPr>
          <p:cNvSpPr txBox="1"/>
          <p:nvPr/>
        </p:nvSpPr>
        <p:spPr>
          <a:xfrm>
            <a:off x="4967287" y="596354"/>
            <a:ext cx="5143500" cy="769441"/>
          </a:xfrm>
          <a:prstGeom prst="rect">
            <a:avLst/>
          </a:prstGeom>
          <a:noFill/>
        </p:spPr>
        <p:txBody>
          <a:bodyPr wrap="square" rtlCol="0">
            <a:spAutoFit/>
          </a:bodyPr>
          <a:lstStyle/>
          <a:p>
            <a:pPr algn="ctr"/>
            <a:r>
              <a:rPr lang="de-DE" sz="4400" dirty="0">
                <a:latin typeface="Calibri" panose="020F0502020204030204" pitchFamily="34" charset="0"/>
                <a:cs typeface="Calibri" panose="020F0502020204030204" pitchFamily="34" charset="0"/>
              </a:rPr>
              <a:t>Durchführung</a:t>
            </a:r>
          </a:p>
        </p:txBody>
      </p:sp>
      <p:cxnSp>
        <p:nvCxnSpPr>
          <p:cNvPr id="10" name="Gerader Verbinder 9">
            <a:extLst>
              <a:ext uri="{FF2B5EF4-FFF2-40B4-BE49-F238E27FC236}">
                <a16:creationId xmlns:a16="http://schemas.microsoft.com/office/drawing/2014/main" id="{C688BE40-88AE-4C76-AB6B-29D54237D698}"/>
              </a:ext>
            </a:extLst>
          </p:cNvPr>
          <p:cNvCxnSpPr>
            <a:cxnSpLocks/>
          </p:cNvCxnSpPr>
          <p:nvPr/>
        </p:nvCxnSpPr>
        <p:spPr>
          <a:xfrm>
            <a:off x="5695950" y="1516779"/>
            <a:ext cx="3619500" cy="0"/>
          </a:xfrm>
          <a:prstGeom prst="line">
            <a:avLst/>
          </a:prstGeom>
          <a:ln w="38100"/>
        </p:spPr>
        <p:style>
          <a:lnRef idx="1">
            <a:schemeClr val="accent2"/>
          </a:lnRef>
          <a:fillRef idx="0">
            <a:schemeClr val="accent2"/>
          </a:fillRef>
          <a:effectRef idx="0">
            <a:schemeClr val="accent2"/>
          </a:effectRef>
          <a:fontRef idx="minor">
            <a:schemeClr val="tx1"/>
          </a:fontRef>
        </p:style>
      </p:cxnSp>
      <p:pic>
        <p:nvPicPr>
          <p:cNvPr id="14" name="Grafik 13">
            <a:extLst>
              <a:ext uri="{FF2B5EF4-FFF2-40B4-BE49-F238E27FC236}">
                <a16:creationId xmlns:a16="http://schemas.microsoft.com/office/drawing/2014/main" id="{648A5A00-10C0-46BD-9601-006E65EE9752}"/>
              </a:ext>
            </a:extLst>
          </p:cNvPr>
          <p:cNvPicPr>
            <a:picLocks noChangeAspect="1"/>
          </p:cNvPicPr>
          <p:nvPr/>
        </p:nvPicPr>
        <p:blipFill>
          <a:blip r:embed="rId2"/>
          <a:stretch>
            <a:fillRect/>
          </a:stretch>
        </p:blipFill>
        <p:spPr>
          <a:xfrm>
            <a:off x="4200525" y="1884705"/>
            <a:ext cx="6672262" cy="4376941"/>
          </a:xfrm>
          <a:prstGeom prst="rect">
            <a:avLst/>
          </a:prstGeom>
        </p:spPr>
      </p:pic>
    </p:spTree>
    <p:extLst>
      <p:ext uri="{BB962C8B-B14F-4D97-AF65-F5344CB8AC3E}">
        <p14:creationId xmlns:p14="http://schemas.microsoft.com/office/powerpoint/2010/main" val="377379977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eck 1">
            <a:extLst>
              <a:ext uri="{FF2B5EF4-FFF2-40B4-BE49-F238E27FC236}">
                <a16:creationId xmlns:a16="http://schemas.microsoft.com/office/drawing/2014/main" id="{C95512F2-712C-4AEB-8FF6-4E0537F79390}"/>
              </a:ext>
            </a:extLst>
          </p:cNvPr>
          <p:cNvSpPr/>
          <p:nvPr/>
        </p:nvSpPr>
        <p:spPr>
          <a:xfrm>
            <a:off x="0" y="0"/>
            <a:ext cx="2752725" cy="6858000"/>
          </a:xfrm>
          <a:prstGeom prst="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3" name="Textfeld 2">
            <a:extLst>
              <a:ext uri="{FF2B5EF4-FFF2-40B4-BE49-F238E27FC236}">
                <a16:creationId xmlns:a16="http://schemas.microsoft.com/office/drawing/2014/main" id="{951A7F82-10F6-420B-AFD2-E07507AE00D8}"/>
              </a:ext>
            </a:extLst>
          </p:cNvPr>
          <p:cNvSpPr txBox="1"/>
          <p:nvPr/>
        </p:nvSpPr>
        <p:spPr>
          <a:xfrm>
            <a:off x="107155" y="876300"/>
            <a:ext cx="2538413" cy="1569660"/>
          </a:xfrm>
          <a:prstGeom prst="rect">
            <a:avLst/>
          </a:prstGeom>
          <a:noFill/>
        </p:spPr>
        <p:txBody>
          <a:bodyPr wrap="square" rtlCol="0">
            <a:spAutoFit/>
          </a:bodyPr>
          <a:lstStyle/>
          <a:p>
            <a:pPr algn="ctr"/>
            <a:r>
              <a:rPr lang="de-DE" sz="4800" dirty="0">
                <a:solidFill>
                  <a:schemeClr val="bg1"/>
                </a:solidFill>
                <a:latin typeface="Calibri" panose="020F0502020204030204" pitchFamily="34" charset="0"/>
                <a:cs typeface="Calibri" panose="020F0502020204030204" pitchFamily="34" charset="0"/>
              </a:rPr>
              <a:t>Cluster-analyse</a:t>
            </a:r>
          </a:p>
        </p:txBody>
      </p:sp>
      <p:sp>
        <p:nvSpPr>
          <p:cNvPr id="9" name="Textfeld 8">
            <a:extLst>
              <a:ext uri="{FF2B5EF4-FFF2-40B4-BE49-F238E27FC236}">
                <a16:creationId xmlns:a16="http://schemas.microsoft.com/office/drawing/2014/main" id="{9109E4EB-0FAF-4876-B0A1-FA6CD7932325}"/>
              </a:ext>
            </a:extLst>
          </p:cNvPr>
          <p:cNvSpPr txBox="1"/>
          <p:nvPr/>
        </p:nvSpPr>
        <p:spPr>
          <a:xfrm>
            <a:off x="4967287" y="596354"/>
            <a:ext cx="5143500" cy="769441"/>
          </a:xfrm>
          <a:prstGeom prst="rect">
            <a:avLst/>
          </a:prstGeom>
          <a:noFill/>
        </p:spPr>
        <p:txBody>
          <a:bodyPr wrap="square" rtlCol="0">
            <a:spAutoFit/>
          </a:bodyPr>
          <a:lstStyle/>
          <a:p>
            <a:pPr algn="ctr"/>
            <a:r>
              <a:rPr lang="de-DE" sz="4400" dirty="0">
                <a:latin typeface="Calibri" panose="020F0502020204030204" pitchFamily="34" charset="0"/>
                <a:cs typeface="Calibri" panose="020F0502020204030204" pitchFamily="34" charset="0"/>
              </a:rPr>
              <a:t>Elbow Point Graph</a:t>
            </a:r>
          </a:p>
        </p:txBody>
      </p:sp>
      <p:cxnSp>
        <p:nvCxnSpPr>
          <p:cNvPr id="10" name="Gerader Verbinder 9">
            <a:extLst>
              <a:ext uri="{FF2B5EF4-FFF2-40B4-BE49-F238E27FC236}">
                <a16:creationId xmlns:a16="http://schemas.microsoft.com/office/drawing/2014/main" id="{C688BE40-88AE-4C76-AB6B-29D54237D698}"/>
              </a:ext>
            </a:extLst>
          </p:cNvPr>
          <p:cNvCxnSpPr>
            <a:cxnSpLocks/>
          </p:cNvCxnSpPr>
          <p:nvPr/>
        </p:nvCxnSpPr>
        <p:spPr>
          <a:xfrm>
            <a:off x="5695950" y="1516779"/>
            <a:ext cx="3619500" cy="0"/>
          </a:xfrm>
          <a:prstGeom prst="line">
            <a:avLst/>
          </a:prstGeom>
          <a:ln w="38100"/>
        </p:spPr>
        <p:style>
          <a:lnRef idx="1">
            <a:schemeClr val="accent2"/>
          </a:lnRef>
          <a:fillRef idx="0">
            <a:schemeClr val="accent2"/>
          </a:fillRef>
          <a:effectRef idx="0">
            <a:schemeClr val="accent2"/>
          </a:effectRef>
          <a:fontRef idx="minor">
            <a:schemeClr val="tx1"/>
          </a:fontRef>
        </p:style>
      </p:cxnSp>
      <p:pic>
        <p:nvPicPr>
          <p:cNvPr id="5" name="Grafik 4">
            <a:extLst>
              <a:ext uri="{FF2B5EF4-FFF2-40B4-BE49-F238E27FC236}">
                <a16:creationId xmlns:a16="http://schemas.microsoft.com/office/drawing/2014/main" id="{30D8D383-79D1-4F56-BDE5-3E84613BC48B}"/>
              </a:ext>
            </a:extLst>
          </p:cNvPr>
          <p:cNvPicPr>
            <a:picLocks noChangeAspect="1"/>
          </p:cNvPicPr>
          <p:nvPr/>
        </p:nvPicPr>
        <p:blipFill>
          <a:blip r:embed="rId2"/>
          <a:stretch>
            <a:fillRect/>
          </a:stretch>
        </p:blipFill>
        <p:spPr>
          <a:xfrm>
            <a:off x="3376612" y="2017515"/>
            <a:ext cx="5700713" cy="2521000"/>
          </a:xfrm>
          <a:prstGeom prst="rect">
            <a:avLst/>
          </a:prstGeom>
        </p:spPr>
      </p:pic>
      <p:pic>
        <p:nvPicPr>
          <p:cNvPr id="7" name="Grafik 6">
            <a:extLst>
              <a:ext uri="{FF2B5EF4-FFF2-40B4-BE49-F238E27FC236}">
                <a16:creationId xmlns:a16="http://schemas.microsoft.com/office/drawing/2014/main" id="{70C2FACE-95E3-47D3-BB95-C533934DCB7A}"/>
              </a:ext>
            </a:extLst>
          </p:cNvPr>
          <p:cNvPicPr>
            <a:picLocks noChangeAspect="1"/>
          </p:cNvPicPr>
          <p:nvPr/>
        </p:nvPicPr>
        <p:blipFill>
          <a:blip r:embed="rId3"/>
          <a:stretch>
            <a:fillRect/>
          </a:stretch>
        </p:blipFill>
        <p:spPr>
          <a:xfrm>
            <a:off x="6615112" y="3429000"/>
            <a:ext cx="5143500" cy="3173473"/>
          </a:xfrm>
          <a:prstGeom prst="rect">
            <a:avLst/>
          </a:prstGeom>
        </p:spPr>
      </p:pic>
    </p:spTree>
    <p:extLst>
      <p:ext uri="{BB962C8B-B14F-4D97-AF65-F5344CB8AC3E}">
        <p14:creationId xmlns:p14="http://schemas.microsoft.com/office/powerpoint/2010/main" val="13619744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eck 1">
            <a:extLst>
              <a:ext uri="{FF2B5EF4-FFF2-40B4-BE49-F238E27FC236}">
                <a16:creationId xmlns:a16="http://schemas.microsoft.com/office/drawing/2014/main" id="{C95512F2-712C-4AEB-8FF6-4E0537F79390}"/>
              </a:ext>
            </a:extLst>
          </p:cNvPr>
          <p:cNvSpPr/>
          <p:nvPr/>
        </p:nvSpPr>
        <p:spPr>
          <a:xfrm>
            <a:off x="0" y="0"/>
            <a:ext cx="2752725" cy="6858000"/>
          </a:xfrm>
          <a:prstGeom prst="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3" name="Textfeld 2">
            <a:extLst>
              <a:ext uri="{FF2B5EF4-FFF2-40B4-BE49-F238E27FC236}">
                <a16:creationId xmlns:a16="http://schemas.microsoft.com/office/drawing/2014/main" id="{951A7F82-10F6-420B-AFD2-E07507AE00D8}"/>
              </a:ext>
            </a:extLst>
          </p:cNvPr>
          <p:cNvSpPr txBox="1"/>
          <p:nvPr/>
        </p:nvSpPr>
        <p:spPr>
          <a:xfrm>
            <a:off x="107155" y="876300"/>
            <a:ext cx="2538413" cy="1569660"/>
          </a:xfrm>
          <a:prstGeom prst="rect">
            <a:avLst/>
          </a:prstGeom>
          <a:noFill/>
        </p:spPr>
        <p:txBody>
          <a:bodyPr wrap="square" rtlCol="0">
            <a:spAutoFit/>
          </a:bodyPr>
          <a:lstStyle/>
          <a:p>
            <a:pPr algn="ctr"/>
            <a:r>
              <a:rPr lang="de-DE" sz="4800" dirty="0">
                <a:solidFill>
                  <a:schemeClr val="bg1"/>
                </a:solidFill>
                <a:latin typeface="Calibri" panose="020F0502020204030204" pitchFamily="34" charset="0"/>
                <a:cs typeface="Calibri" panose="020F0502020204030204" pitchFamily="34" charset="0"/>
              </a:rPr>
              <a:t>Cluster-analyse</a:t>
            </a:r>
          </a:p>
        </p:txBody>
      </p:sp>
      <p:sp>
        <p:nvSpPr>
          <p:cNvPr id="9" name="Textfeld 8">
            <a:extLst>
              <a:ext uri="{FF2B5EF4-FFF2-40B4-BE49-F238E27FC236}">
                <a16:creationId xmlns:a16="http://schemas.microsoft.com/office/drawing/2014/main" id="{9109E4EB-0FAF-4876-B0A1-FA6CD7932325}"/>
              </a:ext>
            </a:extLst>
          </p:cNvPr>
          <p:cNvSpPr txBox="1"/>
          <p:nvPr/>
        </p:nvSpPr>
        <p:spPr>
          <a:xfrm>
            <a:off x="4967287" y="596354"/>
            <a:ext cx="5143500" cy="769441"/>
          </a:xfrm>
          <a:prstGeom prst="rect">
            <a:avLst/>
          </a:prstGeom>
          <a:noFill/>
        </p:spPr>
        <p:txBody>
          <a:bodyPr wrap="square" rtlCol="0">
            <a:spAutoFit/>
          </a:bodyPr>
          <a:lstStyle/>
          <a:p>
            <a:pPr algn="ctr"/>
            <a:r>
              <a:rPr lang="de-DE" sz="4400" dirty="0">
                <a:latin typeface="Calibri" panose="020F0502020204030204" pitchFamily="34" charset="0"/>
                <a:cs typeface="Calibri" panose="020F0502020204030204" pitchFamily="34" charset="0"/>
              </a:rPr>
              <a:t>Silhouetten-Analyse</a:t>
            </a:r>
          </a:p>
        </p:txBody>
      </p:sp>
      <p:cxnSp>
        <p:nvCxnSpPr>
          <p:cNvPr id="10" name="Gerader Verbinder 9">
            <a:extLst>
              <a:ext uri="{FF2B5EF4-FFF2-40B4-BE49-F238E27FC236}">
                <a16:creationId xmlns:a16="http://schemas.microsoft.com/office/drawing/2014/main" id="{C688BE40-88AE-4C76-AB6B-29D54237D698}"/>
              </a:ext>
            </a:extLst>
          </p:cNvPr>
          <p:cNvCxnSpPr>
            <a:cxnSpLocks/>
          </p:cNvCxnSpPr>
          <p:nvPr/>
        </p:nvCxnSpPr>
        <p:spPr>
          <a:xfrm>
            <a:off x="5495925" y="1516779"/>
            <a:ext cx="4114800" cy="0"/>
          </a:xfrm>
          <a:prstGeom prst="line">
            <a:avLst/>
          </a:prstGeom>
          <a:ln w="38100"/>
        </p:spPr>
        <p:style>
          <a:lnRef idx="1">
            <a:schemeClr val="accent2"/>
          </a:lnRef>
          <a:fillRef idx="0">
            <a:schemeClr val="accent2"/>
          </a:fillRef>
          <a:effectRef idx="0">
            <a:schemeClr val="accent2"/>
          </a:effectRef>
          <a:fontRef idx="minor">
            <a:schemeClr val="tx1"/>
          </a:fontRef>
        </p:style>
      </p:cxnSp>
      <p:pic>
        <p:nvPicPr>
          <p:cNvPr id="8" name="Grafik 7">
            <a:extLst>
              <a:ext uri="{FF2B5EF4-FFF2-40B4-BE49-F238E27FC236}">
                <a16:creationId xmlns:a16="http://schemas.microsoft.com/office/drawing/2014/main" id="{B088690E-8167-49AC-A547-5945EFFFF3B1}"/>
              </a:ext>
            </a:extLst>
          </p:cNvPr>
          <p:cNvPicPr>
            <a:picLocks noChangeAspect="1"/>
          </p:cNvPicPr>
          <p:nvPr/>
        </p:nvPicPr>
        <p:blipFill rotWithShape="1">
          <a:blip r:embed="rId2"/>
          <a:srcRect b="41282"/>
          <a:stretch/>
        </p:blipFill>
        <p:spPr>
          <a:xfrm>
            <a:off x="3109912" y="1776412"/>
            <a:ext cx="4872038" cy="2313255"/>
          </a:xfrm>
          <a:prstGeom prst="rect">
            <a:avLst/>
          </a:prstGeom>
        </p:spPr>
      </p:pic>
      <p:pic>
        <p:nvPicPr>
          <p:cNvPr id="12" name="Grafik 11">
            <a:extLst>
              <a:ext uri="{FF2B5EF4-FFF2-40B4-BE49-F238E27FC236}">
                <a16:creationId xmlns:a16="http://schemas.microsoft.com/office/drawing/2014/main" id="{2B6E23FC-27D1-4E87-BD97-77C3B005FFCF}"/>
              </a:ext>
            </a:extLst>
          </p:cNvPr>
          <p:cNvPicPr>
            <a:picLocks noChangeAspect="1"/>
          </p:cNvPicPr>
          <p:nvPr/>
        </p:nvPicPr>
        <p:blipFill>
          <a:blip r:embed="rId3"/>
          <a:stretch>
            <a:fillRect/>
          </a:stretch>
        </p:blipFill>
        <p:spPr>
          <a:xfrm>
            <a:off x="6462712" y="3704971"/>
            <a:ext cx="4872038" cy="3033083"/>
          </a:xfrm>
          <a:prstGeom prst="rect">
            <a:avLst/>
          </a:prstGeom>
        </p:spPr>
      </p:pic>
    </p:spTree>
    <p:extLst>
      <p:ext uri="{BB962C8B-B14F-4D97-AF65-F5344CB8AC3E}">
        <p14:creationId xmlns:p14="http://schemas.microsoft.com/office/powerpoint/2010/main" val="247113089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hteck 1">
            <a:extLst>
              <a:ext uri="{FF2B5EF4-FFF2-40B4-BE49-F238E27FC236}">
                <a16:creationId xmlns:a16="http://schemas.microsoft.com/office/drawing/2014/main" id="{C95512F2-712C-4AEB-8FF6-4E0537F79390}"/>
              </a:ext>
            </a:extLst>
          </p:cNvPr>
          <p:cNvSpPr/>
          <p:nvPr/>
        </p:nvSpPr>
        <p:spPr>
          <a:xfrm>
            <a:off x="0" y="0"/>
            <a:ext cx="2752725" cy="6858000"/>
          </a:xfrm>
          <a:prstGeom prst="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Textfeld 2">
            <a:extLst>
              <a:ext uri="{FF2B5EF4-FFF2-40B4-BE49-F238E27FC236}">
                <a16:creationId xmlns:a16="http://schemas.microsoft.com/office/drawing/2014/main" id="{951A7F82-10F6-420B-AFD2-E07507AE00D8}"/>
              </a:ext>
            </a:extLst>
          </p:cNvPr>
          <p:cNvSpPr txBox="1"/>
          <p:nvPr/>
        </p:nvSpPr>
        <p:spPr>
          <a:xfrm>
            <a:off x="107155" y="876300"/>
            <a:ext cx="2538413" cy="1569660"/>
          </a:xfrm>
          <a:prstGeom prst="rect">
            <a:avLst/>
          </a:prstGeom>
          <a:noFill/>
        </p:spPr>
        <p:txBody>
          <a:bodyPr wrap="square" rtlCol="0">
            <a:spAutoFit/>
          </a:bodyPr>
          <a:lstStyle/>
          <a:p>
            <a:pPr algn="ctr"/>
            <a:r>
              <a:rPr lang="de-DE" sz="4800" dirty="0">
                <a:solidFill>
                  <a:schemeClr val="bg1"/>
                </a:solidFill>
                <a:latin typeface="Calibri" panose="020F0502020204030204" pitchFamily="34" charset="0"/>
                <a:cs typeface="Calibri" panose="020F0502020204030204" pitchFamily="34" charset="0"/>
              </a:rPr>
              <a:t>Cluster-analyse</a:t>
            </a:r>
          </a:p>
        </p:txBody>
      </p:sp>
      <p:sp>
        <p:nvSpPr>
          <p:cNvPr id="5" name="Rechteck: abgerundete Ecken 4">
            <a:extLst>
              <a:ext uri="{FF2B5EF4-FFF2-40B4-BE49-F238E27FC236}">
                <a16:creationId xmlns:a16="http://schemas.microsoft.com/office/drawing/2014/main" id="{D551B650-DC70-4EB4-B81E-4FC0BA14076B}"/>
              </a:ext>
            </a:extLst>
          </p:cNvPr>
          <p:cNvSpPr/>
          <p:nvPr/>
        </p:nvSpPr>
        <p:spPr>
          <a:xfrm>
            <a:off x="376235" y="2780972"/>
            <a:ext cx="2000252" cy="1082576"/>
          </a:xfrm>
          <a:prstGeom prst="roundRect">
            <a:avLst/>
          </a:prstGeom>
          <a:noFill/>
          <a:ln w="28575">
            <a:solidFill>
              <a:srgbClr val="FF9C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4800" dirty="0">
                <a:solidFill>
                  <a:srgbClr val="FF9C38"/>
                </a:solidFill>
                <a:latin typeface="Calibri" panose="020F0502020204030204" pitchFamily="34" charset="0"/>
                <a:cs typeface="Calibri" panose="020F0502020204030204" pitchFamily="34" charset="0"/>
              </a:rPr>
              <a:t>Model</a:t>
            </a:r>
          </a:p>
        </p:txBody>
      </p:sp>
      <p:sp>
        <p:nvSpPr>
          <p:cNvPr id="7" name="Textfeld 6">
            <a:extLst>
              <a:ext uri="{FF2B5EF4-FFF2-40B4-BE49-F238E27FC236}">
                <a16:creationId xmlns:a16="http://schemas.microsoft.com/office/drawing/2014/main" id="{659762D5-E5EB-492A-AA8A-84AE362A2F1F}"/>
              </a:ext>
            </a:extLst>
          </p:cNvPr>
          <p:cNvSpPr txBox="1"/>
          <p:nvPr/>
        </p:nvSpPr>
        <p:spPr>
          <a:xfrm>
            <a:off x="4933950" y="586829"/>
            <a:ext cx="5143500" cy="769441"/>
          </a:xfrm>
          <a:prstGeom prst="rect">
            <a:avLst/>
          </a:prstGeom>
          <a:noFill/>
        </p:spPr>
        <p:txBody>
          <a:bodyPr wrap="square" rtlCol="0">
            <a:spAutoFit/>
          </a:bodyPr>
          <a:lstStyle/>
          <a:p>
            <a:pPr algn="ctr"/>
            <a:r>
              <a:rPr lang="de-DE" sz="4400" dirty="0">
                <a:latin typeface="Calibri" panose="020F0502020204030204" pitchFamily="34" charset="0"/>
                <a:cs typeface="Calibri" panose="020F0502020204030204" pitchFamily="34" charset="0"/>
              </a:rPr>
              <a:t>k-</a:t>
            </a:r>
            <a:r>
              <a:rPr lang="de-DE" sz="4400" dirty="0" err="1">
                <a:latin typeface="Calibri" panose="020F0502020204030204" pitchFamily="34" charset="0"/>
                <a:cs typeface="Calibri" panose="020F0502020204030204" pitchFamily="34" charset="0"/>
              </a:rPr>
              <a:t>Means</a:t>
            </a:r>
            <a:r>
              <a:rPr lang="de-DE" sz="4400" dirty="0">
                <a:latin typeface="Calibri" panose="020F0502020204030204" pitchFamily="34" charset="0"/>
                <a:cs typeface="Calibri" panose="020F0502020204030204" pitchFamily="34" charset="0"/>
              </a:rPr>
              <a:t>-Algorithmus</a:t>
            </a:r>
          </a:p>
        </p:txBody>
      </p:sp>
      <p:cxnSp>
        <p:nvCxnSpPr>
          <p:cNvPr id="8" name="Gerader Verbinder 7">
            <a:extLst>
              <a:ext uri="{FF2B5EF4-FFF2-40B4-BE49-F238E27FC236}">
                <a16:creationId xmlns:a16="http://schemas.microsoft.com/office/drawing/2014/main" id="{A79B23EE-3C99-45BF-8352-282B41CC47FC}"/>
              </a:ext>
            </a:extLst>
          </p:cNvPr>
          <p:cNvCxnSpPr>
            <a:cxnSpLocks/>
          </p:cNvCxnSpPr>
          <p:nvPr/>
        </p:nvCxnSpPr>
        <p:spPr>
          <a:xfrm>
            <a:off x="5372100" y="1516779"/>
            <a:ext cx="4286250" cy="0"/>
          </a:xfrm>
          <a:prstGeom prst="line">
            <a:avLst/>
          </a:prstGeom>
          <a:ln w="38100"/>
        </p:spPr>
        <p:style>
          <a:lnRef idx="1">
            <a:schemeClr val="accent2"/>
          </a:lnRef>
          <a:fillRef idx="0">
            <a:schemeClr val="accent2"/>
          </a:fillRef>
          <a:effectRef idx="0">
            <a:schemeClr val="accent2"/>
          </a:effectRef>
          <a:fontRef idx="minor">
            <a:schemeClr val="tx1"/>
          </a:fontRef>
        </p:style>
      </p:cxnSp>
      <p:pic>
        <p:nvPicPr>
          <p:cNvPr id="11" name="Grafik 10">
            <a:extLst>
              <a:ext uri="{FF2B5EF4-FFF2-40B4-BE49-F238E27FC236}">
                <a16:creationId xmlns:a16="http://schemas.microsoft.com/office/drawing/2014/main" id="{CC5BAD61-BE8D-441B-843B-1DE8E7B43308}"/>
              </a:ext>
            </a:extLst>
          </p:cNvPr>
          <p:cNvPicPr>
            <a:picLocks noChangeAspect="1"/>
          </p:cNvPicPr>
          <p:nvPr/>
        </p:nvPicPr>
        <p:blipFill>
          <a:blip r:embed="rId2"/>
          <a:stretch>
            <a:fillRect/>
          </a:stretch>
        </p:blipFill>
        <p:spPr>
          <a:xfrm>
            <a:off x="3870404" y="2050672"/>
            <a:ext cx="4039539" cy="1006852"/>
          </a:xfrm>
          <a:prstGeom prst="rect">
            <a:avLst/>
          </a:prstGeom>
        </p:spPr>
      </p:pic>
      <p:pic>
        <p:nvPicPr>
          <p:cNvPr id="13" name="Grafik 12">
            <a:extLst>
              <a:ext uri="{FF2B5EF4-FFF2-40B4-BE49-F238E27FC236}">
                <a16:creationId xmlns:a16="http://schemas.microsoft.com/office/drawing/2014/main" id="{327F0BE2-55D8-4A45-A9EB-872BB3B59A34}"/>
              </a:ext>
            </a:extLst>
          </p:cNvPr>
          <p:cNvPicPr>
            <a:picLocks noChangeAspect="1"/>
          </p:cNvPicPr>
          <p:nvPr/>
        </p:nvPicPr>
        <p:blipFill>
          <a:blip r:embed="rId3"/>
          <a:stretch>
            <a:fillRect/>
          </a:stretch>
        </p:blipFill>
        <p:spPr>
          <a:xfrm>
            <a:off x="3870404" y="3379294"/>
            <a:ext cx="5178343" cy="3367084"/>
          </a:xfrm>
          <a:prstGeom prst="rect">
            <a:avLst/>
          </a:prstGeom>
        </p:spPr>
      </p:pic>
    </p:spTree>
    <p:extLst>
      <p:ext uri="{BB962C8B-B14F-4D97-AF65-F5344CB8AC3E}">
        <p14:creationId xmlns:p14="http://schemas.microsoft.com/office/powerpoint/2010/main" val="54697018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hteck 1">
            <a:extLst>
              <a:ext uri="{FF2B5EF4-FFF2-40B4-BE49-F238E27FC236}">
                <a16:creationId xmlns:a16="http://schemas.microsoft.com/office/drawing/2014/main" id="{C95512F2-712C-4AEB-8FF6-4E0537F79390}"/>
              </a:ext>
            </a:extLst>
          </p:cNvPr>
          <p:cNvSpPr/>
          <p:nvPr/>
        </p:nvSpPr>
        <p:spPr>
          <a:xfrm>
            <a:off x="0" y="0"/>
            <a:ext cx="2752725" cy="6858000"/>
          </a:xfrm>
          <a:prstGeom prst="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Textfeld 2">
            <a:extLst>
              <a:ext uri="{FF2B5EF4-FFF2-40B4-BE49-F238E27FC236}">
                <a16:creationId xmlns:a16="http://schemas.microsoft.com/office/drawing/2014/main" id="{951A7F82-10F6-420B-AFD2-E07507AE00D8}"/>
              </a:ext>
            </a:extLst>
          </p:cNvPr>
          <p:cNvSpPr txBox="1"/>
          <p:nvPr/>
        </p:nvSpPr>
        <p:spPr>
          <a:xfrm>
            <a:off x="107155" y="876300"/>
            <a:ext cx="2538413" cy="1569660"/>
          </a:xfrm>
          <a:prstGeom prst="rect">
            <a:avLst/>
          </a:prstGeom>
          <a:noFill/>
        </p:spPr>
        <p:txBody>
          <a:bodyPr wrap="square" rtlCol="0">
            <a:spAutoFit/>
          </a:bodyPr>
          <a:lstStyle/>
          <a:p>
            <a:pPr algn="ctr"/>
            <a:r>
              <a:rPr lang="de-DE" sz="4800" dirty="0">
                <a:solidFill>
                  <a:schemeClr val="bg1"/>
                </a:solidFill>
                <a:latin typeface="Calibri" panose="020F0502020204030204" pitchFamily="34" charset="0"/>
                <a:cs typeface="Calibri" panose="020F0502020204030204" pitchFamily="34" charset="0"/>
              </a:rPr>
              <a:t>Cluster-analyse</a:t>
            </a:r>
          </a:p>
        </p:txBody>
      </p:sp>
      <p:sp>
        <p:nvSpPr>
          <p:cNvPr id="5" name="Rechteck: abgerundete Ecken 4">
            <a:extLst>
              <a:ext uri="{FF2B5EF4-FFF2-40B4-BE49-F238E27FC236}">
                <a16:creationId xmlns:a16="http://schemas.microsoft.com/office/drawing/2014/main" id="{D551B650-DC70-4EB4-B81E-4FC0BA14076B}"/>
              </a:ext>
            </a:extLst>
          </p:cNvPr>
          <p:cNvSpPr/>
          <p:nvPr/>
        </p:nvSpPr>
        <p:spPr>
          <a:xfrm>
            <a:off x="376235" y="2780972"/>
            <a:ext cx="2000252" cy="1082576"/>
          </a:xfrm>
          <a:prstGeom prst="roundRect">
            <a:avLst/>
          </a:prstGeom>
          <a:noFill/>
          <a:ln w="28575">
            <a:solidFill>
              <a:srgbClr val="FF9C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4800" dirty="0">
                <a:solidFill>
                  <a:srgbClr val="FF9C38"/>
                </a:solidFill>
                <a:latin typeface="Calibri" panose="020F0502020204030204" pitchFamily="34" charset="0"/>
                <a:cs typeface="Calibri" panose="020F0502020204030204" pitchFamily="34" charset="0"/>
              </a:rPr>
              <a:t>Model</a:t>
            </a:r>
          </a:p>
        </p:txBody>
      </p:sp>
      <p:sp>
        <p:nvSpPr>
          <p:cNvPr id="7" name="Textfeld 6">
            <a:extLst>
              <a:ext uri="{FF2B5EF4-FFF2-40B4-BE49-F238E27FC236}">
                <a16:creationId xmlns:a16="http://schemas.microsoft.com/office/drawing/2014/main" id="{659762D5-E5EB-492A-AA8A-84AE362A2F1F}"/>
              </a:ext>
            </a:extLst>
          </p:cNvPr>
          <p:cNvSpPr txBox="1"/>
          <p:nvPr/>
        </p:nvSpPr>
        <p:spPr>
          <a:xfrm>
            <a:off x="4933950" y="586829"/>
            <a:ext cx="5143500" cy="769441"/>
          </a:xfrm>
          <a:prstGeom prst="rect">
            <a:avLst/>
          </a:prstGeom>
          <a:noFill/>
        </p:spPr>
        <p:txBody>
          <a:bodyPr wrap="square" rtlCol="0">
            <a:spAutoFit/>
          </a:bodyPr>
          <a:lstStyle/>
          <a:p>
            <a:pPr algn="ctr"/>
            <a:r>
              <a:rPr lang="de-DE" sz="4400" dirty="0">
                <a:latin typeface="Calibri" panose="020F0502020204030204" pitchFamily="34" charset="0"/>
                <a:cs typeface="Calibri" panose="020F0502020204030204" pitchFamily="34" charset="0"/>
              </a:rPr>
              <a:t>Ward-Algorithmus</a:t>
            </a:r>
          </a:p>
        </p:txBody>
      </p:sp>
      <p:cxnSp>
        <p:nvCxnSpPr>
          <p:cNvPr id="8" name="Gerader Verbinder 7">
            <a:extLst>
              <a:ext uri="{FF2B5EF4-FFF2-40B4-BE49-F238E27FC236}">
                <a16:creationId xmlns:a16="http://schemas.microsoft.com/office/drawing/2014/main" id="{A79B23EE-3C99-45BF-8352-282B41CC47FC}"/>
              </a:ext>
            </a:extLst>
          </p:cNvPr>
          <p:cNvCxnSpPr>
            <a:cxnSpLocks/>
          </p:cNvCxnSpPr>
          <p:nvPr/>
        </p:nvCxnSpPr>
        <p:spPr>
          <a:xfrm>
            <a:off x="5629275" y="1516779"/>
            <a:ext cx="3838575" cy="0"/>
          </a:xfrm>
          <a:prstGeom prst="line">
            <a:avLst/>
          </a:prstGeom>
          <a:ln w="38100"/>
        </p:spPr>
        <p:style>
          <a:lnRef idx="1">
            <a:schemeClr val="accent2"/>
          </a:lnRef>
          <a:fillRef idx="0">
            <a:schemeClr val="accent2"/>
          </a:fillRef>
          <a:effectRef idx="0">
            <a:schemeClr val="accent2"/>
          </a:effectRef>
          <a:fontRef idx="minor">
            <a:schemeClr val="tx1"/>
          </a:fontRef>
        </p:style>
      </p:cxnSp>
      <p:pic>
        <p:nvPicPr>
          <p:cNvPr id="9" name="Grafik 8">
            <a:extLst>
              <a:ext uri="{FF2B5EF4-FFF2-40B4-BE49-F238E27FC236}">
                <a16:creationId xmlns:a16="http://schemas.microsoft.com/office/drawing/2014/main" id="{48F39B65-C3AC-469B-A99A-4528D6A2337D}"/>
              </a:ext>
            </a:extLst>
          </p:cNvPr>
          <p:cNvPicPr>
            <a:picLocks noChangeAspect="1"/>
          </p:cNvPicPr>
          <p:nvPr/>
        </p:nvPicPr>
        <p:blipFill>
          <a:blip r:embed="rId2"/>
          <a:stretch>
            <a:fillRect/>
          </a:stretch>
        </p:blipFill>
        <p:spPr>
          <a:xfrm>
            <a:off x="3130140" y="2149869"/>
            <a:ext cx="8751119" cy="592181"/>
          </a:xfrm>
          <a:prstGeom prst="rect">
            <a:avLst/>
          </a:prstGeom>
        </p:spPr>
      </p:pic>
      <p:pic>
        <p:nvPicPr>
          <p:cNvPr id="12" name="Grafik 11">
            <a:extLst>
              <a:ext uri="{FF2B5EF4-FFF2-40B4-BE49-F238E27FC236}">
                <a16:creationId xmlns:a16="http://schemas.microsoft.com/office/drawing/2014/main" id="{1CEC065E-CBF2-44E1-BBF6-46F026C8BCE2}"/>
              </a:ext>
            </a:extLst>
          </p:cNvPr>
          <p:cNvPicPr>
            <a:picLocks noChangeAspect="1"/>
          </p:cNvPicPr>
          <p:nvPr/>
        </p:nvPicPr>
        <p:blipFill>
          <a:blip r:embed="rId3"/>
          <a:stretch>
            <a:fillRect/>
          </a:stretch>
        </p:blipFill>
        <p:spPr>
          <a:xfrm>
            <a:off x="3128960" y="2780972"/>
            <a:ext cx="5457825" cy="3817023"/>
          </a:xfrm>
          <a:prstGeom prst="rect">
            <a:avLst/>
          </a:prstGeom>
        </p:spPr>
      </p:pic>
    </p:spTree>
    <p:extLst>
      <p:ext uri="{BB962C8B-B14F-4D97-AF65-F5344CB8AC3E}">
        <p14:creationId xmlns:p14="http://schemas.microsoft.com/office/powerpoint/2010/main" val="367225214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2908594E-CBD2-4398-B77F-B24782565705}"/>
              </a:ext>
            </a:extLst>
          </p:cNvPr>
          <p:cNvSpPr/>
          <p:nvPr/>
        </p:nvSpPr>
        <p:spPr>
          <a:xfrm>
            <a:off x="6096000" y="0"/>
            <a:ext cx="6096000" cy="6858000"/>
          </a:xfrm>
          <a:prstGeom prst="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8" name="Grafik 7">
            <a:extLst>
              <a:ext uri="{FF2B5EF4-FFF2-40B4-BE49-F238E27FC236}">
                <a16:creationId xmlns:a16="http://schemas.microsoft.com/office/drawing/2014/main" id="{CA5E94CA-2578-42AB-A8D4-D66C0C5C515B}"/>
              </a:ext>
            </a:extLst>
          </p:cNvPr>
          <p:cNvPicPr>
            <a:picLocks noChangeAspect="1"/>
          </p:cNvPicPr>
          <p:nvPr/>
        </p:nvPicPr>
        <p:blipFill>
          <a:blip r:embed="rId2"/>
          <a:stretch>
            <a:fillRect/>
          </a:stretch>
        </p:blipFill>
        <p:spPr>
          <a:xfrm>
            <a:off x="652462" y="2283995"/>
            <a:ext cx="5000625" cy="3352800"/>
          </a:xfrm>
          <a:prstGeom prst="rect">
            <a:avLst/>
          </a:prstGeom>
          <a:ln>
            <a:solidFill>
              <a:schemeClr val="bg1"/>
            </a:solidFill>
          </a:ln>
        </p:spPr>
      </p:pic>
      <p:cxnSp>
        <p:nvCxnSpPr>
          <p:cNvPr id="9" name="Gerader Verbinder 8">
            <a:extLst>
              <a:ext uri="{FF2B5EF4-FFF2-40B4-BE49-F238E27FC236}">
                <a16:creationId xmlns:a16="http://schemas.microsoft.com/office/drawing/2014/main" id="{4549E74F-CF0B-4242-A1F0-B8B53EB1AFC9}"/>
              </a:ext>
            </a:extLst>
          </p:cNvPr>
          <p:cNvCxnSpPr>
            <a:cxnSpLocks/>
          </p:cNvCxnSpPr>
          <p:nvPr/>
        </p:nvCxnSpPr>
        <p:spPr>
          <a:xfrm>
            <a:off x="2409825" y="1507254"/>
            <a:ext cx="1485900" cy="0"/>
          </a:xfrm>
          <a:prstGeom prst="line">
            <a:avLst/>
          </a:prstGeom>
          <a:ln w="38100"/>
        </p:spPr>
        <p:style>
          <a:lnRef idx="1">
            <a:schemeClr val="accent2"/>
          </a:lnRef>
          <a:fillRef idx="0">
            <a:schemeClr val="accent2"/>
          </a:fillRef>
          <a:effectRef idx="0">
            <a:schemeClr val="accent2"/>
          </a:effectRef>
          <a:fontRef idx="minor">
            <a:schemeClr val="tx1"/>
          </a:fontRef>
        </p:style>
      </p:cxnSp>
      <p:sp>
        <p:nvSpPr>
          <p:cNvPr id="11" name="Textfeld 10">
            <a:extLst>
              <a:ext uri="{FF2B5EF4-FFF2-40B4-BE49-F238E27FC236}">
                <a16:creationId xmlns:a16="http://schemas.microsoft.com/office/drawing/2014/main" id="{747655FD-2A6E-40D2-96BC-9AABF17D7B7E}"/>
              </a:ext>
            </a:extLst>
          </p:cNvPr>
          <p:cNvSpPr txBox="1"/>
          <p:nvPr/>
        </p:nvSpPr>
        <p:spPr>
          <a:xfrm>
            <a:off x="1760933" y="580761"/>
            <a:ext cx="2726532" cy="769441"/>
          </a:xfrm>
          <a:prstGeom prst="rect">
            <a:avLst/>
          </a:prstGeom>
          <a:noFill/>
        </p:spPr>
        <p:txBody>
          <a:bodyPr wrap="square" rtlCol="0">
            <a:spAutoFit/>
          </a:bodyPr>
          <a:lstStyle/>
          <a:p>
            <a:r>
              <a:rPr lang="de-DE" sz="4400" dirty="0">
                <a:latin typeface="Calibri" panose="020F0502020204030204" pitchFamily="34" charset="0"/>
                <a:cs typeface="Calibri" panose="020F0502020204030204" pitchFamily="34" charset="0"/>
              </a:rPr>
              <a:t>Gliederung</a:t>
            </a:r>
          </a:p>
        </p:txBody>
      </p:sp>
      <p:sp>
        <p:nvSpPr>
          <p:cNvPr id="16" name="Textfeld 15">
            <a:extLst>
              <a:ext uri="{FF2B5EF4-FFF2-40B4-BE49-F238E27FC236}">
                <a16:creationId xmlns:a16="http://schemas.microsoft.com/office/drawing/2014/main" id="{C043A339-445A-4582-8F3B-C28A02690FED}"/>
              </a:ext>
            </a:extLst>
          </p:cNvPr>
          <p:cNvSpPr txBox="1"/>
          <p:nvPr/>
        </p:nvSpPr>
        <p:spPr>
          <a:xfrm>
            <a:off x="7019925" y="580761"/>
            <a:ext cx="4667250" cy="5477205"/>
          </a:xfrm>
          <a:prstGeom prst="rect">
            <a:avLst/>
          </a:prstGeom>
          <a:noFill/>
        </p:spPr>
        <p:txBody>
          <a:bodyPr wrap="square" rtlCol="0">
            <a:spAutoFit/>
          </a:bodyPr>
          <a:lstStyle/>
          <a:p>
            <a:pPr marL="342900" indent="-342900">
              <a:buAutoNum type="arabicPeriod"/>
            </a:pPr>
            <a:r>
              <a:rPr lang="de-DE" sz="3600" dirty="0">
                <a:solidFill>
                  <a:schemeClr val="bg1"/>
                </a:solidFill>
                <a:latin typeface="Calibri" panose="020F0502020204030204" pitchFamily="34" charset="0"/>
                <a:cs typeface="Calibri" panose="020F0502020204030204" pitchFamily="34" charset="0"/>
              </a:rPr>
              <a:t> Organisation des Projekts / Projektidee</a:t>
            </a:r>
          </a:p>
          <a:p>
            <a:pPr marL="342900" indent="-342900">
              <a:lnSpc>
                <a:spcPct val="200000"/>
              </a:lnSpc>
              <a:buAutoNum type="arabicPeriod"/>
            </a:pPr>
            <a:r>
              <a:rPr lang="de-DE" sz="3600" dirty="0">
                <a:solidFill>
                  <a:schemeClr val="bg1"/>
                </a:solidFill>
                <a:latin typeface="Calibri" panose="020F0502020204030204" pitchFamily="34" charset="0"/>
                <a:cs typeface="Calibri" panose="020F0502020204030204" pitchFamily="34" charset="0"/>
              </a:rPr>
              <a:t> A/B-Test</a:t>
            </a:r>
          </a:p>
          <a:p>
            <a:pPr marL="342900" indent="-342900">
              <a:lnSpc>
                <a:spcPct val="200000"/>
              </a:lnSpc>
              <a:buAutoNum type="arabicPeriod"/>
            </a:pPr>
            <a:r>
              <a:rPr lang="de-DE" sz="3600" dirty="0">
                <a:solidFill>
                  <a:schemeClr val="bg1"/>
                </a:solidFill>
                <a:latin typeface="Calibri" panose="020F0502020204030204" pitchFamily="34" charset="0"/>
                <a:cs typeface="Calibri" panose="020F0502020204030204" pitchFamily="34" charset="0"/>
              </a:rPr>
              <a:t> Clusteranalyse</a:t>
            </a:r>
          </a:p>
          <a:p>
            <a:pPr marL="342900" indent="-342900">
              <a:lnSpc>
                <a:spcPct val="200000"/>
              </a:lnSpc>
              <a:buAutoNum type="arabicPeriod"/>
            </a:pPr>
            <a:r>
              <a:rPr lang="de-DE" sz="3600" dirty="0">
                <a:solidFill>
                  <a:schemeClr val="bg1"/>
                </a:solidFill>
                <a:latin typeface="Calibri" panose="020F0502020204030204" pitchFamily="34" charset="0"/>
                <a:cs typeface="Calibri" panose="020F0502020204030204" pitchFamily="34" charset="0"/>
              </a:rPr>
              <a:t> Klassifikationsanalyse</a:t>
            </a:r>
          </a:p>
          <a:p>
            <a:pPr marL="342900" indent="-342900">
              <a:lnSpc>
                <a:spcPct val="200000"/>
              </a:lnSpc>
              <a:buAutoNum type="arabicPeriod"/>
            </a:pPr>
            <a:r>
              <a:rPr lang="de-DE" sz="3600" dirty="0">
                <a:solidFill>
                  <a:schemeClr val="bg1"/>
                </a:solidFill>
                <a:latin typeface="Calibri" panose="020F0502020204030204" pitchFamily="34" charset="0"/>
                <a:cs typeface="Calibri" panose="020F0502020204030204" pitchFamily="34" charset="0"/>
              </a:rPr>
              <a:t> Regressionsanalyse</a:t>
            </a:r>
          </a:p>
        </p:txBody>
      </p:sp>
    </p:spTree>
    <p:extLst>
      <p:ext uri="{BB962C8B-B14F-4D97-AF65-F5344CB8AC3E}">
        <p14:creationId xmlns:p14="http://schemas.microsoft.com/office/powerpoint/2010/main" val="42328787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hteck 1">
            <a:extLst>
              <a:ext uri="{FF2B5EF4-FFF2-40B4-BE49-F238E27FC236}">
                <a16:creationId xmlns:a16="http://schemas.microsoft.com/office/drawing/2014/main" id="{C95512F2-712C-4AEB-8FF6-4E0537F79390}"/>
              </a:ext>
            </a:extLst>
          </p:cNvPr>
          <p:cNvSpPr/>
          <p:nvPr/>
        </p:nvSpPr>
        <p:spPr>
          <a:xfrm>
            <a:off x="0" y="0"/>
            <a:ext cx="2752725" cy="6858000"/>
          </a:xfrm>
          <a:prstGeom prst="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Textfeld 2">
            <a:extLst>
              <a:ext uri="{FF2B5EF4-FFF2-40B4-BE49-F238E27FC236}">
                <a16:creationId xmlns:a16="http://schemas.microsoft.com/office/drawing/2014/main" id="{951A7F82-10F6-420B-AFD2-E07507AE00D8}"/>
              </a:ext>
            </a:extLst>
          </p:cNvPr>
          <p:cNvSpPr txBox="1"/>
          <p:nvPr/>
        </p:nvSpPr>
        <p:spPr>
          <a:xfrm>
            <a:off x="107155" y="876300"/>
            <a:ext cx="2538413" cy="1569660"/>
          </a:xfrm>
          <a:prstGeom prst="rect">
            <a:avLst/>
          </a:prstGeom>
          <a:noFill/>
        </p:spPr>
        <p:txBody>
          <a:bodyPr wrap="square" rtlCol="0">
            <a:spAutoFit/>
          </a:bodyPr>
          <a:lstStyle/>
          <a:p>
            <a:pPr algn="ctr"/>
            <a:r>
              <a:rPr lang="de-DE" sz="4800" dirty="0">
                <a:solidFill>
                  <a:schemeClr val="bg1"/>
                </a:solidFill>
                <a:latin typeface="Calibri" panose="020F0502020204030204" pitchFamily="34" charset="0"/>
                <a:cs typeface="Calibri" panose="020F0502020204030204" pitchFamily="34" charset="0"/>
              </a:rPr>
              <a:t>Cluster-analyse</a:t>
            </a:r>
          </a:p>
        </p:txBody>
      </p:sp>
      <p:sp>
        <p:nvSpPr>
          <p:cNvPr id="7" name="Textfeld 6">
            <a:extLst>
              <a:ext uri="{FF2B5EF4-FFF2-40B4-BE49-F238E27FC236}">
                <a16:creationId xmlns:a16="http://schemas.microsoft.com/office/drawing/2014/main" id="{659762D5-E5EB-492A-AA8A-84AE362A2F1F}"/>
              </a:ext>
            </a:extLst>
          </p:cNvPr>
          <p:cNvSpPr txBox="1"/>
          <p:nvPr/>
        </p:nvSpPr>
        <p:spPr>
          <a:xfrm>
            <a:off x="4933950" y="586829"/>
            <a:ext cx="5143500" cy="769441"/>
          </a:xfrm>
          <a:prstGeom prst="rect">
            <a:avLst/>
          </a:prstGeom>
          <a:noFill/>
        </p:spPr>
        <p:txBody>
          <a:bodyPr wrap="square" rtlCol="0">
            <a:spAutoFit/>
          </a:bodyPr>
          <a:lstStyle/>
          <a:p>
            <a:pPr algn="ctr"/>
            <a:r>
              <a:rPr lang="de-DE" sz="4400" dirty="0">
                <a:latin typeface="Calibri" panose="020F0502020204030204" pitchFamily="34" charset="0"/>
                <a:cs typeface="Calibri" panose="020F0502020204030204" pitchFamily="34" charset="0"/>
              </a:rPr>
              <a:t>Analyse</a:t>
            </a:r>
          </a:p>
        </p:txBody>
      </p:sp>
      <p:cxnSp>
        <p:nvCxnSpPr>
          <p:cNvPr id="8" name="Gerader Verbinder 7">
            <a:extLst>
              <a:ext uri="{FF2B5EF4-FFF2-40B4-BE49-F238E27FC236}">
                <a16:creationId xmlns:a16="http://schemas.microsoft.com/office/drawing/2014/main" id="{A79B23EE-3C99-45BF-8352-282B41CC47FC}"/>
              </a:ext>
            </a:extLst>
          </p:cNvPr>
          <p:cNvCxnSpPr>
            <a:cxnSpLocks/>
          </p:cNvCxnSpPr>
          <p:nvPr/>
        </p:nvCxnSpPr>
        <p:spPr>
          <a:xfrm>
            <a:off x="6800850" y="1516779"/>
            <a:ext cx="1409700" cy="0"/>
          </a:xfrm>
          <a:prstGeom prst="line">
            <a:avLst/>
          </a:prstGeom>
          <a:ln w="38100"/>
        </p:spPr>
        <p:style>
          <a:lnRef idx="1">
            <a:schemeClr val="accent2"/>
          </a:lnRef>
          <a:fillRef idx="0">
            <a:schemeClr val="accent2"/>
          </a:fillRef>
          <a:effectRef idx="0">
            <a:schemeClr val="accent2"/>
          </a:effectRef>
          <a:fontRef idx="minor">
            <a:schemeClr val="tx1"/>
          </a:fontRef>
        </p:style>
      </p:cxnSp>
      <p:pic>
        <p:nvPicPr>
          <p:cNvPr id="11" name="Grafik 10">
            <a:extLst>
              <a:ext uri="{FF2B5EF4-FFF2-40B4-BE49-F238E27FC236}">
                <a16:creationId xmlns:a16="http://schemas.microsoft.com/office/drawing/2014/main" id="{97F9109B-4586-48F9-8C8F-E3E19444F77B}"/>
              </a:ext>
            </a:extLst>
          </p:cNvPr>
          <p:cNvPicPr>
            <a:picLocks noChangeAspect="1"/>
          </p:cNvPicPr>
          <p:nvPr/>
        </p:nvPicPr>
        <p:blipFill rotWithShape="1">
          <a:blip r:embed="rId2"/>
          <a:srcRect b="34616"/>
          <a:stretch/>
        </p:blipFill>
        <p:spPr>
          <a:xfrm>
            <a:off x="3238499" y="2371723"/>
            <a:ext cx="8629651" cy="1438273"/>
          </a:xfrm>
          <a:prstGeom prst="rect">
            <a:avLst/>
          </a:prstGeom>
        </p:spPr>
      </p:pic>
      <p:sp>
        <p:nvSpPr>
          <p:cNvPr id="13" name="Textfeld 12">
            <a:extLst>
              <a:ext uri="{FF2B5EF4-FFF2-40B4-BE49-F238E27FC236}">
                <a16:creationId xmlns:a16="http://schemas.microsoft.com/office/drawing/2014/main" id="{452B597D-86B1-47B3-A9D4-D674DC69026F}"/>
              </a:ext>
            </a:extLst>
          </p:cNvPr>
          <p:cNvSpPr txBox="1"/>
          <p:nvPr/>
        </p:nvSpPr>
        <p:spPr>
          <a:xfrm>
            <a:off x="3662362" y="4245839"/>
            <a:ext cx="2543175" cy="1015663"/>
          </a:xfrm>
          <a:prstGeom prst="rect">
            <a:avLst/>
          </a:prstGeom>
          <a:noFill/>
        </p:spPr>
        <p:txBody>
          <a:bodyPr wrap="square" rtlCol="0">
            <a:spAutoFit/>
          </a:bodyPr>
          <a:lstStyle/>
          <a:p>
            <a:r>
              <a:rPr lang="de-DE" sz="2000" dirty="0">
                <a:latin typeface="Calibri" panose="020F0502020204030204" pitchFamily="34" charset="0"/>
                <a:cs typeface="Calibri" panose="020F0502020204030204" pitchFamily="34" charset="0"/>
              </a:rPr>
              <a:t>Frauen: 53,02 % </a:t>
            </a:r>
          </a:p>
          <a:p>
            <a:endParaRPr lang="de-DE" sz="2000" dirty="0">
              <a:latin typeface="Calibri" panose="020F0502020204030204" pitchFamily="34" charset="0"/>
              <a:cs typeface="Calibri" panose="020F0502020204030204" pitchFamily="34" charset="0"/>
            </a:endParaRPr>
          </a:p>
          <a:p>
            <a:r>
              <a:rPr lang="de-DE" sz="2000" dirty="0">
                <a:latin typeface="Calibri" panose="020F0502020204030204" pitchFamily="34" charset="0"/>
                <a:cs typeface="Calibri" panose="020F0502020204030204" pitchFamily="34" charset="0"/>
              </a:rPr>
              <a:t>Männer: 46,98 %</a:t>
            </a:r>
          </a:p>
        </p:txBody>
      </p:sp>
    </p:spTree>
    <p:extLst>
      <p:ext uri="{BB962C8B-B14F-4D97-AF65-F5344CB8AC3E}">
        <p14:creationId xmlns:p14="http://schemas.microsoft.com/office/powerpoint/2010/main" val="405082202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hteck 1">
            <a:extLst>
              <a:ext uri="{FF2B5EF4-FFF2-40B4-BE49-F238E27FC236}">
                <a16:creationId xmlns:a16="http://schemas.microsoft.com/office/drawing/2014/main" id="{C95512F2-712C-4AEB-8FF6-4E0537F79390}"/>
              </a:ext>
            </a:extLst>
          </p:cNvPr>
          <p:cNvSpPr/>
          <p:nvPr/>
        </p:nvSpPr>
        <p:spPr>
          <a:xfrm>
            <a:off x="0" y="0"/>
            <a:ext cx="2752725" cy="6858000"/>
          </a:xfrm>
          <a:prstGeom prst="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Textfeld 2">
            <a:extLst>
              <a:ext uri="{FF2B5EF4-FFF2-40B4-BE49-F238E27FC236}">
                <a16:creationId xmlns:a16="http://schemas.microsoft.com/office/drawing/2014/main" id="{951A7F82-10F6-420B-AFD2-E07507AE00D8}"/>
              </a:ext>
            </a:extLst>
          </p:cNvPr>
          <p:cNvSpPr txBox="1"/>
          <p:nvPr/>
        </p:nvSpPr>
        <p:spPr>
          <a:xfrm>
            <a:off x="107155" y="876300"/>
            <a:ext cx="2538413" cy="1569660"/>
          </a:xfrm>
          <a:prstGeom prst="rect">
            <a:avLst/>
          </a:prstGeom>
          <a:noFill/>
        </p:spPr>
        <p:txBody>
          <a:bodyPr wrap="square" rtlCol="0">
            <a:spAutoFit/>
          </a:bodyPr>
          <a:lstStyle/>
          <a:p>
            <a:pPr algn="ctr"/>
            <a:r>
              <a:rPr lang="de-DE" sz="4800" dirty="0">
                <a:solidFill>
                  <a:schemeClr val="bg1"/>
                </a:solidFill>
                <a:latin typeface="Calibri" panose="020F0502020204030204" pitchFamily="34" charset="0"/>
                <a:cs typeface="Calibri" panose="020F0502020204030204" pitchFamily="34" charset="0"/>
              </a:rPr>
              <a:t>Cluster-analyse</a:t>
            </a:r>
          </a:p>
        </p:txBody>
      </p:sp>
      <p:sp>
        <p:nvSpPr>
          <p:cNvPr id="7" name="Textfeld 6">
            <a:extLst>
              <a:ext uri="{FF2B5EF4-FFF2-40B4-BE49-F238E27FC236}">
                <a16:creationId xmlns:a16="http://schemas.microsoft.com/office/drawing/2014/main" id="{659762D5-E5EB-492A-AA8A-84AE362A2F1F}"/>
              </a:ext>
            </a:extLst>
          </p:cNvPr>
          <p:cNvSpPr txBox="1"/>
          <p:nvPr/>
        </p:nvSpPr>
        <p:spPr>
          <a:xfrm>
            <a:off x="4933950" y="586829"/>
            <a:ext cx="5143500" cy="769441"/>
          </a:xfrm>
          <a:prstGeom prst="rect">
            <a:avLst/>
          </a:prstGeom>
          <a:noFill/>
        </p:spPr>
        <p:txBody>
          <a:bodyPr wrap="square" rtlCol="0">
            <a:spAutoFit/>
          </a:bodyPr>
          <a:lstStyle/>
          <a:p>
            <a:pPr algn="ctr"/>
            <a:r>
              <a:rPr lang="de-DE" sz="4400" dirty="0">
                <a:latin typeface="Calibri" panose="020F0502020204030204" pitchFamily="34" charset="0"/>
                <a:cs typeface="Calibri" panose="020F0502020204030204" pitchFamily="34" charset="0"/>
              </a:rPr>
              <a:t>Interpretation</a:t>
            </a:r>
          </a:p>
        </p:txBody>
      </p:sp>
      <p:cxnSp>
        <p:nvCxnSpPr>
          <p:cNvPr id="8" name="Gerader Verbinder 7">
            <a:extLst>
              <a:ext uri="{FF2B5EF4-FFF2-40B4-BE49-F238E27FC236}">
                <a16:creationId xmlns:a16="http://schemas.microsoft.com/office/drawing/2014/main" id="{A79B23EE-3C99-45BF-8352-282B41CC47FC}"/>
              </a:ext>
            </a:extLst>
          </p:cNvPr>
          <p:cNvCxnSpPr>
            <a:cxnSpLocks/>
          </p:cNvCxnSpPr>
          <p:nvPr/>
        </p:nvCxnSpPr>
        <p:spPr>
          <a:xfrm>
            <a:off x="6105525" y="1516779"/>
            <a:ext cx="2781300" cy="0"/>
          </a:xfrm>
          <a:prstGeom prst="line">
            <a:avLst/>
          </a:prstGeom>
          <a:ln w="38100"/>
        </p:spPr>
        <p:style>
          <a:lnRef idx="1">
            <a:schemeClr val="accent2"/>
          </a:lnRef>
          <a:fillRef idx="0">
            <a:schemeClr val="accent2"/>
          </a:fillRef>
          <a:effectRef idx="0">
            <a:schemeClr val="accent2"/>
          </a:effectRef>
          <a:fontRef idx="minor">
            <a:schemeClr val="tx1"/>
          </a:fontRef>
        </p:style>
      </p:cxnSp>
      <p:sp>
        <p:nvSpPr>
          <p:cNvPr id="6" name="Textfeld 5">
            <a:extLst>
              <a:ext uri="{FF2B5EF4-FFF2-40B4-BE49-F238E27FC236}">
                <a16:creationId xmlns:a16="http://schemas.microsoft.com/office/drawing/2014/main" id="{B22B9D2E-1082-438F-9B58-AC48E9CFDCD2}"/>
              </a:ext>
            </a:extLst>
          </p:cNvPr>
          <p:cNvSpPr txBox="1"/>
          <p:nvPr/>
        </p:nvSpPr>
        <p:spPr>
          <a:xfrm>
            <a:off x="3695699" y="2219325"/>
            <a:ext cx="7210425" cy="2862322"/>
          </a:xfrm>
          <a:prstGeom prst="rect">
            <a:avLst/>
          </a:prstGeom>
          <a:noFill/>
        </p:spPr>
        <p:txBody>
          <a:bodyPr wrap="square" rtlCol="0">
            <a:spAutoFit/>
          </a:bodyPr>
          <a:lstStyle/>
          <a:p>
            <a:pPr marL="285750" indent="-285750">
              <a:buFont typeface="Arial" panose="020B0604020202020204" pitchFamily="34" charset="0"/>
              <a:buChar char="•"/>
            </a:pPr>
            <a:r>
              <a:rPr lang="de-DE" sz="2000" dirty="0">
                <a:solidFill>
                  <a:srgbClr val="24292F"/>
                </a:solidFill>
                <a:latin typeface="-apple-system"/>
              </a:rPr>
              <a:t>B</a:t>
            </a:r>
            <a:r>
              <a:rPr lang="de-DE" sz="2000" b="0" i="0" dirty="0">
                <a:solidFill>
                  <a:srgbClr val="24292F"/>
                </a:solidFill>
                <a:effectLst/>
                <a:latin typeface="-apple-system"/>
              </a:rPr>
              <a:t>ezüglich des Geschlechts der Kunden liegen keine signifikanten Differenzen zwischen den Clustern vor</a:t>
            </a:r>
            <a:br>
              <a:rPr lang="de-DE" sz="2000" b="0" i="0" dirty="0">
                <a:solidFill>
                  <a:srgbClr val="24292F"/>
                </a:solidFill>
                <a:effectLst/>
                <a:latin typeface="-apple-system"/>
              </a:rPr>
            </a:br>
            <a:endParaRPr lang="de-DE" sz="2000" b="0" i="0" dirty="0">
              <a:solidFill>
                <a:srgbClr val="24292F"/>
              </a:solidFill>
              <a:effectLst/>
              <a:latin typeface="-apple-system"/>
            </a:endParaRPr>
          </a:p>
          <a:p>
            <a:pPr marL="342900" indent="-342900">
              <a:buFont typeface="Wingdings" panose="05000000000000000000" pitchFamily="2" charset="2"/>
              <a:buChar char="Ø"/>
            </a:pPr>
            <a:r>
              <a:rPr lang="de-DE" sz="2000" b="0" i="0" dirty="0">
                <a:solidFill>
                  <a:srgbClr val="24292F"/>
                </a:solidFill>
                <a:effectLst/>
                <a:latin typeface="-apple-system"/>
              </a:rPr>
              <a:t> Es ist kein signifikanter Unterschied im Kaufverhalten zwischen Frauen und Männern festzustellen. </a:t>
            </a:r>
            <a:br>
              <a:rPr lang="de-DE" sz="2000" b="0" i="0" dirty="0">
                <a:solidFill>
                  <a:srgbClr val="24292F"/>
                </a:solidFill>
                <a:effectLst/>
                <a:latin typeface="-apple-system"/>
              </a:rPr>
            </a:br>
            <a:endParaRPr lang="de-DE" sz="2000" b="0" i="0" dirty="0">
              <a:solidFill>
                <a:srgbClr val="24292F"/>
              </a:solidFill>
              <a:effectLst/>
              <a:latin typeface="-apple-system"/>
            </a:endParaRPr>
          </a:p>
          <a:p>
            <a:pPr marL="342900" indent="-342900">
              <a:buFont typeface="Wingdings" panose="05000000000000000000" pitchFamily="2" charset="2"/>
              <a:buChar char="Ø"/>
            </a:pPr>
            <a:r>
              <a:rPr lang="de-DE" sz="2000" dirty="0">
                <a:solidFill>
                  <a:srgbClr val="24292F"/>
                </a:solidFill>
                <a:latin typeface="-apple-system"/>
              </a:rPr>
              <a:t> Aufteilung des Datensatzes in Kunden, die eine überdurchschnittliche Bewertung gegeben haben und Kunden, die eine überdurchschnittliche Bewertung gegeben haben</a:t>
            </a:r>
            <a:endParaRPr lang="de-DE" sz="2000" dirty="0"/>
          </a:p>
        </p:txBody>
      </p:sp>
    </p:spTree>
    <p:extLst>
      <p:ext uri="{BB962C8B-B14F-4D97-AF65-F5344CB8AC3E}">
        <p14:creationId xmlns:p14="http://schemas.microsoft.com/office/powerpoint/2010/main" val="332989950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eck 1">
            <a:extLst>
              <a:ext uri="{FF2B5EF4-FFF2-40B4-BE49-F238E27FC236}">
                <a16:creationId xmlns:a16="http://schemas.microsoft.com/office/drawing/2014/main" id="{C95512F2-712C-4AEB-8FF6-4E0537F79390}"/>
              </a:ext>
            </a:extLst>
          </p:cNvPr>
          <p:cNvSpPr/>
          <p:nvPr/>
        </p:nvSpPr>
        <p:spPr>
          <a:xfrm>
            <a:off x="0" y="0"/>
            <a:ext cx="2752725" cy="6858000"/>
          </a:xfrm>
          <a:prstGeom prst="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3" name="Textfeld 2">
            <a:extLst>
              <a:ext uri="{FF2B5EF4-FFF2-40B4-BE49-F238E27FC236}">
                <a16:creationId xmlns:a16="http://schemas.microsoft.com/office/drawing/2014/main" id="{951A7F82-10F6-420B-AFD2-E07507AE00D8}"/>
              </a:ext>
            </a:extLst>
          </p:cNvPr>
          <p:cNvSpPr txBox="1"/>
          <p:nvPr/>
        </p:nvSpPr>
        <p:spPr>
          <a:xfrm>
            <a:off x="107155" y="876300"/>
            <a:ext cx="2538413" cy="1569660"/>
          </a:xfrm>
          <a:prstGeom prst="rect">
            <a:avLst/>
          </a:prstGeom>
          <a:noFill/>
        </p:spPr>
        <p:txBody>
          <a:bodyPr wrap="square" rtlCol="0">
            <a:spAutoFit/>
          </a:bodyPr>
          <a:lstStyle/>
          <a:p>
            <a:pPr algn="ctr"/>
            <a:r>
              <a:rPr lang="de-DE" sz="4800" dirty="0">
                <a:solidFill>
                  <a:schemeClr val="bg1"/>
                </a:solidFill>
                <a:latin typeface="Calibri" panose="020F0502020204030204" pitchFamily="34" charset="0"/>
                <a:cs typeface="Calibri" panose="020F0502020204030204" pitchFamily="34" charset="0"/>
              </a:rPr>
              <a:t>Cluster-analyse</a:t>
            </a:r>
          </a:p>
        </p:txBody>
      </p:sp>
      <p:sp>
        <p:nvSpPr>
          <p:cNvPr id="5" name="Rechteck: abgerundete Ecken 4">
            <a:extLst>
              <a:ext uri="{FF2B5EF4-FFF2-40B4-BE49-F238E27FC236}">
                <a16:creationId xmlns:a16="http://schemas.microsoft.com/office/drawing/2014/main" id="{655DC7A1-761C-419E-83BD-361E4016E0E6}"/>
              </a:ext>
            </a:extLst>
          </p:cNvPr>
          <p:cNvSpPr/>
          <p:nvPr/>
        </p:nvSpPr>
        <p:spPr>
          <a:xfrm>
            <a:off x="495298" y="2736949"/>
            <a:ext cx="1762125" cy="1009650"/>
          </a:xfrm>
          <a:prstGeom prst="roundRect">
            <a:avLst/>
          </a:prstGeom>
          <a:noFill/>
          <a:ln w="28575">
            <a:solidFill>
              <a:srgbClr val="3876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4800" dirty="0">
                <a:solidFill>
                  <a:srgbClr val="38761D"/>
                </a:solidFill>
                <a:latin typeface="Calibri" panose="020F0502020204030204" pitchFamily="34" charset="0"/>
                <a:cs typeface="Calibri" panose="020F0502020204030204" pitchFamily="34" charset="0"/>
              </a:rPr>
              <a:t>Data</a:t>
            </a:r>
          </a:p>
        </p:txBody>
      </p:sp>
      <p:sp>
        <p:nvSpPr>
          <p:cNvPr id="9" name="Textfeld 8">
            <a:extLst>
              <a:ext uri="{FF2B5EF4-FFF2-40B4-BE49-F238E27FC236}">
                <a16:creationId xmlns:a16="http://schemas.microsoft.com/office/drawing/2014/main" id="{9109E4EB-0FAF-4876-B0A1-FA6CD7932325}"/>
              </a:ext>
            </a:extLst>
          </p:cNvPr>
          <p:cNvSpPr txBox="1"/>
          <p:nvPr/>
        </p:nvSpPr>
        <p:spPr>
          <a:xfrm>
            <a:off x="4967287" y="596354"/>
            <a:ext cx="5143500" cy="769441"/>
          </a:xfrm>
          <a:prstGeom prst="rect">
            <a:avLst/>
          </a:prstGeom>
          <a:noFill/>
        </p:spPr>
        <p:txBody>
          <a:bodyPr wrap="square" rtlCol="0">
            <a:spAutoFit/>
          </a:bodyPr>
          <a:lstStyle/>
          <a:p>
            <a:pPr algn="ctr"/>
            <a:r>
              <a:rPr lang="de-DE" sz="4400" dirty="0">
                <a:latin typeface="Calibri" panose="020F0502020204030204" pitchFamily="34" charset="0"/>
                <a:cs typeface="Calibri" panose="020F0502020204030204" pitchFamily="34" charset="0"/>
              </a:rPr>
              <a:t>Datenanpassung</a:t>
            </a:r>
          </a:p>
        </p:txBody>
      </p:sp>
      <p:cxnSp>
        <p:nvCxnSpPr>
          <p:cNvPr id="10" name="Gerader Verbinder 9">
            <a:extLst>
              <a:ext uri="{FF2B5EF4-FFF2-40B4-BE49-F238E27FC236}">
                <a16:creationId xmlns:a16="http://schemas.microsoft.com/office/drawing/2014/main" id="{C688BE40-88AE-4C76-AB6B-29D54237D698}"/>
              </a:ext>
            </a:extLst>
          </p:cNvPr>
          <p:cNvCxnSpPr>
            <a:cxnSpLocks/>
          </p:cNvCxnSpPr>
          <p:nvPr/>
        </p:nvCxnSpPr>
        <p:spPr>
          <a:xfrm>
            <a:off x="5819775" y="1516779"/>
            <a:ext cx="3409950" cy="0"/>
          </a:xfrm>
          <a:prstGeom prst="line">
            <a:avLst/>
          </a:prstGeom>
          <a:ln w="38100"/>
        </p:spPr>
        <p:style>
          <a:lnRef idx="1">
            <a:schemeClr val="accent2"/>
          </a:lnRef>
          <a:fillRef idx="0">
            <a:schemeClr val="accent2"/>
          </a:fillRef>
          <a:effectRef idx="0">
            <a:schemeClr val="accent2"/>
          </a:effectRef>
          <a:fontRef idx="minor">
            <a:schemeClr val="tx1"/>
          </a:fontRef>
        </p:style>
      </p:cxnSp>
      <p:pic>
        <p:nvPicPr>
          <p:cNvPr id="11" name="Grafik 10">
            <a:extLst>
              <a:ext uri="{FF2B5EF4-FFF2-40B4-BE49-F238E27FC236}">
                <a16:creationId xmlns:a16="http://schemas.microsoft.com/office/drawing/2014/main" id="{FAD6EE5B-DDD7-496E-BC55-B0778710C677}"/>
              </a:ext>
            </a:extLst>
          </p:cNvPr>
          <p:cNvPicPr>
            <a:picLocks noChangeAspect="1"/>
          </p:cNvPicPr>
          <p:nvPr/>
        </p:nvPicPr>
        <p:blipFill>
          <a:blip r:embed="rId2"/>
          <a:stretch>
            <a:fillRect/>
          </a:stretch>
        </p:blipFill>
        <p:spPr>
          <a:xfrm>
            <a:off x="3386137" y="1966061"/>
            <a:ext cx="5895975" cy="1610756"/>
          </a:xfrm>
          <a:prstGeom prst="rect">
            <a:avLst/>
          </a:prstGeom>
        </p:spPr>
      </p:pic>
      <p:pic>
        <p:nvPicPr>
          <p:cNvPr id="14" name="Grafik 13">
            <a:extLst>
              <a:ext uri="{FF2B5EF4-FFF2-40B4-BE49-F238E27FC236}">
                <a16:creationId xmlns:a16="http://schemas.microsoft.com/office/drawing/2014/main" id="{FBCFC5B2-B341-4BD0-9A00-C0A3CB9FF2BC}"/>
              </a:ext>
            </a:extLst>
          </p:cNvPr>
          <p:cNvPicPr>
            <a:picLocks noChangeAspect="1"/>
          </p:cNvPicPr>
          <p:nvPr/>
        </p:nvPicPr>
        <p:blipFill>
          <a:blip r:embed="rId3"/>
          <a:stretch>
            <a:fillRect/>
          </a:stretch>
        </p:blipFill>
        <p:spPr>
          <a:xfrm>
            <a:off x="3386137" y="3746599"/>
            <a:ext cx="4524375" cy="2933700"/>
          </a:xfrm>
          <a:prstGeom prst="rect">
            <a:avLst/>
          </a:prstGeom>
        </p:spPr>
      </p:pic>
    </p:spTree>
    <p:extLst>
      <p:ext uri="{BB962C8B-B14F-4D97-AF65-F5344CB8AC3E}">
        <p14:creationId xmlns:p14="http://schemas.microsoft.com/office/powerpoint/2010/main" val="58513688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eck 1">
            <a:extLst>
              <a:ext uri="{FF2B5EF4-FFF2-40B4-BE49-F238E27FC236}">
                <a16:creationId xmlns:a16="http://schemas.microsoft.com/office/drawing/2014/main" id="{C95512F2-712C-4AEB-8FF6-4E0537F79390}"/>
              </a:ext>
            </a:extLst>
          </p:cNvPr>
          <p:cNvSpPr/>
          <p:nvPr/>
        </p:nvSpPr>
        <p:spPr>
          <a:xfrm>
            <a:off x="0" y="0"/>
            <a:ext cx="2752725" cy="6858000"/>
          </a:xfrm>
          <a:prstGeom prst="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3" name="Textfeld 2">
            <a:extLst>
              <a:ext uri="{FF2B5EF4-FFF2-40B4-BE49-F238E27FC236}">
                <a16:creationId xmlns:a16="http://schemas.microsoft.com/office/drawing/2014/main" id="{951A7F82-10F6-420B-AFD2-E07507AE00D8}"/>
              </a:ext>
            </a:extLst>
          </p:cNvPr>
          <p:cNvSpPr txBox="1"/>
          <p:nvPr/>
        </p:nvSpPr>
        <p:spPr>
          <a:xfrm>
            <a:off x="107155" y="876300"/>
            <a:ext cx="2538413" cy="1569660"/>
          </a:xfrm>
          <a:prstGeom prst="rect">
            <a:avLst/>
          </a:prstGeom>
          <a:noFill/>
        </p:spPr>
        <p:txBody>
          <a:bodyPr wrap="square" rtlCol="0">
            <a:spAutoFit/>
          </a:bodyPr>
          <a:lstStyle/>
          <a:p>
            <a:pPr algn="ctr"/>
            <a:r>
              <a:rPr lang="de-DE" sz="4800" dirty="0">
                <a:solidFill>
                  <a:schemeClr val="bg1"/>
                </a:solidFill>
                <a:latin typeface="Calibri" panose="020F0502020204030204" pitchFamily="34" charset="0"/>
                <a:cs typeface="Calibri" panose="020F0502020204030204" pitchFamily="34" charset="0"/>
              </a:rPr>
              <a:t>Cluster-analyse</a:t>
            </a:r>
          </a:p>
        </p:txBody>
      </p:sp>
      <p:sp>
        <p:nvSpPr>
          <p:cNvPr id="9" name="Textfeld 8">
            <a:extLst>
              <a:ext uri="{FF2B5EF4-FFF2-40B4-BE49-F238E27FC236}">
                <a16:creationId xmlns:a16="http://schemas.microsoft.com/office/drawing/2014/main" id="{9109E4EB-0FAF-4876-B0A1-FA6CD7932325}"/>
              </a:ext>
            </a:extLst>
          </p:cNvPr>
          <p:cNvSpPr txBox="1"/>
          <p:nvPr/>
        </p:nvSpPr>
        <p:spPr>
          <a:xfrm>
            <a:off x="4967287" y="596354"/>
            <a:ext cx="5143500" cy="769441"/>
          </a:xfrm>
          <a:prstGeom prst="rect">
            <a:avLst/>
          </a:prstGeom>
          <a:noFill/>
        </p:spPr>
        <p:txBody>
          <a:bodyPr wrap="square" rtlCol="0">
            <a:spAutoFit/>
          </a:bodyPr>
          <a:lstStyle/>
          <a:p>
            <a:pPr algn="ctr"/>
            <a:r>
              <a:rPr lang="de-DE" sz="4400" dirty="0">
                <a:latin typeface="Calibri" panose="020F0502020204030204" pitchFamily="34" charset="0"/>
                <a:cs typeface="Calibri" panose="020F0502020204030204" pitchFamily="34" charset="0"/>
              </a:rPr>
              <a:t>Durchführung</a:t>
            </a:r>
          </a:p>
        </p:txBody>
      </p:sp>
      <p:cxnSp>
        <p:nvCxnSpPr>
          <p:cNvPr id="10" name="Gerader Verbinder 9">
            <a:extLst>
              <a:ext uri="{FF2B5EF4-FFF2-40B4-BE49-F238E27FC236}">
                <a16:creationId xmlns:a16="http://schemas.microsoft.com/office/drawing/2014/main" id="{C688BE40-88AE-4C76-AB6B-29D54237D698}"/>
              </a:ext>
            </a:extLst>
          </p:cNvPr>
          <p:cNvCxnSpPr>
            <a:cxnSpLocks/>
          </p:cNvCxnSpPr>
          <p:nvPr/>
        </p:nvCxnSpPr>
        <p:spPr>
          <a:xfrm>
            <a:off x="6038850" y="1516779"/>
            <a:ext cx="2990850" cy="0"/>
          </a:xfrm>
          <a:prstGeom prst="line">
            <a:avLst/>
          </a:prstGeom>
          <a:ln w="38100"/>
        </p:spPr>
        <p:style>
          <a:lnRef idx="1">
            <a:schemeClr val="accent2"/>
          </a:lnRef>
          <a:fillRef idx="0">
            <a:schemeClr val="accent2"/>
          </a:fillRef>
          <a:effectRef idx="0">
            <a:schemeClr val="accent2"/>
          </a:effectRef>
          <a:fontRef idx="minor">
            <a:schemeClr val="tx1"/>
          </a:fontRef>
        </p:style>
      </p:cxnSp>
      <p:pic>
        <p:nvPicPr>
          <p:cNvPr id="7" name="Grafik 6">
            <a:extLst>
              <a:ext uri="{FF2B5EF4-FFF2-40B4-BE49-F238E27FC236}">
                <a16:creationId xmlns:a16="http://schemas.microsoft.com/office/drawing/2014/main" id="{7ECC1917-C278-44C2-95F0-97C21E108F4C}"/>
              </a:ext>
            </a:extLst>
          </p:cNvPr>
          <p:cNvPicPr>
            <a:picLocks noChangeAspect="1"/>
          </p:cNvPicPr>
          <p:nvPr/>
        </p:nvPicPr>
        <p:blipFill>
          <a:blip r:embed="rId2"/>
          <a:stretch>
            <a:fillRect/>
          </a:stretch>
        </p:blipFill>
        <p:spPr>
          <a:xfrm>
            <a:off x="3148013" y="1891328"/>
            <a:ext cx="4386262" cy="3075344"/>
          </a:xfrm>
          <a:prstGeom prst="rect">
            <a:avLst/>
          </a:prstGeom>
        </p:spPr>
      </p:pic>
      <p:pic>
        <p:nvPicPr>
          <p:cNvPr id="12" name="Grafik 11">
            <a:extLst>
              <a:ext uri="{FF2B5EF4-FFF2-40B4-BE49-F238E27FC236}">
                <a16:creationId xmlns:a16="http://schemas.microsoft.com/office/drawing/2014/main" id="{EDBDAC68-EC42-4324-8955-C70F6D0A6677}"/>
              </a:ext>
            </a:extLst>
          </p:cNvPr>
          <p:cNvPicPr>
            <a:picLocks noChangeAspect="1"/>
          </p:cNvPicPr>
          <p:nvPr/>
        </p:nvPicPr>
        <p:blipFill>
          <a:blip r:embed="rId3"/>
          <a:stretch>
            <a:fillRect/>
          </a:stretch>
        </p:blipFill>
        <p:spPr>
          <a:xfrm>
            <a:off x="7462837" y="3429000"/>
            <a:ext cx="4314823" cy="3107530"/>
          </a:xfrm>
          <a:prstGeom prst="rect">
            <a:avLst/>
          </a:prstGeom>
        </p:spPr>
      </p:pic>
    </p:spTree>
    <p:extLst>
      <p:ext uri="{BB962C8B-B14F-4D97-AF65-F5344CB8AC3E}">
        <p14:creationId xmlns:p14="http://schemas.microsoft.com/office/powerpoint/2010/main" val="427038612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eck 1">
            <a:extLst>
              <a:ext uri="{FF2B5EF4-FFF2-40B4-BE49-F238E27FC236}">
                <a16:creationId xmlns:a16="http://schemas.microsoft.com/office/drawing/2014/main" id="{C95512F2-712C-4AEB-8FF6-4E0537F79390}"/>
              </a:ext>
            </a:extLst>
          </p:cNvPr>
          <p:cNvSpPr/>
          <p:nvPr/>
        </p:nvSpPr>
        <p:spPr>
          <a:xfrm>
            <a:off x="0" y="0"/>
            <a:ext cx="2752725" cy="6858000"/>
          </a:xfrm>
          <a:prstGeom prst="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Textfeld 2">
            <a:extLst>
              <a:ext uri="{FF2B5EF4-FFF2-40B4-BE49-F238E27FC236}">
                <a16:creationId xmlns:a16="http://schemas.microsoft.com/office/drawing/2014/main" id="{951A7F82-10F6-420B-AFD2-E07507AE00D8}"/>
              </a:ext>
            </a:extLst>
          </p:cNvPr>
          <p:cNvSpPr txBox="1"/>
          <p:nvPr/>
        </p:nvSpPr>
        <p:spPr>
          <a:xfrm>
            <a:off x="107155" y="876300"/>
            <a:ext cx="2538413" cy="1569660"/>
          </a:xfrm>
          <a:prstGeom prst="rect">
            <a:avLst/>
          </a:prstGeom>
          <a:noFill/>
        </p:spPr>
        <p:txBody>
          <a:bodyPr wrap="square" rtlCol="0">
            <a:spAutoFit/>
          </a:bodyPr>
          <a:lstStyle/>
          <a:p>
            <a:pPr algn="ctr"/>
            <a:r>
              <a:rPr lang="de-DE" sz="4800" dirty="0">
                <a:solidFill>
                  <a:schemeClr val="bg1"/>
                </a:solidFill>
                <a:latin typeface="Calibri" panose="020F0502020204030204" pitchFamily="34" charset="0"/>
                <a:cs typeface="Calibri" panose="020F0502020204030204" pitchFamily="34" charset="0"/>
              </a:rPr>
              <a:t>Cluster-analyse</a:t>
            </a:r>
          </a:p>
        </p:txBody>
      </p:sp>
      <p:sp>
        <p:nvSpPr>
          <p:cNvPr id="5" name="Rechteck: abgerundete Ecken 4">
            <a:extLst>
              <a:ext uri="{FF2B5EF4-FFF2-40B4-BE49-F238E27FC236}">
                <a16:creationId xmlns:a16="http://schemas.microsoft.com/office/drawing/2014/main" id="{D551B650-DC70-4EB4-B81E-4FC0BA14076B}"/>
              </a:ext>
            </a:extLst>
          </p:cNvPr>
          <p:cNvSpPr/>
          <p:nvPr/>
        </p:nvSpPr>
        <p:spPr>
          <a:xfrm>
            <a:off x="376235" y="2780972"/>
            <a:ext cx="2000252" cy="1082576"/>
          </a:xfrm>
          <a:prstGeom prst="roundRect">
            <a:avLst/>
          </a:prstGeom>
          <a:noFill/>
          <a:ln w="28575">
            <a:solidFill>
              <a:srgbClr val="FF9C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4800" dirty="0">
                <a:solidFill>
                  <a:srgbClr val="FF9C38"/>
                </a:solidFill>
                <a:latin typeface="Calibri" panose="020F0502020204030204" pitchFamily="34" charset="0"/>
                <a:cs typeface="Calibri" panose="020F0502020204030204" pitchFamily="34" charset="0"/>
              </a:rPr>
              <a:t>Model</a:t>
            </a:r>
          </a:p>
        </p:txBody>
      </p:sp>
      <p:sp>
        <p:nvSpPr>
          <p:cNvPr id="7" name="Textfeld 6">
            <a:extLst>
              <a:ext uri="{FF2B5EF4-FFF2-40B4-BE49-F238E27FC236}">
                <a16:creationId xmlns:a16="http://schemas.microsoft.com/office/drawing/2014/main" id="{659762D5-E5EB-492A-AA8A-84AE362A2F1F}"/>
              </a:ext>
            </a:extLst>
          </p:cNvPr>
          <p:cNvSpPr txBox="1"/>
          <p:nvPr/>
        </p:nvSpPr>
        <p:spPr>
          <a:xfrm>
            <a:off x="4933950" y="586829"/>
            <a:ext cx="5143500" cy="769441"/>
          </a:xfrm>
          <a:prstGeom prst="rect">
            <a:avLst/>
          </a:prstGeom>
          <a:noFill/>
        </p:spPr>
        <p:txBody>
          <a:bodyPr wrap="square" rtlCol="0">
            <a:spAutoFit/>
          </a:bodyPr>
          <a:lstStyle/>
          <a:p>
            <a:pPr algn="ctr"/>
            <a:r>
              <a:rPr lang="de-DE" sz="4400" dirty="0">
                <a:latin typeface="Calibri" panose="020F0502020204030204" pitchFamily="34" charset="0"/>
                <a:cs typeface="Calibri" panose="020F0502020204030204" pitchFamily="34" charset="0"/>
              </a:rPr>
              <a:t>k-</a:t>
            </a:r>
            <a:r>
              <a:rPr lang="de-DE" sz="4400" dirty="0" err="1">
                <a:latin typeface="Calibri" panose="020F0502020204030204" pitchFamily="34" charset="0"/>
                <a:cs typeface="Calibri" panose="020F0502020204030204" pitchFamily="34" charset="0"/>
              </a:rPr>
              <a:t>Means</a:t>
            </a:r>
            <a:r>
              <a:rPr lang="de-DE" sz="4400" dirty="0">
                <a:latin typeface="Calibri" panose="020F0502020204030204" pitchFamily="34" charset="0"/>
                <a:cs typeface="Calibri" panose="020F0502020204030204" pitchFamily="34" charset="0"/>
              </a:rPr>
              <a:t>-Algorithmus</a:t>
            </a:r>
          </a:p>
        </p:txBody>
      </p:sp>
      <p:cxnSp>
        <p:nvCxnSpPr>
          <p:cNvPr id="8" name="Gerader Verbinder 7">
            <a:extLst>
              <a:ext uri="{FF2B5EF4-FFF2-40B4-BE49-F238E27FC236}">
                <a16:creationId xmlns:a16="http://schemas.microsoft.com/office/drawing/2014/main" id="{A79B23EE-3C99-45BF-8352-282B41CC47FC}"/>
              </a:ext>
            </a:extLst>
          </p:cNvPr>
          <p:cNvCxnSpPr>
            <a:cxnSpLocks/>
          </p:cNvCxnSpPr>
          <p:nvPr/>
        </p:nvCxnSpPr>
        <p:spPr>
          <a:xfrm>
            <a:off x="5372100" y="1516779"/>
            <a:ext cx="4286250" cy="0"/>
          </a:xfrm>
          <a:prstGeom prst="line">
            <a:avLst/>
          </a:prstGeom>
          <a:ln w="38100"/>
        </p:spPr>
        <p:style>
          <a:lnRef idx="1">
            <a:schemeClr val="accent2"/>
          </a:lnRef>
          <a:fillRef idx="0">
            <a:schemeClr val="accent2"/>
          </a:fillRef>
          <a:effectRef idx="0">
            <a:schemeClr val="accent2"/>
          </a:effectRef>
          <a:fontRef idx="minor">
            <a:schemeClr val="tx1"/>
          </a:fontRef>
        </p:style>
      </p:cxnSp>
      <p:pic>
        <p:nvPicPr>
          <p:cNvPr id="6" name="Grafik 5">
            <a:extLst>
              <a:ext uri="{FF2B5EF4-FFF2-40B4-BE49-F238E27FC236}">
                <a16:creationId xmlns:a16="http://schemas.microsoft.com/office/drawing/2014/main" id="{8FC5730F-D819-49C2-9571-B2486215A00F}"/>
              </a:ext>
            </a:extLst>
          </p:cNvPr>
          <p:cNvPicPr>
            <a:picLocks noChangeAspect="1"/>
          </p:cNvPicPr>
          <p:nvPr/>
        </p:nvPicPr>
        <p:blipFill>
          <a:blip r:embed="rId2"/>
          <a:stretch>
            <a:fillRect/>
          </a:stretch>
        </p:blipFill>
        <p:spPr>
          <a:xfrm>
            <a:off x="4286250" y="1963310"/>
            <a:ext cx="6438900" cy="4208891"/>
          </a:xfrm>
          <a:prstGeom prst="rect">
            <a:avLst/>
          </a:prstGeom>
        </p:spPr>
      </p:pic>
    </p:spTree>
    <p:extLst>
      <p:ext uri="{BB962C8B-B14F-4D97-AF65-F5344CB8AC3E}">
        <p14:creationId xmlns:p14="http://schemas.microsoft.com/office/powerpoint/2010/main" val="65290240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eck 1">
            <a:extLst>
              <a:ext uri="{FF2B5EF4-FFF2-40B4-BE49-F238E27FC236}">
                <a16:creationId xmlns:a16="http://schemas.microsoft.com/office/drawing/2014/main" id="{C95512F2-712C-4AEB-8FF6-4E0537F79390}"/>
              </a:ext>
            </a:extLst>
          </p:cNvPr>
          <p:cNvSpPr/>
          <p:nvPr/>
        </p:nvSpPr>
        <p:spPr>
          <a:xfrm>
            <a:off x="0" y="0"/>
            <a:ext cx="2752725" cy="6858000"/>
          </a:xfrm>
          <a:prstGeom prst="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Textfeld 2">
            <a:extLst>
              <a:ext uri="{FF2B5EF4-FFF2-40B4-BE49-F238E27FC236}">
                <a16:creationId xmlns:a16="http://schemas.microsoft.com/office/drawing/2014/main" id="{951A7F82-10F6-420B-AFD2-E07507AE00D8}"/>
              </a:ext>
            </a:extLst>
          </p:cNvPr>
          <p:cNvSpPr txBox="1"/>
          <p:nvPr/>
        </p:nvSpPr>
        <p:spPr>
          <a:xfrm>
            <a:off x="107155" y="876300"/>
            <a:ext cx="2538413" cy="1569660"/>
          </a:xfrm>
          <a:prstGeom prst="rect">
            <a:avLst/>
          </a:prstGeom>
          <a:noFill/>
        </p:spPr>
        <p:txBody>
          <a:bodyPr wrap="square" rtlCol="0">
            <a:spAutoFit/>
          </a:bodyPr>
          <a:lstStyle/>
          <a:p>
            <a:pPr algn="ctr"/>
            <a:r>
              <a:rPr lang="de-DE" sz="4800" dirty="0">
                <a:solidFill>
                  <a:schemeClr val="bg1"/>
                </a:solidFill>
                <a:latin typeface="Calibri" panose="020F0502020204030204" pitchFamily="34" charset="0"/>
                <a:cs typeface="Calibri" panose="020F0502020204030204" pitchFamily="34" charset="0"/>
              </a:rPr>
              <a:t>Cluster-analyse</a:t>
            </a:r>
          </a:p>
        </p:txBody>
      </p:sp>
      <p:sp>
        <p:nvSpPr>
          <p:cNvPr id="7" name="Textfeld 6">
            <a:extLst>
              <a:ext uri="{FF2B5EF4-FFF2-40B4-BE49-F238E27FC236}">
                <a16:creationId xmlns:a16="http://schemas.microsoft.com/office/drawing/2014/main" id="{659762D5-E5EB-492A-AA8A-84AE362A2F1F}"/>
              </a:ext>
            </a:extLst>
          </p:cNvPr>
          <p:cNvSpPr txBox="1"/>
          <p:nvPr/>
        </p:nvSpPr>
        <p:spPr>
          <a:xfrm>
            <a:off x="4252912" y="491579"/>
            <a:ext cx="6505575" cy="769441"/>
          </a:xfrm>
          <a:prstGeom prst="rect">
            <a:avLst/>
          </a:prstGeom>
          <a:noFill/>
        </p:spPr>
        <p:txBody>
          <a:bodyPr wrap="square" rtlCol="0">
            <a:spAutoFit/>
          </a:bodyPr>
          <a:lstStyle/>
          <a:p>
            <a:pPr algn="ctr"/>
            <a:r>
              <a:rPr lang="de-DE" sz="4400" dirty="0">
                <a:latin typeface="Calibri" panose="020F0502020204030204" pitchFamily="34" charset="0"/>
                <a:cs typeface="Calibri" panose="020F0502020204030204" pitchFamily="34" charset="0"/>
              </a:rPr>
              <a:t>Analyse und Interpretation</a:t>
            </a:r>
          </a:p>
        </p:txBody>
      </p:sp>
      <p:cxnSp>
        <p:nvCxnSpPr>
          <p:cNvPr id="8" name="Gerader Verbinder 7">
            <a:extLst>
              <a:ext uri="{FF2B5EF4-FFF2-40B4-BE49-F238E27FC236}">
                <a16:creationId xmlns:a16="http://schemas.microsoft.com/office/drawing/2014/main" id="{A79B23EE-3C99-45BF-8352-282B41CC47FC}"/>
              </a:ext>
            </a:extLst>
          </p:cNvPr>
          <p:cNvCxnSpPr>
            <a:cxnSpLocks/>
          </p:cNvCxnSpPr>
          <p:nvPr/>
        </p:nvCxnSpPr>
        <p:spPr>
          <a:xfrm>
            <a:off x="4810125" y="1516779"/>
            <a:ext cx="5505450" cy="0"/>
          </a:xfrm>
          <a:prstGeom prst="line">
            <a:avLst/>
          </a:prstGeom>
          <a:ln w="38100"/>
        </p:spPr>
        <p:style>
          <a:lnRef idx="1">
            <a:schemeClr val="accent2"/>
          </a:lnRef>
          <a:fillRef idx="0">
            <a:schemeClr val="accent2"/>
          </a:fillRef>
          <a:effectRef idx="0">
            <a:schemeClr val="accent2"/>
          </a:effectRef>
          <a:fontRef idx="minor">
            <a:schemeClr val="tx1"/>
          </a:fontRef>
        </p:style>
      </p:cxnSp>
      <p:sp>
        <p:nvSpPr>
          <p:cNvPr id="12" name="Textfeld 11">
            <a:extLst>
              <a:ext uri="{FF2B5EF4-FFF2-40B4-BE49-F238E27FC236}">
                <a16:creationId xmlns:a16="http://schemas.microsoft.com/office/drawing/2014/main" id="{75834AFC-B2CB-4D0C-AE2A-8B7BA329D656}"/>
              </a:ext>
            </a:extLst>
          </p:cNvPr>
          <p:cNvSpPr txBox="1"/>
          <p:nvPr/>
        </p:nvSpPr>
        <p:spPr>
          <a:xfrm>
            <a:off x="3372374" y="2634347"/>
            <a:ext cx="7457813" cy="1754326"/>
          </a:xfrm>
          <a:prstGeom prst="rect">
            <a:avLst/>
          </a:prstGeom>
          <a:noFill/>
        </p:spPr>
        <p:txBody>
          <a:bodyPr wrap="square">
            <a:spAutoFit/>
          </a:bodyPr>
          <a:lstStyle/>
          <a:p>
            <a:pPr marL="285750" indent="-285750">
              <a:buFont typeface="Arial" panose="020B0604020202020204" pitchFamily="34" charset="0"/>
              <a:buChar char="•"/>
            </a:pPr>
            <a:r>
              <a:rPr lang="de-DE" b="0" i="0" dirty="0">
                <a:solidFill>
                  <a:srgbClr val="24292F"/>
                </a:solidFill>
                <a:effectLst/>
                <a:latin typeface="-apple-system"/>
              </a:rPr>
              <a:t>Männeranteil: 58,05 %</a:t>
            </a:r>
            <a:br>
              <a:rPr lang="de-DE" b="0" i="0" dirty="0">
                <a:solidFill>
                  <a:srgbClr val="24292F"/>
                </a:solidFill>
                <a:effectLst/>
                <a:latin typeface="-apple-system"/>
              </a:rPr>
            </a:br>
            <a:endParaRPr lang="de-DE" b="0" i="0" dirty="0">
              <a:solidFill>
                <a:srgbClr val="24292F"/>
              </a:solidFill>
              <a:effectLst/>
              <a:latin typeface="-apple-system"/>
            </a:endParaRPr>
          </a:p>
          <a:p>
            <a:pPr marL="285750" indent="-285750">
              <a:buFont typeface="Arial" panose="020B0604020202020204" pitchFamily="34" charset="0"/>
              <a:buChar char="•"/>
            </a:pPr>
            <a:r>
              <a:rPr lang="de-DE" b="0" i="0" dirty="0">
                <a:solidFill>
                  <a:srgbClr val="24292F"/>
                </a:solidFill>
                <a:effectLst/>
                <a:latin typeface="-apple-system"/>
              </a:rPr>
              <a:t>Frauenanteil 41,95 %</a:t>
            </a:r>
            <a:endParaRPr lang="de-DE" dirty="0">
              <a:solidFill>
                <a:srgbClr val="24292F"/>
              </a:solidFill>
              <a:latin typeface="-apple-system"/>
              <a:sym typeface="Symbol" panose="05050102010706020507" pitchFamily="18" charset="2"/>
            </a:endParaRPr>
          </a:p>
          <a:p>
            <a:endParaRPr lang="de-DE" dirty="0">
              <a:solidFill>
                <a:srgbClr val="24292F"/>
              </a:solidFill>
              <a:latin typeface="-apple-system"/>
              <a:sym typeface="Symbol" panose="05050102010706020507" pitchFamily="18" charset="2"/>
            </a:endParaRPr>
          </a:p>
          <a:p>
            <a:pPr marL="285750" indent="-285750">
              <a:buFont typeface="Wingdings" panose="05000000000000000000" pitchFamily="2" charset="2"/>
              <a:buChar char="Ø"/>
            </a:pPr>
            <a:r>
              <a:rPr lang="de-DE" sz="1800" b="0" i="0" dirty="0">
                <a:solidFill>
                  <a:srgbClr val="24292F"/>
                </a:solidFill>
                <a:effectLst/>
                <a:latin typeface="-apple-system"/>
              </a:rPr>
              <a:t>Es sind, in Bezug auf die verwendeten Variablen, keine</a:t>
            </a:r>
            <a:r>
              <a:rPr lang="de-DE" dirty="0">
                <a:solidFill>
                  <a:srgbClr val="24292F"/>
                </a:solidFill>
                <a:latin typeface="-apple-system"/>
              </a:rPr>
              <a:t> </a:t>
            </a:r>
            <a:r>
              <a:rPr lang="de-DE" sz="1800" b="0" i="0" dirty="0">
                <a:solidFill>
                  <a:srgbClr val="24292F"/>
                </a:solidFill>
                <a:effectLst/>
                <a:latin typeface="-apple-system"/>
              </a:rPr>
              <a:t>eindeutigen Unterschiede im Kaufverhalten von Frauen und Männern zu erkennen. </a:t>
            </a:r>
            <a:endParaRPr lang="de-DE" dirty="0"/>
          </a:p>
        </p:txBody>
      </p:sp>
    </p:spTree>
    <p:extLst>
      <p:ext uri="{BB962C8B-B14F-4D97-AF65-F5344CB8AC3E}">
        <p14:creationId xmlns:p14="http://schemas.microsoft.com/office/powerpoint/2010/main" val="50213512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6" name="Gerader Verbinder 5">
            <a:extLst>
              <a:ext uri="{FF2B5EF4-FFF2-40B4-BE49-F238E27FC236}">
                <a16:creationId xmlns:a16="http://schemas.microsoft.com/office/drawing/2014/main" id="{3CAB1E35-3DA6-4786-89B2-7CBB1B2DABE6}"/>
              </a:ext>
            </a:extLst>
          </p:cNvPr>
          <p:cNvCxnSpPr>
            <a:cxnSpLocks/>
          </p:cNvCxnSpPr>
          <p:nvPr/>
        </p:nvCxnSpPr>
        <p:spPr>
          <a:xfrm>
            <a:off x="2969342" y="4850529"/>
            <a:ext cx="6351639" cy="0"/>
          </a:xfrm>
          <a:prstGeom prst="line">
            <a:avLst/>
          </a:prstGeom>
          <a:ln w="38100"/>
        </p:spPr>
        <p:style>
          <a:lnRef idx="1">
            <a:schemeClr val="accent2"/>
          </a:lnRef>
          <a:fillRef idx="0">
            <a:schemeClr val="accent2"/>
          </a:fillRef>
          <a:effectRef idx="0">
            <a:schemeClr val="accent2"/>
          </a:effectRef>
          <a:fontRef idx="minor">
            <a:schemeClr val="tx1"/>
          </a:fontRef>
        </p:style>
      </p:cxnSp>
      <p:sp>
        <p:nvSpPr>
          <p:cNvPr id="28" name="Textfeld 27">
            <a:extLst>
              <a:ext uri="{FF2B5EF4-FFF2-40B4-BE49-F238E27FC236}">
                <a16:creationId xmlns:a16="http://schemas.microsoft.com/office/drawing/2014/main" id="{D4A4BDA3-E58E-4A34-ABDF-66FADA6408A7}"/>
              </a:ext>
            </a:extLst>
          </p:cNvPr>
          <p:cNvSpPr txBox="1"/>
          <p:nvPr/>
        </p:nvSpPr>
        <p:spPr>
          <a:xfrm>
            <a:off x="1451190" y="2518112"/>
            <a:ext cx="9289619" cy="1015663"/>
          </a:xfrm>
          <a:prstGeom prst="rect">
            <a:avLst/>
          </a:prstGeom>
          <a:noFill/>
        </p:spPr>
        <p:txBody>
          <a:bodyPr wrap="square" rtlCol="0">
            <a:spAutoFit/>
          </a:bodyPr>
          <a:lstStyle/>
          <a:p>
            <a:pPr algn="ctr"/>
            <a:r>
              <a:rPr lang="de-DE" sz="6000" dirty="0">
                <a:latin typeface="Calibri" panose="020F0502020204030204" pitchFamily="34" charset="0"/>
                <a:cs typeface="Calibri" panose="020F0502020204030204" pitchFamily="34" charset="0"/>
              </a:rPr>
              <a:t>Klassifikations-Analyse</a:t>
            </a:r>
          </a:p>
        </p:txBody>
      </p:sp>
    </p:spTree>
    <p:extLst>
      <p:ext uri="{BB962C8B-B14F-4D97-AF65-F5344CB8AC3E}">
        <p14:creationId xmlns:p14="http://schemas.microsoft.com/office/powerpoint/2010/main" val="213153631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hteck 1">
            <a:extLst>
              <a:ext uri="{FF2B5EF4-FFF2-40B4-BE49-F238E27FC236}">
                <a16:creationId xmlns:a16="http://schemas.microsoft.com/office/drawing/2014/main" id="{C95512F2-712C-4AEB-8FF6-4E0537F79390}"/>
              </a:ext>
            </a:extLst>
          </p:cNvPr>
          <p:cNvSpPr/>
          <p:nvPr/>
        </p:nvSpPr>
        <p:spPr>
          <a:xfrm>
            <a:off x="0" y="0"/>
            <a:ext cx="2752725" cy="6858000"/>
          </a:xfrm>
          <a:prstGeom prst="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Textfeld 2">
            <a:extLst>
              <a:ext uri="{FF2B5EF4-FFF2-40B4-BE49-F238E27FC236}">
                <a16:creationId xmlns:a16="http://schemas.microsoft.com/office/drawing/2014/main" id="{951A7F82-10F6-420B-AFD2-E07507AE00D8}"/>
              </a:ext>
            </a:extLst>
          </p:cNvPr>
          <p:cNvSpPr txBox="1"/>
          <p:nvPr/>
        </p:nvSpPr>
        <p:spPr>
          <a:xfrm>
            <a:off x="0" y="853320"/>
            <a:ext cx="2752725" cy="1077218"/>
          </a:xfrm>
          <a:prstGeom prst="rect">
            <a:avLst/>
          </a:prstGeom>
          <a:noFill/>
        </p:spPr>
        <p:txBody>
          <a:bodyPr wrap="square" rtlCol="0">
            <a:spAutoFit/>
          </a:bodyPr>
          <a:lstStyle/>
          <a:p>
            <a:pPr algn="ctr"/>
            <a:r>
              <a:rPr lang="de-DE" sz="3200" dirty="0">
                <a:solidFill>
                  <a:schemeClr val="bg1"/>
                </a:solidFill>
                <a:latin typeface="Calibri" panose="020F0502020204030204" pitchFamily="34" charset="0"/>
                <a:cs typeface="Calibri" panose="020F0502020204030204" pitchFamily="34" charset="0"/>
              </a:rPr>
              <a:t>Klassifikations-Analyse</a:t>
            </a:r>
          </a:p>
        </p:txBody>
      </p:sp>
      <p:sp>
        <p:nvSpPr>
          <p:cNvPr id="6" name="Rechteck: abgerundete Ecken 5">
            <a:extLst>
              <a:ext uri="{FF2B5EF4-FFF2-40B4-BE49-F238E27FC236}">
                <a16:creationId xmlns:a16="http://schemas.microsoft.com/office/drawing/2014/main" id="{78F00551-1E12-41A1-B5DA-70AE5F38260F}"/>
              </a:ext>
            </a:extLst>
          </p:cNvPr>
          <p:cNvSpPr/>
          <p:nvPr/>
        </p:nvSpPr>
        <p:spPr>
          <a:xfrm>
            <a:off x="495299" y="2419350"/>
            <a:ext cx="1762125" cy="1009650"/>
          </a:xfrm>
          <a:prstGeom prst="roundRect">
            <a:avLst/>
          </a:prstGeom>
          <a:noFill/>
          <a:ln w="28575">
            <a:solidFill>
              <a:srgbClr val="4A86E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4800" dirty="0">
                <a:solidFill>
                  <a:srgbClr val="4A86E8"/>
                </a:solidFill>
                <a:latin typeface="Calibri" panose="020F0502020204030204" pitchFamily="34" charset="0"/>
                <a:cs typeface="Calibri" panose="020F0502020204030204" pitchFamily="34" charset="0"/>
              </a:rPr>
              <a:t>Plan</a:t>
            </a:r>
          </a:p>
        </p:txBody>
      </p:sp>
      <p:sp>
        <p:nvSpPr>
          <p:cNvPr id="8" name="Textfeld 7">
            <a:extLst>
              <a:ext uri="{FF2B5EF4-FFF2-40B4-BE49-F238E27FC236}">
                <a16:creationId xmlns:a16="http://schemas.microsoft.com/office/drawing/2014/main" id="{9AA45C4A-E139-424D-9D75-D69AF519F0F1}"/>
              </a:ext>
            </a:extLst>
          </p:cNvPr>
          <p:cNvSpPr txBox="1"/>
          <p:nvPr/>
        </p:nvSpPr>
        <p:spPr>
          <a:xfrm>
            <a:off x="4933950" y="586829"/>
            <a:ext cx="5143500" cy="769441"/>
          </a:xfrm>
          <a:prstGeom prst="rect">
            <a:avLst/>
          </a:prstGeom>
          <a:noFill/>
        </p:spPr>
        <p:txBody>
          <a:bodyPr wrap="square" rtlCol="0">
            <a:spAutoFit/>
          </a:bodyPr>
          <a:lstStyle/>
          <a:p>
            <a:pPr algn="ctr"/>
            <a:r>
              <a:rPr lang="de-DE" sz="4400" dirty="0">
                <a:latin typeface="Calibri" panose="020F0502020204030204" pitchFamily="34" charset="0"/>
                <a:cs typeface="Calibri" panose="020F0502020204030204" pitchFamily="34" charset="0"/>
              </a:rPr>
              <a:t>Use Case</a:t>
            </a:r>
          </a:p>
        </p:txBody>
      </p:sp>
      <p:cxnSp>
        <p:nvCxnSpPr>
          <p:cNvPr id="9" name="Gerader Verbinder 8">
            <a:extLst>
              <a:ext uri="{FF2B5EF4-FFF2-40B4-BE49-F238E27FC236}">
                <a16:creationId xmlns:a16="http://schemas.microsoft.com/office/drawing/2014/main" id="{662C3FD4-8535-41B4-AA5F-22CCDA760951}"/>
              </a:ext>
            </a:extLst>
          </p:cNvPr>
          <p:cNvCxnSpPr>
            <a:cxnSpLocks/>
          </p:cNvCxnSpPr>
          <p:nvPr/>
        </p:nvCxnSpPr>
        <p:spPr>
          <a:xfrm>
            <a:off x="6743700" y="1469154"/>
            <a:ext cx="1581150" cy="0"/>
          </a:xfrm>
          <a:prstGeom prst="line">
            <a:avLst/>
          </a:prstGeom>
          <a:ln w="38100"/>
        </p:spPr>
        <p:style>
          <a:lnRef idx="1">
            <a:schemeClr val="accent2"/>
          </a:lnRef>
          <a:fillRef idx="0">
            <a:schemeClr val="accent2"/>
          </a:fillRef>
          <a:effectRef idx="0">
            <a:schemeClr val="accent2"/>
          </a:effectRef>
          <a:fontRef idx="minor">
            <a:schemeClr val="tx1"/>
          </a:fontRef>
        </p:style>
      </p:cxnSp>
      <p:sp>
        <p:nvSpPr>
          <p:cNvPr id="4" name="Textfeld 3">
            <a:extLst>
              <a:ext uri="{FF2B5EF4-FFF2-40B4-BE49-F238E27FC236}">
                <a16:creationId xmlns:a16="http://schemas.microsoft.com/office/drawing/2014/main" id="{7F99F2E8-3665-4AE2-A410-C0E37E178CC3}"/>
              </a:ext>
            </a:extLst>
          </p:cNvPr>
          <p:cNvSpPr txBox="1"/>
          <p:nvPr/>
        </p:nvSpPr>
        <p:spPr>
          <a:xfrm>
            <a:off x="4124325" y="2459504"/>
            <a:ext cx="6819900" cy="1938992"/>
          </a:xfrm>
          <a:prstGeom prst="rect">
            <a:avLst/>
          </a:prstGeom>
          <a:noFill/>
        </p:spPr>
        <p:txBody>
          <a:bodyPr wrap="square" rtlCol="0">
            <a:spAutoFit/>
          </a:bodyPr>
          <a:lstStyle/>
          <a:p>
            <a:r>
              <a:rPr lang="de-DE" sz="2000" b="0" i="1" dirty="0">
                <a:solidFill>
                  <a:srgbClr val="24292F"/>
                </a:solidFill>
                <a:effectLst/>
                <a:latin typeface="Calibri" panose="020F0502020204030204" pitchFamily="34" charset="0"/>
                <a:cs typeface="Calibri" panose="020F0502020204030204" pitchFamily="34" charset="0"/>
              </a:rPr>
              <a:t>„Anhand der bisherigen Werte zu den Kunden eines Shops und deren Jahreseinkommen soll vorausgesagt werden, ob ein neuer Kunde einen Kauf tätigen würde. Dabei ist es von besonders großer Bedeutung, möglichst viele potenzielle Käufer zu erkennen, damit ihnen beispielsweise personalisierte Werbung vorgeschlagen werden kann.“</a:t>
            </a:r>
            <a:endParaRPr lang="de-DE" sz="2000" i="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2926641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hteck 1">
            <a:extLst>
              <a:ext uri="{FF2B5EF4-FFF2-40B4-BE49-F238E27FC236}">
                <a16:creationId xmlns:a16="http://schemas.microsoft.com/office/drawing/2014/main" id="{C95512F2-712C-4AEB-8FF6-4E0537F79390}"/>
              </a:ext>
            </a:extLst>
          </p:cNvPr>
          <p:cNvSpPr/>
          <p:nvPr/>
        </p:nvSpPr>
        <p:spPr>
          <a:xfrm>
            <a:off x="0" y="0"/>
            <a:ext cx="2752725" cy="6858000"/>
          </a:xfrm>
          <a:prstGeom prst="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Textfeld 2">
            <a:extLst>
              <a:ext uri="{FF2B5EF4-FFF2-40B4-BE49-F238E27FC236}">
                <a16:creationId xmlns:a16="http://schemas.microsoft.com/office/drawing/2014/main" id="{951A7F82-10F6-420B-AFD2-E07507AE00D8}"/>
              </a:ext>
            </a:extLst>
          </p:cNvPr>
          <p:cNvSpPr txBox="1"/>
          <p:nvPr/>
        </p:nvSpPr>
        <p:spPr>
          <a:xfrm>
            <a:off x="0" y="853320"/>
            <a:ext cx="2752725" cy="1077218"/>
          </a:xfrm>
          <a:prstGeom prst="rect">
            <a:avLst/>
          </a:prstGeom>
          <a:noFill/>
        </p:spPr>
        <p:txBody>
          <a:bodyPr wrap="square" rtlCol="0">
            <a:spAutoFit/>
          </a:bodyPr>
          <a:lstStyle/>
          <a:p>
            <a:pPr algn="ctr"/>
            <a:r>
              <a:rPr lang="de-DE" sz="3200" dirty="0">
                <a:solidFill>
                  <a:schemeClr val="bg1"/>
                </a:solidFill>
                <a:latin typeface="Calibri" panose="020F0502020204030204" pitchFamily="34" charset="0"/>
                <a:cs typeface="Calibri" panose="020F0502020204030204" pitchFamily="34" charset="0"/>
              </a:rPr>
              <a:t>Klassifikations-Analyse</a:t>
            </a:r>
          </a:p>
        </p:txBody>
      </p:sp>
      <p:sp>
        <p:nvSpPr>
          <p:cNvPr id="5" name="Rechteck: abgerundete Ecken 4">
            <a:extLst>
              <a:ext uri="{FF2B5EF4-FFF2-40B4-BE49-F238E27FC236}">
                <a16:creationId xmlns:a16="http://schemas.microsoft.com/office/drawing/2014/main" id="{61D51549-F880-4E3E-A00A-A8D70905D97C}"/>
              </a:ext>
            </a:extLst>
          </p:cNvPr>
          <p:cNvSpPr/>
          <p:nvPr/>
        </p:nvSpPr>
        <p:spPr>
          <a:xfrm>
            <a:off x="495299" y="2454170"/>
            <a:ext cx="1762125" cy="1009650"/>
          </a:xfrm>
          <a:prstGeom prst="roundRect">
            <a:avLst/>
          </a:prstGeom>
          <a:noFill/>
          <a:ln w="28575">
            <a:solidFill>
              <a:srgbClr val="3876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4800" dirty="0">
                <a:solidFill>
                  <a:srgbClr val="38761D"/>
                </a:solidFill>
                <a:latin typeface="Calibri" panose="020F0502020204030204" pitchFamily="34" charset="0"/>
                <a:cs typeface="Calibri" panose="020F0502020204030204" pitchFamily="34" charset="0"/>
              </a:rPr>
              <a:t>Data</a:t>
            </a:r>
          </a:p>
        </p:txBody>
      </p:sp>
      <p:sp>
        <p:nvSpPr>
          <p:cNvPr id="9" name="Textfeld 8">
            <a:extLst>
              <a:ext uri="{FF2B5EF4-FFF2-40B4-BE49-F238E27FC236}">
                <a16:creationId xmlns:a16="http://schemas.microsoft.com/office/drawing/2014/main" id="{08DCA32E-D2AD-4124-B0F6-7603925C911C}"/>
              </a:ext>
            </a:extLst>
          </p:cNvPr>
          <p:cNvSpPr txBox="1"/>
          <p:nvPr/>
        </p:nvSpPr>
        <p:spPr>
          <a:xfrm>
            <a:off x="4967287" y="596354"/>
            <a:ext cx="5143500" cy="769441"/>
          </a:xfrm>
          <a:prstGeom prst="rect">
            <a:avLst/>
          </a:prstGeom>
          <a:noFill/>
        </p:spPr>
        <p:txBody>
          <a:bodyPr wrap="square" rtlCol="0">
            <a:spAutoFit/>
          </a:bodyPr>
          <a:lstStyle/>
          <a:p>
            <a:pPr algn="ctr"/>
            <a:r>
              <a:rPr lang="de-DE" sz="4400" dirty="0">
                <a:latin typeface="Calibri" panose="020F0502020204030204" pitchFamily="34" charset="0"/>
                <a:cs typeface="Calibri" panose="020F0502020204030204" pitchFamily="34" charset="0"/>
              </a:rPr>
              <a:t>Datenbeschaffung</a:t>
            </a:r>
          </a:p>
        </p:txBody>
      </p:sp>
      <p:cxnSp>
        <p:nvCxnSpPr>
          <p:cNvPr id="10" name="Gerader Verbinder 9">
            <a:extLst>
              <a:ext uri="{FF2B5EF4-FFF2-40B4-BE49-F238E27FC236}">
                <a16:creationId xmlns:a16="http://schemas.microsoft.com/office/drawing/2014/main" id="{B68259AF-174D-4FEF-8E50-8023A00B2A6A}"/>
              </a:ext>
            </a:extLst>
          </p:cNvPr>
          <p:cNvCxnSpPr>
            <a:cxnSpLocks/>
          </p:cNvCxnSpPr>
          <p:nvPr/>
        </p:nvCxnSpPr>
        <p:spPr>
          <a:xfrm>
            <a:off x="5867400" y="1516779"/>
            <a:ext cx="3248025" cy="0"/>
          </a:xfrm>
          <a:prstGeom prst="line">
            <a:avLst/>
          </a:prstGeom>
          <a:ln w="38100"/>
        </p:spPr>
        <p:style>
          <a:lnRef idx="1">
            <a:schemeClr val="accent2"/>
          </a:lnRef>
          <a:fillRef idx="0">
            <a:schemeClr val="accent2"/>
          </a:fillRef>
          <a:effectRef idx="0">
            <a:schemeClr val="accent2"/>
          </a:effectRef>
          <a:fontRef idx="minor">
            <a:schemeClr val="tx1"/>
          </a:fontRef>
        </p:style>
      </p:cxnSp>
      <p:pic>
        <p:nvPicPr>
          <p:cNvPr id="6" name="Grafik 5">
            <a:extLst>
              <a:ext uri="{FF2B5EF4-FFF2-40B4-BE49-F238E27FC236}">
                <a16:creationId xmlns:a16="http://schemas.microsoft.com/office/drawing/2014/main" id="{2FBC9CA2-1EF5-4B6F-B514-F903644F046B}"/>
              </a:ext>
            </a:extLst>
          </p:cNvPr>
          <p:cNvPicPr>
            <a:picLocks noChangeAspect="1"/>
          </p:cNvPicPr>
          <p:nvPr/>
        </p:nvPicPr>
        <p:blipFill rotWithShape="1">
          <a:blip r:embed="rId2"/>
          <a:srcRect r="27904" b="18076"/>
          <a:stretch/>
        </p:blipFill>
        <p:spPr>
          <a:xfrm>
            <a:off x="5447237" y="2006739"/>
            <a:ext cx="4434115" cy="3334465"/>
          </a:xfrm>
          <a:prstGeom prst="rect">
            <a:avLst/>
          </a:prstGeom>
        </p:spPr>
      </p:pic>
      <p:sp>
        <p:nvSpPr>
          <p:cNvPr id="4" name="Textfeld 3">
            <a:extLst>
              <a:ext uri="{FF2B5EF4-FFF2-40B4-BE49-F238E27FC236}">
                <a16:creationId xmlns:a16="http://schemas.microsoft.com/office/drawing/2014/main" id="{FF59D6D2-8A37-415C-946A-315174FA3C60}"/>
              </a:ext>
            </a:extLst>
          </p:cNvPr>
          <p:cNvSpPr txBox="1"/>
          <p:nvPr/>
        </p:nvSpPr>
        <p:spPr>
          <a:xfrm>
            <a:off x="5589683" y="5341204"/>
            <a:ext cx="3803457" cy="523220"/>
          </a:xfrm>
          <a:prstGeom prst="rect">
            <a:avLst/>
          </a:prstGeom>
          <a:noFill/>
        </p:spPr>
        <p:txBody>
          <a:bodyPr wrap="square" rtlCol="0">
            <a:spAutoFit/>
          </a:bodyPr>
          <a:lstStyle/>
          <a:p>
            <a:r>
              <a:rPr lang="de-DE" sz="1400" i="1" dirty="0">
                <a:solidFill>
                  <a:schemeClr val="tx1">
                    <a:lumMod val="75000"/>
                    <a:lumOff val="25000"/>
                  </a:schemeClr>
                </a:solidFill>
                <a:latin typeface="Calibri" panose="020F0502020204030204" pitchFamily="34" charset="0"/>
                <a:cs typeface="Calibri" panose="020F0502020204030204" pitchFamily="34" charset="0"/>
              </a:rPr>
              <a:t>Ausschnitt aus dem Rohdatensatz der </a:t>
            </a:r>
            <a:br>
              <a:rPr lang="de-DE" sz="1400" i="1" dirty="0">
                <a:solidFill>
                  <a:schemeClr val="tx1">
                    <a:lumMod val="75000"/>
                    <a:lumOff val="25000"/>
                  </a:schemeClr>
                </a:solidFill>
                <a:latin typeface="Calibri" panose="020F0502020204030204" pitchFamily="34" charset="0"/>
                <a:cs typeface="Calibri" panose="020F0502020204030204" pitchFamily="34" charset="0"/>
              </a:rPr>
            </a:br>
            <a:r>
              <a:rPr lang="de-DE" sz="1400" i="1" dirty="0">
                <a:solidFill>
                  <a:schemeClr val="tx1">
                    <a:lumMod val="75000"/>
                    <a:lumOff val="25000"/>
                  </a:schemeClr>
                </a:solidFill>
                <a:latin typeface="Calibri" panose="020F0502020204030204" pitchFamily="34" charset="0"/>
                <a:cs typeface="Calibri" panose="020F0502020204030204" pitchFamily="34" charset="0"/>
              </a:rPr>
              <a:t>Klassifikationsanalyse</a:t>
            </a:r>
          </a:p>
        </p:txBody>
      </p:sp>
    </p:spTree>
    <p:extLst>
      <p:ext uri="{BB962C8B-B14F-4D97-AF65-F5344CB8AC3E}">
        <p14:creationId xmlns:p14="http://schemas.microsoft.com/office/powerpoint/2010/main" val="110169782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hteck 1">
            <a:extLst>
              <a:ext uri="{FF2B5EF4-FFF2-40B4-BE49-F238E27FC236}">
                <a16:creationId xmlns:a16="http://schemas.microsoft.com/office/drawing/2014/main" id="{C95512F2-712C-4AEB-8FF6-4E0537F79390}"/>
              </a:ext>
            </a:extLst>
          </p:cNvPr>
          <p:cNvSpPr/>
          <p:nvPr/>
        </p:nvSpPr>
        <p:spPr>
          <a:xfrm>
            <a:off x="0" y="0"/>
            <a:ext cx="2752725" cy="6858000"/>
          </a:xfrm>
          <a:prstGeom prst="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Textfeld 2">
            <a:extLst>
              <a:ext uri="{FF2B5EF4-FFF2-40B4-BE49-F238E27FC236}">
                <a16:creationId xmlns:a16="http://schemas.microsoft.com/office/drawing/2014/main" id="{951A7F82-10F6-420B-AFD2-E07507AE00D8}"/>
              </a:ext>
            </a:extLst>
          </p:cNvPr>
          <p:cNvSpPr txBox="1"/>
          <p:nvPr/>
        </p:nvSpPr>
        <p:spPr>
          <a:xfrm>
            <a:off x="0" y="853320"/>
            <a:ext cx="2752725" cy="1077218"/>
          </a:xfrm>
          <a:prstGeom prst="rect">
            <a:avLst/>
          </a:prstGeom>
          <a:noFill/>
        </p:spPr>
        <p:txBody>
          <a:bodyPr wrap="square" rtlCol="0">
            <a:spAutoFit/>
          </a:bodyPr>
          <a:lstStyle/>
          <a:p>
            <a:pPr algn="ctr"/>
            <a:r>
              <a:rPr lang="de-DE" sz="3200" dirty="0">
                <a:solidFill>
                  <a:schemeClr val="bg1"/>
                </a:solidFill>
                <a:latin typeface="Calibri" panose="020F0502020204030204" pitchFamily="34" charset="0"/>
                <a:cs typeface="Calibri" panose="020F0502020204030204" pitchFamily="34" charset="0"/>
              </a:rPr>
              <a:t>Klassifikations-Analyse</a:t>
            </a:r>
          </a:p>
        </p:txBody>
      </p:sp>
      <p:sp>
        <p:nvSpPr>
          <p:cNvPr id="9" name="Textfeld 8">
            <a:extLst>
              <a:ext uri="{FF2B5EF4-FFF2-40B4-BE49-F238E27FC236}">
                <a16:creationId xmlns:a16="http://schemas.microsoft.com/office/drawing/2014/main" id="{08DCA32E-D2AD-4124-B0F6-7603925C911C}"/>
              </a:ext>
            </a:extLst>
          </p:cNvPr>
          <p:cNvSpPr txBox="1"/>
          <p:nvPr/>
        </p:nvSpPr>
        <p:spPr>
          <a:xfrm>
            <a:off x="4967287" y="596354"/>
            <a:ext cx="5143500" cy="769441"/>
          </a:xfrm>
          <a:prstGeom prst="rect">
            <a:avLst/>
          </a:prstGeom>
          <a:noFill/>
        </p:spPr>
        <p:txBody>
          <a:bodyPr wrap="square" rtlCol="0">
            <a:spAutoFit/>
          </a:bodyPr>
          <a:lstStyle/>
          <a:p>
            <a:pPr algn="ctr"/>
            <a:r>
              <a:rPr lang="de-DE" sz="4400" dirty="0">
                <a:latin typeface="Calibri" panose="020F0502020204030204" pitchFamily="34" charset="0"/>
                <a:cs typeface="Calibri" panose="020F0502020204030204" pitchFamily="34" charset="0"/>
              </a:rPr>
              <a:t>Datenanpassung</a:t>
            </a:r>
          </a:p>
        </p:txBody>
      </p:sp>
      <p:cxnSp>
        <p:nvCxnSpPr>
          <p:cNvPr id="10" name="Gerader Verbinder 9">
            <a:extLst>
              <a:ext uri="{FF2B5EF4-FFF2-40B4-BE49-F238E27FC236}">
                <a16:creationId xmlns:a16="http://schemas.microsoft.com/office/drawing/2014/main" id="{B68259AF-174D-4FEF-8E50-8023A00B2A6A}"/>
              </a:ext>
            </a:extLst>
          </p:cNvPr>
          <p:cNvCxnSpPr>
            <a:cxnSpLocks/>
          </p:cNvCxnSpPr>
          <p:nvPr/>
        </p:nvCxnSpPr>
        <p:spPr>
          <a:xfrm>
            <a:off x="5867400" y="1516779"/>
            <a:ext cx="3248025" cy="0"/>
          </a:xfrm>
          <a:prstGeom prst="line">
            <a:avLst/>
          </a:prstGeom>
          <a:ln w="38100"/>
        </p:spPr>
        <p:style>
          <a:lnRef idx="1">
            <a:schemeClr val="accent2"/>
          </a:lnRef>
          <a:fillRef idx="0">
            <a:schemeClr val="accent2"/>
          </a:fillRef>
          <a:effectRef idx="0">
            <a:schemeClr val="accent2"/>
          </a:effectRef>
          <a:fontRef idx="minor">
            <a:schemeClr val="tx1"/>
          </a:fontRef>
        </p:style>
      </p:cxnSp>
      <p:pic>
        <p:nvPicPr>
          <p:cNvPr id="7" name="Grafik 6">
            <a:extLst>
              <a:ext uri="{FF2B5EF4-FFF2-40B4-BE49-F238E27FC236}">
                <a16:creationId xmlns:a16="http://schemas.microsoft.com/office/drawing/2014/main" id="{566E1107-91EF-4727-8117-7B7DCE14F565}"/>
              </a:ext>
            </a:extLst>
          </p:cNvPr>
          <p:cNvPicPr>
            <a:picLocks noChangeAspect="1"/>
          </p:cNvPicPr>
          <p:nvPr/>
        </p:nvPicPr>
        <p:blipFill>
          <a:blip r:embed="rId2"/>
          <a:stretch>
            <a:fillRect/>
          </a:stretch>
        </p:blipFill>
        <p:spPr>
          <a:xfrm>
            <a:off x="3467100" y="1930538"/>
            <a:ext cx="5648325" cy="1143000"/>
          </a:xfrm>
          <a:prstGeom prst="rect">
            <a:avLst/>
          </a:prstGeom>
        </p:spPr>
      </p:pic>
      <p:pic>
        <p:nvPicPr>
          <p:cNvPr id="11" name="Grafik 10">
            <a:extLst>
              <a:ext uri="{FF2B5EF4-FFF2-40B4-BE49-F238E27FC236}">
                <a16:creationId xmlns:a16="http://schemas.microsoft.com/office/drawing/2014/main" id="{DD81E038-490C-45B2-AEDF-B766B6DEAF21}"/>
              </a:ext>
            </a:extLst>
          </p:cNvPr>
          <p:cNvPicPr>
            <a:picLocks noChangeAspect="1"/>
          </p:cNvPicPr>
          <p:nvPr/>
        </p:nvPicPr>
        <p:blipFill>
          <a:blip r:embed="rId3"/>
          <a:stretch>
            <a:fillRect/>
          </a:stretch>
        </p:blipFill>
        <p:spPr>
          <a:xfrm>
            <a:off x="3467100" y="3368367"/>
            <a:ext cx="4638675" cy="619125"/>
          </a:xfrm>
          <a:prstGeom prst="rect">
            <a:avLst/>
          </a:prstGeom>
        </p:spPr>
      </p:pic>
      <p:pic>
        <p:nvPicPr>
          <p:cNvPr id="13" name="Grafik 12">
            <a:extLst>
              <a:ext uri="{FF2B5EF4-FFF2-40B4-BE49-F238E27FC236}">
                <a16:creationId xmlns:a16="http://schemas.microsoft.com/office/drawing/2014/main" id="{99F151B4-0A92-4938-8909-5240FE8E18B6}"/>
              </a:ext>
            </a:extLst>
          </p:cNvPr>
          <p:cNvPicPr>
            <a:picLocks noChangeAspect="1"/>
          </p:cNvPicPr>
          <p:nvPr/>
        </p:nvPicPr>
        <p:blipFill>
          <a:blip r:embed="rId4"/>
          <a:stretch>
            <a:fillRect/>
          </a:stretch>
        </p:blipFill>
        <p:spPr>
          <a:xfrm>
            <a:off x="3467100" y="4282321"/>
            <a:ext cx="7181850" cy="457200"/>
          </a:xfrm>
          <a:prstGeom prst="rect">
            <a:avLst/>
          </a:prstGeom>
        </p:spPr>
      </p:pic>
      <p:pic>
        <p:nvPicPr>
          <p:cNvPr id="15" name="Grafik 14">
            <a:extLst>
              <a:ext uri="{FF2B5EF4-FFF2-40B4-BE49-F238E27FC236}">
                <a16:creationId xmlns:a16="http://schemas.microsoft.com/office/drawing/2014/main" id="{D37620CD-E8C3-4466-A5E0-5A1EAB7D639A}"/>
              </a:ext>
            </a:extLst>
          </p:cNvPr>
          <p:cNvPicPr>
            <a:picLocks noChangeAspect="1"/>
          </p:cNvPicPr>
          <p:nvPr/>
        </p:nvPicPr>
        <p:blipFill>
          <a:blip r:embed="rId5"/>
          <a:stretch>
            <a:fillRect/>
          </a:stretch>
        </p:blipFill>
        <p:spPr>
          <a:xfrm>
            <a:off x="3467100" y="4954876"/>
            <a:ext cx="5943600" cy="1390650"/>
          </a:xfrm>
          <a:prstGeom prst="rect">
            <a:avLst/>
          </a:prstGeom>
        </p:spPr>
      </p:pic>
      <p:sp>
        <p:nvSpPr>
          <p:cNvPr id="12" name="Rechteck: abgerundete Ecken 11">
            <a:extLst>
              <a:ext uri="{FF2B5EF4-FFF2-40B4-BE49-F238E27FC236}">
                <a16:creationId xmlns:a16="http://schemas.microsoft.com/office/drawing/2014/main" id="{1B71475A-2F28-4718-8A97-109931696989}"/>
              </a:ext>
            </a:extLst>
          </p:cNvPr>
          <p:cNvSpPr/>
          <p:nvPr/>
        </p:nvSpPr>
        <p:spPr>
          <a:xfrm>
            <a:off x="495299" y="2454170"/>
            <a:ext cx="1762125" cy="1009650"/>
          </a:xfrm>
          <a:prstGeom prst="roundRect">
            <a:avLst/>
          </a:prstGeom>
          <a:noFill/>
          <a:ln w="28575">
            <a:solidFill>
              <a:srgbClr val="3876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4800" dirty="0">
                <a:solidFill>
                  <a:srgbClr val="38761D"/>
                </a:solidFill>
                <a:latin typeface="Calibri" panose="020F0502020204030204" pitchFamily="34" charset="0"/>
                <a:cs typeface="Calibri" panose="020F0502020204030204" pitchFamily="34" charset="0"/>
              </a:rPr>
              <a:t>Data</a:t>
            </a:r>
          </a:p>
        </p:txBody>
      </p:sp>
    </p:spTree>
    <p:extLst>
      <p:ext uri="{BB962C8B-B14F-4D97-AF65-F5344CB8AC3E}">
        <p14:creationId xmlns:p14="http://schemas.microsoft.com/office/powerpoint/2010/main" val="345588675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hteck 1">
            <a:extLst>
              <a:ext uri="{FF2B5EF4-FFF2-40B4-BE49-F238E27FC236}">
                <a16:creationId xmlns:a16="http://schemas.microsoft.com/office/drawing/2014/main" id="{C95512F2-712C-4AEB-8FF6-4E0537F79390}"/>
              </a:ext>
            </a:extLst>
          </p:cNvPr>
          <p:cNvSpPr/>
          <p:nvPr/>
        </p:nvSpPr>
        <p:spPr>
          <a:xfrm>
            <a:off x="0" y="0"/>
            <a:ext cx="2752725" cy="6858000"/>
          </a:xfrm>
          <a:prstGeom prst="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Textfeld 2">
            <a:extLst>
              <a:ext uri="{FF2B5EF4-FFF2-40B4-BE49-F238E27FC236}">
                <a16:creationId xmlns:a16="http://schemas.microsoft.com/office/drawing/2014/main" id="{951A7F82-10F6-420B-AFD2-E07507AE00D8}"/>
              </a:ext>
            </a:extLst>
          </p:cNvPr>
          <p:cNvSpPr txBox="1"/>
          <p:nvPr/>
        </p:nvSpPr>
        <p:spPr>
          <a:xfrm>
            <a:off x="0" y="876300"/>
            <a:ext cx="2752725" cy="1261884"/>
          </a:xfrm>
          <a:prstGeom prst="rect">
            <a:avLst/>
          </a:prstGeom>
          <a:noFill/>
        </p:spPr>
        <p:txBody>
          <a:bodyPr wrap="square" rtlCol="0">
            <a:spAutoFit/>
          </a:bodyPr>
          <a:lstStyle/>
          <a:p>
            <a:pPr algn="ctr"/>
            <a:r>
              <a:rPr lang="de-DE" sz="3800" dirty="0">
                <a:solidFill>
                  <a:schemeClr val="bg1"/>
                </a:solidFill>
                <a:latin typeface="Calibri" panose="020F0502020204030204" pitchFamily="34" charset="0"/>
                <a:cs typeface="Calibri" panose="020F0502020204030204" pitchFamily="34" charset="0"/>
              </a:rPr>
              <a:t>Organisation des Projekts</a:t>
            </a:r>
          </a:p>
        </p:txBody>
      </p:sp>
      <p:sp>
        <p:nvSpPr>
          <p:cNvPr id="9" name="Textfeld 8">
            <a:extLst>
              <a:ext uri="{FF2B5EF4-FFF2-40B4-BE49-F238E27FC236}">
                <a16:creationId xmlns:a16="http://schemas.microsoft.com/office/drawing/2014/main" id="{DC574929-5CBB-4421-BAE4-F30A509A6D4C}"/>
              </a:ext>
            </a:extLst>
          </p:cNvPr>
          <p:cNvSpPr txBox="1"/>
          <p:nvPr/>
        </p:nvSpPr>
        <p:spPr>
          <a:xfrm>
            <a:off x="4933950" y="586829"/>
            <a:ext cx="5143500" cy="769441"/>
          </a:xfrm>
          <a:prstGeom prst="rect">
            <a:avLst/>
          </a:prstGeom>
          <a:noFill/>
        </p:spPr>
        <p:txBody>
          <a:bodyPr wrap="square" rtlCol="0">
            <a:spAutoFit/>
          </a:bodyPr>
          <a:lstStyle/>
          <a:p>
            <a:pPr algn="ctr"/>
            <a:r>
              <a:rPr lang="de-DE" sz="4400" dirty="0">
                <a:latin typeface="Calibri" panose="020F0502020204030204" pitchFamily="34" charset="0"/>
                <a:cs typeface="Calibri" panose="020F0502020204030204" pitchFamily="34" charset="0"/>
              </a:rPr>
              <a:t>Verwendete Tools</a:t>
            </a:r>
          </a:p>
        </p:txBody>
      </p:sp>
      <p:cxnSp>
        <p:nvCxnSpPr>
          <p:cNvPr id="10" name="Gerader Verbinder 9">
            <a:extLst>
              <a:ext uri="{FF2B5EF4-FFF2-40B4-BE49-F238E27FC236}">
                <a16:creationId xmlns:a16="http://schemas.microsoft.com/office/drawing/2014/main" id="{DF05C968-0416-4531-A8A4-C2BCF81BB724}"/>
              </a:ext>
            </a:extLst>
          </p:cNvPr>
          <p:cNvCxnSpPr>
            <a:cxnSpLocks/>
          </p:cNvCxnSpPr>
          <p:nvPr/>
        </p:nvCxnSpPr>
        <p:spPr>
          <a:xfrm>
            <a:off x="6096000" y="1516779"/>
            <a:ext cx="2886075" cy="0"/>
          </a:xfrm>
          <a:prstGeom prst="line">
            <a:avLst/>
          </a:prstGeom>
          <a:ln w="38100"/>
        </p:spPr>
        <p:style>
          <a:lnRef idx="1">
            <a:schemeClr val="accent2"/>
          </a:lnRef>
          <a:fillRef idx="0">
            <a:schemeClr val="accent2"/>
          </a:fillRef>
          <a:effectRef idx="0">
            <a:schemeClr val="accent2"/>
          </a:effectRef>
          <a:fontRef idx="minor">
            <a:schemeClr val="tx1"/>
          </a:fontRef>
        </p:style>
      </p:cxnSp>
      <p:pic>
        <p:nvPicPr>
          <p:cNvPr id="15" name="Grafik 14">
            <a:extLst>
              <a:ext uri="{FF2B5EF4-FFF2-40B4-BE49-F238E27FC236}">
                <a16:creationId xmlns:a16="http://schemas.microsoft.com/office/drawing/2014/main" id="{046594D0-CD9D-4BC7-BD20-9BDCA9FCD337}"/>
              </a:ext>
            </a:extLst>
          </p:cNvPr>
          <p:cNvPicPr>
            <a:picLocks noChangeAspect="1"/>
          </p:cNvPicPr>
          <p:nvPr/>
        </p:nvPicPr>
        <p:blipFill>
          <a:blip r:embed="rId2"/>
          <a:stretch>
            <a:fillRect/>
          </a:stretch>
        </p:blipFill>
        <p:spPr>
          <a:xfrm>
            <a:off x="4475858" y="2867204"/>
            <a:ext cx="1463328" cy="1476374"/>
          </a:xfrm>
          <a:prstGeom prst="rect">
            <a:avLst/>
          </a:prstGeom>
        </p:spPr>
      </p:pic>
      <p:pic>
        <p:nvPicPr>
          <p:cNvPr id="17" name="Grafik 16">
            <a:extLst>
              <a:ext uri="{FF2B5EF4-FFF2-40B4-BE49-F238E27FC236}">
                <a16:creationId xmlns:a16="http://schemas.microsoft.com/office/drawing/2014/main" id="{270D5D8B-86CE-4318-8451-50EEE91DE9A6}"/>
              </a:ext>
            </a:extLst>
          </p:cNvPr>
          <p:cNvPicPr>
            <a:picLocks noChangeAspect="1"/>
          </p:cNvPicPr>
          <p:nvPr/>
        </p:nvPicPr>
        <p:blipFill>
          <a:blip r:embed="rId3"/>
          <a:stretch>
            <a:fillRect/>
          </a:stretch>
        </p:blipFill>
        <p:spPr>
          <a:xfrm>
            <a:off x="6778328" y="2812874"/>
            <a:ext cx="1465200" cy="1589268"/>
          </a:xfrm>
          <a:prstGeom prst="rect">
            <a:avLst/>
          </a:prstGeom>
        </p:spPr>
      </p:pic>
      <p:pic>
        <p:nvPicPr>
          <p:cNvPr id="19" name="Grafik 18">
            <a:extLst>
              <a:ext uri="{FF2B5EF4-FFF2-40B4-BE49-F238E27FC236}">
                <a16:creationId xmlns:a16="http://schemas.microsoft.com/office/drawing/2014/main" id="{5252046A-23CD-458B-879B-85F522F6726E}"/>
              </a:ext>
            </a:extLst>
          </p:cNvPr>
          <p:cNvPicPr>
            <a:picLocks noChangeAspect="1"/>
          </p:cNvPicPr>
          <p:nvPr/>
        </p:nvPicPr>
        <p:blipFill>
          <a:blip r:embed="rId4"/>
          <a:stretch>
            <a:fillRect/>
          </a:stretch>
        </p:blipFill>
        <p:spPr>
          <a:xfrm>
            <a:off x="8982075" y="2619554"/>
            <a:ext cx="1878535" cy="1724024"/>
          </a:xfrm>
          <a:prstGeom prst="rect">
            <a:avLst/>
          </a:prstGeom>
        </p:spPr>
      </p:pic>
    </p:spTree>
    <p:extLst>
      <p:ext uri="{BB962C8B-B14F-4D97-AF65-F5344CB8AC3E}">
        <p14:creationId xmlns:p14="http://schemas.microsoft.com/office/powerpoint/2010/main" val="241316730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hteck 1">
            <a:extLst>
              <a:ext uri="{FF2B5EF4-FFF2-40B4-BE49-F238E27FC236}">
                <a16:creationId xmlns:a16="http://schemas.microsoft.com/office/drawing/2014/main" id="{C95512F2-712C-4AEB-8FF6-4E0537F79390}"/>
              </a:ext>
            </a:extLst>
          </p:cNvPr>
          <p:cNvSpPr/>
          <p:nvPr/>
        </p:nvSpPr>
        <p:spPr>
          <a:xfrm>
            <a:off x="0" y="0"/>
            <a:ext cx="2752725" cy="6858000"/>
          </a:xfrm>
          <a:prstGeom prst="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Textfeld 2">
            <a:extLst>
              <a:ext uri="{FF2B5EF4-FFF2-40B4-BE49-F238E27FC236}">
                <a16:creationId xmlns:a16="http://schemas.microsoft.com/office/drawing/2014/main" id="{951A7F82-10F6-420B-AFD2-E07507AE00D8}"/>
              </a:ext>
            </a:extLst>
          </p:cNvPr>
          <p:cNvSpPr txBox="1"/>
          <p:nvPr/>
        </p:nvSpPr>
        <p:spPr>
          <a:xfrm>
            <a:off x="0" y="853320"/>
            <a:ext cx="2752725" cy="1077218"/>
          </a:xfrm>
          <a:prstGeom prst="rect">
            <a:avLst/>
          </a:prstGeom>
          <a:noFill/>
        </p:spPr>
        <p:txBody>
          <a:bodyPr wrap="square" rtlCol="0">
            <a:spAutoFit/>
          </a:bodyPr>
          <a:lstStyle/>
          <a:p>
            <a:pPr algn="ctr"/>
            <a:r>
              <a:rPr lang="de-DE" sz="3200" dirty="0">
                <a:solidFill>
                  <a:schemeClr val="bg1"/>
                </a:solidFill>
                <a:latin typeface="Calibri" panose="020F0502020204030204" pitchFamily="34" charset="0"/>
                <a:cs typeface="Calibri" panose="020F0502020204030204" pitchFamily="34" charset="0"/>
              </a:rPr>
              <a:t>Klassifikations-Analyse</a:t>
            </a:r>
          </a:p>
        </p:txBody>
      </p:sp>
      <p:sp>
        <p:nvSpPr>
          <p:cNvPr id="9" name="Textfeld 8">
            <a:extLst>
              <a:ext uri="{FF2B5EF4-FFF2-40B4-BE49-F238E27FC236}">
                <a16:creationId xmlns:a16="http://schemas.microsoft.com/office/drawing/2014/main" id="{08DCA32E-D2AD-4124-B0F6-7603925C911C}"/>
              </a:ext>
            </a:extLst>
          </p:cNvPr>
          <p:cNvSpPr txBox="1"/>
          <p:nvPr/>
        </p:nvSpPr>
        <p:spPr>
          <a:xfrm>
            <a:off x="4967287" y="596354"/>
            <a:ext cx="5143500" cy="769441"/>
          </a:xfrm>
          <a:prstGeom prst="rect">
            <a:avLst/>
          </a:prstGeom>
          <a:noFill/>
        </p:spPr>
        <p:txBody>
          <a:bodyPr wrap="square" rtlCol="0">
            <a:spAutoFit/>
          </a:bodyPr>
          <a:lstStyle/>
          <a:p>
            <a:pPr algn="ctr"/>
            <a:r>
              <a:rPr lang="de-DE" sz="4400" dirty="0">
                <a:latin typeface="Calibri" panose="020F0502020204030204" pitchFamily="34" charset="0"/>
                <a:cs typeface="Calibri" panose="020F0502020204030204" pitchFamily="34" charset="0"/>
              </a:rPr>
              <a:t>Datenaufteilung</a:t>
            </a:r>
          </a:p>
        </p:txBody>
      </p:sp>
      <p:cxnSp>
        <p:nvCxnSpPr>
          <p:cNvPr id="10" name="Gerader Verbinder 9">
            <a:extLst>
              <a:ext uri="{FF2B5EF4-FFF2-40B4-BE49-F238E27FC236}">
                <a16:creationId xmlns:a16="http://schemas.microsoft.com/office/drawing/2014/main" id="{B68259AF-174D-4FEF-8E50-8023A00B2A6A}"/>
              </a:ext>
            </a:extLst>
          </p:cNvPr>
          <p:cNvCxnSpPr>
            <a:cxnSpLocks/>
          </p:cNvCxnSpPr>
          <p:nvPr/>
        </p:nvCxnSpPr>
        <p:spPr>
          <a:xfrm>
            <a:off x="5867400" y="1516779"/>
            <a:ext cx="3248025" cy="0"/>
          </a:xfrm>
          <a:prstGeom prst="line">
            <a:avLst/>
          </a:prstGeom>
          <a:ln w="38100"/>
        </p:spPr>
        <p:style>
          <a:lnRef idx="1">
            <a:schemeClr val="accent2"/>
          </a:lnRef>
          <a:fillRef idx="0">
            <a:schemeClr val="accent2"/>
          </a:fillRef>
          <a:effectRef idx="0">
            <a:schemeClr val="accent2"/>
          </a:effectRef>
          <a:fontRef idx="minor">
            <a:schemeClr val="tx1"/>
          </a:fontRef>
        </p:style>
      </p:cxnSp>
      <p:pic>
        <p:nvPicPr>
          <p:cNvPr id="6" name="Grafik 5">
            <a:extLst>
              <a:ext uri="{FF2B5EF4-FFF2-40B4-BE49-F238E27FC236}">
                <a16:creationId xmlns:a16="http://schemas.microsoft.com/office/drawing/2014/main" id="{86B66D2D-0DA5-49DF-B7F3-D939F08C0A94}"/>
              </a:ext>
            </a:extLst>
          </p:cNvPr>
          <p:cNvPicPr>
            <a:picLocks noChangeAspect="1"/>
          </p:cNvPicPr>
          <p:nvPr/>
        </p:nvPicPr>
        <p:blipFill rotWithShape="1">
          <a:blip r:embed="rId2"/>
          <a:srcRect r="1342" b="8747"/>
          <a:stretch/>
        </p:blipFill>
        <p:spPr>
          <a:xfrm>
            <a:off x="5995332" y="1930538"/>
            <a:ext cx="3934549" cy="4084368"/>
          </a:xfrm>
          <a:prstGeom prst="rect">
            <a:avLst/>
          </a:prstGeom>
        </p:spPr>
      </p:pic>
      <p:sp>
        <p:nvSpPr>
          <p:cNvPr id="8" name="Textfeld 7">
            <a:extLst>
              <a:ext uri="{FF2B5EF4-FFF2-40B4-BE49-F238E27FC236}">
                <a16:creationId xmlns:a16="http://schemas.microsoft.com/office/drawing/2014/main" id="{E30C1844-F1E5-4199-8AE4-034DBFCD99CB}"/>
              </a:ext>
            </a:extLst>
          </p:cNvPr>
          <p:cNvSpPr txBox="1"/>
          <p:nvPr/>
        </p:nvSpPr>
        <p:spPr>
          <a:xfrm>
            <a:off x="5995332" y="6012340"/>
            <a:ext cx="6756381" cy="523220"/>
          </a:xfrm>
          <a:prstGeom prst="rect">
            <a:avLst/>
          </a:prstGeom>
          <a:noFill/>
        </p:spPr>
        <p:txBody>
          <a:bodyPr wrap="square" rtlCol="0">
            <a:spAutoFit/>
          </a:bodyPr>
          <a:lstStyle/>
          <a:p>
            <a:r>
              <a:rPr lang="de-DE" sz="1400" i="1" dirty="0">
                <a:solidFill>
                  <a:schemeClr val="tx1">
                    <a:lumMod val="75000"/>
                    <a:lumOff val="25000"/>
                  </a:schemeClr>
                </a:solidFill>
                <a:latin typeface="Calibri" panose="020F0502020204030204" pitchFamily="34" charset="0"/>
                <a:cs typeface="Calibri" panose="020F0502020204030204" pitchFamily="34" charset="0"/>
              </a:rPr>
              <a:t>Ausschnitt aus dem Trainingsdatensatz </a:t>
            </a:r>
            <a:br>
              <a:rPr lang="de-DE" sz="1400" i="1" dirty="0">
                <a:solidFill>
                  <a:schemeClr val="tx1">
                    <a:lumMod val="75000"/>
                    <a:lumOff val="25000"/>
                  </a:schemeClr>
                </a:solidFill>
                <a:latin typeface="Calibri" panose="020F0502020204030204" pitchFamily="34" charset="0"/>
                <a:cs typeface="Calibri" panose="020F0502020204030204" pitchFamily="34" charset="0"/>
              </a:rPr>
            </a:br>
            <a:r>
              <a:rPr lang="de-DE" sz="1400" i="1" dirty="0">
                <a:solidFill>
                  <a:schemeClr val="tx1">
                    <a:lumMod val="75000"/>
                    <a:lumOff val="25000"/>
                  </a:schemeClr>
                </a:solidFill>
                <a:latin typeface="Calibri" panose="020F0502020204030204" pitchFamily="34" charset="0"/>
                <a:cs typeface="Calibri" panose="020F0502020204030204" pitchFamily="34" charset="0"/>
              </a:rPr>
              <a:t>der Klassifikationsanalyse</a:t>
            </a:r>
          </a:p>
        </p:txBody>
      </p:sp>
      <p:sp>
        <p:nvSpPr>
          <p:cNvPr id="11" name="Rechteck: abgerundete Ecken 10">
            <a:extLst>
              <a:ext uri="{FF2B5EF4-FFF2-40B4-BE49-F238E27FC236}">
                <a16:creationId xmlns:a16="http://schemas.microsoft.com/office/drawing/2014/main" id="{AC0D6F41-A1EA-4A72-AD40-2E81AFF371AE}"/>
              </a:ext>
            </a:extLst>
          </p:cNvPr>
          <p:cNvSpPr/>
          <p:nvPr/>
        </p:nvSpPr>
        <p:spPr>
          <a:xfrm>
            <a:off x="495299" y="2454170"/>
            <a:ext cx="1762125" cy="1009650"/>
          </a:xfrm>
          <a:prstGeom prst="roundRect">
            <a:avLst/>
          </a:prstGeom>
          <a:noFill/>
          <a:ln w="28575">
            <a:solidFill>
              <a:srgbClr val="3876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4800" dirty="0">
                <a:solidFill>
                  <a:srgbClr val="38761D"/>
                </a:solidFill>
                <a:latin typeface="Calibri" panose="020F0502020204030204" pitchFamily="34" charset="0"/>
                <a:cs typeface="Calibri" panose="020F0502020204030204" pitchFamily="34" charset="0"/>
              </a:rPr>
              <a:t>Data</a:t>
            </a:r>
          </a:p>
        </p:txBody>
      </p:sp>
    </p:spTree>
    <p:extLst>
      <p:ext uri="{BB962C8B-B14F-4D97-AF65-F5344CB8AC3E}">
        <p14:creationId xmlns:p14="http://schemas.microsoft.com/office/powerpoint/2010/main" val="187314077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hteck 1">
            <a:extLst>
              <a:ext uri="{FF2B5EF4-FFF2-40B4-BE49-F238E27FC236}">
                <a16:creationId xmlns:a16="http://schemas.microsoft.com/office/drawing/2014/main" id="{C95512F2-712C-4AEB-8FF6-4E0537F79390}"/>
              </a:ext>
            </a:extLst>
          </p:cNvPr>
          <p:cNvSpPr/>
          <p:nvPr/>
        </p:nvSpPr>
        <p:spPr>
          <a:xfrm>
            <a:off x="0" y="0"/>
            <a:ext cx="2752725" cy="6858000"/>
          </a:xfrm>
          <a:prstGeom prst="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Textfeld 2">
            <a:extLst>
              <a:ext uri="{FF2B5EF4-FFF2-40B4-BE49-F238E27FC236}">
                <a16:creationId xmlns:a16="http://schemas.microsoft.com/office/drawing/2014/main" id="{951A7F82-10F6-420B-AFD2-E07507AE00D8}"/>
              </a:ext>
            </a:extLst>
          </p:cNvPr>
          <p:cNvSpPr txBox="1"/>
          <p:nvPr/>
        </p:nvSpPr>
        <p:spPr>
          <a:xfrm>
            <a:off x="0" y="853320"/>
            <a:ext cx="2752725" cy="1077218"/>
          </a:xfrm>
          <a:prstGeom prst="rect">
            <a:avLst/>
          </a:prstGeom>
          <a:noFill/>
        </p:spPr>
        <p:txBody>
          <a:bodyPr wrap="square" rtlCol="0">
            <a:spAutoFit/>
          </a:bodyPr>
          <a:lstStyle/>
          <a:p>
            <a:pPr algn="ctr"/>
            <a:r>
              <a:rPr lang="de-DE" sz="3200" dirty="0">
                <a:solidFill>
                  <a:schemeClr val="bg1"/>
                </a:solidFill>
                <a:latin typeface="Calibri" panose="020F0502020204030204" pitchFamily="34" charset="0"/>
                <a:cs typeface="Calibri" panose="020F0502020204030204" pitchFamily="34" charset="0"/>
              </a:rPr>
              <a:t>Klassifikations-Analyse</a:t>
            </a:r>
          </a:p>
        </p:txBody>
      </p:sp>
      <p:sp>
        <p:nvSpPr>
          <p:cNvPr id="9" name="Textfeld 8">
            <a:extLst>
              <a:ext uri="{FF2B5EF4-FFF2-40B4-BE49-F238E27FC236}">
                <a16:creationId xmlns:a16="http://schemas.microsoft.com/office/drawing/2014/main" id="{08DCA32E-D2AD-4124-B0F6-7603925C911C}"/>
              </a:ext>
            </a:extLst>
          </p:cNvPr>
          <p:cNvSpPr txBox="1"/>
          <p:nvPr/>
        </p:nvSpPr>
        <p:spPr>
          <a:xfrm>
            <a:off x="4102216" y="607867"/>
            <a:ext cx="6505094" cy="769441"/>
          </a:xfrm>
          <a:prstGeom prst="rect">
            <a:avLst/>
          </a:prstGeom>
          <a:noFill/>
        </p:spPr>
        <p:txBody>
          <a:bodyPr wrap="square" rtlCol="0">
            <a:spAutoFit/>
          </a:bodyPr>
          <a:lstStyle/>
          <a:p>
            <a:pPr algn="ctr"/>
            <a:r>
              <a:rPr lang="de-DE" sz="4400" dirty="0">
                <a:latin typeface="Calibri" panose="020F0502020204030204" pitchFamily="34" charset="0"/>
                <a:cs typeface="Calibri" panose="020F0502020204030204" pitchFamily="34" charset="0"/>
              </a:rPr>
              <a:t>Explorative Datenanalyse</a:t>
            </a:r>
          </a:p>
        </p:txBody>
      </p:sp>
      <p:cxnSp>
        <p:nvCxnSpPr>
          <p:cNvPr id="10" name="Gerader Verbinder 9">
            <a:extLst>
              <a:ext uri="{FF2B5EF4-FFF2-40B4-BE49-F238E27FC236}">
                <a16:creationId xmlns:a16="http://schemas.microsoft.com/office/drawing/2014/main" id="{B68259AF-174D-4FEF-8E50-8023A00B2A6A}"/>
              </a:ext>
            </a:extLst>
          </p:cNvPr>
          <p:cNvCxnSpPr>
            <a:cxnSpLocks/>
          </p:cNvCxnSpPr>
          <p:nvPr/>
        </p:nvCxnSpPr>
        <p:spPr>
          <a:xfrm>
            <a:off x="6200775" y="1516779"/>
            <a:ext cx="2676525" cy="0"/>
          </a:xfrm>
          <a:prstGeom prst="line">
            <a:avLst/>
          </a:prstGeom>
          <a:ln w="38100"/>
        </p:spPr>
        <p:style>
          <a:lnRef idx="1">
            <a:schemeClr val="accent2"/>
          </a:lnRef>
          <a:fillRef idx="0">
            <a:schemeClr val="accent2"/>
          </a:fillRef>
          <a:effectRef idx="0">
            <a:schemeClr val="accent2"/>
          </a:effectRef>
          <a:fontRef idx="minor">
            <a:schemeClr val="tx1"/>
          </a:fontRef>
        </p:style>
      </p:cxnSp>
      <p:pic>
        <p:nvPicPr>
          <p:cNvPr id="8" name="Grafik 7">
            <a:extLst>
              <a:ext uri="{FF2B5EF4-FFF2-40B4-BE49-F238E27FC236}">
                <a16:creationId xmlns:a16="http://schemas.microsoft.com/office/drawing/2014/main" id="{E8679086-5372-4198-A60F-9F269DA60744}"/>
              </a:ext>
            </a:extLst>
          </p:cNvPr>
          <p:cNvPicPr>
            <a:picLocks noChangeAspect="1"/>
          </p:cNvPicPr>
          <p:nvPr/>
        </p:nvPicPr>
        <p:blipFill>
          <a:blip r:embed="rId2"/>
          <a:stretch>
            <a:fillRect/>
          </a:stretch>
        </p:blipFill>
        <p:spPr>
          <a:xfrm>
            <a:off x="3433762" y="2035290"/>
            <a:ext cx="8210550" cy="1323975"/>
          </a:xfrm>
          <a:prstGeom prst="rect">
            <a:avLst/>
          </a:prstGeom>
        </p:spPr>
      </p:pic>
      <p:pic>
        <p:nvPicPr>
          <p:cNvPr id="14" name="Grafik 13">
            <a:extLst>
              <a:ext uri="{FF2B5EF4-FFF2-40B4-BE49-F238E27FC236}">
                <a16:creationId xmlns:a16="http://schemas.microsoft.com/office/drawing/2014/main" id="{CDC992FB-84C6-451A-B273-BD01DF405FAB}"/>
              </a:ext>
            </a:extLst>
          </p:cNvPr>
          <p:cNvPicPr>
            <a:picLocks noChangeAspect="1"/>
          </p:cNvPicPr>
          <p:nvPr/>
        </p:nvPicPr>
        <p:blipFill>
          <a:blip r:embed="rId3"/>
          <a:stretch>
            <a:fillRect/>
          </a:stretch>
        </p:blipFill>
        <p:spPr>
          <a:xfrm>
            <a:off x="3433762" y="3498736"/>
            <a:ext cx="4048125" cy="3365309"/>
          </a:xfrm>
          <a:prstGeom prst="rect">
            <a:avLst/>
          </a:prstGeom>
        </p:spPr>
      </p:pic>
      <p:sp>
        <p:nvSpPr>
          <p:cNvPr id="12" name="Rechteck: abgerundete Ecken 11">
            <a:extLst>
              <a:ext uri="{FF2B5EF4-FFF2-40B4-BE49-F238E27FC236}">
                <a16:creationId xmlns:a16="http://schemas.microsoft.com/office/drawing/2014/main" id="{68485BDB-4B1B-4DE0-B97D-4EBE47728BD3}"/>
              </a:ext>
            </a:extLst>
          </p:cNvPr>
          <p:cNvSpPr/>
          <p:nvPr/>
        </p:nvSpPr>
        <p:spPr>
          <a:xfrm>
            <a:off x="495299" y="2454170"/>
            <a:ext cx="1762125" cy="1009650"/>
          </a:xfrm>
          <a:prstGeom prst="roundRect">
            <a:avLst/>
          </a:prstGeom>
          <a:noFill/>
          <a:ln w="28575">
            <a:solidFill>
              <a:srgbClr val="3876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4800" dirty="0">
                <a:solidFill>
                  <a:srgbClr val="38761D"/>
                </a:solidFill>
                <a:latin typeface="Calibri" panose="020F0502020204030204" pitchFamily="34" charset="0"/>
                <a:cs typeface="Calibri" panose="020F0502020204030204" pitchFamily="34" charset="0"/>
              </a:rPr>
              <a:t>Data</a:t>
            </a:r>
          </a:p>
        </p:txBody>
      </p:sp>
    </p:spTree>
    <p:extLst>
      <p:ext uri="{BB962C8B-B14F-4D97-AF65-F5344CB8AC3E}">
        <p14:creationId xmlns:p14="http://schemas.microsoft.com/office/powerpoint/2010/main" val="76495043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hteck 1">
            <a:extLst>
              <a:ext uri="{FF2B5EF4-FFF2-40B4-BE49-F238E27FC236}">
                <a16:creationId xmlns:a16="http://schemas.microsoft.com/office/drawing/2014/main" id="{C95512F2-712C-4AEB-8FF6-4E0537F79390}"/>
              </a:ext>
            </a:extLst>
          </p:cNvPr>
          <p:cNvSpPr/>
          <p:nvPr/>
        </p:nvSpPr>
        <p:spPr>
          <a:xfrm>
            <a:off x="0" y="0"/>
            <a:ext cx="2752725" cy="6858000"/>
          </a:xfrm>
          <a:prstGeom prst="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Textfeld 2">
            <a:extLst>
              <a:ext uri="{FF2B5EF4-FFF2-40B4-BE49-F238E27FC236}">
                <a16:creationId xmlns:a16="http://schemas.microsoft.com/office/drawing/2014/main" id="{951A7F82-10F6-420B-AFD2-E07507AE00D8}"/>
              </a:ext>
            </a:extLst>
          </p:cNvPr>
          <p:cNvSpPr txBox="1"/>
          <p:nvPr/>
        </p:nvSpPr>
        <p:spPr>
          <a:xfrm>
            <a:off x="0" y="853320"/>
            <a:ext cx="2752725" cy="1077218"/>
          </a:xfrm>
          <a:prstGeom prst="rect">
            <a:avLst/>
          </a:prstGeom>
          <a:noFill/>
        </p:spPr>
        <p:txBody>
          <a:bodyPr wrap="square" rtlCol="0">
            <a:spAutoFit/>
          </a:bodyPr>
          <a:lstStyle/>
          <a:p>
            <a:pPr algn="ctr"/>
            <a:r>
              <a:rPr lang="de-DE" sz="3200" dirty="0">
                <a:solidFill>
                  <a:schemeClr val="bg1"/>
                </a:solidFill>
                <a:latin typeface="Calibri" panose="020F0502020204030204" pitchFamily="34" charset="0"/>
                <a:cs typeface="Calibri" panose="020F0502020204030204" pitchFamily="34" charset="0"/>
              </a:rPr>
              <a:t>Klassifikations-Analyse</a:t>
            </a:r>
          </a:p>
        </p:txBody>
      </p:sp>
      <p:cxnSp>
        <p:nvCxnSpPr>
          <p:cNvPr id="10" name="Gerader Verbinder 9">
            <a:extLst>
              <a:ext uri="{FF2B5EF4-FFF2-40B4-BE49-F238E27FC236}">
                <a16:creationId xmlns:a16="http://schemas.microsoft.com/office/drawing/2014/main" id="{B68259AF-174D-4FEF-8E50-8023A00B2A6A}"/>
              </a:ext>
            </a:extLst>
          </p:cNvPr>
          <p:cNvCxnSpPr>
            <a:cxnSpLocks/>
          </p:cNvCxnSpPr>
          <p:nvPr/>
        </p:nvCxnSpPr>
        <p:spPr>
          <a:xfrm>
            <a:off x="6200775" y="1516779"/>
            <a:ext cx="2676525" cy="0"/>
          </a:xfrm>
          <a:prstGeom prst="line">
            <a:avLst/>
          </a:prstGeom>
          <a:ln w="38100"/>
        </p:spPr>
        <p:style>
          <a:lnRef idx="1">
            <a:schemeClr val="accent2"/>
          </a:lnRef>
          <a:fillRef idx="0">
            <a:schemeClr val="accent2"/>
          </a:fillRef>
          <a:effectRef idx="0">
            <a:schemeClr val="accent2"/>
          </a:effectRef>
          <a:fontRef idx="minor">
            <a:schemeClr val="tx1"/>
          </a:fontRef>
        </p:style>
      </p:cxnSp>
      <p:pic>
        <p:nvPicPr>
          <p:cNvPr id="5" name="Grafik 4">
            <a:extLst>
              <a:ext uri="{FF2B5EF4-FFF2-40B4-BE49-F238E27FC236}">
                <a16:creationId xmlns:a16="http://schemas.microsoft.com/office/drawing/2014/main" id="{D75814ED-63AE-493A-857A-FED7D107E70A}"/>
              </a:ext>
            </a:extLst>
          </p:cNvPr>
          <p:cNvPicPr>
            <a:picLocks noChangeAspect="1"/>
          </p:cNvPicPr>
          <p:nvPr/>
        </p:nvPicPr>
        <p:blipFill rotWithShape="1">
          <a:blip r:embed="rId2"/>
          <a:srcRect t="14217"/>
          <a:stretch/>
        </p:blipFill>
        <p:spPr>
          <a:xfrm>
            <a:off x="3753630" y="2905125"/>
            <a:ext cx="5880908" cy="3591077"/>
          </a:xfrm>
          <a:prstGeom prst="rect">
            <a:avLst/>
          </a:prstGeom>
        </p:spPr>
      </p:pic>
      <p:pic>
        <p:nvPicPr>
          <p:cNvPr id="7" name="Grafik 6">
            <a:extLst>
              <a:ext uri="{FF2B5EF4-FFF2-40B4-BE49-F238E27FC236}">
                <a16:creationId xmlns:a16="http://schemas.microsoft.com/office/drawing/2014/main" id="{6E2E4DD5-477E-4EDA-95E6-2B6A31442CC4}"/>
              </a:ext>
            </a:extLst>
          </p:cNvPr>
          <p:cNvPicPr>
            <a:picLocks noChangeAspect="1"/>
          </p:cNvPicPr>
          <p:nvPr/>
        </p:nvPicPr>
        <p:blipFill>
          <a:blip r:embed="rId3"/>
          <a:stretch>
            <a:fillRect/>
          </a:stretch>
        </p:blipFill>
        <p:spPr>
          <a:xfrm>
            <a:off x="3753630" y="2138362"/>
            <a:ext cx="5362575" cy="447675"/>
          </a:xfrm>
          <a:prstGeom prst="rect">
            <a:avLst/>
          </a:prstGeom>
        </p:spPr>
      </p:pic>
      <p:sp>
        <p:nvSpPr>
          <p:cNvPr id="13" name="Rechteck: abgerundete Ecken 12">
            <a:extLst>
              <a:ext uri="{FF2B5EF4-FFF2-40B4-BE49-F238E27FC236}">
                <a16:creationId xmlns:a16="http://schemas.microsoft.com/office/drawing/2014/main" id="{92DA06BB-E495-4144-92F5-2B458091406E}"/>
              </a:ext>
            </a:extLst>
          </p:cNvPr>
          <p:cNvSpPr/>
          <p:nvPr/>
        </p:nvSpPr>
        <p:spPr>
          <a:xfrm>
            <a:off x="495299" y="2454170"/>
            <a:ext cx="1762125" cy="1009650"/>
          </a:xfrm>
          <a:prstGeom prst="roundRect">
            <a:avLst/>
          </a:prstGeom>
          <a:noFill/>
          <a:ln w="28575">
            <a:solidFill>
              <a:srgbClr val="3876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4800" dirty="0">
                <a:solidFill>
                  <a:srgbClr val="38761D"/>
                </a:solidFill>
                <a:latin typeface="Calibri" panose="020F0502020204030204" pitchFamily="34" charset="0"/>
                <a:cs typeface="Calibri" panose="020F0502020204030204" pitchFamily="34" charset="0"/>
              </a:rPr>
              <a:t>Data</a:t>
            </a:r>
          </a:p>
        </p:txBody>
      </p:sp>
      <p:sp>
        <p:nvSpPr>
          <p:cNvPr id="14" name="Textfeld 13">
            <a:extLst>
              <a:ext uri="{FF2B5EF4-FFF2-40B4-BE49-F238E27FC236}">
                <a16:creationId xmlns:a16="http://schemas.microsoft.com/office/drawing/2014/main" id="{F3AD2A51-3B3E-4102-A912-EF6ACB8D2336}"/>
              </a:ext>
            </a:extLst>
          </p:cNvPr>
          <p:cNvSpPr txBox="1"/>
          <p:nvPr/>
        </p:nvSpPr>
        <p:spPr>
          <a:xfrm>
            <a:off x="4102216" y="607867"/>
            <a:ext cx="6505094" cy="769441"/>
          </a:xfrm>
          <a:prstGeom prst="rect">
            <a:avLst/>
          </a:prstGeom>
          <a:noFill/>
        </p:spPr>
        <p:txBody>
          <a:bodyPr wrap="square" rtlCol="0">
            <a:spAutoFit/>
          </a:bodyPr>
          <a:lstStyle/>
          <a:p>
            <a:pPr algn="ctr"/>
            <a:r>
              <a:rPr lang="de-DE" sz="4400" dirty="0">
                <a:latin typeface="Calibri" panose="020F0502020204030204" pitchFamily="34" charset="0"/>
                <a:cs typeface="Calibri" panose="020F0502020204030204" pitchFamily="34" charset="0"/>
              </a:rPr>
              <a:t>Explorative Datenanalyse</a:t>
            </a:r>
          </a:p>
        </p:txBody>
      </p:sp>
    </p:spTree>
    <p:extLst>
      <p:ext uri="{BB962C8B-B14F-4D97-AF65-F5344CB8AC3E}">
        <p14:creationId xmlns:p14="http://schemas.microsoft.com/office/powerpoint/2010/main" val="260287991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hteck 1">
            <a:extLst>
              <a:ext uri="{FF2B5EF4-FFF2-40B4-BE49-F238E27FC236}">
                <a16:creationId xmlns:a16="http://schemas.microsoft.com/office/drawing/2014/main" id="{C95512F2-712C-4AEB-8FF6-4E0537F79390}"/>
              </a:ext>
            </a:extLst>
          </p:cNvPr>
          <p:cNvSpPr/>
          <p:nvPr/>
        </p:nvSpPr>
        <p:spPr>
          <a:xfrm>
            <a:off x="0" y="0"/>
            <a:ext cx="2752725" cy="6858000"/>
          </a:xfrm>
          <a:prstGeom prst="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Textfeld 2">
            <a:extLst>
              <a:ext uri="{FF2B5EF4-FFF2-40B4-BE49-F238E27FC236}">
                <a16:creationId xmlns:a16="http://schemas.microsoft.com/office/drawing/2014/main" id="{951A7F82-10F6-420B-AFD2-E07507AE00D8}"/>
              </a:ext>
            </a:extLst>
          </p:cNvPr>
          <p:cNvSpPr txBox="1"/>
          <p:nvPr/>
        </p:nvSpPr>
        <p:spPr>
          <a:xfrm>
            <a:off x="0" y="853320"/>
            <a:ext cx="2752725" cy="1077218"/>
          </a:xfrm>
          <a:prstGeom prst="rect">
            <a:avLst/>
          </a:prstGeom>
          <a:noFill/>
        </p:spPr>
        <p:txBody>
          <a:bodyPr wrap="square" rtlCol="0">
            <a:spAutoFit/>
          </a:bodyPr>
          <a:lstStyle/>
          <a:p>
            <a:pPr algn="ctr"/>
            <a:r>
              <a:rPr lang="de-DE" sz="3200" dirty="0">
                <a:solidFill>
                  <a:schemeClr val="bg1"/>
                </a:solidFill>
                <a:latin typeface="Calibri" panose="020F0502020204030204" pitchFamily="34" charset="0"/>
                <a:cs typeface="Calibri" panose="020F0502020204030204" pitchFamily="34" charset="0"/>
              </a:rPr>
              <a:t>Klassifikations-Analyse</a:t>
            </a:r>
          </a:p>
        </p:txBody>
      </p:sp>
      <p:cxnSp>
        <p:nvCxnSpPr>
          <p:cNvPr id="10" name="Gerader Verbinder 9">
            <a:extLst>
              <a:ext uri="{FF2B5EF4-FFF2-40B4-BE49-F238E27FC236}">
                <a16:creationId xmlns:a16="http://schemas.microsoft.com/office/drawing/2014/main" id="{B68259AF-174D-4FEF-8E50-8023A00B2A6A}"/>
              </a:ext>
            </a:extLst>
          </p:cNvPr>
          <p:cNvCxnSpPr>
            <a:cxnSpLocks/>
          </p:cNvCxnSpPr>
          <p:nvPr/>
        </p:nvCxnSpPr>
        <p:spPr>
          <a:xfrm>
            <a:off x="6134100" y="1516779"/>
            <a:ext cx="2676525" cy="0"/>
          </a:xfrm>
          <a:prstGeom prst="line">
            <a:avLst/>
          </a:prstGeom>
          <a:ln w="38100"/>
        </p:spPr>
        <p:style>
          <a:lnRef idx="1">
            <a:schemeClr val="accent2"/>
          </a:lnRef>
          <a:fillRef idx="0">
            <a:schemeClr val="accent2"/>
          </a:fillRef>
          <a:effectRef idx="0">
            <a:schemeClr val="accent2"/>
          </a:effectRef>
          <a:fontRef idx="minor">
            <a:schemeClr val="tx1"/>
          </a:fontRef>
        </p:style>
      </p:cxnSp>
      <p:pic>
        <p:nvPicPr>
          <p:cNvPr id="6" name="Grafik 5">
            <a:extLst>
              <a:ext uri="{FF2B5EF4-FFF2-40B4-BE49-F238E27FC236}">
                <a16:creationId xmlns:a16="http://schemas.microsoft.com/office/drawing/2014/main" id="{619AB11D-FC6C-4E14-9BA0-CA0910E92F1B}"/>
              </a:ext>
            </a:extLst>
          </p:cNvPr>
          <p:cNvPicPr>
            <a:picLocks noChangeAspect="1"/>
          </p:cNvPicPr>
          <p:nvPr/>
        </p:nvPicPr>
        <p:blipFill>
          <a:blip r:embed="rId2"/>
          <a:stretch>
            <a:fillRect/>
          </a:stretch>
        </p:blipFill>
        <p:spPr>
          <a:xfrm>
            <a:off x="3419475" y="2128837"/>
            <a:ext cx="6267450" cy="428625"/>
          </a:xfrm>
          <a:prstGeom prst="rect">
            <a:avLst/>
          </a:prstGeom>
        </p:spPr>
      </p:pic>
      <p:pic>
        <p:nvPicPr>
          <p:cNvPr id="11" name="Grafik 10">
            <a:extLst>
              <a:ext uri="{FF2B5EF4-FFF2-40B4-BE49-F238E27FC236}">
                <a16:creationId xmlns:a16="http://schemas.microsoft.com/office/drawing/2014/main" id="{1D769B7C-AF62-4832-8730-A9539C162EF3}"/>
              </a:ext>
            </a:extLst>
          </p:cNvPr>
          <p:cNvPicPr>
            <a:picLocks noChangeAspect="1"/>
          </p:cNvPicPr>
          <p:nvPr/>
        </p:nvPicPr>
        <p:blipFill>
          <a:blip r:embed="rId3"/>
          <a:stretch>
            <a:fillRect/>
          </a:stretch>
        </p:blipFill>
        <p:spPr>
          <a:xfrm>
            <a:off x="3419475" y="2867024"/>
            <a:ext cx="5325764" cy="3495675"/>
          </a:xfrm>
          <a:prstGeom prst="rect">
            <a:avLst/>
          </a:prstGeom>
        </p:spPr>
      </p:pic>
      <p:sp>
        <p:nvSpPr>
          <p:cNvPr id="14" name="Rechteck: abgerundete Ecken 13">
            <a:extLst>
              <a:ext uri="{FF2B5EF4-FFF2-40B4-BE49-F238E27FC236}">
                <a16:creationId xmlns:a16="http://schemas.microsoft.com/office/drawing/2014/main" id="{204F483F-1681-4993-BE0E-11C66B6403F0}"/>
              </a:ext>
            </a:extLst>
          </p:cNvPr>
          <p:cNvSpPr/>
          <p:nvPr/>
        </p:nvSpPr>
        <p:spPr>
          <a:xfrm>
            <a:off x="495299" y="2454170"/>
            <a:ext cx="1762125" cy="1009650"/>
          </a:xfrm>
          <a:prstGeom prst="roundRect">
            <a:avLst/>
          </a:prstGeom>
          <a:noFill/>
          <a:ln w="28575">
            <a:solidFill>
              <a:srgbClr val="3876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4800" dirty="0">
                <a:solidFill>
                  <a:srgbClr val="38761D"/>
                </a:solidFill>
                <a:latin typeface="Calibri" panose="020F0502020204030204" pitchFamily="34" charset="0"/>
                <a:cs typeface="Calibri" panose="020F0502020204030204" pitchFamily="34" charset="0"/>
              </a:rPr>
              <a:t>Data</a:t>
            </a:r>
          </a:p>
        </p:txBody>
      </p:sp>
      <p:sp>
        <p:nvSpPr>
          <p:cNvPr id="15" name="Textfeld 14">
            <a:extLst>
              <a:ext uri="{FF2B5EF4-FFF2-40B4-BE49-F238E27FC236}">
                <a16:creationId xmlns:a16="http://schemas.microsoft.com/office/drawing/2014/main" id="{EB796C64-85D8-4EC6-BF1B-E1C51C49B754}"/>
              </a:ext>
            </a:extLst>
          </p:cNvPr>
          <p:cNvSpPr txBox="1"/>
          <p:nvPr/>
        </p:nvSpPr>
        <p:spPr>
          <a:xfrm>
            <a:off x="4102216" y="607867"/>
            <a:ext cx="6505094" cy="769441"/>
          </a:xfrm>
          <a:prstGeom prst="rect">
            <a:avLst/>
          </a:prstGeom>
          <a:noFill/>
        </p:spPr>
        <p:txBody>
          <a:bodyPr wrap="square" rtlCol="0">
            <a:spAutoFit/>
          </a:bodyPr>
          <a:lstStyle/>
          <a:p>
            <a:pPr algn="ctr"/>
            <a:r>
              <a:rPr lang="de-DE" sz="4400" dirty="0">
                <a:latin typeface="Calibri" panose="020F0502020204030204" pitchFamily="34" charset="0"/>
                <a:cs typeface="Calibri" panose="020F0502020204030204" pitchFamily="34" charset="0"/>
              </a:rPr>
              <a:t>Explorative Datenanalyse</a:t>
            </a:r>
          </a:p>
        </p:txBody>
      </p:sp>
    </p:spTree>
    <p:extLst>
      <p:ext uri="{BB962C8B-B14F-4D97-AF65-F5344CB8AC3E}">
        <p14:creationId xmlns:p14="http://schemas.microsoft.com/office/powerpoint/2010/main" val="14424200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hteck 1">
            <a:extLst>
              <a:ext uri="{FF2B5EF4-FFF2-40B4-BE49-F238E27FC236}">
                <a16:creationId xmlns:a16="http://schemas.microsoft.com/office/drawing/2014/main" id="{C95512F2-712C-4AEB-8FF6-4E0537F79390}"/>
              </a:ext>
            </a:extLst>
          </p:cNvPr>
          <p:cNvSpPr/>
          <p:nvPr/>
        </p:nvSpPr>
        <p:spPr>
          <a:xfrm>
            <a:off x="0" y="0"/>
            <a:ext cx="2752725" cy="6858000"/>
          </a:xfrm>
          <a:prstGeom prst="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Textfeld 2">
            <a:extLst>
              <a:ext uri="{FF2B5EF4-FFF2-40B4-BE49-F238E27FC236}">
                <a16:creationId xmlns:a16="http://schemas.microsoft.com/office/drawing/2014/main" id="{951A7F82-10F6-420B-AFD2-E07507AE00D8}"/>
              </a:ext>
            </a:extLst>
          </p:cNvPr>
          <p:cNvSpPr txBox="1"/>
          <p:nvPr/>
        </p:nvSpPr>
        <p:spPr>
          <a:xfrm>
            <a:off x="0" y="853320"/>
            <a:ext cx="2752725" cy="1077218"/>
          </a:xfrm>
          <a:prstGeom prst="rect">
            <a:avLst/>
          </a:prstGeom>
          <a:noFill/>
        </p:spPr>
        <p:txBody>
          <a:bodyPr wrap="square" rtlCol="0">
            <a:spAutoFit/>
          </a:bodyPr>
          <a:lstStyle/>
          <a:p>
            <a:pPr algn="ctr"/>
            <a:r>
              <a:rPr lang="de-DE" sz="3200" dirty="0">
                <a:solidFill>
                  <a:schemeClr val="bg1"/>
                </a:solidFill>
                <a:latin typeface="Calibri" panose="020F0502020204030204" pitchFamily="34" charset="0"/>
                <a:cs typeface="Calibri" panose="020F0502020204030204" pitchFamily="34" charset="0"/>
              </a:rPr>
              <a:t>Klassifikations-Analyse</a:t>
            </a:r>
          </a:p>
        </p:txBody>
      </p:sp>
      <p:cxnSp>
        <p:nvCxnSpPr>
          <p:cNvPr id="10" name="Gerader Verbinder 9">
            <a:extLst>
              <a:ext uri="{FF2B5EF4-FFF2-40B4-BE49-F238E27FC236}">
                <a16:creationId xmlns:a16="http://schemas.microsoft.com/office/drawing/2014/main" id="{B68259AF-174D-4FEF-8E50-8023A00B2A6A}"/>
              </a:ext>
            </a:extLst>
          </p:cNvPr>
          <p:cNvCxnSpPr>
            <a:cxnSpLocks/>
          </p:cNvCxnSpPr>
          <p:nvPr/>
        </p:nvCxnSpPr>
        <p:spPr>
          <a:xfrm>
            <a:off x="6200775" y="1516779"/>
            <a:ext cx="2676525" cy="0"/>
          </a:xfrm>
          <a:prstGeom prst="line">
            <a:avLst/>
          </a:prstGeom>
          <a:ln w="38100"/>
        </p:spPr>
        <p:style>
          <a:lnRef idx="1">
            <a:schemeClr val="accent2"/>
          </a:lnRef>
          <a:fillRef idx="0">
            <a:schemeClr val="accent2"/>
          </a:fillRef>
          <a:effectRef idx="0">
            <a:schemeClr val="accent2"/>
          </a:effectRef>
          <a:fontRef idx="minor">
            <a:schemeClr val="tx1"/>
          </a:fontRef>
        </p:style>
      </p:cxnSp>
      <p:pic>
        <p:nvPicPr>
          <p:cNvPr id="5" name="Grafik 4">
            <a:extLst>
              <a:ext uri="{FF2B5EF4-FFF2-40B4-BE49-F238E27FC236}">
                <a16:creationId xmlns:a16="http://schemas.microsoft.com/office/drawing/2014/main" id="{8380DF78-728B-417B-B8EF-B9FB0976C394}"/>
              </a:ext>
            </a:extLst>
          </p:cNvPr>
          <p:cNvPicPr>
            <a:picLocks noChangeAspect="1"/>
          </p:cNvPicPr>
          <p:nvPr/>
        </p:nvPicPr>
        <p:blipFill>
          <a:blip r:embed="rId2"/>
          <a:stretch>
            <a:fillRect/>
          </a:stretch>
        </p:blipFill>
        <p:spPr>
          <a:xfrm>
            <a:off x="7491412" y="3856780"/>
            <a:ext cx="4571998" cy="2882712"/>
          </a:xfrm>
          <a:prstGeom prst="rect">
            <a:avLst/>
          </a:prstGeom>
        </p:spPr>
      </p:pic>
      <p:pic>
        <p:nvPicPr>
          <p:cNvPr id="8" name="Grafik 7">
            <a:extLst>
              <a:ext uri="{FF2B5EF4-FFF2-40B4-BE49-F238E27FC236}">
                <a16:creationId xmlns:a16="http://schemas.microsoft.com/office/drawing/2014/main" id="{12BCC784-95DE-4C7D-B86B-68C1477CEDBD}"/>
              </a:ext>
            </a:extLst>
          </p:cNvPr>
          <p:cNvPicPr>
            <a:picLocks noChangeAspect="1"/>
          </p:cNvPicPr>
          <p:nvPr/>
        </p:nvPicPr>
        <p:blipFill>
          <a:blip r:embed="rId3"/>
          <a:stretch>
            <a:fillRect/>
          </a:stretch>
        </p:blipFill>
        <p:spPr>
          <a:xfrm>
            <a:off x="2876550" y="1861775"/>
            <a:ext cx="4924425" cy="2943950"/>
          </a:xfrm>
          <a:prstGeom prst="rect">
            <a:avLst/>
          </a:prstGeom>
        </p:spPr>
      </p:pic>
      <p:sp>
        <p:nvSpPr>
          <p:cNvPr id="13" name="Rechteck: abgerundete Ecken 12">
            <a:extLst>
              <a:ext uri="{FF2B5EF4-FFF2-40B4-BE49-F238E27FC236}">
                <a16:creationId xmlns:a16="http://schemas.microsoft.com/office/drawing/2014/main" id="{67D412C7-BB9A-4BD8-9843-7990548B907C}"/>
              </a:ext>
            </a:extLst>
          </p:cNvPr>
          <p:cNvSpPr/>
          <p:nvPr/>
        </p:nvSpPr>
        <p:spPr>
          <a:xfrm>
            <a:off x="495299" y="2454170"/>
            <a:ext cx="1762125" cy="1009650"/>
          </a:xfrm>
          <a:prstGeom prst="roundRect">
            <a:avLst/>
          </a:prstGeom>
          <a:noFill/>
          <a:ln w="28575">
            <a:solidFill>
              <a:srgbClr val="3876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4800" dirty="0">
                <a:solidFill>
                  <a:srgbClr val="38761D"/>
                </a:solidFill>
                <a:latin typeface="Calibri" panose="020F0502020204030204" pitchFamily="34" charset="0"/>
                <a:cs typeface="Calibri" panose="020F0502020204030204" pitchFamily="34" charset="0"/>
              </a:rPr>
              <a:t>Data</a:t>
            </a:r>
          </a:p>
        </p:txBody>
      </p:sp>
      <p:sp>
        <p:nvSpPr>
          <p:cNvPr id="14" name="Textfeld 13">
            <a:extLst>
              <a:ext uri="{FF2B5EF4-FFF2-40B4-BE49-F238E27FC236}">
                <a16:creationId xmlns:a16="http://schemas.microsoft.com/office/drawing/2014/main" id="{34F9A956-9BC8-4639-B471-7F978E058459}"/>
              </a:ext>
            </a:extLst>
          </p:cNvPr>
          <p:cNvSpPr txBox="1"/>
          <p:nvPr/>
        </p:nvSpPr>
        <p:spPr>
          <a:xfrm>
            <a:off x="4102216" y="607867"/>
            <a:ext cx="6505094" cy="769441"/>
          </a:xfrm>
          <a:prstGeom prst="rect">
            <a:avLst/>
          </a:prstGeom>
          <a:noFill/>
        </p:spPr>
        <p:txBody>
          <a:bodyPr wrap="square" rtlCol="0">
            <a:spAutoFit/>
          </a:bodyPr>
          <a:lstStyle/>
          <a:p>
            <a:pPr algn="ctr"/>
            <a:r>
              <a:rPr lang="de-DE" sz="4400" dirty="0">
                <a:latin typeface="Calibri" panose="020F0502020204030204" pitchFamily="34" charset="0"/>
                <a:cs typeface="Calibri" panose="020F0502020204030204" pitchFamily="34" charset="0"/>
              </a:rPr>
              <a:t>Explorative Datenanalyse</a:t>
            </a:r>
          </a:p>
        </p:txBody>
      </p:sp>
    </p:spTree>
    <p:extLst>
      <p:ext uri="{BB962C8B-B14F-4D97-AF65-F5344CB8AC3E}">
        <p14:creationId xmlns:p14="http://schemas.microsoft.com/office/powerpoint/2010/main" val="376937913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hteck 1">
            <a:extLst>
              <a:ext uri="{FF2B5EF4-FFF2-40B4-BE49-F238E27FC236}">
                <a16:creationId xmlns:a16="http://schemas.microsoft.com/office/drawing/2014/main" id="{C95512F2-712C-4AEB-8FF6-4E0537F79390}"/>
              </a:ext>
            </a:extLst>
          </p:cNvPr>
          <p:cNvSpPr/>
          <p:nvPr/>
        </p:nvSpPr>
        <p:spPr>
          <a:xfrm>
            <a:off x="0" y="0"/>
            <a:ext cx="2752725" cy="6858000"/>
          </a:xfrm>
          <a:prstGeom prst="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Textfeld 2">
            <a:extLst>
              <a:ext uri="{FF2B5EF4-FFF2-40B4-BE49-F238E27FC236}">
                <a16:creationId xmlns:a16="http://schemas.microsoft.com/office/drawing/2014/main" id="{951A7F82-10F6-420B-AFD2-E07507AE00D8}"/>
              </a:ext>
            </a:extLst>
          </p:cNvPr>
          <p:cNvSpPr txBox="1"/>
          <p:nvPr/>
        </p:nvSpPr>
        <p:spPr>
          <a:xfrm>
            <a:off x="0" y="853320"/>
            <a:ext cx="2752725" cy="1077218"/>
          </a:xfrm>
          <a:prstGeom prst="rect">
            <a:avLst/>
          </a:prstGeom>
          <a:noFill/>
        </p:spPr>
        <p:txBody>
          <a:bodyPr wrap="square" rtlCol="0">
            <a:spAutoFit/>
          </a:bodyPr>
          <a:lstStyle/>
          <a:p>
            <a:pPr algn="ctr"/>
            <a:r>
              <a:rPr lang="de-DE" sz="3200" dirty="0">
                <a:solidFill>
                  <a:schemeClr val="bg1"/>
                </a:solidFill>
                <a:latin typeface="Calibri" panose="020F0502020204030204" pitchFamily="34" charset="0"/>
                <a:cs typeface="Calibri" panose="020F0502020204030204" pitchFamily="34" charset="0"/>
              </a:rPr>
              <a:t>Klassifikations-Analyse</a:t>
            </a:r>
          </a:p>
        </p:txBody>
      </p:sp>
      <p:sp>
        <p:nvSpPr>
          <p:cNvPr id="9" name="Textfeld 8">
            <a:extLst>
              <a:ext uri="{FF2B5EF4-FFF2-40B4-BE49-F238E27FC236}">
                <a16:creationId xmlns:a16="http://schemas.microsoft.com/office/drawing/2014/main" id="{08DCA32E-D2AD-4124-B0F6-7603925C911C}"/>
              </a:ext>
            </a:extLst>
          </p:cNvPr>
          <p:cNvSpPr txBox="1"/>
          <p:nvPr/>
        </p:nvSpPr>
        <p:spPr>
          <a:xfrm>
            <a:off x="4088606" y="622488"/>
            <a:ext cx="7653338" cy="769441"/>
          </a:xfrm>
          <a:prstGeom prst="rect">
            <a:avLst/>
          </a:prstGeom>
          <a:noFill/>
        </p:spPr>
        <p:txBody>
          <a:bodyPr wrap="square" rtlCol="0">
            <a:spAutoFit/>
          </a:bodyPr>
          <a:lstStyle/>
          <a:p>
            <a:pPr algn="ctr"/>
            <a:r>
              <a:rPr lang="de-DE" sz="4400" b="0" i="0" dirty="0" err="1">
                <a:solidFill>
                  <a:srgbClr val="24292F"/>
                </a:solidFill>
                <a:effectLst/>
                <a:latin typeface="-apple-system"/>
              </a:rPr>
              <a:t>Logistic</a:t>
            </a:r>
            <a:r>
              <a:rPr lang="de-DE" sz="4400" b="0" i="0" dirty="0">
                <a:solidFill>
                  <a:srgbClr val="24292F"/>
                </a:solidFill>
                <a:effectLst/>
                <a:latin typeface="-apple-system"/>
              </a:rPr>
              <a:t> Regression-Algorithmus</a:t>
            </a:r>
            <a:endParaRPr lang="de-DE" sz="4400" dirty="0">
              <a:latin typeface="Calibri" panose="020F0502020204030204" pitchFamily="34" charset="0"/>
              <a:cs typeface="Calibri" panose="020F0502020204030204" pitchFamily="34" charset="0"/>
            </a:endParaRPr>
          </a:p>
        </p:txBody>
      </p:sp>
      <p:cxnSp>
        <p:nvCxnSpPr>
          <p:cNvPr id="10" name="Gerader Verbinder 9">
            <a:extLst>
              <a:ext uri="{FF2B5EF4-FFF2-40B4-BE49-F238E27FC236}">
                <a16:creationId xmlns:a16="http://schemas.microsoft.com/office/drawing/2014/main" id="{B68259AF-174D-4FEF-8E50-8023A00B2A6A}"/>
              </a:ext>
            </a:extLst>
          </p:cNvPr>
          <p:cNvCxnSpPr>
            <a:cxnSpLocks/>
          </p:cNvCxnSpPr>
          <p:nvPr/>
        </p:nvCxnSpPr>
        <p:spPr>
          <a:xfrm>
            <a:off x="4581525" y="1516779"/>
            <a:ext cx="6667500" cy="0"/>
          </a:xfrm>
          <a:prstGeom prst="line">
            <a:avLst/>
          </a:prstGeom>
          <a:ln w="38100"/>
        </p:spPr>
        <p:style>
          <a:lnRef idx="1">
            <a:schemeClr val="accent2"/>
          </a:lnRef>
          <a:fillRef idx="0">
            <a:schemeClr val="accent2"/>
          </a:fillRef>
          <a:effectRef idx="0">
            <a:schemeClr val="accent2"/>
          </a:effectRef>
          <a:fontRef idx="minor">
            <a:schemeClr val="tx1"/>
          </a:fontRef>
        </p:style>
      </p:cxnSp>
      <p:sp>
        <p:nvSpPr>
          <p:cNvPr id="12" name="Rechteck: abgerundete Ecken 11">
            <a:extLst>
              <a:ext uri="{FF2B5EF4-FFF2-40B4-BE49-F238E27FC236}">
                <a16:creationId xmlns:a16="http://schemas.microsoft.com/office/drawing/2014/main" id="{C70F9C86-9E9F-40AC-96A1-9C3A2527ACF1}"/>
              </a:ext>
            </a:extLst>
          </p:cNvPr>
          <p:cNvSpPr/>
          <p:nvPr/>
        </p:nvSpPr>
        <p:spPr>
          <a:xfrm>
            <a:off x="380998" y="2251174"/>
            <a:ext cx="2000252" cy="1082576"/>
          </a:xfrm>
          <a:prstGeom prst="roundRect">
            <a:avLst/>
          </a:prstGeom>
          <a:noFill/>
          <a:ln w="28575">
            <a:solidFill>
              <a:srgbClr val="FF9C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4800" dirty="0">
                <a:solidFill>
                  <a:srgbClr val="FF9C38"/>
                </a:solidFill>
                <a:latin typeface="Calibri" panose="020F0502020204030204" pitchFamily="34" charset="0"/>
                <a:cs typeface="Calibri" panose="020F0502020204030204" pitchFamily="34" charset="0"/>
              </a:rPr>
              <a:t>Model</a:t>
            </a:r>
          </a:p>
        </p:txBody>
      </p:sp>
      <p:pic>
        <p:nvPicPr>
          <p:cNvPr id="11" name="Grafik 10">
            <a:extLst>
              <a:ext uri="{FF2B5EF4-FFF2-40B4-BE49-F238E27FC236}">
                <a16:creationId xmlns:a16="http://schemas.microsoft.com/office/drawing/2014/main" id="{8496D027-1F74-4145-9B57-6D2BD2E8F844}"/>
              </a:ext>
            </a:extLst>
          </p:cNvPr>
          <p:cNvPicPr>
            <a:picLocks noChangeAspect="1"/>
          </p:cNvPicPr>
          <p:nvPr/>
        </p:nvPicPr>
        <p:blipFill>
          <a:blip r:embed="rId2"/>
          <a:stretch>
            <a:fillRect/>
          </a:stretch>
        </p:blipFill>
        <p:spPr>
          <a:xfrm>
            <a:off x="3476625" y="2371724"/>
            <a:ext cx="6229350" cy="872109"/>
          </a:xfrm>
          <a:prstGeom prst="rect">
            <a:avLst/>
          </a:prstGeom>
        </p:spPr>
      </p:pic>
      <p:pic>
        <p:nvPicPr>
          <p:cNvPr id="14" name="Grafik 13">
            <a:extLst>
              <a:ext uri="{FF2B5EF4-FFF2-40B4-BE49-F238E27FC236}">
                <a16:creationId xmlns:a16="http://schemas.microsoft.com/office/drawing/2014/main" id="{A7A2B63E-228D-40E8-B0DB-5A53E03AD663}"/>
              </a:ext>
            </a:extLst>
          </p:cNvPr>
          <p:cNvPicPr>
            <a:picLocks noChangeAspect="1"/>
          </p:cNvPicPr>
          <p:nvPr/>
        </p:nvPicPr>
        <p:blipFill>
          <a:blip r:embed="rId3"/>
          <a:stretch>
            <a:fillRect/>
          </a:stretch>
        </p:blipFill>
        <p:spPr>
          <a:xfrm>
            <a:off x="3476625" y="3967162"/>
            <a:ext cx="3267077" cy="700088"/>
          </a:xfrm>
          <a:prstGeom prst="rect">
            <a:avLst/>
          </a:prstGeom>
        </p:spPr>
      </p:pic>
    </p:spTree>
    <p:extLst>
      <p:ext uri="{BB962C8B-B14F-4D97-AF65-F5344CB8AC3E}">
        <p14:creationId xmlns:p14="http://schemas.microsoft.com/office/powerpoint/2010/main" val="98505878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hteck 1">
            <a:extLst>
              <a:ext uri="{FF2B5EF4-FFF2-40B4-BE49-F238E27FC236}">
                <a16:creationId xmlns:a16="http://schemas.microsoft.com/office/drawing/2014/main" id="{C95512F2-712C-4AEB-8FF6-4E0537F79390}"/>
              </a:ext>
            </a:extLst>
          </p:cNvPr>
          <p:cNvSpPr/>
          <p:nvPr/>
        </p:nvSpPr>
        <p:spPr>
          <a:xfrm>
            <a:off x="0" y="0"/>
            <a:ext cx="2752725" cy="6858000"/>
          </a:xfrm>
          <a:prstGeom prst="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Textfeld 2">
            <a:extLst>
              <a:ext uri="{FF2B5EF4-FFF2-40B4-BE49-F238E27FC236}">
                <a16:creationId xmlns:a16="http://schemas.microsoft.com/office/drawing/2014/main" id="{951A7F82-10F6-420B-AFD2-E07507AE00D8}"/>
              </a:ext>
            </a:extLst>
          </p:cNvPr>
          <p:cNvSpPr txBox="1"/>
          <p:nvPr/>
        </p:nvSpPr>
        <p:spPr>
          <a:xfrm>
            <a:off x="0" y="853320"/>
            <a:ext cx="2752725" cy="1077218"/>
          </a:xfrm>
          <a:prstGeom prst="rect">
            <a:avLst/>
          </a:prstGeom>
          <a:noFill/>
        </p:spPr>
        <p:txBody>
          <a:bodyPr wrap="square" rtlCol="0">
            <a:spAutoFit/>
          </a:bodyPr>
          <a:lstStyle/>
          <a:p>
            <a:pPr algn="ctr"/>
            <a:r>
              <a:rPr lang="de-DE" sz="3200" dirty="0">
                <a:solidFill>
                  <a:schemeClr val="bg1"/>
                </a:solidFill>
                <a:latin typeface="Calibri" panose="020F0502020204030204" pitchFamily="34" charset="0"/>
                <a:cs typeface="Calibri" panose="020F0502020204030204" pitchFamily="34" charset="0"/>
              </a:rPr>
              <a:t>Klassifikations-Analyse</a:t>
            </a:r>
          </a:p>
        </p:txBody>
      </p:sp>
      <p:sp>
        <p:nvSpPr>
          <p:cNvPr id="9" name="Textfeld 8">
            <a:extLst>
              <a:ext uri="{FF2B5EF4-FFF2-40B4-BE49-F238E27FC236}">
                <a16:creationId xmlns:a16="http://schemas.microsoft.com/office/drawing/2014/main" id="{08DCA32E-D2AD-4124-B0F6-7603925C911C}"/>
              </a:ext>
            </a:extLst>
          </p:cNvPr>
          <p:cNvSpPr txBox="1"/>
          <p:nvPr/>
        </p:nvSpPr>
        <p:spPr>
          <a:xfrm>
            <a:off x="4031454" y="622488"/>
            <a:ext cx="7653338" cy="769441"/>
          </a:xfrm>
          <a:prstGeom prst="rect">
            <a:avLst/>
          </a:prstGeom>
          <a:noFill/>
        </p:spPr>
        <p:txBody>
          <a:bodyPr wrap="square" rtlCol="0">
            <a:spAutoFit/>
          </a:bodyPr>
          <a:lstStyle/>
          <a:p>
            <a:pPr algn="ctr"/>
            <a:r>
              <a:rPr lang="de-DE" sz="4400" b="0" i="0" dirty="0">
                <a:solidFill>
                  <a:srgbClr val="24292F"/>
                </a:solidFill>
                <a:effectLst/>
                <a:latin typeface="-apple-system"/>
              </a:rPr>
              <a:t>Konfusionsmatrix</a:t>
            </a:r>
            <a:endParaRPr lang="de-DE" sz="4400" dirty="0">
              <a:latin typeface="Calibri" panose="020F0502020204030204" pitchFamily="34" charset="0"/>
              <a:cs typeface="Calibri" panose="020F0502020204030204" pitchFamily="34" charset="0"/>
            </a:endParaRPr>
          </a:p>
        </p:txBody>
      </p:sp>
      <p:cxnSp>
        <p:nvCxnSpPr>
          <p:cNvPr id="10" name="Gerader Verbinder 9">
            <a:extLst>
              <a:ext uri="{FF2B5EF4-FFF2-40B4-BE49-F238E27FC236}">
                <a16:creationId xmlns:a16="http://schemas.microsoft.com/office/drawing/2014/main" id="{B68259AF-174D-4FEF-8E50-8023A00B2A6A}"/>
              </a:ext>
            </a:extLst>
          </p:cNvPr>
          <p:cNvCxnSpPr>
            <a:cxnSpLocks/>
          </p:cNvCxnSpPr>
          <p:nvPr/>
        </p:nvCxnSpPr>
        <p:spPr>
          <a:xfrm>
            <a:off x="6200775" y="1516779"/>
            <a:ext cx="3419475" cy="0"/>
          </a:xfrm>
          <a:prstGeom prst="line">
            <a:avLst/>
          </a:prstGeom>
          <a:ln w="38100"/>
        </p:spPr>
        <p:style>
          <a:lnRef idx="1">
            <a:schemeClr val="accent2"/>
          </a:lnRef>
          <a:fillRef idx="0">
            <a:schemeClr val="accent2"/>
          </a:fillRef>
          <a:effectRef idx="0">
            <a:schemeClr val="accent2"/>
          </a:effectRef>
          <a:fontRef idx="minor">
            <a:schemeClr val="tx1"/>
          </a:fontRef>
        </p:style>
      </p:cxnSp>
      <p:sp>
        <p:nvSpPr>
          <p:cNvPr id="12" name="Rechteck: abgerundete Ecken 11">
            <a:extLst>
              <a:ext uri="{FF2B5EF4-FFF2-40B4-BE49-F238E27FC236}">
                <a16:creationId xmlns:a16="http://schemas.microsoft.com/office/drawing/2014/main" id="{C70F9C86-9E9F-40AC-96A1-9C3A2527ACF1}"/>
              </a:ext>
            </a:extLst>
          </p:cNvPr>
          <p:cNvSpPr/>
          <p:nvPr/>
        </p:nvSpPr>
        <p:spPr>
          <a:xfrm>
            <a:off x="380998" y="2251174"/>
            <a:ext cx="2000252" cy="1082576"/>
          </a:xfrm>
          <a:prstGeom prst="roundRect">
            <a:avLst/>
          </a:prstGeom>
          <a:noFill/>
          <a:ln w="28575">
            <a:solidFill>
              <a:srgbClr val="FF9C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4800" dirty="0">
                <a:solidFill>
                  <a:srgbClr val="FF9C38"/>
                </a:solidFill>
                <a:latin typeface="Calibri" panose="020F0502020204030204" pitchFamily="34" charset="0"/>
                <a:cs typeface="Calibri" panose="020F0502020204030204" pitchFamily="34" charset="0"/>
              </a:rPr>
              <a:t>Model</a:t>
            </a:r>
          </a:p>
        </p:txBody>
      </p:sp>
      <p:pic>
        <p:nvPicPr>
          <p:cNvPr id="7" name="Grafik 6">
            <a:extLst>
              <a:ext uri="{FF2B5EF4-FFF2-40B4-BE49-F238E27FC236}">
                <a16:creationId xmlns:a16="http://schemas.microsoft.com/office/drawing/2014/main" id="{2D4634C7-E855-45C3-AA16-5EA525EFDD8B}"/>
              </a:ext>
            </a:extLst>
          </p:cNvPr>
          <p:cNvPicPr>
            <a:picLocks noChangeAspect="1"/>
          </p:cNvPicPr>
          <p:nvPr/>
        </p:nvPicPr>
        <p:blipFill>
          <a:blip r:embed="rId2"/>
          <a:stretch>
            <a:fillRect/>
          </a:stretch>
        </p:blipFill>
        <p:spPr>
          <a:xfrm>
            <a:off x="3133723" y="1930538"/>
            <a:ext cx="8801100" cy="1285875"/>
          </a:xfrm>
          <a:prstGeom prst="rect">
            <a:avLst/>
          </a:prstGeom>
        </p:spPr>
      </p:pic>
      <p:pic>
        <p:nvPicPr>
          <p:cNvPr id="13" name="Grafik 12">
            <a:extLst>
              <a:ext uri="{FF2B5EF4-FFF2-40B4-BE49-F238E27FC236}">
                <a16:creationId xmlns:a16="http://schemas.microsoft.com/office/drawing/2014/main" id="{A61EA766-6CF9-4111-A2DC-BA99F5DB0805}"/>
              </a:ext>
            </a:extLst>
          </p:cNvPr>
          <p:cNvPicPr>
            <a:picLocks noChangeAspect="1"/>
          </p:cNvPicPr>
          <p:nvPr/>
        </p:nvPicPr>
        <p:blipFill>
          <a:blip r:embed="rId3"/>
          <a:stretch>
            <a:fillRect/>
          </a:stretch>
        </p:blipFill>
        <p:spPr>
          <a:xfrm>
            <a:off x="3133723" y="3429000"/>
            <a:ext cx="4724400" cy="3171825"/>
          </a:xfrm>
          <a:prstGeom prst="rect">
            <a:avLst/>
          </a:prstGeom>
        </p:spPr>
      </p:pic>
    </p:spTree>
    <p:extLst>
      <p:ext uri="{BB962C8B-B14F-4D97-AF65-F5344CB8AC3E}">
        <p14:creationId xmlns:p14="http://schemas.microsoft.com/office/powerpoint/2010/main" val="153133602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hteck 1">
            <a:extLst>
              <a:ext uri="{FF2B5EF4-FFF2-40B4-BE49-F238E27FC236}">
                <a16:creationId xmlns:a16="http://schemas.microsoft.com/office/drawing/2014/main" id="{C95512F2-712C-4AEB-8FF6-4E0537F79390}"/>
              </a:ext>
            </a:extLst>
          </p:cNvPr>
          <p:cNvSpPr/>
          <p:nvPr/>
        </p:nvSpPr>
        <p:spPr>
          <a:xfrm>
            <a:off x="0" y="0"/>
            <a:ext cx="2752725" cy="6858000"/>
          </a:xfrm>
          <a:prstGeom prst="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Textfeld 2">
            <a:extLst>
              <a:ext uri="{FF2B5EF4-FFF2-40B4-BE49-F238E27FC236}">
                <a16:creationId xmlns:a16="http://schemas.microsoft.com/office/drawing/2014/main" id="{951A7F82-10F6-420B-AFD2-E07507AE00D8}"/>
              </a:ext>
            </a:extLst>
          </p:cNvPr>
          <p:cNvSpPr txBox="1"/>
          <p:nvPr/>
        </p:nvSpPr>
        <p:spPr>
          <a:xfrm>
            <a:off x="0" y="853320"/>
            <a:ext cx="2752725" cy="1077218"/>
          </a:xfrm>
          <a:prstGeom prst="rect">
            <a:avLst/>
          </a:prstGeom>
          <a:noFill/>
        </p:spPr>
        <p:txBody>
          <a:bodyPr wrap="square" rtlCol="0">
            <a:spAutoFit/>
          </a:bodyPr>
          <a:lstStyle/>
          <a:p>
            <a:pPr algn="ctr"/>
            <a:r>
              <a:rPr lang="de-DE" sz="3200" dirty="0">
                <a:solidFill>
                  <a:schemeClr val="bg1"/>
                </a:solidFill>
                <a:latin typeface="Calibri" panose="020F0502020204030204" pitchFamily="34" charset="0"/>
                <a:cs typeface="Calibri" panose="020F0502020204030204" pitchFamily="34" charset="0"/>
              </a:rPr>
              <a:t>Klassifikations-Analyse</a:t>
            </a:r>
          </a:p>
        </p:txBody>
      </p:sp>
      <p:sp>
        <p:nvSpPr>
          <p:cNvPr id="9" name="Textfeld 8">
            <a:extLst>
              <a:ext uri="{FF2B5EF4-FFF2-40B4-BE49-F238E27FC236}">
                <a16:creationId xmlns:a16="http://schemas.microsoft.com/office/drawing/2014/main" id="{08DCA32E-D2AD-4124-B0F6-7603925C911C}"/>
              </a:ext>
            </a:extLst>
          </p:cNvPr>
          <p:cNvSpPr txBox="1"/>
          <p:nvPr/>
        </p:nvSpPr>
        <p:spPr>
          <a:xfrm>
            <a:off x="3314700" y="622488"/>
            <a:ext cx="8293892" cy="769441"/>
          </a:xfrm>
          <a:prstGeom prst="rect">
            <a:avLst/>
          </a:prstGeom>
          <a:noFill/>
        </p:spPr>
        <p:txBody>
          <a:bodyPr wrap="square" rtlCol="0">
            <a:spAutoFit/>
          </a:bodyPr>
          <a:lstStyle/>
          <a:p>
            <a:pPr algn="ctr"/>
            <a:r>
              <a:rPr lang="de-DE" sz="4400" b="0" i="0" dirty="0">
                <a:solidFill>
                  <a:srgbClr val="24292F"/>
                </a:solidFill>
                <a:effectLst/>
                <a:latin typeface="-apple-system"/>
              </a:rPr>
              <a:t>Konfusionsmatrix mit </a:t>
            </a:r>
            <a:r>
              <a:rPr lang="de-DE" sz="4400" b="0" i="0" dirty="0" err="1">
                <a:solidFill>
                  <a:srgbClr val="24292F"/>
                </a:solidFill>
                <a:effectLst/>
                <a:latin typeface="-apple-system"/>
              </a:rPr>
              <a:t>Treshold</a:t>
            </a:r>
            <a:r>
              <a:rPr lang="de-DE" sz="4400" b="0" i="0" dirty="0">
                <a:solidFill>
                  <a:srgbClr val="24292F"/>
                </a:solidFill>
                <a:effectLst/>
                <a:latin typeface="-apple-system"/>
              </a:rPr>
              <a:t> 0,05</a:t>
            </a:r>
            <a:endParaRPr lang="de-DE" sz="4400" dirty="0">
              <a:latin typeface="Calibri" panose="020F0502020204030204" pitchFamily="34" charset="0"/>
              <a:cs typeface="Calibri" panose="020F0502020204030204" pitchFamily="34" charset="0"/>
            </a:endParaRPr>
          </a:p>
        </p:txBody>
      </p:sp>
      <p:cxnSp>
        <p:nvCxnSpPr>
          <p:cNvPr id="10" name="Gerader Verbinder 9">
            <a:extLst>
              <a:ext uri="{FF2B5EF4-FFF2-40B4-BE49-F238E27FC236}">
                <a16:creationId xmlns:a16="http://schemas.microsoft.com/office/drawing/2014/main" id="{B68259AF-174D-4FEF-8E50-8023A00B2A6A}"/>
              </a:ext>
            </a:extLst>
          </p:cNvPr>
          <p:cNvCxnSpPr>
            <a:cxnSpLocks/>
          </p:cNvCxnSpPr>
          <p:nvPr/>
        </p:nvCxnSpPr>
        <p:spPr>
          <a:xfrm>
            <a:off x="3781425" y="1516779"/>
            <a:ext cx="7429500" cy="0"/>
          </a:xfrm>
          <a:prstGeom prst="line">
            <a:avLst/>
          </a:prstGeom>
          <a:ln w="38100"/>
        </p:spPr>
        <p:style>
          <a:lnRef idx="1">
            <a:schemeClr val="accent2"/>
          </a:lnRef>
          <a:fillRef idx="0">
            <a:schemeClr val="accent2"/>
          </a:fillRef>
          <a:effectRef idx="0">
            <a:schemeClr val="accent2"/>
          </a:effectRef>
          <a:fontRef idx="minor">
            <a:schemeClr val="tx1"/>
          </a:fontRef>
        </p:style>
      </p:cxnSp>
      <p:sp>
        <p:nvSpPr>
          <p:cNvPr id="12" name="Rechteck: abgerundete Ecken 11">
            <a:extLst>
              <a:ext uri="{FF2B5EF4-FFF2-40B4-BE49-F238E27FC236}">
                <a16:creationId xmlns:a16="http://schemas.microsoft.com/office/drawing/2014/main" id="{C70F9C86-9E9F-40AC-96A1-9C3A2527ACF1}"/>
              </a:ext>
            </a:extLst>
          </p:cNvPr>
          <p:cNvSpPr/>
          <p:nvPr/>
        </p:nvSpPr>
        <p:spPr>
          <a:xfrm>
            <a:off x="380998" y="2251174"/>
            <a:ext cx="2000252" cy="1082576"/>
          </a:xfrm>
          <a:prstGeom prst="roundRect">
            <a:avLst/>
          </a:prstGeom>
          <a:noFill/>
          <a:ln w="28575">
            <a:solidFill>
              <a:srgbClr val="FF9C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4800" dirty="0">
                <a:solidFill>
                  <a:srgbClr val="FF9C38"/>
                </a:solidFill>
                <a:latin typeface="Calibri" panose="020F0502020204030204" pitchFamily="34" charset="0"/>
                <a:cs typeface="Calibri" panose="020F0502020204030204" pitchFamily="34" charset="0"/>
              </a:rPr>
              <a:t>Model</a:t>
            </a:r>
          </a:p>
        </p:txBody>
      </p:sp>
      <p:pic>
        <p:nvPicPr>
          <p:cNvPr id="8" name="Grafik 7">
            <a:extLst>
              <a:ext uri="{FF2B5EF4-FFF2-40B4-BE49-F238E27FC236}">
                <a16:creationId xmlns:a16="http://schemas.microsoft.com/office/drawing/2014/main" id="{7E16B0AD-2921-4C18-8916-1E792180646E}"/>
              </a:ext>
            </a:extLst>
          </p:cNvPr>
          <p:cNvPicPr>
            <a:picLocks noChangeAspect="1"/>
          </p:cNvPicPr>
          <p:nvPr/>
        </p:nvPicPr>
        <p:blipFill>
          <a:blip r:embed="rId2"/>
          <a:stretch>
            <a:fillRect/>
          </a:stretch>
        </p:blipFill>
        <p:spPr>
          <a:xfrm>
            <a:off x="3314700" y="1828800"/>
            <a:ext cx="4133850" cy="3200400"/>
          </a:xfrm>
          <a:prstGeom prst="rect">
            <a:avLst/>
          </a:prstGeom>
        </p:spPr>
      </p:pic>
      <p:pic>
        <p:nvPicPr>
          <p:cNvPr id="14" name="Grafik 13">
            <a:extLst>
              <a:ext uri="{FF2B5EF4-FFF2-40B4-BE49-F238E27FC236}">
                <a16:creationId xmlns:a16="http://schemas.microsoft.com/office/drawing/2014/main" id="{B27B9669-52DB-4E4C-858D-6571EB397F1E}"/>
              </a:ext>
            </a:extLst>
          </p:cNvPr>
          <p:cNvPicPr>
            <a:picLocks noChangeAspect="1"/>
          </p:cNvPicPr>
          <p:nvPr/>
        </p:nvPicPr>
        <p:blipFill>
          <a:blip r:embed="rId3"/>
          <a:stretch>
            <a:fillRect/>
          </a:stretch>
        </p:blipFill>
        <p:spPr>
          <a:xfrm>
            <a:off x="7251291" y="4083718"/>
            <a:ext cx="4812121" cy="2364656"/>
          </a:xfrm>
          <a:prstGeom prst="rect">
            <a:avLst/>
          </a:prstGeom>
        </p:spPr>
      </p:pic>
    </p:spTree>
    <p:extLst>
      <p:ext uri="{BB962C8B-B14F-4D97-AF65-F5344CB8AC3E}">
        <p14:creationId xmlns:p14="http://schemas.microsoft.com/office/powerpoint/2010/main" val="297257819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hteck 1">
            <a:extLst>
              <a:ext uri="{FF2B5EF4-FFF2-40B4-BE49-F238E27FC236}">
                <a16:creationId xmlns:a16="http://schemas.microsoft.com/office/drawing/2014/main" id="{C95512F2-712C-4AEB-8FF6-4E0537F79390}"/>
              </a:ext>
            </a:extLst>
          </p:cNvPr>
          <p:cNvSpPr/>
          <p:nvPr/>
        </p:nvSpPr>
        <p:spPr>
          <a:xfrm>
            <a:off x="0" y="0"/>
            <a:ext cx="2752725" cy="6858000"/>
          </a:xfrm>
          <a:prstGeom prst="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Textfeld 2">
            <a:extLst>
              <a:ext uri="{FF2B5EF4-FFF2-40B4-BE49-F238E27FC236}">
                <a16:creationId xmlns:a16="http://schemas.microsoft.com/office/drawing/2014/main" id="{951A7F82-10F6-420B-AFD2-E07507AE00D8}"/>
              </a:ext>
            </a:extLst>
          </p:cNvPr>
          <p:cNvSpPr txBox="1"/>
          <p:nvPr/>
        </p:nvSpPr>
        <p:spPr>
          <a:xfrm>
            <a:off x="0" y="853320"/>
            <a:ext cx="2752725" cy="1077218"/>
          </a:xfrm>
          <a:prstGeom prst="rect">
            <a:avLst/>
          </a:prstGeom>
          <a:noFill/>
        </p:spPr>
        <p:txBody>
          <a:bodyPr wrap="square" rtlCol="0">
            <a:spAutoFit/>
          </a:bodyPr>
          <a:lstStyle/>
          <a:p>
            <a:pPr algn="ctr"/>
            <a:r>
              <a:rPr lang="de-DE" sz="3200" dirty="0">
                <a:solidFill>
                  <a:schemeClr val="bg1"/>
                </a:solidFill>
                <a:latin typeface="Calibri" panose="020F0502020204030204" pitchFamily="34" charset="0"/>
                <a:cs typeface="Calibri" panose="020F0502020204030204" pitchFamily="34" charset="0"/>
              </a:rPr>
              <a:t>Klassifikations-Analyse</a:t>
            </a:r>
          </a:p>
        </p:txBody>
      </p:sp>
      <p:sp>
        <p:nvSpPr>
          <p:cNvPr id="9" name="Textfeld 8">
            <a:extLst>
              <a:ext uri="{FF2B5EF4-FFF2-40B4-BE49-F238E27FC236}">
                <a16:creationId xmlns:a16="http://schemas.microsoft.com/office/drawing/2014/main" id="{08DCA32E-D2AD-4124-B0F6-7603925C911C}"/>
              </a:ext>
            </a:extLst>
          </p:cNvPr>
          <p:cNvSpPr txBox="1"/>
          <p:nvPr/>
        </p:nvSpPr>
        <p:spPr>
          <a:xfrm>
            <a:off x="3314700" y="622488"/>
            <a:ext cx="8293892" cy="769441"/>
          </a:xfrm>
          <a:prstGeom prst="rect">
            <a:avLst/>
          </a:prstGeom>
          <a:noFill/>
        </p:spPr>
        <p:txBody>
          <a:bodyPr wrap="square" rtlCol="0">
            <a:spAutoFit/>
          </a:bodyPr>
          <a:lstStyle/>
          <a:p>
            <a:pPr algn="ctr"/>
            <a:r>
              <a:rPr lang="de-DE" sz="4400" b="0" i="0" dirty="0">
                <a:solidFill>
                  <a:srgbClr val="24292F"/>
                </a:solidFill>
                <a:effectLst/>
                <a:latin typeface="-apple-system"/>
              </a:rPr>
              <a:t>Interpretation</a:t>
            </a:r>
            <a:endParaRPr lang="de-DE" sz="4400" dirty="0">
              <a:latin typeface="Calibri" panose="020F0502020204030204" pitchFamily="34" charset="0"/>
              <a:cs typeface="Calibri" panose="020F0502020204030204" pitchFamily="34" charset="0"/>
            </a:endParaRPr>
          </a:p>
        </p:txBody>
      </p:sp>
      <p:cxnSp>
        <p:nvCxnSpPr>
          <p:cNvPr id="10" name="Gerader Verbinder 9">
            <a:extLst>
              <a:ext uri="{FF2B5EF4-FFF2-40B4-BE49-F238E27FC236}">
                <a16:creationId xmlns:a16="http://schemas.microsoft.com/office/drawing/2014/main" id="{B68259AF-174D-4FEF-8E50-8023A00B2A6A}"/>
              </a:ext>
            </a:extLst>
          </p:cNvPr>
          <p:cNvCxnSpPr>
            <a:cxnSpLocks/>
          </p:cNvCxnSpPr>
          <p:nvPr/>
        </p:nvCxnSpPr>
        <p:spPr>
          <a:xfrm>
            <a:off x="6096000" y="1516779"/>
            <a:ext cx="2705100" cy="0"/>
          </a:xfrm>
          <a:prstGeom prst="line">
            <a:avLst/>
          </a:prstGeom>
          <a:ln w="38100"/>
        </p:spPr>
        <p:style>
          <a:lnRef idx="1">
            <a:schemeClr val="accent2"/>
          </a:lnRef>
          <a:fillRef idx="0">
            <a:schemeClr val="accent2"/>
          </a:fillRef>
          <a:effectRef idx="0">
            <a:schemeClr val="accent2"/>
          </a:effectRef>
          <a:fontRef idx="minor">
            <a:schemeClr val="tx1"/>
          </a:fontRef>
        </p:style>
      </p:cxnSp>
      <p:sp>
        <p:nvSpPr>
          <p:cNvPr id="11" name="Textfeld 10">
            <a:extLst>
              <a:ext uri="{FF2B5EF4-FFF2-40B4-BE49-F238E27FC236}">
                <a16:creationId xmlns:a16="http://schemas.microsoft.com/office/drawing/2014/main" id="{4205C03B-A3AF-4161-A863-68A76720DC0C}"/>
              </a:ext>
            </a:extLst>
          </p:cNvPr>
          <p:cNvSpPr txBox="1"/>
          <p:nvPr/>
        </p:nvSpPr>
        <p:spPr>
          <a:xfrm>
            <a:off x="3848100" y="2210603"/>
            <a:ext cx="6800850" cy="3416320"/>
          </a:xfrm>
          <a:prstGeom prst="rect">
            <a:avLst/>
          </a:prstGeom>
          <a:noFill/>
        </p:spPr>
        <p:txBody>
          <a:bodyPr wrap="square" rtlCol="0">
            <a:spAutoFit/>
          </a:bodyPr>
          <a:lstStyle/>
          <a:p>
            <a:pPr marL="285750" indent="-285750">
              <a:buFont typeface="Arial" panose="020B0604020202020204" pitchFamily="34" charset="0"/>
              <a:buChar char="•"/>
            </a:pPr>
            <a:r>
              <a:rPr lang="de-DE" sz="2000" b="0" i="0" dirty="0">
                <a:solidFill>
                  <a:srgbClr val="24292F"/>
                </a:solidFill>
                <a:effectLst/>
                <a:latin typeface="-apple-system"/>
              </a:rPr>
              <a:t>Reduktion des Schwellenwertes auf 0,05 </a:t>
            </a:r>
            <a:r>
              <a:rPr lang="de-DE" sz="2000" b="0" i="0" dirty="0">
                <a:solidFill>
                  <a:srgbClr val="24292F"/>
                </a:solidFill>
                <a:effectLst/>
                <a:latin typeface="-apple-system"/>
                <a:sym typeface="Symbol" panose="05050102010706020507" pitchFamily="18" charset="2"/>
              </a:rPr>
              <a:t> 100 % der Käufer sind richtig prognostiziert und der Use Case somit erfüllt.</a:t>
            </a:r>
            <a:br>
              <a:rPr lang="de-DE" sz="2000" b="0" i="0" dirty="0">
                <a:solidFill>
                  <a:srgbClr val="24292F"/>
                </a:solidFill>
                <a:effectLst/>
                <a:latin typeface="-apple-system"/>
                <a:sym typeface="Symbol" panose="05050102010706020507" pitchFamily="18" charset="2"/>
              </a:rPr>
            </a:br>
            <a:endParaRPr lang="de-DE" sz="2000" b="0" i="0" dirty="0">
              <a:solidFill>
                <a:srgbClr val="24292F"/>
              </a:solidFill>
              <a:effectLst/>
              <a:latin typeface="-apple-system"/>
              <a:sym typeface="Symbol" panose="05050102010706020507" pitchFamily="18" charset="2"/>
            </a:endParaRPr>
          </a:p>
          <a:p>
            <a:pPr marL="285750" indent="-285750">
              <a:buFont typeface="Arial" panose="020B0604020202020204" pitchFamily="34" charset="0"/>
              <a:buChar char="•"/>
            </a:pPr>
            <a:r>
              <a:rPr lang="de-DE" sz="2000" dirty="0">
                <a:solidFill>
                  <a:srgbClr val="24292F"/>
                </a:solidFill>
                <a:latin typeface="-apple-system"/>
                <a:sym typeface="Symbol" panose="05050102010706020507" pitchFamily="18" charset="2"/>
              </a:rPr>
              <a:t>Werte von ‚Precision‘ und ‚Recall‘ der Nicht-Käufer sind sehr niedrig.</a:t>
            </a:r>
            <a:br>
              <a:rPr lang="de-DE" sz="2000" dirty="0">
                <a:solidFill>
                  <a:srgbClr val="24292F"/>
                </a:solidFill>
                <a:latin typeface="-apple-system"/>
                <a:sym typeface="Symbol" panose="05050102010706020507" pitchFamily="18" charset="2"/>
              </a:rPr>
            </a:br>
            <a:endParaRPr lang="de-DE" sz="2000" dirty="0">
              <a:solidFill>
                <a:srgbClr val="24292F"/>
              </a:solidFill>
              <a:latin typeface="-apple-system"/>
              <a:sym typeface="Symbol" panose="05050102010706020507" pitchFamily="18" charset="2"/>
            </a:endParaRPr>
          </a:p>
          <a:p>
            <a:pPr marL="285750" indent="-285750">
              <a:buFont typeface="Arial" panose="020B0604020202020204" pitchFamily="34" charset="0"/>
              <a:buChar char="•"/>
            </a:pPr>
            <a:r>
              <a:rPr lang="de-DE" sz="2000" dirty="0">
                <a:solidFill>
                  <a:srgbClr val="24292F"/>
                </a:solidFill>
                <a:latin typeface="-apple-system"/>
                <a:sym typeface="Symbol" panose="05050102010706020507" pitchFamily="18" charset="2"/>
              </a:rPr>
              <a:t>Für eine genaue Vorhersage beider Gruppen wäre ein Schwellenwert von 0,4 sinnvoll, da die ‚F1‘-Werte dort am ausgeglichensten sind. </a:t>
            </a:r>
          </a:p>
          <a:p>
            <a:pPr marL="285750" indent="-285750">
              <a:buFont typeface="Arial" panose="020B0604020202020204" pitchFamily="34" charset="0"/>
              <a:buChar char="•"/>
            </a:pPr>
            <a:endParaRPr lang="de-DE" dirty="0">
              <a:solidFill>
                <a:srgbClr val="24292F"/>
              </a:solidFill>
              <a:latin typeface="-apple-system"/>
              <a:sym typeface="Symbol" panose="05050102010706020507" pitchFamily="18" charset="2"/>
            </a:endParaRPr>
          </a:p>
          <a:p>
            <a:pPr marL="285750" indent="-285750">
              <a:buFont typeface="Arial" panose="020B0604020202020204" pitchFamily="34" charset="0"/>
              <a:buChar char="•"/>
            </a:pPr>
            <a:endParaRPr lang="de-DE" dirty="0"/>
          </a:p>
        </p:txBody>
      </p:sp>
    </p:spTree>
    <p:extLst>
      <p:ext uri="{BB962C8B-B14F-4D97-AF65-F5344CB8AC3E}">
        <p14:creationId xmlns:p14="http://schemas.microsoft.com/office/powerpoint/2010/main" val="85970962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6" name="Gerader Verbinder 5">
            <a:extLst>
              <a:ext uri="{FF2B5EF4-FFF2-40B4-BE49-F238E27FC236}">
                <a16:creationId xmlns:a16="http://schemas.microsoft.com/office/drawing/2014/main" id="{3CAB1E35-3DA6-4786-89B2-7CBB1B2DABE6}"/>
              </a:ext>
            </a:extLst>
          </p:cNvPr>
          <p:cNvCxnSpPr>
            <a:cxnSpLocks/>
          </p:cNvCxnSpPr>
          <p:nvPr/>
        </p:nvCxnSpPr>
        <p:spPr>
          <a:xfrm>
            <a:off x="3215148" y="4850529"/>
            <a:ext cx="5801033" cy="0"/>
          </a:xfrm>
          <a:prstGeom prst="line">
            <a:avLst/>
          </a:prstGeom>
          <a:ln w="38100"/>
        </p:spPr>
        <p:style>
          <a:lnRef idx="1">
            <a:schemeClr val="accent2"/>
          </a:lnRef>
          <a:fillRef idx="0">
            <a:schemeClr val="accent2"/>
          </a:fillRef>
          <a:effectRef idx="0">
            <a:schemeClr val="accent2"/>
          </a:effectRef>
          <a:fontRef idx="minor">
            <a:schemeClr val="tx1"/>
          </a:fontRef>
        </p:style>
      </p:cxnSp>
      <p:sp>
        <p:nvSpPr>
          <p:cNvPr id="28" name="Textfeld 27">
            <a:extLst>
              <a:ext uri="{FF2B5EF4-FFF2-40B4-BE49-F238E27FC236}">
                <a16:creationId xmlns:a16="http://schemas.microsoft.com/office/drawing/2014/main" id="{D4A4BDA3-E58E-4A34-ABDF-66FADA6408A7}"/>
              </a:ext>
            </a:extLst>
          </p:cNvPr>
          <p:cNvSpPr txBox="1"/>
          <p:nvPr/>
        </p:nvSpPr>
        <p:spPr>
          <a:xfrm>
            <a:off x="1451190" y="2518112"/>
            <a:ext cx="9289619" cy="1015663"/>
          </a:xfrm>
          <a:prstGeom prst="rect">
            <a:avLst/>
          </a:prstGeom>
          <a:noFill/>
        </p:spPr>
        <p:txBody>
          <a:bodyPr wrap="square" rtlCol="0">
            <a:spAutoFit/>
          </a:bodyPr>
          <a:lstStyle/>
          <a:p>
            <a:pPr algn="ctr"/>
            <a:r>
              <a:rPr lang="de-DE" sz="6000" dirty="0">
                <a:latin typeface="Calibri" panose="020F0502020204030204" pitchFamily="34" charset="0"/>
                <a:cs typeface="Calibri" panose="020F0502020204030204" pitchFamily="34" charset="0"/>
              </a:rPr>
              <a:t>Regressions-Analyse</a:t>
            </a:r>
          </a:p>
        </p:txBody>
      </p:sp>
    </p:spTree>
    <p:extLst>
      <p:ext uri="{BB962C8B-B14F-4D97-AF65-F5344CB8AC3E}">
        <p14:creationId xmlns:p14="http://schemas.microsoft.com/office/powerpoint/2010/main" val="99567806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6" name="Gerader Verbinder 5">
            <a:extLst>
              <a:ext uri="{FF2B5EF4-FFF2-40B4-BE49-F238E27FC236}">
                <a16:creationId xmlns:a16="http://schemas.microsoft.com/office/drawing/2014/main" id="{3CAB1E35-3DA6-4786-89B2-7CBB1B2DABE6}"/>
              </a:ext>
            </a:extLst>
          </p:cNvPr>
          <p:cNvCxnSpPr>
            <a:cxnSpLocks/>
          </p:cNvCxnSpPr>
          <p:nvPr/>
        </p:nvCxnSpPr>
        <p:spPr>
          <a:xfrm>
            <a:off x="5048250" y="4850529"/>
            <a:ext cx="2028825" cy="0"/>
          </a:xfrm>
          <a:prstGeom prst="line">
            <a:avLst/>
          </a:prstGeom>
          <a:ln w="38100"/>
        </p:spPr>
        <p:style>
          <a:lnRef idx="1">
            <a:schemeClr val="accent2"/>
          </a:lnRef>
          <a:fillRef idx="0">
            <a:schemeClr val="accent2"/>
          </a:fillRef>
          <a:effectRef idx="0">
            <a:schemeClr val="accent2"/>
          </a:effectRef>
          <a:fontRef idx="minor">
            <a:schemeClr val="tx1"/>
          </a:fontRef>
        </p:style>
      </p:cxnSp>
      <p:sp>
        <p:nvSpPr>
          <p:cNvPr id="28" name="Textfeld 27">
            <a:extLst>
              <a:ext uri="{FF2B5EF4-FFF2-40B4-BE49-F238E27FC236}">
                <a16:creationId xmlns:a16="http://schemas.microsoft.com/office/drawing/2014/main" id="{D4A4BDA3-E58E-4A34-ABDF-66FADA6408A7}"/>
              </a:ext>
            </a:extLst>
          </p:cNvPr>
          <p:cNvSpPr txBox="1"/>
          <p:nvPr/>
        </p:nvSpPr>
        <p:spPr>
          <a:xfrm>
            <a:off x="1451190" y="2518112"/>
            <a:ext cx="9289619" cy="1015663"/>
          </a:xfrm>
          <a:prstGeom prst="rect">
            <a:avLst/>
          </a:prstGeom>
          <a:noFill/>
        </p:spPr>
        <p:txBody>
          <a:bodyPr wrap="square" rtlCol="0">
            <a:spAutoFit/>
          </a:bodyPr>
          <a:lstStyle/>
          <a:p>
            <a:pPr algn="ctr"/>
            <a:r>
              <a:rPr lang="de-DE" sz="6000" dirty="0">
                <a:latin typeface="Calibri" panose="020F0502020204030204" pitchFamily="34" charset="0"/>
                <a:cs typeface="Calibri" panose="020F0502020204030204" pitchFamily="34" charset="0"/>
              </a:rPr>
              <a:t>A/B-Test</a:t>
            </a:r>
          </a:p>
        </p:txBody>
      </p:sp>
    </p:spTree>
    <p:extLst>
      <p:ext uri="{BB962C8B-B14F-4D97-AF65-F5344CB8AC3E}">
        <p14:creationId xmlns:p14="http://schemas.microsoft.com/office/powerpoint/2010/main" val="115688327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hteck 1">
            <a:extLst>
              <a:ext uri="{FF2B5EF4-FFF2-40B4-BE49-F238E27FC236}">
                <a16:creationId xmlns:a16="http://schemas.microsoft.com/office/drawing/2014/main" id="{C95512F2-712C-4AEB-8FF6-4E0537F79390}"/>
              </a:ext>
            </a:extLst>
          </p:cNvPr>
          <p:cNvSpPr/>
          <p:nvPr/>
        </p:nvSpPr>
        <p:spPr>
          <a:xfrm>
            <a:off x="0" y="0"/>
            <a:ext cx="2752725" cy="6858000"/>
          </a:xfrm>
          <a:prstGeom prst="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Textfeld 2">
            <a:extLst>
              <a:ext uri="{FF2B5EF4-FFF2-40B4-BE49-F238E27FC236}">
                <a16:creationId xmlns:a16="http://schemas.microsoft.com/office/drawing/2014/main" id="{951A7F82-10F6-420B-AFD2-E07507AE00D8}"/>
              </a:ext>
            </a:extLst>
          </p:cNvPr>
          <p:cNvSpPr txBox="1"/>
          <p:nvPr/>
        </p:nvSpPr>
        <p:spPr>
          <a:xfrm>
            <a:off x="0" y="853320"/>
            <a:ext cx="2752725" cy="1200329"/>
          </a:xfrm>
          <a:prstGeom prst="rect">
            <a:avLst/>
          </a:prstGeom>
          <a:noFill/>
        </p:spPr>
        <p:txBody>
          <a:bodyPr wrap="square" rtlCol="0">
            <a:spAutoFit/>
          </a:bodyPr>
          <a:lstStyle/>
          <a:p>
            <a:pPr algn="ctr"/>
            <a:r>
              <a:rPr lang="de-DE" sz="3600" dirty="0">
                <a:solidFill>
                  <a:schemeClr val="bg1"/>
                </a:solidFill>
                <a:latin typeface="Calibri" panose="020F0502020204030204" pitchFamily="34" charset="0"/>
                <a:cs typeface="Calibri" panose="020F0502020204030204" pitchFamily="34" charset="0"/>
              </a:rPr>
              <a:t>Regressions-Analyse</a:t>
            </a:r>
          </a:p>
        </p:txBody>
      </p:sp>
      <p:sp>
        <p:nvSpPr>
          <p:cNvPr id="6" name="Rechteck: abgerundete Ecken 5">
            <a:extLst>
              <a:ext uri="{FF2B5EF4-FFF2-40B4-BE49-F238E27FC236}">
                <a16:creationId xmlns:a16="http://schemas.microsoft.com/office/drawing/2014/main" id="{78F00551-1E12-41A1-B5DA-70AE5F38260F}"/>
              </a:ext>
            </a:extLst>
          </p:cNvPr>
          <p:cNvSpPr/>
          <p:nvPr/>
        </p:nvSpPr>
        <p:spPr>
          <a:xfrm>
            <a:off x="495299" y="2419350"/>
            <a:ext cx="1762125" cy="1009650"/>
          </a:xfrm>
          <a:prstGeom prst="roundRect">
            <a:avLst/>
          </a:prstGeom>
          <a:noFill/>
          <a:ln w="28575">
            <a:solidFill>
              <a:srgbClr val="4A86E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4800" dirty="0">
                <a:solidFill>
                  <a:srgbClr val="4A86E8"/>
                </a:solidFill>
                <a:latin typeface="Calibri" panose="020F0502020204030204" pitchFamily="34" charset="0"/>
                <a:cs typeface="Calibri" panose="020F0502020204030204" pitchFamily="34" charset="0"/>
              </a:rPr>
              <a:t>Plan</a:t>
            </a:r>
          </a:p>
        </p:txBody>
      </p:sp>
      <p:sp>
        <p:nvSpPr>
          <p:cNvPr id="8" name="Textfeld 7">
            <a:extLst>
              <a:ext uri="{FF2B5EF4-FFF2-40B4-BE49-F238E27FC236}">
                <a16:creationId xmlns:a16="http://schemas.microsoft.com/office/drawing/2014/main" id="{E4AF5FC0-747E-40F8-941C-706EF3359528}"/>
              </a:ext>
            </a:extLst>
          </p:cNvPr>
          <p:cNvSpPr txBox="1"/>
          <p:nvPr/>
        </p:nvSpPr>
        <p:spPr>
          <a:xfrm>
            <a:off x="4933950" y="586829"/>
            <a:ext cx="5143500" cy="769441"/>
          </a:xfrm>
          <a:prstGeom prst="rect">
            <a:avLst/>
          </a:prstGeom>
          <a:noFill/>
        </p:spPr>
        <p:txBody>
          <a:bodyPr wrap="square" rtlCol="0">
            <a:spAutoFit/>
          </a:bodyPr>
          <a:lstStyle/>
          <a:p>
            <a:pPr algn="ctr"/>
            <a:r>
              <a:rPr lang="de-DE" sz="4400" dirty="0">
                <a:latin typeface="Calibri" panose="020F0502020204030204" pitchFamily="34" charset="0"/>
                <a:cs typeface="Calibri" panose="020F0502020204030204" pitchFamily="34" charset="0"/>
              </a:rPr>
              <a:t>Use Case</a:t>
            </a:r>
          </a:p>
        </p:txBody>
      </p:sp>
      <p:cxnSp>
        <p:nvCxnSpPr>
          <p:cNvPr id="9" name="Gerader Verbinder 8">
            <a:extLst>
              <a:ext uri="{FF2B5EF4-FFF2-40B4-BE49-F238E27FC236}">
                <a16:creationId xmlns:a16="http://schemas.microsoft.com/office/drawing/2014/main" id="{8ECF6615-AF5B-418E-B896-F38D90FC2E05}"/>
              </a:ext>
            </a:extLst>
          </p:cNvPr>
          <p:cNvCxnSpPr>
            <a:cxnSpLocks/>
          </p:cNvCxnSpPr>
          <p:nvPr/>
        </p:nvCxnSpPr>
        <p:spPr>
          <a:xfrm>
            <a:off x="6743700" y="1469154"/>
            <a:ext cx="1581150" cy="0"/>
          </a:xfrm>
          <a:prstGeom prst="line">
            <a:avLst/>
          </a:prstGeom>
          <a:ln w="38100"/>
        </p:spPr>
        <p:style>
          <a:lnRef idx="1">
            <a:schemeClr val="accent2"/>
          </a:lnRef>
          <a:fillRef idx="0">
            <a:schemeClr val="accent2"/>
          </a:fillRef>
          <a:effectRef idx="0">
            <a:schemeClr val="accent2"/>
          </a:effectRef>
          <a:fontRef idx="minor">
            <a:schemeClr val="tx1"/>
          </a:fontRef>
        </p:style>
      </p:cxnSp>
      <p:sp>
        <p:nvSpPr>
          <p:cNvPr id="4" name="Textfeld 3">
            <a:extLst>
              <a:ext uri="{FF2B5EF4-FFF2-40B4-BE49-F238E27FC236}">
                <a16:creationId xmlns:a16="http://schemas.microsoft.com/office/drawing/2014/main" id="{E71608F4-0D00-4186-80B3-2DCCA92D2227}"/>
              </a:ext>
            </a:extLst>
          </p:cNvPr>
          <p:cNvSpPr txBox="1"/>
          <p:nvPr/>
        </p:nvSpPr>
        <p:spPr>
          <a:xfrm>
            <a:off x="4452937" y="2767280"/>
            <a:ext cx="6162675" cy="1323439"/>
          </a:xfrm>
          <a:prstGeom prst="rect">
            <a:avLst/>
          </a:prstGeom>
          <a:noFill/>
        </p:spPr>
        <p:txBody>
          <a:bodyPr wrap="square" rtlCol="0">
            <a:spAutoFit/>
          </a:bodyPr>
          <a:lstStyle/>
          <a:p>
            <a:r>
              <a:rPr lang="de-DE" sz="2000" b="0" i="1" dirty="0">
                <a:solidFill>
                  <a:srgbClr val="24292F"/>
                </a:solidFill>
                <a:effectLst/>
                <a:latin typeface="Calibri" panose="020F0502020204030204" pitchFamily="34" charset="0"/>
                <a:cs typeface="Calibri" panose="020F0502020204030204" pitchFamily="34" charset="0"/>
              </a:rPr>
              <a:t>„Die Anzahl jährlicher Käufe der Kunden sollen anhand ihres jährlichen Einkommens und ihres Alters prognostiziert werden. Auch bei diesem Use Case besteht die Zielgruppe aus 18- bis 34-jährigen Kunden.“</a:t>
            </a:r>
            <a:endParaRPr lang="de-DE" sz="2000" i="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4981068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hteck 1">
            <a:extLst>
              <a:ext uri="{FF2B5EF4-FFF2-40B4-BE49-F238E27FC236}">
                <a16:creationId xmlns:a16="http://schemas.microsoft.com/office/drawing/2014/main" id="{C95512F2-712C-4AEB-8FF6-4E0537F79390}"/>
              </a:ext>
            </a:extLst>
          </p:cNvPr>
          <p:cNvSpPr/>
          <p:nvPr/>
        </p:nvSpPr>
        <p:spPr>
          <a:xfrm>
            <a:off x="0" y="0"/>
            <a:ext cx="2752725" cy="6858000"/>
          </a:xfrm>
          <a:prstGeom prst="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Textfeld 2">
            <a:extLst>
              <a:ext uri="{FF2B5EF4-FFF2-40B4-BE49-F238E27FC236}">
                <a16:creationId xmlns:a16="http://schemas.microsoft.com/office/drawing/2014/main" id="{951A7F82-10F6-420B-AFD2-E07507AE00D8}"/>
              </a:ext>
            </a:extLst>
          </p:cNvPr>
          <p:cNvSpPr txBox="1"/>
          <p:nvPr/>
        </p:nvSpPr>
        <p:spPr>
          <a:xfrm>
            <a:off x="0" y="853320"/>
            <a:ext cx="2752725" cy="1200329"/>
          </a:xfrm>
          <a:prstGeom prst="rect">
            <a:avLst/>
          </a:prstGeom>
          <a:noFill/>
        </p:spPr>
        <p:txBody>
          <a:bodyPr wrap="square" rtlCol="0">
            <a:spAutoFit/>
          </a:bodyPr>
          <a:lstStyle/>
          <a:p>
            <a:pPr algn="ctr"/>
            <a:r>
              <a:rPr lang="de-DE" sz="3600" dirty="0">
                <a:solidFill>
                  <a:schemeClr val="bg1"/>
                </a:solidFill>
                <a:latin typeface="Calibri" panose="020F0502020204030204" pitchFamily="34" charset="0"/>
                <a:cs typeface="Calibri" panose="020F0502020204030204" pitchFamily="34" charset="0"/>
              </a:rPr>
              <a:t>Regressions-Analyse</a:t>
            </a:r>
          </a:p>
        </p:txBody>
      </p:sp>
      <p:sp>
        <p:nvSpPr>
          <p:cNvPr id="5" name="Rechteck: abgerundete Ecken 4">
            <a:extLst>
              <a:ext uri="{FF2B5EF4-FFF2-40B4-BE49-F238E27FC236}">
                <a16:creationId xmlns:a16="http://schemas.microsoft.com/office/drawing/2014/main" id="{4ED6CFA2-856E-43F2-8497-327050AA8399}"/>
              </a:ext>
            </a:extLst>
          </p:cNvPr>
          <p:cNvSpPr/>
          <p:nvPr/>
        </p:nvSpPr>
        <p:spPr>
          <a:xfrm>
            <a:off x="495299" y="2565499"/>
            <a:ext cx="1762125" cy="1009650"/>
          </a:xfrm>
          <a:prstGeom prst="roundRect">
            <a:avLst/>
          </a:prstGeom>
          <a:noFill/>
          <a:ln w="28575">
            <a:solidFill>
              <a:srgbClr val="3876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4800" dirty="0">
                <a:solidFill>
                  <a:srgbClr val="38761D"/>
                </a:solidFill>
                <a:latin typeface="Calibri" panose="020F0502020204030204" pitchFamily="34" charset="0"/>
                <a:cs typeface="Calibri" panose="020F0502020204030204" pitchFamily="34" charset="0"/>
              </a:rPr>
              <a:t>Data</a:t>
            </a:r>
          </a:p>
        </p:txBody>
      </p:sp>
      <p:sp>
        <p:nvSpPr>
          <p:cNvPr id="9" name="Textfeld 8">
            <a:extLst>
              <a:ext uri="{FF2B5EF4-FFF2-40B4-BE49-F238E27FC236}">
                <a16:creationId xmlns:a16="http://schemas.microsoft.com/office/drawing/2014/main" id="{A60DFDF7-05B0-43A8-8FF2-D8F3E614B757}"/>
              </a:ext>
            </a:extLst>
          </p:cNvPr>
          <p:cNvSpPr txBox="1"/>
          <p:nvPr/>
        </p:nvSpPr>
        <p:spPr>
          <a:xfrm>
            <a:off x="4967287" y="596354"/>
            <a:ext cx="5143500" cy="769441"/>
          </a:xfrm>
          <a:prstGeom prst="rect">
            <a:avLst/>
          </a:prstGeom>
          <a:noFill/>
        </p:spPr>
        <p:txBody>
          <a:bodyPr wrap="square" rtlCol="0">
            <a:spAutoFit/>
          </a:bodyPr>
          <a:lstStyle/>
          <a:p>
            <a:pPr algn="ctr"/>
            <a:r>
              <a:rPr lang="de-DE" sz="4400" dirty="0">
                <a:latin typeface="Calibri" panose="020F0502020204030204" pitchFamily="34" charset="0"/>
                <a:cs typeface="Calibri" panose="020F0502020204030204" pitchFamily="34" charset="0"/>
              </a:rPr>
              <a:t>Datenbeschaffung</a:t>
            </a:r>
          </a:p>
        </p:txBody>
      </p:sp>
      <p:cxnSp>
        <p:nvCxnSpPr>
          <p:cNvPr id="10" name="Gerader Verbinder 9">
            <a:extLst>
              <a:ext uri="{FF2B5EF4-FFF2-40B4-BE49-F238E27FC236}">
                <a16:creationId xmlns:a16="http://schemas.microsoft.com/office/drawing/2014/main" id="{13BFA0B2-5B74-479D-8F15-FCE611ACC992}"/>
              </a:ext>
            </a:extLst>
          </p:cNvPr>
          <p:cNvCxnSpPr>
            <a:cxnSpLocks/>
          </p:cNvCxnSpPr>
          <p:nvPr/>
        </p:nvCxnSpPr>
        <p:spPr>
          <a:xfrm>
            <a:off x="5867400" y="1516779"/>
            <a:ext cx="3248025" cy="0"/>
          </a:xfrm>
          <a:prstGeom prst="line">
            <a:avLst/>
          </a:prstGeom>
          <a:ln w="38100"/>
        </p:spPr>
        <p:style>
          <a:lnRef idx="1">
            <a:schemeClr val="accent2"/>
          </a:lnRef>
          <a:fillRef idx="0">
            <a:schemeClr val="accent2"/>
          </a:fillRef>
          <a:effectRef idx="0">
            <a:schemeClr val="accent2"/>
          </a:effectRef>
          <a:fontRef idx="minor">
            <a:schemeClr val="tx1"/>
          </a:fontRef>
        </p:style>
      </p:cxnSp>
      <p:pic>
        <p:nvPicPr>
          <p:cNvPr id="6" name="Grafik 5">
            <a:extLst>
              <a:ext uri="{FF2B5EF4-FFF2-40B4-BE49-F238E27FC236}">
                <a16:creationId xmlns:a16="http://schemas.microsoft.com/office/drawing/2014/main" id="{275D4EBE-4F99-464F-87C5-6A14C165820A}"/>
              </a:ext>
            </a:extLst>
          </p:cNvPr>
          <p:cNvPicPr>
            <a:picLocks noChangeAspect="1"/>
          </p:cNvPicPr>
          <p:nvPr/>
        </p:nvPicPr>
        <p:blipFill>
          <a:blip r:embed="rId2"/>
          <a:stretch>
            <a:fillRect/>
          </a:stretch>
        </p:blipFill>
        <p:spPr>
          <a:xfrm>
            <a:off x="4745541" y="2129848"/>
            <a:ext cx="5586991" cy="3670875"/>
          </a:xfrm>
          <a:prstGeom prst="rect">
            <a:avLst/>
          </a:prstGeom>
        </p:spPr>
      </p:pic>
    </p:spTree>
    <p:extLst>
      <p:ext uri="{BB962C8B-B14F-4D97-AF65-F5344CB8AC3E}">
        <p14:creationId xmlns:p14="http://schemas.microsoft.com/office/powerpoint/2010/main" val="307780433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hteck 1">
            <a:extLst>
              <a:ext uri="{FF2B5EF4-FFF2-40B4-BE49-F238E27FC236}">
                <a16:creationId xmlns:a16="http://schemas.microsoft.com/office/drawing/2014/main" id="{C95512F2-712C-4AEB-8FF6-4E0537F79390}"/>
              </a:ext>
            </a:extLst>
          </p:cNvPr>
          <p:cNvSpPr/>
          <p:nvPr/>
        </p:nvSpPr>
        <p:spPr>
          <a:xfrm>
            <a:off x="0" y="0"/>
            <a:ext cx="2752725" cy="6858000"/>
          </a:xfrm>
          <a:prstGeom prst="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Textfeld 2">
            <a:extLst>
              <a:ext uri="{FF2B5EF4-FFF2-40B4-BE49-F238E27FC236}">
                <a16:creationId xmlns:a16="http://schemas.microsoft.com/office/drawing/2014/main" id="{951A7F82-10F6-420B-AFD2-E07507AE00D8}"/>
              </a:ext>
            </a:extLst>
          </p:cNvPr>
          <p:cNvSpPr txBox="1"/>
          <p:nvPr/>
        </p:nvSpPr>
        <p:spPr>
          <a:xfrm>
            <a:off x="0" y="853320"/>
            <a:ext cx="2752725" cy="1200329"/>
          </a:xfrm>
          <a:prstGeom prst="rect">
            <a:avLst/>
          </a:prstGeom>
          <a:noFill/>
        </p:spPr>
        <p:txBody>
          <a:bodyPr wrap="square" rtlCol="0">
            <a:spAutoFit/>
          </a:bodyPr>
          <a:lstStyle/>
          <a:p>
            <a:pPr algn="ctr"/>
            <a:r>
              <a:rPr lang="de-DE" sz="3600" dirty="0">
                <a:solidFill>
                  <a:schemeClr val="bg1"/>
                </a:solidFill>
                <a:latin typeface="Calibri" panose="020F0502020204030204" pitchFamily="34" charset="0"/>
                <a:cs typeface="Calibri" panose="020F0502020204030204" pitchFamily="34" charset="0"/>
              </a:rPr>
              <a:t>Regressions-Analyse</a:t>
            </a:r>
          </a:p>
        </p:txBody>
      </p:sp>
      <p:sp>
        <p:nvSpPr>
          <p:cNvPr id="5" name="Rechteck: abgerundete Ecken 4">
            <a:extLst>
              <a:ext uri="{FF2B5EF4-FFF2-40B4-BE49-F238E27FC236}">
                <a16:creationId xmlns:a16="http://schemas.microsoft.com/office/drawing/2014/main" id="{4ED6CFA2-856E-43F2-8497-327050AA8399}"/>
              </a:ext>
            </a:extLst>
          </p:cNvPr>
          <p:cNvSpPr/>
          <p:nvPr/>
        </p:nvSpPr>
        <p:spPr>
          <a:xfrm>
            <a:off x="495299" y="2565499"/>
            <a:ext cx="1762125" cy="1009650"/>
          </a:xfrm>
          <a:prstGeom prst="roundRect">
            <a:avLst/>
          </a:prstGeom>
          <a:noFill/>
          <a:ln w="28575">
            <a:solidFill>
              <a:srgbClr val="3876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4800" dirty="0">
                <a:solidFill>
                  <a:srgbClr val="38761D"/>
                </a:solidFill>
                <a:latin typeface="Calibri" panose="020F0502020204030204" pitchFamily="34" charset="0"/>
                <a:cs typeface="Calibri" panose="020F0502020204030204" pitchFamily="34" charset="0"/>
              </a:rPr>
              <a:t>Data</a:t>
            </a:r>
          </a:p>
        </p:txBody>
      </p:sp>
      <p:sp>
        <p:nvSpPr>
          <p:cNvPr id="9" name="Textfeld 8">
            <a:extLst>
              <a:ext uri="{FF2B5EF4-FFF2-40B4-BE49-F238E27FC236}">
                <a16:creationId xmlns:a16="http://schemas.microsoft.com/office/drawing/2014/main" id="{A60DFDF7-05B0-43A8-8FF2-D8F3E614B757}"/>
              </a:ext>
            </a:extLst>
          </p:cNvPr>
          <p:cNvSpPr txBox="1"/>
          <p:nvPr/>
        </p:nvSpPr>
        <p:spPr>
          <a:xfrm>
            <a:off x="4967287" y="596354"/>
            <a:ext cx="5143500" cy="769441"/>
          </a:xfrm>
          <a:prstGeom prst="rect">
            <a:avLst/>
          </a:prstGeom>
          <a:noFill/>
        </p:spPr>
        <p:txBody>
          <a:bodyPr wrap="square" rtlCol="0">
            <a:spAutoFit/>
          </a:bodyPr>
          <a:lstStyle/>
          <a:p>
            <a:pPr algn="ctr"/>
            <a:r>
              <a:rPr lang="de-DE" sz="4400" dirty="0">
                <a:latin typeface="Calibri" panose="020F0502020204030204" pitchFamily="34" charset="0"/>
                <a:cs typeface="Calibri" panose="020F0502020204030204" pitchFamily="34" charset="0"/>
              </a:rPr>
              <a:t>Datenanpassung</a:t>
            </a:r>
          </a:p>
        </p:txBody>
      </p:sp>
      <p:cxnSp>
        <p:nvCxnSpPr>
          <p:cNvPr id="10" name="Gerader Verbinder 9">
            <a:extLst>
              <a:ext uri="{FF2B5EF4-FFF2-40B4-BE49-F238E27FC236}">
                <a16:creationId xmlns:a16="http://schemas.microsoft.com/office/drawing/2014/main" id="{13BFA0B2-5B74-479D-8F15-FCE611ACC992}"/>
              </a:ext>
            </a:extLst>
          </p:cNvPr>
          <p:cNvCxnSpPr>
            <a:cxnSpLocks/>
          </p:cNvCxnSpPr>
          <p:nvPr/>
        </p:nvCxnSpPr>
        <p:spPr>
          <a:xfrm>
            <a:off x="5867400" y="1516779"/>
            <a:ext cx="3248025" cy="0"/>
          </a:xfrm>
          <a:prstGeom prst="line">
            <a:avLst/>
          </a:prstGeom>
          <a:ln w="38100"/>
        </p:spPr>
        <p:style>
          <a:lnRef idx="1">
            <a:schemeClr val="accent2"/>
          </a:lnRef>
          <a:fillRef idx="0">
            <a:schemeClr val="accent2"/>
          </a:fillRef>
          <a:effectRef idx="0">
            <a:schemeClr val="accent2"/>
          </a:effectRef>
          <a:fontRef idx="minor">
            <a:schemeClr val="tx1"/>
          </a:fontRef>
        </p:style>
      </p:cxnSp>
      <p:pic>
        <p:nvPicPr>
          <p:cNvPr id="7" name="Grafik 6">
            <a:extLst>
              <a:ext uri="{FF2B5EF4-FFF2-40B4-BE49-F238E27FC236}">
                <a16:creationId xmlns:a16="http://schemas.microsoft.com/office/drawing/2014/main" id="{D7F868B2-562C-4FD6-9A7D-50859C1B576E}"/>
              </a:ext>
            </a:extLst>
          </p:cNvPr>
          <p:cNvPicPr>
            <a:picLocks noChangeAspect="1"/>
          </p:cNvPicPr>
          <p:nvPr/>
        </p:nvPicPr>
        <p:blipFill>
          <a:blip r:embed="rId2"/>
          <a:stretch>
            <a:fillRect/>
          </a:stretch>
        </p:blipFill>
        <p:spPr>
          <a:xfrm>
            <a:off x="3248024" y="1974949"/>
            <a:ext cx="4953000" cy="590550"/>
          </a:xfrm>
          <a:prstGeom prst="rect">
            <a:avLst/>
          </a:prstGeom>
        </p:spPr>
      </p:pic>
      <p:pic>
        <p:nvPicPr>
          <p:cNvPr id="11" name="Grafik 10">
            <a:extLst>
              <a:ext uri="{FF2B5EF4-FFF2-40B4-BE49-F238E27FC236}">
                <a16:creationId xmlns:a16="http://schemas.microsoft.com/office/drawing/2014/main" id="{E6D69274-9ACB-418D-8C74-5E1C0212AD73}"/>
              </a:ext>
            </a:extLst>
          </p:cNvPr>
          <p:cNvPicPr>
            <a:picLocks noChangeAspect="1"/>
          </p:cNvPicPr>
          <p:nvPr/>
        </p:nvPicPr>
        <p:blipFill>
          <a:blip r:embed="rId3"/>
          <a:stretch>
            <a:fillRect/>
          </a:stretch>
        </p:blipFill>
        <p:spPr>
          <a:xfrm>
            <a:off x="3248024" y="2856011"/>
            <a:ext cx="5562600" cy="428625"/>
          </a:xfrm>
          <a:prstGeom prst="rect">
            <a:avLst/>
          </a:prstGeom>
        </p:spPr>
      </p:pic>
      <p:pic>
        <p:nvPicPr>
          <p:cNvPr id="13" name="Grafik 12">
            <a:extLst>
              <a:ext uri="{FF2B5EF4-FFF2-40B4-BE49-F238E27FC236}">
                <a16:creationId xmlns:a16="http://schemas.microsoft.com/office/drawing/2014/main" id="{1BE76D98-B404-44BB-8F69-FE00689C44E9}"/>
              </a:ext>
            </a:extLst>
          </p:cNvPr>
          <p:cNvPicPr>
            <a:picLocks noChangeAspect="1"/>
          </p:cNvPicPr>
          <p:nvPr/>
        </p:nvPicPr>
        <p:blipFill>
          <a:blip r:embed="rId4"/>
          <a:stretch>
            <a:fillRect/>
          </a:stretch>
        </p:blipFill>
        <p:spPr>
          <a:xfrm>
            <a:off x="3190874" y="3371850"/>
            <a:ext cx="5619750" cy="3400425"/>
          </a:xfrm>
          <a:prstGeom prst="rect">
            <a:avLst/>
          </a:prstGeom>
        </p:spPr>
      </p:pic>
    </p:spTree>
    <p:extLst>
      <p:ext uri="{BB962C8B-B14F-4D97-AF65-F5344CB8AC3E}">
        <p14:creationId xmlns:p14="http://schemas.microsoft.com/office/powerpoint/2010/main" val="60814120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hteck 1">
            <a:extLst>
              <a:ext uri="{FF2B5EF4-FFF2-40B4-BE49-F238E27FC236}">
                <a16:creationId xmlns:a16="http://schemas.microsoft.com/office/drawing/2014/main" id="{C95512F2-712C-4AEB-8FF6-4E0537F79390}"/>
              </a:ext>
            </a:extLst>
          </p:cNvPr>
          <p:cNvSpPr/>
          <p:nvPr/>
        </p:nvSpPr>
        <p:spPr>
          <a:xfrm>
            <a:off x="0" y="0"/>
            <a:ext cx="2752725" cy="6858000"/>
          </a:xfrm>
          <a:prstGeom prst="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Textfeld 2">
            <a:extLst>
              <a:ext uri="{FF2B5EF4-FFF2-40B4-BE49-F238E27FC236}">
                <a16:creationId xmlns:a16="http://schemas.microsoft.com/office/drawing/2014/main" id="{951A7F82-10F6-420B-AFD2-E07507AE00D8}"/>
              </a:ext>
            </a:extLst>
          </p:cNvPr>
          <p:cNvSpPr txBox="1"/>
          <p:nvPr/>
        </p:nvSpPr>
        <p:spPr>
          <a:xfrm>
            <a:off x="0" y="853320"/>
            <a:ext cx="2752725" cy="1200329"/>
          </a:xfrm>
          <a:prstGeom prst="rect">
            <a:avLst/>
          </a:prstGeom>
          <a:noFill/>
        </p:spPr>
        <p:txBody>
          <a:bodyPr wrap="square" rtlCol="0">
            <a:spAutoFit/>
          </a:bodyPr>
          <a:lstStyle/>
          <a:p>
            <a:pPr algn="ctr"/>
            <a:r>
              <a:rPr lang="de-DE" sz="3600" dirty="0">
                <a:solidFill>
                  <a:schemeClr val="bg1"/>
                </a:solidFill>
                <a:latin typeface="Calibri" panose="020F0502020204030204" pitchFamily="34" charset="0"/>
                <a:cs typeface="Calibri" panose="020F0502020204030204" pitchFamily="34" charset="0"/>
              </a:rPr>
              <a:t>Regressions-Analyse</a:t>
            </a:r>
          </a:p>
        </p:txBody>
      </p:sp>
      <p:sp>
        <p:nvSpPr>
          <p:cNvPr id="5" name="Rechteck: abgerundete Ecken 4">
            <a:extLst>
              <a:ext uri="{FF2B5EF4-FFF2-40B4-BE49-F238E27FC236}">
                <a16:creationId xmlns:a16="http://schemas.microsoft.com/office/drawing/2014/main" id="{4ED6CFA2-856E-43F2-8497-327050AA8399}"/>
              </a:ext>
            </a:extLst>
          </p:cNvPr>
          <p:cNvSpPr/>
          <p:nvPr/>
        </p:nvSpPr>
        <p:spPr>
          <a:xfrm>
            <a:off x="495299" y="2565499"/>
            <a:ext cx="1762125" cy="1009650"/>
          </a:xfrm>
          <a:prstGeom prst="roundRect">
            <a:avLst/>
          </a:prstGeom>
          <a:noFill/>
          <a:ln w="28575">
            <a:solidFill>
              <a:srgbClr val="3876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4800" dirty="0">
                <a:solidFill>
                  <a:srgbClr val="38761D"/>
                </a:solidFill>
                <a:latin typeface="Calibri" panose="020F0502020204030204" pitchFamily="34" charset="0"/>
                <a:cs typeface="Calibri" panose="020F0502020204030204" pitchFamily="34" charset="0"/>
              </a:rPr>
              <a:t>Data</a:t>
            </a:r>
          </a:p>
        </p:txBody>
      </p:sp>
      <p:sp>
        <p:nvSpPr>
          <p:cNvPr id="9" name="Textfeld 8">
            <a:extLst>
              <a:ext uri="{FF2B5EF4-FFF2-40B4-BE49-F238E27FC236}">
                <a16:creationId xmlns:a16="http://schemas.microsoft.com/office/drawing/2014/main" id="{A60DFDF7-05B0-43A8-8FF2-D8F3E614B757}"/>
              </a:ext>
            </a:extLst>
          </p:cNvPr>
          <p:cNvSpPr txBox="1"/>
          <p:nvPr/>
        </p:nvSpPr>
        <p:spPr>
          <a:xfrm>
            <a:off x="4967287" y="596354"/>
            <a:ext cx="5143500" cy="769441"/>
          </a:xfrm>
          <a:prstGeom prst="rect">
            <a:avLst/>
          </a:prstGeom>
          <a:noFill/>
        </p:spPr>
        <p:txBody>
          <a:bodyPr wrap="square" rtlCol="0">
            <a:spAutoFit/>
          </a:bodyPr>
          <a:lstStyle/>
          <a:p>
            <a:pPr algn="ctr"/>
            <a:r>
              <a:rPr lang="de-DE" sz="4400" dirty="0">
                <a:latin typeface="Calibri" panose="020F0502020204030204" pitchFamily="34" charset="0"/>
                <a:cs typeface="Calibri" panose="020F0502020204030204" pitchFamily="34" charset="0"/>
              </a:rPr>
              <a:t>Datenanpassung</a:t>
            </a:r>
          </a:p>
        </p:txBody>
      </p:sp>
      <p:cxnSp>
        <p:nvCxnSpPr>
          <p:cNvPr id="10" name="Gerader Verbinder 9">
            <a:extLst>
              <a:ext uri="{FF2B5EF4-FFF2-40B4-BE49-F238E27FC236}">
                <a16:creationId xmlns:a16="http://schemas.microsoft.com/office/drawing/2014/main" id="{13BFA0B2-5B74-479D-8F15-FCE611ACC992}"/>
              </a:ext>
            </a:extLst>
          </p:cNvPr>
          <p:cNvCxnSpPr>
            <a:cxnSpLocks/>
          </p:cNvCxnSpPr>
          <p:nvPr/>
        </p:nvCxnSpPr>
        <p:spPr>
          <a:xfrm>
            <a:off x="5867400" y="1516779"/>
            <a:ext cx="3248025" cy="0"/>
          </a:xfrm>
          <a:prstGeom prst="line">
            <a:avLst/>
          </a:prstGeom>
          <a:ln w="38100"/>
        </p:spPr>
        <p:style>
          <a:lnRef idx="1">
            <a:schemeClr val="accent2"/>
          </a:lnRef>
          <a:fillRef idx="0">
            <a:schemeClr val="accent2"/>
          </a:fillRef>
          <a:effectRef idx="0">
            <a:schemeClr val="accent2"/>
          </a:effectRef>
          <a:fontRef idx="minor">
            <a:schemeClr val="tx1"/>
          </a:fontRef>
        </p:style>
      </p:cxnSp>
      <p:pic>
        <p:nvPicPr>
          <p:cNvPr id="6" name="Grafik 5">
            <a:extLst>
              <a:ext uri="{FF2B5EF4-FFF2-40B4-BE49-F238E27FC236}">
                <a16:creationId xmlns:a16="http://schemas.microsoft.com/office/drawing/2014/main" id="{45E95A8F-1A2C-41A8-A02A-7AF729993D05}"/>
              </a:ext>
            </a:extLst>
          </p:cNvPr>
          <p:cNvPicPr>
            <a:picLocks noChangeAspect="1"/>
          </p:cNvPicPr>
          <p:nvPr/>
        </p:nvPicPr>
        <p:blipFill>
          <a:blip r:embed="rId2"/>
          <a:stretch>
            <a:fillRect/>
          </a:stretch>
        </p:blipFill>
        <p:spPr>
          <a:xfrm>
            <a:off x="3471862" y="2228850"/>
            <a:ext cx="8039100" cy="3028950"/>
          </a:xfrm>
          <a:prstGeom prst="rect">
            <a:avLst/>
          </a:prstGeom>
        </p:spPr>
      </p:pic>
    </p:spTree>
    <p:extLst>
      <p:ext uri="{BB962C8B-B14F-4D97-AF65-F5344CB8AC3E}">
        <p14:creationId xmlns:p14="http://schemas.microsoft.com/office/powerpoint/2010/main" val="121204516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hteck 1">
            <a:extLst>
              <a:ext uri="{FF2B5EF4-FFF2-40B4-BE49-F238E27FC236}">
                <a16:creationId xmlns:a16="http://schemas.microsoft.com/office/drawing/2014/main" id="{C95512F2-712C-4AEB-8FF6-4E0537F79390}"/>
              </a:ext>
            </a:extLst>
          </p:cNvPr>
          <p:cNvSpPr/>
          <p:nvPr/>
        </p:nvSpPr>
        <p:spPr>
          <a:xfrm>
            <a:off x="0" y="0"/>
            <a:ext cx="2752725" cy="6858000"/>
          </a:xfrm>
          <a:prstGeom prst="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Textfeld 2">
            <a:extLst>
              <a:ext uri="{FF2B5EF4-FFF2-40B4-BE49-F238E27FC236}">
                <a16:creationId xmlns:a16="http://schemas.microsoft.com/office/drawing/2014/main" id="{951A7F82-10F6-420B-AFD2-E07507AE00D8}"/>
              </a:ext>
            </a:extLst>
          </p:cNvPr>
          <p:cNvSpPr txBox="1"/>
          <p:nvPr/>
        </p:nvSpPr>
        <p:spPr>
          <a:xfrm>
            <a:off x="0" y="853320"/>
            <a:ext cx="2752725" cy="1200329"/>
          </a:xfrm>
          <a:prstGeom prst="rect">
            <a:avLst/>
          </a:prstGeom>
          <a:noFill/>
        </p:spPr>
        <p:txBody>
          <a:bodyPr wrap="square" rtlCol="0">
            <a:spAutoFit/>
          </a:bodyPr>
          <a:lstStyle/>
          <a:p>
            <a:pPr algn="ctr"/>
            <a:r>
              <a:rPr lang="de-DE" sz="3600" dirty="0">
                <a:solidFill>
                  <a:schemeClr val="bg1"/>
                </a:solidFill>
                <a:latin typeface="Calibri" panose="020F0502020204030204" pitchFamily="34" charset="0"/>
                <a:cs typeface="Calibri" panose="020F0502020204030204" pitchFamily="34" charset="0"/>
              </a:rPr>
              <a:t>Regressions-Analyse</a:t>
            </a:r>
          </a:p>
        </p:txBody>
      </p:sp>
      <p:sp>
        <p:nvSpPr>
          <p:cNvPr id="7" name="Textfeld 6">
            <a:extLst>
              <a:ext uri="{FF2B5EF4-FFF2-40B4-BE49-F238E27FC236}">
                <a16:creationId xmlns:a16="http://schemas.microsoft.com/office/drawing/2014/main" id="{C4FD8BFA-C01C-449E-8FC5-88F53B3E3DFF}"/>
              </a:ext>
            </a:extLst>
          </p:cNvPr>
          <p:cNvSpPr txBox="1"/>
          <p:nvPr/>
        </p:nvSpPr>
        <p:spPr>
          <a:xfrm>
            <a:off x="4705349" y="577304"/>
            <a:ext cx="5667375" cy="769441"/>
          </a:xfrm>
          <a:prstGeom prst="rect">
            <a:avLst/>
          </a:prstGeom>
          <a:noFill/>
        </p:spPr>
        <p:txBody>
          <a:bodyPr wrap="square" rtlCol="0">
            <a:spAutoFit/>
          </a:bodyPr>
          <a:lstStyle/>
          <a:p>
            <a:pPr algn="ctr"/>
            <a:r>
              <a:rPr lang="de-DE" sz="4400" dirty="0">
                <a:latin typeface="Calibri" panose="020F0502020204030204" pitchFamily="34" charset="0"/>
                <a:cs typeface="Calibri" panose="020F0502020204030204" pitchFamily="34" charset="0"/>
              </a:rPr>
              <a:t>Korrelations-</a:t>
            </a:r>
            <a:r>
              <a:rPr lang="de-DE" sz="4400" dirty="0" err="1">
                <a:latin typeface="Calibri" panose="020F0502020204030204" pitchFamily="34" charset="0"/>
                <a:cs typeface="Calibri" panose="020F0502020204030204" pitchFamily="34" charset="0"/>
              </a:rPr>
              <a:t>Heatmap</a:t>
            </a:r>
            <a:endParaRPr lang="de-DE" sz="4400" dirty="0">
              <a:latin typeface="Calibri" panose="020F0502020204030204" pitchFamily="34" charset="0"/>
              <a:cs typeface="Calibri" panose="020F0502020204030204" pitchFamily="34" charset="0"/>
            </a:endParaRPr>
          </a:p>
        </p:txBody>
      </p:sp>
      <p:cxnSp>
        <p:nvCxnSpPr>
          <p:cNvPr id="8" name="Gerader Verbinder 7">
            <a:extLst>
              <a:ext uri="{FF2B5EF4-FFF2-40B4-BE49-F238E27FC236}">
                <a16:creationId xmlns:a16="http://schemas.microsoft.com/office/drawing/2014/main" id="{EBC17263-CD79-487B-88C9-F0C98BC59022}"/>
              </a:ext>
            </a:extLst>
          </p:cNvPr>
          <p:cNvCxnSpPr>
            <a:cxnSpLocks/>
          </p:cNvCxnSpPr>
          <p:nvPr/>
        </p:nvCxnSpPr>
        <p:spPr>
          <a:xfrm>
            <a:off x="5400675" y="1516779"/>
            <a:ext cx="4381500" cy="0"/>
          </a:xfrm>
          <a:prstGeom prst="line">
            <a:avLst/>
          </a:prstGeom>
          <a:ln w="38100"/>
        </p:spPr>
        <p:style>
          <a:lnRef idx="1">
            <a:schemeClr val="accent2"/>
          </a:lnRef>
          <a:fillRef idx="0">
            <a:schemeClr val="accent2"/>
          </a:fillRef>
          <a:effectRef idx="0">
            <a:schemeClr val="accent2"/>
          </a:effectRef>
          <a:fontRef idx="minor">
            <a:schemeClr val="tx1"/>
          </a:fontRef>
        </p:style>
      </p:cxnSp>
      <p:pic>
        <p:nvPicPr>
          <p:cNvPr id="11" name="Grafik 10">
            <a:extLst>
              <a:ext uri="{FF2B5EF4-FFF2-40B4-BE49-F238E27FC236}">
                <a16:creationId xmlns:a16="http://schemas.microsoft.com/office/drawing/2014/main" id="{15493384-18AA-4D7F-BA60-F1CFCFA11CAE}"/>
              </a:ext>
            </a:extLst>
          </p:cNvPr>
          <p:cNvPicPr>
            <a:picLocks noChangeAspect="1"/>
          </p:cNvPicPr>
          <p:nvPr/>
        </p:nvPicPr>
        <p:blipFill>
          <a:blip r:embed="rId2"/>
          <a:stretch>
            <a:fillRect/>
          </a:stretch>
        </p:blipFill>
        <p:spPr>
          <a:xfrm>
            <a:off x="4898229" y="1967923"/>
            <a:ext cx="5281613" cy="4217333"/>
          </a:xfrm>
          <a:prstGeom prst="rect">
            <a:avLst/>
          </a:prstGeom>
        </p:spPr>
      </p:pic>
      <p:sp>
        <p:nvSpPr>
          <p:cNvPr id="12" name="Rechteck: abgerundete Ecken 11">
            <a:extLst>
              <a:ext uri="{FF2B5EF4-FFF2-40B4-BE49-F238E27FC236}">
                <a16:creationId xmlns:a16="http://schemas.microsoft.com/office/drawing/2014/main" id="{8823192E-48E6-4D21-B535-259DBECB84AE}"/>
              </a:ext>
            </a:extLst>
          </p:cNvPr>
          <p:cNvSpPr/>
          <p:nvPr/>
        </p:nvSpPr>
        <p:spPr>
          <a:xfrm>
            <a:off x="495299" y="2565499"/>
            <a:ext cx="1762125" cy="1009650"/>
          </a:xfrm>
          <a:prstGeom prst="roundRect">
            <a:avLst/>
          </a:prstGeom>
          <a:noFill/>
          <a:ln w="28575">
            <a:solidFill>
              <a:srgbClr val="3876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4800" dirty="0">
                <a:solidFill>
                  <a:srgbClr val="38761D"/>
                </a:solidFill>
                <a:latin typeface="Calibri" panose="020F0502020204030204" pitchFamily="34" charset="0"/>
                <a:cs typeface="Calibri" panose="020F0502020204030204" pitchFamily="34" charset="0"/>
              </a:rPr>
              <a:t>Data</a:t>
            </a:r>
          </a:p>
        </p:txBody>
      </p:sp>
    </p:spTree>
    <p:extLst>
      <p:ext uri="{BB962C8B-B14F-4D97-AF65-F5344CB8AC3E}">
        <p14:creationId xmlns:p14="http://schemas.microsoft.com/office/powerpoint/2010/main" val="409788276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hteck 1">
            <a:extLst>
              <a:ext uri="{FF2B5EF4-FFF2-40B4-BE49-F238E27FC236}">
                <a16:creationId xmlns:a16="http://schemas.microsoft.com/office/drawing/2014/main" id="{C95512F2-712C-4AEB-8FF6-4E0537F79390}"/>
              </a:ext>
            </a:extLst>
          </p:cNvPr>
          <p:cNvSpPr/>
          <p:nvPr/>
        </p:nvSpPr>
        <p:spPr>
          <a:xfrm>
            <a:off x="0" y="0"/>
            <a:ext cx="2752725" cy="6858000"/>
          </a:xfrm>
          <a:prstGeom prst="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Textfeld 2">
            <a:extLst>
              <a:ext uri="{FF2B5EF4-FFF2-40B4-BE49-F238E27FC236}">
                <a16:creationId xmlns:a16="http://schemas.microsoft.com/office/drawing/2014/main" id="{951A7F82-10F6-420B-AFD2-E07507AE00D8}"/>
              </a:ext>
            </a:extLst>
          </p:cNvPr>
          <p:cNvSpPr txBox="1"/>
          <p:nvPr/>
        </p:nvSpPr>
        <p:spPr>
          <a:xfrm>
            <a:off x="0" y="853320"/>
            <a:ext cx="2752725" cy="1200329"/>
          </a:xfrm>
          <a:prstGeom prst="rect">
            <a:avLst/>
          </a:prstGeom>
          <a:noFill/>
        </p:spPr>
        <p:txBody>
          <a:bodyPr wrap="square" rtlCol="0">
            <a:spAutoFit/>
          </a:bodyPr>
          <a:lstStyle/>
          <a:p>
            <a:pPr algn="ctr"/>
            <a:r>
              <a:rPr lang="de-DE" sz="3600" dirty="0">
                <a:solidFill>
                  <a:schemeClr val="bg1"/>
                </a:solidFill>
                <a:latin typeface="Calibri" panose="020F0502020204030204" pitchFamily="34" charset="0"/>
                <a:cs typeface="Calibri" panose="020F0502020204030204" pitchFamily="34" charset="0"/>
              </a:rPr>
              <a:t>Regressions-Analyse</a:t>
            </a:r>
          </a:p>
        </p:txBody>
      </p:sp>
      <p:sp>
        <p:nvSpPr>
          <p:cNvPr id="7" name="Textfeld 6">
            <a:extLst>
              <a:ext uri="{FF2B5EF4-FFF2-40B4-BE49-F238E27FC236}">
                <a16:creationId xmlns:a16="http://schemas.microsoft.com/office/drawing/2014/main" id="{C4FD8BFA-C01C-449E-8FC5-88F53B3E3DFF}"/>
              </a:ext>
            </a:extLst>
          </p:cNvPr>
          <p:cNvSpPr txBox="1"/>
          <p:nvPr/>
        </p:nvSpPr>
        <p:spPr>
          <a:xfrm>
            <a:off x="4705349" y="577304"/>
            <a:ext cx="5667375" cy="769441"/>
          </a:xfrm>
          <a:prstGeom prst="rect">
            <a:avLst/>
          </a:prstGeom>
          <a:noFill/>
        </p:spPr>
        <p:txBody>
          <a:bodyPr wrap="square" rtlCol="0">
            <a:spAutoFit/>
          </a:bodyPr>
          <a:lstStyle/>
          <a:p>
            <a:pPr algn="ctr"/>
            <a:r>
              <a:rPr lang="de-DE" sz="4400" dirty="0">
                <a:latin typeface="Calibri" panose="020F0502020204030204" pitchFamily="34" charset="0"/>
                <a:cs typeface="Calibri" panose="020F0502020204030204" pitchFamily="34" charset="0"/>
              </a:rPr>
              <a:t>Durchführung</a:t>
            </a:r>
          </a:p>
        </p:txBody>
      </p:sp>
      <p:cxnSp>
        <p:nvCxnSpPr>
          <p:cNvPr id="8" name="Gerader Verbinder 7">
            <a:extLst>
              <a:ext uri="{FF2B5EF4-FFF2-40B4-BE49-F238E27FC236}">
                <a16:creationId xmlns:a16="http://schemas.microsoft.com/office/drawing/2014/main" id="{EBC17263-CD79-487B-88C9-F0C98BC59022}"/>
              </a:ext>
            </a:extLst>
          </p:cNvPr>
          <p:cNvCxnSpPr>
            <a:cxnSpLocks/>
          </p:cNvCxnSpPr>
          <p:nvPr/>
        </p:nvCxnSpPr>
        <p:spPr>
          <a:xfrm>
            <a:off x="6257925" y="1516779"/>
            <a:ext cx="2609850" cy="0"/>
          </a:xfrm>
          <a:prstGeom prst="line">
            <a:avLst/>
          </a:prstGeom>
          <a:ln w="38100"/>
        </p:spPr>
        <p:style>
          <a:lnRef idx="1">
            <a:schemeClr val="accent2"/>
          </a:lnRef>
          <a:fillRef idx="0">
            <a:schemeClr val="accent2"/>
          </a:fillRef>
          <a:effectRef idx="0">
            <a:schemeClr val="accent2"/>
          </a:effectRef>
          <a:fontRef idx="minor">
            <a:schemeClr val="tx1"/>
          </a:fontRef>
        </p:style>
      </p:cxnSp>
      <p:pic>
        <p:nvPicPr>
          <p:cNvPr id="10" name="Grafik 9">
            <a:extLst>
              <a:ext uri="{FF2B5EF4-FFF2-40B4-BE49-F238E27FC236}">
                <a16:creationId xmlns:a16="http://schemas.microsoft.com/office/drawing/2014/main" id="{3ECCCE94-DD2C-46F6-A4D9-893BE16B7C82}"/>
              </a:ext>
            </a:extLst>
          </p:cNvPr>
          <p:cNvPicPr>
            <a:picLocks noChangeAspect="1"/>
          </p:cNvPicPr>
          <p:nvPr/>
        </p:nvPicPr>
        <p:blipFill>
          <a:blip r:embed="rId2"/>
          <a:stretch>
            <a:fillRect/>
          </a:stretch>
        </p:blipFill>
        <p:spPr>
          <a:xfrm>
            <a:off x="4979940" y="1763014"/>
            <a:ext cx="5118191" cy="4881562"/>
          </a:xfrm>
          <a:prstGeom prst="rect">
            <a:avLst/>
          </a:prstGeom>
        </p:spPr>
      </p:pic>
      <p:sp>
        <p:nvSpPr>
          <p:cNvPr id="12" name="Rechteck: abgerundete Ecken 11">
            <a:extLst>
              <a:ext uri="{FF2B5EF4-FFF2-40B4-BE49-F238E27FC236}">
                <a16:creationId xmlns:a16="http://schemas.microsoft.com/office/drawing/2014/main" id="{FA33372B-9DB4-4F5F-8F1D-F7A19AF60048}"/>
              </a:ext>
            </a:extLst>
          </p:cNvPr>
          <p:cNvSpPr/>
          <p:nvPr/>
        </p:nvSpPr>
        <p:spPr>
          <a:xfrm>
            <a:off x="495299" y="2565499"/>
            <a:ext cx="1762125" cy="1009650"/>
          </a:xfrm>
          <a:prstGeom prst="roundRect">
            <a:avLst/>
          </a:prstGeom>
          <a:noFill/>
          <a:ln w="28575">
            <a:solidFill>
              <a:srgbClr val="3876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4800" dirty="0">
                <a:solidFill>
                  <a:srgbClr val="38761D"/>
                </a:solidFill>
                <a:latin typeface="Calibri" panose="020F0502020204030204" pitchFamily="34" charset="0"/>
                <a:cs typeface="Calibri" panose="020F0502020204030204" pitchFamily="34" charset="0"/>
              </a:rPr>
              <a:t>Data</a:t>
            </a:r>
          </a:p>
        </p:txBody>
      </p:sp>
    </p:spTree>
    <p:extLst>
      <p:ext uri="{BB962C8B-B14F-4D97-AF65-F5344CB8AC3E}">
        <p14:creationId xmlns:p14="http://schemas.microsoft.com/office/powerpoint/2010/main" val="164706659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hteck 1">
            <a:extLst>
              <a:ext uri="{FF2B5EF4-FFF2-40B4-BE49-F238E27FC236}">
                <a16:creationId xmlns:a16="http://schemas.microsoft.com/office/drawing/2014/main" id="{C95512F2-712C-4AEB-8FF6-4E0537F79390}"/>
              </a:ext>
            </a:extLst>
          </p:cNvPr>
          <p:cNvSpPr/>
          <p:nvPr/>
        </p:nvSpPr>
        <p:spPr>
          <a:xfrm>
            <a:off x="0" y="0"/>
            <a:ext cx="2752725" cy="6858000"/>
          </a:xfrm>
          <a:prstGeom prst="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Textfeld 2">
            <a:extLst>
              <a:ext uri="{FF2B5EF4-FFF2-40B4-BE49-F238E27FC236}">
                <a16:creationId xmlns:a16="http://schemas.microsoft.com/office/drawing/2014/main" id="{951A7F82-10F6-420B-AFD2-E07507AE00D8}"/>
              </a:ext>
            </a:extLst>
          </p:cNvPr>
          <p:cNvSpPr txBox="1"/>
          <p:nvPr/>
        </p:nvSpPr>
        <p:spPr>
          <a:xfrm>
            <a:off x="0" y="853320"/>
            <a:ext cx="2752725" cy="1200329"/>
          </a:xfrm>
          <a:prstGeom prst="rect">
            <a:avLst/>
          </a:prstGeom>
          <a:noFill/>
        </p:spPr>
        <p:txBody>
          <a:bodyPr wrap="square" rtlCol="0">
            <a:spAutoFit/>
          </a:bodyPr>
          <a:lstStyle/>
          <a:p>
            <a:pPr algn="ctr"/>
            <a:r>
              <a:rPr lang="de-DE" sz="3600" dirty="0">
                <a:solidFill>
                  <a:schemeClr val="bg1"/>
                </a:solidFill>
                <a:latin typeface="Calibri" panose="020F0502020204030204" pitchFamily="34" charset="0"/>
                <a:cs typeface="Calibri" panose="020F0502020204030204" pitchFamily="34" charset="0"/>
              </a:rPr>
              <a:t>Regressions-Analyse</a:t>
            </a:r>
          </a:p>
        </p:txBody>
      </p:sp>
      <p:sp>
        <p:nvSpPr>
          <p:cNvPr id="7" name="Textfeld 6">
            <a:extLst>
              <a:ext uri="{FF2B5EF4-FFF2-40B4-BE49-F238E27FC236}">
                <a16:creationId xmlns:a16="http://schemas.microsoft.com/office/drawing/2014/main" id="{C4FD8BFA-C01C-449E-8FC5-88F53B3E3DFF}"/>
              </a:ext>
            </a:extLst>
          </p:cNvPr>
          <p:cNvSpPr txBox="1"/>
          <p:nvPr/>
        </p:nvSpPr>
        <p:spPr>
          <a:xfrm>
            <a:off x="4705349" y="577304"/>
            <a:ext cx="5667375" cy="769441"/>
          </a:xfrm>
          <a:prstGeom prst="rect">
            <a:avLst/>
          </a:prstGeom>
          <a:noFill/>
        </p:spPr>
        <p:txBody>
          <a:bodyPr wrap="square" rtlCol="0">
            <a:spAutoFit/>
          </a:bodyPr>
          <a:lstStyle/>
          <a:p>
            <a:pPr algn="ctr"/>
            <a:r>
              <a:rPr lang="de-DE" sz="4400" dirty="0">
                <a:latin typeface="Calibri" panose="020F0502020204030204" pitchFamily="34" charset="0"/>
                <a:cs typeface="Calibri" panose="020F0502020204030204" pitchFamily="34" charset="0"/>
              </a:rPr>
              <a:t>Datenaufteilung</a:t>
            </a:r>
          </a:p>
        </p:txBody>
      </p:sp>
      <p:cxnSp>
        <p:nvCxnSpPr>
          <p:cNvPr id="8" name="Gerader Verbinder 7">
            <a:extLst>
              <a:ext uri="{FF2B5EF4-FFF2-40B4-BE49-F238E27FC236}">
                <a16:creationId xmlns:a16="http://schemas.microsoft.com/office/drawing/2014/main" id="{EBC17263-CD79-487B-88C9-F0C98BC59022}"/>
              </a:ext>
            </a:extLst>
          </p:cNvPr>
          <p:cNvCxnSpPr>
            <a:cxnSpLocks/>
          </p:cNvCxnSpPr>
          <p:nvPr/>
        </p:nvCxnSpPr>
        <p:spPr>
          <a:xfrm>
            <a:off x="6029325" y="1516779"/>
            <a:ext cx="3048000" cy="0"/>
          </a:xfrm>
          <a:prstGeom prst="line">
            <a:avLst/>
          </a:prstGeom>
          <a:ln w="38100"/>
        </p:spPr>
        <p:style>
          <a:lnRef idx="1">
            <a:schemeClr val="accent2"/>
          </a:lnRef>
          <a:fillRef idx="0">
            <a:schemeClr val="accent2"/>
          </a:fillRef>
          <a:effectRef idx="0">
            <a:schemeClr val="accent2"/>
          </a:effectRef>
          <a:fontRef idx="minor">
            <a:schemeClr val="tx1"/>
          </a:fontRef>
        </p:style>
      </p:cxnSp>
      <p:sp>
        <p:nvSpPr>
          <p:cNvPr id="12" name="Rechteck: abgerundete Ecken 11">
            <a:extLst>
              <a:ext uri="{FF2B5EF4-FFF2-40B4-BE49-F238E27FC236}">
                <a16:creationId xmlns:a16="http://schemas.microsoft.com/office/drawing/2014/main" id="{FA33372B-9DB4-4F5F-8F1D-F7A19AF60048}"/>
              </a:ext>
            </a:extLst>
          </p:cNvPr>
          <p:cNvSpPr/>
          <p:nvPr/>
        </p:nvSpPr>
        <p:spPr>
          <a:xfrm>
            <a:off x="495299" y="2565499"/>
            <a:ext cx="1762125" cy="1009650"/>
          </a:xfrm>
          <a:prstGeom prst="roundRect">
            <a:avLst/>
          </a:prstGeom>
          <a:noFill/>
          <a:ln w="28575">
            <a:solidFill>
              <a:srgbClr val="3876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4800" dirty="0">
                <a:solidFill>
                  <a:srgbClr val="38761D"/>
                </a:solidFill>
                <a:latin typeface="Calibri" panose="020F0502020204030204" pitchFamily="34" charset="0"/>
                <a:cs typeface="Calibri" panose="020F0502020204030204" pitchFamily="34" charset="0"/>
              </a:rPr>
              <a:t>Data</a:t>
            </a:r>
          </a:p>
        </p:txBody>
      </p:sp>
      <p:pic>
        <p:nvPicPr>
          <p:cNvPr id="9" name="Grafik 8">
            <a:extLst>
              <a:ext uri="{FF2B5EF4-FFF2-40B4-BE49-F238E27FC236}">
                <a16:creationId xmlns:a16="http://schemas.microsoft.com/office/drawing/2014/main" id="{1FC7713E-ACF4-460A-AF68-2F0B6D440A11}"/>
              </a:ext>
            </a:extLst>
          </p:cNvPr>
          <p:cNvPicPr>
            <a:picLocks noChangeAspect="1"/>
          </p:cNvPicPr>
          <p:nvPr/>
        </p:nvPicPr>
        <p:blipFill>
          <a:blip r:embed="rId2"/>
          <a:stretch>
            <a:fillRect/>
          </a:stretch>
        </p:blipFill>
        <p:spPr>
          <a:xfrm>
            <a:off x="3248024" y="2117824"/>
            <a:ext cx="8210550" cy="895350"/>
          </a:xfrm>
          <a:prstGeom prst="rect">
            <a:avLst/>
          </a:prstGeom>
        </p:spPr>
      </p:pic>
      <p:pic>
        <p:nvPicPr>
          <p:cNvPr id="13" name="Grafik 12">
            <a:extLst>
              <a:ext uri="{FF2B5EF4-FFF2-40B4-BE49-F238E27FC236}">
                <a16:creationId xmlns:a16="http://schemas.microsoft.com/office/drawing/2014/main" id="{0819E5CB-A622-4749-A1B4-1964F986259A}"/>
              </a:ext>
            </a:extLst>
          </p:cNvPr>
          <p:cNvPicPr>
            <a:picLocks noChangeAspect="1"/>
          </p:cNvPicPr>
          <p:nvPr/>
        </p:nvPicPr>
        <p:blipFill>
          <a:blip r:embed="rId3"/>
          <a:stretch>
            <a:fillRect/>
          </a:stretch>
        </p:blipFill>
        <p:spPr>
          <a:xfrm>
            <a:off x="3248024" y="3195637"/>
            <a:ext cx="3600450" cy="3457575"/>
          </a:xfrm>
          <a:prstGeom prst="rect">
            <a:avLst/>
          </a:prstGeom>
        </p:spPr>
      </p:pic>
    </p:spTree>
    <p:extLst>
      <p:ext uri="{BB962C8B-B14F-4D97-AF65-F5344CB8AC3E}">
        <p14:creationId xmlns:p14="http://schemas.microsoft.com/office/powerpoint/2010/main" val="50051759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hteck 1">
            <a:extLst>
              <a:ext uri="{FF2B5EF4-FFF2-40B4-BE49-F238E27FC236}">
                <a16:creationId xmlns:a16="http://schemas.microsoft.com/office/drawing/2014/main" id="{C95512F2-712C-4AEB-8FF6-4E0537F79390}"/>
              </a:ext>
            </a:extLst>
          </p:cNvPr>
          <p:cNvSpPr/>
          <p:nvPr/>
        </p:nvSpPr>
        <p:spPr>
          <a:xfrm>
            <a:off x="0" y="0"/>
            <a:ext cx="2752725" cy="6858000"/>
          </a:xfrm>
          <a:prstGeom prst="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Textfeld 2">
            <a:extLst>
              <a:ext uri="{FF2B5EF4-FFF2-40B4-BE49-F238E27FC236}">
                <a16:creationId xmlns:a16="http://schemas.microsoft.com/office/drawing/2014/main" id="{951A7F82-10F6-420B-AFD2-E07507AE00D8}"/>
              </a:ext>
            </a:extLst>
          </p:cNvPr>
          <p:cNvSpPr txBox="1"/>
          <p:nvPr/>
        </p:nvSpPr>
        <p:spPr>
          <a:xfrm>
            <a:off x="0" y="853320"/>
            <a:ext cx="2752725" cy="1200329"/>
          </a:xfrm>
          <a:prstGeom prst="rect">
            <a:avLst/>
          </a:prstGeom>
          <a:noFill/>
        </p:spPr>
        <p:txBody>
          <a:bodyPr wrap="square" rtlCol="0">
            <a:spAutoFit/>
          </a:bodyPr>
          <a:lstStyle/>
          <a:p>
            <a:pPr algn="ctr"/>
            <a:r>
              <a:rPr lang="de-DE" sz="3600" dirty="0">
                <a:solidFill>
                  <a:schemeClr val="bg1"/>
                </a:solidFill>
                <a:latin typeface="Calibri" panose="020F0502020204030204" pitchFamily="34" charset="0"/>
                <a:cs typeface="Calibri" panose="020F0502020204030204" pitchFamily="34" charset="0"/>
              </a:rPr>
              <a:t>Regressions-Analyse</a:t>
            </a:r>
          </a:p>
        </p:txBody>
      </p:sp>
      <p:sp>
        <p:nvSpPr>
          <p:cNvPr id="5" name="Rechteck: abgerundete Ecken 4">
            <a:extLst>
              <a:ext uri="{FF2B5EF4-FFF2-40B4-BE49-F238E27FC236}">
                <a16:creationId xmlns:a16="http://schemas.microsoft.com/office/drawing/2014/main" id="{0F850E0E-BA86-4E67-A23B-562955ADA244}"/>
              </a:ext>
            </a:extLst>
          </p:cNvPr>
          <p:cNvSpPr/>
          <p:nvPr/>
        </p:nvSpPr>
        <p:spPr>
          <a:xfrm>
            <a:off x="376236" y="2346424"/>
            <a:ext cx="2000252" cy="1082576"/>
          </a:xfrm>
          <a:prstGeom prst="roundRect">
            <a:avLst/>
          </a:prstGeom>
          <a:noFill/>
          <a:ln w="28575">
            <a:solidFill>
              <a:srgbClr val="FF9C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4800" dirty="0">
                <a:solidFill>
                  <a:srgbClr val="FF9C38"/>
                </a:solidFill>
                <a:latin typeface="Calibri" panose="020F0502020204030204" pitchFamily="34" charset="0"/>
                <a:cs typeface="Calibri" panose="020F0502020204030204" pitchFamily="34" charset="0"/>
              </a:rPr>
              <a:t>Model</a:t>
            </a:r>
          </a:p>
        </p:txBody>
      </p:sp>
      <p:sp>
        <p:nvSpPr>
          <p:cNvPr id="7" name="Textfeld 6">
            <a:extLst>
              <a:ext uri="{FF2B5EF4-FFF2-40B4-BE49-F238E27FC236}">
                <a16:creationId xmlns:a16="http://schemas.microsoft.com/office/drawing/2014/main" id="{C4FD8BFA-C01C-449E-8FC5-88F53B3E3DFF}"/>
              </a:ext>
            </a:extLst>
          </p:cNvPr>
          <p:cNvSpPr txBox="1"/>
          <p:nvPr/>
        </p:nvSpPr>
        <p:spPr>
          <a:xfrm>
            <a:off x="4705349" y="577304"/>
            <a:ext cx="5667375" cy="769441"/>
          </a:xfrm>
          <a:prstGeom prst="rect">
            <a:avLst/>
          </a:prstGeom>
          <a:noFill/>
        </p:spPr>
        <p:txBody>
          <a:bodyPr wrap="square" rtlCol="0">
            <a:spAutoFit/>
          </a:bodyPr>
          <a:lstStyle/>
          <a:p>
            <a:pPr algn="ctr"/>
            <a:r>
              <a:rPr lang="de-DE" sz="4400" dirty="0">
                <a:latin typeface="Calibri" panose="020F0502020204030204" pitchFamily="34" charset="0"/>
                <a:cs typeface="Calibri" panose="020F0502020204030204" pitchFamily="34" charset="0"/>
              </a:rPr>
              <a:t>Lasso-Regression</a:t>
            </a:r>
          </a:p>
        </p:txBody>
      </p:sp>
      <p:cxnSp>
        <p:nvCxnSpPr>
          <p:cNvPr id="8" name="Gerader Verbinder 7">
            <a:extLst>
              <a:ext uri="{FF2B5EF4-FFF2-40B4-BE49-F238E27FC236}">
                <a16:creationId xmlns:a16="http://schemas.microsoft.com/office/drawing/2014/main" id="{EBC17263-CD79-487B-88C9-F0C98BC59022}"/>
              </a:ext>
            </a:extLst>
          </p:cNvPr>
          <p:cNvCxnSpPr>
            <a:cxnSpLocks/>
          </p:cNvCxnSpPr>
          <p:nvPr/>
        </p:nvCxnSpPr>
        <p:spPr>
          <a:xfrm>
            <a:off x="5848350" y="1516779"/>
            <a:ext cx="3400425" cy="0"/>
          </a:xfrm>
          <a:prstGeom prst="line">
            <a:avLst/>
          </a:prstGeom>
          <a:ln w="38100"/>
        </p:spPr>
        <p:style>
          <a:lnRef idx="1">
            <a:schemeClr val="accent2"/>
          </a:lnRef>
          <a:fillRef idx="0">
            <a:schemeClr val="accent2"/>
          </a:fillRef>
          <a:effectRef idx="0">
            <a:schemeClr val="accent2"/>
          </a:effectRef>
          <a:fontRef idx="minor">
            <a:schemeClr val="tx1"/>
          </a:fontRef>
        </p:style>
      </p:cxnSp>
      <p:pic>
        <p:nvPicPr>
          <p:cNvPr id="6" name="Grafik 5">
            <a:extLst>
              <a:ext uri="{FF2B5EF4-FFF2-40B4-BE49-F238E27FC236}">
                <a16:creationId xmlns:a16="http://schemas.microsoft.com/office/drawing/2014/main" id="{16642730-2C15-4C8B-8B3C-E17B1B9EE38B}"/>
              </a:ext>
            </a:extLst>
          </p:cNvPr>
          <p:cNvPicPr>
            <a:picLocks noChangeAspect="1"/>
          </p:cNvPicPr>
          <p:nvPr/>
        </p:nvPicPr>
        <p:blipFill>
          <a:blip r:embed="rId2"/>
          <a:stretch>
            <a:fillRect/>
          </a:stretch>
        </p:blipFill>
        <p:spPr>
          <a:xfrm>
            <a:off x="3452812" y="2225099"/>
            <a:ext cx="3629025" cy="1019175"/>
          </a:xfrm>
          <a:prstGeom prst="rect">
            <a:avLst/>
          </a:prstGeom>
        </p:spPr>
      </p:pic>
      <p:pic>
        <p:nvPicPr>
          <p:cNvPr id="13" name="Grafik 12">
            <a:extLst>
              <a:ext uri="{FF2B5EF4-FFF2-40B4-BE49-F238E27FC236}">
                <a16:creationId xmlns:a16="http://schemas.microsoft.com/office/drawing/2014/main" id="{67ABB9C5-42A6-45AD-8AB0-38220D83C9FA}"/>
              </a:ext>
            </a:extLst>
          </p:cNvPr>
          <p:cNvPicPr>
            <a:picLocks noChangeAspect="1"/>
          </p:cNvPicPr>
          <p:nvPr/>
        </p:nvPicPr>
        <p:blipFill>
          <a:blip r:embed="rId3"/>
          <a:stretch>
            <a:fillRect/>
          </a:stretch>
        </p:blipFill>
        <p:spPr>
          <a:xfrm>
            <a:off x="3452812" y="3600450"/>
            <a:ext cx="6838950" cy="1228725"/>
          </a:xfrm>
          <a:prstGeom prst="rect">
            <a:avLst/>
          </a:prstGeom>
        </p:spPr>
      </p:pic>
      <p:pic>
        <p:nvPicPr>
          <p:cNvPr id="15" name="Grafik 14">
            <a:extLst>
              <a:ext uri="{FF2B5EF4-FFF2-40B4-BE49-F238E27FC236}">
                <a16:creationId xmlns:a16="http://schemas.microsoft.com/office/drawing/2014/main" id="{51468B95-A8E6-416C-8A97-4F2ADFCADF5E}"/>
              </a:ext>
            </a:extLst>
          </p:cNvPr>
          <p:cNvPicPr>
            <a:picLocks noChangeAspect="1"/>
          </p:cNvPicPr>
          <p:nvPr/>
        </p:nvPicPr>
        <p:blipFill>
          <a:blip r:embed="rId4"/>
          <a:stretch>
            <a:fillRect/>
          </a:stretch>
        </p:blipFill>
        <p:spPr>
          <a:xfrm>
            <a:off x="3452812" y="5185351"/>
            <a:ext cx="2609850" cy="628650"/>
          </a:xfrm>
          <a:prstGeom prst="rect">
            <a:avLst/>
          </a:prstGeom>
        </p:spPr>
      </p:pic>
    </p:spTree>
    <p:extLst>
      <p:ext uri="{BB962C8B-B14F-4D97-AF65-F5344CB8AC3E}">
        <p14:creationId xmlns:p14="http://schemas.microsoft.com/office/powerpoint/2010/main" val="63813471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hteck 1">
            <a:extLst>
              <a:ext uri="{FF2B5EF4-FFF2-40B4-BE49-F238E27FC236}">
                <a16:creationId xmlns:a16="http://schemas.microsoft.com/office/drawing/2014/main" id="{C95512F2-712C-4AEB-8FF6-4E0537F79390}"/>
              </a:ext>
            </a:extLst>
          </p:cNvPr>
          <p:cNvSpPr/>
          <p:nvPr/>
        </p:nvSpPr>
        <p:spPr>
          <a:xfrm>
            <a:off x="0" y="0"/>
            <a:ext cx="2752725" cy="6858000"/>
          </a:xfrm>
          <a:prstGeom prst="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Textfeld 2">
            <a:extLst>
              <a:ext uri="{FF2B5EF4-FFF2-40B4-BE49-F238E27FC236}">
                <a16:creationId xmlns:a16="http://schemas.microsoft.com/office/drawing/2014/main" id="{951A7F82-10F6-420B-AFD2-E07507AE00D8}"/>
              </a:ext>
            </a:extLst>
          </p:cNvPr>
          <p:cNvSpPr txBox="1"/>
          <p:nvPr/>
        </p:nvSpPr>
        <p:spPr>
          <a:xfrm>
            <a:off x="0" y="853320"/>
            <a:ext cx="2752725" cy="1200329"/>
          </a:xfrm>
          <a:prstGeom prst="rect">
            <a:avLst/>
          </a:prstGeom>
          <a:noFill/>
        </p:spPr>
        <p:txBody>
          <a:bodyPr wrap="square" rtlCol="0">
            <a:spAutoFit/>
          </a:bodyPr>
          <a:lstStyle/>
          <a:p>
            <a:pPr algn="ctr"/>
            <a:r>
              <a:rPr lang="de-DE" sz="3600" dirty="0">
                <a:solidFill>
                  <a:schemeClr val="bg1"/>
                </a:solidFill>
                <a:latin typeface="Calibri" panose="020F0502020204030204" pitchFamily="34" charset="0"/>
                <a:cs typeface="Calibri" panose="020F0502020204030204" pitchFamily="34" charset="0"/>
              </a:rPr>
              <a:t>Regressions-Analyse</a:t>
            </a:r>
          </a:p>
        </p:txBody>
      </p:sp>
      <p:sp>
        <p:nvSpPr>
          <p:cNvPr id="5" name="Rechteck: abgerundete Ecken 4">
            <a:extLst>
              <a:ext uri="{FF2B5EF4-FFF2-40B4-BE49-F238E27FC236}">
                <a16:creationId xmlns:a16="http://schemas.microsoft.com/office/drawing/2014/main" id="{0F850E0E-BA86-4E67-A23B-562955ADA244}"/>
              </a:ext>
            </a:extLst>
          </p:cNvPr>
          <p:cNvSpPr/>
          <p:nvPr/>
        </p:nvSpPr>
        <p:spPr>
          <a:xfrm>
            <a:off x="376236" y="2346424"/>
            <a:ext cx="2000252" cy="1082576"/>
          </a:xfrm>
          <a:prstGeom prst="roundRect">
            <a:avLst/>
          </a:prstGeom>
          <a:noFill/>
          <a:ln w="28575">
            <a:solidFill>
              <a:srgbClr val="FF9C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4800" dirty="0">
                <a:solidFill>
                  <a:srgbClr val="FF9C38"/>
                </a:solidFill>
                <a:latin typeface="Calibri" panose="020F0502020204030204" pitchFamily="34" charset="0"/>
                <a:cs typeface="Calibri" panose="020F0502020204030204" pitchFamily="34" charset="0"/>
              </a:rPr>
              <a:t>Model</a:t>
            </a:r>
          </a:p>
        </p:txBody>
      </p:sp>
      <p:sp>
        <p:nvSpPr>
          <p:cNvPr id="7" name="Textfeld 6">
            <a:extLst>
              <a:ext uri="{FF2B5EF4-FFF2-40B4-BE49-F238E27FC236}">
                <a16:creationId xmlns:a16="http://schemas.microsoft.com/office/drawing/2014/main" id="{C4FD8BFA-C01C-449E-8FC5-88F53B3E3DFF}"/>
              </a:ext>
            </a:extLst>
          </p:cNvPr>
          <p:cNvSpPr txBox="1"/>
          <p:nvPr/>
        </p:nvSpPr>
        <p:spPr>
          <a:xfrm>
            <a:off x="4705349" y="577304"/>
            <a:ext cx="5667375" cy="769441"/>
          </a:xfrm>
          <a:prstGeom prst="rect">
            <a:avLst/>
          </a:prstGeom>
          <a:noFill/>
        </p:spPr>
        <p:txBody>
          <a:bodyPr wrap="square" rtlCol="0">
            <a:spAutoFit/>
          </a:bodyPr>
          <a:lstStyle/>
          <a:p>
            <a:pPr algn="ctr"/>
            <a:r>
              <a:rPr lang="de-DE" sz="4400" b="0" i="0" dirty="0">
                <a:solidFill>
                  <a:srgbClr val="24292F"/>
                </a:solidFill>
                <a:effectLst/>
                <a:latin typeface="-apple-system"/>
              </a:rPr>
              <a:t>K-</a:t>
            </a:r>
            <a:r>
              <a:rPr lang="de-DE" sz="4400" b="0" i="0" dirty="0" err="1">
                <a:solidFill>
                  <a:srgbClr val="24292F"/>
                </a:solidFill>
                <a:effectLst/>
                <a:latin typeface="-apple-system"/>
              </a:rPr>
              <a:t>fold</a:t>
            </a:r>
            <a:r>
              <a:rPr lang="de-DE" sz="4400" b="0" i="0" dirty="0">
                <a:solidFill>
                  <a:srgbClr val="24292F"/>
                </a:solidFill>
                <a:effectLst/>
                <a:latin typeface="-apple-system"/>
              </a:rPr>
              <a:t> </a:t>
            </a:r>
            <a:r>
              <a:rPr lang="de-DE" sz="4400" dirty="0">
                <a:solidFill>
                  <a:srgbClr val="24292F"/>
                </a:solidFill>
                <a:latin typeface="-apple-system"/>
              </a:rPr>
              <a:t>C</a:t>
            </a:r>
            <a:r>
              <a:rPr lang="de-DE" sz="4400" b="0" i="0" dirty="0">
                <a:solidFill>
                  <a:srgbClr val="24292F"/>
                </a:solidFill>
                <a:effectLst/>
                <a:latin typeface="-apple-system"/>
              </a:rPr>
              <a:t>ross </a:t>
            </a:r>
            <a:r>
              <a:rPr lang="de-DE" sz="4400" dirty="0">
                <a:solidFill>
                  <a:srgbClr val="24292F"/>
                </a:solidFill>
                <a:latin typeface="-apple-system"/>
              </a:rPr>
              <a:t>V</a:t>
            </a:r>
            <a:r>
              <a:rPr lang="de-DE" sz="4400" b="0" i="0" dirty="0">
                <a:solidFill>
                  <a:srgbClr val="24292F"/>
                </a:solidFill>
                <a:effectLst/>
                <a:latin typeface="-apple-system"/>
              </a:rPr>
              <a:t>alidation</a:t>
            </a:r>
            <a:endParaRPr lang="de-DE" sz="4400" dirty="0">
              <a:latin typeface="Calibri" panose="020F0502020204030204" pitchFamily="34" charset="0"/>
              <a:cs typeface="Calibri" panose="020F0502020204030204" pitchFamily="34" charset="0"/>
            </a:endParaRPr>
          </a:p>
        </p:txBody>
      </p:sp>
      <p:cxnSp>
        <p:nvCxnSpPr>
          <p:cNvPr id="8" name="Gerader Verbinder 7">
            <a:extLst>
              <a:ext uri="{FF2B5EF4-FFF2-40B4-BE49-F238E27FC236}">
                <a16:creationId xmlns:a16="http://schemas.microsoft.com/office/drawing/2014/main" id="{EBC17263-CD79-487B-88C9-F0C98BC59022}"/>
              </a:ext>
            </a:extLst>
          </p:cNvPr>
          <p:cNvCxnSpPr>
            <a:cxnSpLocks/>
          </p:cNvCxnSpPr>
          <p:nvPr/>
        </p:nvCxnSpPr>
        <p:spPr>
          <a:xfrm>
            <a:off x="5295900" y="1516779"/>
            <a:ext cx="4467225" cy="0"/>
          </a:xfrm>
          <a:prstGeom prst="line">
            <a:avLst/>
          </a:prstGeom>
          <a:ln w="38100"/>
        </p:spPr>
        <p:style>
          <a:lnRef idx="1">
            <a:schemeClr val="accent2"/>
          </a:lnRef>
          <a:fillRef idx="0">
            <a:schemeClr val="accent2"/>
          </a:fillRef>
          <a:effectRef idx="0">
            <a:schemeClr val="accent2"/>
          </a:effectRef>
          <a:fontRef idx="minor">
            <a:schemeClr val="tx1"/>
          </a:fontRef>
        </p:style>
      </p:cxnSp>
      <p:pic>
        <p:nvPicPr>
          <p:cNvPr id="14" name="Grafik 13">
            <a:extLst>
              <a:ext uri="{FF2B5EF4-FFF2-40B4-BE49-F238E27FC236}">
                <a16:creationId xmlns:a16="http://schemas.microsoft.com/office/drawing/2014/main" id="{CAB13327-2862-40D3-B78F-979BB6E42F88}"/>
              </a:ext>
            </a:extLst>
          </p:cNvPr>
          <p:cNvPicPr>
            <a:picLocks noChangeAspect="1"/>
          </p:cNvPicPr>
          <p:nvPr/>
        </p:nvPicPr>
        <p:blipFill>
          <a:blip r:embed="rId2"/>
          <a:stretch>
            <a:fillRect/>
          </a:stretch>
        </p:blipFill>
        <p:spPr>
          <a:xfrm>
            <a:off x="3761034" y="2346424"/>
            <a:ext cx="5260479" cy="2609850"/>
          </a:xfrm>
          <a:prstGeom prst="rect">
            <a:avLst/>
          </a:prstGeom>
        </p:spPr>
      </p:pic>
    </p:spTree>
    <p:extLst>
      <p:ext uri="{BB962C8B-B14F-4D97-AF65-F5344CB8AC3E}">
        <p14:creationId xmlns:p14="http://schemas.microsoft.com/office/powerpoint/2010/main" val="358266156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hteck 1">
            <a:extLst>
              <a:ext uri="{FF2B5EF4-FFF2-40B4-BE49-F238E27FC236}">
                <a16:creationId xmlns:a16="http://schemas.microsoft.com/office/drawing/2014/main" id="{C95512F2-712C-4AEB-8FF6-4E0537F79390}"/>
              </a:ext>
            </a:extLst>
          </p:cNvPr>
          <p:cNvSpPr/>
          <p:nvPr/>
        </p:nvSpPr>
        <p:spPr>
          <a:xfrm>
            <a:off x="0" y="0"/>
            <a:ext cx="2752725" cy="6858000"/>
          </a:xfrm>
          <a:prstGeom prst="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Textfeld 2">
            <a:extLst>
              <a:ext uri="{FF2B5EF4-FFF2-40B4-BE49-F238E27FC236}">
                <a16:creationId xmlns:a16="http://schemas.microsoft.com/office/drawing/2014/main" id="{951A7F82-10F6-420B-AFD2-E07507AE00D8}"/>
              </a:ext>
            </a:extLst>
          </p:cNvPr>
          <p:cNvSpPr txBox="1"/>
          <p:nvPr/>
        </p:nvSpPr>
        <p:spPr>
          <a:xfrm>
            <a:off x="0" y="853320"/>
            <a:ext cx="2752725" cy="1200329"/>
          </a:xfrm>
          <a:prstGeom prst="rect">
            <a:avLst/>
          </a:prstGeom>
          <a:noFill/>
        </p:spPr>
        <p:txBody>
          <a:bodyPr wrap="square" rtlCol="0">
            <a:spAutoFit/>
          </a:bodyPr>
          <a:lstStyle/>
          <a:p>
            <a:pPr algn="ctr"/>
            <a:r>
              <a:rPr lang="de-DE" sz="3600" dirty="0">
                <a:solidFill>
                  <a:schemeClr val="bg1"/>
                </a:solidFill>
                <a:latin typeface="Calibri" panose="020F0502020204030204" pitchFamily="34" charset="0"/>
                <a:cs typeface="Calibri" panose="020F0502020204030204" pitchFamily="34" charset="0"/>
              </a:rPr>
              <a:t>Regressions-Analyse</a:t>
            </a:r>
          </a:p>
        </p:txBody>
      </p:sp>
      <p:sp>
        <p:nvSpPr>
          <p:cNvPr id="5" name="Rechteck: abgerundete Ecken 4">
            <a:extLst>
              <a:ext uri="{FF2B5EF4-FFF2-40B4-BE49-F238E27FC236}">
                <a16:creationId xmlns:a16="http://schemas.microsoft.com/office/drawing/2014/main" id="{0F850E0E-BA86-4E67-A23B-562955ADA244}"/>
              </a:ext>
            </a:extLst>
          </p:cNvPr>
          <p:cNvSpPr/>
          <p:nvPr/>
        </p:nvSpPr>
        <p:spPr>
          <a:xfrm>
            <a:off x="376236" y="2346424"/>
            <a:ext cx="2000252" cy="1082576"/>
          </a:xfrm>
          <a:prstGeom prst="roundRect">
            <a:avLst/>
          </a:prstGeom>
          <a:noFill/>
          <a:ln w="28575">
            <a:solidFill>
              <a:srgbClr val="FF9C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4800" dirty="0">
                <a:solidFill>
                  <a:srgbClr val="FF9C38"/>
                </a:solidFill>
                <a:latin typeface="Calibri" panose="020F0502020204030204" pitchFamily="34" charset="0"/>
                <a:cs typeface="Calibri" panose="020F0502020204030204" pitchFamily="34" charset="0"/>
              </a:rPr>
              <a:t>Model</a:t>
            </a:r>
          </a:p>
        </p:txBody>
      </p:sp>
      <p:sp>
        <p:nvSpPr>
          <p:cNvPr id="7" name="Textfeld 6">
            <a:extLst>
              <a:ext uri="{FF2B5EF4-FFF2-40B4-BE49-F238E27FC236}">
                <a16:creationId xmlns:a16="http://schemas.microsoft.com/office/drawing/2014/main" id="{C4FD8BFA-C01C-449E-8FC5-88F53B3E3DFF}"/>
              </a:ext>
            </a:extLst>
          </p:cNvPr>
          <p:cNvSpPr txBox="1"/>
          <p:nvPr/>
        </p:nvSpPr>
        <p:spPr>
          <a:xfrm>
            <a:off x="4705349" y="577304"/>
            <a:ext cx="5667375" cy="769441"/>
          </a:xfrm>
          <a:prstGeom prst="rect">
            <a:avLst/>
          </a:prstGeom>
          <a:noFill/>
        </p:spPr>
        <p:txBody>
          <a:bodyPr wrap="square" rtlCol="0">
            <a:spAutoFit/>
          </a:bodyPr>
          <a:lstStyle/>
          <a:p>
            <a:pPr algn="ctr"/>
            <a:r>
              <a:rPr lang="de-DE" sz="4400" dirty="0">
                <a:latin typeface="Calibri" panose="020F0502020204030204" pitchFamily="34" charset="0"/>
                <a:cs typeface="Calibri" panose="020F0502020204030204" pitchFamily="34" charset="0"/>
              </a:rPr>
              <a:t>Lasso-Regression</a:t>
            </a:r>
          </a:p>
        </p:txBody>
      </p:sp>
      <p:cxnSp>
        <p:nvCxnSpPr>
          <p:cNvPr id="8" name="Gerader Verbinder 7">
            <a:extLst>
              <a:ext uri="{FF2B5EF4-FFF2-40B4-BE49-F238E27FC236}">
                <a16:creationId xmlns:a16="http://schemas.microsoft.com/office/drawing/2014/main" id="{EBC17263-CD79-487B-88C9-F0C98BC59022}"/>
              </a:ext>
            </a:extLst>
          </p:cNvPr>
          <p:cNvCxnSpPr>
            <a:cxnSpLocks/>
          </p:cNvCxnSpPr>
          <p:nvPr/>
        </p:nvCxnSpPr>
        <p:spPr>
          <a:xfrm>
            <a:off x="5848350" y="1516779"/>
            <a:ext cx="3400425" cy="0"/>
          </a:xfrm>
          <a:prstGeom prst="line">
            <a:avLst/>
          </a:prstGeom>
          <a:ln w="38100"/>
        </p:spPr>
        <p:style>
          <a:lnRef idx="1">
            <a:schemeClr val="accent2"/>
          </a:lnRef>
          <a:fillRef idx="0">
            <a:schemeClr val="accent2"/>
          </a:fillRef>
          <a:effectRef idx="0">
            <a:schemeClr val="accent2"/>
          </a:effectRef>
          <a:fontRef idx="minor">
            <a:schemeClr val="tx1"/>
          </a:fontRef>
        </p:style>
      </p:cxnSp>
      <p:pic>
        <p:nvPicPr>
          <p:cNvPr id="9" name="Grafik 8">
            <a:extLst>
              <a:ext uri="{FF2B5EF4-FFF2-40B4-BE49-F238E27FC236}">
                <a16:creationId xmlns:a16="http://schemas.microsoft.com/office/drawing/2014/main" id="{0239FA74-8D59-4A2C-B47F-7F9AE119A856}"/>
              </a:ext>
            </a:extLst>
          </p:cNvPr>
          <p:cNvPicPr>
            <a:picLocks noChangeAspect="1"/>
          </p:cNvPicPr>
          <p:nvPr/>
        </p:nvPicPr>
        <p:blipFill>
          <a:blip r:embed="rId2"/>
          <a:stretch>
            <a:fillRect/>
          </a:stretch>
        </p:blipFill>
        <p:spPr>
          <a:xfrm>
            <a:off x="3509962" y="2544812"/>
            <a:ext cx="3552825" cy="638175"/>
          </a:xfrm>
          <a:prstGeom prst="rect">
            <a:avLst/>
          </a:prstGeom>
        </p:spPr>
      </p:pic>
      <p:pic>
        <p:nvPicPr>
          <p:cNvPr id="11" name="Grafik 10">
            <a:extLst>
              <a:ext uri="{FF2B5EF4-FFF2-40B4-BE49-F238E27FC236}">
                <a16:creationId xmlns:a16="http://schemas.microsoft.com/office/drawing/2014/main" id="{E78F9A22-672D-442B-8C2F-4221F5BFB506}"/>
              </a:ext>
            </a:extLst>
          </p:cNvPr>
          <p:cNvPicPr>
            <a:picLocks noChangeAspect="1"/>
          </p:cNvPicPr>
          <p:nvPr/>
        </p:nvPicPr>
        <p:blipFill>
          <a:blip r:embed="rId3"/>
          <a:stretch>
            <a:fillRect/>
          </a:stretch>
        </p:blipFill>
        <p:spPr>
          <a:xfrm>
            <a:off x="3509962" y="3572844"/>
            <a:ext cx="7419975" cy="590550"/>
          </a:xfrm>
          <a:prstGeom prst="rect">
            <a:avLst/>
          </a:prstGeom>
        </p:spPr>
      </p:pic>
      <p:pic>
        <p:nvPicPr>
          <p:cNvPr id="14" name="Grafik 13">
            <a:extLst>
              <a:ext uri="{FF2B5EF4-FFF2-40B4-BE49-F238E27FC236}">
                <a16:creationId xmlns:a16="http://schemas.microsoft.com/office/drawing/2014/main" id="{27497DDF-1A2D-4B0C-A66A-932B1DC68955}"/>
              </a:ext>
            </a:extLst>
          </p:cNvPr>
          <p:cNvPicPr>
            <a:picLocks noChangeAspect="1"/>
          </p:cNvPicPr>
          <p:nvPr/>
        </p:nvPicPr>
        <p:blipFill>
          <a:blip r:embed="rId4"/>
          <a:stretch>
            <a:fillRect/>
          </a:stretch>
        </p:blipFill>
        <p:spPr>
          <a:xfrm>
            <a:off x="3509962" y="4553251"/>
            <a:ext cx="3028950" cy="495300"/>
          </a:xfrm>
          <a:prstGeom prst="rect">
            <a:avLst/>
          </a:prstGeom>
        </p:spPr>
      </p:pic>
    </p:spTree>
    <p:extLst>
      <p:ext uri="{BB962C8B-B14F-4D97-AF65-F5344CB8AC3E}">
        <p14:creationId xmlns:p14="http://schemas.microsoft.com/office/powerpoint/2010/main" val="212737952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hteck 1">
            <a:extLst>
              <a:ext uri="{FF2B5EF4-FFF2-40B4-BE49-F238E27FC236}">
                <a16:creationId xmlns:a16="http://schemas.microsoft.com/office/drawing/2014/main" id="{C95512F2-712C-4AEB-8FF6-4E0537F79390}"/>
              </a:ext>
            </a:extLst>
          </p:cNvPr>
          <p:cNvSpPr/>
          <p:nvPr/>
        </p:nvSpPr>
        <p:spPr>
          <a:xfrm>
            <a:off x="0" y="0"/>
            <a:ext cx="2752725" cy="6858000"/>
          </a:xfrm>
          <a:prstGeom prst="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Textfeld 2">
            <a:extLst>
              <a:ext uri="{FF2B5EF4-FFF2-40B4-BE49-F238E27FC236}">
                <a16:creationId xmlns:a16="http://schemas.microsoft.com/office/drawing/2014/main" id="{951A7F82-10F6-420B-AFD2-E07507AE00D8}"/>
              </a:ext>
            </a:extLst>
          </p:cNvPr>
          <p:cNvSpPr txBox="1"/>
          <p:nvPr/>
        </p:nvSpPr>
        <p:spPr>
          <a:xfrm>
            <a:off x="107155" y="876300"/>
            <a:ext cx="2538413" cy="830997"/>
          </a:xfrm>
          <a:prstGeom prst="rect">
            <a:avLst/>
          </a:prstGeom>
          <a:noFill/>
        </p:spPr>
        <p:txBody>
          <a:bodyPr wrap="square" rtlCol="0">
            <a:spAutoFit/>
          </a:bodyPr>
          <a:lstStyle/>
          <a:p>
            <a:pPr algn="ctr"/>
            <a:r>
              <a:rPr lang="de-DE" sz="4800" dirty="0">
                <a:solidFill>
                  <a:schemeClr val="bg1"/>
                </a:solidFill>
                <a:latin typeface="Calibri" panose="020F0502020204030204" pitchFamily="34" charset="0"/>
                <a:cs typeface="Calibri" panose="020F0502020204030204" pitchFamily="34" charset="0"/>
              </a:rPr>
              <a:t>A/B-Test</a:t>
            </a:r>
          </a:p>
        </p:txBody>
      </p:sp>
      <p:sp>
        <p:nvSpPr>
          <p:cNvPr id="6" name="Rechteck: abgerundete Ecken 5">
            <a:extLst>
              <a:ext uri="{FF2B5EF4-FFF2-40B4-BE49-F238E27FC236}">
                <a16:creationId xmlns:a16="http://schemas.microsoft.com/office/drawing/2014/main" id="{78F00551-1E12-41A1-B5DA-70AE5F38260F}"/>
              </a:ext>
            </a:extLst>
          </p:cNvPr>
          <p:cNvSpPr/>
          <p:nvPr/>
        </p:nvSpPr>
        <p:spPr>
          <a:xfrm>
            <a:off x="495298" y="2251174"/>
            <a:ext cx="1762125" cy="1009650"/>
          </a:xfrm>
          <a:prstGeom prst="roundRect">
            <a:avLst/>
          </a:prstGeom>
          <a:noFill/>
          <a:ln w="28575">
            <a:solidFill>
              <a:srgbClr val="4A86E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4800" dirty="0">
                <a:solidFill>
                  <a:srgbClr val="4A86E8"/>
                </a:solidFill>
                <a:latin typeface="Calibri" panose="020F0502020204030204" pitchFamily="34" charset="0"/>
                <a:cs typeface="Calibri" panose="020F0502020204030204" pitchFamily="34" charset="0"/>
              </a:rPr>
              <a:t>Plan</a:t>
            </a:r>
          </a:p>
        </p:txBody>
      </p:sp>
      <p:sp>
        <p:nvSpPr>
          <p:cNvPr id="5" name="Textfeld 4">
            <a:extLst>
              <a:ext uri="{FF2B5EF4-FFF2-40B4-BE49-F238E27FC236}">
                <a16:creationId xmlns:a16="http://schemas.microsoft.com/office/drawing/2014/main" id="{9E6A7D8C-6CF4-473A-AFC5-23F6348C3595}"/>
              </a:ext>
            </a:extLst>
          </p:cNvPr>
          <p:cNvSpPr txBox="1"/>
          <p:nvPr/>
        </p:nvSpPr>
        <p:spPr>
          <a:xfrm>
            <a:off x="4933950" y="586829"/>
            <a:ext cx="5143500" cy="769441"/>
          </a:xfrm>
          <a:prstGeom prst="rect">
            <a:avLst/>
          </a:prstGeom>
          <a:noFill/>
        </p:spPr>
        <p:txBody>
          <a:bodyPr wrap="square" rtlCol="0">
            <a:spAutoFit/>
          </a:bodyPr>
          <a:lstStyle/>
          <a:p>
            <a:pPr algn="ctr"/>
            <a:r>
              <a:rPr lang="de-DE" sz="4400" dirty="0">
                <a:latin typeface="Calibri" panose="020F0502020204030204" pitchFamily="34" charset="0"/>
                <a:cs typeface="Calibri" panose="020F0502020204030204" pitchFamily="34" charset="0"/>
              </a:rPr>
              <a:t>Use Case</a:t>
            </a:r>
          </a:p>
        </p:txBody>
      </p:sp>
      <p:cxnSp>
        <p:nvCxnSpPr>
          <p:cNvPr id="7" name="Gerader Verbinder 6">
            <a:extLst>
              <a:ext uri="{FF2B5EF4-FFF2-40B4-BE49-F238E27FC236}">
                <a16:creationId xmlns:a16="http://schemas.microsoft.com/office/drawing/2014/main" id="{D61B0A52-26A1-4827-B0AE-CD53D8E10C5A}"/>
              </a:ext>
            </a:extLst>
          </p:cNvPr>
          <p:cNvCxnSpPr>
            <a:cxnSpLocks/>
          </p:cNvCxnSpPr>
          <p:nvPr/>
        </p:nvCxnSpPr>
        <p:spPr>
          <a:xfrm>
            <a:off x="6743700" y="1469154"/>
            <a:ext cx="1581150" cy="0"/>
          </a:xfrm>
          <a:prstGeom prst="line">
            <a:avLst/>
          </a:prstGeom>
          <a:ln w="38100"/>
        </p:spPr>
        <p:style>
          <a:lnRef idx="1">
            <a:schemeClr val="accent2"/>
          </a:lnRef>
          <a:fillRef idx="0">
            <a:schemeClr val="accent2"/>
          </a:fillRef>
          <a:effectRef idx="0">
            <a:schemeClr val="accent2"/>
          </a:effectRef>
          <a:fontRef idx="minor">
            <a:schemeClr val="tx1"/>
          </a:fontRef>
        </p:style>
      </p:cxnSp>
      <p:sp>
        <p:nvSpPr>
          <p:cNvPr id="8" name="Textfeld 7">
            <a:extLst>
              <a:ext uri="{FF2B5EF4-FFF2-40B4-BE49-F238E27FC236}">
                <a16:creationId xmlns:a16="http://schemas.microsoft.com/office/drawing/2014/main" id="{F43CCA87-4772-4C2E-AB5B-AC6776B8AA48}"/>
              </a:ext>
            </a:extLst>
          </p:cNvPr>
          <p:cNvSpPr txBox="1"/>
          <p:nvPr/>
        </p:nvSpPr>
        <p:spPr>
          <a:xfrm>
            <a:off x="4179093" y="2755999"/>
            <a:ext cx="6653213" cy="1631216"/>
          </a:xfrm>
          <a:prstGeom prst="rect">
            <a:avLst/>
          </a:prstGeom>
          <a:noFill/>
        </p:spPr>
        <p:txBody>
          <a:bodyPr wrap="square" rtlCol="0">
            <a:spAutoFit/>
          </a:bodyPr>
          <a:lstStyle/>
          <a:p>
            <a:r>
              <a:rPr lang="de-DE" sz="2000" b="0" i="1" dirty="0">
                <a:solidFill>
                  <a:srgbClr val="24292F"/>
                </a:solidFill>
                <a:effectLst/>
                <a:latin typeface="Calibri" panose="020F0502020204030204" pitchFamily="34" charset="0"/>
                <a:cs typeface="Calibri" panose="020F0502020204030204" pitchFamily="34" charset="0"/>
              </a:rPr>
              <a:t>„Die Besucherzahlen zweier im Internet geschalteter Werbeanzeigen sollen genauer analysiert werden, um zu ermitteln, welche der beiden Werbungen mehr Besucherzahlen, insbesondere aus der jüngeren Zielgruppe, auf der Website des Kunden generiert.“</a:t>
            </a:r>
            <a:endParaRPr lang="de-DE" sz="2000" i="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5108455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hteck 1">
            <a:extLst>
              <a:ext uri="{FF2B5EF4-FFF2-40B4-BE49-F238E27FC236}">
                <a16:creationId xmlns:a16="http://schemas.microsoft.com/office/drawing/2014/main" id="{C95512F2-712C-4AEB-8FF6-4E0537F79390}"/>
              </a:ext>
            </a:extLst>
          </p:cNvPr>
          <p:cNvSpPr/>
          <p:nvPr/>
        </p:nvSpPr>
        <p:spPr>
          <a:xfrm>
            <a:off x="0" y="0"/>
            <a:ext cx="2752725" cy="6858000"/>
          </a:xfrm>
          <a:prstGeom prst="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Textfeld 2">
            <a:extLst>
              <a:ext uri="{FF2B5EF4-FFF2-40B4-BE49-F238E27FC236}">
                <a16:creationId xmlns:a16="http://schemas.microsoft.com/office/drawing/2014/main" id="{951A7F82-10F6-420B-AFD2-E07507AE00D8}"/>
              </a:ext>
            </a:extLst>
          </p:cNvPr>
          <p:cNvSpPr txBox="1"/>
          <p:nvPr/>
        </p:nvSpPr>
        <p:spPr>
          <a:xfrm>
            <a:off x="0" y="853320"/>
            <a:ext cx="2752725" cy="1200329"/>
          </a:xfrm>
          <a:prstGeom prst="rect">
            <a:avLst/>
          </a:prstGeom>
          <a:noFill/>
        </p:spPr>
        <p:txBody>
          <a:bodyPr wrap="square" rtlCol="0">
            <a:spAutoFit/>
          </a:bodyPr>
          <a:lstStyle/>
          <a:p>
            <a:pPr algn="ctr"/>
            <a:r>
              <a:rPr lang="de-DE" sz="3600" dirty="0">
                <a:solidFill>
                  <a:schemeClr val="bg1"/>
                </a:solidFill>
                <a:latin typeface="Calibri" panose="020F0502020204030204" pitchFamily="34" charset="0"/>
                <a:cs typeface="Calibri" panose="020F0502020204030204" pitchFamily="34" charset="0"/>
              </a:rPr>
              <a:t>Regressions-Analyse</a:t>
            </a:r>
          </a:p>
        </p:txBody>
      </p:sp>
      <p:sp>
        <p:nvSpPr>
          <p:cNvPr id="7" name="Textfeld 6">
            <a:extLst>
              <a:ext uri="{FF2B5EF4-FFF2-40B4-BE49-F238E27FC236}">
                <a16:creationId xmlns:a16="http://schemas.microsoft.com/office/drawing/2014/main" id="{C4FD8BFA-C01C-449E-8FC5-88F53B3E3DFF}"/>
              </a:ext>
            </a:extLst>
          </p:cNvPr>
          <p:cNvSpPr txBox="1"/>
          <p:nvPr/>
        </p:nvSpPr>
        <p:spPr>
          <a:xfrm>
            <a:off x="4705349" y="577304"/>
            <a:ext cx="5667375" cy="769441"/>
          </a:xfrm>
          <a:prstGeom prst="rect">
            <a:avLst/>
          </a:prstGeom>
          <a:noFill/>
        </p:spPr>
        <p:txBody>
          <a:bodyPr wrap="square" rtlCol="0">
            <a:spAutoFit/>
          </a:bodyPr>
          <a:lstStyle/>
          <a:p>
            <a:pPr algn="ctr"/>
            <a:r>
              <a:rPr lang="de-DE" sz="4400" dirty="0">
                <a:latin typeface="Calibri" panose="020F0502020204030204" pitchFamily="34" charset="0"/>
                <a:cs typeface="Calibri" panose="020F0502020204030204" pitchFamily="34" charset="0"/>
              </a:rPr>
              <a:t>Interpretation</a:t>
            </a:r>
          </a:p>
        </p:txBody>
      </p:sp>
      <p:cxnSp>
        <p:nvCxnSpPr>
          <p:cNvPr id="8" name="Gerader Verbinder 7">
            <a:extLst>
              <a:ext uri="{FF2B5EF4-FFF2-40B4-BE49-F238E27FC236}">
                <a16:creationId xmlns:a16="http://schemas.microsoft.com/office/drawing/2014/main" id="{EBC17263-CD79-487B-88C9-F0C98BC59022}"/>
              </a:ext>
            </a:extLst>
          </p:cNvPr>
          <p:cNvCxnSpPr>
            <a:cxnSpLocks/>
          </p:cNvCxnSpPr>
          <p:nvPr/>
        </p:nvCxnSpPr>
        <p:spPr>
          <a:xfrm>
            <a:off x="5848350" y="1516779"/>
            <a:ext cx="3400425" cy="0"/>
          </a:xfrm>
          <a:prstGeom prst="line">
            <a:avLst/>
          </a:prstGeom>
          <a:ln w="38100"/>
        </p:spPr>
        <p:style>
          <a:lnRef idx="1">
            <a:schemeClr val="accent2"/>
          </a:lnRef>
          <a:fillRef idx="0">
            <a:schemeClr val="accent2"/>
          </a:fillRef>
          <a:effectRef idx="0">
            <a:schemeClr val="accent2"/>
          </a:effectRef>
          <a:fontRef idx="minor">
            <a:schemeClr val="tx1"/>
          </a:fontRef>
        </p:style>
      </p:cxnSp>
      <p:sp>
        <p:nvSpPr>
          <p:cNvPr id="12" name="Textfeld 11">
            <a:extLst>
              <a:ext uri="{FF2B5EF4-FFF2-40B4-BE49-F238E27FC236}">
                <a16:creationId xmlns:a16="http://schemas.microsoft.com/office/drawing/2014/main" id="{8A9AEEAE-919F-4416-B9C9-211C1966EFCA}"/>
              </a:ext>
            </a:extLst>
          </p:cNvPr>
          <p:cNvSpPr txBox="1"/>
          <p:nvPr/>
        </p:nvSpPr>
        <p:spPr>
          <a:xfrm>
            <a:off x="4483894" y="2413724"/>
            <a:ext cx="6129336" cy="2246769"/>
          </a:xfrm>
          <a:prstGeom prst="rect">
            <a:avLst/>
          </a:prstGeom>
          <a:noFill/>
        </p:spPr>
        <p:txBody>
          <a:bodyPr wrap="square">
            <a:spAutoFit/>
          </a:bodyPr>
          <a:lstStyle/>
          <a:p>
            <a:pPr marL="285750" indent="-285750" algn="l">
              <a:buFont typeface="Arial" panose="020B0604020202020204" pitchFamily="34" charset="0"/>
              <a:buChar char="•"/>
            </a:pPr>
            <a:r>
              <a:rPr lang="de-DE" sz="2000" b="0" i="0" dirty="0">
                <a:solidFill>
                  <a:srgbClr val="24292F"/>
                </a:solidFill>
                <a:effectLst/>
                <a:latin typeface="Calibri" panose="020F0502020204030204" pitchFamily="34" charset="0"/>
                <a:cs typeface="Calibri" panose="020F0502020204030204" pitchFamily="34" charset="0"/>
              </a:rPr>
              <a:t>R²-Wert ließ sich nicht deutlich verbessern und verblieb unter dem gewünschten Ergebnis</a:t>
            </a:r>
          </a:p>
          <a:p>
            <a:pPr algn="l"/>
            <a:endParaRPr lang="de-DE" sz="2000" b="0" i="0" dirty="0">
              <a:solidFill>
                <a:srgbClr val="24292F"/>
              </a:solidFill>
              <a:effectLst/>
              <a:latin typeface="Calibri" panose="020F0502020204030204" pitchFamily="34" charset="0"/>
              <a:cs typeface="Calibri" panose="020F0502020204030204" pitchFamily="34" charset="0"/>
            </a:endParaRPr>
          </a:p>
          <a:p>
            <a:pPr marL="342900" indent="-342900" algn="l">
              <a:buFont typeface="Wingdings" panose="05000000000000000000" pitchFamily="2" charset="2"/>
              <a:buChar char="Ø"/>
            </a:pPr>
            <a:r>
              <a:rPr lang="de-DE" sz="2000" dirty="0">
                <a:solidFill>
                  <a:srgbClr val="24292F"/>
                </a:solidFill>
                <a:latin typeface="Calibri" panose="020F0502020204030204" pitchFamily="34" charset="0"/>
                <a:cs typeface="Calibri" panose="020F0502020204030204" pitchFamily="34" charset="0"/>
              </a:rPr>
              <a:t>Anhand dieses Modells können keine verlässlichen Vorhersagen </a:t>
            </a:r>
            <a:r>
              <a:rPr lang="de-DE" sz="2000" b="0" i="0" dirty="0">
                <a:solidFill>
                  <a:srgbClr val="24292F"/>
                </a:solidFill>
                <a:effectLst/>
                <a:latin typeface="Calibri" panose="020F0502020204030204" pitchFamily="34" charset="0"/>
                <a:cs typeface="Calibri" panose="020F0502020204030204" pitchFamily="34" charset="0"/>
              </a:rPr>
              <a:t>bezüglich der jährlichen Käufe anhand des jährlichen Einkommens und des Alters der Kunden getroffen werden.</a:t>
            </a:r>
          </a:p>
        </p:txBody>
      </p:sp>
    </p:spTree>
    <p:extLst>
      <p:ext uri="{BB962C8B-B14F-4D97-AF65-F5344CB8AC3E}">
        <p14:creationId xmlns:p14="http://schemas.microsoft.com/office/powerpoint/2010/main" val="301338457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6" name="Gerader Verbinder 5">
            <a:extLst>
              <a:ext uri="{FF2B5EF4-FFF2-40B4-BE49-F238E27FC236}">
                <a16:creationId xmlns:a16="http://schemas.microsoft.com/office/drawing/2014/main" id="{3CAB1E35-3DA6-4786-89B2-7CBB1B2DABE6}"/>
              </a:ext>
            </a:extLst>
          </p:cNvPr>
          <p:cNvCxnSpPr>
            <a:cxnSpLocks/>
          </p:cNvCxnSpPr>
          <p:nvPr/>
        </p:nvCxnSpPr>
        <p:spPr>
          <a:xfrm>
            <a:off x="1781175" y="4850529"/>
            <a:ext cx="8658225" cy="0"/>
          </a:xfrm>
          <a:prstGeom prst="line">
            <a:avLst/>
          </a:prstGeom>
          <a:ln w="38100"/>
        </p:spPr>
        <p:style>
          <a:lnRef idx="1">
            <a:schemeClr val="accent2"/>
          </a:lnRef>
          <a:fillRef idx="0">
            <a:schemeClr val="accent2"/>
          </a:fillRef>
          <a:effectRef idx="0">
            <a:schemeClr val="accent2"/>
          </a:effectRef>
          <a:fontRef idx="minor">
            <a:schemeClr val="tx1"/>
          </a:fontRef>
        </p:style>
      </p:cxnSp>
      <p:sp>
        <p:nvSpPr>
          <p:cNvPr id="28" name="Textfeld 27">
            <a:extLst>
              <a:ext uri="{FF2B5EF4-FFF2-40B4-BE49-F238E27FC236}">
                <a16:creationId xmlns:a16="http://schemas.microsoft.com/office/drawing/2014/main" id="{D4A4BDA3-E58E-4A34-ABDF-66FADA6408A7}"/>
              </a:ext>
            </a:extLst>
          </p:cNvPr>
          <p:cNvSpPr txBox="1"/>
          <p:nvPr/>
        </p:nvSpPr>
        <p:spPr>
          <a:xfrm>
            <a:off x="1465477" y="2371546"/>
            <a:ext cx="9289619" cy="1938992"/>
          </a:xfrm>
          <a:prstGeom prst="rect">
            <a:avLst/>
          </a:prstGeom>
          <a:noFill/>
        </p:spPr>
        <p:txBody>
          <a:bodyPr wrap="square" rtlCol="0">
            <a:spAutoFit/>
          </a:bodyPr>
          <a:lstStyle/>
          <a:p>
            <a:pPr algn="ctr"/>
            <a:r>
              <a:rPr lang="de-DE" sz="6000" dirty="0">
                <a:latin typeface="Calibri" panose="020F0502020204030204" pitchFamily="34" charset="0"/>
                <a:cs typeface="Calibri" panose="020F0502020204030204" pitchFamily="34" charset="0"/>
              </a:rPr>
              <a:t>Vielen Dank für Ihre Aufmerksamkeit!</a:t>
            </a:r>
          </a:p>
        </p:txBody>
      </p:sp>
    </p:spTree>
    <p:extLst>
      <p:ext uri="{BB962C8B-B14F-4D97-AF65-F5344CB8AC3E}">
        <p14:creationId xmlns:p14="http://schemas.microsoft.com/office/powerpoint/2010/main" val="96633955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6" name="Gerader Verbinder 5">
            <a:extLst>
              <a:ext uri="{FF2B5EF4-FFF2-40B4-BE49-F238E27FC236}">
                <a16:creationId xmlns:a16="http://schemas.microsoft.com/office/drawing/2014/main" id="{3CAB1E35-3DA6-4786-89B2-7CBB1B2DABE6}"/>
              </a:ext>
            </a:extLst>
          </p:cNvPr>
          <p:cNvCxnSpPr>
            <a:cxnSpLocks/>
          </p:cNvCxnSpPr>
          <p:nvPr/>
        </p:nvCxnSpPr>
        <p:spPr>
          <a:xfrm>
            <a:off x="4295775" y="1192929"/>
            <a:ext cx="3629025" cy="0"/>
          </a:xfrm>
          <a:prstGeom prst="line">
            <a:avLst/>
          </a:prstGeom>
          <a:ln w="38100"/>
        </p:spPr>
        <p:style>
          <a:lnRef idx="1">
            <a:schemeClr val="accent2"/>
          </a:lnRef>
          <a:fillRef idx="0">
            <a:schemeClr val="accent2"/>
          </a:fillRef>
          <a:effectRef idx="0">
            <a:schemeClr val="accent2"/>
          </a:effectRef>
          <a:fontRef idx="minor">
            <a:schemeClr val="tx1"/>
          </a:fontRef>
        </p:style>
      </p:cxnSp>
      <p:sp>
        <p:nvSpPr>
          <p:cNvPr id="28" name="Textfeld 27">
            <a:extLst>
              <a:ext uri="{FF2B5EF4-FFF2-40B4-BE49-F238E27FC236}">
                <a16:creationId xmlns:a16="http://schemas.microsoft.com/office/drawing/2014/main" id="{D4A4BDA3-E58E-4A34-ABDF-66FADA6408A7}"/>
              </a:ext>
            </a:extLst>
          </p:cNvPr>
          <p:cNvSpPr txBox="1"/>
          <p:nvPr/>
        </p:nvSpPr>
        <p:spPr>
          <a:xfrm>
            <a:off x="1451190" y="199846"/>
            <a:ext cx="9289619" cy="769441"/>
          </a:xfrm>
          <a:prstGeom prst="rect">
            <a:avLst/>
          </a:prstGeom>
          <a:noFill/>
        </p:spPr>
        <p:txBody>
          <a:bodyPr wrap="square" rtlCol="0">
            <a:spAutoFit/>
          </a:bodyPr>
          <a:lstStyle/>
          <a:p>
            <a:pPr algn="ctr"/>
            <a:r>
              <a:rPr lang="de-DE" sz="4400" dirty="0">
                <a:latin typeface="Calibri" panose="020F0502020204030204" pitchFamily="34" charset="0"/>
                <a:cs typeface="Calibri" panose="020F0502020204030204" pitchFamily="34" charset="0"/>
              </a:rPr>
              <a:t>Quellenverzeichnis</a:t>
            </a:r>
          </a:p>
        </p:txBody>
      </p:sp>
      <p:sp>
        <p:nvSpPr>
          <p:cNvPr id="4" name="Textfeld 3">
            <a:extLst>
              <a:ext uri="{FF2B5EF4-FFF2-40B4-BE49-F238E27FC236}">
                <a16:creationId xmlns:a16="http://schemas.microsoft.com/office/drawing/2014/main" id="{F599A2BD-7D8D-4CA3-96FD-7C09DA3CC8B1}"/>
              </a:ext>
            </a:extLst>
          </p:cNvPr>
          <p:cNvSpPr txBox="1"/>
          <p:nvPr/>
        </p:nvSpPr>
        <p:spPr>
          <a:xfrm>
            <a:off x="1451190" y="2076450"/>
            <a:ext cx="8750085" cy="3970318"/>
          </a:xfrm>
          <a:prstGeom prst="rect">
            <a:avLst/>
          </a:prstGeom>
          <a:noFill/>
        </p:spPr>
        <p:txBody>
          <a:bodyPr wrap="square" rtlCol="0">
            <a:spAutoFit/>
          </a:bodyPr>
          <a:lstStyle/>
          <a:p>
            <a:pPr marL="285750" indent="-285750">
              <a:buFont typeface="Arial" panose="020B0604020202020204" pitchFamily="34" charset="0"/>
              <a:buChar char="•"/>
            </a:pPr>
            <a:r>
              <a:rPr lang="en-US" sz="1800" dirty="0">
                <a:effectLst/>
                <a:latin typeface="Calibri" panose="020F0502020204030204" pitchFamily="34" charset="0"/>
                <a:cs typeface="Calibri" panose="020F0502020204030204" pitchFamily="34" charset="0"/>
              </a:rPr>
              <a:t>GitHub. (o. D.). </a:t>
            </a:r>
            <a:r>
              <a:rPr lang="en-US" sz="1800" i="1" dirty="0">
                <a:effectLst/>
                <a:latin typeface="Calibri" panose="020F0502020204030204" pitchFamily="34" charset="0"/>
                <a:cs typeface="Calibri" panose="020F0502020204030204" pitchFamily="34" charset="0"/>
              </a:rPr>
              <a:t>GitHub Logo</a:t>
            </a:r>
            <a:r>
              <a:rPr lang="en-US" sz="1800" dirty="0">
                <a:effectLst/>
                <a:latin typeface="Calibri" panose="020F0502020204030204" pitchFamily="34" charset="0"/>
                <a:cs typeface="Calibri" panose="020F0502020204030204" pitchFamily="34" charset="0"/>
              </a:rPr>
              <a:t> [Illustration]. </a:t>
            </a:r>
            <a:r>
              <a:rPr lang="en-US" sz="1800" dirty="0">
                <a:effectLst/>
                <a:latin typeface="Calibri" panose="020F0502020204030204" pitchFamily="34" charset="0"/>
                <a:cs typeface="Calibri" panose="020F0502020204030204" pitchFamily="34" charset="0"/>
                <a:hlinkClick r:id="rId2">
                  <a:extLst>
                    <a:ext uri="{A12FA001-AC4F-418D-AE19-62706E023703}">
                      <ahyp:hlinkClr xmlns:ahyp="http://schemas.microsoft.com/office/drawing/2018/hyperlinkcolor" val="tx"/>
                    </a:ext>
                  </a:extLst>
                </a:hlinkClick>
              </a:rPr>
              <a:t>https://github.com/logos</a:t>
            </a:r>
            <a:r>
              <a:rPr lang="en-US" sz="1800" dirty="0">
                <a:effectLst/>
                <a:latin typeface="Calibri" panose="020F0502020204030204" pitchFamily="34" charset="0"/>
                <a:cs typeface="Calibri" panose="020F0502020204030204" pitchFamily="34" charset="0"/>
              </a:rPr>
              <a:t> </a:t>
            </a:r>
          </a:p>
          <a:p>
            <a:pPr marL="285750" indent="-285750">
              <a:buFont typeface="Arial" panose="020B0604020202020204" pitchFamily="34" charset="0"/>
              <a:buChar char="•"/>
            </a:pPr>
            <a:r>
              <a:rPr lang="en-US" sz="1800" dirty="0">
                <a:effectLst/>
                <a:latin typeface="Calibri" panose="020F0502020204030204" pitchFamily="34" charset="0"/>
                <a:cs typeface="Calibri" panose="020F0502020204030204" pitchFamily="34" charset="0"/>
              </a:rPr>
              <a:t>Google LLC. (o. D.-a). </a:t>
            </a:r>
            <a:r>
              <a:rPr lang="en-US" sz="1800" i="1" dirty="0">
                <a:effectLst/>
                <a:latin typeface="Calibri" panose="020F0502020204030204" pitchFamily="34" charset="0"/>
                <a:cs typeface="Calibri" panose="020F0502020204030204" pitchFamily="34" charset="0"/>
              </a:rPr>
              <a:t>Google Analytics Logo</a:t>
            </a:r>
            <a:r>
              <a:rPr lang="en-US" sz="1800" dirty="0">
                <a:effectLst/>
                <a:latin typeface="Calibri" panose="020F0502020204030204" pitchFamily="34" charset="0"/>
                <a:cs typeface="Calibri" panose="020F0502020204030204" pitchFamily="34" charset="0"/>
              </a:rPr>
              <a:t> [Illustration]. </a:t>
            </a:r>
            <a:r>
              <a:rPr lang="en-US" sz="1800" dirty="0">
                <a:effectLst/>
                <a:latin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https://analytics.google.com/analytics/web/</a:t>
            </a:r>
            <a:r>
              <a:rPr lang="en-US" sz="1800" dirty="0">
                <a:effectLst/>
                <a:latin typeface="Calibri" panose="020F0502020204030204" pitchFamily="34" charset="0"/>
                <a:cs typeface="Calibri" panose="020F0502020204030204" pitchFamily="34" charset="0"/>
              </a:rPr>
              <a:t> </a:t>
            </a:r>
          </a:p>
          <a:p>
            <a:pPr marL="285750" indent="-285750">
              <a:buFont typeface="Arial" panose="020B0604020202020204" pitchFamily="34" charset="0"/>
              <a:buChar char="•"/>
            </a:pPr>
            <a:r>
              <a:rPr lang="it-IT" sz="1800" dirty="0">
                <a:effectLst/>
                <a:latin typeface="Calibri" panose="020F0502020204030204" pitchFamily="34" charset="0"/>
                <a:cs typeface="Calibri" panose="020F0502020204030204" pitchFamily="34" charset="0"/>
              </a:rPr>
              <a:t>Google LLC. (o. D.). </a:t>
            </a:r>
            <a:r>
              <a:rPr lang="it-IT" sz="1800" i="1" dirty="0">
                <a:effectLst/>
                <a:latin typeface="Calibri" panose="020F0502020204030204" pitchFamily="34" charset="0"/>
                <a:cs typeface="Calibri" panose="020F0502020204030204" pitchFamily="34" charset="0"/>
              </a:rPr>
              <a:t>Google </a:t>
            </a:r>
            <a:r>
              <a:rPr lang="it-IT" sz="1800" i="1" dirty="0" err="1">
                <a:effectLst/>
                <a:latin typeface="Calibri" panose="020F0502020204030204" pitchFamily="34" charset="0"/>
                <a:cs typeface="Calibri" panose="020F0502020204030204" pitchFamily="34" charset="0"/>
              </a:rPr>
              <a:t>Colab</a:t>
            </a:r>
            <a:r>
              <a:rPr lang="it-IT" sz="1800" i="1" dirty="0">
                <a:effectLst/>
                <a:latin typeface="Calibri" panose="020F0502020204030204" pitchFamily="34" charset="0"/>
                <a:cs typeface="Calibri" panose="020F0502020204030204" pitchFamily="34" charset="0"/>
              </a:rPr>
              <a:t> Logo</a:t>
            </a:r>
            <a:r>
              <a:rPr lang="it-IT" sz="1800" dirty="0">
                <a:effectLst/>
                <a:latin typeface="Calibri" panose="020F0502020204030204" pitchFamily="34" charset="0"/>
                <a:cs typeface="Calibri" panose="020F0502020204030204" pitchFamily="34" charset="0"/>
              </a:rPr>
              <a:t> [</a:t>
            </a:r>
            <a:r>
              <a:rPr lang="it-IT" sz="1800" dirty="0" err="1">
                <a:effectLst/>
                <a:latin typeface="Calibri" panose="020F0502020204030204" pitchFamily="34" charset="0"/>
                <a:cs typeface="Calibri" panose="020F0502020204030204" pitchFamily="34" charset="0"/>
              </a:rPr>
              <a:t>Illustration</a:t>
            </a:r>
            <a:r>
              <a:rPr lang="it-IT" sz="1800" dirty="0">
                <a:effectLst/>
                <a:latin typeface="Calibri" panose="020F0502020204030204" pitchFamily="34" charset="0"/>
                <a:cs typeface="Calibri" panose="020F0502020204030204" pitchFamily="34" charset="0"/>
              </a:rPr>
              <a:t>]. </a:t>
            </a:r>
            <a:r>
              <a:rPr lang="it-IT" sz="1800" dirty="0">
                <a:effectLst/>
                <a:latin typeface="Calibri" panose="020F0502020204030204" pitchFamily="34" charset="0"/>
                <a:cs typeface="Calibri" panose="020F0502020204030204" pitchFamily="34" charset="0"/>
                <a:hlinkClick r:id="rId4">
                  <a:extLst>
                    <a:ext uri="{A12FA001-AC4F-418D-AE19-62706E023703}">
                      <ahyp:hlinkClr xmlns:ahyp="http://schemas.microsoft.com/office/drawing/2018/hyperlinkcolor" val="tx"/>
                    </a:ext>
                  </a:extLst>
                </a:hlinkClick>
              </a:rPr>
              <a:t>https://colab.research.google.com/</a:t>
            </a:r>
            <a:r>
              <a:rPr lang="it-IT" sz="1800" dirty="0">
                <a:effectLst/>
                <a:latin typeface="Calibri" panose="020F0502020204030204" pitchFamily="34" charset="0"/>
                <a:cs typeface="Calibri" panose="020F0502020204030204" pitchFamily="34" charset="0"/>
              </a:rPr>
              <a:t> </a:t>
            </a:r>
          </a:p>
          <a:p>
            <a:pPr marL="285750" indent="-285750">
              <a:buFont typeface="Arial" panose="020B0604020202020204" pitchFamily="34" charset="0"/>
              <a:buChar char="•"/>
            </a:pPr>
            <a:r>
              <a:rPr lang="de-DE" sz="1800" dirty="0">
                <a:effectLst/>
                <a:latin typeface="Calibri" panose="020F0502020204030204" pitchFamily="34" charset="0"/>
                <a:cs typeface="Calibri" panose="020F0502020204030204" pitchFamily="34" charset="0"/>
              </a:rPr>
              <a:t>Google LLC. (o. D.). </a:t>
            </a:r>
            <a:r>
              <a:rPr lang="de-DE" sz="1800" i="1" dirty="0">
                <a:effectLst/>
                <a:latin typeface="Calibri" panose="020F0502020204030204" pitchFamily="34" charset="0"/>
                <a:cs typeface="Calibri" panose="020F0502020204030204" pitchFamily="34" charset="0"/>
              </a:rPr>
              <a:t>Google Merchandise Store Logo</a:t>
            </a:r>
            <a:r>
              <a:rPr lang="de-DE" sz="1800" dirty="0">
                <a:effectLst/>
                <a:latin typeface="Calibri" panose="020F0502020204030204" pitchFamily="34" charset="0"/>
                <a:cs typeface="Calibri" panose="020F0502020204030204" pitchFamily="34" charset="0"/>
              </a:rPr>
              <a:t> [Illustration]. </a:t>
            </a:r>
            <a:r>
              <a:rPr lang="de-DE" sz="1800" dirty="0">
                <a:effectLst/>
                <a:latin typeface="Calibri" panose="020F0502020204030204" pitchFamily="34" charset="0"/>
                <a:cs typeface="Calibri" panose="020F0502020204030204" pitchFamily="34" charset="0"/>
                <a:hlinkClick r:id="rId5">
                  <a:extLst>
                    <a:ext uri="{A12FA001-AC4F-418D-AE19-62706E023703}">
                      <ahyp:hlinkClr xmlns:ahyp="http://schemas.microsoft.com/office/drawing/2018/hyperlinkcolor" val="tx"/>
                    </a:ext>
                  </a:extLst>
                </a:hlinkClick>
              </a:rPr>
              <a:t>https://www.googlemerchandisestore.com/</a:t>
            </a:r>
            <a:r>
              <a:rPr lang="de-DE" sz="1800" dirty="0">
                <a:effectLst/>
                <a:latin typeface="Calibri" panose="020F0502020204030204" pitchFamily="34" charset="0"/>
                <a:cs typeface="Calibri" panose="020F0502020204030204" pitchFamily="34" charset="0"/>
              </a:rPr>
              <a:t> </a:t>
            </a:r>
            <a:endParaRPr lang="en-US" sz="1800" dirty="0">
              <a:effectLst/>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de-DE" sz="1800" dirty="0" err="1">
                <a:effectLst/>
                <a:latin typeface="Calibri" panose="020F0502020204030204" pitchFamily="34" charset="0"/>
                <a:cs typeface="Calibri" panose="020F0502020204030204" pitchFamily="34" charset="0"/>
              </a:rPr>
              <a:t>Kaggle</a:t>
            </a:r>
            <a:r>
              <a:rPr lang="de-DE" sz="1800" dirty="0">
                <a:effectLst/>
                <a:latin typeface="Calibri" panose="020F0502020204030204" pitchFamily="34" charset="0"/>
                <a:cs typeface="Calibri" panose="020F0502020204030204" pitchFamily="34" charset="0"/>
              </a:rPr>
              <a:t>. (o. D.). </a:t>
            </a:r>
            <a:r>
              <a:rPr lang="de-DE" sz="1800" i="1" dirty="0" err="1">
                <a:effectLst/>
                <a:latin typeface="Calibri" panose="020F0502020204030204" pitchFamily="34" charset="0"/>
                <a:cs typeface="Calibri" panose="020F0502020204030204" pitchFamily="34" charset="0"/>
              </a:rPr>
              <a:t>Kaggle</a:t>
            </a:r>
            <a:r>
              <a:rPr lang="de-DE" sz="1800" i="1" dirty="0">
                <a:effectLst/>
                <a:latin typeface="Calibri" panose="020F0502020204030204" pitchFamily="34" charset="0"/>
                <a:cs typeface="Calibri" panose="020F0502020204030204" pitchFamily="34" charset="0"/>
              </a:rPr>
              <a:t> Logo</a:t>
            </a:r>
            <a:r>
              <a:rPr lang="de-DE" sz="1800" dirty="0">
                <a:effectLst/>
                <a:latin typeface="Calibri" panose="020F0502020204030204" pitchFamily="34" charset="0"/>
                <a:cs typeface="Calibri" panose="020F0502020204030204" pitchFamily="34" charset="0"/>
              </a:rPr>
              <a:t> [Illustration]. </a:t>
            </a:r>
            <a:r>
              <a:rPr lang="de-DE" sz="1800" dirty="0">
                <a:effectLst/>
                <a:latin typeface="Calibri" panose="020F0502020204030204" pitchFamily="34" charset="0"/>
                <a:cs typeface="Calibri" panose="020F0502020204030204" pitchFamily="34" charset="0"/>
                <a:hlinkClick r:id="rId6">
                  <a:extLst>
                    <a:ext uri="{A12FA001-AC4F-418D-AE19-62706E023703}">
                      <ahyp:hlinkClr xmlns:ahyp="http://schemas.microsoft.com/office/drawing/2018/hyperlinkcolor" val="tx"/>
                    </a:ext>
                  </a:extLst>
                </a:hlinkClick>
              </a:rPr>
              <a:t>https://www.kaggle.com/aungpyaeap/supermarket-sales</a:t>
            </a:r>
            <a:r>
              <a:rPr lang="de-DE" sz="1800" dirty="0">
                <a:effectLst/>
                <a:latin typeface="Calibri" panose="020F0502020204030204" pitchFamily="34" charset="0"/>
                <a:cs typeface="Calibri" panose="020F0502020204030204" pitchFamily="34" charset="0"/>
              </a:rPr>
              <a:t> </a:t>
            </a:r>
            <a:endParaRPr lang="de-DE"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de-DE" b="0" i="0" dirty="0" err="1">
                <a:effectLst/>
                <a:latin typeface="Calibri" panose="020F0502020204030204" pitchFamily="34" charset="0"/>
                <a:cs typeface="Calibri" panose="020F0502020204030204" pitchFamily="34" charset="0"/>
              </a:rPr>
              <a:t>Kirenz</a:t>
            </a:r>
            <a:r>
              <a:rPr lang="de-DE" b="0" i="0" dirty="0">
                <a:effectLst/>
                <a:latin typeface="Calibri" panose="020F0502020204030204" pitchFamily="34" charset="0"/>
                <a:cs typeface="Calibri" panose="020F0502020204030204" pitchFamily="34" charset="0"/>
              </a:rPr>
              <a:t>, J. (o. D.). Data Science Lifecycle [Diagramm]. </a:t>
            </a:r>
            <a:r>
              <a:rPr lang="de-DE" b="0" i="0" u="none" strike="noStrike" dirty="0">
                <a:effectLst/>
                <a:latin typeface="Calibri" panose="020F0502020204030204" pitchFamily="34" charset="0"/>
                <a:cs typeface="Calibri" panose="020F0502020204030204" pitchFamily="34" charset="0"/>
                <a:hlinkClick r:id="rId7" tooltip="https://github.com/kirenz/applied-analytics/blob/main/slides/L02_1_dsl_intro.pdf">
                  <a:extLst>
                    <a:ext uri="{A12FA001-AC4F-418D-AE19-62706E023703}">
                      <ahyp:hlinkClr xmlns:ahyp="http://schemas.microsoft.com/office/drawing/2018/hyperlinkcolor" val="tx"/>
                    </a:ext>
                  </a:extLst>
                </a:hlinkClick>
              </a:rPr>
              <a:t>https://github.com/kirenz/applied-analytics/blob/main/slides/L02_1_dsl_intro.pdf</a:t>
            </a:r>
            <a:endParaRPr lang="de-DE" b="0" i="0" u="none" strike="noStrike" dirty="0">
              <a:effectLst/>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de-DE"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de-DE" b="0" i="0" dirty="0">
                <a:effectLst/>
                <a:latin typeface="Calibri" panose="020F0502020204030204" pitchFamily="34" charset="0"/>
                <a:cs typeface="Calibri" panose="020F0502020204030204" pitchFamily="34" charset="0"/>
              </a:rPr>
              <a:t>Die restlichen Abbildungen sind von uns angefertigte Screenshots, die während der Projektarbeit entstanden sind und lediglich die von uns generierten Plots, Graphen und benutzten Codeabschnitte darstellen. </a:t>
            </a:r>
            <a:endParaRPr lang="de-DE"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1474289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hteck 1">
            <a:extLst>
              <a:ext uri="{FF2B5EF4-FFF2-40B4-BE49-F238E27FC236}">
                <a16:creationId xmlns:a16="http://schemas.microsoft.com/office/drawing/2014/main" id="{C95512F2-712C-4AEB-8FF6-4E0537F79390}"/>
              </a:ext>
            </a:extLst>
          </p:cNvPr>
          <p:cNvSpPr/>
          <p:nvPr/>
        </p:nvSpPr>
        <p:spPr>
          <a:xfrm>
            <a:off x="0" y="0"/>
            <a:ext cx="2752725" cy="6858000"/>
          </a:xfrm>
          <a:prstGeom prst="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Textfeld 2">
            <a:extLst>
              <a:ext uri="{FF2B5EF4-FFF2-40B4-BE49-F238E27FC236}">
                <a16:creationId xmlns:a16="http://schemas.microsoft.com/office/drawing/2014/main" id="{951A7F82-10F6-420B-AFD2-E07507AE00D8}"/>
              </a:ext>
            </a:extLst>
          </p:cNvPr>
          <p:cNvSpPr txBox="1"/>
          <p:nvPr/>
        </p:nvSpPr>
        <p:spPr>
          <a:xfrm>
            <a:off x="107155" y="876300"/>
            <a:ext cx="2538413" cy="830997"/>
          </a:xfrm>
          <a:prstGeom prst="rect">
            <a:avLst/>
          </a:prstGeom>
          <a:noFill/>
        </p:spPr>
        <p:txBody>
          <a:bodyPr wrap="square" rtlCol="0">
            <a:spAutoFit/>
          </a:bodyPr>
          <a:lstStyle/>
          <a:p>
            <a:pPr algn="ctr"/>
            <a:r>
              <a:rPr lang="de-DE" sz="4800" dirty="0">
                <a:solidFill>
                  <a:schemeClr val="bg1"/>
                </a:solidFill>
                <a:latin typeface="Calibri" panose="020F0502020204030204" pitchFamily="34" charset="0"/>
                <a:cs typeface="Calibri" panose="020F0502020204030204" pitchFamily="34" charset="0"/>
              </a:rPr>
              <a:t>A/B-Test</a:t>
            </a:r>
          </a:p>
        </p:txBody>
      </p:sp>
      <p:sp>
        <p:nvSpPr>
          <p:cNvPr id="6" name="Rechteck: abgerundete Ecken 5">
            <a:extLst>
              <a:ext uri="{FF2B5EF4-FFF2-40B4-BE49-F238E27FC236}">
                <a16:creationId xmlns:a16="http://schemas.microsoft.com/office/drawing/2014/main" id="{78F00551-1E12-41A1-B5DA-70AE5F38260F}"/>
              </a:ext>
            </a:extLst>
          </p:cNvPr>
          <p:cNvSpPr/>
          <p:nvPr/>
        </p:nvSpPr>
        <p:spPr>
          <a:xfrm>
            <a:off x="495298" y="2251174"/>
            <a:ext cx="1762125" cy="1009650"/>
          </a:xfrm>
          <a:prstGeom prst="roundRect">
            <a:avLst/>
          </a:prstGeom>
          <a:noFill/>
          <a:ln w="28575">
            <a:solidFill>
              <a:srgbClr val="3876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4800" dirty="0">
                <a:solidFill>
                  <a:srgbClr val="38761D"/>
                </a:solidFill>
                <a:latin typeface="Calibri" panose="020F0502020204030204" pitchFamily="34" charset="0"/>
                <a:cs typeface="Calibri" panose="020F0502020204030204" pitchFamily="34" charset="0"/>
              </a:rPr>
              <a:t>Data</a:t>
            </a:r>
          </a:p>
        </p:txBody>
      </p:sp>
      <p:sp>
        <p:nvSpPr>
          <p:cNvPr id="5" name="Textfeld 4">
            <a:extLst>
              <a:ext uri="{FF2B5EF4-FFF2-40B4-BE49-F238E27FC236}">
                <a16:creationId xmlns:a16="http://schemas.microsoft.com/office/drawing/2014/main" id="{20678DA7-9D35-4119-B5E5-39BEAA1EB68A}"/>
              </a:ext>
            </a:extLst>
          </p:cNvPr>
          <p:cNvSpPr txBox="1"/>
          <p:nvPr/>
        </p:nvSpPr>
        <p:spPr>
          <a:xfrm>
            <a:off x="4967287" y="596354"/>
            <a:ext cx="5143500" cy="769441"/>
          </a:xfrm>
          <a:prstGeom prst="rect">
            <a:avLst/>
          </a:prstGeom>
          <a:noFill/>
        </p:spPr>
        <p:txBody>
          <a:bodyPr wrap="square" rtlCol="0">
            <a:spAutoFit/>
          </a:bodyPr>
          <a:lstStyle/>
          <a:p>
            <a:pPr algn="ctr"/>
            <a:r>
              <a:rPr lang="de-DE" sz="4400" dirty="0">
                <a:latin typeface="Calibri" panose="020F0502020204030204" pitchFamily="34" charset="0"/>
                <a:cs typeface="Calibri" panose="020F0502020204030204" pitchFamily="34" charset="0"/>
              </a:rPr>
              <a:t>Datenbeschaffung</a:t>
            </a:r>
          </a:p>
        </p:txBody>
      </p:sp>
      <p:cxnSp>
        <p:nvCxnSpPr>
          <p:cNvPr id="7" name="Gerader Verbinder 6">
            <a:extLst>
              <a:ext uri="{FF2B5EF4-FFF2-40B4-BE49-F238E27FC236}">
                <a16:creationId xmlns:a16="http://schemas.microsoft.com/office/drawing/2014/main" id="{8890C077-EDD3-4210-9DA0-702869829B9A}"/>
              </a:ext>
            </a:extLst>
          </p:cNvPr>
          <p:cNvCxnSpPr>
            <a:cxnSpLocks/>
          </p:cNvCxnSpPr>
          <p:nvPr/>
        </p:nvCxnSpPr>
        <p:spPr>
          <a:xfrm>
            <a:off x="5867400" y="1516779"/>
            <a:ext cx="3248025" cy="0"/>
          </a:xfrm>
          <a:prstGeom prst="line">
            <a:avLst/>
          </a:prstGeom>
          <a:ln w="38100"/>
        </p:spPr>
        <p:style>
          <a:lnRef idx="1">
            <a:schemeClr val="accent2"/>
          </a:lnRef>
          <a:fillRef idx="0">
            <a:schemeClr val="accent2"/>
          </a:fillRef>
          <a:effectRef idx="0">
            <a:schemeClr val="accent2"/>
          </a:effectRef>
          <a:fontRef idx="minor">
            <a:schemeClr val="tx1"/>
          </a:fontRef>
        </p:style>
      </p:cxnSp>
      <p:pic>
        <p:nvPicPr>
          <p:cNvPr id="11" name="Grafik 10">
            <a:extLst>
              <a:ext uri="{FF2B5EF4-FFF2-40B4-BE49-F238E27FC236}">
                <a16:creationId xmlns:a16="http://schemas.microsoft.com/office/drawing/2014/main" id="{7D9C819C-E78A-48C4-BB2E-634E2AD229FF}"/>
              </a:ext>
            </a:extLst>
          </p:cNvPr>
          <p:cNvPicPr>
            <a:picLocks noChangeAspect="1"/>
          </p:cNvPicPr>
          <p:nvPr/>
        </p:nvPicPr>
        <p:blipFill>
          <a:blip r:embed="rId2"/>
          <a:stretch>
            <a:fillRect/>
          </a:stretch>
        </p:blipFill>
        <p:spPr>
          <a:xfrm>
            <a:off x="3852155" y="2410533"/>
            <a:ext cx="4030490" cy="1257299"/>
          </a:xfrm>
          <a:prstGeom prst="rect">
            <a:avLst/>
          </a:prstGeom>
        </p:spPr>
      </p:pic>
      <p:pic>
        <p:nvPicPr>
          <p:cNvPr id="13" name="Grafik 12">
            <a:extLst>
              <a:ext uri="{FF2B5EF4-FFF2-40B4-BE49-F238E27FC236}">
                <a16:creationId xmlns:a16="http://schemas.microsoft.com/office/drawing/2014/main" id="{4C0E36C0-9A78-41C4-9E4A-28837E4A1503}"/>
              </a:ext>
            </a:extLst>
          </p:cNvPr>
          <p:cNvPicPr>
            <a:picLocks noChangeAspect="1"/>
          </p:cNvPicPr>
          <p:nvPr/>
        </p:nvPicPr>
        <p:blipFill>
          <a:blip r:embed="rId3"/>
          <a:stretch>
            <a:fillRect/>
          </a:stretch>
        </p:blipFill>
        <p:spPr>
          <a:xfrm>
            <a:off x="3852155" y="4188695"/>
            <a:ext cx="6762840" cy="973849"/>
          </a:xfrm>
          <a:prstGeom prst="rect">
            <a:avLst/>
          </a:prstGeom>
        </p:spPr>
      </p:pic>
    </p:spTree>
    <p:extLst>
      <p:ext uri="{BB962C8B-B14F-4D97-AF65-F5344CB8AC3E}">
        <p14:creationId xmlns:p14="http://schemas.microsoft.com/office/powerpoint/2010/main" val="383163837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hteck 1">
            <a:extLst>
              <a:ext uri="{FF2B5EF4-FFF2-40B4-BE49-F238E27FC236}">
                <a16:creationId xmlns:a16="http://schemas.microsoft.com/office/drawing/2014/main" id="{C95512F2-712C-4AEB-8FF6-4E0537F79390}"/>
              </a:ext>
            </a:extLst>
          </p:cNvPr>
          <p:cNvSpPr/>
          <p:nvPr/>
        </p:nvSpPr>
        <p:spPr>
          <a:xfrm>
            <a:off x="0" y="0"/>
            <a:ext cx="2752725" cy="6858000"/>
          </a:xfrm>
          <a:prstGeom prst="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Textfeld 2">
            <a:extLst>
              <a:ext uri="{FF2B5EF4-FFF2-40B4-BE49-F238E27FC236}">
                <a16:creationId xmlns:a16="http://schemas.microsoft.com/office/drawing/2014/main" id="{951A7F82-10F6-420B-AFD2-E07507AE00D8}"/>
              </a:ext>
            </a:extLst>
          </p:cNvPr>
          <p:cNvSpPr txBox="1"/>
          <p:nvPr/>
        </p:nvSpPr>
        <p:spPr>
          <a:xfrm>
            <a:off x="107155" y="876300"/>
            <a:ext cx="2538413" cy="830997"/>
          </a:xfrm>
          <a:prstGeom prst="rect">
            <a:avLst/>
          </a:prstGeom>
          <a:noFill/>
        </p:spPr>
        <p:txBody>
          <a:bodyPr wrap="square" rtlCol="0">
            <a:spAutoFit/>
          </a:bodyPr>
          <a:lstStyle/>
          <a:p>
            <a:pPr algn="ctr"/>
            <a:r>
              <a:rPr lang="de-DE" sz="4800" dirty="0">
                <a:solidFill>
                  <a:schemeClr val="bg1"/>
                </a:solidFill>
                <a:latin typeface="Calibri" panose="020F0502020204030204" pitchFamily="34" charset="0"/>
                <a:cs typeface="Calibri" panose="020F0502020204030204" pitchFamily="34" charset="0"/>
              </a:rPr>
              <a:t>A/B-Test</a:t>
            </a:r>
          </a:p>
        </p:txBody>
      </p:sp>
      <p:sp>
        <p:nvSpPr>
          <p:cNvPr id="6" name="Rechteck: abgerundete Ecken 5">
            <a:extLst>
              <a:ext uri="{FF2B5EF4-FFF2-40B4-BE49-F238E27FC236}">
                <a16:creationId xmlns:a16="http://schemas.microsoft.com/office/drawing/2014/main" id="{78F00551-1E12-41A1-B5DA-70AE5F38260F}"/>
              </a:ext>
            </a:extLst>
          </p:cNvPr>
          <p:cNvSpPr/>
          <p:nvPr/>
        </p:nvSpPr>
        <p:spPr>
          <a:xfrm>
            <a:off x="495298" y="2251174"/>
            <a:ext cx="1762125" cy="1009650"/>
          </a:xfrm>
          <a:prstGeom prst="roundRect">
            <a:avLst/>
          </a:prstGeom>
          <a:noFill/>
          <a:ln w="28575">
            <a:solidFill>
              <a:srgbClr val="3876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4800" dirty="0">
                <a:solidFill>
                  <a:srgbClr val="38761D"/>
                </a:solidFill>
                <a:latin typeface="Calibri" panose="020F0502020204030204" pitchFamily="34" charset="0"/>
                <a:cs typeface="Calibri" panose="020F0502020204030204" pitchFamily="34" charset="0"/>
              </a:rPr>
              <a:t>Data</a:t>
            </a:r>
          </a:p>
        </p:txBody>
      </p:sp>
      <p:sp>
        <p:nvSpPr>
          <p:cNvPr id="5" name="Textfeld 4">
            <a:extLst>
              <a:ext uri="{FF2B5EF4-FFF2-40B4-BE49-F238E27FC236}">
                <a16:creationId xmlns:a16="http://schemas.microsoft.com/office/drawing/2014/main" id="{20678DA7-9D35-4119-B5E5-39BEAA1EB68A}"/>
              </a:ext>
            </a:extLst>
          </p:cNvPr>
          <p:cNvSpPr txBox="1"/>
          <p:nvPr/>
        </p:nvSpPr>
        <p:spPr>
          <a:xfrm>
            <a:off x="4967287" y="596354"/>
            <a:ext cx="5143500" cy="769441"/>
          </a:xfrm>
          <a:prstGeom prst="rect">
            <a:avLst/>
          </a:prstGeom>
          <a:noFill/>
        </p:spPr>
        <p:txBody>
          <a:bodyPr wrap="square" rtlCol="0">
            <a:spAutoFit/>
          </a:bodyPr>
          <a:lstStyle/>
          <a:p>
            <a:pPr algn="ctr"/>
            <a:r>
              <a:rPr lang="de-DE" sz="4400" dirty="0">
                <a:latin typeface="Calibri" panose="020F0502020204030204" pitchFamily="34" charset="0"/>
                <a:cs typeface="Calibri" panose="020F0502020204030204" pitchFamily="34" charset="0"/>
              </a:rPr>
              <a:t>Datenbereinigung</a:t>
            </a:r>
          </a:p>
        </p:txBody>
      </p:sp>
      <p:cxnSp>
        <p:nvCxnSpPr>
          <p:cNvPr id="7" name="Gerader Verbinder 6">
            <a:extLst>
              <a:ext uri="{FF2B5EF4-FFF2-40B4-BE49-F238E27FC236}">
                <a16:creationId xmlns:a16="http://schemas.microsoft.com/office/drawing/2014/main" id="{8890C077-EDD3-4210-9DA0-702869829B9A}"/>
              </a:ext>
            </a:extLst>
          </p:cNvPr>
          <p:cNvCxnSpPr>
            <a:cxnSpLocks/>
          </p:cNvCxnSpPr>
          <p:nvPr/>
        </p:nvCxnSpPr>
        <p:spPr>
          <a:xfrm>
            <a:off x="5829300" y="1516779"/>
            <a:ext cx="3381375" cy="0"/>
          </a:xfrm>
          <a:prstGeom prst="line">
            <a:avLst/>
          </a:prstGeom>
          <a:ln w="38100"/>
        </p:spPr>
        <p:style>
          <a:lnRef idx="1">
            <a:schemeClr val="accent2"/>
          </a:lnRef>
          <a:fillRef idx="0">
            <a:schemeClr val="accent2"/>
          </a:fillRef>
          <a:effectRef idx="0">
            <a:schemeClr val="accent2"/>
          </a:effectRef>
          <a:fontRef idx="minor">
            <a:schemeClr val="tx1"/>
          </a:fontRef>
        </p:style>
      </p:cxnSp>
      <p:pic>
        <p:nvPicPr>
          <p:cNvPr id="10" name="Grafik 9">
            <a:extLst>
              <a:ext uri="{FF2B5EF4-FFF2-40B4-BE49-F238E27FC236}">
                <a16:creationId xmlns:a16="http://schemas.microsoft.com/office/drawing/2014/main" id="{A4AE581E-01CB-4BB9-9199-33FE7D52DC8F}"/>
              </a:ext>
            </a:extLst>
          </p:cNvPr>
          <p:cNvPicPr>
            <a:picLocks noChangeAspect="1"/>
          </p:cNvPicPr>
          <p:nvPr/>
        </p:nvPicPr>
        <p:blipFill>
          <a:blip r:embed="rId2"/>
          <a:stretch>
            <a:fillRect/>
          </a:stretch>
        </p:blipFill>
        <p:spPr>
          <a:xfrm>
            <a:off x="3019425" y="1904999"/>
            <a:ext cx="5143500" cy="2452319"/>
          </a:xfrm>
          <a:prstGeom prst="rect">
            <a:avLst/>
          </a:prstGeom>
        </p:spPr>
      </p:pic>
      <p:pic>
        <p:nvPicPr>
          <p:cNvPr id="14" name="Grafik 13">
            <a:extLst>
              <a:ext uri="{FF2B5EF4-FFF2-40B4-BE49-F238E27FC236}">
                <a16:creationId xmlns:a16="http://schemas.microsoft.com/office/drawing/2014/main" id="{72443967-D5C8-45CD-994C-396C5F077A79}"/>
              </a:ext>
            </a:extLst>
          </p:cNvPr>
          <p:cNvPicPr>
            <a:picLocks noChangeAspect="1"/>
          </p:cNvPicPr>
          <p:nvPr/>
        </p:nvPicPr>
        <p:blipFill>
          <a:blip r:embed="rId3"/>
          <a:stretch>
            <a:fillRect/>
          </a:stretch>
        </p:blipFill>
        <p:spPr>
          <a:xfrm>
            <a:off x="5886450" y="4357318"/>
            <a:ext cx="5938837" cy="2314231"/>
          </a:xfrm>
          <a:prstGeom prst="rect">
            <a:avLst/>
          </a:prstGeom>
        </p:spPr>
      </p:pic>
    </p:spTree>
    <p:extLst>
      <p:ext uri="{BB962C8B-B14F-4D97-AF65-F5344CB8AC3E}">
        <p14:creationId xmlns:p14="http://schemas.microsoft.com/office/powerpoint/2010/main" val="427826523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hteck 1">
            <a:extLst>
              <a:ext uri="{FF2B5EF4-FFF2-40B4-BE49-F238E27FC236}">
                <a16:creationId xmlns:a16="http://schemas.microsoft.com/office/drawing/2014/main" id="{C95512F2-712C-4AEB-8FF6-4E0537F79390}"/>
              </a:ext>
            </a:extLst>
          </p:cNvPr>
          <p:cNvSpPr/>
          <p:nvPr/>
        </p:nvSpPr>
        <p:spPr>
          <a:xfrm>
            <a:off x="0" y="0"/>
            <a:ext cx="2752725" cy="6858000"/>
          </a:xfrm>
          <a:prstGeom prst="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Textfeld 2">
            <a:extLst>
              <a:ext uri="{FF2B5EF4-FFF2-40B4-BE49-F238E27FC236}">
                <a16:creationId xmlns:a16="http://schemas.microsoft.com/office/drawing/2014/main" id="{951A7F82-10F6-420B-AFD2-E07507AE00D8}"/>
              </a:ext>
            </a:extLst>
          </p:cNvPr>
          <p:cNvSpPr txBox="1"/>
          <p:nvPr/>
        </p:nvSpPr>
        <p:spPr>
          <a:xfrm>
            <a:off x="107155" y="876300"/>
            <a:ext cx="2538413" cy="830997"/>
          </a:xfrm>
          <a:prstGeom prst="rect">
            <a:avLst/>
          </a:prstGeom>
          <a:noFill/>
        </p:spPr>
        <p:txBody>
          <a:bodyPr wrap="square" rtlCol="0">
            <a:spAutoFit/>
          </a:bodyPr>
          <a:lstStyle/>
          <a:p>
            <a:pPr algn="ctr"/>
            <a:r>
              <a:rPr lang="de-DE" sz="4800" dirty="0">
                <a:solidFill>
                  <a:schemeClr val="bg1"/>
                </a:solidFill>
                <a:latin typeface="Calibri" panose="020F0502020204030204" pitchFamily="34" charset="0"/>
                <a:cs typeface="Calibri" panose="020F0502020204030204" pitchFamily="34" charset="0"/>
              </a:rPr>
              <a:t>A/B-Test</a:t>
            </a:r>
          </a:p>
        </p:txBody>
      </p:sp>
      <p:sp>
        <p:nvSpPr>
          <p:cNvPr id="6" name="Rechteck: abgerundete Ecken 5">
            <a:extLst>
              <a:ext uri="{FF2B5EF4-FFF2-40B4-BE49-F238E27FC236}">
                <a16:creationId xmlns:a16="http://schemas.microsoft.com/office/drawing/2014/main" id="{78F00551-1E12-41A1-B5DA-70AE5F38260F}"/>
              </a:ext>
            </a:extLst>
          </p:cNvPr>
          <p:cNvSpPr/>
          <p:nvPr/>
        </p:nvSpPr>
        <p:spPr>
          <a:xfrm>
            <a:off x="495298" y="2251174"/>
            <a:ext cx="1762125" cy="1009650"/>
          </a:xfrm>
          <a:prstGeom prst="roundRect">
            <a:avLst/>
          </a:prstGeom>
          <a:noFill/>
          <a:ln w="28575">
            <a:solidFill>
              <a:srgbClr val="3876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4800" dirty="0">
                <a:solidFill>
                  <a:srgbClr val="38761D"/>
                </a:solidFill>
                <a:latin typeface="Calibri" panose="020F0502020204030204" pitchFamily="34" charset="0"/>
                <a:cs typeface="Calibri" panose="020F0502020204030204" pitchFamily="34" charset="0"/>
              </a:rPr>
              <a:t>Data</a:t>
            </a:r>
          </a:p>
        </p:txBody>
      </p:sp>
      <p:sp>
        <p:nvSpPr>
          <p:cNvPr id="5" name="Textfeld 4">
            <a:extLst>
              <a:ext uri="{FF2B5EF4-FFF2-40B4-BE49-F238E27FC236}">
                <a16:creationId xmlns:a16="http://schemas.microsoft.com/office/drawing/2014/main" id="{20678DA7-9D35-4119-B5E5-39BEAA1EB68A}"/>
              </a:ext>
            </a:extLst>
          </p:cNvPr>
          <p:cNvSpPr txBox="1"/>
          <p:nvPr/>
        </p:nvSpPr>
        <p:spPr>
          <a:xfrm>
            <a:off x="4967287" y="596354"/>
            <a:ext cx="5143500" cy="769441"/>
          </a:xfrm>
          <a:prstGeom prst="rect">
            <a:avLst/>
          </a:prstGeom>
          <a:noFill/>
        </p:spPr>
        <p:txBody>
          <a:bodyPr wrap="square" rtlCol="0">
            <a:spAutoFit/>
          </a:bodyPr>
          <a:lstStyle/>
          <a:p>
            <a:pPr algn="ctr"/>
            <a:r>
              <a:rPr lang="de-DE" sz="4400" dirty="0">
                <a:latin typeface="Calibri" panose="020F0502020204030204" pitchFamily="34" charset="0"/>
                <a:cs typeface="Calibri" panose="020F0502020204030204" pitchFamily="34" charset="0"/>
              </a:rPr>
              <a:t>Datenanpassung</a:t>
            </a:r>
          </a:p>
        </p:txBody>
      </p:sp>
      <p:cxnSp>
        <p:nvCxnSpPr>
          <p:cNvPr id="7" name="Gerader Verbinder 6">
            <a:extLst>
              <a:ext uri="{FF2B5EF4-FFF2-40B4-BE49-F238E27FC236}">
                <a16:creationId xmlns:a16="http://schemas.microsoft.com/office/drawing/2014/main" id="{8890C077-EDD3-4210-9DA0-702869829B9A}"/>
              </a:ext>
            </a:extLst>
          </p:cNvPr>
          <p:cNvCxnSpPr>
            <a:cxnSpLocks/>
          </p:cNvCxnSpPr>
          <p:nvPr/>
        </p:nvCxnSpPr>
        <p:spPr>
          <a:xfrm>
            <a:off x="5829300" y="1516779"/>
            <a:ext cx="3381375" cy="0"/>
          </a:xfrm>
          <a:prstGeom prst="line">
            <a:avLst/>
          </a:prstGeom>
          <a:ln w="38100"/>
        </p:spPr>
        <p:style>
          <a:lnRef idx="1">
            <a:schemeClr val="accent2"/>
          </a:lnRef>
          <a:fillRef idx="0">
            <a:schemeClr val="accent2"/>
          </a:fillRef>
          <a:effectRef idx="0">
            <a:schemeClr val="accent2"/>
          </a:effectRef>
          <a:fontRef idx="minor">
            <a:schemeClr val="tx1"/>
          </a:fontRef>
        </p:style>
      </p:cxnSp>
      <p:pic>
        <p:nvPicPr>
          <p:cNvPr id="8" name="Grafik 7">
            <a:extLst>
              <a:ext uri="{FF2B5EF4-FFF2-40B4-BE49-F238E27FC236}">
                <a16:creationId xmlns:a16="http://schemas.microsoft.com/office/drawing/2014/main" id="{749A47DD-BAFA-4EDE-8DFA-7F745029037F}"/>
              </a:ext>
            </a:extLst>
          </p:cNvPr>
          <p:cNvPicPr>
            <a:picLocks noChangeAspect="1"/>
          </p:cNvPicPr>
          <p:nvPr/>
        </p:nvPicPr>
        <p:blipFill>
          <a:blip r:embed="rId2"/>
          <a:stretch>
            <a:fillRect/>
          </a:stretch>
        </p:blipFill>
        <p:spPr>
          <a:xfrm>
            <a:off x="3805237" y="1947180"/>
            <a:ext cx="6448425" cy="1819275"/>
          </a:xfrm>
          <a:prstGeom prst="rect">
            <a:avLst/>
          </a:prstGeom>
        </p:spPr>
      </p:pic>
      <p:pic>
        <p:nvPicPr>
          <p:cNvPr id="11" name="Grafik 10">
            <a:extLst>
              <a:ext uri="{FF2B5EF4-FFF2-40B4-BE49-F238E27FC236}">
                <a16:creationId xmlns:a16="http://schemas.microsoft.com/office/drawing/2014/main" id="{B0773D9B-3D1B-454B-9C99-7A84CA67DAED}"/>
              </a:ext>
            </a:extLst>
          </p:cNvPr>
          <p:cNvPicPr>
            <a:picLocks noChangeAspect="1"/>
          </p:cNvPicPr>
          <p:nvPr/>
        </p:nvPicPr>
        <p:blipFill>
          <a:blip r:embed="rId3"/>
          <a:stretch>
            <a:fillRect/>
          </a:stretch>
        </p:blipFill>
        <p:spPr>
          <a:xfrm>
            <a:off x="3805237" y="4001182"/>
            <a:ext cx="6043612" cy="2680077"/>
          </a:xfrm>
          <a:prstGeom prst="rect">
            <a:avLst/>
          </a:prstGeom>
        </p:spPr>
      </p:pic>
    </p:spTree>
    <p:extLst>
      <p:ext uri="{BB962C8B-B14F-4D97-AF65-F5344CB8AC3E}">
        <p14:creationId xmlns:p14="http://schemas.microsoft.com/office/powerpoint/2010/main" val="105373253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hteck 1">
            <a:extLst>
              <a:ext uri="{FF2B5EF4-FFF2-40B4-BE49-F238E27FC236}">
                <a16:creationId xmlns:a16="http://schemas.microsoft.com/office/drawing/2014/main" id="{C95512F2-712C-4AEB-8FF6-4E0537F79390}"/>
              </a:ext>
            </a:extLst>
          </p:cNvPr>
          <p:cNvSpPr/>
          <p:nvPr/>
        </p:nvSpPr>
        <p:spPr>
          <a:xfrm>
            <a:off x="0" y="0"/>
            <a:ext cx="2752725" cy="6858000"/>
          </a:xfrm>
          <a:prstGeom prst="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Textfeld 2">
            <a:extLst>
              <a:ext uri="{FF2B5EF4-FFF2-40B4-BE49-F238E27FC236}">
                <a16:creationId xmlns:a16="http://schemas.microsoft.com/office/drawing/2014/main" id="{951A7F82-10F6-420B-AFD2-E07507AE00D8}"/>
              </a:ext>
            </a:extLst>
          </p:cNvPr>
          <p:cNvSpPr txBox="1"/>
          <p:nvPr/>
        </p:nvSpPr>
        <p:spPr>
          <a:xfrm>
            <a:off x="107155" y="876300"/>
            <a:ext cx="2538413" cy="830997"/>
          </a:xfrm>
          <a:prstGeom prst="rect">
            <a:avLst/>
          </a:prstGeom>
          <a:noFill/>
        </p:spPr>
        <p:txBody>
          <a:bodyPr wrap="square" rtlCol="0">
            <a:spAutoFit/>
          </a:bodyPr>
          <a:lstStyle/>
          <a:p>
            <a:pPr algn="ctr"/>
            <a:r>
              <a:rPr lang="de-DE" sz="4800" dirty="0">
                <a:solidFill>
                  <a:schemeClr val="bg1"/>
                </a:solidFill>
                <a:latin typeface="Calibri" panose="020F0502020204030204" pitchFamily="34" charset="0"/>
                <a:cs typeface="Calibri" panose="020F0502020204030204" pitchFamily="34" charset="0"/>
              </a:rPr>
              <a:t>A/B-Test</a:t>
            </a:r>
          </a:p>
        </p:txBody>
      </p:sp>
      <p:sp>
        <p:nvSpPr>
          <p:cNvPr id="5" name="Textfeld 4">
            <a:extLst>
              <a:ext uri="{FF2B5EF4-FFF2-40B4-BE49-F238E27FC236}">
                <a16:creationId xmlns:a16="http://schemas.microsoft.com/office/drawing/2014/main" id="{82CA1613-1F67-484E-980C-4AFDB158DC35}"/>
              </a:ext>
            </a:extLst>
          </p:cNvPr>
          <p:cNvSpPr txBox="1"/>
          <p:nvPr/>
        </p:nvSpPr>
        <p:spPr>
          <a:xfrm>
            <a:off x="4967287" y="522357"/>
            <a:ext cx="5143500" cy="769441"/>
          </a:xfrm>
          <a:prstGeom prst="rect">
            <a:avLst/>
          </a:prstGeom>
          <a:noFill/>
        </p:spPr>
        <p:txBody>
          <a:bodyPr wrap="square" rtlCol="0">
            <a:spAutoFit/>
          </a:bodyPr>
          <a:lstStyle/>
          <a:p>
            <a:pPr algn="ctr"/>
            <a:r>
              <a:rPr lang="de-DE" sz="4400" dirty="0">
                <a:latin typeface="Calibri" panose="020F0502020204030204" pitchFamily="34" charset="0"/>
                <a:cs typeface="Calibri" panose="020F0502020204030204" pitchFamily="34" charset="0"/>
              </a:rPr>
              <a:t>Durchführung</a:t>
            </a:r>
          </a:p>
        </p:txBody>
      </p:sp>
      <p:cxnSp>
        <p:nvCxnSpPr>
          <p:cNvPr id="7" name="Gerader Verbinder 6">
            <a:extLst>
              <a:ext uri="{FF2B5EF4-FFF2-40B4-BE49-F238E27FC236}">
                <a16:creationId xmlns:a16="http://schemas.microsoft.com/office/drawing/2014/main" id="{6517CD89-0DE2-434F-8899-8B5278B47E0F}"/>
              </a:ext>
            </a:extLst>
          </p:cNvPr>
          <p:cNvCxnSpPr>
            <a:cxnSpLocks/>
          </p:cNvCxnSpPr>
          <p:nvPr/>
        </p:nvCxnSpPr>
        <p:spPr>
          <a:xfrm>
            <a:off x="6276975" y="1516779"/>
            <a:ext cx="2543175" cy="0"/>
          </a:xfrm>
          <a:prstGeom prst="line">
            <a:avLst/>
          </a:prstGeom>
          <a:ln w="38100"/>
        </p:spPr>
        <p:style>
          <a:lnRef idx="1">
            <a:schemeClr val="accent2"/>
          </a:lnRef>
          <a:fillRef idx="0">
            <a:schemeClr val="accent2"/>
          </a:fillRef>
          <a:effectRef idx="0">
            <a:schemeClr val="accent2"/>
          </a:effectRef>
          <a:fontRef idx="minor">
            <a:schemeClr val="tx1"/>
          </a:fontRef>
        </p:style>
      </p:cxnSp>
      <p:pic>
        <p:nvPicPr>
          <p:cNvPr id="11" name="Grafik 10">
            <a:extLst>
              <a:ext uri="{FF2B5EF4-FFF2-40B4-BE49-F238E27FC236}">
                <a16:creationId xmlns:a16="http://schemas.microsoft.com/office/drawing/2014/main" id="{57B89115-B508-45F2-851F-F9133ECBB304}"/>
              </a:ext>
            </a:extLst>
          </p:cNvPr>
          <p:cNvPicPr>
            <a:picLocks noChangeAspect="1"/>
          </p:cNvPicPr>
          <p:nvPr/>
        </p:nvPicPr>
        <p:blipFill>
          <a:blip r:embed="rId2"/>
          <a:stretch>
            <a:fillRect/>
          </a:stretch>
        </p:blipFill>
        <p:spPr>
          <a:xfrm>
            <a:off x="3609975" y="2113818"/>
            <a:ext cx="7421942" cy="2192213"/>
          </a:xfrm>
          <a:prstGeom prst="rect">
            <a:avLst/>
          </a:prstGeom>
        </p:spPr>
      </p:pic>
      <p:sp>
        <p:nvSpPr>
          <p:cNvPr id="9" name="Textfeld 8">
            <a:extLst>
              <a:ext uri="{FF2B5EF4-FFF2-40B4-BE49-F238E27FC236}">
                <a16:creationId xmlns:a16="http://schemas.microsoft.com/office/drawing/2014/main" id="{D36986C2-2EED-4DD6-BC59-05C0B0B2C8F0}"/>
              </a:ext>
            </a:extLst>
          </p:cNvPr>
          <p:cNvSpPr txBox="1"/>
          <p:nvPr/>
        </p:nvSpPr>
        <p:spPr>
          <a:xfrm>
            <a:off x="4282044" y="4279392"/>
            <a:ext cx="6077804" cy="1061829"/>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de-DE" dirty="0">
                <a:latin typeface="Calibri" panose="020F0502020204030204" pitchFamily="34" charset="0"/>
                <a:cs typeface="Calibri" panose="020F0502020204030204" pitchFamily="34" charset="0"/>
              </a:rPr>
              <a:t>Werbung B weißt eine um 8 % höhere </a:t>
            </a:r>
            <a:r>
              <a:rPr lang="de-DE" dirty="0" err="1">
                <a:latin typeface="Calibri" panose="020F0502020204030204" pitchFamily="34" charset="0"/>
                <a:cs typeface="Calibri" panose="020F0502020204030204" pitchFamily="34" charset="0"/>
              </a:rPr>
              <a:t>Conversion</a:t>
            </a:r>
            <a:r>
              <a:rPr lang="de-DE" dirty="0">
                <a:latin typeface="Calibri" panose="020F0502020204030204" pitchFamily="34" charset="0"/>
                <a:cs typeface="Calibri" panose="020F0502020204030204" pitchFamily="34" charset="0"/>
              </a:rPr>
              <a:t>-Rate auf</a:t>
            </a:r>
          </a:p>
          <a:p>
            <a:pPr marL="285750" indent="-285750">
              <a:buFont typeface="Symbol" panose="05050102010706020507" pitchFamily="18" charset="2"/>
              <a:buChar char="®"/>
            </a:pPr>
            <a:endParaRPr lang="de-DE" dirty="0">
              <a:latin typeface="Calibri" panose="020F0502020204030204" pitchFamily="34" charset="0"/>
              <a:cs typeface="Calibri" panose="020F0502020204030204" pitchFamily="34" charset="0"/>
            </a:endParaRPr>
          </a:p>
          <a:p>
            <a:endParaRPr lang="de-DE" dirty="0">
              <a:latin typeface="Calibri" panose="020F0502020204030204" pitchFamily="34" charset="0"/>
              <a:cs typeface="Calibri" panose="020F0502020204030204" pitchFamily="34" charset="0"/>
            </a:endParaRPr>
          </a:p>
        </p:txBody>
      </p:sp>
      <p:pic>
        <p:nvPicPr>
          <p:cNvPr id="10" name="Grafik 9">
            <a:extLst>
              <a:ext uri="{FF2B5EF4-FFF2-40B4-BE49-F238E27FC236}">
                <a16:creationId xmlns:a16="http://schemas.microsoft.com/office/drawing/2014/main" id="{14FD0397-7C15-45B3-9661-B6016036685F}"/>
              </a:ext>
            </a:extLst>
          </p:cNvPr>
          <p:cNvPicPr>
            <a:picLocks noChangeAspect="1"/>
          </p:cNvPicPr>
          <p:nvPr/>
        </p:nvPicPr>
        <p:blipFill>
          <a:blip r:embed="rId3"/>
          <a:stretch>
            <a:fillRect/>
          </a:stretch>
        </p:blipFill>
        <p:spPr>
          <a:xfrm>
            <a:off x="3609975" y="5128051"/>
            <a:ext cx="1552575" cy="666750"/>
          </a:xfrm>
          <a:prstGeom prst="rect">
            <a:avLst/>
          </a:prstGeom>
        </p:spPr>
      </p:pic>
      <p:pic>
        <p:nvPicPr>
          <p:cNvPr id="12" name="Grafik 11">
            <a:extLst>
              <a:ext uri="{FF2B5EF4-FFF2-40B4-BE49-F238E27FC236}">
                <a16:creationId xmlns:a16="http://schemas.microsoft.com/office/drawing/2014/main" id="{4ACBD8D0-FCFB-4591-BC2A-0DF12166F41F}"/>
              </a:ext>
            </a:extLst>
          </p:cNvPr>
          <p:cNvPicPr>
            <a:picLocks noChangeAspect="1"/>
          </p:cNvPicPr>
          <p:nvPr/>
        </p:nvPicPr>
        <p:blipFill>
          <a:blip r:embed="rId4"/>
          <a:stretch>
            <a:fillRect/>
          </a:stretch>
        </p:blipFill>
        <p:spPr>
          <a:xfrm>
            <a:off x="5699367" y="5128051"/>
            <a:ext cx="2628900" cy="666749"/>
          </a:xfrm>
          <a:prstGeom prst="rect">
            <a:avLst/>
          </a:prstGeom>
        </p:spPr>
      </p:pic>
    </p:spTree>
    <p:extLst>
      <p:ext uri="{BB962C8B-B14F-4D97-AF65-F5344CB8AC3E}">
        <p14:creationId xmlns:p14="http://schemas.microsoft.com/office/powerpoint/2010/main" val="120790121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theme/theme1.xml><?xml version="1.0" encoding="utf-8"?>
<a:theme xmlns:a="http://schemas.openxmlformats.org/drawingml/2006/main" name="Aussicht">
  <a:themeElements>
    <a:clrScheme name="Blau">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Aussicht">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sicht">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TM03457515[[fn=Aussicht]]</Template>
  <TotalTime>0</TotalTime>
  <Words>831</Words>
  <Application>Microsoft Office PowerPoint</Application>
  <PresentationFormat>Breitbild</PresentationFormat>
  <Paragraphs>175</Paragraphs>
  <Slides>52</Slides>
  <Notes>0</Notes>
  <HiddenSlides>0</HiddenSlides>
  <MMClips>0</MMClips>
  <ScaleCrop>false</ScaleCrop>
  <HeadingPairs>
    <vt:vector size="6" baseType="variant">
      <vt:variant>
        <vt:lpstr>Verwendete Schriftarten</vt:lpstr>
      </vt:variant>
      <vt:variant>
        <vt:i4>7</vt:i4>
      </vt:variant>
      <vt:variant>
        <vt:lpstr>Design</vt:lpstr>
      </vt:variant>
      <vt:variant>
        <vt:i4>1</vt:i4>
      </vt:variant>
      <vt:variant>
        <vt:lpstr>Folientitel</vt:lpstr>
      </vt:variant>
      <vt:variant>
        <vt:i4>52</vt:i4>
      </vt:variant>
    </vt:vector>
  </HeadingPairs>
  <TitlesOfParts>
    <vt:vector size="60" baseType="lpstr">
      <vt:lpstr>-apple-system</vt:lpstr>
      <vt:lpstr>Arial</vt:lpstr>
      <vt:lpstr>Calibri</vt:lpstr>
      <vt:lpstr>Century Schoolbook</vt:lpstr>
      <vt:lpstr>Symbol</vt:lpstr>
      <vt:lpstr>Wingdings</vt:lpstr>
      <vt:lpstr>Wingdings 2</vt:lpstr>
      <vt:lpstr>Aussicht</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Laura Planells Jirschik</dc:creator>
  <cp:lastModifiedBy>Aaron-David Ramspott</cp:lastModifiedBy>
  <cp:revision>14</cp:revision>
  <dcterms:created xsi:type="dcterms:W3CDTF">2022-02-04T13:13:54Z</dcterms:created>
  <dcterms:modified xsi:type="dcterms:W3CDTF">2022-02-07T22:01:18Z</dcterms:modified>
</cp:coreProperties>
</file>