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9" r:id="rId13"/>
    <p:sldId id="265" r:id="rId14"/>
    <p:sldId id="266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3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420" y="368808"/>
            <a:ext cx="3791118" cy="293827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255" y="3307080"/>
            <a:ext cx="6923532" cy="3124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7011" y="1874519"/>
            <a:ext cx="4503420" cy="13959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7697" y="591388"/>
            <a:ext cx="230860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889" y="1642364"/>
            <a:ext cx="8072221" cy="423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322765" TargetMode="External"/><Relationship Id="rId2" Type="http://schemas.openxmlformats.org/officeDocument/2006/relationships/hyperlink" Target="https://www.researchgate.net/publication/326623686_Wie_Arzneistoffe_die_Barriere_uberwind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chapter/10.1007/978-3-540-30115-8_1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946" y="2633217"/>
            <a:ext cx="73602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/>
              <a:t>TO</a:t>
            </a:r>
            <a:r>
              <a:rPr sz="3000" spc="-20" dirty="0"/>
              <a:t> </a:t>
            </a:r>
            <a:r>
              <a:rPr sz="3000" dirty="0"/>
              <a:t>IMPLEMENT</a:t>
            </a:r>
            <a:r>
              <a:rPr sz="3000" spc="-35" dirty="0"/>
              <a:t> </a:t>
            </a:r>
            <a:r>
              <a:rPr sz="3000" dirty="0"/>
              <a:t>A</a:t>
            </a:r>
            <a:r>
              <a:rPr sz="3000" spc="-15" dirty="0"/>
              <a:t> </a:t>
            </a:r>
            <a:r>
              <a:rPr sz="3000" spc="-60" dirty="0"/>
              <a:t>SPAM</a:t>
            </a:r>
            <a:r>
              <a:rPr sz="3000" spc="-25" dirty="0"/>
              <a:t> </a:t>
            </a:r>
            <a:r>
              <a:rPr sz="3000" spc="-5" dirty="0"/>
              <a:t>EMAIL</a:t>
            </a:r>
            <a:r>
              <a:rPr sz="3000" spc="-25" dirty="0"/>
              <a:t> </a:t>
            </a:r>
            <a:r>
              <a:rPr sz="3000" spc="-20" dirty="0"/>
              <a:t>CLASSIFICATION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410716" y="3235618"/>
            <a:ext cx="142684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NAME 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14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/YR</a:t>
            </a:r>
            <a:r>
              <a:rPr sz="2000" b="1" spc="5" dirty="0">
                <a:latin typeface="Calibri"/>
                <a:cs typeface="Calibri"/>
              </a:rPr>
              <a:t>/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C  </a:t>
            </a:r>
            <a:r>
              <a:rPr sz="2000" b="1" spc="-10" dirty="0">
                <a:latin typeface="Calibri"/>
                <a:cs typeface="Calibri"/>
              </a:rPr>
              <a:t>REG.NO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8348" y="3235618"/>
            <a:ext cx="2917190" cy="1123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A.AARON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EBINEZER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ARUN</a:t>
            </a: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40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AI&amp;</a:t>
            </a:r>
            <a:r>
              <a:rPr sz="2000" spc="-5">
                <a:latin typeface="Calibri"/>
                <a:cs typeface="Calibri"/>
              </a:rPr>
              <a:t>DS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lang="en-US" sz="2000" spc="-40">
                <a:latin typeface="Calibri"/>
                <a:cs typeface="Calibri"/>
              </a:rPr>
              <a:t>/3</a:t>
            </a:r>
            <a:r>
              <a:rPr lang="en-US" sz="2000" spc="-40" baseline="30000">
                <a:latin typeface="Calibri"/>
                <a:cs typeface="Calibri"/>
              </a:rPr>
              <a:t>rd</a:t>
            </a:r>
            <a:r>
              <a:rPr lang="en-US" sz="2000" spc="-40">
                <a:latin typeface="Calibri"/>
                <a:cs typeface="Calibri"/>
              </a:rPr>
              <a:t>/</a:t>
            </a:r>
            <a:r>
              <a:rPr sz="2000" spc="-80">
                <a:latin typeface="Calibri"/>
                <a:cs typeface="Calibri"/>
              </a:rPr>
              <a:t>’A</a:t>
            </a:r>
            <a:r>
              <a:rPr sz="2000" spc="-80" dirty="0">
                <a:latin typeface="Calibri"/>
                <a:cs typeface="Calibri"/>
              </a:rPr>
              <a:t>’</a:t>
            </a:r>
            <a:endParaRPr sz="20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113222072002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0716" y="4333722"/>
            <a:ext cx="668655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latin typeface="Calibri"/>
                <a:cs typeface="Calibri"/>
              </a:rPr>
              <a:t>SUBJECT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NAME:</a:t>
            </a:r>
            <a:r>
              <a:rPr sz="2000" b="1" spc="46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STATISTICAL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NATURAL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LANGUAGE</a:t>
            </a:r>
            <a:r>
              <a:rPr sz="2000" spc="-5" dirty="0">
                <a:latin typeface="Calibri"/>
                <a:cs typeface="Calibri"/>
              </a:rPr>
              <a:t> PROCESSING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SUBJECT</a:t>
            </a:r>
            <a:r>
              <a:rPr sz="2000" b="1" spc="4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CODE:</a:t>
            </a:r>
            <a:r>
              <a:rPr sz="2000" b="1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21AD315T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2820" y="484632"/>
            <a:ext cx="2118360" cy="1888235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22275" y="5351526"/>
          <a:ext cx="8288651" cy="108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6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213">
                <a:tc>
                  <a:txBody>
                    <a:bodyPr/>
                    <a:lstStyle/>
                    <a:p>
                      <a:pPr marL="257810" marR="170180" indent="-81280">
                        <a:lnSpc>
                          <a:spcPct val="114999"/>
                        </a:lnSpc>
                        <a:spcBef>
                          <a:spcPts val="7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Objective</a:t>
                      </a:r>
                      <a:r>
                        <a:rPr sz="16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600" b="1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Scope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(2)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 marR="125730" indent="254000">
                        <a:lnSpc>
                          <a:spcPct val="114999"/>
                        </a:lnSpc>
                        <a:spcBef>
                          <a:spcPts val="7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Plan of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6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(2)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0" marR="162560" indent="-565785">
                        <a:lnSpc>
                          <a:spcPct val="114999"/>
                        </a:lnSpc>
                        <a:spcBef>
                          <a:spcPts val="7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leme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n 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(2)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8325" marR="134620" indent="-425450">
                        <a:lnSpc>
                          <a:spcPct val="114999"/>
                        </a:lnSpc>
                        <a:spcBef>
                          <a:spcPts val="7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n 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(2)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125095" indent="229870">
                        <a:lnSpc>
                          <a:spcPct val="114999"/>
                        </a:lnSpc>
                        <a:spcBef>
                          <a:spcPts val="7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Insight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area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(2)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600" b="1" spc="-35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6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(10)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102" y="1371600"/>
            <a:ext cx="8011795" cy="488697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115820">
              <a:lnSpc>
                <a:spcPts val="2480"/>
              </a:lnSpc>
              <a:spcBef>
                <a:spcPts val="705"/>
              </a:spcBef>
            </a:pPr>
            <a:r>
              <a:rPr lang="en-US" sz="2400" b="1" spc="-5" dirty="0">
                <a:latin typeface="Calibri"/>
                <a:cs typeface="Calibri"/>
              </a:rPr>
              <a:t>  </a:t>
            </a:r>
            <a:r>
              <a:rPr sz="2400" b="1" spc="-5" dirty="0">
                <a:latin typeface="Calibri"/>
                <a:cs typeface="Calibri"/>
              </a:rPr>
              <a:t>Model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Training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Evaluation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48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third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focuses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evaluating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various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spam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email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classification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task.</a:t>
            </a:r>
            <a:r>
              <a:rPr sz="2000" spc="10" dirty="0">
                <a:latin typeface="Calibri"/>
                <a:cs typeface="Calibri"/>
              </a:rPr>
              <a:t> </a:t>
            </a:r>
            <a:endParaRPr lang="en-US" sz="2000" spc="10" dirty="0">
              <a:latin typeface="Calibri"/>
              <a:cs typeface="Calibri"/>
            </a:endParaRPr>
          </a:p>
          <a:p>
            <a:pPr marL="355600" marR="5080" indent="-342900">
              <a:lnSpc>
                <a:spcPts val="248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involves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suitable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algorithms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Bayes,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Support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Vector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Machines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(SVM), </a:t>
            </a:r>
            <a:r>
              <a:rPr sz="2000" dirty="0">
                <a:latin typeface="Calibri"/>
                <a:cs typeface="Calibri"/>
              </a:rPr>
              <a:t> Random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Forest,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LSTM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CNN.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preprocessed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feature-engineered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modules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train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models.</a:t>
            </a:r>
            <a:r>
              <a:rPr sz="2000" spc="5" dirty="0">
                <a:latin typeface="Calibri"/>
                <a:cs typeface="Calibri"/>
              </a:rPr>
              <a:t> </a:t>
            </a:r>
            <a:endParaRPr lang="en-US" sz="2000" spc="5" dirty="0">
              <a:latin typeface="Calibri"/>
              <a:cs typeface="Calibri"/>
            </a:endParaRPr>
          </a:p>
          <a:p>
            <a:pPr marL="355600" marR="5080" indent="-342900">
              <a:lnSpc>
                <a:spcPts val="248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alibri"/>
                <a:cs typeface="Calibri"/>
              </a:rPr>
              <a:t>Hyperparameter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cross-validation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applied </a:t>
            </a:r>
            <a:r>
              <a:rPr sz="2000" spc="-10" dirty="0">
                <a:latin typeface="Calibri"/>
                <a:cs typeface="Calibri"/>
              </a:rPr>
              <a:t>to optimize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r>
              <a:rPr sz="2000" spc="-10" dirty="0">
                <a:latin typeface="Calibri"/>
                <a:cs typeface="Calibri"/>
              </a:rPr>
              <a:t> </a:t>
            </a:r>
            <a:endParaRPr lang="en-US" sz="2000" spc="-10" dirty="0">
              <a:latin typeface="Calibri"/>
              <a:cs typeface="Calibri"/>
            </a:endParaRPr>
          </a:p>
          <a:p>
            <a:pPr marL="355600" marR="5080" indent="-342900">
              <a:lnSpc>
                <a:spcPts val="248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alibri"/>
                <a:cs typeface="Calibri"/>
              </a:rPr>
              <a:t>The trained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evaluated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metrics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accuracy,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recall,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F1-score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</a:t>
            </a:r>
            <a:r>
              <a:rPr sz="2000" dirty="0">
                <a:latin typeface="Calibri"/>
                <a:cs typeface="Calibri"/>
              </a:rPr>
              <a:t> 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effectiveness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correctly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spam 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legitimate.</a:t>
            </a:r>
            <a:r>
              <a:rPr sz="2000" spc="20" dirty="0">
                <a:latin typeface="Calibri"/>
                <a:cs typeface="Calibri"/>
              </a:rPr>
              <a:t> </a:t>
            </a:r>
            <a:endParaRPr lang="en-US" sz="2000" spc="20" dirty="0">
              <a:latin typeface="Calibri"/>
              <a:cs typeface="Calibri"/>
            </a:endParaRPr>
          </a:p>
          <a:p>
            <a:pPr marL="355600" marR="5080" indent="-342900">
              <a:lnSpc>
                <a:spcPts val="248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best-performing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selected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deployment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final module</a:t>
            </a:r>
            <a:r>
              <a:rPr sz="1200" spc="-5" dirty="0"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0909" y="461899"/>
            <a:ext cx="2204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85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102" y="1371600"/>
            <a:ext cx="8011795" cy="371512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115820">
              <a:lnSpc>
                <a:spcPts val="2480"/>
              </a:lnSpc>
              <a:spcBef>
                <a:spcPts val="705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0909" y="461899"/>
            <a:ext cx="2204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85" dirty="0"/>
              <a:t> </a:t>
            </a:r>
            <a:r>
              <a:rPr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972AC-A856-9C5B-928F-D86EA2929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36420"/>
            <a:ext cx="405334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8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102" y="1371600"/>
            <a:ext cx="8011795" cy="371512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115820">
              <a:lnSpc>
                <a:spcPts val="2480"/>
              </a:lnSpc>
              <a:spcBef>
                <a:spcPts val="705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0909" y="461899"/>
            <a:ext cx="2204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85" dirty="0"/>
              <a:t> </a:t>
            </a:r>
            <a:r>
              <a:rPr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B93F3-0E43-FE36-CF6B-682CC5A74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00"/>
            <a:ext cx="4778154" cy="38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3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2440051"/>
            <a:ext cx="7802880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Calibri"/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successfully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developed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robust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email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classification </a:t>
            </a:r>
            <a:r>
              <a:rPr sz="2000" dirty="0">
                <a:latin typeface="Calibri"/>
                <a:cs typeface="Calibri"/>
              </a:rPr>
              <a:t> 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systematic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preprocessing,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extraction,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training,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distinguishing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legitimate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emails.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2750">
              <a:latin typeface="Calibri"/>
              <a:cs typeface="Calibri"/>
            </a:endParaRPr>
          </a:p>
          <a:p>
            <a:pPr marL="354965" marR="108585" indent="-34290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implementation </a:t>
            </a:r>
            <a:r>
              <a:rPr sz="2000" spc="-15" dirty="0">
                <a:latin typeface="Calibri"/>
                <a:cs typeface="Calibri"/>
              </a:rPr>
              <a:t>demonstrates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practical application of </a:t>
            </a:r>
            <a:r>
              <a:rPr sz="2000" dirty="0">
                <a:latin typeface="Calibri"/>
                <a:cs typeface="Calibri"/>
              </a:rPr>
              <a:t>machine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in </a:t>
            </a:r>
            <a:r>
              <a:rPr sz="2000" spc="-10" dirty="0">
                <a:latin typeface="Calibri"/>
                <a:cs typeface="Calibri"/>
              </a:rPr>
              <a:t>natural </a:t>
            </a:r>
            <a:r>
              <a:rPr sz="2000" dirty="0">
                <a:latin typeface="Calibri"/>
                <a:cs typeface="Calibri"/>
              </a:rPr>
              <a:t>language </a:t>
            </a:r>
            <a:r>
              <a:rPr sz="2000" spc="-5" dirty="0">
                <a:latin typeface="Calibri"/>
                <a:cs typeface="Calibri"/>
              </a:rPr>
              <a:t>processing, </a:t>
            </a:r>
            <a:r>
              <a:rPr sz="2000" spc="-15" dirty="0">
                <a:latin typeface="Calibri"/>
                <a:cs typeface="Calibri"/>
              </a:rPr>
              <a:t>offering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scalable solution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improving</a:t>
            </a:r>
            <a:r>
              <a:rPr sz="2000" spc="-5" dirty="0">
                <a:latin typeface="Calibri"/>
                <a:cs typeface="Calibri"/>
              </a:rPr>
              <a:t> email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security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management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6985" y="591388"/>
            <a:ext cx="2510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</a:t>
            </a:r>
            <a:r>
              <a:rPr spc="15" dirty="0"/>
              <a:t>o</a:t>
            </a:r>
            <a:r>
              <a:rPr dirty="0"/>
              <a:t>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spc="-35" dirty="0"/>
              <a:t>e</a:t>
            </a:r>
            <a:r>
              <a:rPr spc="-110" dirty="0"/>
              <a:t>f</a:t>
            </a:r>
            <a:r>
              <a:rPr dirty="0"/>
              <a:t>e</a:t>
            </a:r>
            <a:r>
              <a:rPr spc="-60" dirty="0"/>
              <a:t>r</a:t>
            </a:r>
            <a:r>
              <a:rPr dirty="0"/>
              <a:t>en</a:t>
            </a:r>
            <a:r>
              <a:rPr spc="-5" dirty="0"/>
              <a:t>c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2543" y="1807845"/>
            <a:ext cx="7240905" cy="3686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sz="2000" b="1" spc="-5" dirty="0">
                <a:latin typeface="Calibri"/>
                <a:cs typeface="Calibri"/>
              </a:rPr>
              <a:t>"Machine </a:t>
            </a:r>
            <a:r>
              <a:rPr sz="2000" b="1" dirty="0">
                <a:latin typeface="Calibri"/>
                <a:cs typeface="Calibri"/>
              </a:rPr>
              <a:t>Learning in Spam </a:t>
            </a:r>
            <a:r>
              <a:rPr sz="2000" b="1" spc="-5" dirty="0">
                <a:latin typeface="Calibri"/>
                <a:cs typeface="Calibri"/>
              </a:rPr>
              <a:t>Filtering“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How drugs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overcome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the </a:t>
            </a:r>
            <a:r>
              <a:rPr sz="2000" spc="-4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barrier</a:t>
            </a:r>
            <a:r>
              <a:rPr sz="20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(researchgate.net)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900">
              <a:latin typeface="Calibri"/>
              <a:cs typeface="Calibri"/>
            </a:endParaRPr>
          </a:p>
          <a:p>
            <a:pPr marL="469900" marR="487045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b="1" spc="-5" dirty="0">
                <a:latin typeface="Calibri"/>
                <a:cs typeface="Calibri"/>
              </a:rPr>
              <a:t>"A </a:t>
            </a:r>
            <a:r>
              <a:rPr sz="2000" b="1" spc="-15" dirty="0">
                <a:latin typeface="Calibri"/>
                <a:cs typeface="Calibri"/>
              </a:rPr>
              <a:t>Comparative </a:t>
            </a:r>
            <a:r>
              <a:rPr sz="2000" b="1" dirty="0">
                <a:latin typeface="Calibri"/>
                <a:cs typeface="Calibri"/>
              </a:rPr>
              <a:t>Study on </a:t>
            </a:r>
            <a:r>
              <a:rPr sz="2000" b="1" spc="-5" dirty="0">
                <a:latin typeface="Calibri"/>
                <a:cs typeface="Calibri"/>
              </a:rPr>
              <a:t>Email </a:t>
            </a:r>
            <a:r>
              <a:rPr sz="2000" b="1" dirty="0">
                <a:latin typeface="Calibri"/>
                <a:cs typeface="Calibri"/>
              </a:rPr>
              <a:t>Spam </a:t>
            </a:r>
            <a:r>
              <a:rPr sz="2000" b="1" spc="-5" dirty="0">
                <a:latin typeface="Calibri"/>
                <a:cs typeface="Calibri"/>
              </a:rPr>
              <a:t>Classifications </a:t>
            </a:r>
            <a:r>
              <a:rPr sz="2000" b="1" dirty="0">
                <a:latin typeface="Calibri"/>
                <a:cs typeface="Calibri"/>
              </a:rPr>
              <a:t>Using 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Learning </a:t>
            </a:r>
            <a:r>
              <a:rPr sz="2000" b="1" spc="-15" dirty="0">
                <a:latin typeface="Calibri"/>
                <a:cs typeface="Calibri"/>
              </a:rPr>
              <a:t>Techniques"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Recovery</a:t>
            </a:r>
            <a:r>
              <a:rPr sz="20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methods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for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1-bit </a:t>
            </a:r>
            <a:r>
              <a:rPr sz="2000" spc="-43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compressed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sensing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based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on Hamming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distance</a:t>
            </a:r>
            <a:r>
              <a:rPr sz="20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|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IEEE 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Conference</a:t>
            </a:r>
            <a:r>
              <a:rPr sz="20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Publication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|</a:t>
            </a:r>
            <a:r>
              <a:rPr sz="20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IEEE</a:t>
            </a:r>
            <a:r>
              <a:rPr sz="20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Xplore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900">
              <a:latin typeface="Calibri"/>
              <a:cs typeface="Calibri"/>
            </a:endParaRPr>
          </a:p>
          <a:p>
            <a:pPr marL="469900" marR="116205" indent="-457834">
              <a:lnSpc>
                <a:spcPct val="100499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b="1" spc="-15" dirty="0">
                <a:latin typeface="Calibri"/>
                <a:cs typeface="Calibri"/>
              </a:rPr>
              <a:t>"Data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Preprocessing </a:t>
            </a:r>
            <a:r>
              <a:rPr sz="2000" b="1" spc="-20" dirty="0">
                <a:latin typeface="Calibri"/>
                <a:cs typeface="Calibri"/>
              </a:rPr>
              <a:t>Techniques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for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Text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Mining"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Multi-level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Boundary</a:t>
            </a:r>
            <a:r>
              <a:rPr sz="20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Classification</a:t>
            </a:r>
            <a:r>
              <a:rPr sz="2000" u="heavy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for</a:t>
            </a:r>
            <a:r>
              <a:rPr sz="20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Information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Extraction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|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SpringerLink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973" y="461899"/>
            <a:ext cx="34626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70" dirty="0"/>
              <a:t> </a:t>
            </a:r>
            <a:r>
              <a:rPr spc="-15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3576320" cy="47091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Objective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Scope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Problem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Plan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Module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Module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Module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Conclusion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Reference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025" y="461899"/>
            <a:ext cx="4172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Objective</a:t>
            </a:r>
            <a:r>
              <a:rPr spc="-55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spc="-5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1973"/>
            <a:ext cx="7847965" cy="47199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625"/>
              </a:spcBef>
            </a:pPr>
            <a:r>
              <a:rPr sz="2200" b="1" spc="-10" dirty="0">
                <a:latin typeface="Calibri"/>
                <a:cs typeface="Calibri"/>
              </a:rPr>
              <a:t>Objective</a:t>
            </a:r>
            <a:endParaRPr sz="2200">
              <a:latin typeface="Calibri"/>
              <a:cs typeface="Calibri"/>
            </a:endParaRPr>
          </a:p>
          <a:p>
            <a:pPr marL="355600" marR="71755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implement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machine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learning model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capable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accurately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classifying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emails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spam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non-spam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(ham),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thereby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improving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email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filtering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enhancing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experience.</a:t>
            </a:r>
            <a:endParaRPr sz="220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latin typeface="Calibri"/>
                <a:cs typeface="Calibri"/>
              </a:rPr>
              <a:t>Scope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project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involves</a:t>
            </a:r>
            <a:r>
              <a:rPr sz="2200" spc="-5" dirty="0">
                <a:latin typeface="Calibri"/>
                <a:cs typeface="Calibri"/>
              </a:rPr>
              <a:t> collecting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dataset</a:t>
            </a:r>
            <a:r>
              <a:rPr sz="2200" dirty="0">
                <a:latin typeface="Calibri"/>
                <a:cs typeface="Calibri"/>
              </a:rPr>
              <a:t> of </a:t>
            </a:r>
            <a:r>
              <a:rPr sz="2200" spc="-5" dirty="0">
                <a:latin typeface="Calibri"/>
                <a:cs typeface="Calibri"/>
              </a:rPr>
              <a:t>labeled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spam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ham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emails,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preprocessing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text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data,</a:t>
            </a:r>
            <a:r>
              <a:rPr sz="2200" spc="-5" dirty="0">
                <a:latin typeface="Calibri"/>
                <a:cs typeface="Calibri"/>
              </a:rPr>
              <a:t> and </a:t>
            </a:r>
            <a:r>
              <a:rPr sz="2200" spc="-15" dirty="0">
                <a:latin typeface="Calibri"/>
                <a:cs typeface="Calibri"/>
              </a:rPr>
              <a:t>extracting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relevant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features.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Various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machine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learning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trained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classification.</a:t>
            </a:r>
            <a:endParaRPr sz="2200">
              <a:latin typeface="Calibri"/>
              <a:cs typeface="Calibri"/>
            </a:endParaRPr>
          </a:p>
          <a:p>
            <a:pPr marL="355600" marR="685165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performance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these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evaluated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using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appropriate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metrics,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best-performing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be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implemented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email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filtering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system.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Comprehensive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documentation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findings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provided.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960" y="461899"/>
            <a:ext cx="4431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Problem</a:t>
            </a:r>
            <a:r>
              <a:rPr spc="-65" dirty="0"/>
              <a:t> </a:t>
            </a:r>
            <a:r>
              <a:rPr spc="-2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789" y="3661917"/>
            <a:ext cx="797115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robust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email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classification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 accurately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distinguish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spam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legitimate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(ham)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emails,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enhancing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email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security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experience.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involves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comprehensive </a:t>
            </a:r>
            <a:r>
              <a:rPr sz="2000" dirty="0">
                <a:latin typeface="Calibri"/>
                <a:cs typeface="Calibri"/>
              </a:rPr>
              <a:t> labeled </a:t>
            </a:r>
            <a:r>
              <a:rPr sz="2000" spc="-10" dirty="0">
                <a:latin typeface="Calibri"/>
                <a:cs typeface="Calibri"/>
              </a:rPr>
              <a:t>dataset,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preprocessing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data,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evaluate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ultimate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minimizes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risks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associated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emails,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security</a:t>
            </a:r>
            <a:r>
              <a:rPr sz="2000" spc="-5" dirty="0">
                <a:latin typeface="Calibri"/>
                <a:cs typeface="Calibri"/>
              </a:rPr>
              <a:t> breaches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productivity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loss..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1328" y="1356360"/>
            <a:ext cx="2793492" cy="2072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875" y="1356360"/>
            <a:ext cx="3419855" cy="20726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401" y="303352"/>
            <a:ext cx="3941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Plan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852" y="1447800"/>
            <a:ext cx="7694295" cy="4767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1135" algn="just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03835" algn="l"/>
              </a:tabLst>
            </a:pPr>
            <a:r>
              <a:rPr sz="1800" b="1" spc="-5" dirty="0">
                <a:latin typeface="Arial"/>
                <a:cs typeface="Arial"/>
              </a:rPr>
              <a:t>Data</a:t>
            </a:r>
            <a:r>
              <a:rPr sz="1800" b="1" dirty="0">
                <a:latin typeface="Arial"/>
                <a:cs typeface="Arial"/>
              </a:rPr>
              <a:t> Collection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Obtain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dataset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labeled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emails.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1850" dirty="0">
              <a:latin typeface="Arial"/>
              <a:cs typeface="Arial"/>
            </a:endParaRPr>
          </a:p>
          <a:p>
            <a:pPr marL="203200" indent="-191135" algn="just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spc="-5" dirty="0">
                <a:latin typeface="Arial"/>
                <a:cs typeface="Arial"/>
              </a:rPr>
              <a:t>Data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Preprocessing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Clean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data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removing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irrelevant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information</a:t>
            </a:r>
            <a:endParaRPr sz="18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preprocessing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text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(e.g.,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tokenization,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stop-word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removal).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 marR="360045" algn="just">
              <a:lnSpc>
                <a:spcPct val="100000"/>
              </a:lnSpc>
              <a:buSzPct val="94444"/>
              <a:buAutoNum type="arabicPeriod" startAt="3"/>
              <a:tabLst>
                <a:tab pos="203835" algn="l"/>
              </a:tabLst>
            </a:pPr>
            <a:r>
              <a:rPr sz="1800" b="1" spc="-5" dirty="0">
                <a:latin typeface="Arial"/>
                <a:cs typeface="Arial"/>
              </a:rPr>
              <a:t>Feature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Extraction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Extract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features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text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TF-IDF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word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embeddings.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Font typeface="Arial"/>
              <a:buAutoNum type="arabicPeriod" startAt="3"/>
            </a:pPr>
            <a:endParaRPr sz="18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4444"/>
              <a:buAutoNum type="arabicPeriod" startAt="3"/>
              <a:tabLst>
                <a:tab pos="203835" algn="l"/>
              </a:tabLst>
            </a:pP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Development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Train</a:t>
            </a:r>
            <a:r>
              <a:rPr lang="en-US" spc="-15" dirty="0">
                <a:latin typeface="Arial"/>
                <a:cs typeface="Arial"/>
              </a:rPr>
              <a:t> 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machine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learning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</a:t>
            </a:r>
            <a:r>
              <a:rPr lang="en-US" sz="1800" spc="-5" dirty="0">
                <a:latin typeface="Arial"/>
                <a:cs typeface="Arial"/>
              </a:rPr>
              <a:t> using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prepared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dataset.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Font typeface="Arial"/>
              <a:buAutoNum type="arabicPeriod" startAt="3"/>
            </a:pPr>
            <a:endParaRPr sz="1850" dirty="0">
              <a:latin typeface="Arial"/>
              <a:cs typeface="Arial"/>
            </a:endParaRPr>
          </a:p>
          <a:p>
            <a:pPr marL="12700" marR="753745" algn="just">
              <a:lnSpc>
                <a:spcPct val="100000"/>
              </a:lnSpc>
              <a:buSzPct val="94444"/>
              <a:buAutoNum type="arabicPeriod" startAt="3"/>
              <a:tabLst>
                <a:tab pos="203835" algn="l"/>
              </a:tabLst>
            </a:pP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Evaluation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Evaluate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performance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each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using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metrics</a:t>
            </a:r>
            <a:r>
              <a:rPr sz="1800" spc="-5" dirty="0">
                <a:latin typeface="Arial"/>
                <a:cs typeface="Arial"/>
              </a:rPr>
              <a:t> like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accuracy,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precision,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recall,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F1-score.</a:t>
            </a:r>
          </a:p>
          <a:p>
            <a:pPr algn="just">
              <a:lnSpc>
                <a:spcPct val="100000"/>
              </a:lnSpc>
              <a:spcBef>
                <a:spcPts val="30"/>
              </a:spcBef>
              <a:buFont typeface="Arial"/>
              <a:buAutoNum type="arabicPeriod" startAt="3"/>
            </a:pPr>
            <a:endParaRPr sz="1850" dirty="0">
              <a:latin typeface="Arial"/>
              <a:cs typeface="Arial"/>
            </a:endParaRPr>
          </a:p>
          <a:p>
            <a:pPr marL="203200" indent="-191135" algn="just">
              <a:lnSpc>
                <a:spcPct val="100000"/>
              </a:lnSpc>
              <a:buSzPct val="94444"/>
              <a:buAutoNum type="arabicPeriod" startAt="3"/>
              <a:tabLst>
                <a:tab pos="203835" algn="l"/>
              </a:tabLst>
            </a:pP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5" dirty="0">
                <a:latin typeface="Arial"/>
                <a:cs typeface="Arial"/>
              </a:rPr>
              <a:t> Selection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Implementation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Select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best-performing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</a:t>
            </a:r>
            <a:endParaRPr sz="18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integrate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email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filtering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system.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0909" y="591388"/>
            <a:ext cx="2204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8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992" y="2267457"/>
            <a:ext cx="752792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module</a:t>
            </a:r>
            <a:r>
              <a:rPr sz="2000" spc="-10" dirty="0">
                <a:latin typeface="Calibri"/>
                <a:cs typeface="Calibri"/>
              </a:rPr>
              <a:t> focuses</a:t>
            </a:r>
            <a:r>
              <a:rPr sz="2000" spc="-5" dirty="0">
                <a:latin typeface="Calibri"/>
                <a:cs typeface="Calibri"/>
              </a:rPr>
              <a:t> 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crucial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step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prepares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raw</a:t>
            </a:r>
            <a:r>
              <a:rPr sz="2000" spc="-5" dirty="0">
                <a:latin typeface="Calibri"/>
                <a:cs typeface="Calibri"/>
              </a:rPr>
              <a:t> email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subsequent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5" dirty="0">
                <a:latin typeface="Calibri"/>
                <a:cs typeface="Calibri"/>
              </a:rPr>
              <a:t>training.</a:t>
            </a:r>
            <a:endParaRPr sz="2000">
              <a:latin typeface="Calibri"/>
              <a:cs typeface="Calibri"/>
            </a:endParaRPr>
          </a:p>
          <a:p>
            <a:pPr marL="30480" marR="20320" indent="12700"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involves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several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steps,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including</a:t>
            </a:r>
            <a:r>
              <a:rPr sz="2000" spc="-10" dirty="0">
                <a:latin typeface="Calibri"/>
                <a:cs typeface="Calibri"/>
              </a:rPr>
              <a:t> 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cleaning, </a:t>
            </a:r>
            <a:r>
              <a:rPr sz="2000" spc="-15" dirty="0">
                <a:latin typeface="Calibri"/>
                <a:cs typeface="Calibri"/>
              </a:rPr>
              <a:t>tokenization, </a:t>
            </a:r>
            <a:r>
              <a:rPr sz="2000" spc="-10" dirty="0">
                <a:latin typeface="Calibri"/>
                <a:cs typeface="Calibri"/>
              </a:rPr>
              <a:t> normalization,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extraction.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Python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 </a:t>
            </a:r>
            <a:r>
              <a:rPr sz="2000" spc="-10" dirty="0">
                <a:latin typeface="Calibri"/>
                <a:cs typeface="Calibri"/>
              </a:rPr>
              <a:t>developed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module </a:t>
            </a:r>
            <a:r>
              <a:rPr sz="2000" dirty="0">
                <a:latin typeface="Calibri"/>
                <a:cs typeface="Calibri"/>
              </a:rPr>
              <a:t>handles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removing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unnecessary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characters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HTML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tags,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converting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text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lowercase,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eliminating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stop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words. Additionally,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stemming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lemmatization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root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forms.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preprocessed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transformed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suitable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algorithms,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ensuring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clean,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consistent,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ready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effective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evaluation..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1246" y="1496314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35888" y="929569"/>
            <a:ext cx="8072221" cy="5541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Feature</a:t>
            </a:r>
            <a:r>
              <a:rPr spc="-20" dirty="0"/>
              <a:t> </a:t>
            </a:r>
            <a:r>
              <a:rPr spc="-5" dirty="0"/>
              <a:t>Extraction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Selectio</a:t>
            </a:r>
            <a:r>
              <a:rPr lang="en-US" dirty="0"/>
              <a:t>n</a:t>
            </a:r>
            <a:endParaRPr sz="2000" dirty="0"/>
          </a:p>
          <a:p>
            <a:pPr marL="438150" marR="97155" indent="-342900" algn="just">
              <a:lnSpc>
                <a:spcPct val="150000"/>
              </a:lnSpc>
              <a:spcBef>
                <a:spcPts val="480"/>
              </a:spcBef>
              <a:buFont typeface="Wingdings" panose="05000000000000000000" pitchFamily="2" charset="2"/>
              <a:buChar char="§"/>
            </a:pPr>
            <a:r>
              <a:rPr sz="2000" b="0" spc="-5" dirty="0">
                <a:latin typeface="Calibri"/>
                <a:cs typeface="Calibri"/>
              </a:rPr>
              <a:t>The second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module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is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dedicated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to</a:t>
            </a:r>
            <a:r>
              <a:rPr sz="2000" b="0" spc="-5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feature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extraction</a:t>
            </a:r>
            <a:r>
              <a:rPr sz="2000" b="0" spc="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and</a:t>
            </a:r>
            <a:r>
              <a:rPr sz="2000" b="0" spc="-5" dirty="0">
                <a:latin typeface="Calibri"/>
                <a:cs typeface="Calibri"/>
              </a:rPr>
              <a:t> selection, 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transforming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the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preprocessed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spc="-20" dirty="0">
                <a:latin typeface="Calibri"/>
                <a:cs typeface="Calibri"/>
              </a:rPr>
              <a:t>text</a:t>
            </a:r>
            <a:r>
              <a:rPr sz="2000" b="0" spc="25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data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into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numerical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features</a:t>
            </a:r>
            <a:r>
              <a:rPr sz="2000" b="0" spc="1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that</a:t>
            </a:r>
            <a:r>
              <a:rPr sz="2000" b="0" spc="2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can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be 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used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by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machine</a:t>
            </a:r>
            <a:r>
              <a:rPr sz="2000" b="0" spc="-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learning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algorithms</a:t>
            </a:r>
            <a:endParaRPr lang="en-US" sz="2000" b="0" spc="-5" dirty="0"/>
          </a:p>
          <a:p>
            <a:pPr marL="438150" marR="97155" indent="-342900" algn="just">
              <a:lnSpc>
                <a:spcPct val="150000"/>
              </a:lnSpc>
              <a:spcBef>
                <a:spcPts val="480"/>
              </a:spcBef>
              <a:buFont typeface="Wingdings" panose="05000000000000000000" pitchFamily="2" charset="2"/>
              <a:buChar char="§"/>
            </a:pPr>
            <a:r>
              <a:rPr sz="2000" b="0" spc="-5" dirty="0">
                <a:latin typeface="Calibri"/>
                <a:cs typeface="Calibri"/>
              </a:rPr>
              <a:t>This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involves</a:t>
            </a:r>
            <a:r>
              <a:rPr sz="2000" b="0" spc="2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techniques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such</a:t>
            </a:r>
            <a:r>
              <a:rPr sz="2000" b="0" dirty="0">
                <a:latin typeface="Calibri"/>
                <a:cs typeface="Calibri"/>
              </a:rPr>
              <a:t> as</a:t>
            </a:r>
            <a:r>
              <a:rPr sz="2000" b="0" spc="-5" dirty="0">
                <a:latin typeface="Calibri"/>
                <a:cs typeface="Calibri"/>
              </a:rPr>
              <a:t> </a:t>
            </a:r>
            <a:r>
              <a:rPr sz="2000" b="0" spc="-45" dirty="0">
                <a:latin typeface="Calibri"/>
                <a:cs typeface="Calibri"/>
              </a:rPr>
              <a:t>Term 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Frequency-Inverse </a:t>
            </a:r>
            <a:r>
              <a:rPr sz="2000" b="0" spc="-5" dirty="0">
                <a:latin typeface="Calibri"/>
                <a:cs typeface="Calibri"/>
              </a:rPr>
              <a:t>Document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Frequency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(TF-IDF),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word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embeddings,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or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5" dirty="0">
                <a:latin typeface="Calibri"/>
                <a:cs typeface="Calibri"/>
              </a:rPr>
              <a:t>bag- </a:t>
            </a:r>
            <a:r>
              <a:rPr sz="2000" b="0" spc="-434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of-words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models </a:t>
            </a:r>
            <a:r>
              <a:rPr sz="2000" b="0" spc="-15" dirty="0">
                <a:latin typeface="Calibri"/>
                <a:cs typeface="Calibri"/>
              </a:rPr>
              <a:t>to</a:t>
            </a:r>
            <a:r>
              <a:rPr sz="2000" b="0" spc="-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represent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the</a:t>
            </a:r>
            <a:r>
              <a:rPr sz="2000" b="0" spc="-5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text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data</a:t>
            </a:r>
            <a:r>
              <a:rPr sz="2000" b="0" dirty="0">
                <a:latin typeface="Calibri"/>
                <a:cs typeface="Calibri"/>
              </a:rPr>
              <a:t> in a </a:t>
            </a:r>
            <a:r>
              <a:rPr sz="2000" b="0" spc="-5" dirty="0">
                <a:latin typeface="Calibri"/>
                <a:cs typeface="Calibri"/>
              </a:rPr>
              <a:t>structured </a:t>
            </a:r>
            <a:r>
              <a:rPr sz="2000" b="0" spc="-10" dirty="0">
                <a:latin typeface="Calibri"/>
                <a:cs typeface="Calibri"/>
              </a:rPr>
              <a:t>format.</a:t>
            </a:r>
            <a:endParaRPr lang="en-US" sz="2000" b="0" spc="-10" dirty="0">
              <a:latin typeface="Calibri"/>
              <a:cs typeface="Calibri"/>
            </a:endParaRPr>
          </a:p>
          <a:p>
            <a:pPr marL="438150" marR="5080" indent="-342900" algn="just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sz="2000" b="0" spc="-15" dirty="0">
                <a:latin typeface="Calibri"/>
                <a:cs typeface="Calibri"/>
              </a:rPr>
              <a:t>Additionally,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feature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selection</a:t>
            </a:r>
            <a:r>
              <a:rPr sz="2000" b="0" spc="2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methods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will</a:t>
            </a:r>
            <a:r>
              <a:rPr sz="2000" b="0" spc="1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be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employed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to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identify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the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most </a:t>
            </a:r>
            <a:r>
              <a:rPr sz="2000" b="0" spc="-434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relevant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features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that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contribute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to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distinguishing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between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spam</a:t>
            </a:r>
            <a:r>
              <a:rPr sz="2000" b="0" dirty="0">
                <a:latin typeface="Calibri"/>
                <a:cs typeface="Calibri"/>
              </a:rPr>
              <a:t> and 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legitimate</a:t>
            </a:r>
            <a:r>
              <a:rPr sz="2000" b="0" spc="3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emails.</a:t>
            </a:r>
            <a:r>
              <a:rPr sz="2000" b="0" spc="5" dirty="0">
                <a:latin typeface="Calibri"/>
                <a:cs typeface="Calibri"/>
              </a:rPr>
              <a:t> </a:t>
            </a:r>
            <a:endParaRPr lang="en-US" sz="2000" b="0" spc="5" dirty="0">
              <a:latin typeface="Calibri"/>
              <a:cs typeface="Calibri"/>
            </a:endParaRPr>
          </a:p>
          <a:p>
            <a:pPr marL="438150" marR="5080" indent="-342900" algn="just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sz="2000" b="0" spc="-5" dirty="0">
                <a:latin typeface="Calibri"/>
                <a:cs typeface="Calibri"/>
              </a:rPr>
              <a:t>This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step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ensures</a:t>
            </a:r>
            <a:r>
              <a:rPr sz="2000" b="0" spc="1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that</a:t>
            </a:r>
            <a:r>
              <a:rPr sz="2000" b="0" dirty="0">
                <a:latin typeface="Calibri"/>
                <a:cs typeface="Calibri"/>
              </a:rPr>
              <a:t> the model</a:t>
            </a:r>
            <a:r>
              <a:rPr sz="2000" b="0" spc="-10" dirty="0">
                <a:latin typeface="Calibri"/>
                <a:cs typeface="Calibri"/>
              </a:rPr>
              <a:t> focuses </a:t>
            </a:r>
            <a:r>
              <a:rPr sz="2000" b="0" spc="-5" dirty="0">
                <a:latin typeface="Calibri"/>
                <a:cs typeface="Calibri"/>
              </a:rPr>
              <a:t>on</a:t>
            </a:r>
            <a:r>
              <a:rPr sz="2000" b="0" spc="-2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the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most </a:t>
            </a:r>
            <a:r>
              <a:rPr sz="2000" b="0" spc="-5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informative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aspects</a:t>
            </a:r>
            <a:r>
              <a:rPr sz="2000" b="0" spc="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the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data,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improving </a:t>
            </a:r>
            <a:r>
              <a:rPr sz="2000" b="0" dirty="0">
                <a:latin typeface="Calibri"/>
                <a:cs typeface="Calibri"/>
              </a:rPr>
              <a:t>its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efficiency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and</a:t>
            </a:r>
            <a:r>
              <a:rPr sz="2000" b="0" spc="-2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accuracy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in 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classifying </a:t>
            </a:r>
            <a:r>
              <a:rPr sz="2000" b="0" spc="-5" dirty="0">
                <a:latin typeface="Calibri"/>
                <a:cs typeface="Calibri"/>
              </a:rPr>
              <a:t>emails.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0592" y="206698"/>
            <a:ext cx="2202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0592" y="206698"/>
            <a:ext cx="2202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79AEE-2280-7A44-0C0E-DB6A4F429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6" y="2658044"/>
            <a:ext cx="6629400" cy="2909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F1B117-E52B-8555-6C45-7A4B9A2A0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6" y="1560120"/>
            <a:ext cx="6248400" cy="674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284713-219D-DBE8-E567-57F9ED02AF01}"/>
              </a:ext>
            </a:extLst>
          </p:cNvPr>
          <p:cNvSpPr txBox="1"/>
          <p:nvPr/>
        </p:nvSpPr>
        <p:spPr>
          <a:xfrm>
            <a:off x="801414" y="978313"/>
            <a:ext cx="220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Libraries used: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5B684-653D-A6A0-B985-E3919A06EDCB}"/>
              </a:ext>
            </a:extLst>
          </p:cNvPr>
          <p:cNvSpPr txBox="1"/>
          <p:nvPr/>
        </p:nvSpPr>
        <p:spPr>
          <a:xfrm>
            <a:off x="801414" y="23021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B6F4E8-6835-FE62-C620-4A63C7DFE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4187"/>
            <a:ext cx="6051892" cy="2388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AD2F4F-2B8A-E29E-D823-A119DF891B32}"/>
              </a:ext>
            </a:extLst>
          </p:cNvPr>
          <p:cNvSpPr txBox="1"/>
          <p:nvPr/>
        </p:nvSpPr>
        <p:spPr>
          <a:xfrm>
            <a:off x="765441" y="549410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20C656-24D6-9FD1-C9F6-24BC7B3D7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30" y="5882131"/>
            <a:ext cx="5913632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8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894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TO IMPLEMENT A SPAM EMAIL CLASSIFICATION</vt:lpstr>
      <vt:lpstr>Module Details</vt:lpstr>
      <vt:lpstr>Objective &amp; Scope</vt:lpstr>
      <vt:lpstr>Problem Statement</vt:lpstr>
      <vt:lpstr>Plan of Execution</vt:lpstr>
      <vt:lpstr>Module 1</vt:lpstr>
      <vt:lpstr>PowerPoint Presentation</vt:lpstr>
      <vt:lpstr>Module 2</vt:lpstr>
      <vt:lpstr>Module 2</vt:lpstr>
      <vt:lpstr>Module 3</vt:lpstr>
      <vt:lpstr>Module 3</vt:lpstr>
      <vt:lpstr>Module 3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Pandu</dc:creator>
  <cp:lastModifiedBy>A AARON EBINEZER ARUN</cp:lastModifiedBy>
  <cp:revision>3</cp:revision>
  <dcterms:created xsi:type="dcterms:W3CDTF">2024-08-31T05:34:44Z</dcterms:created>
  <dcterms:modified xsi:type="dcterms:W3CDTF">2024-09-26T10:17:42Z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2024-07-30T00:00:00Z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2024-08-31T00:00:00Z</vt:filetime>
  </property>
</Properties>
</file>