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p:notesSz cx="6858000" cy="9144000"/>
  <p:defaultTextStyle>
    <a:lvl1pPr defTabSz="457200">
      <a:defRPr>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AD7"/>
          </a:solidFill>
        </a:fill>
      </a:tcStyle>
    </a:wholeTbl>
    <a:band2H>
      <a:tcTxStyle b="def" i="def"/>
      <a:tcStyle>
        <a:tcBdr/>
        <a:fill>
          <a:solidFill>
            <a:srgbClr val="F2E6EC"/>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0007E"/>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0007E"/>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0007E"/>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8E7CA"/>
          </a:solidFill>
        </a:fill>
      </a:tcStyle>
    </a:wholeTbl>
    <a:band2H>
      <a:tcTxStyle b="def" i="def"/>
      <a:tcStyle>
        <a:tcBdr/>
        <a:fill>
          <a:solidFill>
            <a:srgbClr val="EDF4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5BD0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5BD0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5BD0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BCBCB"/>
          </a:solidFill>
        </a:fill>
      </a:tcStyle>
    </a:wholeTbl>
    <a:band2H>
      <a:tcTxStyle b="def" i="def"/>
      <a:tcStyle>
        <a:tcBdr/>
        <a:fill>
          <a:solidFill>
            <a:srgbClr val="E7E7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B2728"/>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B2728"/>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B2728"/>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0007E"/>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0007E"/>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ph type="sldImg"/>
          </p:nvPr>
        </p:nvSpPr>
        <p:spPr>
          <a:xfrm>
            <a:off x="1143000" y="685800"/>
            <a:ext cx="4572000" cy="3429000"/>
          </a:xfrm>
          <a:prstGeom prst="rect">
            <a:avLst/>
          </a:prstGeom>
        </p:spPr>
        <p:txBody>
          <a:bodyPr/>
          <a:lstStyle/>
          <a:p>
            <a:pPr lvl="0"/>
          </a:p>
        </p:txBody>
      </p:sp>
      <p:sp>
        <p:nvSpPr>
          <p:cNvPr id="235" name="Shape 23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lvl="0"/>
          </a:p>
        </p:txBody>
      </p:sp>
      <p:sp>
        <p:nvSpPr>
          <p:cNvPr id="256" name="Shape 256"/>
          <p:cNvSpPr/>
          <p:nvPr>
            <p:ph type="body" sz="quarter" idx="1"/>
          </p:nvPr>
        </p:nvSpPr>
        <p:spPr>
          <a:prstGeom prst="rect">
            <a:avLst/>
          </a:prstGeom>
        </p:spPr>
        <p:txBody>
          <a:bodyPr/>
          <a:lstStyle/>
          <a:p>
            <a:pPr lvl="0">
              <a:lnSpc>
                <a:spcPct val="117999"/>
              </a:lnSpc>
              <a:defRPr sz="1800"/>
            </a:pPr>
            <a:r>
              <a:rPr sz="2200">
                <a:latin typeface="Helvetica Neue"/>
                <a:ea typeface="Helvetica Neue"/>
                <a:cs typeface="Helvetica Neue"/>
                <a:sym typeface="Helvetica Neue"/>
              </a:rPr>
              <a:t>	•	email targeting campaigns, churn prediction, sound, movies, etc</a:t>
            </a:r>
            <a:endParaRPr sz="2200">
              <a:latin typeface="Helvetica Neue"/>
              <a:ea typeface="Helvetica Neue"/>
              <a:cs typeface="Helvetica Neue"/>
              <a:sym typeface="Helvetica Neue"/>
            </a:endParaRPr>
          </a:p>
          <a:p>
            <a:pPr lvl="0">
              <a:lnSpc>
                <a:spcPct val="117999"/>
              </a:lnSpc>
              <a:defRPr sz="1800"/>
            </a:pPr>
            <a:r>
              <a:rPr sz="2200">
                <a:latin typeface="Helvetica Neue"/>
                <a:ea typeface="Helvetica Neue"/>
                <a:cs typeface="Helvetica Neue"/>
                <a:sym typeface="Helvetica Neue"/>
              </a:rPr>
              <a:t>	•	Value of recommendations: improving and/or increasing user engagement</a:t>
            </a:r>
            <a:endParaRPr sz="2200">
              <a:latin typeface="Helvetica Neue"/>
              <a:ea typeface="Helvetica Neue"/>
              <a:cs typeface="Helvetica Neue"/>
              <a:sym typeface="Helvetica Neue"/>
            </a:endParaRPr>
          </a:p>
          <a:p>
            <a:pPr lvl="0">
              <a:lnSpc>
                <a:spcPct val="117999"/>
              </a:lnSpc>
              <a:defRPr sz="1800"/>
            </a:pPr>
            <a:r>
              <a:rPr sz="2200">
                <a:latin typeface="Helvetica Neue"/>
                <a:ea typeface="Helvetica Neue"/>
                <a:cs typeface="Helvetica Neue"/>
                <a:sym typeface="Helvetica Neue"/>
              </a:rPr>
              <a:t>	◦	2/3 of netflix watched movies pass through the recommendation system</a:t>
            </a:r>
            <a:endParaRPr sz="2200">
              <a:latin typeface="Helvetica Neue"/>
              <a:ea typeface="Helvetica Neue"/>
              <a:cs typeface="Helvetica Neue"/>
              <a:sym typeface="Helvetica Neue"/>
            </a:endParaRPr>
          </a:p>
          <a:p>
            <a:pPr lvl="0">
              <a:lnSpc>
                <a:spcPct val="117999"/>
              </a:lnSpc>
              <a:defRPr sz="1800"/>
            </a:pPr>
            <a:r>
              <a:rPr sz="2200">
                <a:latin typeface="Helvetica Neue"/>
                <a:ea typeface="Helvetica Neue"/>
                <a:cs typeface="Helvetica Neue"/>
                <a:sym typeface="Helvetica Neue"/>
              </a:rPr>
              <a:t>	◦	Google News: large % more clickthrough</a:t>
            </a:r>
            <a:endParaRPr sz="2200">
              <a:latin typeface="Helvetica Neue"/>
              <a:ea typeface="Helvetica Neue"/>
              <a:cs typeface="Helvetica Neue"/>
              <a:sym typeface="Helvetica Neue"/>
            </a:endParaRPr>
          </a:p>
          <a:p>
            <a:pPr lvl="0">
              <a:lnSpc>
                <a:spcPct val="117999"/>
              </a:lnSpc>
              <a:defRPr sz="1800"/>
            </a:pPr>
            <a:r>
              <a:rPr sz="2200">
                <a:latin typeface="Helvetica Neue"/>
                <a:ea typeface="Helvetica Neue"/>
                <a:cs typeface="Helvetica Neue"/>
                <a:sym typeface="Helvetica Neue"/>
              </a:rPr>
              <a:t>	◦	Quora/FB/stitchfix: for logged out users… given interest in A, what else might they be interested in?</a:t>
            </a:r>
            <a:endParaRPr sz="2200">
              <a:latin typeface="Helvetica Neue"/>
              <a:ea typeface="Helvetica Neue"/>
              <a:cs typeface="Helvetica Neue"/>
              <a:sym typeface="Helvetica Neue"/>
            </a:endParaRPr>
          </a:p>
          <a:p>
            <a:pPr lvl="0">
              <a:lnSpc>
                <a:spcPct val="117999"/>
              </a:lnSpc>
              <a:defRPr sz="1800"/>
            </a:pPr>
            <a:r>
              <a:rPr sz="2200">
                <a:latin typeface="Helvetica Neue"/>
                <a:ea typeface="Helvetica Neue"/>
                <a:cs typeface="Helvetica Neue"/>
                <a:sym typeface="Helvetica Neue"/>
              </a:rPr>
              <a:t>	◦	Ranking trending events</a:t>
            </a:r>
            <a:endParaRPr sz="2200">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lvl="0"/>
          </a:p>
        </p:txBody>
      </p:sp>
      <p:sp>
        <p:nvSpPr>
          <p:cNvPr id="278" name="Shape 278"/>
          <p:cNvSpPr/>
          <p:nvPr>
            <p:ph type="body" sz="quarter" idx="1"/>
          </p:nvPr>
        </p:nvSpPr>
        <p:spPr>
          <a:prstGeom prst="rect">
            <a:avLst/>
          </a:prstGeom>
        </p:spPr>
        <p:txBody>
          <a:bodyPr/>
          <a:lstStyle/>
          <a:p>
            <a:pPr lvl="0" marL="220578" indent="-220578">
              <a:lnSpc>
                <a:spcPct val="117999"/>
              </a:lnSpc>
              <a:buSzPct val="100000"/>
              <a:buChar char="-"/>
              <a:defRPr sz="1800"/>
            </a:pPr>
            <a:r>
              <a:rPr sz="2200">
                <a:latin typeface="Helvetica Neue"/>
                <a:ea typeface="Helvetica Neue"/>
                <a:cs typeface="Helvetica Neue"/>
                <a:sym typeface="Helvetica Neue"/>
              </a:rPr>
              <a:t>CF: user-based: find similar users to me and recommend what they liked</a:t>
            </a:r>
            <a:endParaRPr sz="2200">
              <a:latin typeface="Helvetica Neue"/>
              <a:ea typeface="Helvetica Neue"/>
              <a:cs typeface="Helvetica Neue"/>
              <a:sym typeface="Helvetica Neue"/>
            </a:endParaRPr>
          </a:p>
          <a:p>
            <a:pPr lvl="0" marL="220578" indent="-220578">
              <a:lnSpc>
                <a:spcPct val="117999"/>
              </a:lnSpc>
              <a:buSzPct val="100000"/>
              <a:buChar char="-"/>
              <a:defRPr sz="1800"/>
            </a:pPr>
            <a:r>
              <a:rPr sz="2200">
                <a:latin typeface="Helvetica Neue"/>
                <a:ea typeface="Helvetica Neue"/>
                <a:cs typeface="Helvetica Neue"/>
                <a:sym typeface="Helvetica Neue"/>
              </a:rPr>
              <a:t>CF: item-based: find similar items to those that I have previously liked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lvl="0"/>
          </a:p>
        </p:txBody>
      </p:sp>
      <p:sp>
        <p:nvSpPr>
          <p:cNvPr id="356" name="Shape 356"/>
          <p:cNvSpPr/>
          <p:nvPr>
            <p:ph type="body" sz="quarter" idx="1"/>
          </p:nvPr>
        </p:nvSpPr>
        <p:spPr>
          <a:prstGeom prst="rect">
            <a:avLst/>
          </a:prstGeom>
        </p:spPr>
        <p:txBody>
          <a:bodyPr/>
          <a:lstStyle/>
          <a:p>
            <a:pPr lvl="0">
              <a:defRPr sz="1800"/>
            </a:pPr>
            <a:r>
              <a:rPr sz="1600"/>
              <a:t>One common technique that became especially popular during the Netflix prize is matrix factorization.</a:t>
            </a:r>
            <a:endParaRPr sz="1600"/>
          </a:p>
          <a:p>
            <a:pPr lvl="0">
              <a:defRPr sz="1800"/>
            </a:pPr>
            <a:r>
              <a:rPr sz="1600"/>
              <a:t>This model assumes there exist a set of parameters for each user and each item; in this case we’ve assumed that dimension K is equal to 3. Large circles represent large values of those parameters. The model assumes that ratings are a dot-product of the two relevant vectors, so large circles for the user and large circles for the item, then the model will predict high ratings. We can then try and learn what parameters are most likely after having observed data. Currently learning these values is done via SGD.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Shape 764"/>
          <p:cNvSpPr/>
          <p:nvPr>
            <p:ph type="sldImg"/>
          </p:nvPr>
        </p:nvSpPr>
        <p:spPr>
          <a:prstGeom prst="rect">
            <a:avLst/>
          </a:prstGeom>
        </p:spPr>
        <p:txBody>
          <a:bodyPr/>
          <a:lstStyle/>
          <a:p>
            <a:pPr lvl="0"/>
          </a:p>
        </p:txBody>
      </p:sp>
      <p:sp>
        <p:nvSpPr>
          <p:cNvPr id="765" name="Shape 765"/>
          <p:cNvSpPr/>
          <p:nvPr>
            <p:ph type="body" sz="quarter" idx="1"/>
          </p:nvPr>
        </p:nvSpPr>
        <p:spPr>
          <a:prstGeom prst="rect">
            <a:avLst/>
          </a:prstGeom>
        </p:spPr>
        <p:txBody>
          <a:bodyPr/>
          <a:lstStyle/>
          <a:p>
            <a:pPr lvl="0" marL="197555" indent="-197555">
              <a:lnSpc>
                <a:spcPct val="117999"/>
              </a:lnSpc>
              <a:buSzPct val="75000"/>
              <a:buChar char="-"/>
              <a:defRPr sz="1800"/>
            </a:pPr>
            <a:r>
              <a:rPr sz="1600">
                <a:latin typeface="Helvetica Neue"/>
                <a:ea typeface="Helvetica Neue"/>
                <a:cs typeface="Helvetica Neue"/>
                <a:sym typeface="Helvetica Neue"/>
              </a:rPr>
              <a:t>Offline evaluation may be performed on the ML and business metric</a:t>
            </a:r>
            <a:endParaRPr sz="1600">
              <a:latin typeface="Helvetica Neue"/>
              <a:ea typeface="Helvetica Neue"/>
              <a:cs typeface="Helvetica Neue"/>
              <a:sym typeface="Helvetica Neue"/>
            </a:endParaRPr>
          </a:p>
          <a:p>
            <a:pPr lvl="0" marL="197555" indent="-197555">
              <a:lnSpc>
                <a:spcPct val="117999"/>
              </a:lnSpc>
              <a:buSzPct val="75000"/>
              <a:buChar char="-"/>
              <a:defRPr sz="1800"/>
            </a:pPr>
            <a:r>
              <a:rPr sz="1600">
                <a:latin typeface="Helvetica Neue"/>
                <a:ea typeface="Helvetica Neue"/>
                <a:cs typeface="Helvetica Neue"/>
                <a:sym typeface="Helvetica Neue"/>
              </a:rPr>
              <a:t>Online evaluation is typically only performed on the business metric.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0" name="Shape 770"/>
          <p:cNvSpPr/>
          <p:nvPr>
            <p:ph type="sldImg"/>
          </p:nvPr>
        </p:nvSpPr>
        <p:spPr>
          <a:prstGeom prst="rect">
            <a:avLst/>
          </a:prstGeom>
        </p:spPr>
        <p:txBody>
          <a:bodyPr/>
          <a:lstStyle/>
          <a:p>
            <a:pPr lvl="0"/>
          </a:p>
        </p:txBody>
      </p:sp>
      <p:sp>
        <p:nvSpPr>
          <p:cNvPr id="771" name="Shape 771"/>
          <p:cNvSpPr/>
          <p:nvPr>
            <p:ph type="body" sz="quarter" idx="1"/>
          </p:nvPr>
        </p:nvSpPr>
        <p:spPr>
          <a:prstGeom prst="rect">
            <a:avLst/>
          </a:prstGeom>
        </p:spPr>
        <p:txBody>
          <a:bodyPr/>
          <a:lstStyle/>
          <a:p>
            <a:pPr lvl="0">
              <a:defRPr sz="1800"/>
            </a:pPr>
            <a:r>
              <a:rPr sz="2400"/>
              <a:t>Sample on a per-user basis!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Shape 832"/>
          <p:cNvSpPr/>
          <p:nvPr>
            <p:ph type="sldImg"/>
          </p:nvPr>
        </p:nvSpPr>
        <p:spPr>
          <a:prstGeom prst="rect">
            <a:avLst/>
          </a:prstGeom>
        </p:spPr>
        <p:txBody>
          <a:bodyPr/>
          <a:lstStyle/>
          <a:p>
            <a:pPr lvl="0"/>
          </a:p>
        </p:txBody>
      </p:sp>
      <p:sp>
        <p:nvSpPr>
          <p:cNvPr id="833" name="Shape 833"/>
          <p:cNvSpPr/>
          <p:nvPr>
            <p:ph type="body" sz="quarter" idx="1"/>
          </p:nvPr>
        </p:nvSpPr>
        <p:spPr>
          <a:prstGeom prst="rect">
            <a:avLst/>
          </a:prstGeom>
        </p:spPr>
        <p:txBody>
          <a:bodyPr/>
          <a:lstStyle>
            <a:lvl1pPr>
              <a:lnSpc>
                <a:spcPct val="117999"/>
              </a:lnSpc>
              <a:defRPr sz="1600">
                <a:latin typeface="Helvetica Neue"/>
                <a:ea typeface="Helvetica Neue"/>
                <a:cs typeface="Helvetica Neue"/>
                <a:sym typeface="Helvetica Neue"/>
              </a:defRPr>
            </a:lvl1pPr>
          </a:lstStyle>
          <a:p>
            <a:pPr lvl="0">
              <a:defRPr sz="1800"/>
            </a:pPr>
            <a:r>
              <a:rPr sz="160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7" name="Shape 867"/>
          <p:cNvSpPr/>
          <p:nvPr>
            <p:ph type="sldImg"/>
          </p:nvPr>
        </p:nvSpPr>
        <p:spPr>
          <a:prstGeom prst="rect">
            <a:avLst/>
          </a:prstGeom>
        </p:spPr>
        <p:txBody>
          <a:bodyPr/>
          <a:lstStyle/>
          <a:p>
            <a:pPr lvl="0"/>
          </a:p>
        </p:txBody>
      </p:sp>
      <p:sp>
        <p:nvSpPr>
          <p:cNvPr id="868" name="Shape 868"/>
          <p:cNvSpPr/>
          <p:nvPr>
            <p:ph type="body" sz="quarter" idx="1"/>
          </p:nvPr>
        </p:nvSpPr>
        <p:spPr>
          <a:prstGeom prst="rect">
            <a:avLst/>
          </a:prstGeom>
        </p:spPr>
        <p:txBody>
          <a:bodyPr/>
          <a:lstStyle/>
          <a:p>
            <a:pPr lvl="0">
              <a:lnSpc>
                <a:spcPct val="117999"/>
              </a:lnSpc>
              <a:defRPr sz="1800"/>
            </a:pPr>
            <a:r>
              <a:rPr sz="1600">
                <a:latin typeface="Helvetica Neue"/>
                <a:ea typeface="Helvetica Neue"/>
                <a:cs typeface="Helvetica Neue"/>
                <a:sym typeface="Helvetica Neue"/>
              </a:rPr>
              <a:t>Choose the granularity of batch predictions</a:t>
            </a:r>
            <a:endParaRPr sz="1600">
              <a:latin typeface="Helvetica Neue"/>
              <a:ea typeface="Helvetica Neue"/>
              <a:cs typeface="Helvetica Neue"/>
              <a:sym typeface="Helvetica Neue"/>
            </a:endParaRPr>
          </a:p>
          <a:p>
            <a:pPr lvl="0">
              <a:lnSpc>
                <a:spcPct val="117999"/>
              </a:lnSpc>
              <a:defRPr sz="1800"/>
            </a:pPr>
            <a:r>
              <a:rPr sz="1600">
                <a:latin typeface="Helvetica Neue"/>
                <a:ea typeface="Helvetica Neue"/>
                <a:cs typeface="Helvetica Neue"/>
                <a:sym typeface="Helvetica Neue"/>
              </a:rPr>
              <a:t>- taste drift, etc</a:t>
            </a:r>
            <a:endParaRPr sz="1600">
              <a:latin typeface="Helvetica Neue"/>
              <a:ea typeface="Helvetica Neue"/>
              <a:cs typeface="Helvetica Neue"/>
              <a:sym typeface="Helvetica Neue"/>
            </a:endParaRPr>
          </a:p>
          <a:p>
            <a:pPr lvl="0">
              <a:lnSpc>
                <a:spcPct val="117999"/>
              </a:lnSpc>
              <a:defRPr sz="1800"/>
            </a:pPr>
            <a:r>
              <a:rPr sz="1600">
                <a:latin typeface="Helvetica Neue"/>
                <a:ea typeface="Helvetica Neue"/>
                <a:cs typeface="Helvetica Neue"/>
                <a:sym typeface="Helvetica Neue"/>
              </a:rPr>
              <a:t>- freshness, diversity?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3" name="Shape 13"/>
          <p:cNvSpPr/>
          <p:nvPr>
            <p:ph type="title"/>
          </p:nvPr>
        </p:nvSpPr>
        <p:spPr>
          <a:prstGeom prst="rect">
            <a:avLst/>
          </a:prstGeom>
        </p:spPr>
        <p:txBody>
          <a:bodyPr/>
          <a:lstStyle/>
          <a:p>
            <a:pPr lvl="0">
              <a:defRPr sz="1800"/>
            </a:pPr>
            <a:r>
              <a:rPr sz="4400"/>
              <a:t>Title Text</a:t>
            </a:r>
          </a:p>
        </p:txBody>
      </p:sp>
      <p:sp>
        <p:nvSpPr>
          <p:cNvPr id="14" name="Shape 14"/>
          <p:cNvSpPr/>
          <p:nvPr>
            <p:ph type="body" idx="1"/>
          </p:nvPr>
        </p:nvSpPr>
        <p:spPr>
          <a:prstGeom prst="rect">
            <a:avLst/>
          </a:prstGeom>
        </p:spPr>
        <p:txBody>
          <a:bodyPr/>
          <a:lstStyle/>
          <a:p>
            <a:pPr lvl="0">
              <a:defRPr sz="1800">
                <a:solidFill>
                  <a:srgbClr val="000000"/>
                </a:solidFill>
              </a:defRPr>
            </a:pPr>
            <a:r>
              <a:rPr sz="3200">
                <a:solidFill>
                  <a:srgbClr val="2B2728"/>
                </a:solidFill>
              </a:rPr>
              <a:t>Body Level One</a:t>
            </a:r>
            <a:endParaRPr sz="3200">
              <a:solidFill>
                <a:srgbClr val="2B2728"/>
              </a:solidFill>
            </a:endParaRPr>
          </a:p>
          <a:p>
            <a:pPr lvl="1">
              <a:defRPr sz="1800">
                <a:solidFill>
                  <a:srgbClr val="000000"/>
                </a:solidFill>
              </a:defRPr>
            </a:pPr>
            <a:r>
              <a:rPr sz="3200">
                <a:solidFill>
                  <a:srgbClr val="2B2728"/>
                </a:solidFill>
              </a:rPr>
              <a:t>Body Level Two</a:t>
            </a:r>
            <a:endParaRPr sz="3200">
              <a:solidFill>
                <a:srgbClr val="2B2728"/>
              </a:solidFill>
            </a:endParaRPr>
          </a:p>
          <a:p>
            <a:pPr lvl="2">
              <a:defRPr sz="1800">
                <a:solidFill>
                  <a:srgbClr val="000000"/>
                </a:solidFill>
              </a:defRPr>
            </a:pPr>
            <a:r>
              <a:rPr sz="3200">
                <a:solidFill>
                  <a:srgbClr val="2B2728"/>
                </a:solidFill>
              </a:rPr>
              <a:t>Body Level Three</a:t>
            </a:r>
            <a:endParaRPr sz="3200">
              <a:solidFill>
                <a:srgbClr val="2B2728"/>
              </a:solidFill>
            </a:endParaRPr>
          </a:p>
          <a:p>
            <a:pPr lvl="3">
              <a:defRPr sz="1800">
                <a:solidFill>
                  <a:srgbClr val="000000"/>
                </a:solidFill>
              </a:defRPr>
            </a:pPr>
            <a:r>
              <a:rPr sz="3200">
                <a:solidFill>
                  <a:srgbClr val="2B2728"/>
                </a:solidFill>
              </a:rPr>
              <a:t>Body Level Four</a:t>
            </a:r>
            <a:endParaRPr sz="3200">
              <a:solidFill>
                <a:srgbClr val="2B2728"/>
              </a:solidFill>
            </a:endParaRPr>
          </a:p>
          <a:p>
            <a:pPr lvl="4">
              <a:defRPr sz="1800">
                <a:solidFill>
                  <a:srgbClr val="000000"/>
                </a:solidFill>
              </a:defRPr>
            </a:pPr>
            <a:r>
              <a:rPr sz="3200">
                <a:solidFill>
                  <a:srgbClr val="2B2728"/>
                </a:solidFill>
              </a:rPr>
              <a:t>Body Level Five</a:t>
            </a:r>
          </a:p>
        </p:txBody>
      </p:sp>
      <p:sp>
        <p:nvSpPr>
          <p:cNvPr id="15" name="Shape 1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 Gray">
    <p:bg>
      <p:bgPr>
        <a:solidFill>
          <a:srgbClr val="5E5555"/>
        </a:solidFill>
      </p:bgPr>
    </p:bg>
    <p:spTree>
      <p:nvGrpSpPr>
        <p:cNvPr id="1" name=""/>
        <p:cNvGrpSpPr/>
        <p:nvPr/>
      </p:nvGrpSpPr>
      <p:grpSpPr>
        <a:xfrm>
          <a:off x="0" y="0"/>
          <a:ext cx="0" cy="0"/>
          <a:chOff x="0" y="0"/>
          <a:chExt cx="0" cy="0"/>
        </a:xfrm>
      </p:grpSpPr>
      <p:grpSp>
        <p:nvGrpSpPr>
          <p:cNvPr id="113" name="Group 113"/>
          <p:cNvGrpSpPr/>
          <p:nvPr/>
        </p:nvGrpSpPr>
        <p:grpSpPr>
          <a:xfrm>
            <a:off x="0" y="0"/>
            <a:ext cx="9144000" cy="111512"/>
            <a:chOff x="0" y="0"/>
            <a:chExt cx="9143999" cy="111511"/>
          </a:xfrm>
        </p:grpSpPr>
        <p:sp>
          <p:nvSpPr>
            <p:cNvPr id="108" name="Shape 108"/>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09" name="Shape 109"/>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0" name="Shape 110"/>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1" name="Shape 111"/>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12" name="Shape 112"/>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14" name="Shape 114"/>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pic>
        <p:nvPicPr>
          <p:cNvPr id="115" name="image2.png" descr="GraphLab_logodog.png"/>
          <p:cNvPicPr/>
          <p:nvPr/>
        </p:nvPicPr>
        <p:blipFill>
          <a:blip r:embed="rId2">
            <a:extLst/>
          </a:blip>
          <a:stretch>
            <a:fillRect/>
          </a:stretch>
        </p:blipFill>
        <p:spPr>
          <a:xfrm>
            <a:off x="7807551" y="6004609"/>
            <a:ext cx="1201164" cy="784575"/>
          </a:xfrm>
          <a:prstGeom prst="rect">
            <a:avLst/>
          </a:prstGeom>
          <a:ln w="12700">
            <a:miter lim="400000"/>
          </a:ln>
        </p:spPr>
      </p:pic>
      <p:sp>
        <p:nvSpPr>
          <p:cNvPr id="116" name="Shape 116"/>
          <p:cNvSpPr/>
          <p:nvPr>
            <p:ph type="title"/>
          </p:nvPr>
        </p:nvSpPr>
        <p:spPr>
          <a:xfrm>
            <a:off x="500483" y="1627400"/>
            <a:ext cx="7994231" cy="3190246"/>
          </a:xfrm>
          <a:prstGeom prst="rect">
            <a:avLst/>
          </a:prstGeom>
        </p:spPr>
        <p:txBody>
          <a:bodyPr>
            <a:noAutofit/>
          </a:bodyPr>
          <a:lstStyle>
            <a:lvl1pPr>
              <a:defRPr b="1" sz="4000">
                <a:solidFill>
                  <a:srgbClr val="FFFFFF"/>
                </a:solidFill>
              </a:defRPr>
            </a:lvl1pPr>
          </a:lstStyle>
          <a:p>
            <a:pPr lvl="0">
              <a:defRPr b="0" sz="1800">
                <a:solidFill>
                  <a:srgbClr val="000000"/>
                </a:solidFill>
              </a:defRPr>
            </a:pPr>
            <a:r>
              <a:rPr b="1" sz="4000">
                <a:solidFill>
                  <a:srgbClr val="FFFFFF"/>
                </a:solidFill>
              </a:rPr>
              <a:t>Title Text</a:t>
            </a:r>
          </a:p>
        </p:txBody>
      </p:sp>
      <p:sp>
        <p:nvSpPr>
          <p:cNvPr id="117" name="Shape 11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 Gray copy">
    <p:bg>
      <p:bgPr>
        <a:solidFill>
          <a:srgbClr val="5E5555"/>
        </a:solidFill>
      </p:bgPr>
    </p:bg>
    <p:spTree>
      <p:nvGrpSpPr>
        <p:cNvPr id="1" name=""/>
        <p:cNvGrpSpPr/>
        <p:nvPr/>
      </p:nvGrpSpPr>
      <p:grpSpPr>
        <a:xfrm>
          <a:off x="0" y="0"/>
          <a:ext cx="0" cy="0"/>
          <a:chOff x="0" y="0"/>
          <a:chExt cx="0" cy="0"/>
        </a:xfrm>
      </p:grpSpPr>
      <p:grpSp>
        <p:nvGrpSpPr>
          <p:cNvPr id="124" name="Group 124"/>
          <p:cNvGrpSpPr/>
          <p:nvPr/>
        </p:nvGrpSpPr>
        <p:grpSpPr>
          <a:xfrm>
            <a:off x="0" y="0"/>
            <a:ext cx="9144000" cy="111512"/>
            <a:chOff x="0" y="0"/>
            <a:chExt cx="9143999" cy="111511"/>
          </a:xfrm>
        </p:grpSpPr>
        <p:sp>
          <p:nvSpPr>
            <p:cNvPr id="119" name="Shape 119"/>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0" name="Shape 120"/>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1" name="Shape 121"/>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2" name="Shape 122"/>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23" name="Shape 123"/>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25" name="Shape 125"/>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pic>
        <p:nvPicPr>
          <p:cNvPr id="126" name="image2.png" descr="GraphLab_logodog.png"/>
          <p:cNvPicPr/>
          <p:nvPr/>
        </p:nvPicPr>
        <p:blipFill>
          <a:blip r:embed="rId2">
            <a:extLst/>
          </a:blip>
          <a:stretch>
            <a:fillRect/>
          </a:stretch>
        </p:blipFill>
        <p:spPr>
          <a:xfrm>
            <a:off x="7807551" y="6004609"/>
            <a:ext cx="1201164" cy="784575"/>
          </a:xfrm>
          <a:prstGeom prst="rect">
            <a:avLst/>
          </a:prstGeom>
          <a:ln w="12700">
            <a:miter lim="400000"/>
          </a:ln>
        </p:spPr>
      </p:pic>
      <p:sp>
        <p:nvSpPr>
          <p:cNvPr id="127" name="Shape 127"/>
          <p:cNvSpPr/>
          <p:nvPr>
            <p:ph type="title"/>
          </p:nvPr>
        </p:nvSpPr>
        <p:spPr>
          <a:xfrm>
            <a:off x="475083" y="413571"/>
            <a:ext cx="7994231" cy="784575"/>
          </a:xfrm>
          <a:prstGeom prst="rect">
            <a:avLst/>
          </a:prstGeom>
        </p:spPr>
        <p:txBody>
          <a:bodyPr lIns="0" tIns="0" rIns="0" bIns="0">
            <a:noAutofit/>
          </a:bodyPr>
          <a:lstStyle>
            <a:lvl1pPr>
              <a:defRPr b="1" sz="4000">
                <a:solidFill>
                  <a:srgbClr val="FFFFFF"/>
                </a:solidFill>
                <a:latin typeface="Droid Sans"/>
                <a:ea typeface="Droid Sans"/>
                <a:cs typeface="Droid Sans"/>
                <a:sym typeface="Droid Sans"/>
              </a:defRPr>
            </a:lvl1pPr>
          </a:lstStyle>
          <a:p>
            <a:pPr lvl="0">
              <a:defRPr b="0" sz="1800">
                <a:solidFill>
                  <a:srgbClr val="000000"/>
                </a:solidFill>
              </a:defRPr>
            </a:pPr>
            <a:r>
              <a:rPr b="1" sz="4000">
                <a:solidFill>
                  <a:srgbClr val="FFFFFF"/>
                </a:solidFill>
              </a:rPr>
              <a:t>Title Text</a:t>
            </a:r>
          </a:p>
        </p:txBody>
      </p:sp>
      <p:sp>
        <p:nvSpPr>
          <p:cNvPr id="128" name="Shape 12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Section SubHeader - Gray">
    <p:spTree>
      <p:nvGrpSpPr>
        <p:cNvPr id="1" name=""/>
        <p:cNvGrpSpPr/>
        <p:nvPr/>
      </p:nvGrpSpPr>
      <p:grpSpPr>
        <a:xfrm>
          <a:off x="0" y="0"/>
          <a:ext cx="0" cy="0"/>
          <a:chOff x="0" y="0"/>
          <a:chExt cx="0" cy="0"/>
        </a:xfrm>
      </p:grpSpPr>
      <p:sp>
        <p:nvSpPr>
          <p:cNvPr id="130" name="Shape 130"/>
          <p:cNvSpPr/>
          <p:nvPr/>
        </p:nvSpPr>
        <p:spPr>
          <a:xfrm>
            <a:off x="0" y="3429000"/>
            <a:ext cx="9144000" cy="3428999"/>
          </a:xfrm>
          <a:prstGeom prst="rect">
            <a:avLst/>
          </a:prstGeom>
          <a:solidFill>
            <a:srgbClr val="000000">
              <a:alpha val="5000"/>
            </a:srgbClr>
          </a:solidFill>
          <a:ln w="12700">
            <a:miter lim="400000"/>
          </a:ln>
        </p:spPr>
        <p:txBody>
          <a:bodyPr lIns="0" tIns="0" rIns="0" bIns="0" anchor="ctr"/>
          <a:lstStyle/>
          <a:p>
            <a:pPr lvl="0" algn="ctr">
              <a:defRPr>
                <a:solidFill>
                  <a:srgbClr val="FFFFFF"/>
                </a:solidFill>
              </a:defRPr>
            </a:pPr>
          </a:p>
        </p:txBody>
      </p:sp>
      <p:grpSp>
        <p:nvGrpSpPr>
          <p:cNvPr id="136" name="Group 136"/>
          <p:cNvGrpSpPr/>
          <p:nvPr/>
        </p:nvGrpSpPr>
        <p:grpSpPr>
          <a:xfrm>
            <a:off x="0" y="0"/>
            <a:ext cx="9144000" cy="111512"/>
            <a:chOff x="0" y="0"/>
            <a:chExt cx="9143999" cy="111511"/>
          </a:xfrm>
        </p:grpSpPr>
        <p:sp>
          <p:nvSpPr>
            <p:cNvPr id="131" name="Shape 131"/>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32" name="Shape 132"/>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33" name="Shape 133"/>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34" name="Shape 134"/>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35" name="Shape 135"/>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37" name="Shape 137"/>
          <p:cNvSpPr/>
          <p:nvPr/>
        </p:nvSpPr>
        <p:spPr>
          <a:xfrm>
            <a:off x="0" y="111512"/>
            <a:ext cx="9144000" cy="632938"/>
          </a:xfrm>
          <a:prstGeom prst="rect">
            <a:avLst/>
          </a:prstGeom>
          <a:solidFill>
            <a:srgbClr val="5E5555"/>
          </a:solidFill>
          <a:ln w="12700">
            <a:miter lim="400000"/>
          </a:ln>
        </p:spPr>
        <p:txBody>
          <a:bodyPr lIns="0" tIns="0" rIns="0" bIns="0" anchor="ctr"/>
          <a:lstStyle/>
          <a:p>
            <a:pPr lvl="0" algn="ctr">
              <a:defRPr>
                <a:solidFill>
                  <a:srgbClr val="B0007F"/>
                </a:solidFill>
              </a:defRPr>
            </a:pPr>
          </a:p>
        </p:txBody>
      </p:sp>
      <p:sp>
        <p:nvSpPr>
          <p:cNvPr id="138" name="Shape 138"/>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pic>
        <p:nvPicPr>
          <p:cNvPr id="139" name="image2.png" descr="GraphLab_logodog.png"/>
          <p:cNvPicPr/>
          <p:nvPr/>
        </p:nvPicPr>
        <p:blipFill>
          <a:blip r:embed="rId2">
            <a:extLst/>
          </a:blip>
          <a:stretch>
            <a:fillRect/>
          </a:stretch>
        </p:blipFill>
        <p:spPr>
          <a:xfrm>
            <a:off x="7807551" y="6004609"/>
            <a:ext cx="1201164" cy="784575"/>
          </a:xfrm>
          <a:prstGeom prst="rect">
            <a:avLst/>
          </a:prstGeom>
          <a:ln w="12700">
            <a:miter lim="400000"/>
          </a:ln>
        </p:spPr>
      </p:pic>
      <p:sp>
        <p:nvSpPr>
          <p:cNvPr id="140" name="Shape 140"/>
          <p:cNvSpPr/>
          <p:nvPr>
            <p:ph type="title"/>
          </p:nvPr>
        </p:nvSpPr>
        <p:spPr>
          <a:xfrm>
            <a:off x="494735" y="986673"/>
            <a:ext cx="8229601" cy="2578764"/>
          </a:xfrm>
          <a:prstGeom prst="rect">
            <a:avLst/>
          </a:prstGeom>
        </p:spPr>
        <p:txBody>
          <a:bodyPr anchor="b"/>
          <a:lstStyle>
            <a:lvl1pPr>
              <a:defRPr sz="3600">
                <a:solidFill>
                  <a:srgbClr val="2C2828"/>
                </a:solidFill>
                <a:latin typeface="+mn-lt"/>
                <a:ea typeface="+mn-ea"/>
                <a:cs typeface="+mn-cs"/>
                <a:sym typeface="Helvetica"/>
              </a:defRPr>
            </a:lvl1pPr>
          </a:lstStyle>
          <a:p>
            <a:pPr lvl="0">
              <a:defRPr sz="1800">
                <a:solidFill>
                  <a:srgbClr val="000000"/>
                </a:solidFill>
              </a:defRPr>
            </a:pPr>
            <a:r>
              <a:rPr sz="3600">
                <a:solidFill>
                  <a:srgbClr val="2C2828"/>
                </a:solidFill>
              </a:rPr>
              <a:t>Title Text</a:t>
            </a:r>
          </a:p>
        </p:txBody>
      </p:sp>
      <p:sp>
        <p:nvSpPr>
          <p:cNvPr id="141" name="Shape 1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a:latin typeface="Droid Sans"/>
                <a:ea typeface="Droid Sans"/>
                <a:cs typeface="Droid Sans"/>
                <a:sym typeface="Droid Sans"/>
              </a:defRPr>
            </a:lvl1pPr>
          </a:lstStyle>
          <a:p>
            <a:pPr lvl="0">
              <a:defRPr sz="1800"/>
            </a:pPr>
            <a:r>
              <a:rPr sz="4400"/>
              <a:t>Title Text</a:t>
            </a:r>
          </a:p>
        </p:txBody>
      </p:sp>
      <p:sp>
        <p:nvSpPr>
          <p:cNvPr id="144" name="Shape 144"/>
          <p:cNvSpPr/>
          <p:nvPr>
            <p:ph type="body" idx="1"/>
          </p:nvPr>
        </p:nvSpPr>
        <p:spPr>
          <a:xfrm>
            <a:off x="493835" y="1600200"/>
            <a:ext cx="4038601" cy="5257800"/>
          </a:xfrm>
          <a:prstGeom prst="rect">
            <a:avLst/>
          </a:prstGeom>
        </p:spPr>
        <p:txBody>
          <a:bodyPr/>
          <a:lstStyle>
            <a:lvl1pPr>
              <a:spcBef>
                <a:spcPts val="600"/>
              </a:spcBef>
              <a:defRPr sz="2800">
                <a:solidFill>
                  <a:srgbClr val="DDDDDD"/>
                </a:solidFill>
                <a:latin typeface="Droid Sans"/>
                <a:ea typeface="Droid Sans"/>
                <a:cs typeface="Droid Sans"/>
                <a:sym typeface="Droid Sans"/>
              </a:defRPr>
            </a:lvl1pPr>
            <a:lvl2pPr marL="790575" indent="-333375">
              <a:spcBef>
                <a:spcPts val="600"/>
              </a:spcBef>
              <a:defRPr sz="2800">
                <a:solidFill>
                  <a:srgbClr val="DDDDDD"/>
                </a:solidFill>
                <a:latin typeface="Droid Sans"/>
                <a:ea typeface="Droid Sans"/>
                <a:cs typeface="Droid Sans"/>
                <a:sym typeface="Droid Sans"/>
              </a:defRPr>
            </a:lvl2pPr>
            <a:lvl3pPr marL="1234439" indent="-320039">
              <a:spcBef>
                <a:spcPts val="600"/>
              </a:spcBef>
              <a:defRPr sz="2800">
                <a:solidFill>
                  <a:srgbClr val="DDDDDD"/>
                </a:solidFill>
                <a:latin typeface="Droid Sans"/>
                <a:ea typeface="Droid Sans"/>
                <a:cs typeface="Droid Sans"/>
                <a:sym typeface="Droid Sans"/>
              </a:defRPr>
            </a:lvl3pPr>
            <a:lvl4pPr marL="1727200" indent="-355600">
              <a:spcBef>
                <a:spcPts val="600"/>
              </a:spcBef>
              <a:defRPr sz="2800">
                <a:solidFill>
                  <a:srgbClr val="DDDDDD"/>
                </a:solidFill>
                <a:latin typeface="Droid Sans"/>
                <a:ea typeface="Droid Sans"/>
                <a:cs typeface="Droid Sans"/>
                <a:sym typeface="Droid Sans"/>
              </a:defRPr>
            </a:lvl4pPr>
            <a:lvl5pPr marL="2184400" indent="-355600">
              <a:spcBef>
                <a:spcPts val="600"/>
              </a:spcBef>
              <a:defRPr sz="2800">
                <a:solidFill>
                  <a:srgbClr val="DDDDDD"/>
                </a:solidFill>
                <a:latin typeface="Droid Sans"/>
                <a:ea typeface="Droid Sans"/>
                <a:cs typeface="Droid Sans"/>
                <a:sym typeface="Droid Sans"/>
              </a:defRPr>
            </a:lvl5pPr>
          </a:lstStyle>
          <a:p>
            <a:pPr lvl="0">
              <a:defRPr sz="1800">
                <a:solidFill>
                  <a:srgbClr val="000000"/>
                </a:solidFill>
              </a:defRPr>
            </a:pPr>
            <a:r>
              <a:rPr sz="2800">
                <a:solidFill>
                  <a:srgbClr val="DDDDDD"/>
                </a:solidFill>
              </a:rPr>
              <a:t>Body Level One</a:t>
            </a:r>
            <a:endParaRPr sz="2800">
              <a:solidFill>
                <a:srgbClr val="DDDDDD"/>
              </a:solidFill>
            </a:endParaRPr>
          </a:p>
          <a:p>
            <a:pPr lvl="1">
              <a:defRPr sz="1800">
                <a:solidFill>
                  <a:srgbClr val="000000"/>
                </a:solidFill>
              </a:defRPr>
            </a:pPr>
            <a:r>
              <a:rPr sz="2800">
                <a:solidFill>
                  <a:srgbClr val="DDDDDD"/>
                </a:solidFill>
              </a:rPr>
              <a:t>Body Level Two</a:t>
            </a:r>
            <a:endParaRPr sz="2800">
              <a:solidFill>
                <a:srgbClr val="DDDDDD"/>
              </a:solidFill>
            </a:endParaRPr>
          </a:p>
          <a:p>
            <a:pPr lvl="2">
              <a:defRPr sz="1800">
                <a:solidFill>
                  <a:srgbClr val="000000"/>
                </a:solidFill>
              </a:defRPr>
            </a:pPr>
            <a:r>
              <a:rPr sz="2800">
                <a:solidFill>
                  <a:srgbClr val="DDDDDD"/>
                </a:solidFill>
              </a:rPr>
              <a:t>Body Level Three</a:t>
            </a:r>
            <a:endParaRPr sz="2800">
              <a:solidFill>
                <a:srgbClr val="DDDDDD"/>
              </a:solidFill>
            </a:endParaRPr>
          </a:p>
          <a:p>
            <a:pPr lvl="3">
              <a:defRPr sz="1800">
                <a:solidFill>
                  <a:srgbClr val="000000"/>
                </a:solidFill>
              </a:defRPr>
            </a:pPr>
            <a:r>
              <a:rPr sz="2800">
                <a:solidFill>
                  <a:srgbClr val="DDDDDD"/>
                </a:solidFill>
              </a:rPr>
              <a:t>Body Level Four</a:t>
            </a:r>
            <a:endParaRPr sz="2800">
              <a:solidFill>
                <a:srgbClr val="DDDDDD"/>
              </a:solidFill>
            </a:endParaRPr>
          </a:p>
          <a:p>
            <a:pPr lvl="4">
              <a:defRPr sz="1800">
                <a:solidFill>
                  <a:srgbClr val="000000"/>
                </a:solidFill>
              </a:defRPr>
            </a:pPr>
            <a:r>
              <a:rPr sz="2800">
                <a:solidFill>
                  <a:srgbClr val="DDDDDD"/>
                </a:solidFill>
              </a:rPr>
              <a:t>Body Level Five</a:t>
            </a:r>
          </a:p>
        </p:txBody>
      </p:sp>
      <p:grpSp>
        <p:nvGrpSpPr>
          <p:cNvPr id="150" name="Group 150"/>
          <p:cNvGrpSpPr/>
          <p:nvPr/>
        </p:nvGrpSpPr>
        <p:grpSpPr>
          <a:xfrm>
            <a:off x="0" y="0"/>
            <a:ext cx="9144000" cy="111512"/>
            <a:chOff x="0" y="0"/>
            <a:chExt cx="9143999" cy="111511"/>
          </a:xfrm>
        </p:grpSpPr>
        <p:sp>
          <p:nvSpPr>
            <p:cNvPr id="145" name="Shape 145"/>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46" name="Shape 146"/>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47" name="Shape 147"/>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48" name="Shape 148"/>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49" name="Shape 149"/>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pic>
        <p:nvPicPr>
          <p:cNvPr id="151" name="image1.png" descr="GraphLab_logodog_fusia.png"/>
          <p:cNvPicPr/>
          <p:nvPr/>
        </p:nvPicPr>
        <p:blipFill>
          <a:blip r:embed="rId2">
            <a:extLst/>
          </a:blip>
          <a:stretch>
            <a:fillRect/>
          </a:stretch>
        </p:blipFill>
        <p:spPr>
          <a:xfrm>
            <a:off x="7797424" y="5986302"/>
            <a:ext cx="1154853" cy="754326"/>
          </a:xfrm>
          <a:prstGeom prst="rect">
            <a:avLst/>
          </a:prstGeom>
          <a:ln w="12700">
            <a:miter lim="400000"/>
          </a:ln>
        </p:spPr>
      </p:pic>
      <p:sp>
        <p:nvSpPr>
          <p:cNvPr id="152" name="Shape 15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154" name="Shape 154"/>
          <p:cNvSpPr/>
          <p:nvPr>
            <p:ph type="title"/>
          </p:nvPr>
        </p:nvSpPr>
        <p:spPr>
          <a:xfrm>
            <a:off x="493835" y="256811"/>
            <a:ext cx="8229602" cy="1178656"/>
          </a:xfrm>
          <a:prstGeom prst="rect">
            <a:avLst/>
          </a:prstGeom>
        </p:spPr>
        <p:txBody>
          <a:bodyPr/>
          <a:lstStyle/>
          <a:p>
            <a:pPr lvl="0">
              <a:defRPr sz="1800"/>
            </a:pPr>
            <a:r>
              <a:rPr sz="4400"/>
              <a:t>Title Text</a:t>
            </a:r>
          </a:p>
        </p:txBody>
      </p:sp>
      <p:sp>
        <p:nvSpPr>
          <p:cNvPr id="155" name="Shape 155"/>
          <p:cNvSpPr/>
          <p:nvPr>
            <p:ph type="body" idx="1"/>
          </p:nvPr>
        </p:nvSpPr>
        <p:spPr>
          <a:xfrm>
            <a:off x="493835" y="1435466"/>
            <a:ext cx="4040189" cy="739411"/>
          </a:xfrm>
          <a:prstGeom prst="rect">
            <a:avLst/>
          </a:prstGeom>
        </p:spPr>
        <p:txBody>
          <a:bodyPr anchor="b"/>
          <a:lstStyle>
            <a:lvl1pPr marL="0" indent="0">
              <a:spcBef>
                <a:spcPts val="500"/>
              </a:spcBef>
              <a:buClrTx/>
              <a:buSzTx/>
              <a:buFontTx/>
              <a:buNone/>
              <a:defRPr sz="2400"/>
            </a:lvl1pPr>
            <a:lvl2pPr marL="0" indent="457200">
              <a:spcBef>
                <a:spcPts val="500"/>
              </a:spcBef>
              <a:buClrTx/>
              <a:buSzTx/>
              <a:buFontTx/>
              <a:buNone/>
              <a:defRPr sz="2400"/>
            </a:lvl2pPr>
            <a:lvl3pPr marL="0" indent="914400">
              <a:spcBef>
                <a:spcPts val="500"/>
              </a:spcBef>
              <a:buClrTx/>
              <a:buSzTx/>
              <a:buFontTx/>
              <a:buNone/>
              <a:defRPr sz="2400"/>
            </a:lvl3pPr>
            <a:lvl4pPr marL="0" indent="1371600">
              <a:spcBef>
                <a:spcPts val="500"/>
              </a:spcBef>
              <a:buClrTx/>
              <a:buSzTx/>
              <a:buFontTx/>
              <a:buNone/>
              <a:defRPr sz="2400"/>
            </a:lvl4pPr>
            <a:lvl5pPr marL="0" indent="1828800">
              <a:spcBef>
                <a:spcPts val="500"/>
              </a:spcBef>
              <a:buClrTx/>
              <a:buSzTx/>
              <a:buFontTx/>
              <a:buNone/>
              <a:defRPr sz="2400"/>
            </a:lvl5pPr>
          </a:lstStyle>
          <a:p>
            <a:pPr lvl="0">
              <a:defRPr sz="1800">
                <a:solidFill>
                  <a:srgbClr val="000000"/>
                </a:solidFill>
              </a:defRPr>
            </a:pPr>
            <a:r>
              <a:rPr sz="2400">
                <a:solidFill>
                  <a:srgbClr val="2B2728"/>
                </a:solidFill>
              </a:rPr>
              <a:t>Body Level One</a:t>
            </a:r>
            <a:endParaRPr sz="2400">
              <a:solidFill>
                <a:srgbClr val="2B2728"/>
              </a:solidFill>
            </a:endParaRPr>
          </a:p>
          <a:p>
            <a:pPr lvl="1">
              <a:defRPr sz="1800">
                <a:solidFill>
                  <a:srgbClr val="000000"/>
                </a:solidFill>
              </a:defRPr>
            </a:pPr>
            <a:r>
              <a:rPr sz="2400">
                <a:solidFill>
                  <a:srgbClr val="2B2728"/>
                </a:solidFill>
              </a:rPr>
              <a:t>Body Level Two</a:t>
            </a:r>
            <a:endParaRPr sz="2400">
              <a:solidFill>
                <a:srgbClr val="2B2728"/>
              </a:solidFill>
            </a:endParaRPr>
          </a:p>
          <a:p>
            <a:pPr lvl="2">
              <a:defRPr sz="1800">
                <a:solidFill>
                  <a:srgbClr val="000000"/>
                </a:solidFill>
              </a:defRPr>
            </a:pPr>
            <a:r>
              <a:rPr sz="2400">
                <a:solidFill>
                  <a:srgbClr val="2B2728"/>
                </a:solidFill>
              </a:rPr>
              <a:t>Body Level Three</a:t>
            </a:r>
            <a:endParaRPr sz="2400">
              <a:solidFill>
                <a:srgbClr val="2B2728"/>
              </a:solidFill>
            </a:endParaRPr>
          </a:p>
          <a:p>
            <a:pPr lvl="3">
              <a:defRPr sz="1800">
                <a:solidFill>
                  <a:srgbClr val="000000"/>
                </a:solidFill>
              </a:defRPr>
            </a:pPr>
            <a:r>
              <a:rPr sz="2400">
                <a:solidFill>
                  <a:srgbClr val="2B2728"/>
                </a:solidFill>
              </a:rPr>
              <a:t>Body Level Four</a:t>
            </a:r>
            <a:endParaRPr sz="2400">
              <a:solidFill>
                <a:srgbClr val="2B2728"/>
              </a:solidFill>
            </a:endParaRPr>
          </a:p>
          <a:p>
            <a:pPr lvl="4">
              <a:defRPr sz="1800">
                <a:solidFill>
                  <a:srgbClr val="000000"/>
                </a:solidFill>
              </a:defRPr>
            </a:pPr>
            <a:r>
              <a:rPr sz="2400">
                <a:solidFill>
                  <a:srgbClr val="2B2728"/>
                </a:solidFill>
              </a:rPr>
              <a:t>Body Level Five</a:t>
            </a:r>
          </a:p>
        </p:txBody>
      </p:sp>
      <p:grpSp>
        <p:nvGrpSpPr>
          <p:cNvPr id="161" name="Group 161"/>
          <p:cNvGrpSpPr/>
          <p:nvPr/>
        </p:nvGrpSpPr>
        <p:grpSpPr>
          <a:xfrm>
            <a:off x="0" y="0"/>
            <a:ext cx="9144000" cy="111512"/>
            <a:chOff x="0" y="0"/>
            <a:chExt cx="9143999" cy="111511"/>
          </a:xfrm>
        </p:grpSpPr>
        <p:sp>
          <p:nvSpPr>
            <p:cNvPr id="156" name="Shape 156"/>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57" name="Shape 157"/>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58" name="Shape 158"/>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59" name="Shape 159"/>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60" name="Shape 160"/>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pic>
        <p:nvPicPr>
          <p:cNvPr id="162" name="image1.png" descr="GraphLab_logodog_fusia.png"/>
          <p:cNvPicPr/>
          <p:nvPr/>
        </p:nvPicPr>
        <p:blipFill>
          <a:blip r:embed="rId2">
            <a:extLst/>
          </a:blip>
          <a:stretch>
            <a:fillRect/>
          </a:stretch>
        </p:blipFill>
        <p:spPr>
          <a:xfrm>
            <a:off x="7797424" y="5986302"/>
            <a:ext cx="1154853" cy="754326"/>
          </a:xfrm>
          <a:prstGeom prst="rect">
            <a:avLst/>
          </a:prstGeom>
          <a:ln w="12700">
            <a:miter lim="400000"/>
          </a:ln>
        </p:spPr>
      </p:pic>
      <p:sp>
        <p:nvSpPr>
          <p:cNvPr id="163" name="Shape 16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165" name="Shape 165"/>
          <p:cNvSpPr/>
          <p:nvPr>
            <p:ph type="title"/>
          </p:nvPr>
        </p:nvSpPr>
        <p:spPr>
          <a:xfrm>
            <a:off x="493835" y="92078"/>
            <a:ext cx="8229601" cy="1508122"/>
          </a:xfrm>
          <a:prstGeom prst="rect">
            <a:avLst/>
          </a:prstGeom>
        </p:spPr>
        <p:txBody>
          <a:bodyPr/>
          <a:lstStyle/>
          <a:p>
            <a:pPr lvl="0">
              <a:defRPr sz="1800"/>
            </a:pPr>
            <a:r>
              <a:rPr sz="4400"/>
              <a:t>Title Text</a:t>
            </a:r>
          </a:p>
        </p:txBody>
      </p:sp>
      <p:grpSp>
        <p:nvGrpSpPr>
          <p:cNvPr id="171" name="Group 171"/>
          <p:cNvGrpSpPr/>
          <p:nvPr/>
        </p:nvGrpSpPr>
        <p:grpSpPr>
          <a:xfrm>
            <a:off x="0" y="0"/>
            <a:ext cx="9144000" cy="111512"/>
            <a:chOff x="0" y="0"/>
            <a:chExt cx="9143999" cy="111511"/>
          </a:xfrm>
        </p:grpSpPr>
        <p:sp>
          <p:nvSpPr>
            <p:cNvPr id="166" name="Shape 166"/>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67" name="Shape 167"/>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68" name="Shape 168"/>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69" name="Shape 169"/>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70" name="Shape 170"/>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pic>
        <p:nvPicPr>
          <p:cNvPr id="172" name="image1.png" descr="GraphLab_logodog_fusia.png"/>
          <p:cNvPicPr/>
          <p:nvPr/>
        </p:nvPicPr>
        <p:blipFill>
          <a:blip r:embed="rId2">
            <a:extLst/>
          </a:blip>
          <a:stretch>
            <a:fillRect/>
          </a:stretch>
        </p:blipFill>
        <p:spPr>
          <a:xfrm>
            <a:off x="7797424" y="5986302"/>
            <a:ext cx="1154853" cy="754326"/>
          </a:xfrm>
          <a:prstGeom prst="rect">
            <a:avLst/>
          </a:prstGeom>
          <a:ln w="12700">
            <a:miter lim="400000"/>
          </a:ln>
        </p:spPr>
      </p:pic>
      <p:sp>
        <p:nvSpPr>
          <p:cNvPr id="173" name="Shape 1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grpSp>
        <p:nvGrpSpPr>
          <p:cNvPr id="180" name="Group 180"/>
          <p:cNvGrpSpPr/>
          <p:nvPr/>
        </p:nvGrpSpPr>
        <p:grpSpPr>
          <a:xfrm>
            <a:off x="0" y="0"/>
            <a:ext cx="9144000" cy="111512"/>
            <a:chOff x="0" y="0"/>
            <a:chExt cx="9143999" cy="111511"/>
          </a:xfrm>
        </p:grpSpPr>
        <p:sp>
          <p:nvSpPr>
            <p:cNvPr id="175" name="Shape 175"/>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76" name="Shape 176"/>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77" name="Shape 177"/>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78" name="Shape 178"/>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79" name="Shape 179"/>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pic>
        <p:nvPicPr>
          <p:cNvPr id="181" name="image1.png" descr="GraphLab_logodog_fusia.png"/>
          <p:cNvPicPr/>
          <p:nvPr/>
        </p:nvPicPr>
        <p:blipFill>
          <a:blip r:embed="rId2">
            <a:extLst/>
          </a:blip>
          <a:stretch>
            <a:fillRect/>
          </a:stretch>
        </p:blipFill>
        <p:spPr>
          <a:xfrm>
            <a:off x="7797424" y="5986302"/>
            <a:ext cx="1154853" cy="754326"/>
          </a:xfrm>
          <a:prstGeom prst="rect">
            <a:avLst/>
          </a:prstGeom>
          <a:ln w="12700">
            <a:miter lim="400000"/>
          </a:ln>
        </p:spPr>
      </p:pic>
      <p:sp>
        <p:nvSpPr>
          <p:cNvPr id="182" name="Shape 18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lIns="0" tIns="0" rIns="0" bIns="0"/>
          <a:lstStyle/>
          <a:p>
            <a:pPr lvl="0">
              <a:defRPr sz="1800"/>
            </a:pPr>
            <a:r>
              <a:rPr sz="4400"/>
              <a:t>Title Text</a:t>
            </a:r>
          </a:p>
        </p:txBody>
      </p:sp>
      <p:sp>
        <p:nvSpPr>
          <p:cNvPr id="185" name="Shape 185"/>
          <p:cNvSpPr/>
          <p:nvPr>
            <p:ph type="body" idx="1"/>
          </p:nvPr>
        </p:nvSpPr>
        <p:spPr>
          <a:prstGeom prst="rect">
            <a:avLst/>
          </a:prstGeom>
        </p:spPr>
        <p:txBody>
          <a:bodyPr lIns="0" tIns="0" rIns="0" bIns="0"/>
          <a:lstStyle>
            <a:lvl1pPr>
              <a:defRPr>
                <a:solidFill>
                  <a:srgbClr val="221F20"/>
                </a:solidFill>
              </a:defRPr>
            </a:lvl1pPr>
            <a:lvl2pPr>
              <a:defRPr>
                <a:solidFill>
                  <a:srgbClr val="221F20"/>
                </a:solidFill>
              </a:defRPr>
            </a:lvl2pPr>
            <a:lvl3pPr>
              <a:defRPr>
                <a:solidFill>
                  <a:srgbClr val="221F20"/>
                </a:solidFill>
              </a:defRPr>
            </a:lvl3pPr>
            <a:lvl4pPr>
              <a:defRPr>
                <a:solidFill>
                  <a:srgbClr val="221F20"/>
                </a:solidFill>
              </a:defRPr>
            </a:lvl4pPr>
            <a:lvl5pPr>
              <a:defRPr>
                <a:solidFill>
                  <a:srgbClr val="221F20"/>
                </a:solidFill>
              </a:defRPr>
            </a:lvl5pPr>
          </a:lstStyle>
          <a:p>
            <a:pPr lvl="0">
              <a:defRPr sz="1800">
                <a:solidFill>
                  <a:srgbClr val="000000"/>
                </a:solidFill>
              </a:defRPr>
            </a:pPr>
            <a:r>
              <a:rPr sz="3200">
                <a:solidFill>
                  <a:srgbClr val="221F20"/>
                </a:solidFill>
              </a:rPr>
              <a:t>Body Level One</a:t>
            </a:r>
            <a:endParaRPr sz="3200">
              <a:solidFill>
                <a:srgbClr val="221F20"/>
              </a:solidFill>
            </a:endParaRPr>
          </a:p>
          <a:p>
            <a:pPr lvl="1">
              <a:defRPr sz="1800">
                <a:solidFill>
                  <a:srgbClr val="000000"/>
                </a:solidFill>
              </a:defRPr>
            </a:pPr>
            <a:r>
              <a:rPr sz="3200">
                <a:solidFill>
                  <a:srgbClr val="221F20"/>
                </a:solidFill>
              </a:rPr>
              <a:t>Body Level Two</a:t>
            </a:r>
            <a:endParaRPr sz="3200">
              <a:solidFill>
                <a:srgbClr val="221F20"/>
              </a:solidFill>
            </a:endParaRPr>
          </a:p>
          <a:p>
            <a:pPr lvl="2">
              <a:defRPr sz="1800">
                <a:solidFill>
                  <a:srgbClr val="000000"/>
                </a:solidFill>
              </a:defRPr>
            </a:pPr>
            <a:r>
              <a:rPr sz="3200">
                <a:solidFill>
                  <a:srgbClr val="221F20"/>
                </a:solidFill>
              </a:rPr>
              <a:t>Body Level Three</a:t>
            </a:r>
            <a:endParaRPr sz="3200">
              <a:solidFill>
                <a:srgbClr val="221F20"/>
              </a:solidFill>
            </a:endParaRPr>
          </a:p>
          <a:p>
            <a:pPr lvl="3">
              <a:defRPr sz="1800">
                <a:solidFill>
                  <a:srgbClr val="000000"/>
                </a:solidFill>
              </a:defRPr>
            </a:pPr>
            <a:r>
              <a:rPr sz="3200">
                <a:solidFill>
                  <a:srgbClr val="221F20"/>
                </a:solidFill>
              </a:rPr>
              <a:t>Body Level Four</a:t>
            </a:r>
            <a:endParaRPr sz="3200">
              <a:solidFill>
                <a:srgbClr val="221F20"/>
              </a:solidFill>
            </a:endParaRPr>
          </a:p>
          <a:p>
            <a:pPr lvl="4">
              <a:defRPr sz="1800">
                <a:solidFill>
                  <a:srgbClr val="000000"/>
                </a:solidFill>
              </a:defRPr>
            </a:pPr>
            <a:r>
              <a:rPr sz="3200">
                <a:solidFill>
                  <a:srgbClr val="221F20"/>
                </a:solidFill>
              </a:rPr>
              <a:t>Body Level Five</a:t>
            </a:r>
          </a:p>
        </p:txBody>
      </p:sp>
      <p:grpSp>
        <p:nvGrpSpPr>
          <p:cNvPr id="191" name="Group 191"/>
          <p:cNvGrpSpPr/>
          <p:nvPr/>
        </p:nvGrpSpPr>
        <p:grpSpPr>
          <a:xfrm>
            <a:off x="0" y="0"/>
            <a:ext cx="9144000" cy="111512"/>
            <a:chOff x="0" y="0"/>
            <a:chExt cx="9143999" cy="111511"/>
          </a:xfrm>
        </p:grpSpPr>
        <p:sp>
          <p:nvSpPr>
            <p:cNvPr id="186" name="Shape 186"/>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87" name="Shape 187"/>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88" name="Shape 188"/>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89" name="Shape 189"/>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90" name="Shape 190"/>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pic>
        <p:nvPicPr>
          <p:cNvPr id="192" name="image1.png" descr="GraphLab_logodog_fusia.png"/>
          <p:cNvPicPr/>
          <p:nvPr/>
        </p:nvPicPr>
        <p:blipFill>
          <a:blip r:embed="rId2">
            <a:extLst/>
          </a:blip>
          <a:stretch>
            <a:fillRect/>
          </a:stretch>
        </p:blipFill>
        <p:spPr>
          <a:xfrm>
            <a:off x="7797424" y="5986302"/>
            <a:ext cx="1154853" cy="754326"/>
          </a:xfrm>
          <a:prstGeom prst="rect">
            <a:avLst/>
          </a:prstGeom>
          <a:ln w="12700">
            <a:miter lim="400000"/>
          </a:ln>
        </p:spPr>
      </p:pic>
      <p:sp>
        <p:nvSpPr>
          <p:cNvPr id="193" name="Shape 19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95" name="Shape 195"/>
          <p:cNvSpPr/>
          <p:nvPr>
            <p:ph type="title"/>
          </p:nvPr>
        </p:nvSpPr>
        <p:spPr>
          <a:xfrm>
            <a:off x="493834" y="92076"/>
            <a:ext cx="8229602" cy="1508125"/>
          </a:xfrm>
          <a:prstGeom prst="rect">
            <a:avLst/>
          </a:prstGeom>
        </p:spPr>
        <p:txBody>
          <a:bodyPr lIns="0" tIns="0" rIns="0" bIns="0"/>
          <a:lstStyle>
            <a:lvl1pPr>
              <a:defRPr sz="4200">
                <a:latin typeface="Museo sans 500"/>
                <a:ea typeface="Museo sans 500"/>
                <a:cs typeface="Museo sans 500"/>
                <a:sym typeface="Museo sans 500"/>
              </a:defRPr>
            </a:lvl1pPr>
          </a:lstStyle>
          <a:p>
            <a:pPr lvl="0">
              <a:defRPr sz="1800"/>
            </a:pPr>
            <a:r>
              <a:rPr sz="4200"/>
              <a:t>Title Text</a:t>
            </a:r>
          </a:p>
        </p:txBody>
      </p:sp>
      <p:sp>
        <p:nvSpPr>
          <p:cNvPr id="196" name="Shape 196"/>
          <p:cNvSpPr/>
          <p:nvPr>
            <p:ph type="body" idx="1"/>
          </p:nvPr>
        </p:nvSpPr>
        <p:spPr>
          <a:xfrm>
            <a:off x="490932" y="1600199"/>
            <a:ext cx="8229602" cy="5257801"/>
          </a:xfrm>
          <a:prstGeom prst="rect">
            <a:avLst/>
          </a:prstGeom>
        </p:spPr>
        <p:txBody>
          <a:bodyPr lIns="0" tIns="0" rIns="0" bIns="0"/>
          <a:lstStyle>
            <a:lvl1pPr marL="305080" indent="-305080">
              <a:defRPr sz="2200">
                <a:solidFill>
                  <a:srgbClr val="DDDDDD"/>
                </a:solidFill>
                <a:latin typeface="Museo sans 300"/>
                <a:ea typeface="Museo sans 300"/>
                <a:cs typeface="Museo sans 300"/>
                <a:sym typeface="Museo sans 300"/>
              </a:defRPr>
            </a:lvl1pPr>
            <a:lvl2pPr marL="747752" indent="-290552">
              <a:defRPr sz="2200">
                <a:solidFill>
                  <a:srgbClr val="DDDDDD"/>
                </a:solidFill>
                <a:latin typeface="Museo sans 300"/>
                <a:ea typeface="Museo sans 300"/>
                <a:cs typeface="Museo sans 300"/>
                <a:sym typeface="Museo sans 300"/>
              </a:defRPr>
            </a:lvl2pPr>
            <a:lvl3pPr marL="1185582" indent="-271182">
              <a:defRPr sz="2200">
                <a:solidFill>
                  <a:srgbClr val="DDDDDD"/>
                </a:solidFill>
                <a:latin typeface="Museo sans 300"/>
                <a:ea typeface="Museo sans 300"/>
                <a:cs typeface="Museo sans 300"/>
                <a:sym typeface="Museo sans 300"/>
              </a:defRPr>
            </a:lvl3pPr>
            <a:lvl4pPr marL="1697018" indent="-325418">
              <a:defRPr sz="2200">
                <a:solidFill>
                  <a:srgbClr val="DDDDDD"/>
                </a:solidFill>
                <a:latin typeface="Museo sans 300"/>
                <a:ea typeface="Museo sans 300"/>
                <a:cs typeface="Museo sans 300"/>
                <a:sym typeface="Museo sans 300"/>
              </a:defRPr>
            </a:lvl4pPr>
            <a:lvl5pPr marL="2154218" indent="-325418">
              <a:defRPr sz="2200">
                <a:solidFill>
                  <a:srgbClr val="DDDDDD"/>
                </a:solidFill>
                <a:latin typeface="Museo sans 300"/>
                <a:ea typeface="Museo sans 300"/>
                <a:cs typeface="Museo sans 300"/>
                <a:sym typeface="Museo sans 300"/>
              </a:defRPr>
            </a:lvl5pPr>
          </a:lstStyle>
          <a:p>
            <a:pPr lvl="0">
              <a:defRPr sz="1800">
                <a:solidFill>
                  <a:srgbClr val="000000"/>
                </a:solidFill>
              </a:defRPr>
            </a:pPr>
            <a:r>
              <a:rPr sz="2200">
                <a:solidFill>
                  <a:srgbClr val="DDDDDD"/>
                </a:solidFill>
              </a:rPr>
              <a:t>Body Level One</a:t>
            </a:r>
            <a:endParaRPr sz="2200">
              <a:solidFill>
                <a:srgbClr val="DDDDDD"/>
              </a:solidFill>
            </a:endParaRPr>
          </a:p>
          <a:p>
            <a:pPr lvl="1">
              <a:defRPr sz="1800">
                <a:solidFill>
                  <a:srgbClr val="000000"/>
                </a:solidFill>
              </a:defRPr>
            </a:pPr>
            <a:r>
              <a:rPr sz="2200">
                <a:solidFill>
                  <a:srgbClr val="DDDDDD"/>
                </a:solidFill>
              </a:rPr>
              <a:t>Body Level Two</a:t>
            </a:r>
            <a:endParaRPr sz="2200">
              <a:solidFill>
                <a:srgbClr val="DDDDDD"/>
              </a:solidFill>
            </a:endParaRPr>
          </a:p>
          <a:p>
            <a:pPr lvl="2">
              <a:defRPr sz="1800">
                <a:solidFill>
                  <a:srgbClr val="000000"/>
                </a:solidFill>
              </a:defRPr>
            </a:pPr>
            <a:r>
              <a:rPr sz="2200">
                <a:solidFill>
                  <a:srgbClr val="DDDDDD"/>
                </a:solidFill>
              </a:rPr>
              <a:t>Body Level Three</a:t>
            </a:r>
            <a:endParaRPr sz="2200">
              <a:solidFill>
                <a:srgbClr val="DDDDDD"/>
              </a:solidFill>
            </a:endParaRPr>
          </a:p>
          <a:p>
            <a:pPr lvl="3">
              <a:defRPr sz="1800">
                <a:solidFill>
                  <a:srgbClr val="000000"/>
                </a:solidFill>
              </a:defRPr>
            </a:pPr>
            <a:r>
              <a:rPr sz="2200">
                <a:solidFill>
                  <a:srgbClr val="DDDDDD"/>
                </a:solidFill>
              </a:rPr>
              <a:t>Body Level Four</a:t>
            </a:r>
            <a:endParaRPr sz="2200">
              <a:solidFill>
                <a:srgbClr val="DDDDDD"/>
              </a:solidFill>
            </a:endParaRPr>
          </a:p>
          <a:p>
            <a:pPr lvl="4">
              <a:defRPr sz="1800">
                <a:solidFill>
                  <a:srgbClr val="000000"/>
                </a:solidFill>
              </a:defRPr>
            </a:pPr>
            <a:r>
              <a:rPr sz="2200">
                <a:solidFill>
                  <a:srgbClr val="DDDDDD"/>
                </a:solidFill>
              </a:rPr>
              <a:t>Body Level Five</a:t>
            </a:r>
          </a:p>
        </p:txBody>
      </p:sp>
      <p:grpSp>
        <p:nvGrpSpPr>
          <p:cNvPr id="202" name="Group 202"/>
          <p:cNvGrpSpPr/>
          <p:nvPr/>
        </p:nvGrpSpPr>
        <p:grpSpPr>
          <a:xfrm>
            <a:off x="-1" y="-1"/>
            <a:ext cx="9144003" cy="111514"/>
            <a:chOff x="0" y="0"/>
            <a:chExt cx="9144001" cy="111512"/>
          </a:xfrm>
        </p:grpSpPr>
        <p:sp>
          <p:nvSpPr>
            <p:cNvPr id="197" name="Shape 197"/>
            <p:cNvSpPr/>
            <p:nvPr/>
          </p:nvSpPr>
          <p:spPr>
            <a:xfrm>
              <a:off x="0" y="0"/>
              <a:ext cx="1828802" cy="111514"/>
            </a:xfrm>
            <a:prstGeom prst="rect">
              <a:avLst/>
            </a:prstGeom>
            <a:solidFill>
              <a:srgbClr val="B0007F"/>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sp>
          <p:nvSpPr>
            <p:cNvPr id="198" name="Shape 198"/>
            <p:cNvSpPr/>
            <p:nvPr/>
          </p:nvSpPr>
          <p:spPr>
            <a:xfrm>
              <a:off x="1828800" y="0"/>
              <a:ext cx="1828801" cy="111514"/>
            </a:xfrm>
            <a:prstGeom prst="rect">
              <a:avLst/>
            </a:prstGeom>
            <a:solidFill>
              <a:srgbClr val="0A8CC4"/>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sp>
          <p:nvSpPr>
            <p:cNvPr id="199" name="Shape 199"/>
            <p:cNvSpPr/>
            <p:nvPr/>
          </p:nvSpPr>
          <p:spPr>
            <a:xfrm>
              <a:off x="3657600" y="0"/>
              <a:ext cx="1828801" cy="111514"/>
            </a:xfrm>
            <a:prstGeom prst="rect">
              <a:avLst/>
            </a:prstGeom>
            <a:solidFill>
              <a:srgbClr val="85BD00"/>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sp>
          <p:nvSpPr>
            <p:cNvPr id="200" name="Shape 200"/>
            <p:cNvSpPr/>
            <p:nvPr/>
          </p:nvSpPr>
          <p:spPr>
            <a:xfrm>
              <a:off x="5486400" y="0"/>
              <a:ext cx="1828801" cy="111514"/>
            </a:xfrm>
            <a:prstGeom prst="rect">
              <a:avLst/>
            </a:prstGeom>
            <a:solidFill>
              <a:srgbClr val="FF5500"/>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sp>
          <p:nvSpPr>
            <p:cNvPr id="201" name="Shape 201"/>
            <p:cNvSpPr/>
            <p:nvPr/>
          </p:nvSpPr>
          <p:spPr>
            <a:xfrm>
              <a:off x="7315201" y="0"/>
              <a:ext cx="1828801" cy="111514"/>
            </a:xfrm>
            <a:prstGeom prst="rect">
              <a:avLst/>
            </a:prstGeom>
            <a:solidFill>
              <a:srgbClr val="5E5555"/>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grpSp>
      <p:pic>
        <p:nvPicPr>
          <p:cNvPr id="203" name="image1.png" descr="GraphLab_logodog_fusia.png"/>
          <p:cNvPicPr/>
          <p:nvPr/>
        </p:nvPicPr>
        <p:blipFill>
          <a:blip r:embed="rId2">
            <a:extLst/>
          </a:blip>
          <a:stretch>
            <a:fillRect/>
          </a:stretch>
        </p:blipFill>
        <p:spPr>
          <a:xfrm>
            <a:off x="7797423" y="5986301"/>
            <a:ext cx="1154854" cy="754327"/>
          </a:xfrm>
          <a:prstGeom prst="rect">
            <a:avLst/>
          </a:prstGeom>
          <a:ln w="12700">
            <a:miter lim="400000"/>
          </a:ln>
        </p:spPr>
      </p:pic>
      <p:grpSp>
        <p:nvGrpSpPr>
          <p:cNvPr id="209" name="Group 209"/>
          <p:cNvGrpSpPr/>
          <p:nvPr/>
        </p:nvGrpSpPr>
        <p:grpSpPr>
          <a:xfrm>
            <a:off x="-1" y="-1"/>
            <a:ext cx="9144003" cy="111514"/>
            <a:chOff x="0" y="0"/>
            <a:chExt cx="9144001" cy="111512"/>
          </a:xfrm>
        </p:grpSpPr>
        <p:sp>
          <p:nvSpPr>
            <p:cNvPr id="204" name="Shape 204"/>
            <p:cNvSpPr/>
            <p:nvPr/>
          </p:nvSpPr>
          <p:spPr>
            <a:xfrm>
              <a:off x="0" y="0"/>
              <a:ext cx="1828802" cy="111514"/>
            </a:xfrm>
            <a:prstGeom prst="rect">
              <a:avLst/>
            </a:prstGeom>
            <a:solidFill>
              <a:srgbClr val="B0007F"/>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sp>
          <p:nvSpPr>
            <p:cNvPr id="205" name="Shape 205"/>
            <p:cNvSpPr/>
            <p:nvPr/>
          </p:nvSpPr>
          <p:spPr>
            <a:xfrm>
              <a:off x="1828800" y="0"/>
              <a:ext cx="1828801" cy="111514"/>
            </a:xfrm>
            <a:prstGeom prst="rect">
              <a:avLst/>
            </a:prstGeom>
            <a:solidFill>
              <a:srgbClr val="0A8CC4"/>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sp>
          <p:nvSpPr>
            <p:cNvPr id="206" name="Shape 206"/>
            <p:cNvSpPr/>
            <p:nvPr/>
          </p:nvSpPr>
          <p:spPr>
            <a:xfrm>
              <a:off x="3657600" y="0"/>
              <a:ext cx="1828801" cy="111514"/>
            </a:xfrm>
            <a:prstGeom prst="rect">
              <a:avLst/>
            </a:prstGeom>
            <a:solidFill>
              <a:srgbClr val="85BD00"/>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sp>
          <p:nvSpPr>
            <p:cNvPr id="207" name="Shape 207"/>
            <p:cNvSpPr/>
            <p:nvPr/>
          </p:nvSpPr>
          <p:spPr>
            <a:xfrm>
              <a:off x="5486400" y="0"/>
              <a:ext cx="1828801" cy="111514"/>
            </a:xfrm>
            <a:prstGeom prst="rect">
              <a:avLst/>
            </a:prstGeom>
            <a:solidFill>
              <a:srgbClr val="FF5500"/>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sp>
          <p:nvSpPr>
            <p:cNvPr id="208" name="Shape 208"/>
            <p:cNvSpPr/>
            <p:nvPr/>
          </p:nvSpPr>
          <p:spPr>
            <a:xfrm>
              <a:off x="7315201" y="0"/>
              <a:ext cx="1828801" cy="111514"/>
            </a:xfrm>
            <a:prstGeom prst="rect">
              <a:avLst/>
            </a:prstGeom>
            <a:solidFill>
              <a:srgbClr val="5E5555"/>
            </a:solidFill>
            <a:ln w="3175" cap="flat">
              <a:noFill/>
              <a:miter lim="400000"/>
            </a:ln>
            <a:effectLst/>
          </p:spPr>
          <p:txBody>
            <a:bodyPr wrap="square" lIns="0" tIns="0" rIns="0" bIns="0" numCol="1" anchor="ctr">
              <a:noAutofit/>
            </a:bodyPr>
            <a:lstStyle/>
            <a:p>
              <a:pPr lvl="0" algn="ctr">
                <a:defRPr sz="1600">
                  <a:solidFill>
                    <a:srgbClr val="FFFFFF"/>
                  </a:solidFill>
                </a:defRPr>
              </a:pPr>
            </a:p>
          </p:txBody>
        </p:sp>
      </p:grpSp>
      <p:pic>
        <p:nvPicPr>
          <p:cNvPr id="210" name="image1.png" descr="GraphLab_logodog_fusia.png"/>
          <p:cNvPicPr/>
          <p:nvPr/>
        </p:nvPicPr>
        <p:blipFill>
          <a:blip r:embed="rId2">
            <a:extLst/>
          </a:blip>
          <a:stretch>
            <a:fillRect/>
          </a:stretch>
        </p:blipFill>
        <p:spPr>
          <a:xfrm>
            <a:off x="7797423" y="5986301"/>
            <a:ext cx="1154854" cy="754327"/>
          </a:xfrm>
          <a:prstGeom prst="rect">
            <a:avLst/>
          </a:prstGeom>
          <a:ln w="12700">
            <a:miter lim="400000"/>
          </a:ln>
        </p:spPr>
      </p:pic>
      <p:sp>
        <p:nvSpPr>
          <p:cNvPr id="211" name="Shape 211"/>
          <p:cNvSpPr/>
          <p:nvPr>
            <p:ph type="sldNum" sz="quarter" idx="2"/>
          </p:nvPr>
        </p:nvSpPr>
        <p:spPr>
          <a:xfrm>
            <a:off x="4385660" y="6610378"/>
            <a:ext cx="372680" cy="269241"/>
          </a:xfrm>
          <a:prstGeom prst="rect">
            <a:avLst/>
          </a:prstGeom>
        </p:spPr>
        <p:txBody>
          <a:bodyPr lIns="0" tIns="0" rIns="0" bIns="0" anchor="b"/>
          <a:lstStyle>
            <a:lvl1pPr>
              <a:defRPr>
                <a:solidFill>
                  <a:srgbClr val="000000"/>
                </a:solidFill>
              </a:defRPr>
            </a:lvl1pPr>
          </a:lstStyle>
          <a:p>
            <a:pPr lvl="0"/>
            <a:fld id="{86CB4B4D-7CA3-9044-876B-883B54F8677D}" type="slidenum"/>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213" name="Shape 213"/>
          <p:cNvSpPr/>
          <p:nvPr/>
        </p:nvSpPr>
        <p:spPr>
          <a:xfrm>
            <a:off x="0" y="4373400"/>
            <a:ext cx="9144000" cy="2484599"/>
          </a:xfrm>
          <a:prstGeom prst="rect">
            <a:avLst/>
          </a:prstGeom>
          <a:solidFill>
            <a:srgbClr val="2C2828"/>
          </a:solidFill>
          <a:ln w="25400">
            <a:solidFill/>
          </a:ln>
        </p:spPr>
        <p:txBody>
          <a:bodyPr lIns="0" tIns="0" rIns="0" bIns="0" anchor="ctr"/>
          <a:lstStyle/>
          <a:p>
            <a:pPr lvl="0" algn="ctr">
              <a:defRPr>
                <a:solidFill>
                  <a:srgbClr val="FFFFFF"/>
                </a:solidFill>
              </a:defRPr>
            </a:pPr>
          </a:p>
        </p:txBody>
      </p:sp>
      <p:grpSp>
        <p:nvGrpSpPr>
          <p:cNvPr id="219" name="Group 219"/>
          <p:cNvGrpSpPr/>
          <p:nvPr/>
        </p:nvGrpSpPr>
        <p:grpSpPr>
          <a:xfrm>
            <a:off x="0" y="4191434"/>
            <a:ext cx="9144000" cy="181968"/>
            <a:chOff x="0" y="0"/>
            <a:chExt cx="9143999" cy="181967"/>
          </a:xfrm>
        </p:grpSpPr>
        <p:sp>
          <p:nvSpPr>
            <p:cNvPr id="214" name="Shape 214"/>
            <p:cNvSpPr/>
            <p:nvPr/>
          </p:nvSpPr>
          <p:spPr>
            <a:xfrm>
              <a:off x="0" y="-1"/>
              <a:ext cx="1828801" cy="181968"/>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5" name="Shape 215"/>
            <p:cNvSpPr/>
            <p:nvPr/>
          </p:nvSpPr>
          <p:spPr>
            <a:xfrm>
              <a:off x="1828800" y="-1"/>
              <a:ext cx="1828800" cy="181968"/>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6" name="Shape 216"/>
            <p:cNvSpPr/>
            <p:nvPr/>
          </p:nvSpPr>
          <p:spPr>
            <a:xfrm>
              <a:off x="3657600" y="-1"/>
              <a:ext cx="1828800" cy="181968"/>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7" name="Shape 217"/>
            <p:cNvSpPr/>
            <p:nvPr/>
          </p:nvSpPr>
          <p:spPr>
            <a:xfrm>
              <a:off x="5486400" y="-1"/>
              <a:ext cx="1828800" cy="181968"/>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8" name="Shape 218"/>
            <p:cNvSpPr/>
            <p:nvPr/>
          </p:nvSpPr>
          <p:spPr>
            <a:xfrm>
              <a:off x="7315200" y="-1"/>
              <a:ext cx="1828800" cy="181968"/>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220" name="Shape 220"/>
          <p:cNvSpPr/>
          <p:nvPr>
            <p:ph type="title"/>
          </p:nvPr>
        </p:nvSpPr>
        <p:spPr>
          <a:xfrm>
            <a:off x="722312" y="607616"/>
            <a:ext cx="7772401" cy="3515312"/>
          </a:xfrm>
          <a:prstGeom prst="rect">
            <a:avLst/>
          </a:prstGeom>
        </p:spPr>
        <p:txBody>
          <a:bodyPr lIns="0" tIns="0" rIns="0" bIns="0" anchor="b">
            <a:noAutofit/>
          </a:bodyPr>
          <a:lstStyle>
            <a:lvl1pPr>
              <a:defRPr sz="8000">
                <a:latin typeface="Museo sans 300"/>
                <a:ea typeface="Museo sans 300"/>
                <a:cs typeface="Museo sans 300"/>
                <a:sym typeface="Museo sans 300"/>
              </a:defRPr>
            </a:lvl1pPr>
          </a:lstStyle>
          <a:p>
            <a:pPr lvl="0">
              <a:defRPr sz="1800"/>
            </a:pPr>
            <a:r>
              <a:rPr sz="8000"/>
              <a:t>Title Text</a:t>
            </a:r>
          </a:p>
        </p:txBody>
      </p:sp>
      <p:sp>
        <p:nvSpPr>
          <p:cNvPr id="221" name="Shape 221"/>
          <p:cNvSpPr/>
          <p:nvPr>
            <p:ph type="body" idx="1"/>
          </p:nvPr>
        </p:nvSpPr>
        <p:spPr>
          <a:xfrm>
            <a:off x="1714157" y="4278271"/>
            <a:ext cx="6780557" cy="2579729"/>
          </a:xfrm>
          <a:prstGeom prst="rect">
            <a:avLst/>
          </a:prstGeom>
        </p:spPr>
        <p:txBody>
          <a:bodyPr/>
          <a:lstStyle>
            <a:lvl1pPr marL="0" indent="0">
              <a:spcBef>
                <a:spcPts val="800"/>
              </a:spcBef>
              <a:buClrTx/>
              <a:buSzTx/>
              <a:buFontTx/>
              <a:buNone/>
              <a:defRPr sz="3600">
                <a:solidFill>
                  <a:srgbClr val="D9D9D9"/>
                </a:solidFill>
                <a:latin typeface="+mn-lt"/>
                <a:ea typeface="+mn-ea"/>
                <a:cs typeface="+mn-cs"/>
                <a:sym typeface="Helvetica"/>
              </a:defRPr>
            </a:lvl1pPr>
            <a:lvl2pPr marL="0" indent="457200">
              <a:spcBef>
                <a:spcPts val="800"/>
              </a:spcBef>
              <a:buClrTx/>
              <a:buSzTx/>
              <a:buFontTx/>
              <a:buNone/>
              <a:defRPr sz="3600">
                <a:solidFill>
                  <a:srgbClr val="D9D9D9"/>
                </a:solidFill>
                <a:latin typeface="+mn-lt"/>
                <a:ea typeface="+mn-ea"/>
                <a:cs typeface="+mn-cs"/>
                <a:sym typeface="Helvetica"/>
              </a:defRPr>
            </a:lvl2pPr>
            <a:lvl3pPr marL="0" indent="914400">
              <a:spcBef>
                <a:spcPts val="800"/>
              </a:spcBef>
              <a:buClrTx/>
              <a:buSzTx/>
              <a:buFontTx/>
              <a:buNone/>
              <a:defRPr sz="3600">
                <a:solidFill>
                  <a:srgbClr val="D9D9D9"/>
                </a:solidFill>
                <a:latin typeface="+mn-lt"/>
                <a:ea typeface="+mn-ea"/>
                <a:cs typeface="+mn-cs"/>
                <a:sym typeface="Helvetica"/>
              </a:defRPr>
            </a:lvl3pPr>
            <a:lvl4pPr marL="0" indent="1371600">
              <a:spcBef>
                <a:spcPts val="800"/>
              </a:spcBef>
              <a:buClrTx/>
              <a:buSzTx/>
              <a:buFontTx/>
              <a:buNone/>
              <a:defRPr sz="3600">
                <a:solidFill>
                  <a:srgbClr val="D9D9D9"/>
                </a:solidFill>
                <a:latin typeface="+mn-lt"/>
                <a:ea typeface="+mn-ea"/>
                <a:cs typeface="+mn-cs"/>
                <a:sym typeface="Helvetica"/>
              </a:defRPr>
            </a:lvl4pPr>
            <a:lvl5pPr marL="0" indent="1828800">
              <a:spcBef>
                <a:spcPts val="800"/>
              </a:spcBef>
              <a:buClrTx/>
              <a:buSzTx/>
              <a:buFontTx/>
              <a:buNone/>
              <a:defRPr sz="3600">
                <a:solidFill>
                  <a:srgbClr val="D9D9D9"/>
                </a:solidFill>
                <a:latin typeface="+mn-lt"/>
                <a:ea typeface="+mn-ea"/>
                <a:cs typeface="+mn-cs"/>
                <a:sym typeface="Helvetica"/>
              </a:defRPr>
            </a:lvl5pPr>
          </a:lstStyle>
          <a:p>
            <a:pPr lvl="0">
              <a:defRPr sz="1800">
                <a:solidFill>
                  <a:srgbClr val="000000"/>
                </a:solidFill>
              </a:defRPr>
            </a:pPr>
            <a:r>
              <a:rPr sz="3600">
                <a:solidFill>
                  <a:srgbClr val="D9D9D9"/>
                </a:solidFill>
              </a:rPr>
              <a:t>Body Level One</a:t>
            </a:r>
            <a:endParaRPr sz="3600">
              <a:solidFill>
                <a:srgbClr val="D9D9D9"/>
              </a:solidFill>
            </a:endParaRPr>
          </a:p>
          <a:p>
            <a:pPr lvl="1">
              <a:defRPr sz="1800">
                <a:solidFill>
                  <a:srgbClr val="000000"/>
                </a:solidFill>
              </a:defRPr>
            </a:pPr>
            <a:r>
              <a:rPr sz="3600">
                <a:solidFill>
                  <a:srgbClr val="D9D9D9"/>
                </a:solidFill>
              </a:rPr>
              <a:t>Body Level Two</a:t>
            </a:r>
            <a:endParaRPr sz="3600">
              <a:solidFill>
                <a:srgbClr val="D9D9D9"/>
              </a:solidFill>
            </a:endParaRPr>
          </a:p>
          <a:p>
            <a:pPr lvl="2">
              <a:defRPr sz="1800">
                <a:solidFill>
                  <a:srgbClr val="000000"/>
                </a:solidFill>
              </a:defRPr>
            </a:pPr>
            <a:r>
              <a:rPr sz="3600">
                <a:solidFill>
                  <a:srgbClr val="D9D9D9"/>
                </a:solidFill>
              </a:rPr>
              <a:t>Body Level Three</a:t>
            </a:r>
            <a:endParaRPr sz="3600">
              <a:solidFill>
                <a:srgbClr val="D9D9D9"/>
              </a:solidFill>
            </a:endParaRPr>
          </a:p>
          <a:p>
            <a:pPr lvl="3">
              <a:defRPr sz="1800">
                <a:solidFill>
                  <a:srgbClr val="000000"/>
                </a:solidFill>
              </a:defRPr>
            </a:pPr>
            <a:r>
              <a:rPr sz="3600">
                <a:solidFill>
                  <a:srgbClr val="D9D9D9"/>
                </a:solidFill>
              </a:rPr>
              <a:t>Body Level Four</a:t>
            </a:r>
            <a:endParaRPr sz="3600">
              <a:solidFill>
                <a:srgbClr val="D9D9D9"/>
              </a:solidFill>
            </a:endParaRPr>
          </a:p>
          <a:p>
            <a:pPr lvl="4">
              <a:defRPr sz="1800">
                <a:solidFill>
                  <a:srgbClr val="000000"/>
                </a:solidFill>
              </a:defRPr>
            </a:pPr>
            <a:r>
              <a:rPr sz="3600">
                <a:solidFill>
                  <a:srgbClr val="D9D9D9"/>
                </a:solidFill>
              </a:rPr>
              <a:t>Body Level Five</a:t>
            </a:r>
          </a:p>
        </p:txBody>
      </p:sp>
      <p:sp>
        <p:nvSpPr>
          <p:cNvPr id="222" name="Shape 2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 Fusia">
    <p:bg>
      <p:bgPr>
        <a:solidFill>
          <a:srgbClr val="B0007F"/>
        </a:solidFill>
      </p:bgPr>
    </p:bg>
    <p:spTree>
      <p:nvGrpSpPr>
        <p:cNvPr id="1" name=""/>
        <p:cNvGrpSpPr/>
        <p:nvPr/>
      </p:nvGrpSpPr>
      <p:grpSpPr>
        <a:xfrm>
          <a:off x="0" y="0"/>
          <a:ext cx="0" cy="0"/>
          <a:chOff x="0" y="0"/>
          <a:chExt cx="0" cy="0"/>
        </a:xfrm>
      </p:grpSpPr>
      <p:grpSp>
        <p:nvGrpSpPr>
          <p:cNvPr id="22" name="Group 22"/>
          <p:cNvGrpSpPr/>
          <p:nvPr/>
        </p:nvGrpSpPr>
        <p:grpSpPr>
          <a:xfrm>
            <a:off x="0" y="0"/>
            <a:ext cx="9144000" cy="111512"/>
            <a:chOff x="0" y="0"/>
            <a:chExt cx="9143999" cy="111511"/>
          </a:xfrm>
        </p:grpSpPr>
        <p:sp>
          <p:nvSpPr>
            <p:cNvPr id="17" name="Shape 17"/>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8" name="Shape 18"/>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9" name="Shape 19"/>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0" name="Shape 20"/>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1" name="Shape 21"/>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23" name="Shape 23"/>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sp>
        <p:nvSpPr>
          <p:cNvPr id="24" name="Shape 24"/>
          <p:cNvSpPr/>
          <p:nvPr>
            <p:ph type="title"/>
          </p:nvPr>
        </p:nvSpPr>
        <p:spPr>
          <a:xfrm>
            <a:off x="500483" y="1627400"/>
            <a:ext cx="7994231" cy="3190246"/>
          </a:xfrm>
          <a:prstGeom prst="rect">
            <a:avLst/>
          </a:prstGeom>
        </p:spPr>
        <p:txBody>
          <a:bodyPr>
            <a:noAutofit/>
          </a:bodyPr>
          <a:lstStyle>
            <a:lvl1pPr>
              <a:defRPr b="1" sz="4000">
                <a:solidFill>
                  <a:srgbClr val="FFFFFF"/>
                </a:solidFill>
                <a:latin typeface="Droid Sans"/>
                <a:ea typeface="Droid Sans"/>
                <a:cs typeface="Droid Sans"/>
                <a:sym typeface="Droid Sans"/>
              </a:defRPr>
            </a:lvl1pPr>
          </a:lstStyle>
          <a:p>
            <a:pPr lvl="0">
              <a:defRPr b="0" sz="1800">
                <a:solidFill>
                  <a:srgbClr val="000000"/>
                </a:solidFill>
              </a:defRPr>
            </a:pPr>
            <a:r>
              <a:rPr b="1" sz="4000">
                <a:solidFill>
                  <a:srgbClr val="FFFFFF"/>
                </a:solidFill>
              </a:rPr>
              <a:t>Title Text</a:t>
            </a:r>
          </a:p>
        </p:txBody>
      </p:sp>
      <p:sp>
        <p:nvSpPr>
          <p:cNvPr id="25" name="Shape 2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Section SubHeader - Fusia">
    <p:spTree>
      <p:nvGrpSpPr>
        <p:cNvPr id="1" name=""/>
        <p:cNvGrpSpPr/>
        <p:nvPr/>
      </p:nvGrpSpPr>
      <p:grpSpPr>
        <a:xfrm>
          <a:off x="0" y="0"/>
          <a:ext cx="0" cy="0"/>
          <a:chOff x="0" y="0"/>
          <a:chExt cx="0" cy="0"/>
        </a:xfrm>
      </p:grpSpPr>
      <p:sp>
        <p:nvSpPr>
          <p:cNvPr id="224" name="Shape 224"/>
          <p:cNvSpPr/>
          <p:nvPr>
            <p:ph type="title"/>
          </p:nvPr>
        </p:nvSpPr>
        <p:spPr>
          <a:xfrm>
            <a:off x="494735" y="986673"/>
            <a:ext cx="8229601" cy="2578764"/>
          </a:xfrm>
          <a:prstGeom prst="rect">
            <a:avLst/>
          </a:prstGeom>
        </p:spPr>
        <p:txBody>
          <a:bodyPr lIns="0" tIns="0" rIns="0" bIns="0" anchor="b"/>
          <a:lstStyle>
            <a:lvl1pPr>
              <a:defRPr sz="3600">
                <a:solidFill>
                  <a:srgbClr val="2C2828"/>
                </a:solidFill>
                <a:latin typeface="+mn-lt"/>
                <a:ea typeface="+mn-ea"/>
                <a:cs typeface="+mn-cs"/>
                <a:sym typeface="Helvetica"/>
              </a:defRPr>
            </a:lvl1pPr>
          </a:lstStyle>
          <a:p>
            <a:pPr lvl="0">
              <a:defRPr sz="1800">
                <a:solidFill>
                  <a:srgbClr val="000000"/>
                </a:solidFill>
              </a:defRPr>
            </a:pPr>
            <a:r>
              <a:rPr sz="3600">
                <a:solidFill>
                  <a:srgbClr val="2C2828"/>
                </a:solidFill>
              </a:rPr>
              <a:t>Title Text</a:t>
            </a:r>
          </a:p>
        </p:txBody>
      </p:sp>
      <p:grpSp>
        <p:nvGrpSpPr>
          <p:cNvPr id="230" name="Group 230"/>
          <p:cNvGrpSpPr/>
          <p:nvPr/>
        </p:nvGrpSpPr>
        <p:grpSpPr>
          <a:xfrm>
            <a:off x="0" y="0"/>
            <a:ext cx="9144000" cy="111512"/>
            <a:chOff x="0" y="0"/>
            <a:chExt cx="9143999" cy="111511"/>
          </a:xfrm>
        </p:grpSpPr>
        <p:sp>
          <p:nvSpPr>
            <p:cNvPr id="225" name="Shape 225"/>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26" name="Shape 226"/>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27" name="Shape 227"/>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28" name="Shape 228"/>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229" name="Shape 229"/>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231" name="Shape 231"/>
          <p:cNvSpPr/>
          <p:nvPr/>
        </p:nvSpPr>
        <p:spPr>
          <a:xfrm>
            <a:off x="0" y="111512"/>
            <a:ext cx="9144000" cy="632938"/>
          </a:xfrm>
          <a:prstGeom prst="rect">
            <a:avLst/>
          </a:prstGeom>
          <a:solidFill>
            <a:srgbClr val="B0007F"/>
          </a:solidFill>
          <a:ln w="12700">
            <a:miter lim="400000"/>
          </a:ln>
        </p:spPr>
        <p:txBody>
          <a:bodyPr lIns="0" tIns="0" rIns="0" bIns="0" anchor="ctr"/>
          <a:lstStyle/>
          <a:p>
            <a:pPr lvl="0" algn="ctr">
              <a:defRPr>
                <a:solidFill>
                  <a:srgbClr val="B0007F"/>
                </a:solidFill>
              </a:defRPr>
            </a:pPr>
          </a:p>
        </p:txBody>
      </p:sp>
      <p:sp>
        <p:nvSpPr>
          <p:cNvPr id="232" name="Shape 232"/>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pic>
        <p:nvPicPr>
          <p:cNvPr id="233" name="pasted-image.pdf"/>
          <p:cNvPicPr/>
          <p:nvPr/>
        </p:nvPicPr>
        <p:blipFill>
          <a:blip r:embed="rId2">
            <a:extLst/>
          </a:blip>
          <a:stretch>
            <a:fillRect/>
          </a:stretch>
        </p:blipFill>
        <p:spPr>
          <a:xfrm>
            <a:off x="5494627" y="6498461"/>
            <a:ext cx="3535806" cy="285857"/>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SubHeader - Fusia">
    <p:spTree>
      <p:nvGrpSpPr>
        <p:cNvPr id="1" name=""/>
        <p:cNvGrpSpPr/>
        <p:nvPr/>
      </p:nvGrpSpPr>
      <p:grpSpPr>
        <a:xfrm>
          <a:off x="0" y="0"/>
          <a:ext cx="0" cy="0"/>
          <a:chOff x="0" y="0"/>
          <a:chExt cx="0" cy="0"/>
        </a:xfrm>
      </p:grpSpPr>
      <p:sp>
        <p:nvSpPr>
          <p:cNvPr id="27" name="Shape 27"/>
          <p:cNvSpPr/>
          <p:nvPr/>
        </p:nvSpPr>
        <p:spPr>
          <a:xfrm>
            <a:off x="0" y="3429000"/>
            <a:ext cx="9144000" cy="3428999"/>
          </a:xfrm>
          <a:prstGeom prst="rect">
            <a:avLst/>
          </a:prstGeom>
          <a:solidFill>
            <a:srgbClr val="000000">
              <a:alpha val="5000"/>
            </a:srgbClr>
          </a:solidFill>
          <a:ln w="12700">
            <a:miter lim="400000"/>
          </a:ln>
        </p:spPr>
        <p:txBody>
          <a:bodyPr lIns="0" tIns="0" rIns="0" bIns="0" anchor="ctr"/>
          <a:lstStyle/>
          <a:p>
            <a:pPr lvl="0" algn="ctr">
              <a:defRPr>
                <a:solidFill>
                  <a:srgbClr val="FFFFFF"/>
                </a:solidFill>
              </a:defRPr>
            </a:pPr>
          </a:p>
        </p:txBody>
      </p:sp>
      <p:sp>
        <p:nvSpPr>
          <p:cNvPr id="28" name="Shape 28"/>
          <p:cNvSpPr/>
          <p:nvPr>
            <p:ph type="title"/>
          </p:nvPr>
        </p:nvSpPr>
        <p:spPr>
          <a:xfrm>
            <a:off x="494735" y="986673"/>
            <a:ext cx="8229601" cy="2578764"/>
          </a:xfrm>
          <a:prstGeom prst="rect">
            <a:avLst/>
          </a:prstGeom>
        </p:spPr>
        <p:txBody>
          <a:bodyPr anchor="b"/>
          <a:lstStyle>
            <a:lvl1pPr>
              <a:defRPr sz="3600">
                <a:solidFill>
                  <a:srgbClr val="2C2828"/>
                </a:solidFill>
                <a:latin typeface="+mn-lt"/>
                <a:ea typeface="+mn-ea"/>
                <a:cs typeface="+mn-cs"/>
                <a:sym typeface="Helvetica"/>
              </a:defRPr>
            </a:lvl1pPr>
          </a:lstStyle>
          <a:p>
            <a:pPr lvl="0">
              <a:defRPr sz="1800">
                <a:solidFill>
                  <a:srgbClr val="000000"/>
                </a:solidFill>
              </a:defRPr>
            </a:pPr>
            <a:r>
              <a:rPr sz="3600">
                <a:solidFill>
                  <a:srgbClr val="2C2828"/>
                </a:solidFill>
              </a:rPr>
              <a:t>Title Text</a:t>
            </a:r>
          </a:p>
        </p:txBody>
      </p:sp>
      <p:grpSp>
        <p:nvGrpSpPr>
          <p:cNvPr id="34" name="Group 34"/>
          <p:cNvGrpSpPr/>
          <p:nvPr/>
        </p:nvGrpSpPr>
        <p:grpSpPr>
          <a:xfrm>
            <a:off x="0" y="0"/>
            <a:ext cx="9144000" cy="111512"/>
            <a:chOff x="0" y="0"/>
            <a:chExt cx="9143999" cy="111511"/>
          </a:xfrm>
        </p:grpSpPr>
        <p:sp>
          <p:nvSpPr>
            <p:cNvPr id="29" name="Shape 29"/>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30" name="Shape 30"/>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31" name="Shape 31"/>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32" name="Shape 32"/>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33" name="Shape 33"/>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35" name="Shape 35"/>
          <p:cNvSpPr/>
          <p:nvPr/>
        </p:nvSpPr>
        <p:spPr>
          <a:xfrm>
            <a:off x="0" y="111512"/>
            <a:ext cx="9144000" cy="632938"/>
          </a:xfrm>
          <a:prstGeom prst="rect">
            <a:avLst/>
          </a:prstGeom>
          <a:solidFill>
            <a:srgbClr val="B0007F"/>
          </a:solidFill>
          <a:ln w="12700">
            <a:miter lim="400000"/>
          </a:ln>
        </p:spPr>
        <p:txBody>
          <a:bodyPr lIns="0" tIns="0" rIns="0" bIns="0" anchor="ctr"/>
          <a:lstStyle/>
          <a:p>
            <a:pPr lvl="0" algn="ctr">
              <a:defRPr>
                <a:solidFill>
                  <a:srgbClr val="B0007F"/>
                </a:solidFill>
              </a:defRPr>
            </a:pPr>
          </a:p>
        </p:txBody>
      </p:sp>
      <p:sp>
        <p:nvSpPr>
          <p:cNvPr id="36" name="Shape 36"/>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pic>
        <p:nvPicPr>
          <p:cNvPr id="37" name="pasted-image.pdf"/>
          <p:cNvPicPr/>
          <p:nvPr/>
        </p:nvPicPr>
        <p:blipFill>
          <a:blip r:embed="rId2">
            <a:extLst/>
          </a:blip>
          <a:stretch>
            <a:fillRect/>
          </a:stretch>
        </p:blipFill>
        <p:spPr>
          <a:xfrm>
            <a:off x="5494627" y="6498461"/>
            <a:ext cx="3535806" cy="285857"/>
          </a:xfrm>
          <a:prstGeom prst="rect">
            <a:avLst/>
          </a:prstGeom>
          <a:ln w="12700">
            <a:miter lim="400000"/>
          </a:ln>
        </p:spPr>
      </p:pic>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 Blue">
    <p:bg>
      <p:bgPr>
        <a:solidFill>
          <a:srgbClr val="0A8CC4"/>
        </a:solidFill>
      </p:bgPr>
    </p:bg>
    <p:spTree>
      <p:nvGrpSpPr>
        <p:cNvPr id="1" name=""/>
        <p:cNvGrpSpPr/>
        <p:nvPr/>
      </p:nvGrpSpPr>
      <p:grpSpPr>
        <a:xfrm>
          <a:off x="0" y="0"/>
          <a:ext cx="0" cy="0"/>
          <a:chOff x="0" y="0"/>
          <a:chExt cx="0" cy="0"/>
        </a:xfrm>
      </p:grpSpPr>
      <p:grpSp>
        <p:nvGrpSpPr>
          <p:cNvPr id="45" name="Group 45"/>
          <p:cNvGrpSpPr/>
          <p:nvPr/>
        </p:nvGrpSpPr>
        <p:grpSpPr>
          <a:xfrm>
            <a:off x="0" y="0"/>
            <a:ext cx="9144000" cy="111512"/>
            <a:chOff x="0" y="0"/>
            <a:chExt cx="9143999" cy="111511"/>
          </a:xfrm>
        </p:grpSpPr>
        <p:sp>
          <p:nvSpPr>
            <p:cNvPr id="40" name="Shape 40"/>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41" name="Shape 41"/>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42" name="Shape 42"/>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43" name="Shape 43"/>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44" name="Shape 44"/>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46" name="Shape 46"/>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sp>
        <p:nvSpPr>
          <p:cNvPr id="47" name="Shape 47"/>
          <p:cNvSpPr/>
          <p:nvPr>
            <p:ph type="title"/>
          </p:nvPr>
        </p:nvSpPr>
        <p:spPr>
          <a:xfrm>
            <a:off x="500483" y="1627400"/>
            <a:ext cx="7994231" cy="3190246"/>
          </a:xfrm>
          <a:prstGeom prst="rect">
            <a:avLst/>
          </a:prstGeom>
        </p:spPr>
        <p:txBody>
          <a:bodyPr>
            <a:noAutofit/>
          </a:bodyPr>
          <a:lstStyle>
            <a:lvl1pPr>
              <a:defRPr b="1" sz="4000">
                <a:solidFill>
                  <a:srgbClr val="FFFFFF"/>
                </a:solidFill>
                <a:latin typeface="Droid Sans"/>
                <a:ea typeface="Droid Sans"/>
                <a:cs typeface="Droid Sans"/>
                <a:sym typeface="Droid Sans"/>
              </a:defRPr>
            </a:lvl1pPr>
          </a:lstStyle>
          <a:p>
            <a:pPr lvl="0">
              <a:defRPr b="0" sz="1800">
                <a:solidFill>
                  <a:srgbClr val="000000"/>
                </a:solidFill>
              </a:defRPr>
            </a:pPr>
            <a:r>
              <a:rPr b="1" sz="4000">
                <a:solidFill>
                  <a:srgbClr val="FFFFFF"/>
                </a:solidFill>
              </a:rPr>
              <a:t>Title Text</a:t>
            </a:r>
          </a:p>
        </p:txBody>
      </p:sp>
      <p:sp>
        <p:nvSpPr>
          <p:cNvPr id="48" name="Shape 4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Section SubHeader - Blue">
    <p:spTree>
      <p:nvGrpSpPr>
        <p:cNvPr id="1" name=""/>
        <p:cNvGrpSpPr/>
        <p:nvPr/>
      </p:nvGrpSpPr>
      <p:grpSpPr>
        <a:xfrm>
          <a:off x="0" y="0"/>
          <a:ext cx="0" cy="0"/>
          <a:chOff x="0" y="0"/>
          <a:chExt cx="0" cy="0"/>
        </a:xfrm>
      </p:grpSpPr>
      <p:sp>
        <p:nvSpPr>
          <p:cNvPr id="50" name="Shape 50"/>
          <p:cNvSpPr/>
          <p:nvPr/>
        </p:nvSpPr>
        <p:spPr>
          <a:xfrm>
            <a:off x="0" y="3429000"/>
            <a:ext cx="9144000" cy="3428999"/>
          </a:xfrm>
          <a:prstGeom prst="rect">
            <a:avLst/>
          </a:prstGeom>
          <a:solidFill>
            <a:srgbClr val="000000">
              <a:alpha val="5000"/>
            </a:srgbClr>
          </a:solidFill>
          <a:ln w="12700">
            <a:miter lim="400000"/>
          </a:ln>
        </p:spPr>
        <p:txBody>
          <a:bodyPr lIns="0" tIns="0" rIns="0" bIns="0" anchor="ctr"/>
          <a:lstStyle/>
          <a:p>
            <a:pPr lvl="0" algn="ctr">
              <a:defRPr>
                <a:solidFill>
                  <a:srgbClr val="FFFFFF"/>
                </a:solidFill>
              </a:defRPr>
            </a:pPr>
          </a:p>
        </p:txBody>
      </p:sp>
      <p:grpSp>
        <p:nvGrpSpPr>
          <p:cNvPr id="56" name="Group 56"/>
          <p:cNvGrpSpPr/>
          <p:nvPr/>
        </p:nvGrpSpPr>
        <p:grpSpPr>
          <a:xfrm>
            <a:off x="0" y="0"/>
            <a:ext cx="9144000" cy="111512"/>
            <a:chOff x="0" y="0"/>
            <a:chExt cx="9143999" cy="111511"/>
          </a:xfrm>
        </p:grpSpPr>
        <p:sp>
          <p:nvSpPr>
            <p:cNvPr id="51" name="Shape 51"/>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52" name="Shape 52"/>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53" name="Shape 53"/>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54" name="Shape 54"/>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55" name="Shape 55"/>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57" name="Shape 57"/>
          <p:cNvSpPr/>
          <p:nvPr/>
        </p:nvSpPr>
        <p:spPr>
          <a:xfrm>
            <a:off x="0" y="111512"/>
            <a:ext cx="9144000" cy="632938"/>
          </a:xfrm>
          <a:prstGeom prst="rect">
            <a:avLst/>
          </a:prstGeom>
          <a:solidFill>
            <a:srgbClr val="0A8CC4"/>
          </a:solidFill>
          <a:ln w="12700">
            <a:miter lim="400000"/>
          </a:ln>
        </p:spPr>
        <p:txBody>
          <a:bodyPr lIns="0" tIns="0" rIns="0" bIns="0" anchor="ctr"/>
          <a:lstStyle/>
          <a:p>
            <a:pPr lvl="0" algn="ctr">
              <a:defRPr>
                <a:solidFill>
                  <a:srgbClr val="B0007F"/>
                </a:solidFill>
              </a:defRPr>
            </a:pPr>
          </a:p>
        </p:txBody>
      </p:sp>
      <p:sp>
        <p:nvSpPr>
          <p:cNvPr id="58" name="Shape 58"/>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sp>
        <p:nvSpPr>
          <p:cNvPr id="59" name="Shape 59"/>
          <p:cNvSpPr/>
          <p:nvPr>
            <p:ph type="title"/>
          </p:nvPr>
        </p:nvSpPr>
        <p:spPr>
          <a:xfrm>
            <a:off x="494735" y="986673"/>
            <a:ext cx="8229601" cy="2578764"/>
          </a:xfrm>
          <a:prstGeom prst="rect">
            <a:avLst/>
          </a:prstGeom>
        </p:spPr>
        <p:txBody>
          <a:bodyPr anchor="b"/>
          <a:lstStyle>
            <a:lvl1pPr>
              <a:defRPr sz="3600">
                <a:solidFill>
                  <a:srgbClr val="2C2828"/>
                </a:solidFill>
                <a:latin typeface="+mn-lt"/>
                <a:ea typeface="+mn-ea"/>
                <a:cs typeface="+mn-cs"/>
                <a:sym typeface="Helvetica"/>
              </a:defRPr>
            </a:lvl1pPr>
          </a:lstStyle>
          <a:p>
            <a:pPr lvl="0">
              <a:defRPr sz="1800">
                <a:solidFill>
                  <a:srgbClr val="000000"/>
                </a:solidFill>
              </a:defRPr>
            </a:pPr>
            <a:r>
              <a:rPr sz="3600">
                <a:solidFill>
                  <a:srgbClr val="2C2828"/>
                </a:solidFill>
              </a:rPr>
              <a:t>Title Text</a:t>
            </a:r>
          </a:p>
        </p:txBody>
      </p:sp>
      <p:pic>
        <p:nvPicPr>
          <p:cNvPr id="60" name="pasted-image.pdf"/>
          <p:cNvPicPr/>
          <p:nvPr/>
        </p:nvPicPr>
        <p:blipFill>
          <a:blip r:embed="rId2">
            <a:extLst/>
          </a:blip>
          <a:stretch>
            <a:fillRect/>
          </a:stretch>
        </p:blipFill>
        <p:spPr>
          <a:xfrm>
            <a:off x="5494627" y="6498461"/>
            <a:ext cx="3535806" cy="285857"/>
          </a:xfrm>
          <a:prstGeom prst="rect">
            <a:avLst/>
          </a:prstGeom>
          <a:ln w="12700">
            <a:miter lim="400000"/>
          </a:ln>
        </p:spPr>
      </p:pic>
      <p:sp>
        <p:nvSpPr>
          <p:cNvPr id="61" name="Shape 6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 Green">
    <p:bg>
      <p:bgPr>
        <a:solidFill>
          <a:srgbClr val="85BD00"/>
        </a:solidFill>
      </p:bgPr>
    </p:bg>
    <p:spTree>
      <p:nvGrpSpPr>
        <p:cNvPr id="1" name=""/>
        <p:cNvGrpSpPr/>
        <p:nvPr/>
      </p:nvGrpSpPr>
      <p:grpSpPr>
        <a:xfrm>
          <a:off x="0" y="0"/>
          <a:ext cx="0" cy="0"/>
          <a:chOff x="0" y="0"/>
          <a:chExt cx="0" cy="0"/>
        </a:xfrm>
      </p:grpSpPr>
      <p:grpSp>
        <p:nvGrpSpPr>
          <p:cNvPr id="68" name="Group 68"/>
          <p:cNvGrpSpPr/>
          <p:nvPr/>
        </p:nvGrpSpPr>
        <p:grpSpPr>
          <a:xfrm>
            <a:off x="0" y="0"/>
            <a:ext cx="9144000" cy="111512"/>
            <a:chOff x="0" y="0"/>
            <a:chExt cx="9143999" cy="111511"/>
          </a:xfrm>
        </p:grpSpPr>
        <p:sp>
          <p:nvSpPr>
            <p:cNvPr id="63" name="Shape 63"/>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64" name="Shape 64"/>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65" name="Shape 65"/>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66" name="Shape 66"/>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67" name="Shape 67"/>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69" name="Shape 69"/>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sp>
        <p:nvSpPr>
          <p:cNvPr id="70" name="Shape 70"/>
          <p:cNvSpPr/>
          <p:nvPr>
            <p:ph type="title"/>
          </p:nvPr>
        </p:nvSpPr>
        <p:spPr>
          <a:xfrm>
            <a:off x="500483" y="1627400"/>
            <a:ext cx="7994231" cy="3190246"/>
          </a:xfrm>
          <a:prstGeom prst="rect">
            <a:avLst/>
          </a:prstGeom>
        </p:spPr>
        <p:txBody>
          <a:bodyPr>
            <a:noAutofit/>
          </a:bodyPr>
          <a:lstStyle>
            <a:lvl1pPr>
              <a:defRPr sz="4000">
                <a:solidFill>
                  <a:srgbClr val="FFFFFF"/>
                </a:solidFill>
                <a:latin typeface="+mn-lt"/>
                <a:ea typeface="+mn-ea"/>
                <a:cs typeface="+mn-cs"/>
                <a:sym typeface="Helvetica"/>
              </a:defRPr>
            </a:lvl1pPr>
          </a:lstStyle>
          <a:p>
            <a:pPr lvl="0">
              <a:defRPr sz="1800">
                <a:solidFill>
                  <a:srgbClr val="000000"/>
                </a:solidFill>
              </a:defRPr>
            </a:pPr>
            <a:r>
              <a:rPr sz="4000">
                <a:solidFill>
                  <a:srgbClr val="FFFFFF"/>
                </a:solidFill>
              </a:rPr>
              <a:t>Title Text</a:t>
            </a:r>
          </a:p>
        </p:txBody>
      </p:sp>
      <p:sp>
        <p:nvSpPr>
          <p:cNvPr id="71" name="Shape 7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Section SubHeader - Green">
    <p:spTree>
      <p:nvGrpSpPr>
        <p:cNvPr id="1" name=""/>
        <p:cNvGrpSpPr/>
        <p:nvPr/>
      </p:nvGrpSpPr>
      <p:grpSpPr>
        <a:xfrm>
          <a:off x="0" y="0"/>
          <a:ext cx="0" cy="0"/>
          <a:chOff x="0" y="0"/>
          <a:chExt cx="0" cy="0"/>
        </a:xfrm>
      </p:grpSpPr>
      <p:sp>
        <p:nvSpPr>
          <p:cNvPr id="73" name="Shape 73"/>
          <p:cNvSpPr/>
          <p:nvPr/>
        </p:nvSpPr>
        <p:spPr>
          <a:xfrm>
            <a:off x="0" y="3429000"/>
            <a:ext cx="9144000" cy="3428999"/>
          </a:xfrm>
          <a:prstGeom prst="rect">
            <a:avLst/>
          </a:prstGeom>
          <a:solidFill>
            <a:srgbClr val="000000">
              <a:alpha val="5000"/>
            </a:srgbClr>
          </a:solidFill>
          <a:ln w="12700">
            <a:miter lim="400000"/>
          </a:ln>
        </p:spPr>
        <p:txBody>
          <a:bodyPr lIns="0" tIns="0" rIns="0" bIns="0" anchor="ctr"/>
          <a:lstStyle/>
          <a:p>
            <a:pPr lvl="0" algn="ctr">
              <a:defRPr>
                <a:solidFill>
                  <a:srgbClr val="FFFFFF"/>
                </a:solidFill>
              </a:defRPr>
            </a:pPr>
          </a:p>
        </p:txBody>
      </p:sp>
      <p:grpSp>
        <p:nvGrpSpPr>
          <p:cNvPr id="79" name="Group 79"/>
          <p:cNvGrpSpPr/>
          <p:nvPr/>
        </p:nvGrpSpPr>
        <p:grpSpPr>
          <a:xfrm>
            <a:off x="0" y="0"/>
            <a:ext cx="9144000" cy="111512"/>
            <a:chOff x="0" y="0"/>
            <a:chExt cx="9143999" cy="111511"/>
          </a:xfrm>
        </p:grpSpPr>
        <p:sp>
          <p:nvSpPr>
            <p:cNvPr id="74" name="Shape 74"/>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75" name="Shape 75"/>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76" name="Shape 76"/>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77" name="Shape 77"/>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78" name="Shape 78"/>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80" name="Shape 80"/>
          <p:cNvSpPr/>
          <p:nvPr/>
        </p:nvSpPr>
        <p:spPr>
          <a:xfrm>
            <a:off x="0" y="111512"/>
            <a:ext cx="9144000" cy="632938"/>
          </a:xfrm>
          <a:prstGeom prst="rect">
            <a:avLst/>
          </a:prstGeom>
          <a:solidFill>
            <a:srgbClr val="85BD00"/>
          </a:solidFill>
          <a:ln w="12700">
            <a:miter lim="400000"/>
          </a:ln>
        </p:spPr>
        <p:txBody>
          <a:bodyPr lIns="0" tIns="0" rIns="0" bIns="0" anchor="ctr"/>
          <a:lstStyle/>
          <a:p>
            <a:pPr lvl="0" algn="ctr">
              <a:defRPr>
                <a:solidFill>
                  <a:srgbClr val="B0007F"/>
                </a:solidFill>
              </a:defRPr>
            </a:pPr>
          </a:p>
        </p:txBody>
      </p:sp>
      <p:sp>
        <p:nvSpPr>
          <p:cNvPr id="81" name="Shape 81"/>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sp>
        <p:nvSpPr>
          <p:cNvPr id="82" name="Shape 82"/>
          <p:cNvSpPr/>
          <p:nvPr>
            <p:ph type="title"/>
          </p:nvPr>
        </p:nvSpPr>
        <p:spPr>
          <a:xfrm>
            <a:off x="494735" y="986673"/>
            <a:ext cx="8229601" cy="2578764"/>
          </a:xfrm>
          <a:prstGeom prst="rect">
            <a:avLst/>
          </a:prstGeom>
        </p:spPr>
        <p:txBody>
          <a:bodyPr anchor="b"/>
          <a:lstStyle>
            <a:lvl1pPr>
              <a:defRPr sz="3600">
                <a:solidFill>
                  <a:srgbClr val="2C2828"/>
                </a:solidFill>
                <a:latin typeface="+mn-lt"/>
                <a:ea typeface="+mn-ea"/>
                <a:cs typeface="+mn-cs"/>
                <a:sym typeface="Helvetica"/>
              </a:defRPr>
            </a:lvl1pPr>
          </a:lstStyle>
          <a:p>
            <a:pPr lvl="0">
              <a:defRPr sz="1800">
                <a:solidFill>
                  <a:srgbClr val="000000"/>
                </a:solidFill>
              </a:defRPr>
            </a:pPr>
            <a:r>
              <a:rPr sz="3600">
                <a:solidFill>
                  <a:srgbClr val="2C2828"/>
                </a:solidFill>
              </a:rPr>
              <a:t>Title Text</a:t>
            </a:r>
          </a:p>
        </p:txBody>
      </p:sp>
      <p:pic>
        <p:nvPicPr>
          <p:cNvPr id="83" name="pasted-image.pdf"/>
          <p:cNvPicPr/>
          <p:nvPr/>
        </p:nvPicPr>
        <p:blipFill>
          <a:blip r:embed="rId2">
            <a:extLst/>
          </a:blip>
          <a:stretch>
            <a:fillRect/>
          </a:stretch>
        </p:blipFill>
        <p:spPr>
          <a:xfrm>
            <a:off x="5494627" y="6498461"/>
            <a:ext cx="3535806" cy="285857"/>
          </a:xfrm>
          <a:prstGeom prst="rect">
            <a:avLst/>
          </a:prstGeom>
          <a:ln w="12700">
            <a:miter lim="400000"/>
          </a:ln>
        </p:spPr>
      </p:pic>
      <p:sp>
        <p:nvSpPr>
          <p:cNvPr id="84" name="Shape 8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 Orange">
    <p:bg>
      <p:bgPr>
        <a:solidFill>
          <a:srgbClr val="FF5500"/>
        </a:solidFill>
      </p:bgPr>
    </p:bg>
    <p:spTree>
      <p:nvGrpSpPr>
        <p:cNvPr id="1" name=""/>
        <p:cNvGrpSpPr/>
        <p:nvPr/>
      </p:nvGrpSpPr>
      <p:grpSpPr>
        <a:xfrm>
          <a:off x="0" y="0"/>
          <a:ext cx="0" cy="0"/>
          <a:chOff x="0" y="0"/>
          <a:chExt cx="0" cy="0"/>
        </a:xfrm>
      </p:grpSpPr>
      <p:grpSp>
        <p:nvGrpSpPr>
          <p:cNvPr id="91" name="Group 91"/>
          <p:cNvGrpSpPr/>
          <p:nvPr/>
        </p:nvGrpSpPr>
        <p:grpSpPr>
          <a:xfrm>
            <a:off x="0" y="0"/>
            <a:ext cx="9144000" cy="111512"/>
            <a:chOff x="0" y="0"/>
            <a:chExt cx="9143999" cy="111511"/>
          </a:xfrm>
        </p:grpSpPr>
        <p:sp>
          <p:nvSpPr>
            <p:cNvPr id="86" name="Shape 86"/>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87" name="Shape 87"/>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88" name="Shape 88"/>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89" name="Shape 89"/>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90" name="Shape 90"/>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92" name="Shape 92"/>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sp>
        <p:nvSpPr>
          <p:cNvPr id="93" name="Shape 93"/>
          <p:cNvSpPr/>
          <p:nvPr>
            <p:ph type="title"/>
          </p:nvPr>
        </p:nvSpPr>
        <p:spPr>
          <a:xfrm>
            <a:off x="500483" y="1627400"/>
            <a:ext cx="7994231" cy="3190246"/>
          </a:xfrm>
          <a:prstGeom prst="rect">
            <a:avLst/>
          </a:prstGeom>
        </p:spPr>
        <p:txBody>
          <a:bodyPr>
            <a:noAutofit/>
          </a:bodyPr>
          <a:lstStyle>
            <a:lvl1pPr>
              <a:defRPr sz="4000">
                <a:solidFill>
                  <a:srgbClr val="FFFFFF"/>
                </a:solidFill>
                <a:latin typeface="+mn-lt"/>
                <a:ea typeface="+mn-ea"/>
                <a:cs typeface="+mn-cs"/>
                <a:sym typeface="Helvetica"/>
              </a:defRPr>
            </a:lvl1pPr>
          </a:lstStyle>
          <a:p>
            <a:pPr lvl="0">
              <a:defRPr sz="1800">
                <a:solidFill>
                  <a:srgbClr val="000000"/>
                </a:solidFill>
              </a:defRPr>
            </a:pPr>
            <a:r>
              <a:rPr sz="4000">
                <a:solidFill>
                  <a:srgbClr val="FFFFFF"/>
                </a:solidFill>
              </a:rPr>
              <a:t>Title Text</a:t>
            </a:r>
          </a:p>
        </p:txBody>
      </p:sp>
      <p:sp>
        <p:nvSpPr>
          <p:cNvPr id="94" name="Shape 9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Section SubHeader - Orange">
    <p:spTree>
      <p:nvGrpSpPr>
        <p:cNvPr id="1" name=""/>
        <p:cNvGrpSpPr/>
        <p:nvPr/>
      </p:nvGrpSpPr>
      <p:grpSpPr>
        <a:xfrm>
          <a:off x="0" y="0"/>
          <a:ext cx="0" cy="0"/>
          <a:chOff x="0" y="0"/>
          <a:chExt cx="0" cy="0"/>
        </a:xfrm>
      </p:grpSpPr>
      <p:sp>
        <p:nvSpPr>
          <p:cNvPr id="96" name="Shape 96"/>
          <p:cNvSpPr/>
          <p:nvPr/>
        </p:nvSpPr>
        <p:spPr>
          <a:xfrm>
            <a:off x="0" y="3429000"/>
            <a:ext cx="9144000" cy="3428999"/>
          </a:xfrm>
          <a:prstGeom prst="rect">
            <a:avLst/>
          </a:prstGeom>
          <a:solidFill>
            <a:srgbClr val="000000">
              <a:alpha val="5000"/>
            </a:srgbClr>
          </a:solidFill>
          <a:ln w="12700">
            <a:miter lim="400000"/>
          </a:ln>
        </p:spPr>
        <p:txBody>
          <a:bodyPr lIns="0" tIns="0" rIns="0" bIns="0" anchor="ctr"/>
          <a:lstStyle/>
          <a:p>
            <a:pPr lvl="0" algn="ctr">
              <a:defRPr>
                <a:solidFill>
                  <a:srgbClr val="FFFFFF"/>
                </a:solidFill>
              </a:defRPr>
            </a:pPr>
          </a:p>
        </p:txBody>
      </p:sp>
      <p:grpSp>
        <p:nvGrpSpPr>
          <p:cNvPr id="102" name="Group 102"/>
          <p:cNvGrpSpPr/>
          <p:nvPr/>
        </p:nvGrpSpPr>
        <p:grpSpPr>
          <a:xfrm>
            <a:off x="0" y="0"/>
            <a:ext cx="9144000" cy="111512"/>
            <a:chOff x="0" y="0"/>
            <a:chExt cx="9143999" cy="111511"/>
          </a:xfrm>
        </p:grpSpPr>
        <p:sp>
          <p:nvSpPr>
            <p:cNvPr id="97" name="Shape 97"/>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98" name="Shape 98"/>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99" name="Shape 99"/>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00" name="Shape 100"/>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101" name="Shape 101"/>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sp>
        <p:nvSpPr>
          <p:cNvPr id="103" name="Shape 103"/>
          <p:cNvSpPr/>
          <p:nvPr/>
        </p:nvSpPr>
        <p:spPr>
          <a:xfrm>
            <a:off x="0" y="111512"/>
            <a:ext cx="9144000" cy="632938"/>
          </a:xfrm>
          <a:prstGeom prst="rect">
            <a:avLst/>
          </a:prstGeom>
          <a:solidFill>
            <a:srgbClr val="FF5500"/>
          </a:solidFill>
          <a:ln w="12700">
            <a:miter lim="400000"/>
          </a:ln>
        </p:spPr>
        <p:txBody>
          <a:bodyPr lIns="0" tIns="0" rIns="0" bIns="0" anchor="ctr"/>
          <a:lstStyle/>
          <a:p>
            <a:pPr lvl="0" algn="ctr">
              <a:defRPr>
                <a:solidFill>
                  <a:srgbClr val="B0007F"/>
                </a:solidFill>
              </a:defRPr>
            </a:pPr>
          </a:p>
        </p:txBody>
      </p:sp>
      <p:sp>
        <p:nvSpPr>
          <p:cNvPr id="104" name="Shape 104"/>
          <p:cNvSpPr/>
          <p:nvPr/>
        </p:nvSpPr>
        <p:spPr>
          <a:xfrm>
            <a:off x="0" y="6424781"/>
            <a:ext cx="9144000" cy="433218"/>
          </a:xfrm>
          <a:prstGeom prst="rect">
            <a:avLst/>
          </a:prstGeom>
          <a:solidFill>
            <a:srgbClr val="000000">
              <a:alpha val="10000"/>
            </a:srgbClr>
          </a:solidFill>
          <a:ln w="12700">
            <a:miter lim="400000"/>
          </a:ln>
        </p:spPr>
        <p:txBody>
          <a:bodyPr lIns="0" tIns="0" rIns="0" bIns="0" anchor="ctr"/>
          <a:lstStyle/>
          <a:p>
            <a:pPr lvl="0" algn="ctr">
              <a:defRPr>
                <a:solidFill>
                  <a:srgbClr val="FFFFFF"/>
                </a:solidFill>
              </a:defRPr>
            </a:pPr>
          </a:p>
        </p:txBody>
      </p:sp>
      <p:sp>
        <p:nvSpPr>
          <p:cNvPr id="105" name="Shape 105"/>
          <p:cNvSpPr/>
          <p:nvPr>
            <p:ph type="title"/>
          </p:nvPr>
        </p:nvSpPr>
        <p:spPr>
          <a:xfrm>
            <a:off x="494735" y="986673"/>
            <a:ext cx="8229601" cy="2578764"/>
          </a:xfrm>
          <a:prstGeom prst="rect">
            <a:avLst/>
          </a:prstGeom>
        </p:spPr>
        <p:txBody>
          <a:bodyPr anchor="b"/>
          <a:lstStyle>
            <a:lvl1pPr>
              <a:defRPr sz="3600">
                <a:solidFill>
                  <a:srgbClr val="2C2828"/>
                </a:solidFill>
                <a:latin typeface="+mn-lt"/>
                <a:ea typeface="+mn-ea"/>
                <a:cs typeface="+mn-cs"/>
                <a:sym typeface="Helvetica"/>
              </a:defRPr>
            </a:lvl1pPr>
          </a:lstStyle>
          <a:p>
            <a:pPr lvl="0">
              <a:defRPr sz="1800">
                <a:solidFill>
                  <a:srgbClr val="000000"/>
                </a:solidFill>
              </a:defRPr>
            </a:pPr>
            <a:r>
              <a:rPr sz="3600">
                <a:solidFill>
                  <a:srgbClr val="2C2828"/>
                </a:solidFill>
              </a:rPr>
              <a:t>Title Text</a:t>
            </a:r>
          </a:p>
        </p:txBody>
      </p:sp>
      <p:sp>
        <p:nvSpPr>
          <p:cNvPr id="106" name="Shape 10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93835" y="92077"/>
            <a:ext cx="8229601" cy="150812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Title Text</a:t>
            </a:r>
          </a:p>
        </p:txBody>
      </p:sp>
      <p:sp>
        <p:nvSpPr>
          <p:cNvPr id="3" name="Shape 3"/>
          <p:cNvSpPr/>
          <p:nvPr>
            <p:ph type="body" idx="1"/>
          </p:nvPr>
        </p:nvSpPr>
        <p:spPr>
          <a:xfrm>
            <a:off x="490933" y="1600200"/>
            <a:ext cx="8229601"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solidFill>
                  <a:srgbClr val="000000"/>
                </a:solidFill>
              </a:defRPr>
            </a:pPr>
            <a:r>
              <a:rPr sz="3200">
                <a:solidFill>
                  <a:srgbClr val="2B2728"/>
                </a:solidFill>
              </a:rPr>
              <a:t>Body Level One</a:t>
            </a:r>
            <a:endParaRPr sz="3200">
              <a:solidFill>
                <a:srgbClr val="2B2728"/>
              </a:solidFill>
            </a:endParaRPr>
          </a:p>
          <a:p>
            <a:pPr lvl="1">
              <a:defRPr sz="1800">
                <a:solidFill>
                  <a:srgbClr val="000000"/>
                </a:solidFill>
              </a:defRPr>
            </a:pPr>
            <a:r>
              <a:rPr sz="3200">
                <a:solidFill>
                  <a:srgbClr val="2B2728"/>
                </a:solidFill>
              </a:rPr>
              <a:t>Body Level Two</a:t>
            </a:r>
            <a:endParaRPr sz="3200">
              <a:solidFill>
                <a:srgbClr val="2B2728"/>
              </a:solidFill>
            </a:endParaRPr>
          </a:p>
          <a:p>
            <a:pPr lvl="2">
              <a:defRPr sz="1800">
                <a:solidFill>
                  <a:srgbClr val="000000"/>
                </a:solidFill>
              </a:defRPr>
            </a:pPr>
            <a:r>
              <a:rPr sz="3200">
                <a:solidFill>
                  <a:srgbClr val="2B2728"/>
                </a:solidFill>
              </a:rPr>
              <a:t>Body Level Three</a:t>
            </a:r>
            <a:endParaRPr sz="3200">
              <a:solidFill>
                <a:srgbClr val="2B2728"/>
              </a:solidFill>
            </a:endParaRPr>
          </a:p>
          <a:p>
            <a:pPr lvl="3">
              <a:defRPr sz="1800">
                <a:solidFill>
                  <a:srgbClr val="000000"/>
                </a:solidFill>
              </a:defRPr>
            </a:pPr>
            <a:r>
              <a:rPr sz="3200">
                <a:solidFill>
                  <a:srgbClr val="2B2728"/>
                </a:solidFill>
              </a:rPr>
              <a:t>Body Level Four</a:t>
            </a:r>
            <a:endParaRPr sz="3200">
              <a:solidFill>
                <a:srgbClr val="2B2728"/>
              </a:solidFill>
            </a:endParaRPr>
          </a:p>
          <a:p>
            <a:pPr lvl="4">
              <a:defRPr sz="1800">
                <a:solidFill>
                  <a:srgbClr val="000000"/>
                </a:solidFill>
              </a:defRPr>
            </a:pPr>
            <a:r>
              <a:rPr sz="3200">
                <a:solidFill>
                  <a:srgbClr val="2B2728"/>
                </a:solidFill>
              </a:rPr>
              <a:t>Body Level Five</a:t>
            </a:r>
          </a:p>
        </p:txBody>
      </p:sp>
      <p:grpSp>
        <p:nvGrpSpPr>
          <p:cNvPr id="9" name="Group 9"/>
          <p:cNvGrpSpPr/>
          <p:nvPr/>
        </p:nvGrpSpPr>
        <p:grpSpPr>
          <a:xfrm>
            <a:off x="0" y="0"/>
            <a:ext cx="9144000" cy="111512"/>
            <a:chOff x="0" y="0"/>
            <a:chExt cx="9143999" cy="111511"/>
          </a:xfrm>
        </p:grpSpPr>
        <p:sp>
          <p:nvSpPr>
            <p:cNvPr id="4" name="Shape 4"/>
            <p:cNvSpPr/>
            <p:nvPr/>
          </p:nvSpPr>
          <p:spPr>
            <a:xfrm>
              <a:off x="0" y="0"/>
              <a:ext cx="1828801" cy="111512"/>
            </a:xfrm>
            <a:prstGeom prst="rect">
              <a:avLst/>
            </a:prstGeom>
            <a:solidFill>
              <a:srgbClr val="B0007F"/>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5" name="Shape 5"/>
            <p:cNvSpPr/>
            <p:nvPr/>
          </p:nvSpPr>
          <p:spPr>
            <a:xfrm>
              <a:off x="1828800" y="0"/>
              <a:ext cx="1828800" cy="111512"/>
            </a:xfrm>
            <a:prstGeom prst="rect">
              <a:avLst/>
            </a:prstGeom>
            <a:solidFill>
              <a:srgbClr val="0A8CC4"/>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6" name="Shape 6"/>
            <p:cNvSpPr/>
            <p:nvPr/>
          </p:nvSpPr>
          <p:spPr>
            <a:xfrm>
              <a:off x="3657600" y="0"/>
              <a:ext cx="1828800" cy="111512"/>
            </a:xfrm>
            <a:prstGeom prst="rect">
              <a:avLst/>
            </a:prstGeom>
            <a:solidFill>
              <a:srgbClr val="85BD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7" name="Shape 7"/>
            <p:cNvSpPr/>
            <p:nvPr/>
          </p:nvSpPr>
          <p:spPr>
            <a:xfrm>
              <a:off x="5486400" y="0"/>
              <a:ext cx="1828800" cy="111512"/>
            </a:xfrm>
            <a:prstGeom prst="rect">
              <a:avLst/>
            </a:prstGeom>
            <a:solidFill>
              <a:srgbClr val="FF5500"/>
            </a:solidFill>
            <a:ln w="12700" cap="flat">
              <a:noFill/>
              <a:miter lim="400000"/>
            </a:ln>
            <a:effectLst/>
          </p:spPr>
          <p:txBody>
            <a:bodyPr wrap="square" lIns="0" tIns="0" rIns="0" bIns="0" numCol="1" anchor="ctr">
              <a:noAutofit/>
            </a:bodyPr>
            <a:lstStyle/>
            <a:p>
              <a:pPr lvl="0" algn="ctr">
                <a:defRPr>
                  <a:solidFill>
                    <a:srgbClr val="FFFFFF"/>
                  </a:solidFill>
                </a:defRPr>
              </a:pPr>
            </a:p>
          </p:txBody>
        </p:sp>
        <p:sp>
          <p:nvSpPr>
            <p:cNvPr id="8" name="Shape 8"/>
            <p:cNvSpPr/>
            <p:nvPr/>
          </p:nvSpPr>
          <p:spPr>
            <a:xfrm>
              <a:off x="7315200" y="0"/>
              <a:ext cx="1828800" cy="111512"/>
            </a:xfrm>
            <a:prstGeom prst="rect">
              <a:avLst/>
            </a:prstGeom>
            <a:solidFill>
              <a:srgbClr val="5E5555"/>
            </a:solidFill>
            <a:ln w="12700" cap="flat">
              <a:noFill/>
              <a:miter lim="400000"/>
            </a:ln>
            <a:effectLst/>
          </p:spPr>
          <p:txBody>
            <a:bodyPr wrap="square" lIns="0" tIns="0" rIns="0" bIns="0" numCol="1" anchor="ctr">
              <a:noAutofit/>
            </a:bodyPr>
            <a:lstStyle/>
            <a:p>
              <a:pPr lvl="0" algn="ctr">
                <a:defRPr>
                  <a:solidFill>
                    <a:srgbClr val="FFFFFF"/>
                  </a:solidFill>
                </a:defRPr>
              </a:pPr>
            </a:p>
          </p:txBody>
        </p:sp>
      </p:grpSp>
      <p:pic>
        <p:nvPicPr>
          <p:cNvPr id="10" name="pasted-image.pdf"/>
          <p:cNvPicPr/>
          <p:nvPr/>
        </p:nvPicPr>
        <p:blipFill>
          <a:blip r:embed="rId2">
            <a:extLst/>
          </a:blip>
          <a:stretch>
            <a:fillRect/>
          </a:stretch>
        </p:blipFill>
        <p:spPr>
          <a:xfrm>
            <a:off x="5494627" y="6498461"/>
            <a:ext cx="3535806" cy="285857"/>
          </a:xfrm>
          <a:prstGeom prst="rect">
            <a:avLst/>
          </a:prstGeom>
          <a:ln w="12700">
            <a:miter lim="400000"/>
          </a:ln>
        </p:spPr>
      </p:pic>
      <p:sp>
        <p:nvSpPr>
          <p:cNvPr id="11" name="Shape 11"/>
          <p:cNvSpPr/>
          <p:nvPr>
            <p:ph type="sldNum" sz="quarter" idx="2"/>
          </p:nvPr>
        </p:nvSpPr>
        <p:spPr>
          <a:xfrm>
            <a:off x="6553200" y="6172200"/>
            <a:ext cx="2133600" cy="36830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spd="med" advClick="1"/>
  <p:txStyles>
    <p:titleStyle>
      <a:lvl1pPr defTabSz="457200">
        <a:defRPr sz="4400">
          <a:latin typeface="Helvetica Neue"/>
          <a:ea typeface="Helvetica Neue"/>
          <a:cs typeface="Helvetica Neue"/>
          <a:sym typeface="Helvetica Neue"/>
        </a:defRPr>
      </a:lvl1pPr>
      <a:lvl2pPr defTabSz="457200">
        <a:defRPr sz="4400">
          <a:latin typeface="Helvetica Neue"/>
          <a:ea typeface="Helvetica Neue"/>
          <a:cs typeface="Helvetica Neue"/>
          <a:sym typeface="Helvetica Neue"/>
        </a:defRPr>
      </a:lvl2pPr>
      <a:lvl3pPr defTabSz="457200">
        <a:defRPr sz="4400">
          <a:latin typeface="Helvetica Neue"/>
          <a:ea typeface="Helvetica Neue"/>
          <a:cs typeface="Helvetica Neue"/>
          <a:sym typeface="Helvetica Neue"/>
        </a:defRPr>
      </a:lvl3pPr>
      <a:lvl4pPr defTabSz="457200">
        <a:defRPr sz="4400">
          <a:latin typeface="Helvetica Neue"/>
          <a:ea typeface="Helvetica Neue"/>
          <a:cs typeface="Helvetica Neue"/>
          <a:sym typeface="Helvetica Neue"/>
        </a:defRPr>
      </a:lvl4pPr>
      <a:lvl5pPr defTabSz="457200">
        <a:defRPr sz="4400">
          <a:latin typeface="Helvetica Neue"/>
          <a:ea typeface="Helvetica Neue"/>
          <a:cs typeface="Helvetica Neue"/>
          <a:sym typeface="Helvetica Neue"/>
        </a:defRPr>
      </a:lvl5pPr>
      <a:lvl6pPr defTabSz="457200">
        <a:defRPr sz="4400">
          <a:latin typeface="Helvetica Neue"/>
          <a:ea typeface="Helvetica Neue"/>
          <a:cs typeface="Helvetica Neue"/>
          <a:sym typeface="Helvetica Neue"/>
        </a:defRPr>
      </a:lvl6pPr>
      <a:lvl7pPr defTabSz="457200">
        <a:defRPr sz="4400">
          <a:latin typeface="Helvetica Neue"/>
          <a:ea typeface="Helvetica Neue"/>
          <a:cs typeface="Helvetica Neue"/>
          <a:sym typeface="Helvetica Neue"/>
        </a:defRPr>
      </a:lvl7pPr>
      <a:lvl8pPr defTabSz="457200">
        <a:defRPr sz="4400">
          <a:latin typeface="Helvetica Neue"/>
          <a:ea typeface="Helvetica Neue"/>
          <a:cs typeface="Helvetica Neue"/>
          <a:sym typeface="Helvetica Neue"/>
        </a:defRPr>
      </a:lvl8pPr>
      <a:lvl9pPr defTabSz="457200">
        <a:defRPr sz="4400">
          <a:latin typeface="Helvetica Neue"/>
          <a:ea typeface="Helvetica Neue"/>
          <a:cs typeface="Helvetica Neue"/>
          <a:sym typeface="Helvetica Neue"/>
        </a:defRPr>
      </a:lvl9pPr>
    </p:titleStyle>
    <p:bodyStyle>
      <a:lvl1pPr marL="342900" indent="-342900" defTabSz="457200">
        <a:spcBef>
          <a:spcPts val="700"/>
        </a:spcBef>
        <a:buClr>
          <a:srgbClr val="5D5555"/>
        </a:buClr>
        <a:buSzPct val="100000"/>
        <a:buFont typeface="Arial"/>
        <a:buChar char="•"/>
        <a:defRPr sz="3200">
          <a:solidFill>
            <a:srgbClr val="2B2728"/>
          </a:solidFill>
          <a:latin typeface="Helvetica Neue"/>
          <a:ea typeface="Helvetica Neue"/>
          <a:cs typeface="Helvetica Neue"/>
          <a:sym typeface="Helvetica Neue"/>
        </a:defRPr>
      </a:lvl1pPr>
      <a:lvl2pPr marL="783771" indent="-326571" defTabSz="457200">
        <a:spcBef>
          <a:spcPts val="700"/>
        </a:spcBef>
        <a:buClr>
          <a:srgbClr val="5D5555"/>
        </a:buClr>
        <a:buSzPct val="100000"/>
        <a:buFont typeface="Arial"/>
        <a:buChar char="•"/>
        <a:defRPr sz="3200">
          <a:solidFill>
            <a:srgbClr val="2B2728"/>
          </a:solidFill>
          <a:latin typeface="Helvetica Neue"/>
          <a:ea typeface="Helvetica Neue"/>
          <a:cs typeface="Helvetica Neue"/>
          <a:sym typeface="Helvetica Neue"/>
        </a:defRPr>
      </a:lvl2pPr>
      <a:lvl3pPr marL="1219200" indent="-304800" defTabSz="457200">
        <a:spcBef>
          <a:spcPts val="700"/>
        </a:spcBef>
        <a:buClr>
          <a:srgbClr val="5D5555"/>
        </a:buClr>
        <a:buSzPct val="100000"/>
        <a:buFont typeface="Arial"/>
        <a:buChar char="•"/>
        <a:defRPr sz="3200">
          <a:solidFill>
            <a:srgbClr val="2B2728"/>
          </a:solidFill>
          <a:latin typeface="Helvetica Neue"/>
          <a:ea typeface="Helvetica Neue"/>
          <a:cs typeface="Helvetica Neue"/>
          <a:sym typeface="Helvetica Neue"/>
        </a:defRPr>
      </a:lvl3pPr>
      <a:lvl4pPr marL="1737360" indent="-365760" defTabSz="457200">
        <a:spcBef>
          <a:spcPts val="700"/>
        </a:spcBef>
        <a:buClr>
          <a:srgbClr val="5D5555"/>
        </a:buClr>
        <a:buSzPct val="60000"/>
        <a:buFont typeface="Arial"/>
        <a:buChar char="o"/>
        <a:defRPr sz="3200">
          <a:solidFill>
            <a:srgbClr val="2B2728"/>
          </a:solidFill>
          <a:latin typeface="Helvetica Neue"/>
          <a:ea typeface="Helvetica Neue"/>
          <a:cs typeface="Helvetica Neue"/>
          <a:sym typeface="Helvetica Neue"/>
        </a:defRPr>
      </a:lvl4pPr>
      <a:lvl5pPr marL="2194560" indent="-365760" defTabSz="457200">
        <a:spcBef>
          <a:spcPts val="700"/>
        </a:spcBef>
        <a:buClr>
          <a:srgbClr val="5D5555"/>
        </a:buClr>
        <a:buSzPct val="60000"/>
        <a:buFont typeface="Arial"/>
        <a:buChar char="o"/>
        <a:defRPr sz="3200">
          <a:solidFill>
            <a:srgbClr val="2B2728"/>
          </a:solidFill>
          <a:latin typeface="Helvetica Neue"/>
          <a:ea typeface="Helvetica Neue"/>
          <a:cs typeface="Helvetica Neue"/>
          <a:sym typeface="Helvetica Neue"/>
        </a:defRPr>
      </a:lvl5pPr>
      <a:lvl6pPr marL="2651760" indent="-365760" defTabSz="457200">
        <a:spcBef>
          <a:spcPts val="700"/>
        </a:spcBef>
        <a:buClr>
          <a:srgbClr val="5D5555"/>
        </a:buClr>
        <a:buSzPct val="100000"/>
        <a:buFont typeface="Arial"/>
        <a:buChar char="•"/>
        <a:defRPr sz="3200">
          <a:solidFill>
            <a:srgbClr val="2B2728"/>
          </a:solidFill>
          <a:latin typeface="Helvetica Neue"/>
          <a:ea typeface="Helvetica Neue"/>
          <a:cs typeface="Helvetica Neue"/>
          <a:sym typeface="Helvetica Neue"/>
        </a:defRPr>
      </a:lvl6pPr>
      <a:lvl7pPr marL="3108960" indent="-365760" defTabSz="457200">
        <a:spcBef>
          <a:spcPts val="700"/>
        </a:spcBef>
        <a:buClr>
          <a:srgbClr val="5D5555"/>
        </a:buClr>
        <a:buSzPct val="100000"/>
        <a:buFont typeface="Arial"/>
        <a:buChar char="•"/>
        <a:defRPr sz="3200">
          <a:solidFill>
            <a:srgbClr val="2B2728"/>
          </a:solidFill>
          <a:latin typeface="Helvetica Neue"/>
          <a:ea typeface="Helvetica Neue"/>
          <a:cs typeface="Helvetica Neue"/>
          <a:sym typeface="Helvetica Neue"/>
        </a:defRPr>
      </a:lvl7pPr>
      <a:lvl8pPr marL="3566159" indent="-365759" defTabSz="457200">
        <a:spcBef>
          <a:spcPts val="700"/>
        </a:spcBef>
        <a:buClr>
          <a:srgbClr val="5D5555"/>
        </a:buClr>
        <a:buSzPct val="100000"/>
        <a:buFont typeface="Arial"/>
        <a:buChar char="•"/>
        <a:defRPr sz="3200">
          <a:solidFill>
            <a:srgbClr val="2B2728"/>
          </a:solidFill>
          <a:latin typeface="Helvetica Neue"/>
          <a:ea typeface="Helvetica Neue"/>
          <a:cs typeface="Helvetica Neue"/>
          <a:sym typeface="Helvetica Neue"/>
        </a:defRPr>
      </a:lvl8pPr>
      <a:lvl9pPr marL="4023359" indent="-365759" defTabSz="457200">
        <a:spcBef>
          <a:spcPts val="700"/>
        </a:spcBef>
        <a:buClr>
          <a:srgbClr val="5D5555"/>
        </a:buClr>
        <a:buSzPct val="100000"/>
        <a:buFont typeface="Arial"/>
        <a:buChar char="•"/>
        <a:defRPr sz="3200">
          <a:solidFill>
            <a:srgbClr val="2B2728"/>
          </a:solidFill>
          <a:latin typeface="Helvetica Neue"/>
          <a:ea typeface="Helvetica Neue"/>
          <a:cs typeface="Helvetica Neue"/>
          <a:sym typeface="Helvetica Neue"/>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indent="2286000" algn="r" defTabSz="457200">
        <a:defRPr sz="1200">
          <a:solidFill>
            <a:schemeClr val="tx1"/>
          </a:solidFill>
          <a:latin typeface="+mn-lt"/>
          <a:ea typeface="+mn-ea"/>
          <a:cs typeface="+mn-cs"/>
          <a:sym typeface="Calibri"/>
        </a:defRPr>
      </a:lvl6pPr>
      <a:lvl7pPr indent="2743200" algn="r" defTabSz="457200">
        <a:defRPr sz="1200">
          <a:solidFill>
            <a:schemeClr val="tx1"/>
          </a:solidFill>
          <a:latin typeface="+mn-lt"/>
          <a:ea typeface="+mn-ea"/>
          <a:cs typeface="+mn-cs"/>
          <a:sym typeface="Calibri"/>
        </a:defRPr>
      </a:lvl7pPr>
      <a:lvl8pPr indent="3200400" algn="r" defTabSz="457200">
        <a:defRPr sz="1200">
          <a:solidFill>
            <a:schemeClr val="tx1"/>
          </a:solidFill>
          <a:latin typeface="+mn-lt"/>
          <a:ea typeface="+mn-ea"/>
          <a:cs typeface="+mn-cs"/>
          <a:sym typeface="Calibri"/>
        </a:defRPr>
      </a:lvl8pPr>
      <a:lvl9pPr indent="3657600"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tif"/><Relationship Id="rId4" Type="http://schemas.openxmlformats.org/officeDocument/2006/relationships/image" Target="../media/image11.png"/><Relationship Id="rId5" Type="http://schemas.openxmlformats.org/officeDocument/2006/relationships/image" Target="../media/image1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tif"/></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tif"/><Relationship Id="rId5" Type="http://schemas.openxmlformats.org/officeDocument/2006/relationships/image" Target="../media/image1.tif"/></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722312" y="2322116"/>
            <a:ext cx="7772401" cy="1800812"/>
          </a:xfrm>
          <a:prstGeom prst="rect">
            <a:avLst/>
          </a:prstGeom>
        </p:spPr>
        <p:txBody>
          <a:bodyPr>
            <a:normAutofit fontScale="100000" lnSpcReduction="0"/>
          </a:bodyPr>
          <a:lstStyle>
            <a:lvl1pPr defTabSz="320039">
              <a:defRPr sz="5600">
                <a:latin typeface="Helvetica Neue"/>
                <a:ea typeface="Helvetica Neue"/>
                <a:cs typeface="Helvetica Neue"/>
                <a:sym typeface="Helvetica Neue"/>
              </a:defRPr>
            </a:lvl1pPr>
          </a:lstStyle>
          <a:p>
            <a:pPr lvl="0">
              <a:defRPr sz="1800"/>
            </a:pPr>
            <a:r>
              <a:rPr sz="5600"/>
              <a:t>Introduction to Recommender Systems</a:t>
            </a:r>
          </a:p>
        </p:txBody>
      </p:sp>
      <p:sp>
        <p:nvSpPr>
          <p:cNvPr id="238" name="Shape 238"/>
          <p:cNvSpPr/>
          <p:nvPr>
            <p:ph type="body" idx="1"/>
          </p:nvPr>
        </p:nvSpPr>
        <p:spPr>
          <a:xfrm>
            <a:off x="803674" y="4618130"/>
            <a:ext cx="6780556" cy="1589736"/>
          </a:xfrm>
          <a:prstGeom prst="rect">
            <a:avLst/>
          </a:prstGeom>
        </p:spPr>
        <p:txBody>
          <a:bodyPr/>
          <a:lstStyle/>
          <a:p>
            <a:pPr lvl="0" defTabSz="338327">
              <a:spcBef>
                <a:spcPts val="600"/>
              </a:spcBef>
              <a:defRPr sz="1800">
                <a:solidFill>
                  <a:srgbClr val="000000"/>
                </a:solidFill>
              </a:defRPr>
            </a:pPr>
            <a:r>
              <a:rPr sz="2960">
                <a:solidFill>
                  <a:srgbClr val="D9D9D9"/>
                </a:solidFill>
                <a:latin typeface="Helvetica Neue"/>
                <a:ea typeface="Helvetica Neue"/>
                <a:cs typeface="Helvetica Neue"/>
                <a:sym typeface="Helvetica Neue"/>
              </a:rPr>
              <a:t>Machine Learning 101 Tutorial</a:t>
            </a:r>
            <a:endParaRPr sz="2960">
              <a:solidFill>
                <a:srgbClr val="D9D9D9"/>
              </a:solidFill>
              <a:latin typeface="Helvetica Neue"/>
              <a:ea typeface="Helvetica Neue"/>
              <a:cs typeface="Helvetica Neue"/>
              <a:sym typeface="Helvetica Neue"/>
            </a:endParaRPr>
          </a:p>
          <a:p>
            <a:pPr lvl="0" defTabSz="338327">
              <a:spcBef>
                <a:spcPts val="600"/>
              </a:spcBef>
              <a:defRPr sz="1800">
                <a:solidFill>
                  <a:srgbClr val="000000"/>
                </a:solidFill>
              </a:defRPr>
            </a:pPr>
            <a:r>
              <a:rPr sz="2960">
                <a:solidFill>
                  <a:srgbClr val="D9D9D9"/>
                </a:solidFill>
                <a:latin typeface="Helvetica Neue"/>
                <a:ea typeface="Helvetica Neue"/>
                <a:cs typeface="Helvetica Neue"/>
                <a:sym typeface="Helvetica Neue"/>
              </a:rPr>
              <a:t>Strata + Hadoop World, NYC, 2015</a:t>
            </a:r>
            <a:endParaRPr sz="2960">
              <a:solidFill>
                <a:srgbClr val="D9D9D9"/>
              </a:solidFill>
              <a:latin typeface="Helvetica Neue"/>
              <a:ea typeface="Helvetica Neue"/>
              <a:cs typeface="Helvetica Neue"/>
              <a:sym typeface="Helvetica Neue"/>
            </a:endParaRPr>
          </a:p>
          <a:p>
            <a:pPr lvl="0" defTabSz="338327">
              <a:spcBef>
                <a:spcPts val="600"/>
              </a:spcBef>
              <a:defRPr sz="1800">
                <a:solidFill>
                  <a:srgbClr val="000000"/>
                </a:solidFill>
              </a:defRPr>
            </a:pPr>
            <a:r>
              <a:rPr i="1" sz="2960">
                <a:solidFill>
                  <a:srgbClr val="D9D9D9"/>
                </a:solidFill>
                <a:latin typeface="Helvetica Neue"/>
                <a:ea typeface="Helvetica Neue"/>
                <a:cs typeface="Helvetica Neue"/>
                <a:sym typeface="Helvetica Neue"/>
              </a:rPr>
              <a:t>Chris DuBois, Dato</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pPr lvl="0">
              <a:defRPr sz="1800"/>
            </a:pPr>
            <a:r>
              <a:rPr sz="4400"/>
              <a:t>What data do you need?</a:t>
            </a:r>
          </a:p>
        </p:txBody>
      </p:sp>
      <p:sp>
        <p:nvSpPr>
          <p:cNvPr id="275" name="Shape 275"/>
          <p:cNvSpPr/>
          <p:nvPr>
            <p:ph type="body" idx="1"/>
          </p:nvPr>
        </p:nvSpPr>
        <p:spPr>
          <a:prstGeom prst="rect">
            <a:avLst/>
          </a:prstGeom>
        </p:spPr>
        <p:txBody>
          <a:bodyPr/>
          <a:lstStyle/>
          <a:p>
            <a:pPr lvl="0" marL="301752" indent="-301752" defTabSz="402336">
              <a:spcBef>
                <a:spcPts val="600"/>
              </a:spcBef>
              <a:defRPr sz="1800">
                <a:solidFill>
                  <a:srgbClr val="000000"/>
                </a:solidFill>
              </a:defRPr>
            </a:pPr>
            <a:r>
              <a:rPr sz="2816">
                <a:solidFill>
                  <a:srgbClr val="221F20"/>
                </a:solidFill>
              </a:rPr>
              <a:t>Required for </a:t>
            </a:r>
            <a:r>
              <a:rPr b="1" sz="2816">
                <a:solidFill>
                  <a:srgbClr val="221F20"/>
                </a:solidFill>
              </a:rPr>
              <a:t>collaborative filtering</a:t>
            </a:r>
            <a:endParaRPr sz="2816">
              <a:solidFill>
                <a:srgbClr val="221F20"/>
              </a:solidFill>
            </a:endParaRPr>
          </a:p>
          <a:p>
            <a:pPr lvl="1" marL="704087" indent="-301752" defTabSz="402336">
              <a:spcBef>
                <a:spcPts val="600"/>
              </a:spcBef>
              <a:defRPr sz="1800">
                <a:solidFill>
                  <a:srgbClr val="000000"/>
                </a:solidFill>
              </a:defRPr>
            </a:pPr>
            <a:r>
              <a:rPr sz="2816">
                <a:solidFill>
                  <a:srgbClr val="221F20"/>
                </a:solidFill>
              </a:rPr>
              <a:t>User identifier</a:t>
            </a:r>
            <a:endParaRPr sz="2816">
              <a:solidFill>
                <a:srgbClr val="221F20"/>
              </a:solidFill>
            </a:endParaRPr>
          </a:p>
          <a:p>
            <a:pPr lvl="1" marL="704087" indent="-301752" defTabSz="402336">
              <a:spcBef>
                <a:spcPts val="600"/>
              </a:spcBef>
              <a:defRPr sz="1800">
                <a:solidFill>
                  <a:srgbClr val="000000"/>
                </a:solidFill>
              </a:defRPr>
            </a:pPr>
            <a:r>
              <a:rPr sz="2816">
                <a:solidFill>
                  <a:srgbClr val="221F20"/>
                </a:solidFill>
              </a:rPr>
              <a:t>Product identifier</a:t>
            </a:r>
            <a:endParaRPr sz="2816">
              <a:solidFill>
                <a:srgbClr val="221F20"/>
              </a:solidFill>
            </a:endParaRPr>
          </a:p>
          <a:p>
            <a:pPr lvl="1" marL="704087" indent="-301752" defTabSz="402336">
              <a:spcBef>
                <a:spcPts val="600"/>
              </a:spcBef>
              <a:defRPr sz="1800">
                <a:solidFill>
                  <a:srgbClr val="000000"/>
                </a:solidFill>
              </a:defRPr>
            </a:pPr>
            <a:endParaRPr sz="2816">
              <a:solidFill>
                <a:srgbClr val="221F20"/>
              </a:solidFill>
            </a:endParaRPr>
          </a:p>
          <a:p>
            <a:pPr lvl="0" marL="301752" indent="-301752" defTabSz="402336">
              <a:spcBef>
                <a:spcPts val="600"/>
              </a:spcBef>
              <a:defRPr sz="1800">
                <a:solidFill>
                  <a:srgbClr val="000000"/>
                </a:solidFill>
              </a:defRPr>
            </a:pPr>
            <a:r>
              <a:rPr sz="2816">
                <a:solidFill>
                  <a:srgbClr val="221F20"/>
                </a:solidFill>
              </a:rPr>
              <a:t>Required for </a:t>
            </a:r>
            <a:r>
              <a:rPr b="1" sz="2816">
                <a:solidFill>
                  <a:srgbClr val="221F20"/>
                </a:solidFill>
              </a:rPr>
              <a:t>content-based recommendations</a:t>
            </a:r>
            <a:endParaRPr b="1" sz="2816">
              <a:solidFill>
                <a:srgbClr val="221F20"/>
              </a:solidFill>
            </a:endParaRPr>
          </a:p>
          <a:p>
            <a:pPr lvl="1" marL="704087" indent="-301752" defTabSz="402336">
              <a:spcBef>
                <a:spcPts val="600"/>
              </a:spcBef>
              <a:defRPr sz="1800">
                <a:solidFill>
                  <a:srgbClr val="000000"/>
                </a:solidFill>
              </a:defRPr>
            </a:pPr>
            <a:r>
              <a:rPr sz="2816">
                <a:solidFill>
                  <a:srgbClr val="221F20"/>
                </a:solidFill>
              </a:rPr>
              <a:t>Information about each item</a:t>
            </a:r>
            <a:endParaRPr b="1" sz="2816">
              <a:solidFill>
                <a:srgbClr val="221F20"/>
              </a:solidFill>
            </a:endParaRPr>
          </a:p>
          <a:p>
            <a:pPr lvl="0" marL="301752" indent="-301752" defTabSz="402336">
              <a:spcBef>
                <a:spcPts val="600"/>
              </a:spcBef>
              <a:defRPr sz="1800">
                <a:solidFill>
                  <a:srgbClr val="000000"/>
                </a:solidFill>
              </a:defRPr>
            </a:pPr>
            <a:endParaRPr sz="2816">
              <a:solidFill>
                <a:srgbClr val="221F20"/>
              </a:solidFill>
            </a:endParaRPr>
          </a:p>
          <a:p>
            <a:pPr lvl="0" marL="301752" indent="-301752" defTabSz="402336">
              <a:spcBef>
                <a:spcPts val="600"/>
              </a:spcBef>
              <a:defRPr sz="1800">
                <a:solidFill>
                  <a:srgbClr val="000000"/>
                </a:solidFill>
              </a:defRPr>
            </a:pPr>
            <a:r>
              <a:rPr sz="2816">
                <a:solidFill>
                  <a:srgbClr val="221F20"/>
                </a:solidFill>
              </a:rPr>
              <a:t>Further customization</a:t>
            </a:r>
            <a:endParaRPr sz="2816">
              <a:solidFill>
                <a:srgbClr val="221F20"/>
              </a:solidFill>
            </a:endParaRPr>
          </a:p>
          <a:p>
            <a:pPr lvl="1" marL="704087" indent="-301752" defTabSz="402336">
              <a:spcBef>
                <a:spcPts val="600"/>
              </a:spcBef>
              <a:defRPr sz="1800">
                <a:solidFill>
                  <a:srgbClr val="000000"/>
                </a:solidFill>
              </a:defRPr>
            </a:pPr>
            <a:r>
              <a:rPr sz="2816">
                <a:solidFill>
                  <a:srgbClr val="221F20"/>
                </a:solidFill>
              </a:rPr>
              <a:t>Ratings </a:t>
            </a:r>
            <a:r>
              <a:rPr b="1" sz="2816">
                <a:solidFill>
                  <a:srgbClr val="221F20"/>
                </a:solidFill>
              </a:rPr>
              <a:t>(explicit data)</a:t>
            </a:r>
            <a:r>
              <a:rPr sz="2816">
                <a:solidFill>
                  <a:srgbClr val="221F20"/>
                </a:solidFill>
              </a:rPr>
              <a:t>, counts</a:t>
            </a:r>
            <a:endParaRPr sz="2816">
              <a:solidFill>
                <a:srgbClr val="221F20"/>
              </a:solidFill>
            </a:endParaRPr>
          </a:p>
          <a:p>
            <a:pPr lvl="1" marL="704087" indent="-301752" defTabSz="402336">
              <a:spcBef>
                <a:spcPts val="600"/>
              </a:spcBef>
              <a:defRPr sz="1800">
                <a:solidFill>
                  <a:srgbClr val="000000"/>
                </a:solidFill>
              </a:defRPr>
            </a:pPr>
            <a:r>
              <a:rPr sz="2816">
                <a:solidFill>
                  <a:srgbClr val="221F20"/>
                </a:solidFill>
              </a:rPr>
              <a:t>Side data</a:t>
            </a:r>
          </a:p>
        </p:txBody>
      </p:sp>
      <p:sp>
        <p:nvSpPr>
          <p:cNvPr id="276" name="Shape 27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75">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2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2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2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2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27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27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27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0" presetID="1" grpId="1" fill="hold">
                                  <p:stCondLst>
                                    <p:cond delay="0"/>
                                  </p:stCondLst>
                                  <p:iterate type="el" backwards="0">
                                    <p:tmAbs val="0"/>
                                  </p:iterate>
                                  <p:childTnLst>
                                    <p:set>
                                      <p:cBhvr>
                                        <p:cTn id="36" fill="hold"/>
                                        <p:tgtEl>
                                          <p:spTgt spid="27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0" presetID="1" grpId="1" fill="hold">
                                  <p:stCondLst>
                                    <p:cond delay="0"/>
                                  </p:stCondLst>
                                  <p:iterate type="el" backwards="0">
                                    <p:tmAbs val="0"/>
                                  </p:iterate>
                                  <p:childTnLst>
                                    <p:set>
                                      <p:cBhvr>
                                        <p:cTn id="40" fill="hold"/>
                                        <p:tgtEl>
                                          <p:spTgt spid="27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presetClass="entr" presetSubtype="0" presetID="1" grpId="1" fill="hold">
                                  <p:stCondLst>
                                    <p:cond delay="0"/>
                                  </p:stCondLst>
                                  <p:iterate type="el" backwards="0">
                                    <p:tmAbs val="0"/>
                                  </p:iterate>
                                  <p:childTnLst>
                                    <p:set>
                                      <p:cBhvr>
                                        <p:cTn id="44" fill="hold"/>
                                        <p:tgtEl>
                                          <p:spTgt spid="275">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5"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281" name="Shape 281"/>
          <p:cNvSpPr/>
          <p:nvPr/>
        </p:nvSpPr>
        <p:spPr>
          <a:xfrm>
            <a:off x="1029122" y="1500204"/>
            <a:ext cx="543147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br>
              <a:rPr sz="2500">
                <a:solidFill>
                  <a:srgbClr val="DDDDDD"/>
                </a:solidFill>
                <a:latin typeface="Helvetica Neue"/>
                <a:ea typeface="Helvetica Neue"/>
                <a:cs typeface="Helvetica Neue"/>
                <a:sym typeface="Helvetica Neue"/>
              </a:rPr>
            </a:br>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b="1" sz="2500">
                <a:solidFill>
                  <a:srgbClr val="FFFFFF"/>
                </a:solidFill>
                <a:latin typeface="Helvetica Neue"/>
                <a:ea typeface="Helvetica Neue"/>
                <a:cs typeface="Helvetica Neue"/>
                <a:sym typeface="Helvetica Neue"/>
              </a:rPr>
              <a:t>Collaborative filtering</a:t>
            </a:r>
            <a:endParaRPr b="1" sz="2500">
              <a:solidFill>
                <a:srgbClr val="FFFFFF"/>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282" name="Shape 2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lvl="0">
              <a:defRPr sz="1800"/>
            </a:pPr>
            <a:r>
              <a:rPr sz="4400"/>
              <a:t>Implicit data</a:t>
            </a:r>
          </a:p>
        </p:txBody>
      </p:sp>
      <p:sp>
        <p:nvSpPr>
          <p:cNvPr id="285" name="Shape 285"/>
          <p:cNvSpPr/>
          <p:nvPr>
            <p:ph type="body" idx="1"/>
          </p:nvPr>
        </p:nvSpPr>
        <p:spPr>
          <a:xfrm>
            <a:off x="4491432" y="1574800"/>
            <a:ext cx="8229601" cy="5257800"/>
          </a:xfrm>
          <a:prstGeom prst="rect">
            <a:avLst/>
          </a:prstGeom>
        </p:spPr>
        <p:txBody>
          <a:bodyPr/>
          <a:lstStyle/>
          <a:p>
            <a:pPr lvl="0">
              <a:defRPr sz="1800">
                <a:solidFill>
                  <a:srgbClr val="000000"/>
                </a:solidFill>
              </a:defRPr>
            </a:pPr>
            <a:r>
              <a:rPr sz="3200">
                <a:solidFill>
                  <a:srgbClr val="221F20"/>
                </a:solidFill>
              </a:rPr>
              <a:t>User x product</a:t>
            </a:r>
            <a:br>
              <a:rPr sz="3200">
                <a:solidFill>
                  <a:srgbClr val="221F20"/>
                </a:solidFill>
              </a:rPr>
            </a:br>
            <a:r>
              <a:rPr sz="3200">
                <a:solidFill>
                  <a:srgbClr val="221F20"/>
                </a:solidFill>
              </a:rPr>
              <a:t>interactions</a:t>
            </a:r>
            <a:br>
              <a:rPr sz="3200">
                <a:solidFill>
                  <a:srgbClr val="221F20"/>
                </a:solidFill>
              </a:rPr>
            </a:br>
            <a:endParaRPr sz="3200">
              <a:solidFill>
                <a:srgbClr val="221F20"/>
              </a:solidFill>
            </a:endParaRPr>
          </a:p>
          <a:p>
            <a:pPr lvl="0">
              <a:defRPr sz="1800">
                <a:solidFill>
                  <a:srgbClr val="000000"/>
                </a:solidFill>
              </a:defRPr>
            </a:pPr>
            <a:r>
              <a:rPr sz="3200">
                <a:solidFill>
                  <a:srgbClr val="221F20"/>
                </a:solidFill>
              </a:rPr>
              <a:t>Consumed / used /</a:t>
            </a:r>
            <a:br>
              <a:rPr sz="3200">
                <a:solidFill>
                  <a:srgbClr val="221F20"/>
                </a:solidFill>
              </a:rPr>
            </a:br>
            <a:r>
              <a:rPr sz="3200">
                <a:solidFill>
                  <a:srgbClr val="221F20"/>
                </a:solidFill>
              </a:rPr>
              <a:t>clicked / etc.</a:t>
            </a:r>
          </a:p>
        </p:txBody>
      </p:sp>
      <p:pic>
        <p:nvPicPr>
          <p:cNvPr id="286" name="Screen Shot 2015-09-08 at 2.43.22 PM.png"/>
          <p:cNvPicPr/>
          <p:nvPr/>
        </p:nvPicPr>
        <p:blipFill>
          <a:blip r:embed="rId2">
            <a:extLst/>
          </a:blip>
          <a:stretch>
            <a:fillRect/>
          </a:stretch>
        </p:blipFill>
        <p:spPr>
          <a:xfrm>
            <a:off x="505303" y="1478248"/>
            <a:ext cx="3779267" cy="4630452"/>
          </a:xfrm>
          <a:prstGeom prst="rect">
            <a:avLst/>
          </a:prstGeom>
          <a:ln w="12700">
            <a:miter lim="400000"/>
          </a:ln>
        </p:spPr>
      </p:pic>
      <p:sp>
        <p:nvSpPr>
          <p:cNvPr id="287" name="Shape 2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prstGeom prst="rect">
            <a:avLst/>
          </a:prstGeom>
        </p:spPr>
        <p:txBody>
          <a:bodyPr/>
          <a:lstStyle/>
          <a:p>
            <a:pPr lvl="0">
              <a:defRPr sz="1800"/>
            </a:pPr>
            <a:r>
              <a:rPr sz="4400"/>
              <a:t>Item-based CF: Training</a:t>
            </a:r>
          </a:p>
        </p:txBody>
      </p:sp>
      <p:pic>
        <p:nvPicPr>
          <p:cNvPr id="290" name="Screen Shot 2015-09-08 at 2.58.35 PM.png"/>
          <p:cNvPicPr/>
          <p:nvPr/>
        </p:nvPicPr>
        <p:blipFill>
          <a:blip r:embed="rId2">
            <a:extLst/>
          </a:blip>
          <a:stretch>
            <a:fillRect/>
          </a:stretch>
        </p:blipFill>
        <p:spPr>
          <a:xfrm>
            <a:off x="332571" y="2276265"/>
            <a:ext cx="8478858" cy="3686897"/>
          </a:xfrm>
          <a:prstGeom prst="rect">
            <a:avLst/>
          </a:prstGeom>
          <a:ln w="12700">
            <a:miter lim="400000"/>
          </a:ln>
        </p:spPr>
      </p:pic>
      <p:sp>
        <p:nvSpPr>
          <p:cNvPr id="291" name="Shape 29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92" name="Shape 292"/>
          <p:cNvSpPr/>
          <p:nvPr/>
        </p:nvSpPr>
        <p:spPr>
          <a:xfrm>
            <a:off x="1077787" y="5435375"/>
            <a:ext cx="127001" cy="9255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spcBef>
                <a:spcPts val="700"/>
              </a:spcBef>
            </a:pPr>
            <a:endParaRPr sz="2500">
              <a:solidFill>
                <a:srgbClr val="221F20"/>
              </a:solidFill>
              <a:latin typeface="Droid Sans"/>
              <a:ea typeface="Droid Sans"/>
              <a:cs typeface="Droid Sans"/>
              <a:sym typeface="Droid Sans"/>
            </a:endParaRP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prstGeom prst="rect">
            <a:avLst/>
          </a:prstGeom>
        </p:spPr>
        <p:txBody>
          <a:bodyPr/>
          <a:lstStyle/>
          <a:p>
            <a:pPr lvl="0">
              <a:defRPr sz="1800"/>
            </a:pPr>
            <a:r>
              <a:rPr sz="4400"/>
              <a:t>Item-based CF: predictions</a:t>
            </a:r>
          </a:p>
        </p:txBody>
      </p:sp>
      <p:sp>
        <p:nvSpPr>
          <p:cNvPr id="295" name="Shape 2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96" name="Shape 296"/>
          <p:cNvSpPr/>
          <p:nvPr>
            <p:ph type="body" idx="1"/>
          </p:nvPr>
        </p:nvSpPr>
        <p:spPr>
          <a:prstGeom prst="rect">
            <a:avLst/>
          </a:prstGeom>
        </p:spPr>
        <p:txBody>
          <a:bodyPr/>
          <a:lstStyle/>
          <a:p>
            <a:pPr lvl="0" marL="0" indent="0">
              <a:buClrTx/>
              <a:buSzTx/>
              <a:buFontTx/>
              <a:buNone/>
              <a:defRPr sz="1800">
                <a:solidFill>
                  <a:srgbClr val="000000"/>
                </a:solidFill>
              </a:defRPr>
            </a:pPr>
            <a:r>
              <a:rPr sz="2500">
                <a:solidFill>
                  <a:srgbClr val="221F20"/>
                </a:solidFill>
              </a:rPr>
              <a:t>Create a ranked list for a given user using </a:t>
            </a:r>
            <a:br>
              <a:rPr sz="2500">
                <a:solidFill>
                  <a:srgbClr val="221F20"/>
                </a:solidFill>
              </a:rPr>
            </a:br>
            <a:r>
              <a:rPr sz="2500">
                <a:solidFill>
                  <a:srgbClr val="221F20"/>
                </a:solidFill>
              </a:rPr>
              <a:t>the list of previously seen items</a:t>
            </a:r>
            <a:endParaRPr sz="2500">
              <a:solidFill>
                <a:srgbClr val="221F20"/>
              </a:solidFill>
            </a:endParaRPr>
          </a:p>
          <a:p>
            <a:pPr lvl="0" marL="342900" indent="-342900">
              <a:defRPr sz="1800">
                <a:solidFill>
                  <a:srgbClr val="000000"/>
                </a:solidFill>
              </a:defRPr>
            </a:pPr>
            <a:r>
              <a:rPr sz="2500">
                <a:solidFill>
                  <a:srgbClr val="221F20"/>
                </a:solidFill>
              </a:rPr>
              <a:t>For each item, i, compute the average similarity between i and the items in the list</a:t>
            </a:r>
            <a:endParaRPr sz="2500">
              <a:solidFill>
                <a:srgbClr val="221F20"/>
              </a:solidFill>
            </a:endParaRPr>
          </a:p>
          <a:p>
            <a:pPr lvl="0" marL="342900" indent="-342900">
              <a:defRPr sz="1800">
                <a:solidFill>
                  <a:srgbClr val="000000"/>
                </a:solidFill>
              </a:defRPr>
            </a:pPr>
            <a:r>
              <a:rPr sz="2500">
                <a:solidFill>
                  <a:srgbClr val="221F20"/>
                </a:solidFill>
              </a:rPr>
              <a:t>Compute a list of the top N items ranked by score</a:t>
            </a:r>
            <a:endParaRPr sz="2500">
              <a:solidFill>
                <a:srgbClr val="221F20"/>
              </a:solidFill>
            </a:endParaRPr>
          </a:p>
          <a:p>
            <a:pPr lvl="0" marL="0" indent="0">
              <a:buClrTx/>
              <a:buSzTx/>
              <a:buFontTx/>
              <a:buNone/>
              <a:defRPr sz="1800">
                <a:solidFill>
                  <a:srgbClr val="000000"/>
                </a:solidFill>
              </a:defRPr>
            </a:pPr>
            <a:endParaRPr sz="2500">
              <a:solidFill>
                <a:srgbClr val="221F20"/>
              </a:solidFill>
            </a:endParaRPr>
          </a:p>
          <a:p>
            <a:pPr lvl="1" marL="800100" indent="-342900">
              <a:defRPr sz="1800">
                <a:solidFill>
                  <a:srgbClr val="000000"/>
                </a:solidFill>
              </a:defRPr>
            </a:pPr>
            <a:endParaRPr sz="2500">
              <a:solidFill>
                <a:srgbClr val="221F20"/>
              </a:solidFill>
            </a:endParaRPr>
          </a:p>
          <a:p>
            <a:pPr lvl="0" marL="0" indent="0">
              <a:buClrTx/>
              <a:buSzTx/>
              <a:buFontTx/>
              <a:buNone/>
              <a:defRPr sz="1800">
                <a:solidFill>
                  <a:srgbClr val="000000"/>
                </a:solidFill>
              </a:defRPr>
            </a:pPr>
            <a:r>
              <a:rPr sz="2500">
                <a:solidFill>
                  <a:srgbClr val="221F20"/>
                </a:solidFill>
              </a:rPr>
              <a:t>Alternatives</a:t>
            </a:r>
            <a:endParaRPr sz="2500">
              <a:solidFill>
                <a:srgbClr val="221F20"/>
              </a:solidFill>
            </a:endParaRPr>
          </a:p>
          <a:p>
            <a:pPr lvl="0" marL="342900" indent="-342900">
              <a:defRPr sz="1800">
                <a:solidFill>
                  <a:srgbClr val="000000"/>
                </a:solidFill>
              </a:defRPr>
            </a:pPr>
            <a:r>
              <a:rPr sz="2500">
                <a:solidFill>
                  <a:srgbClr val="221F20"/>
                </a:solidFill>
              </a:rPr>
              <a:t>Incorporate rating, e.g., cosine distance</a:t>
            </a:r>
            <a:endParaRPr sz="2500">
              <a:solidFill>
                <a:srgbClr val="221F20"/>
              </a:solidFill>
            </a:endParaRPr>
          </a:p>
          <a:p>
            <a:pPr lvl="0" marL="342900" indent="-342900">
              <a:defRPr sz="1800">
                <a:solidFill>
                  <a:srgbClr val="000000"/>
                </a:solidFill>
              </a:defRPr>
            </a:pPr>
            <a:r>
              <a:rPr sz="2500">
                <a:solidFill>
                  <a:srgbClr val="221F20"/>
                </a:solidFill>
              </a:rPr>
              <a:t>Other distances, e.g., Pearsons</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prstGeom prst="rect">
            <a:avLst/>
          </a:prstGeom>
        </p:spPr>
        <p:txBody>
          <a:bodyPr/>
          <a:lstStyle/>
          <a:p>
            <a:pPr lvl="0">
              <a:defRPr b="0" sz="1800">
                <a:solidFill>
                  <a:srgbClr val="000000"/>
                </a:solidFill>
              </a:defRPr>
            </a:pPr>
            <a:r>
              <a:rPr b="1" sz="4000">
                <a:solidFill>
                  <a:srgbClr val="FFFFFF"/>
                </a:solidFill>
              </a:rPr>
              <a:t>Demo!</a:t>
            </a:r>
          </a:p>
        </p:txBody>
      </p:sp>
      <p:sp>
        <p:nvSpPr>
          <p:cNvPr id="299" name="Shape 2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prstGeom prst="rect">
            <a:avLst/>
          </a:prstGeom>
        </p:spPr>
        <p:txBody>
          <a:bodyPr/>
          <a:lstStyle/>
          <a:p>
            <a:pPr lvl="0">
              <a:defRPr sz="1800"/>
            </a:pPr>
            <a:r>
              <a:rPr sz="4400"/>
              <a:t>Matrix factorization</a:t>
            </a:r>
          </a:p>
        </p:txBody>
      </p:sp>
      <p:sp>
        <p:nvSpPr>
          <p:cNvPr id="302" name="Shape 302"/>
          <p:cNvSpPr/>
          <p:nvPr>
            <p:ph type="body" idx="1"/>
          </p:nvPr>
        </p:nvSpPr>
        <p:spPr>
          <a:prstGeom prst="rect">
            <a:avLst/>
          </a:prstGeom>
        </p:spPr>
        <p:txBody>
          <a:bodyPr/>
          <a:lstStyle/>
          <a:p>
            <a:pPr lvl="0">
              <a:defRPr sz="1800">
                <a:solidFill>
                  <a:srgbClr val="000000"/>
                </a:solidFill>
              </a:defRPr>
            </a:pPr>
            <a:r>
              <a:rPr sz="3200">
                <a:solidFill>
                  <a:srgbClr val="221F20"/>
                </a:solidFill>
              </a:rPr>
              <a:t>Treat users and products as a giant matrix with (very) </a:t>
            </a:r>
            <a:r>
              <a:rPr b="1" sz="3200">
                <a:solidFill>
                  <a:srgbClr val="221F20"/>
                </a:solidFill>
              </a:rPr>
              <a:t>many</a:t>
            </a:r>
            <a:r>
              <a:rPr sz="3200">
                <a:solidFill>
                  <a:srgbClr val="221F20"/>
                </a:solidFill>
              </a:rPr>
              <a:t> missing values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Users have </a:t>
            </a:r>
            <a:r>
              <a:rPr b="1" sz="3200">
                <a:solidFill>
                  <a:srgbClr val="221F20"/>
                </a:solidFill>
              </a:rPr>
              <a:t>latent factors</a:t>
            </a:r>
            <a:r>
              <a:rPr sz="3200">
                <a:solidFill>
                  <a:srgbClr val="221F20"/>
                </a:solidFill>
              </a:rPr>
              <a:t> that describe how much they like various genres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Items have </a:t>
            </a:r>
            <a:r>
              <a:rPr b="1" sz="3200">
                <a:solidFill>
                  <a:srgbClr val="221F20"/>
                </a:solidFill>
              </a:rPr>
              <a:t>latent factors</a:t>
            </a:r>
            <a:r>
              <a:rPr sz="3200">
                <a:solidFill>
                  <a:srgbClr val="221F20"/>
                </a:solidFill>
              </a:rPr>
              <a:t> that describe how much like each genre they are</a:t>
            </a:r>
          </a:p>
        </p:txBody>
      </p:sp>
      <p:sp>
        <p:nvSpPr>
          <p:cNvPr id="303" name="Shape 30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302">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3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3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3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3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30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2"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p>
            <a:pPr lvl="0">
              <a:defRPr sz="1800"/>
            </a:pPr>
            <a:r>
              <a:rPr sz="4400"/>
              <a:t>Matrix factorization</a:t>
            </a:r>
          </a:p>
        </p:txBody>
      </p:sp>
      <p:sp>
        <p:nvSpPr>
          <p:cNvPr id="306" name="Shape 306"/>
          <p:cNvSpPr/>
          <p:nvPr>
            <p:ph type="body" idx="1"/>
          </p:nvPr>
        </p:nvSpPr>
        <p:spPr>
          <a:xfrm>
            <a:off x="490933" y="1587500"/>
            <a:ext cx="8229601" cy="5257800"/>
          </a:xfrm>
          <a:prstGeom prst="rect">
            <a:avLst/>
          </a:prstGeom>
        </p:spPr>
        <p:txBody>
          <a:bodyPr/>
          <a:lstStyle/>
          <a:p>
            <a:pPr lvl="0">
              <a:defRPr sz="1800">
                <a:solidFill>
                  <a:srgbClr val="000000"/>
                </a:solidFill>
              </a:defRPr>
            </a:pPr>
            <a:r>
              <a:rPr sz="3200">
                <a:solidFill>
                  <a:srgbClr val="221F20"/>
                </a:solidFill>
              </a:rPr>
              <a:t>Turn this into a </a:t>
            </a:r>
            <a:r>
              <a:rPr b="1" sz="3200">
                <a:solidFill>
                  <a:srgbClr val="221F20"/>
                </a:solidFill>
              </a:rPr>
              <a:t>fill-in-the-missing-value</a:t>
            </a:r>
            <a:r>
              <a:rPr sz="3200">
                <a:solidFill>
                  <a:srgbClr val="221F20"/>
                </a:solidFill>
              </a:rPr>
              <a:t> exercise by learning the latent factors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Implicit or explicit data</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Part of the winning formula for the Netflix Prize</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Predict ratings or rankings</a:t>
            </a:r>
          </a:p>
        </p:txBody>
      </p:sp>
      <p:sp>
        <p:nvSpPr>
          <p:cNvPr id="307" name="Shape 3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lvl1pPr>
              <a:defRPr>
                <a:uFill>
                  <a:solidFill>
                    <a:srgbClr val="888888"/>
                  </a:solidFill>
                </a:uFill>
                <a:latin typeface="Trebuchet MS"/>
                <a:ea typeface="Trebuchet MS"/>
                <a:cs typeface="Trebuchet MS"/>
                <a:sym typeface="Trebuchet MS"/>
              </a:defRPr>
            </a:lvl1pPr>
          </a:lstStyle>
          <a:p>
            <a:pPr lvl="0">
              <a:defRPr sz="1800">
                <a:solidFill>
                  <a:srgbClr val="000000"/>
                </a:solidFill>
                <a:uFillTx/>
              </a:defRPr>
            </a:pPr>
            <a:fld id="{86CB4B4D-7CA3-9044-876B-883B54F8677D}" type="slidenum">
              <a:rPr sz="1200">
                <a:solidFill>
                  <a:srgbClr val="888888"/>
                </a:solidFill>
                <a:uFill>
                  <a:solidFill>
                    <a:srgbClr val="888888"/>
                  </a:solidFill>
                </a:uFill>
              </a:rPr>
            </a:fld>
          </a:p>
        </p:txBody>
      </p:sp>
      <p:sp>
        <p:nvSpPr>
          <p:cNvPr id="310" name="Shape 310"/>
          <p:cNvSpPr/>
          <p:nvPr/>
        </p:nvSpPr>
        <p:spPr>
          <a:xfrm>
            <a:off x="3266422" y="3183101"/>
            <a:ext cx="54560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Alex</a:t>
            </a:r>
          </a:p>
        </p:txBody>
      </p:sp>
      <p:sp>
        <p:nvSpPr>
          <p:cNvPr id="311" name="Shape 311"/>
          <p:cNvSpPr/>
          <p:nvPr/>
        </p:nvSpPr>
        <p:spPr>
          <a:xfrm>
            <a:off x="3328484" y="3680152"/>
            <a:ext cx="483541"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Bob</a:t>
            </a:r>
          </a:p>
        </p:txBody>
      </p:sp>
      <p:sp>
        <p:nvSpPr>
          <p:cNvPr id="312" name="Shape 312"/>
          <p:cNvSpPr/>
          <p:nvPr/>
        </p:nvSpPr>
        <p:spPr>
          <a:xfrm>
            <a:off x="3202575" y="4228003"/>
            <a:ext cx="609450"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Alice</a:t>
            </a:r>
          </a:p>
        </p:txBody>
      </p:sp>
      <p:sp>
        <p:nvSpPr>
          <p:cNvPr id="313" name="Shape 313"/>
          <p:cNvSpPr/>
          <p:nvPr/>
        </p:nvSpPr>
        <p:spPr>
          <a:xfrm>
            <a:off x="2913142" y="4775854"/>
            <a:ext cx="89888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Barbara</a:t>
            </a:r>
          </a:p>
        </p:txBody>
      </p:sp>
      <p:sp>
        <p:nvSpPr>
          <p:cNvPr id="314" name="Shape 314"/>
          <p:cNvSpPr/>
          <p:nvPr/>
        </p:nvSpPr>
        <p:spPr>
          <a:xfrm rot="19833212">
            <a:off x="3894007" y="2232570"/>
            <a:ext cx="1845319"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Game of Thrones</a:t>
            </a:r>
          </a:p>
        </p:txBody>
      </p:sp>
      <p:sp>
        <p:nvSpPr>
          <p:cNvPr id="315" name="Shape 315"/>
          <p:cNvSpPr/>
          <p:nvPr/>
        </p:nvSpPr>
        <p:spPr>
          <a:xfrm rot="19833212">
            <a:off x="6480155" y="2544525"/>
            <a:ext cx="81215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Vikings</a:t>
            </a:r>
          </a:p>
        </p:txBody>
      </p:sp>
      <p:sp>
        <p:nvSpPr>
          <p:cNvPr id="316" name="Shape 316"/>
          <p:cNvSpPr/>
          <p:nvPr/>
        </p:nvSpPr>
        <p:spPr>
          <a:xfrm rot="19833212">
            <a:off x="5098588" y="2402678"/>
            <a:ext cx="162899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House of Cards</a:t>
            </a:r>
          </a:p>
        </p:txBody>
      </p:sp>
      <p:sp>
        <p:nvSpPr>
          <p:cNvPr id="317" name="Shape 317"/>
          <p:cNvSpPr/>
          <p:nvPr/>
        </p:nvSpPr>
        <p:spPr>
          <a:xfrm rot="19833212">
            <a:off x="4416380" y="2402678"/>
            <a:ext cx="160488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True Detective</a:t>
            </a:r>
          </a:p>
        </p:txBody>
      </p:sp>
      <p:sp>
        <p:nvSpPr>
          <p:cNvPr id="318" name="Shape 318"/>
          <p:cNvSpPr/>
          <p:nvPr/>
        </p:nvSpPr>
        <p:spPr>
          <a:xfrm rot="19833212">
            <a:off x="5758668" y="2402678"/>
            <a:ext cx="1601984"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Usual Suspects</a:t>
            </a:r>
          </a:p>
        </p:txBody>
      </p:sp>
      <p:graphicFrame>
        <p:nvGraphicFramePr>
          <p:cNvPr id="319" name="Table 319"/>
          <p:cNvGraphicFramePr/>
          <p:nvPr/>
        </p:nvGraphicFramePr>
        <p:xfrm>
          <a:off x="4005968" y="3065953"/>
          <a:ext cx="2784447" cy="219789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54349"/>
                <a:gridCol w="554349"/>
                <a:gridCol w="554349"/>
                <a:gridCol w="554349"/>
                <a:gridCol w="554349"/>
              </a:tblGrid>
              <a:tr h="546297">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3</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r h="546297">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4</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r>
              <a:tr h="546297">
                <a:tc>
                  <a:txBody>
                    <a:bodyPr/>
                    <a:lstStyle/>
                    <a:p>
                      <a:pPr lvl="0" algn="ctr">
                        <a:defRPr b="0" i="0" sz="1800"/>
                      </a:pPr>
                      <a:r>
                        <a:rPr b="1" i="1">
                          <a:uFill>
                            <a:solidFill/>
                          </a:uFill>
                        </a:rPr>
                        <a:t>1</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4</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r h="546297">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3</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bl>
          </a:graphicData>
        </a:graphic>
      </p:graphicFrame>
      <p:sp>
        <p:nvSpPr>
          <p:cNvPr id="320" name="Shape 320"/>
          <p:cNvSpPr/>
          <p:nvPr>
            <p:ph type="title" idx="4294967295"/>
          </p:nvPr>
        </p:nvSpPr>
        <p:spPr>
          <a:xfrm>
            <a:off x="185446" y="-142887"/>
            <a:ext cx="8229601" cy="1508125"/>
          </a:xfrm>
          <a:prstGeom prst="rect">
            <a:avLst/>
          </a:prstGeom>
        </p:spPr>
        <p:txBody>
          <a:bodyPr lIns="0" tIns="0" rIns="0" bIns="0"/>
          <a:lstStyle>
            <a:lvl1pPr>
              <a:defRPr>
                <a:latin typeface="+mn-lt"/>
                <a:ea typeface="+mn-ea"/>
                <a:cs typeface="+mn-cs"/>
                <a:sym typeface="Helvetica"/>
              </a:defRPr>
            </a:lvl1pPr>
          </a:lstStyle>
          <a:p>
            <a:pPr lvl="0">
              <a:defRPr sz="1800"/>
            </a:pPr>
            <a:r>
              <a:rPr sz="4400"/>
              <a:t>Matrix factorization</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lvl1pPr>
              <a:defRPr>
                <a:uFill>
                  <a:solidFill>
                    <a:srgbClr val="888888"/>
                  </a:solidFill>
                </a:uFill>
                <a:latin typeface="Trebuchet MS"/>
                <a:ea typeface="Trebuchet MS"/>
                <a:cs typeface="Trebuchet MS"/>
                <a:sym typeface="Trebuchet MS"/>
              </a:defRPr>
            </a:lvl1pPr>
          </a:lstStyle>
          <a:p>
            <a:pPr lvl="0">
              <a:defRPr sz="1800">
                <a:solidFill>
                  <a:srgbClr val="000000"/>
                </a:solidFill>
                <a:uFillTx/>
              </a:defRPr>
            </a:pPr>
            <a:fld id="{86CB4B4D-7CA3-9044-876B-883B54F8677D}" type="slidenum">
              <a:rPr sz="1200">
                <a:solidFill>
                  <a:srgbClr val="888888"/>
                </a:solidFill>
                <a:uFill>
                  <a:solidFill>
                    <a:srgbClr val="888888"/>
                  </a:solidFill>
                </a:uFill>
              </a:rPr>
            </a:fld>
          </a:p>
        </p:txBody>
      </p:sp>
      <p:graphicFrame>
        <p:nvGraphicFramePr>
          <p:cNvPr id="323" name="Table 323"/>
          <p:cNvGraphicFramePr/>
          <p:nvPr/>
        </p:nvGraphicFramePr>
        <p:xfrm>
          <a:off x="4005968" y="3065953"/>
          <a:ext cx="2784447" cy="219789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54349"/>
                <a:gridCol w="554349"/>
                <a:gridCol w="554349"/>
                <a:gridCol w="554349"/>
                <a:gridCol w="554349"/>
              </a:tblGrid>
              <a:tr h="546297">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3</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r h="546297">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4</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r>
              <a:tr h="546297">
                <a:tc>
                  <a:txBody>
                    <a:bodyPr/>
                    <a:lstStyle/>
                    <a:p>
                      <a:pPr lvl="0" algn="ctr">
                        <a:defRPr b="0" i="0" sz="1800"/>
                      </a:pPr>
                      <a:r>
                        <a:rPr b="1" i="1">
                          <a:uFill>
                            <a:solidFill/>
                          </a:uFill>
                        </a:rPr>
                        <a:t>1</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4</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r h="546297">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3</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bl>
          </a:graphicData>
        </a:graphic>
      </p:graphicFrame>
      <p:sp>
        <p:nvSpPr>
          <p:cNvPr id="324" name="Shape 324"/>
          <p:cNvSpPr/>
          <p:nvPr/>
        </p:nvSpPr>
        <p:spPr>
          <a:xfrm rot="16275853">
            <a:off x="5219458" y="2670495"/>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25" name="Shape 325"/>
          <p:cNvSpPr/>
          <p:nvPr/>
        </p:nvSpPr>
        <p:spPr>
          <a:xfrm rot="19833212">
            <a:off x="3979843" y="1264983"/>
            <a:ext cx="1845318"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Game of Thrones</a:t>
            </a:r>
          </a:p>
        </p:txBody>
      </p:sp>
      <p:sp>
        <p:nvSpPr>
          <p:cNvPr id="326" name="Shape 326"/>
          <p:cNvSpPr/>
          <p:nvPr/>
        </p:nvSpPr>
        <p:spPr>
          <a:xfrm rot="19833212">
            <a:off x="6321198" y="1498947"/>
            <a:ext cx="81215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Vikings</a:t>
            </a:r>
          </a:p>
        </p:txBody>
      </p:sp>
      <p:sp>
        <p:nvSpPr>
          <p:cNvPr id="327" name="Shape 327"/>
          <p:cNvSpPr/>
          <p:nvPr/>
        </p:nvSpPr>
        <p:spPr>
          <a:xfrm rot="19833212">
            <a:off x="5106281" y="1318156"/>
            <a:ext cx="162899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House of Cards</a:t>
            </a:r>
          </a:p>
        </p:txBody>
      </p:sp>
      <p:sp>
        <p:nvSpPr>
          <p:cNvPr id="328" name="Shape 328"/>
          <p:cNvSpPr/>
          <p:nvPr/>
        </p:nvSpPr>
        <p:spPr>
          <a:xfrm rot="19833212">
            <a:off x="4530416" y="1330267"/>
            <a:ext cx="160488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True Detective</a:t>
            </a:r>
          </a:p>
        </p:txBody>
      </p:sp>
      <p:sp>
        <p:nvSpPr>
          <p:cNvPr id="329" name="Shape 329"/>
          <p:cNvSpPr/>
          <p:nvPr/>
        </p:nvSpPr>
        <p:spPr>
          <a:xfrm rot="19833212">
            <a:off x="5665827" y="1304803"/>
            <a:ext cx="1601984"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Usual Suspects</a:t>
            </a:r>
          </a:p>
        </p:txBody>
      </p:sp>
      <p:sp>
        <p:nvSpPr>
          <p:cNvPr id="330" name="Shape 330"/>
          <p:cNvSpPr/>
          <p:nvPr/>
        </p:nvSpPr>
        <p:spPr>
          <a:xfrm rot="16275853">
            <a:off x="5787172" y="2628725"/>
            <a:ext cx="271681" cy="27168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1" name="Shape 331"/>
          <p:cNvSpPr/>
          <p:nvPr/>
        </p:nvSpPr>
        <p:spPr>
          <a:xfrm rot="16275853">
            <a:off x="3555624" y="4775844"/>
            <a:ext cx="210759"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2" name="Shape 332"/>
          <p:cNvSpPr/>
          <p:nvPr/>
        </p:nvSpPr>
        <p:spPr>
          <a:xfrm rot="16275853">
            <a:off x="3550975" y="4258512"/>
            <a:ext cx="220057" cy="22005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3" name="Shape 333"/>
          <p:cNvSpPr/>
          <p:nvPr/>
        </p:nvSpPr>
        <p:spPr>
          <a:xfrm rot="16275853">
            <a:off x="4165141" y="23743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4" name="Shape 334"/>
          <p:cNvSpPr/>
          <p:nvPr/>
        </p:nvSpPr>
        <p:spPr>
          <a:xfrm rot="16275853">
            <a:off x="4744051" y="2436782"/>
            <a:ext cx="115642" cy="1156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5" name="Shape 335"/>
          <p:cNvSpPr/>
          <p:nvPr/>
        </p:nvSpPr>
        <p:spPr>
          <a:xfrm rot="16275853">
            <a:off x="6324780" y="2358303"/>
            <a:ext cx="268193" cy="26819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6" name="Shape 336"/>
          <p:cNvSpPr/>
          <p:nvPr/>
        </p:nvSpPr>
        <p:spPr>
          <a:xfrm rot="16275853">
            <a:off x="4165141"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7" name="Shape 337"/>
          <p:cNvSpPr/>
          <p:nvPr/>
        </p:nvSpPr>
        <p:spPr>
          <a:xfrm rot="16275853">
            <a:off x="4696492"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8" name="Shape 338"/>
          <p:cNvSpPr/>
          <p:nvPr/>
        </p:nvSpPr>
        <p:spPr>
          <a:xfrm rot="16275853">
            <a:off x="5227480"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39" name="Shape 339"/>
          <p:cNvSpPr/>
          <p:nvPr/>
        </p:nvSpPr>
        <p:spPr>
          <a:xfrm rot="16275853">
            <a:off x="5858726" y="2100960"/>
            <a:ext cx="116844" cy="11684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40" name="Shape 340"/>
          <p:cNvSpPr/>
          <p:nvPr/>
        </p:nvSpPr>
        <p:spPr>
          <a:xfrm rot="16275853">
            <a:off x="3282993" y="3295216"/>
            <a:ext cx="115641" cy="1156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41" name="Shape 341"/>
          <p:cNvSpPr/>
          <p:nvPr/>
        </p:nvSpPr>
        <p:spPr>
          <a:xfrm rot="16275853">
            <a:off x="3206717" y="3715991"/>
            <a:ext cx="268194" cy="26819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42" name="Shape 342"/>
          <p:cNvSpPr/>
          <p:nvPr/>
        </p:nvSpPr>
        <p:spPr>
          <a:xfrm rot="16275853">
            <a:off x="2881893" y="4263161"/>
            <a:ext cx="210760" cy="21075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43" name="Shape 343"/>
          <p:cNvSpPr/>
          <p:nvPr/>
        </p:nvSpPr>
        <p:spPr>
          <a:xfrm rot="16275853">
            <a:off x="2881893" y="3247657"/>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44" name="Shape 344"/>
          <p:cNvSpPr/>
          <p:nvPr/>
        </p:nvSpPr>
        <p:spPr>
          <a:xfrm rot="16275853">
            <a:off x="2921042" y="3792483"/>
            <a:ext cx="116711" cy="11671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45" name="Shape 345"/>
          <p:cNvSpPr/>
          <p:nvPr/>
        </p:nvSpPr>
        <p:spPr>
          <a:xfrm rot="16275853">
            <a:off x="6403319" y="2136566"/>
            <a:ext cx="63501" cy="635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46" name="Shape 346"/>
          <p:cNvSpPr/>
          <p:nvPr/>
        </p:nvSpPr>
        <p:spPr>
          <a:xfrm>
            <a:off x="2136407" y="3175917"/>
            <a:ext cx="54560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Alex</a:t>
            </a:r>
          </a:p>
        </p:txBody>
      </p:sp>
      <p:sp>
        <p:nvSpPr>
          <p:cNvPr id="347" name="Shape 347"/>
          <p:cNvSpPr/>
          <p:nvPr/>
        </p:nvSpPr>
        <p:spPr>
          <a:xfrm>
            <a:off x="2198469" y="3672968"/>
            <a:ext cx="483541"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Bob</a:t>
            </a:r>
          </a:p>
        </p:txBody>
      </p:sp>
      <p:sp>
        <p:nvSpPr>
          <p:cNvPr id="348" name="Shape 348"/>
          <p:cNvSpPr/>
          <p:nvPr/>
        </p:nvSpPr>
        <p:spPr>
          <a:xfrm>
            <a:off x="2072560" y="4220819"/>
            <a:ext cx="609450"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Alice</a:t>
            </a:r>
          </a:p>
        </p:txBody>
      </p:sp>
      <p:sp>
        <p:nvSpPr>
          <p:cNvPr id="349" name="Shape 349"/>
          <p:cNvSpPr/>
          <p:nvPr/>
        </p:nvSpPr>
        <p:spPr>
          <a:xfrm>
            <a:off x="1783127" y="4768670"/>
            <a:ext cx="89888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Barbara</a:t>
            </a:r>
          </a:p>
        </p:txBody>
      </p:sp>
      <p:grpSp>
        <p:nvGrpSpPr>
          <p:cNvPr id="353" name="Group 353"/>
          <p:cNvGrpSpPr/>
          <p:nvPr/>
        </p:nvGrpSpPr>
        <p:grpSpPr>
          <a:xfrm>
            <a:off x="1254154" y="1922752"/>
            <a:ext cx="5474565" cy="3302248"/>
            <a:chOff x="0" y="0"/>
            <a:chExt cx="5474564" cy="3302247"/>
          </a:xfrm>
        </p:grpSpPr>
        <p:sp>
          <p:nvSpPr>
            <p:cNvPr id="350" name="Shape 350"/>
            <p:cNvSpPr/>
            <p:nvPr/>
          </p:nvSpPr>
          <p:spPr>
            <a:xfrm>
              <a:off x="0" y="380812"/>
              <a:ext cx="185770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b="1">
                  <a:solidFill>
                    <a:srgbClr val="8D0065"/>
                  </a:solidFill>
                </a:defRPr>
              </a:lvl1pPr>
            </a:lstStyle>
            <a:p>
              <a:pPr lvl="0">
                <a:defRPr b="0">
                  <a:solidFill>
                    <a:srgbClr val="000000"/>
                  </a:solidFill>
                </a:defRPr>
              </a:pPr>
              <a:r>
                <a:rPr b="1">
                  <a:solidFill>
                    <a:srgbClr val="8D0065"/>
                  </a:solidFill>
                </a:rPr>
                <a:t>Model parameters</a:t>
              </a:r>
            </a:p>
          </p:txBody>
        </p:sp>
        <p:sp>
          <p:nvSpPr>
            <p:cNvPr id="351" name="Shape 351"/>
            <p:cNvSpPr/>
            <p:nvPr/>
          </p:nvSpPr>
          <p:spPr>
            <a:xfrm>
              <a:off x="2682845" y="0"/>
              <a:ext cx="2791720" cy="1064212"/>
            </a:xfrm>
            <a:prstGeom prst="roundRect">
              <a:avLst>
                <a:gd name="adj" fmla="val 17901"/>
              </a:avLst>
            </a:prstGeom>
            <a:noFill/>
            <a:ln w="25400" cap="flat">
              <a:solidFill>
                <a:srgbClr val="B0007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sp>
          <p:nvSpPr>
            <p:cNvPr id="352" name="Shape 352"/>
            <p:cNvSpPr/>
            <p:nvPr/>
          </p:nvSpPr>
          <p:spPr>
            <a:xfrm>
              <a:off x="1473871" y="1129757"/>
              <a:ext cx="1225576" cy="2172491"/>
            </a:xfrm>
            <a:prstGeom prst="roundRect">
              <a:avLst>
                <a:gd name="adj" fmla="val 15544"/>
              </a:avLst>
            </a:prstGeom>
            <a:noFill/>
            <a:ln w="25400" cap="flat">
              <a:solidFill>
                <a:srgbClr val="B0007E"/>
              </a:solidFill>
              <a:prstDash val="solid"/>
              <a:bevel/>
            </a:ln>
            <a:effectLst>
              <a:outerShdw sx="100000" sy="100000" kx="0" ky="0" algn="b" rotWithShape="0" blurRad="38100" dist="23000" dir="5400000">
                <a:srgbClr val="000000">
                  <a:alpha val="35000"/>
                </a:srgbClr>
              </a:outerShdw>
            </a:effectLst>
          </p:spPr>
          <p:txBody>
            <a:bodyPr wrap="square" lIns="0" tIns="0" rIns="0" bIns="0" numCol="1" anchor="ctr">
              <a:noAutofit/>
            </a:bodyPr>
            <a:lstStyle/>
            <a:p>
              <a:pPr lvl="0"/>
            </a:p>
          </p:txBody>
        </p:sp>
      </p:grpSp>
      <p:sp>
        <p:nvSpPr>
          <p:cNvPr id="354" name="Shape 354"/>
          <p:cNvSpPr/>
          <p:nvPr>
            <p:ph type="title" idx="4294967295"/>
          </p:nvPr>
        </p:nvSpPr>
        <p:spPr>
          <a:xfrm>
            <a:off x="185446" y="-142887"/>
            <a:ext cx="8229601" cy="1508125"/>
          </a:xfrm>
          <a:prstGeom prst="rect">
            <a:avLst/>
          </a:prstGeom>
        </p:spPr>
        <p:txBody>
          <a:bodyPr lIns="0" tIns="0" rIns="0" bIns="0"/>
          <a:lstStyle>
            <a:lvl1pPr>
              <a:defRPr>
                <a:latin typeface="+mn-lt"/>
                <a:ea typeface="+mn-ea"/>
                <a:cs typeface="+mn-cs"/>
                <a:sym typeface="Helvetica"/>
              </a:defRPr>
            </a:lvl1pPr>
          </a:lstStyle>
          <a:p>
            <a:pPr lvl="0">
              <a:defRPr sz="1800"/>
            </a:pPr>
            <a:r>
              <a:rPr sz="4400"/>
              <a:t>Matrix factorization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xit" presetSubtype="0" presetID="10" grpId="1" fill="hold">
                                  <p:stCondLst>
                                    <p:cond delay="0"/>
                                  </p:stCondLst>
                                  <p:iterate type="el" backwards="0">
                                    <p:tmAbs val="0"/>
                                  </p:iterate>
                                  <p:childTnLst>
                                    <p:animEffect filter="fade" transition="out">
                                      <p:cBhvr>
                                        <p:cTn id="6" dur="1000" fill="hold"/>
                                        <p:tgtEl>
                                          <p:spTgt spid="353"/>
                                        </p:tgtEl>
                                      </p:cBhvr>
                                    </p:animEffect>
                                    <p:set>
                                      <p:cBhvr>
                                        <p:cTn id="7" fill="hold">
                                          <p:stCondLst>
                                            <p:cond delay="999"/>
                                          </p:stCondLst>
                                        </p:cTn>
                                        <p:tgtEl>
                                          <p:spTgt spid="35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3"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241" name="Shape 241"/>
          <p:cNvSpPr/>
          <p:nvPr/>
        </p:nvSpPr>
        <p:spPr>
          <a:xfrm>
            <a:off x="1029122" y="1500204"/>
            <a:ext cx="543147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b="1" sz="2500">
                <a:solidFill>
                  <a:srgbClr val="FFFFFF"/>
                </a:solidFill>
                <a:latin typeface="Helvetica Neue"/>
                <a:ea typeface="Helvetica Neue"/>
                <a:cs typeface="Helvetica Neue"/>
                <a:sym typeface="Helvetica Neue"/>
              </a:rPr>
              <a:t>Motivation</a:t>
            </a:r>
            <a:endParaRPr b="1" sz="2500">
              <a:solidFill>
                <a:srgbClr val="FFFFFF"/>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242" name="Shape 24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a:ea typeface="Helvetica Neue"/>
                <a:cs typeface="Helvetica Neue"/>
                <a:sym typeface="Helvetica Neue"/>
              </a:defRPr>
            </a:lvl1p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graphicFrame>
        <p:nvGraphicFramePr>
          <p:cNvPr id="359" name="Table 359"/>
          <p:cNvGraphicFramePr/>
          <p:nvPr/>
        </p:nvGraphicFramePr>
        <p:xfrm>
          <a:off x="4005968" y="3065953"/>
          <a:ext cx="2784447" cy="219789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54349"/>
                <a:gridCol w="554349"/>
                <a:gridCol w="554349"/>
                <a:gridCol w="554349"/>
                <a:gridCol w="554349"/>
              </a:tblGrid>
              <a:tr h="546297">
                <a:tc>
                  <a:txBody>
                    <a:bodyPr/>
                    <a:lstStyle/>
                    <a:p>
                      <a:pPr lvl="0" algn="ctr">
                        <a:defRPr b="0" i="0" sz="1800"/>
                      </a:pPr>
                      <a:r>
                        <a:rPr b="1" i="1">
                          <a:uFill>
                            <a:solidFill/>
                          </a:uFill>
                        </a:rPr>
                        <a:t>5</a:t>
                      </a:r>
                    </a:p>
                  </a:txBody>
                  <a:tcPr marL="63500" marR="63500" marT="63500" marB="63500" anchor="ctr" anchorCtr="0" horzOverflow="overflow">
                    <a:solidFill>
                      <a:srgbClr val="FD8045"/>
                    </a:solidFill>
                  </a:tcPr>
                </a:tc>
                <a:tc>
                  <a:txBody>
                    <a:bodyPr/>
                    <a:lstStyle/>
                    <a:p>
                      <a:pPr lvl="0" algn="ctr">
                        <a:defRPr b="0" i="0" sz="1800"/>
                      </a:pPr>
                      <a:r>
                        <a:rPr b="1" i="1">
                          <a:uFill>
                            <a:solidFill/>
                          </a:uFill>
                        </a:rPr>
                        <a:t>5</a:t>
                      </a:r>
                    </a:p>
                  </a:txBody>
                  <a:tcPr marL="63500" marR="63500" marT="63500" marB="63500" anchor="ctr" anchorCtr="0" horzOverflow="overflow">
                    <a:solidFill>
                      <a:srgbClr val="FD8045"/>
                    </a:solidFill>
                  </a:tcPr>
                </a:tc>
                <a:tc>
                  <a:txBody>
                    <a:bodyPr/>
                    <a:lstStyle/>
                    <a:p>
                      <a:pPr lvl="0" algn="ctr">
                        <a:defRPr b="0" i="0" sz="1800"/>
                      </a:pPr>
                      <a:r>
                        <a:rPr b="1" i="1">
                          <a:uFill>
                            <a:solidFill/>
                          </a:uFill>
                        </a:rPr>
                        <a:t>5</a:t>
                      </a:r>
                    </a:p>
                  </a:txBody>
                  <a:tcPr marL="63500" marR="63500" marT="63500" marB="63500" anchor="ctr" anchorCtr="0" horzOverflow="overflow">
                    <a:solidFill>
                      <a:srgbClr val="FD8045"/>
                    </a:solidFill>
                  </a:tcPr>
                </a:tc>
                <a:tc>
                  <a:txBody>
                    <a:bodyPr/>
                    <a:lstStyle/>
                    <a:p>
                      <a:pPr lvl="0" algn="ctr">
                        <a:defRPr b="0" i="0" sz="1800"/>
                      </a:pPr>
                      <a:r>
                        <a:rPr b="1" i="1">
                          <a:uFill>
                            <a:solidFill/>
                          </a:uFill>
                        </a:rPr>
                        <a:t>3</a:t>
                      </a:r>
                    </a:p>
                  </a:txBody>
                  <a:tcPr marL="63500" marR="63500" marT="63500" marB="63500" anchor="ctr" anchorCtr="0" horzOverflow="overflow">
                    <a:solidFill>
                      <a:srgbClr val="FEAA83"/>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r h="546297">
                <a:tc>
                  <a:txBody>
                    <a:bodyPr/>
                    <a:lstStyle/>
                    <a:p>
                      <a:pPr lvl="0" algn="ctr">
                        <a:defRPr b="0" i="0" sz="1800"/>
                      </a:pPr>
                      <a:r>
                        <a:rPr b="1" i="1">
                          <a:uFill>
                            <a:solidFill/>
                          </a:uFill>
                        </a:rPr>
                        <a:t>5</a:t>
                      </a:r>
                    </a:p>
                  </a:txBody>
                  <a:tcPr marL="63500" marR="63500" marT="63500" marB="63500" anchor="ctr" anchorCtr="0" horzOverflow="overflow">
                    <a:solidFill>
                      <a:srgbClr val="FEAA83"/>
                    </a:solidFill>
                  </a:tcPr>
                </a:tc>
                <a:tc>
                  <a:txBody>
                    <a:bodyPr/>
                    <a:lstStyle/>
                    <a:p>
                      <a:pPr lvl="0" algn="ctr">
                        <a:defRPr b="0" i="0" sz="1800"/>
                      </a:pPr>
                      <a:r>
                        <a:rPr b="1" i="1">
                          <a:uFill>
                            <a:solidFill/>
                          </a:uFill>
                        </a:rPr>
                        <a:t>4</a:t>
                      </a:r>
                    </a:p>
                  </a:txBody>
                  <a:tcPr marL="63500" marR="63500" marT="63500" marB="63500" anchor="ctr" anchorCtr="0" horzOverflow="overflow">
                    <a:solidFill>
                      <a:srgbClr val="FEAA83"/>
                    </a:solidFill>
                  </a:tcPr>
                </a:tc>
                <a:tc>
                  <a:txBody>
                    <a:bodyPr/>
                    <a:lstStyle/>
                    <a:p>
                      <a:pPr lvl="0" algn="ctr">
                        <a:defRPr sz="1800">
                          <a:uFill>
                            <a:solidFill/>
                          </a:uFill>
                        </a:defRPr>
                      </a:pPr>
                    </a:p>
                  </a:txBody>
                  <a:tcPr marL="63500" marR="63500" marT="63500" marB="63500" anchor="ctr" anchorCtr="0" horzOverflow="overflow">
                    <a:solidFill>
                      <a:srgbClr val="FEAA83"/>
                    </a:solidFill>
                  </a:tcPr>
                </a:tc>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r>
              <a:tr h="546297">
                <a:tc>
                  <a:txBody>
                    <a:bodyPr/>
                    <a:lstStyle/>
                    <a:p>
                      <a:pPr lvl="0" algn="ctr">
                        <a:defRPr b="0" i="0" sz="1800"/>
                      </a:pPr>
                      <a:r>
                        <a:rPr b="1" i="1">
                          <a:uFill>
                            <a:solidFill/>
                          </a:uFill>
                        </a:rPr>
                        <a:t>1</a:t>
                      </a:r>
                    </a:p>
                  </a:txBody>
                  <a:tcPr marL="63500" marR="63500" marT="63500" marB="63500" anchor="ctr" anchorCtr="0" horzOverflow="overflow">
                    <a:solidFill>
                      <a:srgbClr val="FD8045"/>
                    </a:solidFill>
                  </a:tcPr>
                </a:tc>
                <a:tc>
                  <a:txBody>
                    <a:bodyPr/>
                    <a:lstStyle/>
                    <a:p>
                      <a:pPr lvl="0" algn="ctr">
                        <a:defRPr sz="1800">
                          <a:uFill>
                            <a:solidFill/>
                          </a:uFill>
                        </a:defRPr>
                      </a:pPr>
                    </a:p>
                  </a:txBody>
                  <a:tcPr marL="63500" marR="63500" marT="63500" marB="63500" anchor="ctr" anchorCtr="0" horzOverflow="overflow">
                    <a:solidFill>
                      <a:srgbClr val="FD8045"/>
                    </a:solidFill>
                  </a:tcPr>
                </a:tc>
                <a:tc>
                  <a:txBody>
                    <a:bodyPr/>
                    <a:lstStyle/>
                    <a:p>
                      <a:pPr lvl="0" algn="ctr">
                        <a:defRPr b="0" i="0" sz="1800"/>
                      </a:pPr>
                      <a:r>
                        <a:rPr b="1" i="1">
                          <a:uFill>
                            <a:solidFill/>
                          </a:uFill>
                        </a:rPr>
                        <a:t>5</a:t>
                      </a:r>
                    </a:p>
                  </a:txBody>
                  <a:tcPr marL="63500" marR="63500" marT="63500" marB="63500" anchor="ctr" anchorCtr="0" horzOverflow="overflow">
                    <a:solidFill>
                      <a:srgbClr val="FD8045"/>
                    </a:solidFill>
                  </a:tcPr>
                </a:tc>
                <a:tc>
                  <a:txBody>
                    <a:bodyPr/>
                    <a:lstStyle/>
                    <a:p>
                      <a:pPr lvl="0" algn="ctr">
                        <a:defRPr b="0" i="0" sz="1800"/>
                      </a:pPr>
                      <a:r>
                        <a:rPr b="1" i="1">
                          <a:uFill>
                            <a:solidFill/>
                          </a:uFill>
                        </a:rPr>
                        <a:t>4</a:t>
                      </a:r>
                    </a:p>
                  </a:txBody>
                  <a:tcPr marL="63500" marR="63500" marT="63500" marB="63500" anchor="ctr" anchorCtr="0" horzOverflow="overflow">
                    <a:solidFill>
                      <a:srgbClr val="FEAA83"/>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r h="546297">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3</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FEAA83"/>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bl>
          </a:graphicData>
        </a:graphic>
      </p:graphicFrame>
      <p:sp>
        <p:nvSpPr>
          <p:cNvPr id="360" name="Shape 360"/>
          <p:cNvSpPr/>
          <p:nvPr/>
        </p:nvSpPr>
        <p:spPr>
          <a:xfrm rot="16275853">
            <a:off x="5219458" y="2670495"/>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1" name="Shape 361"/>
          <p:cNvSpPr/>
          <p:nvPr/>
        </p:nvSpPr>
        <p:spPr>
          <a:xfrm rot="16275853">
            <a:off x="5787172" y="2628725"/>
            <a:ext cx="271681" cy="27168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2" name="Shape 362"/>
          <p:cNvSpPr/>
          <p:nvPr/>
        </p:nvSpPr>
        <p:spPr>
          <a:xfrm rot="16275853">
            <a:off x="3555624" y="4775844"/>
            <a:ext cx="210759"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3" name="Shape 363"/>
          <p:cNvSpPr/>
          <p:nvPr/>
        </p:nvSpPr>
        <p:spPr>
          <a:xfrm rot="16275853">
            <a:off x="3550975" y="4258512"/>
            <a:ext cx="220057" cy="22005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4" name="Shape 364"/>
          <p:cNvSpPr/>
          <p:nvPr/>
        </p:nvSpPr>
        <p:spPr>
          <a:xfrm rot="16275853">
            <a:off x="4165141" y="23743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5" name="Shape 365"/>
          <p:cNvSpPr/>
          <p:nvPr/>
        </p:nvSpPr>
        <p:spPr>
          <a:xfrm rot="16275853">
            <a:off x="4744051" y="2436782"/>
            <a:ext cx="115642" cy="1156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6" name="Shape 366"/>
          <p:cNvSpPr/>
          <p:nvPr/>
        </p:nvSpPr>
        <p:spPr>
          <a:xfrm rot="16275853">
            <a:off x="6324780" y="2358303"/>
            <a:ext cx="268193" cy="26819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7" name="Shape 367"/>
          <p:cNvSpPr/>
          <p:nvPr/>
        </p:nvSpPr>
        <p:spPr>
          <a:xfrm rot="16275853">
            <a:off x="4165141"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8" name="Shape 368"/>
          <p:cNvSpPr/>
          <p:nvPr/>
        </p:nvSpPr>
        <p:spPr>
          <a:xfrm rot="16275853">
            <a:off x="4696492"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69" name="Shape 369"/>
          <p:cNvSpPr/>
          <p:nvPr/>
        </p:nvSpPr>
        <p:spPr>
          <a:xfrm rot="16275853">
            <a:off x="5227480"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70" name="Shape 370"/>
          <p:cNvSpPr/>
          <p:nvPr/>
        </p:nvSpPr>
        <p:spPr>
          <a:xfrm rot="16275853">
            <a:off x="5858726" y="2100960"/>
            <a:ext cx="116844" cy="11684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71" name="Shape 371"/>
          <p:cNvSpPr/>
          <p:nvPr/>
        </p:nvSpPr>
        <p:spPr>
          <a:xfrm rot="16275853">
            <a:off x="3282993" y="3295216"/>
            <a:ext cx="115641" cy="1156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72" name="Shape 372"/>
          <p:cNvSpPr/>
          <p:nvPr/>
        </p:nvSpPr>
        <p:spPr>
          <a:xfrm rot="16275853">
            <a:off x="3206717" y="3715991"/>
            <a:ext cx="268194" cy="26819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73" name="Shape 373"/>
          <p:cNvSpPr/>
          <p:nvPr/>
        </p:nvSpPr>
        <p:spPr>
          <a:xfrm rot="16275853">
            <a:off x="2881893" y="4263161"/>
            <a:ext cx="210760" cy="21075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74" name="Shape 374"/>
          <p:cNvSpPr/>
          <p:nvPr/>
        </p:nvSpPr>
        <p:spPr>
          <a:xfrm rot="16275853">
            <a:off x="2881893" y="3247657"/>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75" name="Shape 375"/>
          <p:cNvSpPr/>
          <p:nvPr/>
        </p:nvSpPr>
        <p:spPr>
          <a:xfrm rot="16275853">
            <a:off x="2921042" y="3792483"/>
            <a:ext cx="116711" cy="11671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76" name="Shape 376"/>
          <p:cNvSpPr/>
          <p:nvPr/>
        </p:nvSpPr>
        <p:spPr>
          <a:xfrm rot="16275853">
            <a:off x="6403319" y="2136566"/>
            <a:ext cx="63501" cy="635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77" name="Shape 377"/>
          <p:cNvSpPr/>
          <p:nvPr/>
        </p:nvSpPr>
        <p:spPr>
          <a:xfrm>
            <a:off x="6777248" y="1938636"/>
            <a:ext cx="1300161"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HBO people</a:t>
            </a:r>
          </a:p>
        </p:txBody>
      </p:sp>
      <p:sp>
        <p:nvSpPr>
          <p:cNvPr id="378" name="Shape 378"/>
          <p:cNvSpPr/>
          <p:nvPr/>
        </p:nvSpPr>
        <p:spPr>
          <a:xfrm rot="19833212">
            <a:off x="3979843" y="1264983"/>
            <a:ext cx="1845318"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Game of Thrones</a:t>
            </a:r>
          </a:p>
        </p:txBody>
      </p:sp>
      <p:sp>
        <p:nvSpPr>
          <p:cNvPr id="379" name="Shape 379"/>
          <p:cNvSpPr/>
          <p:nvPr/>
        </p:nvSpPr>
        <p:spPr>
          <a:xfrm rot="19833212">
            <a:off x="6321198" y="1498947"/>
            <a:ext cx="81215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Vikings</a:t>
            </a:r>
          </a:p>
        </p:txBody>
      </p:sp>
      <p:sp>
        <p:nvSpPr>
          <p:cNvPr id="380" name="Shape 380"/>
          <p:cNvSpPr/>
          <p:nvPr/>
        </p:nvSpPr>
        <p:spPr>
          <a:xfrm rot="19833212">
            <a:off x="5106281" y="1318156"/>
            <a:ext cx="162899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House of Cards</a:t>
            </a:r>
          </a:p>
        </p:txBody>
      </p:sp>
      <p:sp>
        <p:nvSpPr>
          <p:cNvPr id="381" name="Shape 381"/>
          <p:cNvSpPr/>
          <p:nvPr/>
        </p:nvSpPr>
        <p:spPr>
          <a:xfrm rot="19833212">
            <a:off x="4530416" y="1330267"/>
            <a:ext cx="160488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True Detective</a:t>
            </a:r>
          </a:p>
        </p:txBody>
      </p:sp>
      <p:sp>
        <p:nvSpPr>
          <p:cNvPr id="382" name="Shape 382"/>
          <p:cNvSpPr/>
          <p:nvPr/>
        </p:nvSpPr>
        <p:spPr>
          <a:xfrm rot="19833212">
            <a:off x="5665827" y="1304803"/>
            <a:ext cx="1601984"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Usual Suspects</a:t>
            </a:r>
          </a:p>
        </p:txBody>
      </p:sp>
      <p:sp>
        <p:nvSpPr>
          <p:cNvPr id="383" name="Shape 383"/>
          <p:cNvSpPr/>
          <p:nvPr/>
        </p:nvSpPr>
        <p:spPr>
          <a:xfrm>
            <a:off x="2136407" y="3175917"/>
            <a:ext cx="54560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Alex</a:t>
            </a:r>
          </a:p>
        </p:txBody>
      </p:sp>
      <p:sp>
        <p:nvSpPr>
          <p:cNvPr id="384" name="Shape 384"/>
          <p:cNvSpPr/>
          <p:nvPr/>
        </p:nvSpPr>
        <p:spPr>
          <a:xfrm>
            <a:off x="2198469" y="3672968"/>
            <a:ext cx="483541"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Bob</a:t>
            </a:r>
          </a:p>
        </p:txBody>
      </p:sp>
      <p:sp>
        <p:nvSpPr>
          <p:cNvPr id="385" name="Shape 385"/>
          <p:cNvSpPr/>
          <p:nvPr/>
        </p:nvSpPr>
        <p:spPr>
          <a:xfrm>
            <a:off x="2072560" y="4220819"/>
            <a:ext cx="609450"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Alice</a:t>
            </a:r>
          </a:p>
        </p:txBody>
      </p:sp>
      <p:sp>
        <p:nvSpPr>
          <p:cNvPr id="386" name="Shape 386"/>
          <p:cNvSpPr/>
          <p:nvPr/>
        </p:nvSpPr>
        <p:spPr>
          <a:xfrm>
            <a:off x="1783127" y="4768670"/>
            <a:ext cx="89888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Barbara</a:t>
            </a:r>
          </a:p>
        </p:txBody>
      </p:sp>
      <p:sp>
        <p:nvSpPr>
          <p:cNvPr id="387" name="Shape 387"/>
          <p:cNvSpPr/>
          <p:nvPr>
            <p:ph type="title" idx="4294967295"/>
          </p:nvPr>
        </p:nvSpPr>
        <p:spPr>
          <a:xfrm>
            <a:off x="185446" y="-142887"/>
            <a:ext cx="8229601" cy="1508125"/>
          </a:xfrm>
          <a:prstGeom prst="rect">
            <a:avLst/>
          </a:prstGeom>
        </p:spPr>
        <p:txBody>
          <a:bodyPr lIns="0" tIns="0" rIns="0" bIns="0"/>
          <a:lstStyle>
            <a:lvl1pPr>
              <a:defRPr>
                <a:latin typeface="+mn-lt"/>
                <a:ea typeface="+mn-ea"/>
                <a:cs typeface="+mn-cs"/>
                <a:sym typeface="Helvetica"/>
              </a:defRPr>
            </a:lvl1pPr>
          </a:lstStyle>
          <a:p>
            <a:pPr lvl="0">
              <a:defRPr sz="1800"/>
            </a:pPr>
            <a:r>
              <a:rPr sz="4400"/>
              <a:t>Matrix factorization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graphicFrame>
        <p:nvGraphicFramePr>
          <p:cNvPr id="390" name="Table 390"/>
          <p:cNvGraphicFramePr/>
          <p:nvPr/>
        </p:nvGraphicFramePr>
        <p:xfrm>
          <a:off x="4005968" y="3065953"/>
          <a:ext cx="2784447" cy="219789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54349"/>
                <a:gridCol w="554349"/>
                <a:gridCol w="554349"/>
                <a:gridCol w="554349"/>
                <a:gridCol w="554349"/>
              </a:tblGrid>
              <a:tr h="546297">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880BF"/>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3</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880BF"/>
                    </a:solidFill>
                  </a:tcPr>
                </a:tc>
              </a:tr>
              <a:tr h="546297">
                <a:tc>
                  <a:txBody>
                    <a:bodyPr/>
                    <a:lstStyle/>
                    <a:p>
                      <a:pPr lvl="0" algn="ctr">
                        <a:defRPr b="0" i="0" sz="1800"/>
                      </a:pPr>
                      <a:r>
                        <a:rPr b="1" i="1">
                          <a:uFill>
                            <a:solidFill/>
                          </a:uFill>
                        </a:rPr>
                        <a:t>5</a:t>
                      </a:r>
                    </a:p>
                  </a:txBody>
                  <a:tcPr marL="63500" marR="63500" marT="63500" marB="63500" anchor="ctr" anchorCtr="0" horzOverflow="overflow">
                    <a:solidFill>
                      <a:srgbClr val="C4409E"/>
                    </a:solidFill>
                  </a:tcPr>
                </a:tc>
                <a:tc>
                  <a:txBody>
                    <a:bodyPr/>
                    <a:lstStyle/>
                    <a:p>
                      <a:pPr lvl="0" algn="ctr">
                        <a:defRPr b="0" i="0" sz="1800"/>
                      </a:pPr>
                      <a:r>
                        <a:rPr b="1" i="1">
                          <a:uFill>
                            <a:solidFill/>
                          </a:uFill>
                        </a:rPr>
                        <a:t>4</a:t>
                      </a:r>
                    </a:p>
                  </a:txBody>
                  <a:tcPr marL="63500" marR="63500" marT="63500" marB="63500" anchor="ctr" anchorCtr="0" horzOverflow="overflow">
                    <a:solidFill>
                      <a:srgbClr val="C4409E"/>
                    </a:solidFill>
                  </a:tcPr>
                </a:tc>
                <a:tc>
                  <a:txBody>
                    <a:bodyPr/>
                    <a:lstStyle/>
                    <a:p>
                      <a:pPr lvl="0" algn="ctr">
                        <a:defRPr sz="1800">
                          <a:uFill>
                            <a:solidFill/>
                          </a:uFill>
                        </a:defRPr>
                      </a:pPr>
                    </a:p>
                  </a:txBody>
                  <a:tcPr marL="63500" marR="63500" marT="63500" marB="63500" anchor="ctr" anchorCtr="0" horzOverflow="overflow">
                    <a:solidFill>
                      <a:srgbClr val="C4409E"/>
                    </a:solidFill>
                  </a:tcPr>
                </a:tc>
                <a:tc>
                  <a:txBody>
                    <a:bodyPr/>
                    <a:lstStyle/>
                    <a:p>
                      <a:pPr lvl="0" algn="ctr">
                        <a:defRPr sz="1800">
                          <a:uFill>
                            <a:solidFill/>
                          </a:uFill>
                        </a:defRPr>
                      </a:pPr>
                    </a:p>
                  </a:txBody>
                  <a:tcPr marL="63500" marR="63500" marT="63500" marB="63500" anchor="ctr" anchorCtr="0" horzOverflow="overflow">
                    <a:solidFill>
                      <a:srgbClr val="C4409E"/>
                    </a:solidFill>
                  </a:tcPr>
                </a:tc>
                <a:tc>
                  <a:txBody>
                    <a:bodyPr/>
                    <a:lstStyle/>
                    <a:p>
                      <a:pPr lvl="0" algn="ctr">
                        <a:defRPr b="0" i="0" sz="1800"/>
                      </a:pPr>
                      <a:r>
                        <a:rPr b="1" i="1">
                          <a:uFill>
                            <a:solidFill/>
                          </a:uFill>
                        </a:rPr>
                        <a:t>5</a:t>
                      </a:r>
                    </a:p>
                  </a:txBody>
                  <a:tcPr marL="63500" marR="63500" marT="63500" marB="63500" anchor="ctr" anchorCtr="0" horzOverflow="overflow">
                    <a:solidFill>
                      <a:srgbClr val="C4409E"/>
                    </a:solidFill>
                  </a:tcPr>
                </a:tc>
              </a:tr>
              <a:tr h="546297">
                <a:tc>
                  <a:txBody>
                    <a:bodyPr/>
                    <a:lstStyle/>
                    <a:p>
                      <a:pPr lvl="0" algn="ctr">
                        <a:defRPr b="0" i="0" sz="1800"/>
                      </a:pPr>
                      <a:r>
                        <a:rPr b="1" i="1">
                          <a:uFill>
                            <a:solidFill/>
                          </a:uFill>
                        </a:rPr>
                        <a:t>1</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880BF"/>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4</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880BF"/>
                    </a:solidFill>
                  </a:tcPr>
                </a:tc>
              </a:tr>
              <a:tr h="546297">
                <a:tc>
                  <a:txBody>
                    <a:bodyPr/>
                    <a:lstStyle/>
                    <a:p>
                      <a:pPr lvl="0" algn="ctr">
                        <a:defRPr sz="1800">
                          <a:uFill>
                            <a:solidFill/>
                          </a:uFill>
                        </a:defRPr>
                      </a:pPr>
                    </a:p>
                  </a:txBody>
                  <a:tcPr marL="63500" marR="63500" marT="63500" marB="63500" anchor="ctr" anchorCtr="0" horzOverflow="overflow">
                    <a:solidFill>
                      <a:srgbClr val="DDDDDD"/>
                    </a:solidFill>
                  </a:tcPr>
                </a:tc>
                <a:tc>
                  <a:txBody>
                    <a:bodyPr/>
                    <a:lstStyle/>
                    <a:p>
                      <a:pPr lvl="0" algn="ctr">
                        <a:defRPr b="0" i="0" sz="1800"/>
                      </a:pPr>
                      <a:r>
                        <a:rPr b="1" i="1">
                          <a:uFill>
                            <a:solidFill/>
                          </a:uFill>
                        </a:rPr>
                        <a:t>3</a:t>
                      </a:r>
                    </a:p>
                  </a:txBody>
                  <a:tcPr marL="63500" marR="63500" marT="63500" marB="63500" anchor="ctr" anchorCtr="0" horzOverflow="overflow">
                    <a:solidFill>
                      <a:srgbClr val="D880BF"/>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D880BF"/>
                    </a:solidFill>
                  </a:tcPr>
                </a:tc>
              </a:tr>
            </a:tbl>
          </a:graphicData>
        </a:graphic>
      </p:graphicFrame>
      <p:sp>
        <p:nvSpPr>
          <p:cNvPr id="391" name="Shape 391"/>
          <p:cNvSpPr/>
          <p:nvPr/>
        </p:nvSpPr>
        <p:spPr>
          <a:xfrm rot="16275853">
            <a:off x="5219458" y="2670495"/>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92" name="Shape 392"/>
          <p:cNvSpPr/>
          <p:nvPr/>
        </p:nvSpPr>
        <p:spPr>
          <a:xfrm rot="16275853">
            <a:off x="5787172" y="2628725"/>
            <a:ext cx="271681" cy="27168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93" name="Shape 393"/>
          <p:cNvSpPr/>
          <p:nvPr/>
        </p:nvSpPr>
        <p:spPr>
          <a:xfrm rot="16275853">
            <a:off x="3555624" y="4775844"/>
            <a:ext cx="210759"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94" name="Shape 394"/>
          <p:cNvSpPr/>
          <p:nvPr/>
        </p:nvSpPr>
        <p:spPr>
          <a:xfrm rot="16275853">
            <a:off x="3550975" y="4258512"/>
            <a:ext cx="220057" cy="22005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95" name="Shape 395"/>
          <p:cNvSpPr/>
          <p:nvPr/>
        </p:nvSpPr>
        <p:spPr>
          <a:xfrm rot="16275853">
            <a:off x="4165141" y="23743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96" name="Shape 396"/>
          <p:cNvSpPr/>
          <p:nvPr/>
        </p:nvSpPr>
        <p:spPr>
          <a:xfrm rot="16275853">
            <a:off x="4744051" y="2436782"/>
            <a:ext cx="115642" cy="1156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97" name="Shape 397"/>
          <p:cNvSpPr/>
          <p:nvPr/>
        </p:nvSpPr>
        <p:spPr>
          <a:xfrm rot="16275853">
            <a:off x="6324780" y="2358303"/>
            <a:ext cx="268193" cy="26819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98" name="Shape 398"/>
          <p:cNvSpPr/>
          <p:nvPr/>
        </p:nvSpPr>
        <p:spPr>
          <a:xfrm rot="16275853">
            <a:off x="4165141"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399" name="Shape 399"/>
          <p:cNvSpPr/>
          <p:nvPr/>
        </p:nvSpPr>
        <p:spPr>
          <a:xfrm rot="16275853">
            <a:off x="4696492"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0" name="Shape 400"/>
          <p:cNvSpPr/>
          <p:nvPr/>
        </p:nvSpPr>
        <p:spPr>
          <a:xfrm rot="16275853">
            <a:off x="5227480"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1" name="Shape 401"/>
          <p:cNvSpPr/>
          <p:nvPr/>
        </p:nvSpPr>
        <p:spPr>
          <a:xfrm rot="16275853">
            <a:off x="5858726" y="2100960"/>
            <a:ext cx="116844" cy="11684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2" name="Shape 402"/>
          <p:cNvSpPr/>
          <p:nvPr/>
        </p:nvSpPr>
        <p:spPr>
          <a:xfrm rot="16275853">
            <a:off x="3282993" y="3295216"/>
            <a:ext cx="115641" cy="1156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3" name="Shape 403"/>
          <p:cNvSpPr/>
          <p:nvPr/>
        </p:nvSpPr>
        <p:spPr>
          <a:xfrm rot="16275853">
            <a:off x="3206717" y="3715991"/>
            <a:ext cx="268194" cy="26819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4" name="Shape 404"/>
          <p:cNvSpPr/>
          <p:nvPr/>
        </p:nvSpPr>
        <p:spPr>
          <a:xfrm rot="16275853">
            <a:off x="2881893" y="4263161"/>
            <a:ext cx="210760" cy="21075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5" name="Shape 405"/>
          <p:cNvSpPr/>
          <p:nvPr/>
        </p:nvSpPr>
        <p:spPr>
          <a:xfrm rot="16275853">
            <a:off x="2881893" y="3247657"/>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6" name="Shape 406"/>
          <p:cNvSpPr/>
          <p:nvPr/>
        </p:nvSpPr>
        <p:spPr>
          <a:xfrm rot="16275853">
            <a:off x="2921042" y="3792483"/>
            <a:ext cx="116711" cy="11671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7" name="Shape 407"/>
          <p:cNvSpPr/>
          <p:nvPr/>
        </p:nvSpPr>
        <p:spPr>
          <a:xfrm rot="16275853">
            <a:off x="6403319" y="2136566"/>
            <a:ext cx="63501" cy="635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defRPr>
                <a:uFill>
                  <a:solidFill/>
                </a:uFill>
              </a:defRPr>
            </a:pPr>
          </a:p>
        </p:txBody>
      </p:sp>
      <p:sp>
        <p:nvSpPr>
          <p:cNvPr id="408" name="Shape 408"/>
          <p:cNvSpPr/>
          <p:nvPr/>
        </p:nvSpPr>
        <p:spPr>
          <a:xfrm>
            <a:off x="6777248" y="1938636"/>
            <a:ext cx="1300161"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HBO people</a:t>
            </a:r>
          </a:p>
        </p:txBody>
      </p:sp>
      <p:sp>
        <p:nvSpPr>
          <p:cNvPr id="409" name="Shape 409"/>
          <p:cNvSpPr/>
          <p:nvPr/>
        </p:nvSpPr>
        <p:spPr>
          <a:xfrm>
            <a:off x="6777248" y="2268836"/>
            <a:ext cx="184933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Violent historical</a:t>
            </a:r>
          </a:p>
        </p:txBody>
      </p:sp>
      <p:sp>
        <p:nvSpPr>
          <p:cNvPr id="410" name="Shape 410"/>
          <p:cNvSpPr/>
          <p:nvPr/>
        </p:nvSpPr>
        <p:spPr>
          <a:xfrm rot="19833212">
            <a:off x="3979843" y="1264983"/>
            <a:ext cx="1845318"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Game of Thrones</a:t>
            </a:r>
          </a:p>
        </p:txBody>
      </p:sp>
      <p:sp>
        <p:nvSpPr>
          <p:cNvPr id="411" name="Shape 411"/>
          <p:cNvSpPr/>
          <p:nvPr/>
        </p:nvSpPr>
        <p:spPr>
          <a:xfrm rot="19833212">
            <a:off x="6321198" y="1498947"/>
            <a:ext cx="81215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Vikings</a:t>
            </a:r>
          </a:p>
        </p:txBody>
      </p:sp>
      <p:sp>
        <p:nvSpPr>
          <p:cNvPr id="412" name="Shape 412"/>
          <p:cNvSpPr/>
          <p:nvPr/>
        </p:nvSpPr>
        <p:spPr>
          <a:xfrm rot="19833212">
            <a:off x="5106281" y="1318156"/>
            <a:ext cx="162899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House of Cards</a:t>
            </a:r>
          </a:p>
        </p:txBody>
      </p:sp>
      <p:sp>
        <p:nvSpPr>
          <p:cNvPr id="413" name="Shape 413"/>
          <p:cNvSpPr/>
          <p:nvPr/>
        </p:nvSpPr>
        <p:spPr>
          <a:xfrm rot="19833212">
            <a:off x="4530416" y="1330267"/>
            <a:ext cx="160488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True Detective</a:t>
            </a:r>
          </a:p>
        </p:txBody>
      </p:sp>
      <p:sp>
        <p:nvSpPr>
          <p:cNvPr id="414" name="Shape 414"/>
          <p:cNvSpPr/>
          <p:nvPr/>
        </p:nvSpPr>
        <p:spPr>
          <a:xfrm rot="19833212">
            <a:off x="5665827" y="1304803"/>
            <a:ext cx="1601984"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Usual Suspects</a:t>
            </a:r>
          </a:p>
        </p:txBody>
      </p:sp>
      <p:sp>
        <p:nvSpPr>
          <p:cNvPr id="415" name="Shape 415"/>
          <p:cNvSpPr/>
          <p:nvPr/>
        </p:nvSpPr>
        <p:spPr>
          <a:xfrm>
            <a:off x="2136407" y="3175917"/>
            <a:ext cx="54560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Alex</a:t>
            </a:r>
          </a:p>
        </p:txBody>
      </p:sp>
      <p:sp>
        <p:nvSpPr>
          <p:cNvPr id="416" name="Shape 416"/>
          <p:cNvSpPr/>
          <p:nvPr/>
        </p:nvSpPr>
        <p:spPr>
          <a:xfrm>
            <a:off x="2198469" y="3672968"/>
            <a:ext cx="483541"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Bob</a:t>
            </a:r>
          </a:p>
        </p:txBody>
      </p:sp>
      <p:sp>
        <p:nvSpPr>
          <p:cNvPr id="417" name="Shape 417"/>
          <p:cNvSpPr/>
          <p:nvPr/>
        </p:nvSpPr>
        <p:spPr>
          <a:xfrm>
            <a:off x="2072560" y="4220819"/>
            <a:ext cx="609450"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Alice</a:t>
            </a:r>
          </a:p>
        </p:txBody>
      </p:sp>
      <p:sp>
        <p:nvSpPr>
          <p:cNvPr id="418" name="Shape 418"/>
          <p:cNvSpPr/>
          <p:nvPr/>
        </p:nvSpPr>
        <p:spPr>
          <a:xfrm>
            <a:off x="1783127" y="4768670"/>
            <a:ext cx="89888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Barbara</a:t>
            </a:r>
          </a:p>
        </p:txBody>
      </p:sp>
      <p:sp>
        <p:nvSpPr>
          <p:cNvPr id="419" name="Shape 419"/>
          <p:cNvSpPr/>
          <p:nvPr>
            <p:ph type="title" idx="4294967295"/>
          </p:nvPr>
        </p:nvSpPr>
        <p:spPr>
          <a:xfrm>
            <a:off x="185446" y="-142887"/>
            <a:ext cx="8229601" cy="1508125"/>
          </a:xfrm>
          <a:prstGeom prst="rect">
            <a:avLst/>
          </a:prstGeom>
        </p:spPr>
        <p:txBody>
          <a:bodyPr lIns="0" tIns="0" rIns="0" bIns="0"/>
          <a:lstStyle>
            <a:lvl1pPr>
              <a:defRPr>
                <a:latin typeface="+mn-lt"/>
                <a:ea typeface="+mn-ea"/>
                <a:cs typeface="+mn-cs"/>
                <a:sym typeface="Helvetica"/>
              </a:defRPr>
            </a:lvl1pPr>
          </a:lstStyle>
          <a:p>
            <a:pPr lvl="0">
              <a:defRPr sz="1800"/>
            </a:pPr>
            <a:r>
              <a:rPr sz="4400"/>
              <a:t>Matrix factorization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9"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Shape 421"/>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lvl1pPr>
              <a:defRPr>
                <a:uFill>
                  <a:solidFill>
                    <a:srgbClr val="888888"/>
                  </a:solidFill>
                </a:uFill>
              </a:defRPr>
            </a:lvl1pPr>
          </a:lstStyle>
          <a:p>
            <a:pPr lvl="0">
              <a:defRPr sz="1800">
                <a:solidFill>
                  <a:srgbClr val="000000"/>
                </a:solidFill>
                <a:uFillTx/>
              </a:defRPr>
            </a:pPr>
            <a:fld id="{86CB4B4D-7CA3-9044-876B-883B54F8677D}" type="slidenum">
              <a:rPr sz="1200">
                <a:solidFill>
                  <a:srgbClr val="888888"/>
                </a:solidFill>
                <a:uFill>
                  <a:solidFill>
                    <a:srgbClr val="888888"/>
                  </a:solidFill>
                </a:uFill>
              </a:rPr>
            </a:fld>
          </a:p>
        </p:txBody>
      </p:sp>
      <p:graphicFrame>
        <p:nvGraphicFramePr>
          <p:cNvPr id="422" name="Table 422"/>
          <p:cNvGraphicFramePr/>
          <p:nvPr/>
        </p:nvGraphicFramePr>
        <p:xfrm>
          <a:off x="4005968" y="3065953"/>
          <a:ext cx="2784447" cy="219789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54349"/>
                <a:gridCol w="554349"/>
                <a:gridCol w="554349"/>
                <a:gridCol w="554349"/>
                <a:gridCol w="554349"/>
              </a:tblGrid>
              <a:tr h="546297">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5</a:t>
                      </a:r>
                    </a:p>
                  </a:txBody>
                  <a:tcPr marL="63500" marR="63500" marT="63500" marB="63500" anchor="ctr" anchorCtr="0" horzOverflow="overflow">
                    <a:solidFill>
                      <a:srgbClr val="88C6E2"/>
                    </a:solidFill>
                  </a:tcPr>
                </a:tc>
                <a:tc>
                  <a:txBody>
                    <a:bodyPr/>
                    <a:lstStyle/>
                    <a:p>
                      <a:pPr lvl="0" algn="ctr">
                        <a:defRPr b="0" i="0" sz="1800"/>
                      </a:pPr>
                      <a:r>
                        <a:rPr b="1" i="1">
                          <a:uFill>
                            <a:solidFill/>
                          </a:uFill>
                        </a:rPr>
                        <a:t>3</a:t>
                      </a:r>
                    </a:p>
                  </a:txBody>
                  <a:tcPr marL="63500" marR="63500" marT="63500" marB="63500" anchor="ctr" anchorCtr="0" horzOverflow="overflow">
                    <a:solidFill>
                      <a:srgbClr val="4DA9D3"/>
                    </a:solidFill>
                  </a:tcPr>
                </a:tc>
                <a:tc>
                  <a:txBody>
                    <a:bodyPr/>
                    <a:lstStyle/>
                    <a:p>
                      <a:pPr lvl="0" algn="ctr">
                        <a:defRPr sz="1800">
                          <a:uFill>
                            <a:solidFill/>
                          </a:uFill>
                        </a:defRPr>
                      </a:pPr>
                    </a:p>
                  </a:txBody>
                  <a:tcPr marL="63500" marR="63500" marT="63500" marB="63500" anchor="ctr" anchorCtr="0" horzOverflow="overflow">
                    <a:solidFill>
                      <a:srgbClr val="DDDDDD"/>
                    </a:solidFill>
                  </a:tcPr>
                </a:tc>
              </a:tr>
              <a:tr h="546297">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c>
                  <a:txBody>
                    <a:bodyPr/>
                    <a:lstStyle/>
                    <a:p>
                      <a:pPr lvl="0" algn="ctr">
                        <a:defRPr b="0" i="0" sz="1800"/>
                      </a:pPr>
                      <a:r>
                        <a:rPr b="1" i="1">
                          <a:uFill>
                            <a:solidFill/>
                          </a:uFill>
                        </a:rPr>
                        <a:t>4</a:t>
                      </a:r>
                    </a:p>
                  </a:txBody>
                  <a:tcPr marL="63500" marR="63500" marT="63500" marB="63500" anchor="ctr" anchorCtr="0" horzOverflow="overflow">
                    <a:solidFill>
                      <a:srgbClr val="DDDDDD"/>
                    </a:solidFill>
                  </a:tcPr>
                </a:tc>
                <a:tc>
                  <a:txBody>
                    <a:bodyPr/>
                    <a:lstStyle/>
                    <a:p>
                      <a:pPr lvl="0" algn="ctr">
                        <a:defRPr sz="1800">
                          <a:uFill>
                            <a:solidFill/>
                          </a:uFill>
                        </a:defRPr>
                      </a:pPr>
                    </a:p>
                  </a:txBody>
                  <a:tcPr marL="63500" marR="63500" marT="63500" marB="63500" anchor="ctr" anchorCtr="0" horzOverflow="overflow">
                    <a:solidFill>
                      <a:srgbClr val="88C6E2"/>
                    </a:solidFill>
                  </a:tcPr>
                </a:tc>
                <a:tc>
                  <a:txBody>
                    <a:bodyPr/>
                    <a:lstStyle/>
                    <a:p>
                      <a:pPr lvl="0" algn="ctr">
                        <a:defRPr sz="1800">
                          <a:uFill>
                            <a:solidFill/>
                          </a:uFill>
                        </a:defRPr>
                      </a:pPr>
                    </a:p>
                  </a:txBody>
                  <a:tcPr marL="63500" marR="63500" marT="63500" marB="63500" anchor="ctr" anchorCtr="0" horzOverflow="overflow">
                    <a:solidFill>
                      <a:srgbClr val="4DA9D3"/>
                    </a:solidFill>
                  </a:tcPr>
                </a:tc>
                <a:tc>
                  <a:txBody>
                    <a:bodyPr/>
                    <a:lstStyle/>
                    <a:p>
                      <a:pPr lvl="0" algn="ctr">
                        <a:defRPr b="0" i="0" sz="1800"/>
                      </a:pPr>
                      <a:r>
                        <a:rPr b="1" i="1">
                          <a:uFill>
                            <a:solidFill/>
                          </a:uFill>
                        </a:rPr>
                        <a:t>5</a:t>
                      </a:r>
                    </a:p>
                  </a:txBody>
                  <a:tcPr marL="63500" marR="63500" marT="63500" marB="63500" anchor="ctr" anchorCtr="0" horzOverflow="overflow">
                    <a:solidFill>
                      <a:srgbClr val="DDDDDD"/>
                    </a:solidFill>
                  </a:tcPr>
                </a:tc>
              </a:tr>
              <a:tr h="546297">
                <a:tc>
                  <a:txBody>
                    <a:bodyPr/>
                    <a:lstStyle/>
                    <a:p>
                      <a:pPr lvl="0" algn="ctr">
                        <a:defRPr b="0" i="0" sz="1800"/>
                      </a:pPr>
                      <a:r>
                        <a:rPr b="1" i="1">
                          <a:uFill>
                            <a:solidFill/>
                          </a:uFill>
                        </a:rPr>
                        <a:t>1</a:t>
                      </a:r>
                    </a:p>
                  </a:txBody>
                  <a:tcPr marL="63500" marR="63500" marT="63500" marB="63500" anchor="ctr" anchorCtr="0" horzOverflow="overflow">
                    <a:solidFill>
                      <a:srgbClr val="4DA9D3"/>
                    </a:solidFill>
                  </a:tcPr>
                </a:tc>
                <a:tc>
                  <a:txBody>
                    <a:bodyPr/>
                    <a:lstStyle/>
                    <a:p>
                      <a:pPr lvl="0" algn="ctr">
                        <a:defRPr sz="1800">
                          <a:uFill>
                            <a:solidFill/>
                          </a:uFill>
                        </a:defRPr>
                      </a:pPr>
                    </a:p>
                  </a:txBody>
                  <a:tcPr marL="63500" marR="63500" marT="63500" marB="63500" anchor="ctr" anchorCtr="0" horzOverflow="overflow">
                    <a:solidFill>
                      <a:srgbClr val="4DA9D3"/>
                    </a:solidFill>
                  </a:tcPr>
                </a:tc>
                <a:tc>
                  <a:txBody>
                    <a:bodyPr/>
                    <a:lstStyle/>
                    <a:p>
                      <a:pPr lvl="0" algn="ctr">
                        <a:defRPr b="0" i="0" sz="1800"/>
                      </a:pPr>
                      <a:r>
                        <a:rPr b="1" i="1">
                          <a:uFill>
                            <a:solidFill/>
                          </a:uFill>
                        </a:rPr>
                        <a:t>5</a:t>
                      </a:r>
                    </a:p>
                  </a:txBody>
                  <a:tcPr marL="63500" marR="63500" marT="63500" marB="63500" anchor="ctr" anchorCtr="0" horzOverflow="overflow">
                    <a:solidFill>
                      <a:srgbClr val="4DA9D3"/>
                    </a:solidFill>
                  </a:tcPr>
                </a:tc>
                <a:tc>
                  <a:txBody>
                    <a:bodyPr/>
                    <a:lstStyle/>
                    <a:p>
                      <a:pPr lvl="0" algn="ctr">
                        <a:defRPr b="0" i="0" sz="1800"/>
                      </a:pPr>
                      <a:r>
                        <a:rPr b="1" i="1">
                          <a:uFill>
                            <a:solidFill/>
                          </a:uFill>
                        </a:rPr>
                        <a:t>4</a:t>
                      </a:r>
                    </a:p>
                  </a:txBody>
                  <a:tcPr marL="63500" marR="63500" marT="63500" marB="63500" anchor="ctr" anchorCtr="0" horzOverflow="overflow">
                    <a:solidFill>
                      <a:srgbClr val="4DA9D3"/>
                    </a:solidFill>
                  </a:tcPr>
                </a:tc>
                <a:tc>
                  <a:txBody>
                    <a:bodyPr/>
                    <a:lstStyle/>
                    <a:p>
                      <a:pPr lvl="0" algn="ctr">
                        <a:defRPr sz="1800">
                          <a:uFill>
                            <a:solidFill/>
                          </a:uFill>
                        </a:defRPr>
                      </a:pPr>
                    </a:p>
                  </a:txBody>
                  <a:tcPr marL="63500" marR="63500" marT="63500" marB="63500" anchor="ctr" anchorCtr="0" horzOverflow="overflow">
                    <a:solidFill>
                      <a:srgbClr val="4DA9D3"/>
                    </a:solidFill>
                  </a:tcPr>
                </a:tc>
              </a:tr>
              <a:tr h="546297">
                <a:tc>
                  <a:txBody>
                    <a:bodyPr/>
                    <a:lstStyle/>
                    <a:p>
                      <a:pPr lvl="0" algn="ctr">
                        <a:defRPr sz="1800">
                          <a:uFill>
                            <a:solidFill/>
                          </a:uFill>
                        </a:defRPr>
                      </a:pPr>
                    </a:p>
                  </a:txBody>
                  <a:tcPr marL="63500" marR="63500" marT="63500" marB="63500" anchor="ctr" anchorCtr="0" horzOverflow="overflow">
                    <a:solidFill>
                      <a:srgbClr val="88C6E2"/>
                    </a:solidFill>
                  </a:tcPr>
                </a:tc>
                <a:tc>
                  <a:txBody>
                    <a:bodyPr/>
                    <a:lstStyle/>
                    <a:p>
                      <a:pPr lvl="0" algn="ctr">
                        <a:defRPr b="0" i="0" sz="1800"/>
                      </a:pPr>
                      <a:r>
                        <a:rPr b="1" i="1">
                          <a:uFill>
                            <a:solidFill/>
                          </a:uFill>
                        </a:rPr>
                        <a:t>3</a:t>
                      </a:r>
                    </a:p>
                  </a:txBody>
                  <a:tcPr marL="63500" marR="63500" marT="63500" marB="63500" anchor="ctr" anchorCtr="0" horzOverflow="overflow">
                    <a:solidFill>
                      <a:srgbClr val="88C6E2"/>
                    </a:solidFill>
                  </a:tcPr>
                </a:tc>
                <a:tc>
                  <a:txBody>
                    <a:bodyPr/>
                    <a:lstStyle/>
                    <a:p>
                      <a:pPr lvl="0" algn="ctr">
                        <a:defRPr b="0" i="0" sz="1800"/>
                      </a:pPr>
                      <a:r>
                        <a:rPr b="1" i="1">
                          <a:uFill>
                            <a:solidFill/>
                          </a:uFill>
                        </a:rPr>
                        <a:t>5</a:t>
                      </a:r>
                    </a:p>
                  </a:txBody>
                  <a:tcPr marL="63500" marR="63500" marT="63500" marB="63500" anchor="ctr" anchorCtr="0" horzOverflow="overflow">
                    <a:solidFill>
                      <a:srgbClr val="88C6E2"/>
                    </a:solidFill>
                  </a:tcPr>
                </a:tc>
                <a:tc>
                  <a:txBody>
                    <a:bodyPr/>
                    <a:lstStyle/>
                    <a:p>
                      <a:pPr lvl="0" algn="ctr">
                        <a:defRPr b="0" i="0" sz="1800"/>
                      </a:pPr>
                      <a:r>
                        <a:rPr b="1" i="1">
                          <a:uFill>
                            <a:solidFill/>
                          </a:uFill>
                        </a:rPr>
                        <a:t>5</a:t>
                      </a:r>
                    </a:p>
                  </a:txBody>
                  <a:tcPr marL="63500" marR="63500" marT="63500" marB="63500" anchor="ctr" anchorCtr="0" horzOverflow="overflow">
                    <a:solidFill>
                      <a:srgbClr val="4DA9D3"/>
                    </a:solidFill>
                  </a:tcPr>
                </a:tc>
                <a:tc>
                  <a:txBody>
                    <a:bodyPr/>
                    <a:lstStyle/>
                    <a:p>
                      <a:pPr lvl="0" algn="ctr">
                        <a:defRPr sz="1800">
                          <a:uFill>
                            <a:solidFill/>
                          </a:uFill>
                        </a:defRPr>
                      </a:pPr>
                    </a:p>
                  </a:txBody>
                  <a:tcPr marL="63500" marR="63500" marT="63500" marB="63500" anchor="ctr" anchorCtr="0" horzOverflow="overflow">
                    <a:solidFill>
                      <a:srgbClr val="88C6E2"/>
                    </a:solidFill>
                  </a:tcPr>
                </a:tc>
              </a:tr>
            </a:tbl>
          </a:graphicData>
        </a:graphic>
      </p:graphicFrame>
      <p:sp>
        <p:nvSpPr>
          <p:cNvPr id="423" name="Shape 423"/>
          <p:cNvSpPr/>
          <p:nvPr/>
        </p:nvSpPr>
        <p:spPr>
          <a:xfrm rot="16275853">
            <a:off x="5219458" y="2670495"/>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24" name="Shape 424"/>
          <p:cNvSpPr/>
          <p:nvPr/>
        </p:nvSpPr>
        <p:spPr>
          <a:xfrm rot="16275853">
            <a:off x="5787172" y="2628725"/>
            <a:ext cx="271681" cy="27168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25" name="Shape 425"/>
          <p:cNvSpPr/>
          <p:nvPr/>
        </p:nvSpPr>
        <p:spPr>
          <a:xfrm rot="16275853">
            <a:off x="3555624" y="4775844"/>
            <a:ext cx="210759"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26" name="Shape 426"/>
          <p:cNvSpPr/>
          <p:nvPr/>
        </p:nvSpPr>
        <p:spPr>
          <a:xfrm rot="16275853">
            <a:off x="3550975" y="4258512"/>
            <a:ext cx="220057" cy="22005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DA9D3"/>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27" name="Shape 427"/>
          <p:cNvSpPr/>
          <p:nvPr/>
        </p:nvSpPr>
        <p:spPr>
          <a:xfrm rot="16275853">
            <a:off x="4165141" y="23743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28" name="Shape 428"/>
          <p:cNvSpPr/>
          <p:nvPr/>
        </p:nvSpPr>
        <p:spPr>
          <a:xfrm rot="16275853">
            <a:off x="4744051" y="2436782"/>
            <a:ext cx="115642" cy="1156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29" name="Shape 429"/>
          <p:cNvSpPr/>
          <p:nvPr/>
        </p:nvSpPr>
        <p:spPr>
          <a:xfrm rot="16275853">
            <a:off x="6324780" y="2358303"/>
            <a:ext cx="268193" cy="26819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0" name="Shape 430"/>
          <p:cNvSpPr/>
          <p:nvPr/>
        </p:nvSpPr>
        <p:spPr>
          <a:xfrm rot="16275853">
            <a:off x="4165141"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1" name="Shape 431"/>
          <p:cNvSpPr/>
          <p:nvPr/>
        </p:nvSpPr>
        <p:spPr>
          <a:xfrm rot="16275853">
            <a:off x="4696492"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2" name="Shape 432"/>
          <p:cNvSpPr/>
          <p:nvPr/>
        </p:nvSpPr>
        <p:spPr>
          <a:xfrm rot="16275853">
            <a:off x="5227480" y="2044120"/>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3" name="Shape 433"/>
          <p:cNvSpPr/>
          <p:nvPr/>
        </p:nvSpPr>
        <p:spPr>
          <a:xfrm rot="16275853">
            <a:off x="5858726" y="2100960"/>
            <a:ext cx="116844" cy="11684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4" name="Shape 434"/>
          <p:cNvSpPr/>
          <p:nvPr/>
        </p:nvSpPr>
        <p:spPr>
          <a:xfrm rot="16275853">
            <a:off x="3282993" y="3295216"/>
            <a:ext cx="115641" cy="1156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5" name="Shape 435"/>
          <p:cNvSpPr/>
          <p:nvPr/>
        </p:nvSpPr>
        <p:spPr>
          <a:xfrm rot="16275853">
            <a:off x="3206717" y="3715991"/>
            <a:ext cx="268194" cy="26819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4409E"/>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6" name="Shape 436"/>
          <p:cNvSpPr/>
          <p:nvPr/>
        </p:nvSpPr>
        <p:spPr>
          <a:xfrm rot="16275853">
            <a:off x="2881893" y="4263161"/>
            <a:ext cx="210760" cy="210759"/>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7" name="Shape 437"/>
          <p:cNvSpPr/>
          <p:nvPr/>
        </p:nvSpPr>
        <p:spPr>
          <a:xfrm rot="16275853">
            <a:off x="2881893" y="3247657"/>
            <a:ext cx="210760" cy="21076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8" name="Shape 438"/>
          <p:cNvSpPr/>
          <p:nvPr/>
        </p:nvSpPr>
        <p:spPr>
          <a:xfrm rot="16275853">
            <a:off x="2921042" y="3792483"/>
            <a:ext cx="116711" cy="11671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39" name="Shape 439"/>
          <p:cNvSpPr/>
          <p:nvPr/>
        </p:nvSpPr>
        <p:spPr>
          <a:xfrm rot="16275853">
            <a:off x="6403319" y="2136566"/>
            <a:ext cx="63501" cy="635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D8045"/>
          </a:solidFill>
          <a:ln w="12700">
            <a:miter lim="400000"/>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440" name="Shape 440"/>
          <p:cNvSpPr/>
          <p:nvPr/>
        </p:nvSpPr>
        <p:spPr>
          <a:xfrm>
            <a:off x="6777248" y="1938636"/>
            <a:ext cx="1300161"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HBO people</a:t>
            </a:r>
          </a:p>
        </p:txBody>
      </p:sp>
      <p:sp>
        <p:nvSpPr>
          <p:cNvPr id="441" name="Shape 441"/>
          <p:cNvSpPr/>
          <p:nvPr/>
        </p:nvSpPr>
        <p:spPr>
          <a:xfrm>
            <a:off x="6777248" y="2268836"/>
            <a:ext cx="184933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Violent historical</a:t>
            </a:r>
          </a:p>
        </p:txBody>
      </p:sp>
      <p:sp>
        <p:nvSpPr>
          <p:cNvPr id="442" name="Shape 442"/>
          <p:cNvSpPr/>
          <p:nvPr/>
        </p:nvSpPr>
        <p:spPr>
          <a:xfrm>
            <a:off x="6777248" y="2612939"/>
            <a:ext cx="1923118"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Kevin Spacey fans</a:t>
            </a:r>
          </a:p>
        </p:txBody>
      </p:sp>
      <p:sp>
        <p:nvSpPr>
          <p:cNvPr id="443" name="Shape 443"/>
          <p:cNvSpPr/>
          <p:nvPr/>
        </p:nvSpPr>
        <p:spPr>
          <a:xfrm rot="19833212">
            <a:off x="3979843" y="1264983"/>
            <a:ext cx="1845318"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Game of Thrones</a:t>
            </a:r>
          </a:p>
        </p:txBody>
      </p:sp>
      <p:sp>
        <p:nvSpPr>
          <p:cNvPr id="444" name="Shape 444"/>
          <p:cNvSpPr/>
          <p:nvPr/>
        </p:nvSpPr>
        <p:spPr>
          <a:xfrm rot="19833212">
            <a:off x="6321198" y="1498947"/>
            <a:ext cx="81215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Vikings</a:t>
            </a:r>
          </a:p>
        </p:txBody>
      </p:sp>
      <p:sp>
        <p:nvSpPr>
          <p:cNvPr id="445" name="Shape 445"/>
          <p:cNvSpPr/>
          <p:nvPr/>
        </p:nvSpPr>
        <p:spPr>
          <a:xfrm rot="19833212">
            <a:off x="5106281" y="1318156"/>
            <a:ext cx="162899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House of Cards</a:t>
            </a:r>
          </a:p>
        </p:txBody>
      </p:sp>
      <p:sp>
        <p:nvSpPr>
          <p:cNvPr id="446" name="Shape 446"/>
          <p:cNvSpPr/>
          <p:nvPr/>
        </p:nvSpPr>
        <p:spPr>
          <a:xfrm rot="19833212">
            <a:off x="4530416" y="1330267"/>
            <a:ext cx="1604887"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True Detective</a:t>
            </a:r>
          </a:p>
        </p:txBody>
      </p:sp>
      <p:sp>
        <p:nvSpPr>
          <p:cNvPr id="447" name="Shape 447"/>
          <p:cNvSpPr/>
          <p:nvPr/>
        </p:nvSpPr>
        <p:spPr>
          <a:xfrm rot="19833212">
            <a:off x="5665827" y="1304803"/>
            <a:ext cx="1601984"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Usual Suspects</a:t>
            </a:r>
          </a:p>
        </p:txBody>
      </p:sp>
      <p:sp>
        <p:nvSpPr>
          <p:cNvPr id="448" name="Shape 448"/>
          <p:cNvSpPr/>
          <p:nvPr/>
        </p:nvSpPr>
        <p:spPr>
          <a:xfrm>
            <a:off x="2136407" y="3175917"/>
            <a:ext cx="54560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Alex</a:t>
            </a:r>
          </a:p>
        </p:txBody>
      </p:sp>
      <p:sp>
        <p:nvSpPr>
          <p:cNvPr id="449" name="Shape 449"/>
          <p:cNvSpPr/>
          <p:nvPr/>
        </p:nvSpPr>
        <p:spPr>
          <a:xfrm>
            <a:off x="2198469" y="3672968"/>
            <a:ext cx="483541"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Bob</a:t>
            </a:r>
          </a:p>
        </p:txBody>
      </p:sp>
      <p:sp>
        <p:nvSpPr>
          <p:cNvPr id="450" name="Shape 450"/>
          <p:cNvSpPr/>
          <p:nvPr/>
        </p:nvSpPr>
        <p:spPr>
          <a:xfrm>
            <a:off x="2072560" y="4220819"/>
            <a:ext cx="609450"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Alice</a:t>
            </a:r>
          </a:p>
        </p:txBody>
      </p:sp>
      <p:sp>
        <p:nvSpPr>
          <p:cNvPr id="451" name="Shape 451"/>
          <p:cNvSpPr/>
          <p:nvPr/>
        </p:nvSpPr>
        <p:spPr>
          <a:xfrm>
            <a:off x="1783127" y="4768670"/>
            <a:ext cx="898883" cy="358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defRPr>
                <a:uFill>
                  <a:solidFill/>
                </a:uFill>
                <a:latin typeface="Trebuchet MS"/>
                <a:ea typeface="Trebuchet MS"/>
                <a:cs typeface="Trebuchet MS"/>
                <a:sym typeface="Trebuchet MS"/>
              </a:defRPr>
            </a:lvl1pPr>
          </a:lstStyle>
          <a:p>
            <a:pPr lvl="0">
              <a:defRPr>
                <a:uFillTx/>
              </a:defRPr>
            </a:pPr>
            <a:r>
              <a:rPr>
                <a:uFill>
                  <a:solidFill/>
                </a:uFill>
              </a:rPr>
              <a:t>Barbara</a:t>
            </a:r>
          </a:p>
        </p:txBody>
      </p:sp>
      <p:sp>
        <p:nvSpPr>
          <p:cNvPr id="452" name="Shape 452"/>
          <p:cNvSpPr/>
          <p:nvPr>
            <p:ph type="title" idx="4294967295"/>
          </p:nvPr>
        </p:nvSpPr>
        <p:spPr>
          <a:xfrm>
            <a:off x="185446" y="-142887"/>
            <a:ext cx="8229601" cy="1508125"/>
          </a:xfrm>
          <a:prstGeom prst="rect">
            <a:avLst/>
          </a:prstGeom>
        </p:spPr>
        <p:txBody>
          <a:bodyPr lIns="0" tIns="0" rIns="0" bIns="0"/>
          <a:lstStyle>
            <a:lvl1pPr>
              <a:defRPr>
                <a:latin typeface="+mn-lt"/>
                <a:ea typeface="+mn-ea"/>
                <a:cs typeface="+mn-cs"/>
                <a:sym typeface="Helvetica"/>
              </a:defRPr>
            </a:lvl1pPr>
          </a:lstStyle>
          <a:p>
            <a:pPr lvl="0">
              <a:defRPr sz="1800"/>
            </a:pPr>
            <a:r>
              <a:rPr sz="4400"/>
              <a:t>Matrix factorization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2"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4" name="Shape 454"/>
          <p:cNvSpPr/>
          <p:nvPr>
            <p:ph type="title"/>
          </p:nvPr>
        </p:nvSpPr>
        <p:spPr>
          <a:prstGeom prst="rect">
            <a:avLst/>
          </a:prstGeom>
        </p:spPr>
        <p:txBody>
          <a:bodyPr/>
          <a:lstStyle/>
          <a:p>
            <a:pPr lvl="0">
              <a:defRPr sz="1800"/>
            </a:pPr>
            <a:r>
              <a:rPr sz="4400"/>
              <a:t>Fill in the blanks</a:t>
            </a:r>
          </a:p>
        </p:txBody>
      </p:sp>
      <p:sp>
        <p:nvSpPr>
          <p:cNvPr id="455" name="Shape 455"/>
          <p:cNvSpPr/>
          <p:nvPr>
            <p:ph type="body" idx="1"/>
          </p:nvPr>
        </p:nvSpPr>
        <p:spPr>
          <a:prstGeom prst="rect">
            <a:avLst/>
          </a:prstGeom>
        </p:spPr>
        <p:txBody>
          <a:bodyPr/>
          <a:lstStyle/>
          <a:p>
            <a:pPr lvl="0">
              <a:defRPr sz="1800">
                <a:solidFill>
                  <a:srgbClr val="000000"/>
                </a:solidFill>
              </a:defRPr>
            </a:pPr>
            <a:r>
              <a:rPr sz="3200">
                <a:solidFill>
                  <a:srgbClr val="221F20"/>
                </a:solidFill>
              </a:rPr>
              <a:t>Learn the latent factors that minimize prediction error on the observed values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Fill in the missing values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Sort the list by predicted rating &amp;</a:t>
            </a:r>
            <a:br>
              <a:rPr sz="3200">
                <a:solidFill>
                  <a:srgbClr val="221F20"/>
                </a:solidFill>
              </a:rPr>
            </a:br>
            <a:r>
              <a:rPr sz="3200">
                <a:solidFill>
                  <a:srgbClr val="221F20"/>
                </a:solidFill>
              </a:rPr>
              <a:t>recommend the unseen items</a:t>
            </a:r>
          </a:p>
        </p:txBody>
      </p:sp>
      <p:sp>
        <p:nvSpPr>
          <p:cNvPr id="456" name="Shape 45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455">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4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4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4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45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45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5"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title"/>
          </p:nvPr>
        </p:nvSpPr>
        <p:spPr>
          <a:prstGeom prst="rect">
            <a:avLst/>
          </a:prstGeom>
        </p:spPr>
        <p:txBody>
          <a:bodyPr/>
          <a:lstStyle/>
          <a:p>
            <a:pPr lvl="0">
              <a:defRPr b="0" sz="1800">
                <a:solidFill>
                  <a:srgbClr val="000000"/>
                </a:solidFill>
              </a:defRPr>
            </a:pPr>
            <a:r>
              <a:rPr b="1" sz="4000">
                <a:solidFill>
                  <a:srgbClr val="FFFFFF"/>
                </a:solidFill>
              </a:rPr>
              <a:t>Demo!</a:t>
            </a:r>
          </a:p>
        </p:txBody>
      </p:sp>
      <p:sp>
        <p:nvSpPr>
          <p:cNvPr id="459" name="Shape 45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title"/>
          </p:nvPr>
        </p:nvSpPr>
        <p:spPr>
          <a:prstGeom prst="rect">
            <a:avLst/>
          </a:prstGeom>
        </p:spPr>
        <p:txBody>
          <a:bodyPr/>
          <a:lstStyle/>
          <a:p>
            <a:pPr lvl="0">
              <a:defRPr b="0" sz="1800">
                <a:solidFill>
                  <a:srgbClr val="000000"/>
                </a:solidFill>
              </a:defRPr>
            </a:pPr>
            <a:r>
              <a:rPr b="1" sz="4000">
                <a:solidFill>
                  <a:srgbClr val="FFFFFF"/>
                </a:solidFill>
              </a:rPr>
              <a:t>Outline</a:t>
            </a:r>
          </a:p>
        </p:txBody>
      </p:sp>
      <p:sp>
        <p:nvSpPr>
          <p:cNvPr id="462" name="Shape 462"/>
          <p:cNvSpPr/>
          <p:nvPr/>
        </p:nvSpPr>
        <p:spPr>
          <a:xfrm>
            <a:off x="1029122" y="1500204"/>
            <a:ext cx="574643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b="1" sz="2500">
                <a:solidFill>
                  <a:srgbClr val="FFFFFF"/>
                </a:solidFill>
                <a:latin typeface="Helvetica Neue"/>
                <a:ea typeface="Helvetica Neue"/>
                <a:cs typeface="Helvetica Neue"/>
                <a:sym typeface="Helvetica Neue"/>
              </a:rPr>
              <a:t>Content-based recommendations</a:t>
            </a:r>
            <a:endParaRPr b="1" sz="2500">
              <a:solidFill>
                <a:srgbClr val="FFFFFF"/>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463" name="Shape 4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Shape 465"/>
          <p:cNvSpPr/>
          <p:nvPr/>
        </p:nvSpPr>
        <p:spPr>
          <a:xfrm>
            <a:off x="502880" y="604481"/>
            <a:ext cx="8382154" cy="2250232"/>
          </a:xfrm>
          <a:prstGeom prst="rect">
            <a:avLst/>
          </a:prstGeom>
          <a:solidFill>
            <a:srgbClr val="DCDEE0"/>
          </a:solidFill>
          <a:ln w="12700">
            <a:solidFill>
              <a:srgbClr val="FFFFFF"/>
            </a:solidFill>
            <a:miter lim="400000"/>
          </a:ln>
          <a:effectLst>
            <a:outerShdw sx="100000" sy="100000" kx="0" ky="0" algn="b" rotWithShape="0" blurRad="355600" dist="0" dir="0">
              <a:srgbClr val="000000">
                <a:alpha val="46041"/>
              </a:srgbClr>
            </a:outerShdw>
          </a:effectLst>
        </p:spPr>
        <p:txBody>
          <a:bodyPr lIns="47625" tIns="47625" rIns="47625" bIns="47625" anchor="ctr"/>
          <a:lstStyle/>
          <a:p>
            <a:pPr lvl="0" algn="ctr" defTabSz="584200">
              <a:defRPr sz="1400">
                <a:solidFill>
                  <a:srgbClr val="FFFFFF"/>
                </a:solidFill>
                <a:latin typeface="Helvetica Light"/>
                <a:ea typeface="Helvetica Light"/>
                <a:cs typeface="Helvetica Light"/>
                <a:sym typeface="Helvetica Light"/>
              </a:defRPr>
            </a:pPr>
          </a:p>
        </p:txBody>
      </p:sp>
      <p:sp>
        <p:nvSpPr>
          <p:cNvPr id="466" name="Shape 466"/>
          <p:cNvSpPr/>
          <p:nvPr/>
        </p:nvSpPr>
        <p:spPr>
          <a:xfrm>
            <a:off x="744292" y="2314148"/>
            <a:ext cx="10799010" cy="31115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recs = </a:t>
            </a:r>
            <a:r>
              <a:rPr b="1" sz="1400">
                <a:solidFill>
                  <a:srgbClr val="038BC7"/>
                </a:solidFill>
                <a:latin typeface="Courier"/>
                <a:ea typeface="Courier"/>
                <a:cs typeface="Courier"/>
                <a:sym typeface="Courier"/>
              </a:rPr>
              <a:t>sim_model.recommend</a:t>
            </a:r>
            <a:r>
              <a:rPr sz="1400">
                <a:latin typeface="Courier"/>
                <a:ea typeface="Courier"/>
                <a:cs typeface="Courier"/>
                <a:sym typeface="Courier"/>
              </a:rPr>
              <a:t>()</a:t>
            </a:r>
          </a:p>
        </p:txBody>
      </p:sp>
      <p:sp>
        <p:nvSpPr>
          <p:cNvPr id="467" name="Shape 467"/>
          <p:cNvSpPr/>
          <p:nvPr/>
        </p:nvSpPr>
        <p:spPr>
          <a:xfrm>
            <a:off x="2677820" y="3295837"/>
            <a:ext cx="3811874" cy="1352551"/>
          </a:xfrm>
          <a:prstGeom prst="rect">
            <a:avLst/>
          </a:prstGeom>
          <a:ln w="12700">
            <a:miter lim="400000"/>
          </a:ln>
          <a:extLst>
            <a:ext uri="{C572A759-6A51-4108-AA02-DFA0A04FC94B}">
              <ma14:wrappingTextBoxFlag xmlns:ma14="http://schemas.microsoft.com/office/mac/drawingml/2011/main" val="1"/>
            </a:ext>
          </a:extLst>
        </p:spPr>
        <p:txBody>
          <a:bodyPr wrap="none" lIns="47625" tIns="47625" rIns="47625" bIns="47625" anchor="ctr">
            <a:spAutoFit/>
          </a:bodyPr>
          <a:lstStyle/>
          <a:p>
            <a:pPr lvl="0" defTabSz="584200"/>
            <a:r>
              <a:rPr sz="900">
                <a:solidFill>
                  <a:srgbClr val="FFFFFF"/>
                </a:solidFill>
                <a:latin typeface="Courier"/>
                <a:ea typeface="Courier"/>
                <a:cs typeface="Courier"/>
                <a:sym typeface="Courier"/>
              </a:rPr>
              <a:t>&gt;&gt;&gt; nn_model</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Class                         : NearestNeighborsModel</a:t>
            </a:r>
            <a:endParaRPr sz="900">
              <a:solidFill>
                <a:srgbClr val="FFFFFF"/>
              </a:solidFill>
              <a:latin typeface="Courier"/>
              <a:ea typeface="Courier"/>
              <a:cs typeface="Courier"/>
              <a:sym typeface="Courier"/>
            </a:endParaRPr>
          </a:p>
          <a:p>
            <a:pPr lvl="0" defTabSz="584200"/>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Distance                      : jaccard</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Method                        : brute force</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examples            : 195</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feature columns     : 1</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unpacked features   : 5170</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Total training time (seconds) : 0.0318</a:t>
            </a:r>
          </a:p>
        </p:txBody>
      </p:sp>
      <p:grpSp>
        <p:nvGrpSpPr>
          <p:cNvPr id="470" name="Group 470"/>
          <p:cNvGrpSpPr/>
          <p:nvPr/>
        </p:nvGrpSpPr>
        <p:grpSpPr>
          <a:xfrm>
            <a:off x="-3430" y="-1"/>
            <a:ext cx="898781" cy="630428"/>
            <a:chOff x="0" y="0"/>
            <a:chExt cx="898779" cy="630426"/>
          </a:xfrm>
        </p:grpSpPr>
        <p:sp>
          <p:nvSpPr>
            <p:cNvPr id="468" name="Shape 468"/>
            <p:cNvSpPr/>
            <p:nvPr/>
          </p:nvSpPr>
          <p:spPr>
            <a:xfrm>
              <a:off x="0" y="-1"/>
              <a:ext cx="898780" cy="630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close/>
                </a:path>
              </a:pathLst>
            </a:custGeom>
            <a:solidFill>
              <a:srgbClr val="A6AAA9"/>
            </a:solidFill>
            <a:ln w="3175" cap="flat">
              <a:noFill/>
              <a:miter lim="400000"/>
            </a:ln>
            <a:effectLst/>
          </p:spPr>
          <p:txBody>
            <a:bodyPr wrap="square" lIns="47625" tIns="47625" rIns="47625" bIns="47625" numCol="1" anchor="ctr">
              <a:noAutofit/>
            </a:bodyPr>
            <a:lstStyle/>
            <a:p>
              <a:pPr lvl="0" algn="ctr" defTabSz="584200">
                <a:defRPr sz="2000">
                  <a:solidFill>
                    <a:srgbClr val="FFFFFF"/>
                  </a:solidFill>
                  <a:latin typeface="Helvetica Light"/>
                  <a:ea typeface="Helvetica Light"/>
                  <a:cs typeface="Helvetica Light"/>
                  <a:sym typeface="Helvetica Light"/>
                </a:defRPr>
              </a:pPr>
            </a:p>
          </p:txBody>
        </p:sp>
        <p:sp>
          <p:nvSpPr>
            <p:cNvPr id="469" name="Shape 469"/>
            <p:cNvSpPr/>
            <p:nvPr/>
          </p:nvSpPr>
          <p:spPr>
            <a:xfrm>
              <a:off x="89810" y="58319"/>
              <a:ext cx="346262" cy="242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39" y="14435"/>
                  </a:moveTo>
                  <a:lnTo>
                    <a:pt x="13739" y="21600"/>
                  </a:lnTo>
                  <a:lnTo>
                    <a:pt x="0" y="10800"/>
                  </a:lnTo>
                  <a:lnTo>
                    <a:pt x="13739" y="0"/>
                  </a:lnTo>
                  <a:lnTo>
                    <a:pt x="13739" y="7165"/>
                  </a:lnTo>
                  <a:lnTo>
                    <a:pt x="21600" y="7165"/>
                  </a:lnTo>
                  <a:lnTo>
                    <a:pt x="21600" y="14435"/>
                  </a:lnTo>
                  <a:close/>
                </a:path>
              </a:pathLst>
            </a:custGeom>
            <a:solidFill>
              <a:srgbClr val="FFFFFF"/>
            </a:solidFill>
            <a:ln w="3175" cap="flat">
              <a:noFill/>
              <a:miter lim="400000"/>
            </a:ln>
            <a:effectLst/>
          </p:spPr>
          <p:txBody>
            <a:bodyPr wrap="square" lIns="47625" tIns="47625" rIns="47625" bIns="47625" numCol="1" anchor="b">
              <a:noAutofit/>
            </a:bodyPr>
            <a:lstStyle/>
            <a:p>
              <a:pPr lvl="0" algn="ctr" defTabSz="584200">
                <a:defRPr b="1" sz="1600">
                  <a:solidFill>
                    <a:srgbClr val="A6AAA9"/>
                  </a:solidFill>
                  <a:latin typeface="+mn-lt"/>
                  <a:ea typeface="+mn-ea"/>
                  <a:cs typeface="+mn-cs"/>
                  <a:sym typeface="Helvetica"/>
                </a:defRPr>
              </a:pPr>
            </a:p>
          </p:txBody>
        </p:sp>
      </p:grpSp>
      <p:sp>
        <p:nvSpPr>
          <p:cNvPr id="471" name="Shape 471"/>
          <p:cNvSpPr/>
          <p:nvPr/>
        </p:nvSpPr>
        <p:spPr>
          <a:xfrm>
            <a:off x="744292" y="833895"/>
            <a:ext cx="10799010" cy="54864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talks[‘bow’] = </a:t>
            </a:r>
            <a:r>
              <a:rPr b="1" sz="1400">
                <a:solidFill>
                  <a:srgbClr val="038BC7"/>
                </a:solidFill>
                <a:latin typeface="Courier"/>
                <a:ea typeface="Courier"/>
                <a:cs typeface="Courier"/>
                <a:sym typeface="Courier"/>
              </a:rPr>
              <a:t>gl.text_analytics.count_words</a:t>
            </a:r>
            <a:r>
              <a:rPr sz="1400">
                <a:latin typeface="Courier"/>
                <a:ea typeface="Courier"/>
                <a:cs typeface="Courier"/>
                <a:sym typeface="Courier"/>
              </a:rPr>
              <a:t>(talks[‘abstract’])</a:t>
            </a:r>
            <a:endParaRPr sz="1400">
              <a:latin typeface="Courier"/>
              <a:ea typeface="Courier"/>
              <a:cs typeface="Courier"/>
              <a:sym typeface="Courier"/>
            </a:endParaRPr>
          </a:p>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talks[‘tfidf’] = </a:t>
            </a:r>
            <a:r>
              <a:rPr b="1" sz="1400">
                <a:solidFill>
                  <a:srgbClr val="038BC7"/>
                </a:solidFill>
                <a:latin typeface="Courier"/>
                <a:ea typeface="Courier"/>
                <a:cs typeface="Courier"/>
                <a:sym typeface="Courier"/>
              </a:rPr>
              <a:t>gl.text_analytics.tf_idf</a:t>
            </a:r>
            <a:r>
              <a:rPr sz="1400">
                <a:latin typeface="Courier"/>
                <a:ea typeface="Courier"/>
                <a:cs typeface="Courier"/>
                <a:sym typeface="Courier"/>
              </a:rPr>
              <a:t>(talks[‘bow’])</a:t>
            </a:r>
          </a:p>
        </p:txBody>
      </p:sp>
      <p:sp>
        <p:nvSpPr>
          <p:cNvPr id="472" name="Shape 472"/>
          <p:cNvSpPr/>
          <p:nvPr/>
        </p:nvSpPr>
        <p:spPr>
          <a:xfrm>
            <a:off x="744292" y="1431717"/>
            <a:ext cx="10799010" cy="31115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nn_model = </a:t>
            </a:r>
            <a:r>
              <a:rPr b="1" sz="1400">
                <a:solidFill>
                  <a:srgbClr val="038BC7"/>
                </a:solidFill>
                <a:latin typeface="Courier"/>
                <a:ea typeface="Courier"/>
                <a:cs typeface="Courier"/>
                <a:sym typeface="Courier"/>
              </a:rPr>
              <a:t>gl.nearest_neighbors.create</a:t>
            </a:r>
            <a:r>
              <a:rPr sz="1400">
                <a:latin typeface="Courier"/>
                <a:ea typeface="Courier"/>
                <a:cs typeface="Courier"/>
                <a:sym typeface="Courier"/>
              </a:rPr>
              <a:t>(talks, ‘id’, features=[‘tfidf’])</a:t>
            </a:r>
          </a:p>
        </p:txBody>
      </p:sp>
      <p:sp>
        <p:nvSpPr>
          <p:cNvPr id="473" name="Shape 473"/>
          <p:cNvSpPr/>
          <p:nvPr/>
        </p:nvSpPr>
        <p:spPr>
          <a:xfrm>
            <a:off x="744292" y="1764458"/>
            <a:ext cx="10799010" cy="54864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nbrs = </a:t>
            </a:r>
            <a:r>
              <a:rPr b="1" sz="1400">
                <a:solidFill>
                  <a:srgbClr val="038BC7"/>
                </a:solidFill>
                <a:latin typeface="Courier"/>
                <a:ea typeface="Courier"/>
                <a:cs typeface="Courier"/>
                <a:sym typeface="Courier"/>
              </a:rPr>
              <a:t>nn_model.query</a:t>
            </a:r>
            <a:r>
              <a:rPr sz="1400">
                <a:latin typeface="Courier"/>
                <a:ea typeface="Courier"/>
                <a:cs typeface="Courier"/>
                <a:sym typeface="Courier"/>
              </a:rPr>
              <a:t>(talks, label=‘id’, k=50)</a:t>
            </a:r>
            <a:endParaRPr sz="1400">
              <a:latin typeface="Courier"/>
              <a:ea typeface="Courier"/>
              <a:cs typeface="Courier"/>
              <a:sym typeface="Courier"/>
            </a:endParaRPr>
          </a:p>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sim_model = </a:t>
            </a:r>
            <a:r>
              <a:rPr b="1" sz="1400">
                <a:solidFill>
                  <a:srgbClr val="038BC7"/>
                </a:solidFill>
                <a:latin typeface="Courier"/>
                <a:ea typeface="Courier"/>
                <a:cs typeface="Courier"/>
                <a:sym typeface="Courier"/>
              </a:rPr>
              <a:t>gl.item_similarity_recommender.create</a:t>
            </a:r>
            <a:r>
              <a:rPr sz="1400">
                <a:latin typeface="Courier"/>
                <a:ea typeface="Courier"/>
                <a:cs typeface="Courier"/>
                <a:sym typeface="Courier"/>
              </a:rPr>
              <a:t>(historical, nearest=nbrs)</a:t>
            </a:r>
          </a:p>
        </p:txBody>
      </p:sp>
      <p:sp>
        <p:nvSpPr>
          <p:cNvPr id="474" name="Shape 474"/>
          <p:cNvSpPr/>
          <p:nvPr/>
        </p:nvSpPr>
        <p:spPr>
          <a:xfrm>
            <a:off x="13210810" y="808623"/>
            <a:ext cx="2781489" cy="857251"/>
          </a:xfrm>
          <a:prstGeom prst="rect">
            <a:avLst/>
          </a:prstGeom>
          <a:ln w="12700">
            <a:miter lim="400000"/>
          </a:ln>
          <a:extLst>
            <a:ext uri="{C572A759-6A51-4108-AA02-DFA0A04FC94B}">
              <ma14:wrappingTextBoxFlag xmlns:ma14="http://schemas.microsoft.com/office/mac/drawingml/2011/main" val="1"/>
            </a:ext>
          </a:extLst>
        </p:spPr>
        <p:txBody>
          <a:bodyPr wrap="none" lIns="47625" tIns="47625" rIns="47625" bIns="47625" anchor="ctr">
            <a:spAutoFit/>
          </a:bodyPr>
          <a:lstStyle/>
          <a:p>
            <a:pPr lvl="0" marL="209902" indent="-209902" defTabSz="584200">
              <a:buSzPct val="75000"/>
              <a:buChar char="✤"/>
            </a:pPr>
            <a:r>
              <a:rPr sz="1700">
                <a:latin typeface="Helvetica Light"/>
                <a:ea typeface="Helvetica Light"/>
                <a:cs typeface="Helvetica Light"/>
                <a:sym typeface="Helvetica Light"/>
              </a:rPr>
              <a:t>Text analysis toolkits</a:t>
            </a:r>
            <a:endParaRPr sz="1700">
              <a:latin typeface="Helvetica Light"/>
              <a:ea typeface="Helvetica Light"/>
              <a:cs typeface="Helvetica Light"/>
              <a:sym typeface="Helvetica Light"/>
            </a:endParaRPr>
          </a:p>
          <a:p>
            <a:pPr lvl="0" marL="209902" indent="-209902" defTabSz="584200">
              <a:buSzPct val="75000"/>
              <a:buChar char="✤"/>
            </a:pPr>
            <a:r>
              <a:rPr sz="1700">
                <a:latin typeface="Helvetica Light"/>
                <a:ea typeface="Helvetica Light"/>
                <a:cs typeface="Helvetica Light"/>
                <a:sym typeface="Helvetica Light"/>
              </a:rPr>
              <a:t>Machine learning toolkits</a:t>
            </a:r>
            <a:endParaRPr sz="1700">
              <a:latin typeface="Helvetica Light"/>
              <a:ea typeface="Helvetica Light"/>
              <a:cs typeface="Helvetica Light"/>
              <a:sym typeface="Helvetica Light"/>
            </a:endParaRPr>
          </a:p>
          <a:p>
            <a:pPr lvl="0" marL="209902" indent="-209902" defTabSz="584200">
              <a:buSzPct val="75000"/>
              <a:buChar char="✤"/>
            </a:pPr>
            <a:r>
              <a:rPr sz="1700">
                <a:latin typeface="Helvetica Light"/>
                <a:ea typeface="Helvetica Light"/>
                <a:cs typeface="Helvetica Light"/>
                <a:sym typeface="Helvetica Light"/>
              </a:rPr>
              <a:t>Easy recommender API</a:t>
            </a:r>
          </a:p>
        </p:txBody>
      </p:sp>
      <p:sp>
        <p:nvSpPr>
          <p:cNvPr id="475" name="Shape 475"/>
          <p:cNvSpPr/>
          <p:nvPr/>
        </p:nvSpPr>
        <p:spPr>
          <a:xfrm>
            <a:off x="478853" y="3362918"/>
            <a:ext cx="7114465" cy="5251450"/>
          </a:xfrm>
          <a:prstGeom prst="rect">
            <a:avLst/>
          </a:prstGeom>
          <a:gradFill>
            <a:gsLst>
              <a:gs pos="0">
                <a:srgbClr val="424242"/>
              </a:gs>
              <a:gs pos="100000">
                <a:srgbClr val="000000"/>
              </a:gs>
            </a:gsLst>
            <a:lin ang="4252979"/>
          </a:gradFill>
          <a:ln w="12700">
            <a:solidFill>
              <a:srgbClr val="FFFFFF"/>
            </a:solidFill>
            <a:miter lim="400000"/>
          </a:ln>
          <a:effectLst>
            <a:outerShdw sx="100000" sy="100000" kx="0" ky="0" algn="b" rotWithShape="0" blurRad="355600" dist="0" dir="0">
              <a:srgbClr val="000000">
                <a:alpha val="70824"/>
              </a:srgbClr>
            </a:outerShdw>
          </a:effectLst>
        </p:spPr>
        <p:txBody>
          <a:bodyPr lIns="47625" tIns="47625" rIns="47625" bIns="47625" anchor="ctr"/>
          <a:lstStyle/>
          <a:p>
            <a:pPr lvl="0" algn="ctr" defTabSz="584200">
              <a:defRPr sz="2000">
                <a:solidFill>
                  <a:srgbClr val="FFFFFF"/>
                </a:solidFill>
                <a:latin typeface="Helvetica Light"/>
                <a:ea typeface="Helvetica Light"/>
                <a:cs typeface="Helvetica Light"/>
                <a:sym typeface="Helvetica Light"/>
              </a:defRPr>
            </a:pPr>
          </a:p>
        </p:txBody>
      </p:sp>
      <p:sp>
        <p:nvSpPr>
          <p:cNvPr id="476" name="Shape 476"/>
          <p:cNvSpPr/>
          <p:nvPr/>
        </p:nvSpPr>
        <p:spPr>
          <a:xfrm>
            <a:off x="841040" y="5977043"/>
            <a:ext cx="5813550" cy="247015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defTabSz="584200"/>
            <a:r>
              <a:rPr sz="900">
                <a:solidFill>
                  <a:srgbClr val="FFFFFF"/>
                </a:solidFill>
                <a:latin typeface="Courier"/>
                <a:ea typeface="Courier"/>
                <a:cs typeface="Courier"/>
                <a:sym typeface="Courier"/>
              </a:rPr>
              <a:t>&gt;&gt;&gt; historical</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date    |   time   |       user       | item_id | event_type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07:05:37 | 809c0dc2548cbbc3 |  38825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07:05:39 | 809c0dc2548cbbc3 |  38825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07:05:40 | 809c0dc2548cbbc3 |  38825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07:05:49 | 809c0dc2548cbbc3 |  38681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07:09:09 | 809c0dc2548cbbc3 |  38501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07:09:10 | 809c0dc2548cbbc3 |  38501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07:10:55 | 809c0dc2548cbbc3 |  39399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07:10:55 | 809c0dc2548cbbc3 |  39399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07:10:57 | 809c0dc2548cbbc3 |  38501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2015-02-12 | 07:10:57 | 809c0dc2548cbbc3 |  38501  |    like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     |   ...    |       ...        |   ...   |    ...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[50 rows x 5 columns]</a:t>
            </a:r>
          </a:p>
        </p:txBody>
      </p:sp>
      <p:sp>
        <p:nvSpPr>
          <p:cNvPr id="477" name="Shape 477"/>
          <p:cNvSpPr/>
          <p:nvPr/>
        </p:nvSpPr>
        <p:spPr>
          <a:xfrm>
            <a:off x="828340" y="3489324"/>
            <a:ext cx="6555520" cy="2470151"/>
          </a:xfrm>
          <a:prstGeom prst="rect">
            <a:avLst/>
          </a:prstGeom>
          <a:ln w="12700">
            <a:miter lim="400000"/>
          </a:ln>
          <a:extLst>
            <a:ext uri="{C572A759-6A51-4108-AA02-DFA0A04FC94B}">
              <ma14:wrappingTextBoxFlag xmlns:ma14="http://schemas.microsoft.com/office/mac/drawingml/2011/main" val="1"/>
            </a:ext>
          </a:extLst>
        </p:spPr>
        <p:txBody>
          <a:bodyPr wrap="none" lIns="47625" tIns="47625" rIns="47625" bIns="47625" anchor="ctr">
            <a:spAutoFit/>
          </a:bodyPr>
          <a:lstStyle/>
          <a:p>
            <a:pPr lvl="0" defTabSz="584200"/>
            <a:r>
              <a:rPr sz="900">
                <a:solidFill>
                  <a:srgbClr val="FFFFFF"/>
                </a:solidFill>
                <a:latin typeface="Courier"/>
                <a:ea typeface="Courier"/>
                <a:cs typeface="Courier"/>
                <a:sym typeface="Courier"/>
              </a:rPr>
              <a:t>&gt;&gt;&gt; talks</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date    | start_time |             title             |           tech_tags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02/20/2015 |  10:40am   |      The IoT P2P Backbone     | [MapReduce, Storm, Docker,...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02/20/2015 |  10:40am   | Practical Problems in Dete... | [Storm, Docker, Impala, R,...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02/19/2015 |   1:30pm   | From MapReduce to Programm... | [MapReduce, Spark, Apache,...  |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02/19/2015 |   2:20pm   | Drill into Drill: How Prov... | [JAVA, Docker, R, Hadoop, SQL]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02/19/2015 |   4:50pm   | Maintaining Low Latency wh... | [Apache, Hadoop, HBase, YA...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02/20/2015 |   4:00pm   | Top Ten Pitfalls to Avoid ... | [MapReduce, Hadoop, JAVA, ...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02/20/2015 |   4:00pm   | Using Data to Help Farmers... | [MapReduce, Spark, Storm, ...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02/19/2015 |   1:30pm   | Sears Hometown and Outlet\... | [Hadoop, Spark, Docker, R,...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02/20/2015 |  11:30am   | Search Evolved: Unraveling... | [Docker, R, Hadoop, SQL, R...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02/19/2015 |   4:00pm   | Data Dexterity: Immediate ... | [Hadoop, NoSQL, Spark, Sto...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    ...     |    ...     |              ...              |              ...               |</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[195 rows x 4 columns]</a:t>
            </a:r>
          </a:p>
        </p:txBody>
      </p:sp>
      <p:pic>
        <p:nvPicPr>
          <p:cNvPr id="478" name="dato_logo_300px.png"/>
          <p:cNvPicPr/>
          <p:nvPr/>
        </p:nvPicPr>
        <p:blipFill>
          <a:blip r:embed="rId2">
            <a:extLst/>
          </a:blip>
          <a:stretch>
            <a:fillRect/>
          </a:stretch>
        </p:blipFill>
        <p:spPr>
          <a:xfrm>
            <a:off x="14502147" y="127294"/>
            <a:ext cx="1630414" cy="630427"/>
          </a:xfrm>
          <a:prstGeom prst="rect">
            <a:avLst/>
          </a:prstGeom>
          <a:ln w="3175">
            <a:miter lim="400000"/>
          </a:ln>
        </p:spPr>
      </p:pic>
      <p:sp>
        <p:nvSpPr>
          <p:cNvPr id="479" name="Shape 4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4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lt" backwards="0">
                                    <p:tmAbs val="0"/>
                                  </p:iterate>
                                  <p:childTnLst>
                                    <p:set>
                                      <p:cBhvr>
                                        <p:cTn id="10" fill="hold"/>
                                        <p:tgtEl>
                                          <p:spTgt spid="4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1" presetID="22" grpId="3" fill="hold">
                                  <p:stCondLst>
                                    <p:cond delay="0"/>
                                  </p:stCondLst>
                                  <p:iterate type="el" backwards="0">
                                    <p:tmAbs val="0"/>
                                  </p:iterate>
                                  <p:childTnLst>
                                    <p:set>
                                      <p:cBhvr>
                                        <p:cTn id="14" fill="hold"/>
                                        <p:tgtEl>
                                          <p:spTgt spid="467"/>
                                        </p:tgtEl>
                                        <p:attrNameLst>
                                          <p:attrName>style.visibility</p:attrName>
                                        </p:attrNameLst>
                                      </p:cBhvr>
                                      <p:to>
                                        <p:strVal val="visible"/>
                                      </p:to>
                                    </p:set>
                                    <p:animEffect filter="wipe(up)" transition="in">
                                      <p:cBhvr>
                                        <p:cTn id="15" dur="250"/>
                                        <p:tgtEl>
                                          <p:spTgt spid="467"/>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 grpId="4" fill="hold">
                                  <p:stCondLst>
                                    <p:cond delay="0"/>
                                  </p:stCondLst>
                                  <p:iterate type="lt" backwards="0">
                                    <p:tmAbs val="0"/>
                                  </p:iterate>
                                  <p:childTnLst>
                                    <p:set>
                                      <p:cBhvr>
                                        <p:cTn id="19" fill="hold"/>
                                        <p:tgtEl>
                                          <p:spTgt spid="47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nodeType="clickEffect" presetClass="exit" presetSubtype="1" presetID="22" grpId="5" fill="hold">
                                  <p:stCondLst>
                                    <p:cond delay="0"/>
                                  </p:stCondLst>
                                  <p:iterate type="el" backwards="0">
                                    <p:tmAbs val="0"/>
                                  </p:iterate>
                                  <p:childTnLst>
                                    <p:animEffect filter="wipe(up)" transition="out">
                                      <p:cBhvr>
                                        <p:cTn id="23" dur="300" fill="hold"/>
                                        <p:tgtEl>
                                          <p:spTgt spid="467"/>
                                        </p:tgtEl>
                                      </p:cBhvr>
                                    </p:animEffect>
                                    <p:set>
                                      <p:cBhvr>
                                        <p:cTn id="24" fill="hold">
                                          <p:stCondLst>
                                            <p:cond delay="299"/>
                                          </p:stCondLst>
                                        </p:cTn>
                                        <p:tgtEl>
                                          <p:spTgt spid="4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6" fill="hold">
                                  <p:stCondLst>
                                    <p:cond delay="0"/>
                                  </p:stCondLst>
                                  <p:iterate type="lt" backwards="0">
                                    <p:tmAbs val="0"/>
                                  </p:iterate>
                                  <p:childTnLst>
                                    <p:set>
                                      <p:cBhvr>
                                        <p:cTn id="28" fill="hold"/>
                                        <p:tgtEl>
                                          <p:spTgt spid="466"/>
                                        </p:tgtEl>
                                        <p:attrNameLst>
                                          <p:attrName>style.visibility</p:attrName>
                                        </p:attrNameLst>
                                      </p:cBhvr>
                                      <p:to>
                                        <p:strVal val="visible"/>
                                      </p:to>
                                    </p:set>
                                  </p:childTnLst>
                                </p:cTn>
                              </p:par>
                            </p:childTnLst>
                          </p:cTn>
                        </p:par>
                        <p:par>
                          <p:cTn id="29" fill="hold">
                            <p:stCondLst>
                              <p:cond delay="0"/>
                            </p:stCondLst>
                            <p:childTnLst>
                              <p:par>
                                <p:cTn id="30" nodeType="afterEffect" presetClass="entr" presetSubtype="0" presetID="9" grpId="7" fill="hold">
                                  <p:stCondLst>
                                    <p:cond delay="500"/>
                                  </p:stCondLst>
                                  <p:iterate type="el" backwards="0">
                                    <p:tmAbs val="0"/>
                                  </p:iterate>
                                  <p:childTnLst>
                                    <p:set>
                                      <p:cBhvr>
                                        <p:cTn id="31" fill="hold"/>
                                        <p:tgtEl>
                                          <p:spTgt spid="474"/>
                                        </p:tgtEl>
                                        <p:attrNameLst>
                                          <p:attrName>style.visibility</p:attrName>
                                        </p:attrNameLst>
                                      </p:cBhvr>
                                      <p:to>
                                        <p:strVal val="visible"/>
                                      </p:to>
                                    </p:set>
                                    <p:animEffect filter="dissolve" transition="in">
                                      <p:cBhvr>
                                        <p:cTn id="32"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3" grpId="4"/>
      <p:bldP build="whole" bldLvl="1" animBg="1" rev="0" advAuto="0" spid="472" grpId="2"/>
      <p:bldP build="whole" bldLvl="1" animBg="1" rev="0" advAuto="0" spid="474" grpId="7"/>
      <p:bldP build="whole" bldLvl="1" animBg="1" rev="0" advAuto="0" spid="467" grpId="3"/>
      <p:bldP build="whole" bldLvl="1" animBg="1" rev="0" advAuto="0" spid="466" grpId="6"/>
      <p:bldP build="whole" bldLvl="1" animBg="1" rev="0" advAuto="0" spid="467" grpId="5"/>
      <p:bldP build="whole" bldLvl="1" animBg="1" rev="0" advAuto="0" spid="471"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 name="Shape 481"/>
          <p:cNvSpPr/>
          <p:nvPr/>
        </p:nvSpPr>
        <p:spPr>
          <a:xfrm>
            <a:off x="478853" y="3362918"/>
            <a:ext cx="7123345" cy="5251450"/>
          </a:xfrm>
          <a:prstGeom prst="rect">
            <a:avLst/>
          </a:prstGeom>
          <a:gradFill>
            <a:gsLst>
              <a:gs pos="0">
                <a:srgbClr val="424242"/>
              </a:gs>
              <a:gs pos="100000">
                <a:srgbClr val="000000"/>
              </a:gs>
            </a:gsLst>
            <a:lin ang="4252979"/>
          </a:gradFill>
          <a:ln w="12700">
            <a:solidFill>
              <a:srgbClr val="FFFFFF"/>
            </a:solidFill>
            <a:miter lim="400000"/>
          </a:ln>
          <a:effectLst>
            <a:outerShdw sx="100000" sy="100000" kx="0" ky="0" algn="b" rotWithShape="0" blurRad="355600" dist="0" dir="0">
              <a:srgbClr val="000000">
                <a:alpha val="70824"/>
              </a:srgbClr>
            </a:outerShdw>
          </a:effectLst>
        </p:spPr>
        <p:txBody>
          <a:bodyPr lIns="47625" tIns="47625" rIns="47625" bIns="47625" anchor="ctr"/>
          <a:lstStyle/>
          <a:p>
            <a:pPr lvl="0" algn="ctr" defTabSz="584200">
              <a:defRPr sz="2000">
                <a:solidFill>
                  <a:srgbClr val="FFFFFF"/>
                </a:solidFill>
                <a:latin typeface="Helvetica Light"/>
                <a:ea typeface="Helvetica Light"/>
                <a:cs typeface="Helvetica Light"/>
                <a:sym typeface="Helvetica Light"/>
              </a:defRPr>
            </a:pPr>
          </a:p>
        </p:txBody>
      </p:sp>
      <p:sp>
        <p:nvSpPr>
          <p:cNvPr id="482" name="Shape 482"/>
          <p:cNvSpPr/>
          <p:nvPr/>
        </p:nvSpPr>
        <p:spPr>
          <a:xfrm>
            <a:off x="502880" y="604481"/>
            <a:ext cx="8382154" cy="2250232"/>
          </a:xfrm>
          <a:prstGeom prst="rect">
            <a:avLst/>
          </a:prstGeom>
          <a:solidFill>
            <a:srgbClr val="DCDEE0"/>
          </a:solidFill>
          <a:ln w="12700">
            <a:solidFill>
              <a:srgbClr val="FFFFFF"/>
            </a:solidFill>
            <a:miter lim="400000"/>
          </a:ln>
          <a:effectLst>
            <a:outerShdw sx="100000" sy="100000" kx="0" ky="0" algn="b" rotWithShape="0" blurRad="355600" dist="0" dir="0">
              <a:srgbClr val="000000">
                <a:alpha val="46041"/>
              </a:srgbClr>
            </a:outerShdw>
          </a:effectLst>
        </p:spPr>
        <p:txBody>
          <a:bodyPr lIns="47625" tIns="47625" rIns="47625" bIns="47625" anchor="ctr"/>
          <a:lstStyle/>
          <a:p>
            <a:pPr lvl="0" algn="ctr" defTabSz="584200">
              <a:defRPr sz="1400">
                <a:solidFill>
                  <a:srgbClr val="FFFFFF"/>
                </a:solidFill>
                <a:latin typeface="Helvetica Light"/>
                <a:ea typeface="Helvetica Light"/>
                <a:cs typeface="Helvetica Light"/>
                <a:sym typeface="Helvetica Light"/>
              </a:defRPr>
            </a:pPr>
          </a:p>
        </p:txBody>
      </p:sp>
      <p:sp>
        <p:nvSpPr>
          <p:cNvPr id="483" name="Shape 483"/>
          <p:cNvSpPr/>
          <p:nvPr/>
        </p:nvSpPr>
        <p:spPr>
          <a:xfrm>
            <a:off x="744292" y="2314148"/>
            <a:ext cx="10799010" cy="31115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recs = </a:t>
            </a:r>
            <a:r>
              <a:rPr b="1" sz="1400">
                <a:solidFill>
                  <a:srgbClr val="038BC7"/>
                </a:solidFill>
                <a:latin typeface="Courier"/>
                <a:ea typeface="Courier"/>
                <a:cs typeface="Courier"/>
                <a:sym typeface="Courier"/>
              </a:rPr>
              <a:t>sim_model.recommend</a:t>
            </a:r>
            <a:r>
              <a:rPr sz="1400">
                <a:latin typeface="Courier"/>
                <a:ea typeface="Courier"/>
                <a:cs typeface="Courier"/>
                <a:sym typeface="Courier"/>
              </a:rPr>
              <a:t>()</a:t>
            </a:r>
          </a:p>
        </p:txBody>
      </p:sp>
      <p:sp>
        <p:nvSpPr>
          <p:cNvPr id="484" name="Shape 484"/>
          <p:cNvSpPr/>
          <p:nvPr/>
        </p:nvSpPr>
        <p:spPr>
          <a:xfrm>
            <a:off x="8687728" y="3589687"/>
            <a:ext cx="5813550" cy="400685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defTabSz="584200"/>
            <a:r>
              <a:rPr sz="900">
                <a:solidFill>
                  <a:srgbClr val="FFFFFF"/>
                </a:solidFill>
                <a:latin typeface="Courier"/>
                <a:ea typeface="Courier"/>
                <a:cs typeface="Courier"/>
                <a:sym typeface="Courier"/>
              </a:rPr>
              <a:t>&gt;&gt;&gt; sim_model</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Class                           : ItemSimilarityRecommender</a:t>
            </a:r>
            <a:endParaRPr sz="900">
              <a:solidFill>
                <a:srgbClr val="FFFFFF"/>
              </a:solidFill>
              <a:latin typeface="Courier"/>
              <a:ea typeface="Courier"/>
              <a:cs typeface="Courier"/>
              <a:sym typeface="Courier"/>
            </a:endParaRPr>
          </a:p>
          <a:p>
            <a:pPr lvl="0" defTabSz="584200"/>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Schema</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User ID                         : user_id</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Item ID                         : item_id</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Target                          : None</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Additional observation features : 0</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user side features    : 0</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item side features    : 0</a:t>
            </a:r>
            <a:endParaRPr sz="900">
              <a:solidFill>
                <a:srgbClr val="FFFFFF"/>
              </a:solidFill>
              <a:latin typeface="Courier"/>
              <a:ea typeface="Courier"/>
              <a:cs typeface="Courier"/>
              <a:sym typeface="Courier"/>
            </a:endParaRPr>
          </a:p>
          <a:p>
            <a:pPr lvl="0" defTabSz="584200"/>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Statistics</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observations          : 1</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users                 : 1</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items                 : 196</a:t>
            </a:r>
            <a:endParaRPr sz="900">
              <a:solidFill>
                <a:srgbClr val="FFFFFF"/>
              </a:solidFill>
              <a:latin typeface="Courier"/>
              <a:ea typeface="Courier"/>
              <a:cs typeface="Courier"/>
              <a:sym typeface="Courier"/>
            </a:endParaRPr>
          </a:p>
          <a:p>
            <a:pPr lvl="0" defTabSz="584200"/>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Training summary</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Training time                   : 0.0003</a:t>
            </a:r>
            <a:endParaRPr sz="900">
              <a:solidFill>
                <a:srgbClr val="FFFFFF"/>
              </a:solidFill>
              <a:latin typeface="Courier"/>
              <a:ea typeface="Courier"/>
              <a:cs typeface="Courier"/>
              <a:sym typeface="Courier"/>
            </a:endParaRPr>
          </a:p>
          <a:p>
            <a:pPr lvl="0" defTabSz="584200"/>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Settings</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only_top_k                      : 100</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similarity_type                 : jaccard</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threshold                       : 0.001</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training_method                 : auto</a:t>
            </a:r>
          </a:p>
        </p:txBody>
      </p:sp>
      <p:sp>
        <p:nvSpPr>
          <p:cNvPr id="485" name="Shape 485"/>
          <p:cNvSpPr/>
          <p:nvPr/>
        </p:nvSpPr>
        <p:spPr>
          <a:xfrm>
            <a:off x="1128420" y="3689537"/>
            <a:ext cx="3811874" cy="1352551"/>
          </a:xfrm>
          <a:prstGeom prst="rect">
            <a:avLst/>
          </a:prstGeom>
          <a:ln w="12700">
            <a:miter lim="400000"/>
          </a:ln>
          <a:extLst>
            <a:ext uri="{C572A759-6A51-4108-AA02-DFA0A04FC94B}">
              <ma14:wrappingTextBoxFlag xmlns:ma14="http://schemas.microsoft.com/office/mac/drawingml/2011/main" val="1"/>
            </a:ext>
          </a:extLst>
        </p:spPr>
        <p:txBody>
          <a:bodyPr wrap="none" lIns="47625" tIns="47625" rIns="47625" bIns="47625" anchor="ctr">
            <a:spAutoFit/>
          </a:bodyPr>
          <a:lstStyle/>
          <a:p>
            <a:pPr lvl="0" defTabSz="584200"/>
            <a:r>
              <a:rPr sz="900">
                <a:solidFill>
                  <a:srgbClr val="FFFFFF"/>
                </a:solidFill>
                <a:latin typeface="Courier"/>
                <a:ea typeface="Courier"/>
                <a:cs typeface="Courier"/>
                <a:sym typeface="Courier"/>
              </a:rPr>
              <a:t>&gt;&gt;&gt; nn_model</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Class                         : NearestNeighborsModel</a:t>
            </a:r>
            <a:endParaRPr sz="900">
              <a:solidFill>
                <a:srgbClr val="FFFFFF"/>
              </a:solidFill>
              <a:latin typeface="Courier"/>
              <a:ea typeface="Courier"/>
              <a:cs typeface="Courier"/>
              <a:sym typeface="Courier"/>
            </a:endParaRPr>
          </a:p>
          <a:p>
            <a:pPr lvl="0" defTabSz="584200"/>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Distance                      : jaccard</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Method                        : brute force</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examples            : 195</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feature columns     : 1</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Number of unpacked features   : 5170</a:t>
            </a:r>
            <a:endParaRPr sz="900">
              <a:solidFill>
                <a:srgbClr val="FFFFFF"/>
              </a:solidFill>
              <a:latin typeface="Courier"/>
              <a:ea typeface="Courier"/>
              <a:cs typeface="Courier"/>
              <a:sym typeface="Courier"/>
            </a:endParaRPr>
          </a:p>
          <a:p>
            <a:pPr lvl="0" defTabSz="584200"/>
            <a:r>
              <a:rPr sz="900">
                <a:solidFill>
                  <a:srgbClr val="FFFFFF"/>
                </a:solidFill>
                <a:latin typeface="Courier"/>
                <a:ea typeface="Courier"/>
                <a:cs typeface="Courier"/>
                <a:sym typeface="Courier"/>
              </a:rPr>
              <a:t>Total training time (seconds) : 0.0318</a:t>
            </a:r>
          </a:p>
        </p:txBody>
      </p:sp>
      <p:grpSp>
        <p:nvGrpSpPr>
          <p:cNvPr id="488" name="Group 488"/>
          <p:cNvGrpSpPr/>
          <p:nvPr/>
        </p:nvGrpSpPr>
        <p:grpSpPr>
          <a:xfrm>
            <a:off x="-3430" y="-1"/>
            <a:ext cx="898781" cy="630428"/>
            <a:chOff x="0" y="0"/>
            <a:chExt cx="898779" cy="630426"/>
          </a:xfrm>
        </p:grpSpPr>
        <p:sp>
          <p:nvSpPr>
            <p:cNvPr id="486" name="Shape 486"/>
            <p:cNvSpPr/>
            <p:nvPr/>
          </p:nvSpPr>
          <p:spPr>
            <a:xfrm>
              <a:off x="0" y="-1"/>
              <a:ext cx="898780" cy="6304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close/>
                </a:path>
              </a:pathLst>
            </a:custGeom>
            <a:solidFill>
              <a:srgbClr val="A6AAA9"/>
            </a:solidFill>
            <a:ln w="3175" cap="flat">
              <a:noFill/>
              <a:miter lim="400000"/>
            </a:ln>
            <a:effectLst/>
          </p:spPr>
          <p:txBody>
            <a:bodyPr wrap="square" lIns="47625" tIns="47625" rIns="47625" bIns="47625" numCol="1" anchor="ctr">
              <a:noAutofit/>
            </a:bodyPr>
            <a:lstStyle/>
            <a:p>
              <a:pPr lvl="0" algn="ctr" defTabSz="584200">
                <a:defRPr sz="2000">
                  <a:solidFill>
                    <a:srgbClr val="FFFFFF"/>
                  </a:solidFill>
                  <a:latin typeface="Helvetica Light"/>
                  <a:ea typeface="Helvetica Light"/>
                  <a:cs typeface="Helvetica Light"/>
                  <a:sym typeface="Helvetica Light"/>
                </a:defRPr>
              </a:pPr>
            </a:p>
          </p:txBody>
        </p:sp>
        <p:sp>
          <p:nvSpPr>
            <p:cNvPr id="487" name="Shape 487"/>
            <p:cNvSpPr/>
            <p:nvPr/>
          </p:nvSpPr>
          <p:spPr>
            <a:xfrm>
              <a:off x="89810" y="58319"/>
              <a:ext cx="346262" cy="242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39" y="14435"/>
                  </a:moveTo>
                  <a:lnTo>
                    <a:pt x="13739" y="21600"/>
                  </a:lnTo>
                  <a:lnTo>
                    <a:pt x="0" y="10800"/>
                  </a:lnTo>
                  <a:lnTo>
                    <a:pt x="13739" y="0"/>
                  </a:lnTo>
                  <a:lnTo>
                    <a:pt x="13739" y="7165"/>
                  </a:lnTo>
                  <a:lnTo>
                    <a:pt x="21600" y="7165"/>
                  </a:lnTo>
                  <a:lnTo>
                    <a:pt x="21600" y="14435"/>
                  </a:lnTo>
                  <a:close/>
                </a:path>
              </a:pathLst>
            </a:custGeom>
            <a:solidFill>
              <a:srgbClr val="FFFFFF"/>
            </a:solidFill>
            <a:ln w="3175" cap="flat">
              <a:noFill/>
              <a:miter lim="400000"/>
            </a:ln>
            <a:effectLst/>
          </p:spPr>
          <p:txBody>
            <a:bodyPr wrap="square" lIns="47625" tIns="47625" rIns="47625" bIns="47625" numCol="1" anchor="b">
              <a:noAutofit/>
            </a:bodyPr>
            <a:lstStyle/>
            <a:p>
              <a:pPr lvl="0" algn="ctr" defTabSz="584200">
                <a:defRPr b="1" sz="1600">
                  <a:solidFill>
                    <a:srgbClr val="A6AAA9"/>
                  </a:solidFill>
                  <a:latin typeface="+mn-lt"/>
                  <a:ea typeface="+mn-ea"/>
                  <a:cs typeface="+mn-cs"/>
                  <a:sym typeface="Helvetica"/>
                </a:defRPr>
              </a:pPr>
            </a:p>
          </p:txBody>
        </p:sp>
      </p:grpSp>
      <p:sp>
        <p:nvSpPr>
          <p:cNvPr id="489" name="Shape 489"/>
          <p:cNvSpPr/>
          <p:nvPr/>
        </p:nvSpPr>
        <p:spPr>
          <a:xfrm>
            <a:off x="744292" y="833895"/>
            <a:ext cx="10799010" cy="54864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talks[‘bow’] = </a:t>
            </a:r>
            <a:r>
              <a:rPr b="1" sz="1400">
                <a:solidFill>
                  <a:srgbClr val="038BC7"/>
                </a:solidFill>
                <a:latin typeface="Courier"/>
                <a:ea typeface="Courier"/>
                <a:cs typeface="Courier"/>
                <a:sym typeface="Courier"/>
              </a:rPr>
              <a:t>gl.text_analytics.count_words</a:t>
            </a:r>
            <a:r>
              <a:rPr sz="1400">
                <a:latin typeface="Courier"/>
                <a:ea typeface="Courier"/>
                <a:cs typeface="Courier"/>
                <a:sym typeface="Courier"/>
              </a:rPr>
              <a:t>(talks[‘abstract’])</a:t>
            </a:r>
            <a:endParaRPr sz="1400">
              <a:latin typeface="Courier"/>
              <a:ea typeface="Courier"/>
              <a:cs typeface="Courier"/>
              <a:sym typeface="Courier"/>
            </a:endParaRPr>
          </a:p>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talks[‘tfidf’] = </a:t>
            </a:r>
            <a:r>
              <a:rPr b="1" sz="1400">
                <a:solidFill>
                  <a:srgbClr val="038BC7"/>
                </a:solidFill>
                <a:latin typeface="Courier"/>
                <a:ea typeface="Courier"/>
                <a:cs typeface="Courier"/>
                <a:sym typeface="Courier"/>
              </a:rPr>
              <a:t>gl.text_analytics.tf_idf</a:t>
            </a:r>
            <a:r>
              <a:rPr sz="1400">
                <a:latin typeface="Courier"/>
                <a:ea typeface="Courier"/>
                <a:cs typeface="Courier"/>
                <a:sym typeface="Courier"/>
              </a:rPr>
              <a:t>(talks[‘bow’])</a:t>
            </a:r>
          </a:p>
        </p:txBody>
      </p:sp>
      <p:sp>
        <p:nvSpPr>
          <p:cNvPr id="490" name="Shape 490"/>
          <p:cNvSpPr/>
          <p:nvPr/>
        </p:nvSpPr>
        <p:spPr>
          <a:xfrm>
            <a:off x="744292" y="1431717"/>
            <a:ext cx="10799010" cy="31115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nn_model = </a:t>
            </a:r>
            <a:r>
              <a:rPr b="1" sz="1400">
                <a:solidFill>
                  <a:srgbClr val="038BC7"/>
                </a:solidFill>
                <a:latin typeface="Courier"/>
                <a:ea typeface="Courier"/>
                <a:cs typeface="Courier"/>
                <a:sym typeface="Courier"/>
              </a:rPr>
              <a:t>gl.nearest_neighbors.create</a:t>
            </a:r>
            <a:r>
              <a:rPr sz="1400">
                <a:latin typeface="Courier"/>
                <a:ea typeface="Courier"/>
                <a:cs typeface="Courier"/>
                <a:sym typeface="Courier"/>
              </a:rPr>
              <a:t>(talks, ‘id’, features=[‘tfidf’])</a:t>
            </a:r>
          </a:p>
        </p:txBody>
      </p:sp>
      <p:sp>
        <p:nvSpPr>
          <p:cNvPr id="491" name="Shape 491"/>
          <p:cNvSpPr/>
          <p:nvPr/>
        </p:nvSpPr>
        <p:spPr>
          <a:xfrm>
            <a:off x="744292" y="1764458"/>
            <a:ext cx="10799010" cy="54864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nbrs = </a:t>
            </a:r>
            <a:r>
              <a:rPr b="1" sz="1400">
                <a:solidFill>
                  <a:srgbClr val="038BC7"/>
                </a:solidFill>
                <a:latin typeface="Courier"/>
                <a:ea typeface="Courier"/>
                <a:cs typeface="Courier"/>
                <a:sym typeface="Courier"/>
              </a:rPr>
              <a:t>nn_model.query</a:t>
            </a:r>
            <a:r>
              <a:rPr sz="1400">
                <a:latin typeface="Courier"/>
                <a:ea typeface="Courier"/>
                <a:cs typeface="Courier"/>
                <a:sym typeface="Courier"/>
              </a:rPr>
              <a:t>(talks, label=‘id’, k=50)</a:t>
            </a:r>
            <a:endParaRPr sz="1400">
              <a:latin typeface="Courier"/>
              <a:ea typeface="Courier"/>
              <a:cs typeface="Courier"/>
              <a:sym typeface="Courier"/>
            </a:endParaRPr>
          </a:p>
          <a:p>
            <a:pPr lvl="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sz="1400">
                <a:latin typeface="Courier"/>
                <a:ea typeface="Courier"/>
                <a:cs typeface="Courier"/>
                <a:sym typeface="Courier"/>
              </a:rPr>
              <a:t>sim_model = </a:t>
            </a:r>
            <a:r>
              <a:rPr b="1" sz="1400">
                <a:solidFill>
                  <a:srgbClr val="038BC7"/>
                </a:solidFill>
                <a:latin typeface="Courier"/>
                <a:ea typeface="Courier"/>
                <a:cs typeface="Courier"/>
                <a:sym typeface="Courier"/>
              </a:rPr>
              <a:t>gl.item_similarity_recommender.create</a:t>
            </a:r>
            <a:r>
              <a:rPr sz="1400">
                <a:latin typeface="Courier"/>
                <a:ea typeface="Courier"/>
                <a:cs typeface="Courier"/>
                <a:sym typeface="Courier"/>
              </a:rPr>
              <a:t>(historical, nearest=nbrs)</a:t>
            </a:r>
          </a:p>
        </p:txBody>
      </p:sp>
      <p:sp>
        <p:nvSpPr>
          <p:cNvPr id="492" name="Shape 492"/>
          <p:cNvSpPr/>
          <p:nvPr/>
        </p:nvSpPr>
        <p:spPr>
          <a:xfrm>
            <a:off x="13210810" y="808623"/>
            <a:ext cx="2781489" cy="857251"/>
          </a:xfrm>
          <a:prstGeom prst="rect">
            <a:avLst/>
          </a:prstGeom>
          <a:ln w="12700">
            <a:miter lim="400000"/>
          </a:ln>
          <a:extLst>
            <a:ext uri="{C572A759-6A51-4108-AA02-DFA0A04FC94B}">
              <ma14:wrappingTextBoxFlag xmlns:ma14="http://schemas.microsoft.com/office/mac/drawingml/2011/main" val="1"/>
            </a:ext>
          </a:extLst>
        </p:spPr>
        <p:txBody>
          <a:bodyPr wrap="none" lIns="47625" tIns="47625" rIns="47625" bIns="47625" anchor="ctr">
            <a:spAutoFit/>
          </a:bodyPr>
          <a:lstStyle/>
          <a:p>
            <a:pPr lvl="0" marL="209902" indent="-209902" defTabSz="584200">
              <a:buSzPct val="75000"/>
              <a:buChar char="✤"/>
            </a:pPr>
            <a:r>
              <a:rPr sz="1700">
                <a:latin typeface="Helvetica Light"/>
                <a:ea typeface="Helvetica Light"/>
                <a:cs typeface="Helvetica Light"/>
                <a:sym typeface="Helvetica Light"/>
              </a:rPr>
              <a:t>Text analysis toolkits</a:t>
            </a:r>
            <a:endParaRPr sz="1700">
              <a:latin typeface="Helvetica Light"/>
              <a:ea typeface="Helvetica Light"/>
              <a:cs typeface="Helvetica Light"/>
              <a:sym typeface="Helvetica Light"/>
            </a:endParaRPr>
          </a:p>
          <a:p>
            <a:pPr lvl="0" marL="209902" indent="-209902" defTabSz="584200">
              <a:buSzPct val="75000"/>
              <a:buChar char="✤"/>
            </a:pPr>
            <a:r>
              <a:rPr sz="1700">
                <a:latin typeface="Helvetica Light"/>
                <a:ea typeface="Helvetica Light"/>
                <a:cs typeface="Helvetica Light"/>
                <a:sym typeface="Helvetica Light"/>
              </a:rPr>
              <a:t>Machine learning toolkits</a:t>
            </a:r>
            <a:endParaRPr sz="1700">
              <a:latin typeface="Helvetica Light"/>
              <a:ea typeface="Helvetica Light"/>
              <a:cs typeface="Helvetica Light"/>
              <a:sym typeface="Helvetica Light"/>
            </a:endParaRPr>
          </a:p>
          <a:p>
            <a:pPr lvl="0" marL="209902" indent="-209902" defTabSz="584200">
              <a:buSzPct val="75000"/>
              <a:buChar char="✤"/>
            </a:pPr>
            <a:r>
              <a:rPr sz="1700">
                <a:latin typeface="Helvetica Light"/>
                <a:ea typeface="Helvetica Light"/>
                <a:cs typeface="Helvetica Light"/>
                <a:sym typeface="Helvetica Light"/>
              </a:rPr>
              <a:t>Easy recommender API</a:t>
            </a:r>
          </a:p>
        </p:txBody>
      </p:sp>
      <p:pic>
        <p:nvPicPr>
          <p:cNvPr id="493" name="dato_logo_300px.png"/>
          <p:cNvPicPr/>
          <p:nvPr/>
        </p:nvPicPr>
        <p:blipFill>
          <a:blip r:embed="rId2">
            <a:extLst/>
          </a:blip>
          <a:stretch>
            <a:fillRect/>
          </a:stretch>
        </p:blipFill>
        <p:spPr>
          <a:xfrm>
            <a:off x="14502147" y="127294"/>
            <a:ext cx="1630414" cy="630427"/>
          </a:xfrm>
          <a:prstGeom prst="rect">
            <a:avLst/>
          </a:prstGeom>
          <a:ln w="3175">
            <a:miter lim="400000"/>
          </a:ln>
        </p:spPr>
      </p:pic>
      <p:sp>
        <p:nvSpPr>
          <p:cNvPr id="494" name="Shape 49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lt" backwards="0">
                                    <p:tmAbs val="0"/>
                                  </p:iterate>
                                  <p:childTnLst>
                                    <p:set>
                                      <p:cBhvr>
                                        <p:cTn id="6" fill="hold"/>
                                        <p:tgtEl>
                                          <p:spTgt spid="4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lt" backwards="0">
                                    <p:tmAbs val="0"/>
                                  </p:iterate>
                                  <p:childTnLst>
                                    <p:set>
                                      <p:cBhvr>
                                        <p:cTn id="10" fill="hold"/>
                                        <p:tgtEl>
                                          <p:spTgt spid="4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1" presetID="22" grpId="3" fill="hold">
                                  <p:stCondLst>
                                    <p:cond delay="0"/>
                                  </p:stCondLst>
                                  <p:iterate type="el" backwards="0">
                                    <p:tmAbs val="0"/>
                                  </p:iterate>
                                  <p:childTnLst>
                                    <p:set>
                                      <p:cBhvr>
                                        <p:cTn id="14" fill="hold"/>
                                        <p:tgtEl>
                                          <p:spTgt spid="485"/>
                                        </p:tgtEl>
                                        <p:attrNameLst>
                                          <p:attrName>style.visibility</p:attrName>
                                        </p:attrNameLst>
                                      </p:cBhvr>
                                      <p:to>
                                        <p:strVal val="visible"/>
                                      </p:to>
                                    </p:set>
                                    <p:animEffect filter="wipe(up)" transition="in">
                                      <p:cBhvr>
                                        <p:cTn id="15" dur="250"/>
                                        <p:tgtEl>
                                          <p:spTgt spid="485"/>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 grpId="4" fill="hold">
                                  <p:stCondLst>
                                    <p:cond delay="0"/>
                                  </p:stCondLst>
                                  <p:iterate type="lt" backwards="0">
                                    <p:tmAbs val="0"/>
                                  </p:iterate>
                                  <p:childTnLst>
                                    <p:set>
                                      <p:cBhvr>
                                        <p:cTn id="19" fill="hold"/>
                                        <p:tgtEl>
                                          <p:spTgt spid="49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nodeType="clickEffect" presetClass="exit" presetSubtype="1" presetID="22" grpId="5" fill="hold">
                                  <p:stCondLst>
                                    <p:cond delay="0"/>
                                  </p:stCondLst>
                                  <p:iterate type="el" backwards="0">
                                    <p:tmAbs val="0"/>
                                  </p:iterate>
                                  <p:childTnLst>
                                    <p:animEffect filter="wipe(up)" transition="out">
                                      <p:cBhvr>
                                        <p:cTn id="23" dur="300" fill="hold"/>
                                        <p:tgtEl>
                                          <p:spTgt spid="485"/>
                                        </p:tgtEl>
                                      </p:cBhvr>
                                    </p:animEffect>
                                    <p:set>
                                      <p:cBhvr>
                                        <p:cTn id="24" fill="hold">
                                          <p:stCondLst>
                                            <p:cond delay="299"/>
                                          </p:stCondLst>
                                        </p:cTn>
                                        <p:tgtEl>
                                          <p:spTgt spid="48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1" presetID="22" grpId="6" fill="hold">
                                  <p:stCondLst>
                                    <p:cond delay="0"/>
                                  </p:stCondLst>
                                  <p:iterate type="el" backwards="0">
                                    <p:tmAbs val="0"/>
                                  </p:iterate>
                                  <p:childTnLst>
                                    <p:set>
                                      <p:cBhvr>
                                        <p:cTn id="28" fill="hold"/>
                                        <p:tgtEl>
                                          <p:spTgt spid="484"/>
                                        </p:tgtEl>
                                        <p:attrNameLst>
                                          <p:attrName>style.visibility</p:attrName>
                                        </p:attrNameLst>
                                      </p:cBhvr>
                                      <p:to>
                                        <p:strVal val="visible"/>
                                      </p:to>
                                    </p:set>
                                    <p:animEffect filter="wipe(up)" transition="in">
                                      <p:cBhvr>
                                        <p:cTn id="29" dur="250"/>
                                        <p:tgtEl>
                                          <p:spTgt spid="484"/>
                                        </p:tgtEl>
                                      </p:cBhvr>
                                    </p:animEffect>
                                  </p:childTnLst>
                                </p:cTn>
                              </p:par>
                            </p:childTnLst>
                          </p:cTn>
                        </p:par>
                      </p:childTnLst>
                    </p:cTn>
                  </p:par>
                  <p:par>
                    <p:cTn id="30" fill="hold">
                      <p:stCondLst>
                        <p:cond delay="indefinite"/>
                      </p:stCondLst>
                      <p:childTnLst>
                        <p:par>
                          <p:cTn id="31" fill="hold">
                            <p:stCondLst>
                              <p:cond delay="0"/>
                            </p:stCondLst>
                            <p:childTnLst>
                              <p:par>
                                <p:cTn id="32" nodeType="clickEffect" presetClass="entr" presetSubtype="0" presetID="1" grpId="7" fill="hold">
                                  <p:stCondLst>
                                    <p:cond delay="0"/>
                                  </p:stCondLst>
                                  <p:iterate type="lt" backwards="0">
                                    <p:tmAbs val="0"/>
                                  </p:iterate>
                                  <p:childTnLst>
                                    <p:set>
                                      <p:cBhvr>
                                        <p:cTn id="33" fill="hold"/>
                                        <p:tgtEl>
                                          <p:spTgt spid="483"/>
                                        </p:tgtEl>
                                        <p:attrNameLst>
                                          <p:attrName>style.visibility</p:attrName>
                                        </p:attrNameLst>
                                      </p:cBhvr>
                                      <p:to>
                                        <p:strVal val="visible"/>
                                      </p:to>
                                    </p:set>
                                  </p:childTnLst>
                                </p:cTn>
                              </p:par>
                            </p:childTnLst>
                          </p:cTn>
                        </p:par>
                        <p:par>
                          <p:cTn id="34" fill="hold">
                            <p:stCondLst>
                              <p:cond delay="0"/>
                            </p:stCondLst>
                            <p:childTnLst>
                              <p:par>
                                <p:cTn id="35" nodeType="afterEffect" presetClass="entr" presetSubtype="0" presetID="9" grpId="8" fill="hold">
                                  <p:stCondLst>
                                    <p:cond delay="500"/>
                                  </p:stCondLst>
                                  <p:iterate type="el" backwards="0">
                                    <p:tmAbs val="0"/>
                                  </p:iterate>
                                  <p:childTnLst>
                                    <p:set>
                                      <p:cBhvr>
                                        <p:cTn id="36" fill="hold"/>
                                        <p:tgtEl>
                                          <p:spTgt spid="492"/>
                                        </p:tgtEl>
                                        <p:attrNameLst>
                                          <p:attrName>style.visibility</p:attrName>
                                        </p:attrNameLst>
                                      </p:cBhvr>
                                      <p:to>
                                        <p:strVal val="visible"/>
                                      </p:to>
                                    </p:set>
                                    <p:animEffect filter="dissolve" transition="in">
                                      <p:cBhvr>
                                        <p:cTn id="37"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4" grpId="6"/>
      <p:bldP build="whole" bldLvl="1" animBg="1" rev="0" advAuto="0" spid="492" grpId="8"/>
      <p:bldP build="whole" bldLvl="1" animBg="1" rev="0" advAuto="0" spid="490" grpId="2"/>
      <p:bldP build="whole" bldLvl="1" animBg="1" rev="0" advAuto="0" spid="489" grpId="1"/>
      <p:bldP build="whole" bldLvl="1" animBg="1" rev="0" advAuto="0" spid="483" grpId="7"/>
      <p:bldP build="whole" bldLvl="1" animBg="1" rev="0" advAuto="0" spid="491" grpId="4"/>
      <p:bldP build="whole" bldLvl="1" animBg="1" rev="0" advAuto="0" spid="485" grpId="3"/>
      <p:bldP build="whole" bldLvl="1" animBg="1" rev="0" advAuto="0" spid="485" grpId="5"/>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ph type="title"/>
          </p:nvPr>
        </p:nvSpPr>
        <p:spPr>
          <a:prstGeom prst="rect">
            <a:avLst/>
          </a:prstGeom>
        </p:spPr>
        <p:txBody>
          <a:bodyPr/>
          <a:lstStyle/>
          <a:p>
            <a:pPr lvl="0">
              <a:defRPr sz="1800"/>
            </a:pPr>
            <a:r>
              <a:rPr sz="4400"/>
              <a:t>Side features</a:t>
            </a:r>
          </a:p>
        </p:txBody>
      </p:sp>
      <p:sp>
        <p:nvSpPr>
          <p:cNvPr id="497" name="Shape 497"/>
          <p:cNvSpPr/>
          <p:nvPr>
            <p:ph type="body" idx="1"/>
          </p:nvPr>
        </p:nvSpPr>
        <p:spPr>
          <a:prstGeom prst="rect">
            <a:avLst/>
          </a:prstGeom>
        </p:spPr>
        <p:txBody>
          <a:bodyPr/>
          <a:lstStyle/>
          <a:p>
            <a:pPr lvl="0">
              <a:defRPr sz="1800">
                <a:solidFill>
                  <a:srgbClr val="000000"/>
                </a:solidFill>
              </a:defRPr>
            </a:pPr>
            <a:r>
              <a:rPr sz="3200">
                <a:solidFill>
                  <a:srgbClr val="221F20"/>
                </a:solidFill>
              </a:rPr>
              <a:t>Include information about users</a:t>
            </a:r>
            <a:endParaRPr sz="3200">
              <a:solidFill>
                <a:srgbClr val="221F20"/>
              </a:solidFill>
            </a:endParaRPr>
          </a:p>
          <a:p>
            <a:pPr lvl="1" marL="800100" indent="-342900">
              <a:defRPr sz="1800">
                <a:solidFill>
                  <a:srgbClr val="000000"/>
                </a:solidFill>
              </a:defRPr>
            </a:pPr>
            <a:r>
              <a:rPr sz="3200">
                <a:solidFill>
                  <a:srgbClr val="221F20"/>
                </a:solidFill>
              </a:rPr>
              <a:t>Geographic, demographic, time of day, etc.</a:t>
            </a:r>
            <a:endParaRPr sz="3200">
              <a:solidFill>
                <a:srgbClr val="221F20"/>
              </a:solidFill>
            </a:endParaRPr>
          </a:p>
          <a:p>
            <a:pPr lvl="1" marL="800100" indent="-34290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Include information about products</a:t>
            </a:r>
            <a:endParaRPr sz="3200">
              <a:solidFill>
                <a:srgbClr val="221F20"/>
              </a:solidFill>
            </a:endParaRPr>
          </a:p>
          <a:p>
            <a:pPr lvl="1" marL="800100" indent="-342900">
              <a:defRPr sz="1800">
                <a:solidFill>
                  <a:srgbClr val="000000"/>
                </a:solidFill>
              </a:defRPr>
            </a:pPr>
            <a:r>
              <a:rPr sz="3200">
                <a:solidFill>
                  <a:srgbClr val="221F20"/>
                </a:solidFill>
              </a:rPr>
              <a:t>Product subtypes, geographic availability, etc.</a:t>
            </a:r>
          </a:p>
        </p:txBody>
      </p:sp>
      <p:sp>
        <p:nvSpPr>
          <p:cNvPr id="498" name="Shape 49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title"/>
          </p:nvPr>
        </p:nvSpPr>
        <p:spPr>
          <a:prstGeom prst="rect">
            <a:avLst/>
          </a:prstGeom>
        </p:spPr>
        <p:txBody>
          <a:bodyPr/>
          <a:lstStyle/>
          <a:p>
            <a:pPr lvl="0">
              <a:defRPr b="0" sz="1800">
                <a:solidFill>
                  <a:srgbClr val="000000"/>
                </a:solidFill>
              </a:defRPr>
            </a:pPr>
            <a:r>
              <a:rPr b="1" sz="4000">
                <a:solidFill>
                  <a:srgbClr val="FFFFFF"/>
                </a:solidFill>
              </a:rPr>
              <a:t>Demo!</a:t>
            </a:r>
          </a:p>
        </p:txBody>
      </p:sp>
      <p:sp>
        <p:nvSpPr>
          <p:cNvPr id="501" name="Shape 50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493835" y="274639"/>
            <a:ext cx="8229601" cy="1143001"/>
          </a:xfrm>
          <a:prstGeom prst="rect">
            <a:avLst/>
          </a:prstGeom>
        </p:spPr>
        <p:txBody>
          <a:bodyPr/>
          <a:lstStyle/>
          <a:p>
            <a:pPr lvl="0">
              <a:defRPr sz="1800"/>
            </a:pPr>
            <a:r>
              <a:rPr sz="4400"/>
              <a:t>ML for building data products</a:t>
            </a:r>
          </a:p>
        </p:txBody>
      </p:sp>
      <p:sp>
        <p:nvSpPr>
          <p:cNvPr id="245" name="Shape 245"/>
          <p:cNvSpPr/>
          <p:nvPr>
            <p:ph type="body" idx="1"/>
          </p:nvPr>
        </p:nvSpPr>
        <p:spPr>
          <a:xfrm>
            <a:off x="490933" y="1600201"/>
            <a:ext cx="7175821" cy="4525963"/>
          </a:xfrm>
          <a:prstGeom prst="rect">
            <a:avLst/>
          </a:prstGeom>
        </p:spPr>
        <p:txBody>
          <a:bodyPr/>
          <a:lstStyle/>
          <a:p>
            <a:pPr lvl="0" marL="274320" indent="-274320" defTabSz="365760">
              <a:spcBef>
                <a:spcPts val="600"/>
              </a:spcBef>
              <a:defRPr sz="1800">
                <a:solidFill>
                  <a:srgbClr val="000000"/>
                </a:solidFill>
              </a:defRPr>
            </a:pPr>
            <a:r>
              <a:rPr sz="2560">
                <a:solidFill>
                  <a:srgbClr val="221F20"/>
                </a:solidFill>
              </a:rPr>
              <a:t>Products that produce and consume data.</a:t>
            </a:r>
            <a:endParaRPr sz="2560">
              <a:solidFill>
                <a:srgbClr val="221F20"/>
              </a:solidFill>
            </a:endParaRPr>
          </a:p>
          <a:p>
            <a:pPr lvl="0" marL="274320" indent="-274320" defTabSz="365760">
              <a:spcBef>
                <a:spcPts val="600"/>
              </a:spcBef>
              <a:defRPr sz="1800">
                <a:solidFill>
                  <a:srgbClr val="000000"/>
                </a:solidFill>
              </a:defRPr>
            </a:pPr>
            <a:endParaRPr sz="2560">
              <a:solidFill>
                <a:srgbClr val="221F20"/>
              </a:solidFill>
            </a:endParaRPr>
          </a:p>
          <a:p>
            <a:pPr lvl="0" marL="274320" indent="-274320" defTabSz="365760">
              <a:spcBef>
                <a:spcPts val="600"/>
              </a:spcBef>
              <a:defRPr sz="1800">
                <a:solidFill>
                  <a:srgbClr val="000000"/>
                </a:solidFill>
              </a:defRPr>
            </a:pPr>
            <a:r>
              <a:rPr sz="2560">
                <a:solidFill>
                  <a:srgbClr val="221F20"/>
                </a:solidFill>
              </a:rPr>
              <a:t>Products that </a:t>
            </a:r>
            <a:r>
              <a:rPr b="1" sz="2560">
                <a:solidFill>
                  <a:srgbClr val="221F20"/>
                </a:solidFill>
              </a:rPr>
              <a:t>improve </a:t>
            </a:r>
            <a:r>
              <a:rPr sz="2560">
                <a:solidFill>
                  <a:srgbClr val="221F20"/>
                </a:solidFill>
              </a:rPr>
              <a:t>as they produce and consume data.</a:t>
            </a:r>
            <a:endParaRPr sz="2560">
              <a:solidFill>
                <a:srgbClr val="221F20"/>
              </a:solidFill>
            </a:endParaRPr>
          </a:p>
          <a:p>
            <a:pPr lvl="0" marL="274320" indent="-274320" defTabSz="365760">
              <a:spcBef>
                <a:spcPts val="600"/>
              </a:spcBef>
              <a:defRPr sz="1800">
                <a:solidFill>
                  <a:srgbClr val="000000"/>
                </a:solidFill>
              </a:defRPr>
            </a:pPr>
            <a:endParaRPr sz="2560">
              <a:solidFill>
                <a:srgbClr val="221F20"/>
              </a:solidFill>
            </a:endParaRPr>
          </a:p>
          <a:p>
            <a:pPr lvl="0" marL="274320" indent="-274320" defTabSz="365760">
              <a:spcBef>
                <a:spcPts val="600"/>
              </a:spcBef>
              <a:defRPr sz="1800">
                <a:solidFill>
                  <a:srgbClr val="000000"/>
                </a:solidFill>
              </a:defRPr>
            </a:pPr>
            <a:r>
              <a:rPr sz="2560">
                <a:solidFill>
                  <a:srgbClr val="221F20"/>
                </a:solidFill>
              </a:rPr>
              <a:t>Products that use </a:t>
            </a:r>
            <a:r>
              <a:rPr b="1" sz="2560">
                <a:solidFill>
                  <a:srgbClr val="221F20"/>
                </a:solidFill>
              </a:rPr>
              <a:t>data</a:t>
            </a:r>
            <a:r>
              <a:rPr sz="2560">
                <a:solidFill>
                  <a:srgbClr val="221F20"/>
                </a:solidFill>
              </a:rPr>
              <a:t> to provide a </a:t>
            </a:r>
            <a:r>
              <a:rPr b="1" sz="2560">
                <a:solidFill>
                  <a:srgbClr val="221F20"/>
                </a:solidFill>
              </a:rPr>
              <a:t>personalized</a:t>
            </a:r>
            <a:r>
              <a:rPr sz="2560">
                <a:solidFill>
                  <a:srgbClr val="221F20"/>
                </a:solidFill>
              </a:rPr>
              <a:t> </a:t>
            </a:r>
            <a:r>
              <a:rPr b="1" sz="2560">
                <a:solidFill>
                  <a:srgbClr val="221F20"/>
                </a:solidFill>
              </a:rPr>
              <a:t>experience</a:t>
            </a:r>
            <a:r>
              <a:rPr sz="2560">
                <a:solidFill>
                  <a:srgbClr val="221F20"/>
                </a:solidFill>
              </a:rPr>
              <a:t>.</a:t>
            </a:r>
            <a:endParaRPr sz="2560">
              <a:solidFill>
                <a:srgbClr val="221F20"/>
              </a:solidFill>
            </a:endParaRPr>
          </a:p>
          <a:p>
            <a:pPr lvl="0" marL="274320" indent="-274320" defTabSz="365760">
              <a:spcBef>
                <a:spcPts val="600"/>
              </a:spcBef>
              <a:defRPr sz="1800">
                <a:solidFill>
                  <a:srgbClr val="000000"/>
                </a:solidFill>
              </a:defRPr>
            </a:pPr>
            <a:endParaRPr sz="2560">
              <a:solidFill>
                <a:srgbClr val="221F20"/>
              </a:solidFill>
            </a:endParaRPr>
          </a:p>
          <a:p>
            <a:pPr lvl="0" marL="274320" indent="-274320" defTabSz="365760">
              <a:spcBef>
                <a:spcPts val="600"/>
              </a:spcBef>
              <a:defRPr sz="1800">
                <a:solidFill>
                  <a:srgbClr val="000000"/>
                </a:solidFill>
              </a:defRPr>
            </a:pPr>
            <a:r>
              <a:rPr sz="2560">
                <a:solidFill>
                  <a:srgbClr val="221F20"/>
                </a:solidFill>
              </a:rPr>
              <a:t>Personalized experiences increase </a:t>
            </a:r>
            <a:r>
              <a:rPr b="1" sz="2560">
                <a:solidFill>
                  <a:srgbClr val="221F20"/>
                </a:solidFill>
              </a:rPr>
              <a:t>engagement</a:t>
            </a:r>
            <a:r>
              <a:rPr sz="2560">
                <a:solidFill>
                  <a:srgbClr val="221F20"/>
                </a:solidFill>
              </a:rPr>
              <a:t> and </a:t>
            </a:r>
            <a:r>
              <a:rPr b="1" sz="2560">
                <a:solidFill>
                  <a:srgbClr val="221F20"/>
                </a:solidFill>
              </a:rPr>
              <a:t>retention</a:t>
            </a:r>
            <a:r>
              <a:rPr sz="2560">
                <a:solidFill>
                  <a:srgbClr val="221F20"/>
                </a:solidFill>
              </a:rPr>
              <a:t>.</a:t>
            </a:r>
          </a:p>
        </p:txBody>
      </p:sp>
      <p:sp>
        <p:nvSpPr>
          <p:cNvPr id="246" name="Shape 24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45">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2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2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2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2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24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24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24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5"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3" name="Shape 503"/>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504" name="Shape 504"/>
          <p:cNvSpPr/>
          <p:nvPr/>
        </p:nvSpPr>
        <p:spPr>
          <a:xfrm>
            <a:off x="1029122" y="1500204"/>
            <a:ext cx="543147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b="1" sz="2500">
                <a:solidFill>
                  <a:srgbClr val="FFFFFF"/>
                </a:solidFill>
                <a:latin typeface="Helvetica Neue"/>
                <a:ea typeface="Helvetica Neue"/>
                <a:cs typeface="Helvetica Neue"/>
                <a:sym typeface="Helvetica Neue"/>
              </a:rPr>
              <a:t>Hybrid methods</a:t>
            </a:r>
            <a:endParaRPr b="1" sz="2500">
              <a:solidFill>
                <a:srgbClr val="FFFFFF"/>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505" name="Shape 5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 name="Shape 507"/>
          <p:cNvSpPr/>
          <p:nvPr/>
        </p:nvSpPr>
        <p:spPr>
          <a:xfrm>
            <a:off x="2159000" y="3136900"/>
            <a:ext cx="584201" cy="5842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08" name="Shape 508"/>
          <p:cNvSpPr/>
          <p:nvPr/>
        </p:nvSpPr>
        <p:spPr>
          <a:xfrm>
            <a:off x="2159000" y="5105400"/>
            <a:ext cx="584201" cy="5842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09" name="Shape 509"/>
          <p:cNvSpPr/>
          <p:nvPr/>
        </p:nvSpPr>
        <p:spPr>
          <a:xfrm>
            <a:off x="4470400" y="21583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10" name="Shape 510"/>
          <p:cNvSpPr/>
          <p:nvPr/>
        </p:nvSpPr>
        <p:spPr>
          <a:xfrm>
            <a:off x="4470400" y="38347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11" name="Shape 511"/>
          <p:cNvSpPr/>
          <p:nvPr/>
        </p:nvSpPr>
        <p:spPr>
          <a:xfrm>
            <a:off x="4470400" y="57270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12" name="Shape 512"/>
          <p:cNvSpPr/>
          <p:nvPr/>
        </p:nvSpPr>
        <p:spPr>
          <a:xfrm flipV="1">
            <a:off x="2806700" y="2519318"/>
            <a:ext cx="1522165" cy="731883"/>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13" name="Shape 513"/>
          <p:cNvSpPr/>
          <p:nvPr/>
        </p:nvSpPr>
        <p:spPr>
          <a:xfrm>
            <a:off x="2806700" y="3492500"/>
            <a:ext cx="1522165" cy="585769"/>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14" name="Shape 514"/>
          <p:cNvSpPr/>
          <p:nvPr/>
        </p:nvSpPr>
        <p:spPr>
          <a:xfrm>
            <a:off x="2770386" y="3667940"/>
            <a:ext cx="1594793" cy="2120706"/>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15" name="Shape 515"/>
          <p:cNvSpPr/>
          <p:nvPr/>
        </p:nvSpPr>
        <p:spPr>
          <a:xfrm flipV="1">
            <a:off x="2806700" y="4319092"/>
            <a:ext cx="1522165" cy="902142"/>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16" name="Shape 516"/>
          <p:cNvSpPr/>
          <p:nvPr/>
        </p:nvSpPr>
        <p:spPr>
          <a:xfrm>
            <a:off x="2806699" y="5589533"/>
            <a:ext cx="1522166" cy="372970"/>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17" name="Shape 517"/>
          <p:cNvSpPr/>
          <p:nvPr/>
        </p:nvSpPr>
        <p:spPr>
          <a:xfrm>
            <a:off x="1969846" y="1432230"/>
            <a:ext cx="962508"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Users</a:t>
            </a:r>
          </a:p>
        </p:txBody>
      </p:sp>
      <p:sp>
        <p:nvSpPr>
          <p:cNvPr id="518" name="Shape 518"/>
          <p:cNvSpPr/>
          <p:nvPr/>
        </p:nvSpPr>
        <p:spPr>
          <a:xfrm>
            <a:off x="4279200" y="1432230"/>
            <a:ext cx="966600"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Items</a:t>
            </a:r>
          </a:p>
        </p:txBody>
      </p:sp>
      <p:sp>
        <p:nvSpPr>
          <p:cNvPr id="519" name="Shape 519"/>
          <p:cNvSpPr/>
          <p:nvPr/>
        </p:nvSpPr>
        <p:spPr>
          <a:xfrm>
            <a:off x="1641935" y="326101"/>
            <a:ext cx="6241130" cy="891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5000">
                <a:latin typeface="Microsoft Tai Le"/>
                <a:ea typeface="Microsoft Tai Le"/>
                <a:cs typeface="Microsoft Tai Le"/>
                <a:sym typeface="Microsoft Tai Le"/>
              </a:defRPr>
            </a:lvl1pPr>
          </a:lstStyle>
          <a:p>
            <a:pPr lvl="0">
              <a:defRPr sz="1800"/>
            </a:pPr>
            <a:r>
              <a:rPr sz="5000"/>
              <a:t>Collaborative Filtering</a:t>
            </a:r>
          </a:p>
        </p:txBody>
      </p:sp>
      <p:sp>
        <p:nvSpPr>
          <p:cNvPr id="520" name="Shape 5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6"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Shape 522"/>
          <p:cNvSpPr/>
          <p:nvPr/>
        </p:nvSpPr>
        <p:spPr>
          <a:xfrm>
            <a:off x="6508849" y="24337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23" name="Shape 523"/>
          <p:cNvSpPr/>
          <p:nvPr/>
        </p:nvSpPr>
        <p:spPr>
          <a:xfrm>
            <a:off x="6508849" y="35513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24" name="Shape 524"/>
          <p:cNvSpPr/>
          <p:nvPr/>
        </p:nvSpPr>
        <p:spPr>
          <a:xfrm>
            <a:off x="6508849" y="46689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25" name="Shape 525"/>
          <p:cNvSpPr/>
          <p:nvPr/>
        </p:nvSpPr>
        <p:spPr>
          <a:xfrm>
            <a:off x="5177184" y="2400300"/>
            <a:ext cx="1256453" cy="152400"/>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26" name="Shape 526"/>
          <p:cNvSpPr/>
          <p:nvPr/>
        </p:nvSpPr>
        <p:spPr>
          <a:xfrm>
            <a:off x="5177184" y="2526692"/>
            <a:ext cx="1256453" cy="1205653"/>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27" name="Shape 527"/>
          <p:cNvSpPr/>
          <p:nvPr/>
        </p:nvSpPr>
        <p:spPr>
          <a:xfrm flipV="1">
            <a:off x="5132249" y="3699202"/>
            <a:ext cx="1280000" cy="338791"/>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28" name="Shape 528"/>
          <p:cNvSpPr/>
          <p:nvPr/>
        </p:nvSpPr>
        <p:spPr>
          <a:xfrm>
            <a:off x="5141825" y="4190392"/>
            <a:ext cx="1277381" cy="731799"/>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29" name="Shape 529"/>
          <p:cNvSpPr/>
          <p:nvPr/>
        </p:nvSpPr>
        <p:spPr>
          <a:xfrm>
            <a:off x="4470400" y="21583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30" name="Shape 530"/>
          <p:cNvSpPr/>
          <p:nvPr/>
        </p:nvSpPr>
        <p:spPr>
          <a:xfrm>
            <a:off x="4470400" y="38347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grpSp>
        <p:nvGrpSpPr>
          <p:cNvPr id="535" name="Group 535"/>
          <p:cNvGrpSpPr/>
          <p:nvPr/>
        </p:nvGrpSpPr>
        <p:grpSpPr>
          <a:xfrm>
            <a:off x="4470400" y="3719884"/>
            <a:ext cx="2381151" cy="2591409"/>
            <a:chOff x="0" y="0"/>
            <a:chExt cx="2381150" cy="2591407"/>
          </a:xfrm>
        </p:grpSpPr>
        <p:sp>
          <p:nvSpPr>
            <p:cNvPr id="531" name="Shape 531"/>
            <p:cNvSpPr/>
            <p:nvPr/>
          </p:nvSpPr>
          <p:spPr>
            <a:xfrm>
              <a:off x="2038449" y="2066689"/>
              <a:ext cx="342702" cy="338238"/>
            </a:xfrm>
            <a:prstGeom prst="rect">
              <a:avLst/>
            </a:prstGeom>
            <a:solidFill>
              <a:srgbClr val="FFFFFF"/>
            </a:solidFill>
            <a:ln w="25400" cap="flat">
              <a:solidFill>
                <a:srgbClr val="B0007E"/>
              </a:solidFill>
              <a:prstDash val="solid"/>
              <a:bevel/>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lvl="0"/>
            </a:p>
          </p:txBody>
        </p:sp>
        <p:sp>
          <p:nvSpPr>
            <p:cNvPr id="532" name="Shape 532"/>
            <p:cNvSpPr/>
            <p:nvPr/>
          </p:nvSpPr>
          <p:spPr>
            <a:xfrm flipV="1">
              <a:off x="660129" y="0"/>
              <a:ext cx="1283440" cy="2312616"/>
            </a:xfrm>
            <a:prstGeom prst="line">
              <a:avLst/>
            </a:prstGeom>
            <a:noFill/>
            <a:ln w="25400" cap="flat">
              <a:solidFill>
                <a:srgbClr val="B0007E"/>
              </a:solidFill>
              <a:prstDash val="solid"/>
              <a:bevel/>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lvl="0">
                <a:defRPr sz="1200">
                  <a:latin typeface="+mn-lt"/>
                  <a:ea typeface="+mn-ea"/>
                  <a:cs typeface="+mn-cs"/>
                  <a:sym typeface="Helvetica"/>
                </a:defRPr>
              </a:pPr>
            </a:p>
          </p:txBody>
        </p:sp>
        <p:sp>
          <p:nvSpPr>
            <p:cNvPr id="533" name="Shape 533"/>
            <p:cNvSpPr/>
            <p:nvPr/>
          </p:nvSpPr>
          <p:spPr>
            <a:xfrm flipV="1">
              <a:off x="652468" y="2159000"/>
              <a:ext cx="1298763" cy="153616"/>
            </a:xfrm>
            <a:prstGeom prst="line">
              <a:avLst/>
            </a:prstGeom>
            <a:noFill/>
            <a:ln w="25400" cap="flat">
              <a:solidFill>
                <a:srgbClr val="B0007E"/>
              </a:solidFill>
              <a:prstDash val="solid"/>
              <a:bevel/>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lvl="0">
                <a:defRPr sz="1200">
                  <a:latin typeface="+mn-lt"/>
                  <a:ea typeface="+mn-ea"/>
                  <a:cs typeface="+mn-cs"/>
                  <a:sym typeface="Helvetica"/>
                </a:defRPr>
              </a:pPr>
            </a:p>
          </p:txBody>
        </p:sp>
        <p:sp>
          <p:nvSpPr>
            <p:cNvPr id="534" name="Shape 534"/>
            <p:cNvSpPr/>
            <p:nvPr/>
          </p:nvSpPr>
          <p:spPr>
            <a:xfrm>
              <a:off x="0" y="2007207"/>
              <a:ext cx="584200" cy="584201"/>
            </a:xfrm>
            <a:prstGeom prst="roundRect">
              <a:avLst>
                <a:gd name="adj" fmla="val 15000"/>
              </a:avLst>
            </a:prstGeom>
            <a:solidFill>
              <a:srgbClr val="FFFFFF"/>
            </a:solidFill>
            <a:ln w="25400" cap="flat">
              <a:solidFill>
                <a:srgbClr val="B0007E"/>
              </a:solidFill>
              <a:prstDash val="solid"/>
              <a:bevel/>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lvl="0"/>
            </a:p>
          </p:txBody>
        </p:sp>
      </p:grpSp>
      <p:sp>
        <p:nvSpPr>
          <p:cNvPr id="536" name="Shape 536"/>
          <p:cNvSpPr/>
          <p:nvPr/>
        </p:nvSpPr>
        <p:spPr>
          <a:xfrm>
            <a:off x="4279200" y="1432230"/>
            <a:ext cx="966600"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Items</a:t>
            </a:r>
          </a:p>
        </p:txBody>
      </p:sp>
      <p:sp>
        <p:nvSpPr>
          <p:cNvPr id="537" name="Shape 537"/>
          <p:cNvSpPr/>
          <p:nvPr/>
        </p:nvSpPr>
        <p:spPr>
          <a:xfrm>
            <a:off x="6196900" y="1432230"/>
            <a:ext cx="1436339"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Features</a:t>
            </a:r>
          </a:p>
        </p:txBody>
      </p:sp>
      <p:sp>
        <p:nvSpPr>
          <p:cNvPr id="538" name="Shape 538"/>
          <p:cNvSpPr/>
          <p:nvPr/>
        </p:nvSpPr>
        <p:spPr>
          <a:xfrm>
            <a:off x="2975435" y="326101"/>
            <a:ext cx="4276289" cy="891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5000">
                <a:latin typeface="Microsoft Tai Le"/>
                <a:ea typeface="Microsoft Tai Le"/>
                <a:cs typeface="Microsoft Tai Le"/>
                <a:sym typeface="Microsoft Tai Le"/>
              </a:defRPr>
            </a:lvl1pPr>
          </a:lstStyle>
          <a:p>
            <a:pPr lvl="0">
              <a:defRPr sz="1800"/>
            </a:pPr>
            <a:r>
              <a:rPr sz="5000"/>
              <a:t>Content-based</a:t>
            </a:r>
          </a:p>
        </p:txBody>
      </p:sp>
      <p:sp>
        <p:nvSpPr>
          <p:cNvPr id="539" name="Shape 53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5"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541"/>
          <p:cNvSpPr/>
          <p:nvPr/>
        </p:nvSpPr>
        <p:spPr>
          <a:xfrm>
            <a:off x="6508849" y="24337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42" name="Shape 542"/>
          <p:cNvSpPr/>
          <p:nvPr/>
        </p:nvSpPr>
        <p:spPr>
          <a:xfrm>
            <a:off x="6508849" y="35513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43" name="Shape 543"/>
          <p:cNvSpPr/>
          <p:nvPr/>
        </p:nvSpPr>
        <p:spPr>
          <a:xfrm>
            <a:off x="6508849" y="46689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44" name="Shape 544"/>
          <p:cNvSpPr/>
          <p:nvPr/>
        </p:nvSpPr>
        <p:spPr>
          <a:xfrm>
            <a:off x="6508849" y="57865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45" name="Shape 545"/>
          <p:cNvSpPr/>
          <p:nvPr/>
        </p:nvSpPr>
        <p:spPr>
          <a:xfrm>
            <a:off x="5177184" y="2400300"/>
            <a:ext cx="1256453" cy="152400"/>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46" name="Shape 546"/>
          <p:cNvSpPr/>
          <p:nvPr/>
        </p:nvSpPr>
        <p:spPr>
          <a:xfrm>
            <a:off x="5177184" y="2526692"/>
            <a:ext cx="1256453" cy="1205653"/>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47" name="Shape 547"/>
          <p:cNvSpPr/>
          <p:nvPr/>
        </p:nvSpPr>
        <p:spPr>
          <a:xfrm flipV="1">
            <a:off x="5132249" y="3699202"/>
            <a:ext cx="1280000" cy="338791"/>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48" name="Shape 548"/>
          <p:cNvSpPr/>
          <p:nvPr/>
        </p:nvSpPr>
        <p:spPr>
          <a:xfrm flipV="1">
            <a:off x="5130529" y="3719884"/>
            <a:ext cx="1283440" cy="2312617"/>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49" name="Shape 549"/>
          <p:cNvSpPr/>
          <p:nvPr/>
        </p:nvSpPr>
        <p:spPr>
          <a:xfrm flipV="1">
            <a:off x="5122868" y="5878884"/>
            <a:ext cx="1298763" cy="153617"/>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50" name="Shape 550"/>
          <p:cNvSpPr/>
          <p:nvPr/>
        </p:nvSpPr>
        <p:spPr>
          <a:xfrm>
            <a:off x="5141825" y="4190392"/>
            <a:ext cx="1277381" cy="731799"/>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51" name="Shape 551"/>
          <p:cNvSpPr/>
          <p:nvPr/>
        </p:nvSpPr>
        <p:spPr>
          <a:xfrm>
            <a:off x="2159000" y="3136900"/>
            <a:ext cx="584201" cy="5842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52" name="Shape 552"/>
          <p:cNvSpPr/>
          <p:nvPr/>
        </p:nvSpPr>
        <p:spPr>
          <a:xfrm>
            <a:off x="2159000" y="5105400"/>
            <a:ext cx="584201" cy="5842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53" name="Shape 553"/>
          <p:cNvSpPr/>
          <p:nvPr/>
        </p:nvSpPr>
        <p:spPr>
          <a:xfrm>
            <a:off x="4470400" y="21583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54" name="Shape 554"/>
          <p:cNvSpPr/>
          <p:nvPr/>
        </p:nvSpPr>
        <p:spPr>
          <a:xfrm>
            <a:off x="4470400" y="38347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55" name="Shape 555"/>
          <p:cNvSpPr/>
          <p:nvPr/>
        </p:nvSpPr>
        <p:spPr>
          <a:xfrm>
            <a:off x="4470400" y="57270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56" name="Shape 556"/>
          <p:cNvSpPr/>
          <p:nvPr/>
        </p:nvSpPr>
        <p:spPr>
          <a:xfrm flipV="1">
            <a:off x="2806700" y="2519318"/>
            <a:ext cx="1522165" cy="731883"/>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57" name="Shape 557"/>
          <p:cNvSpPr/>
          <p:nvPr/>
        </p:nvSpPr>
        <p:spPr>
          <a:xfrm>
            <a:off x="2806700" y="3492500"/>
            <a:ext cx="1522165" cy="585769"/>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58" name="Shape 558"/>
          <p:cNvSpPr/>
          <p:nvPr/>
        </p:nvSpPr>
        <p:spPr>
          <a:xfrm>
            <a:off x="2770386" y="3667940"/>
            <a:ext cx="1594793" cy="2120706"/>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59" name="Shape 559"/>
          <p:cNvSpPr/>
          <p:nvPr/>
        </p:nvSpPr>
        <p:spPr>
          <a:xfrm flipV="1">
            <a:off x="2806700" y="4319092"/>
            <a:ext cx="1522165" cy="902142"/>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60" name="Shape 560"/>
          <p:cNvSpPr/>
          <p:nvPr/>
        </p:nvSpPr>
        <p:spPr>
          <a:xfrm>
            <a:off x="2806699" y="5589533"/>
            <a:ext cx="1522166" cy="372970"/>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61" name="Shape 561"/>
          <p:cNvSpPr/>
          <p:nvPr/>
        </p:nvSpPr>
        <p:spPr>
          <a:xfrm>
            <a:off x="4279200" y="1432230"/>
            <a:ext cx="966600"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Items</a:t>
            </a:r>
          </a:p>
        </p:txBody>
      </p:sp>
      <p:sp>
        <p:nvSpPr>
          <p:cNvPr id="562" name="Shape 562"/>
          <p:cNvSpPr/>
          <p:nvPr/>
        </p:nvSpPr>
        <p:spPr>
          <a:xfrm>
            <a:off x="6196900" y="1432230"/>
            <a:ext cx="1436339"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Features</a:t>
            </a:r>
          </a:p>
        </p:txBody>
      </p:sp>
      <p:sp>
        <p:nvSpPr>
          <p:cNvPr id="563" name="Shape 563"/>
          <p:cNvSpPr/>
          <p:nvPr/>
        </p:nvSpPr>
        <p:spPr>
          <a:xfrm>
            <a:off x="1969846" y="1432230"/>
            <a:ext cx="962508"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Users</a:t>
            </a:r>
          </a:p>
        </p:txBody>
      </p:sp>
      <p:sp>
        <p:nvSpPr>
          <p:cNvPr id="564" name="Shape 564"/>
          <p:cNvSpPr/>
          <p:nvPr/>
        </p:nvSpPr>
        <p:spPr>
          <a:xfrm>
            <a:off x="2449017" y="326101"/>
            <a:ext cx="4626966" cy="891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5000">
                <a:latin typeface="Microsoft Tai Le"/>
                <a:ea typeface="Microsoft Tai Le"/>
                <a:cs typeface="Microsoft Tai Le"/>
                <a:sym typeface="Microsoft Tai Le"/>
              </a:defRPr>
            </a:lvl1pPr>
          </a:lstStyle>
          <a:p>
            <a:pPr lvl="0">
              <a:defRPr sz="1800"/>
            </a:pPr>
            <a:r>
              <a:rPr sz="5000"/>
              <a:t>Hybrid methods</a:t>
            </a:r>
          </a:p>
        </p:txBody>
      </p:sp>
      <p:sp>
        <p:nvSpPr>
          <p:cNvPr id="565" name="Shape 56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60"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Shape 567"/>
          <p:cNvSpPr/>
          <p:nvPr/>
        </p:nvSpPr>
        <p:spPr>
          <a:xfrm>
            <a:off x="257798" y="1559815"/>
            <a:ext cx="3517886"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atin typeface="Droid Sans"/>
                <a:ea typeface="Droid Sans"/>
                <a:cs typeface="Droid Sans"/>
                <a:sym typeface="Droid Sans"/>
              </a:defRPr>
            </a:lvl1pPr>
          </a:lstStyle>
          <a:p>
            <a:pPr lvl="0">
              <a:defRPr sz="1800"/>
            </a:pPr>
            <a:r>
              <a:rPr sz="3000"/>
              <a:t>Current approaches</a:t>
            </a:r>
          </a:p>
        </p:txBody>
      </p:sp>
      <p:sp>
        <p:nvSpPr>
          <p:cNvPr id="568" name="Shape 568"/>
          <p:cNvSpPr/>
          <p:nvPr/>
        </p:nvSpPr>
        <p:spPr>
          <a:xfrm>
            <a:off x="265109" y="3734559"/>
            <a:ext cx="1962818"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atin typeface="Droid Sans"/>
                <a:ea typeface="Droid Sans"/>
                <a:cs typeface="Droid Sans"/>
                <a:sym typeface="Droid Sans"/>
              </a:defRPr>
            </a:lvl1pPr>
          </a:lstStyle>
          <a:p>
            <a:pPr lvl="0">
              <a:defRPr sz="1800"/>
            </a:pPr>
            <a:r>
              <a:rPr sz="3000"/>
              <a:t>Downsides</a:t>
            </a:r>
          </a:p>
        </p:txBody>
      </p:sp>
      <p:sp>
        <p:nvSpPr>
          <p:cNvPr id="569" name="Shape 569"/>
          <p:cNvSpPr/>
          <p:nvPr/>
        </p:nvSpPr>
        <p:spPr>
          <a:xfrm>
            <a:off x="252924" y="4952744"/>
            <a:ext cx="2131924"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atin typeface="Droid Sans"/>
                <a:ea typeface="Droid Sans"/>
                <a:cs typeface="Droid Sans"/>
                <a:sym typeface="Droid Sans"/>
              </a:defRPr>
            </a:lvl1pPr>
          </a:lstStyle>
          <a:p>
            <a:pPr lvl="0">
              <a:defRPr sz="1800"/>
            </a:pPr>
            <a:r>
              <a:rPr sz="3000"/>
              <a:t>Alternatives</a:t>
            </a:r>
          </a:p>
        </p:txBody>
      </p:sp>
      <p:sp>
        <p:nvSpPr>
          <p:cNvPr id="570" name="Shape 570"/>
          <p:cNvSpPr/>
          <p:nvPr/>
        </p:nvSpPr>
        <p:spPr>
          <a:xfrm>
            <a:off x="3923246" y="1645844"/>
            <a:ext cx="4897324" cy="1043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200">
                <a:latin typeface="Droid Sans"/>
                <a:ea typeface="Droid Sans"/>
                <a:cs typeface="Droid Sans"/>
                <a:sym typeface="Droid Sans"/>
              </a:rPr>
              <a:t>Linear model + Matrix factorization</a:t>
            </a:r>
            <a:endParaRPr sz="2200">
              <a:latin typeface="Droid Sans"/>
              <a:ea typeface="Droid Sans"/>
              <a:cs typeface="Droid Sans"/>
              <a:sym typeface="Droid Sans"/>
            </a:endParaRPr>
          </a:p>
          <a:p>
            <a:pPr lvl="0"/>
            <a:r>
              <a:rPr sz="2200">
                <a:latin typeface="Droid Sans"/>
                <a:ea typeface="Droid Sans"/>
                <a:cs typeface="Droid Sans"/>
                <a:sym typeface="Droid Sans"/>
              </a:rPr>
              <a:t>Factorization machines with side data</a:t>
            </a:r>
            <a:endParaRPr sz="2200">
              <a:latin typeface="Droid Sans"/>
              <a:ea typeface="Droid Sans"/>
              <a:cs typeface="Droid Sans"/>
              <a:sym typeface="Droid Sans"/>
            </a:endParaRPr>
          </a:p>
          <a:p>
            <a:pPr lvl="0"/>
            <a:r>
              <a:rPr sz="2200">
                <a:latin typeface="Droid Sans"/>
                <a:ea typeface="Droid Sans"/>
                <a:cs typeface="Droid Sans"/>
                <a:sym typeface="Droid Sans"/>
              </a:rPr>
              <a:t>Ensembles</a:t>
            </a:r>
          </a:p>
        </p:txBody>
      </p:sp>
      <p:sp>
        <p:nvSpPr>
          <p:cNvPr id="571" name="Shape 571"/>
          <p:cNvSpPr/>
          <p:nvPr/>
        </p:nvSpPr>
        <p:spPr>
          <a:xfrm>
            <a:off x="3923246" y="3819317"/>
            <a:ext cx="2034975" cy="1043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200">
                <a:latin typeface="Droid Sans"/>
                <a:ea typeface="Droid Sans"/>
                <a:cs typeface="Droid Sans"/>
                <a:sym typeface="Droid Sans"/>
              </a:rPr>
              <a:t>Black box</a:t>
            </a:r>
            <a:endParaRPr sz="2200">
              <a:latin typeface="Droid Sans"/>
              <a:ea typeface="Droid Sans"/>
              <a:cs typeface="Droid Sans"/>
              <a:sym typeface="Droid Sans"/>
            </a:endParaRPr>
          </a:p>
          <a:p>
            <a:pPr lvl="0"/>
            <a:r>
              <a:rPr sz="2200">
                <a:latin typeface="Droid Sans"/>
                <a:ea typeface="Droid Sans"/>
                <a:cs typeface="Droid Sans"/>
                <a:sym typeface="Droid Sans"/>
              </a:rPr>
              <a:t>Hard to tune</a:t>
            </a:r>
            <a:endParaRPr sz="2200">
              <a:latin typeface="Droid Sans"/>
              <a:ea typeface="Droid Sans"/>
              <a:cs typeface="Droid Sans"/>
              <a:sym typeface="Droid Sans"/>
            </a:endParaRPr>
          </a:p>
          <a:p>
            <a:pPr lvl="0"/>
            <a:r>
              <a:rPr sz="2200">
                <a:latin typeface="Droid Sans"/>
                <a:ea typeface="Droid Sans"/>
                <a:cs typeface="Droid Sans"/>
                <a:sym typeface="Droid Sans"/>
              </a:rPr>
              <a:t>Hard to explain</a:t>
            </a:r>
          </a:p>
        </p:txBody>
      </p:sp>
      <p:sp>
        <p:nvSpPr>
          <p:cNvPr id="572" name="Shape 572"/>
          <p:cNvSpPr/>
          <p:nvPr/>
        </p:nvSpPr>
        <p:spPr>
          <a:xfrm>
            <a:off x="3923246" y="5043853"/>
            <a:ext cx="5219152" cy="1043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200">
                <a:latin typeface="Droid Sans"/>
                <a:ea typeface="Droid Sans"/>
                <a:cs typeface="Droid Sans"/>
                <a:sym typeface="Droid Sans"/>
              </a:rPr>
              <a:t>Composite distance + nearest neighbors</a:t>
            </a:r>
            <a:endParaRPr sz="2200">
              <a:latin typeface="Droid Sans"/>
              <a:ea typeface="Droid Sans"/>
              <a:cs typeface="Droid Sans"/>
              <a:sym typeface="Droid Sans"/>
            </a:endParaRPr>
          </a:p>
          <a:p>
            <a:pPr lvl="0"/>
            <a:r>
              <a:rPr sz="2200">
                <a:latin typeface="Droid Sans"/>
                <a:ea typeface="Droid Sans"/>
                <a:cs typeface="Droid Sans"/>
                <a:sym typeface="Droid Sans"/>
              </a:rPr>
              <a:t>Directly tune the notion of distance</a:t>
            </a:r>
            <a:endParaRPr sz="2200">
              <a:latin typeface="Droid Sans"/>
              <a:ea typeface="Droid Sans"/>
              <a:cs typeface="Droid Sans"/>
              <a:sym typeface="Droid Sans"/>
            </a:endParaRPr>
          </a:p>
          <a:p>
            <a:pPr lvl="0"/>
            <a:r>
              <a:rPr sz="2200">
                <a:latin typeface="Droid Sans"/>
                <a:ea typeface="Droid Sans"/>
                <a:cs typeface="Droid Sans"/>
                <a:sym typeface="Droid Sans"/>
              </a:rPr>
              <a:t>Easy to explain</a:t>
            </a:r>
          </a:p>
        </p:txBody>
      </p:sp>
      <p:sp>
        <p:nvSpPr>
          <p:cNvPr id="573" name="Shape 573"/>
          <p:cNvSpPr/>
          <p:nvPr/>
        </p:nvSpPr>
        <p:spPr>
          <a:xfrm>
            <a:off x="2407779" y="326101"/>
            <a:ext cx="4709442" cy="840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5000">
                <a:latin typeface="Droid Sans"/>
                <a:ea typeface="Droid Sans"/>
                <a:cs typeface="Droid Sans"/>
                <a:sym typeface="Droid Sans"/>
              </a:defRPr>
            </a:lvl1pPr>
          </a:lstStyle>
          <a:p>
            <a:pPr lvl="0">
              <a:defRPr sz="1800"/>
            </a:pPr>
            <a:r>
              <a:rPr sz="5000"/>
              <a:t>Hybrid methods</a:t>
            </a:r>
          </a:p>
        </p:txBody>
      </p:sp>
      <p:sp>
        <p:nvSpPr>
          <p:cNvPr id="574" name="Shape 5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575" name="Shape 575"/>
          <p:cNvSpPr/>
          <p:nvPr/>
        </p:nvSpPr>
        <p:spPr>
          <a:xfrm>
            <a:off x="265109" y="2728913"/>
            <a:ext cx="1497916" cy="535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atin typeface="Droid Sans"/>
                <a:ea typeface="Droid Sans"/>
                <a:cs typeface="Droid Sans"/>
                <a:sym typeface="Droid Sans"/>
              </a:defRPr>
            </a:lvl1pPr>
          </a:lstStyle>
          <a:p>
            <a:pPr lvl="0">
              <a:defRPr sz="1800"/>
            </a:pPr>
            <a:r>
              <a:rPr sz="3000"/>
              <a:t>Benefits</a:t>
            </a:r>
          </a:p>
        </p:txBody>
      </p:sp>
      <p:sp>
        <p:nvSpPr>
          <p:cNvPr id="576" name="Shape 576"/>
          <p:cNvSpPr/>
          <p:nvPr/>
        </p:nvSpPr>
        <p:spPr>
          <a:xfrm>
            <a:off x="3923246" y="2828358"/>
            <a:ext cx="2902506" cy="10439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200">
                <a:latin typeface="Droid Sans"/>
                <a:ea typeface="Droid Sans"/>
                <a:cs typeface="Droid Sans"/>
                <a:sym typeface="Droid Sans"/>
              </a:rPr>
              <a:t>Cold start situations</a:t>
            </a:r>
            <a:endParaRPr sz="2200">
              <a:latin typeface="Droid Sans"/>
              <a:ea typeface="Droid Sans"/>
              <a:cs typeface="Droid Sans"/>
              <a:sym typeface="Droid Sans"/>
            </a:endParaRPr>
          </a:p>
          <a:p>
            <a:pPr lvl="0"/>
            <a:r>
              <a:rPr sz="2200">
                <a:latin typeface="Droid Sans"/>
                <a:ea typeface="Droid Sans"/>
                <a:cs typeface="Droid Sans"/>
                <a:sym typeface="Droid Sans"/>
              </a:rPr>
              <a:t>Incorporating context</a:t>
            </a:r>
            <a:endParaRPr sz="2200">
              <a:latin typeface="Droid Sans"/>
              <a:ea typeface="Droid Sans"/>
              <a:cs typeface="Droid Sans"/>
              <a:sym typeface="Droid Sans"/>
            </a:endParaRP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Shape 578"/>
          <p:cNvSpPr/>
          <p:nvPr/>
        </p:nvSpPr>
        <p:spPr>
          <a:xfrm>
            <a:off x="6508849" y="24337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79" name="Shape 579"/>
          <p:cNvSpPr/>
          <p:nvPr/>
        </p:nvSpPr>
        <p:spPr>
          <a:xfrm>
            <a:off x="6508849" y="35513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80" name="Shape 580"/>
          <p:cNvSpPr/>
          <p:nvPr/>
        </p:nvSpPr>
        <p:spPr>
          <a:xfrm>
            <a:off x="6508849" y="46689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81" name="Shape 581"/>
          <p:cNvSpPr/>
          <p:nvPr/>
        </p:nvSpPr>
        <p:spPr>
          <a:xfrm>
            <a:off x="6508849" y="5786573"/>
            <a:ext cx="342702" cy="338238"/>
          </a:xfrm>
          <a:prstGeom prst="rect">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82" name="Shape 582"/>
          <p:cNvSpPr/>
          <p:nvPr/>
        </p:nvSpPr>
        <p:spPr>
          <a:xfrm>
            <a:off x="5177184" y="2400300"/>
            <a:ext cx="1256453" cy="152400"/>
          </a:xfrm>
          <a:prstGeom prst="line">
            <a:avLst/>
          </a:prstGeom>
          <a:ln w="12700">
            <a:solidFill>
              <a:srgbClr val="B0007E"/>
            </a:solidFill>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583" name="Shape 583"/>
          <p:cNvSpPr/>
          <p:nvPr/>
        </p:nvSpPr>
        <p:spPr>
          <a:xfrm>
            <a:off x="5177184" y="2526692"/>
            <a:ext cx="1256453" cy="1205653"/>
          </a:xfrm>
          <a:prstGeom prst="line">
            <a:avLst/>
          </a:prstGeom>
          <a:ln w="76200">
            <a:solidFill>
              <a:srgbClr val="B0007E"/>
            </a:solidFill>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584" name="Shape 584"/>
          <p:cNvSpPr/>
          <p:nvPr/>
        </p:nvSpPr>
        <p:spPr>
          <a:xfrm flipV="1">
            <a:off x="5132249" y="3699202"/>
            <a:ext cx="1280000" cy="338791"/>
          </a:xfrm>
          <a:prstGeom prst="line">
            <a:avLst/>
          </a:prstGeom>
          <a:ln w="76200">
            <a:solidFill>
              <a:srgbClr val="B0007E"/>
            </a:solidFill>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585" name="Shape 585"/>
          <p:cNvSpPr/>
          <p:nvPr/>
        </p:nvSpPr>
        <p:spPr>
          <a:xfrm flipV="1">
            <a:off x="5130529" y="3719884"/>
            <a:ext cx="1283440" cy="2312617"/>
          </a:xfrm>
          <a:prstGeom prst="line">
            <a:avLst/>
          </a:prstGeom>
          <a:ln w="12700">
            <a:solidFill>
              <a:srgbClr val="B0007E"/>
            </a:solidFill>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586" name="Shape 586"/>
          <p:cNvSpPr/>
          <p:nvPr/>
        </p:nvSpPr>
        <p:spPr>
          <a:xfrm flipV="1">
            <a:off x="5122868" y="5878884"/>
            <a:ext cx="1298763" cy="153617"/>
          </a:xfrm>
          <a:prstGeom prst="line">
            <a:avLst/>
          </a:prstGeom>
          <a:ln w="12700">
            <a:solidFill>
              <a:srgbClr val="B0007E"/>
            </a:solidFill>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587" name="Shape 587"/>
          <p:cNvSpPr/>
          <p:nvPr/>
        </p:nvSpPr>
        <p:spPr>
          <a:xfrm>
            <a:off x="5141825" y="4190392"/>
            <a:ext cx="1277381" cy="731799"/>
          </a:xfrm>
          <a:prstGeom prst="line">
            <a:avLst/>
          </a:prstGeom>
          <a:ln w="12700">
            <a:solidFill>
              <a:srgbClr val="B0007E"/>
            </a:solidFill>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588" name="Shape 588"/>
          <p:cNvSpPr/>
          <p:nvPr/>
        </p:nvSpPr>
        <p:spPr>
          <a:xfrm>
            <a:off x="2159000" y="3136900"/>
            <a:ext cx="584201" cy="5842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89" name="Shape 589"/>
          <p:cNvSpPr/>
          <p:nvPr/>
        </p:nvSpPr>
        <p:spPr>
          <a:xfrm>
            <a:off x="2159000" y="5105400"/>
            <a:ext cx="584201" cy="58420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90" name="Shape 590"/>
          <p:cNvSpPr/>
          <p:nvPr/>
        </p:nvSpPr>
        <p:spPr>
          <a:xfrm>
            <a:off x="4470400" y="21583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91" name="Shape 591"/>
          <p:cNvSpPr/>
          <p:nvPr/>
        </p:nvSpPr>
        <p:spPr>
          <a:xfrm>
            <a:off x="4470400" y="38347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92" name="Shape 592"/>
          <p:cNvSpPr/>
          <p:nvPr/>
        </p:nvSpPr>
        <p:spPr>
          <a:xfrm>
            <a:off x="4470400" y="5727092"/>
            <a:ext cx="584200" cy="584201"/>
          </a:xfrm>
          <a:prstGeom prst="roundRect">
            <a:avLst>
              <a:gd name="adj" fmla="val 15000"/>
            </a:avLst>
          </a:prstGeom>
          <a:solidFill>
            <a:srgbClr val="FFFFFF"/>
          </a:solidFill>
          <a:ln w="25400">
            <a:solidFill>
              <a:srgbClr val="B0007E"/>
            </a:solidFill>
          </a:ln>
          <a:effectLst>
            <a:outerShdw sx="100000" sy="100000" kx="0" ky="0" algn="b" rotWithShape="0" blurRad="38100" dist="23000" dir="5400000">
              <a:srgbClr val="000000">
                <a:alpha val="35000"/>
              </a:srgbClr>
            </a:outerShdw>
          </a:effectLst>
        </p:spPr>
        <p:txBody>
          <a:bodyPr lIns="45719" rIns="45719" anchor="ctr"/>
          <a:lstStyle/>
          <a:p>
            <a:pPr lvl="0"/>
          </a:p>
        </p:txBody>
      </p:sp>
      <p:sp>
        <p:nvSpPr>
          <p:cNvPr id="593" name="Shape 593"/>
          <p:cNvSpPr/>
          <p:nvPr/>
        </p:nvSpPr>
        <p:spPr>
          <a:xfrm flipV="1">
            <a:off x="2806700" y="2519318"/>
            <a:ext cx="1522165" cy="731883"/>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94" name="Shape 594"/>
          <p:cNvSpPr/>
          <p:nvPr/>
        </p:nvSpPr>
        <p:spPr>
          <a:xfrm>
            <a:off x="2806700" y="3492500"/>
            <a:ext cx="1522165" cy="585769"/>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95" name="Shape 595"/>
          <p:cNvSpPr/>
          <p:nvPr/>
        </p:nvSpPr>
        <p:spPr>
          <a:xfrm>
            <a:off x="2770386" y="3667940"/>
            <a:ext cx="1594793" cy="2120706"/>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96" name="Shape 596"/>
          <p:cNvSpPr/>
          <p:nvPr/>
        </p:nvSpPr>
        <p:spPr>
          <a:xfrm flipV="1">
            <a:off x="2806700" y="4319092"/>
            <a:ext cx="1522165" cy="902142"/>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97" name="Shape 597"/>
          <p:cNvSpPr/>
          <p:nvPr/>
        </p:nvSpPr>
        <p:spPr>
          <a:xfrm>
            <a:off x="2806699" y="5589533"/>
            <a:ext cx="1522166" cy="372970"/>
          </a:xfrm>
          <a:prstGeom prst="line">
            <a:avLst/>
          </a:prstGeom>
          <a:ln w="25400">
            <a:solidFill>
              <a:srgbClr val="B0007E"/>
            </a:solidFill>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598" name="Shape 598"/>
          <p:cNvSpPr/>
          <p:nvPr/>
        </p:nvSpPr>
        <p:spPr>
          <a:xfrm>
            <a:off x="4279200" y="1432230"/>
            <a:ext cx="966600"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Items</a:t>
            </a:r>
          </a:p>
        </p:txBody>
      </p:sp>
      <p:sp>
        <p:nvSpPr>
          <p:cNvPr id="599" name="Shape 599"/>
          <p:cNvSpPr/>
          <p:nvPr/>
        </p:nvSpPr>
        <p:spPr>
          <a:xfrm>
            <a:off x="6196900" y="1432230"/>
            <a:ext cx="1436339"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Features</a:t>
            </a:r>
          </a:p>
        </p:txBody>
      </p:sp>
      <p:sp>
        <p:nvSpPr>
          <p:cNvPr id="600" name="Shape 600"/>
          <p:cNvSpPr/>
          <p:nvPr/>
        </p:nvSpPr>
        <p:spPr>
          <a:xfrm>
            <a:off x="1969846" y="1432230"/>
            <a:ext cx="962508"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Users</a:t>
            </a:r>
          </a:p>
        </p:txBody>
      </p:sp>
      <p:sp>
        <p:nvSpPr>
          <p:cNvPr id="601" name="Shape 601"/>
          <p:cNvSpPr/>
          <p:nvPr/>
        </p:nvSpPr>
        <p:spPr>
          <a:xfrm>
            <a:off x="2449017" y="326101"/>
            <a:ext cx="4626966" cy="891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5000">
                <a:latin typeface="Microsoft Tai Le"/>
                <a:ea typeface="Microsoft Tai Le"/>
                <a:cs typeface="Microsoft Tai Le"/>
                <a:sym typeface="Microsoft Tai Le"/>
              </a:defRPr>
            </a:lvl1pPr>
          </a:lstStyle>
          <a:p>
            <a:pPr lvl="0">
              <a:defRPr sz="1800"/>
            </a:pPr>
            <a:r>
              <a:rPr sz="5000"/>
              <a:t>Hybrid methods</a:t>
            </a:r>
          </a:p>
        </p:txBody>
      </p:sp>
      <p:sp>
        <p:nvSpPr>
          <p:cNvPr id="602" name="Shape 6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7"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4" name="Shape 604"/>
          <p:cNvSpPr/>
          <p:nvPr/>
        </p:nvSpPr>
        <p:spPr>
          <a:xfrm>
            <a:off x="3464002" y="1432230"/>
            <a:ext cx="1436339"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Features</a:t>
            </a:r>
          </a:p>
        </p:txBody>
      </p:sp>
      <p:sp>
        <p:nvSpPr>
          <p:cNvPr id="605" name="Shape 605"/>
          <p:cNvSpPr/>
          <p:nvPr/>
        </p:nvSpPr>
        <p:spPr>
          <a:xfrm>
            <a:off x="1814637" y="326101"/>
            <a:ext cx="5895726" cy="891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5000">
                <a:latin typeface="Microsoft Tai Le"/>
                <a:ea typeface="Microsoft Tai Le"/>
                <a:cs typeface="Microsoft Tai Le"/>
                <a:sym typeface="Microsoft Tai Le"/>
              </a:defRPr>
            </a:lvl1pPr>
          </a:lstStyle>
          <a:p>
            <a:pPr lvl="0">
              <a:defRPr sz="1800"/>
            </a:pPr>
            <a:r>
              <a:rPr sz="5000"/>
              <a:t>Composite distances</a:t>
            </a:r>
          </a:p>
        </p:txBody>
      </p:sp>
      <p:sp>
        <p:nvSpPr>
          <p:cNvPr id="606" name="Shape 606"/>
          <p:cNvSpPr/>
          <p:nvPr/>
        </p:nvSpPr>
        <p:spPr>
          <a:xfrm>
            <a:off x="5806440" y="1432230"/>
            <a:ext cx="1427037"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Distance</a:t>
            </a:r>
          </a:p>
        </p:txBody>
      </p:sp>
      <p:sp>
        <p:nvSpPr>
          <p:cNvPr id="607" name="Shape 607"/>
          <p:cNvSpPr/>
          <p:nvPr/>
        </p:nvSpPr>
        <p:spPr>
          <a:xfrm>
            <a:off x="7511254" y="1432230"/>
            <a:ext cx="1209748"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Weight</a:t>
            </a:r>
          </a:p>
        </p:txBody>
      </p:sp>
      <p:sp>
        <p:nvSpPr>
          <p:cNvPr id="608" name="Shape 608"/>
          <p:cNvSpPr/>
          <p:nvPr/>
        </p:nvSpPr>
        <p:spPr>
          <a:xfrm>
            <a:off x="3052405" y="2310590"/>
            <a:ext cx="342702" cy="338238"/>
          </a:xfrm>
          <a:prstGeom prst="rect">
            <a:avLst/>
          </a:prstGeom>
          <a:solidFill>
            <a:srgbClr val="C4409E"/>
          </a:solidFill>
          <a:ln w="25400">
            <a:solidFill>
              <a:srgbClr val="8D0065"/>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09" name="Shape 609"/>
          <p:cNvSpPr/>
          <p:nvPr/>
        </p:nvSpPr>
        <p:spPr>
          <a:xfrm>
            <a:off x="3730570" y="2272490"/>
            <a:ext cx="664727"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500"/>
            </a:lvl1pPr>
          </a:lstStyle>
          <a:p>
            <a:pPr lvl="0">
              <a:defRPr sz="1800"/>
            </a:pPr>
            <a:r>
              <a:rPr sz="2500"/>
              <a:t>year</a:t>
            </a:r>
          </a:p>
        </p:txBody>
      </p:sp>
      <p:sp>
        <p:nvSpPr>
          <p:cNvPr id="610" name="Shape 610"/>
          <p:cNvSpPr/>
          <p:nvPr/>
        </p:nvSpPr>
        <p:spPr>
          <a:xfrm>
            <a:off x="5907184" y="2272490"/>
            <a:ext cx="1349647"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Euclidean</a:t>
            </a:r>
          </a:p>
        </p:txBody>
      </p:sp>
      <p:sp>
        <p:nvSpPr>
          <p:cNvPr id="611" name="Shape 611"/>
          <p:cNvSpPr/>
          <p:nvPr/>
        </p:nvSpPr>
        <p:spPr>
          <a:xfrm>
            <a:off x="7863062" y="2272490"/>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1.0</a:t>
            </a:r>
          </a:p>
        </p:txBody>
      </p:sp>
      <p:sp>
        <p:nvSpPr>
          <p:cNvPr id="612" name="Shape 612"/>
          <p:cNvSpPr/>
          <p:nvPr/>
        </p:nvSpPr>
        <p:spPr>
          <a:xfrm>
            <a:off x="3052405" y="3399298"/>
            <a:ext cx="342702" cy="338238"/>
          </a:xfrm>
          <a:prstGeom prst="rect">
            <a:avLst/>
          </a:prstGeom>
          <a:solidFill>
            <a:srgbClr val="A4CE44"/>
          </a:solidFill>
          <a:ln w="25400">
            <a:solidFill>
              <a:srgbClr val="6A970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13" name="Shape 613"/>
          <p:cNvSpPr/>
          <p:nvPr/>
        </p:nvSpPr>
        <p:spPr>
          <a:xfrm>
            <a:off x="3650420" y="3361198"/>
            <a:ext cx="1549789"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description</a:t>
            </a:r>
          </a:p>
        </p:txBody>
      </p:sp>
      <p:sp>
        <p:nvSpPr>
          <p:cNvPr id="614" name="Shape 614"/>
          <p:cNvSpPr/>
          <p:nvPr/>
        </p:nvSpPr>
        <p:spPr>
          <a:xfrm>
            <a:off x="5903518" y="3361198"/>
            <a:ext cx="1048580"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Jaccard</a:t>
            </a:r>
          </a:p>
        </p:txBody>
      </p:sp>
      <p:sp>
        <p:nvSpPr>
          <p:cNvPr id="615" name="Shape 615"/>
          <p:cNvSpPr/>
          <p:nvPr/>
        </p:nvSpPr>
        <p:spPr>
          <a:xfrm>
            <a:off x="7863062" y="3361198"/>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0.5</a:t>
            </a:r>
          </a:p>
        </p:txBody>
      </p:sp>
      <p:sp>
        <p:nvSpPr>
          <p:cNvPr id="616" name="Shape 616"/>
          <p:cNvSpPr/>
          <p:nvPr/>
        </p:nvSpPr>
        <p:spPr>
          <a:xfrm>
            <a:off x="3052405" y="4488007"/>
            <a:ext cx="342702" cy="338238"/>
          </a:xfrm>
          <a:prstGeom prst="rect">
            <a:avLst/>
          </a:prstGeom>
          <a:solidFill>
            <a:srgbClr val="4DA9D3"/>
          </a:solidFill>
          <a:ln w="25400">
            <a:solidFill>
              <a:srgbClr val="0E709D"/>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17" name="Shape 617"/>
          <p:cNvSpPr/>
          <p:nvPr/>
        </p:nvSpPr>
        <p:spPr>
          <a:xfrm>
            <a:off x="3650420" y="4449907"/>
            <a:ext cx="840220"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genre</a:t>
            </a:r>
          </a:p>
        </p:txBody>
      </p:sp>
      <p:sp>
        <p:nvSpPr>
          <p:cNvPr id="618" name="Shape 618"/>
          <p:cNvSpPr/>
          <p:nvPr/>
        </p:nvSpPr>
        <p:spPr>
          <a:xfrm>
            <a:off x="5880964" y="4449907"/>
            <a:ext cx="1048579"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Jaccard</a:t>
            </a:r>
          </a:p>
        </p:txBody>
      </p:sp>
      <p:sp>
        <p:nvSpPr>
          <p:cNvPr id="619" name="Shape 619"/>
          <p:cNvSpPr/>
          <p:nvPr/>
        </p:nvSpPr>
        <p:spPr>
          <a:xfrm>
            <a:off x="7863062" y="4449907"/>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1.5</a:t>
            </a:r>
          </a:p>
        </p:txBody>
      </p:sp>
      <p:sp>
        <p:nvSpPr>
          <p:cNvPr id="620" name="Shape 620"/>
          <p:cNvSpPr/>
          <p:nvPr/>
        </p:nvSpPr>
        <p:spPr>
          <a:xfrm>
            <a:off x="3052405" y="5576715"/>
            <a:ext cx="342702" cy="338238"/>
          </a:xfrm>
          <a:prstGeom prst="rect">
            <a:avLst/>
          </a:prstGeom>
          <a:solidFill>
            <a:srgbClr val="FD8045"/>
          </a:solidFill>
          <a:ln w="25400">
            <a:solidFill>
              <a:srgbClr val="CA4406"/>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21" name="Shape 621"/>
          <p:cNvSpPr/>
          <p:nvPr/>
        </p:nvSpPr>
        <p:spPr>
          <a:xfrm>
            <a:off x="3650420" y="5538615"/>
            <a:ext cx="1871833" cy="485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vl1pPr>
          </a:lstStyle>
          <a:p>
            <a:pPr lvl="0">
              <a:defRPr sz="1800"/>
            </a:pPr>
            <a:r>
              <a:rPr sz="2500"/>
              <a:t>latent factors</a:t>
            </a:r>
          </a:p>
        </p:txBody>
      </p:sp>
      <p:sp>
        <p:nvSpPr>
          <p:cNvPr id="622" name="Shape 622"/>
          <p:cNvSpPr/>
          <p:nvPr/>
        </p:nvSpPr>
        <p:spPr>
          <a:xfrm>
            <a:off x="5880964" y="5538615"/>
            <a:ext cx="925021"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cosine</a:t>
            </a:r>
          </a:p>
        </p:txBody>
      </p:sp>
      <p:sp>
        <p:nvSpPr>
          <p:cNvPr id="623" name="Shape 623"/>
          <p:cNvSpPr/>
          <p:nvPr/>
        </p:nvSpPr>
        <p:spPr>
          <a:xfrm>
            <a:off x="7863062" y="5538615"/>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1.5</a:t>
            </a:r>
          </a:p>
        </p:txBody>
      </p:sp>
      <p:sp>
        <p:nvSpPr>
          <p:cNvPr id="624" name="Shape 624"/>
          <p:cNvSpPr/>
          <p:nvPr/>
        </p:nvSpPr>
        <p:spPr>
          <a:xfrm>
            <a:off x="334515" y="2672375"/>
            <a:ext cx="639327" cy="728926"/>
          </a:xfrm>
          <a:prstGeom prst="roundRect">
            <a:avLst>
              <a:gd name="adj" fmla="val 16089"/>
            </a:avLst>
          </a:prstGeom>
          <a:solidFill>
            <a:srgbClr val="AEAAAA"/>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25" name="Shape 625"/>
          <p:cNvSpPr/>
          <p:nvPr/>
        </p:nvSpPr>
        <p:spPr>
          <a:xfrm>
            <a:off x="1978240" y="3004766"/>
            <a:ext cx="300106"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26" name="Shape 626"/>
          <p:cNvSpPr/>
          <p:nvPr/>
        </p:nvSpPr>
        <p:spPr>
          <a:xfrm>
            <a:off x="1224726" y="4023513"/>
            <a:ext cx="300106"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27" name="Shape 627"/>
          <p:cNvSpPr/>
          <p:nvPr/>
        </p:nvSpPr>
        <p:spPr>
          <a:xfrm>
            <a:off x="475183" y="4946897"/>
            <a:ext cx="300105"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28" name="Shape 628"/>
          <p:cNvSpPr/>
          <p:nvPr/>
        </p:nvSpPr>
        <p:spPr>
          <a:xfrm>
            <a:off x="1058092" y="3093050"/>
            <a:ext cx="837891" cy="133140"/>
          </a:xfrm>
          <a:prstGeom prst="line">
            <a:avLst/>
          </a:prstGeom>
          <a:ln w="25400">
            <a:solidFill>
              <a:srgbClr val="B0007E"/>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629" name="Shape 629"/>
          <p:cNvSpPr/>
          <p:nvPr/>
        </p:nvSpPr>
        <p:spPr>
          <a:xfrm>
            <a:off x="956830" y="3462192"/>
            <a:ext cx="308477" cy="479920"/>
          </a:xfrm>
          <a:prstGeom prst="line">
            <a:avLst/>
          </a:prstGeom>
          <a:ln w="25400">
            <a:solidFill>
              <a:srgbClr val="B0007E"/>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
        <p:nvSpPr>
          <p:cNvPr id="630" name="Shape 630"/>
          <p:cNvSpPr/>
          <p:nvPr/>
        </p:nvSpPr>
        <p:spPr>
          <a:xfrm flipH="1">
            <a:off x="637935" y="3498537"/>
            <a:ext cx="1" cy="1351124"/>
          </a:xfrm>
          <a:prstGeom prst="line">
            <a:avLst/>
          </a:prstGeom>
          <a:ln w="25400">
            <a:solidFill>
              <a:srgbClr val="B0007E"/>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lvl="0">
              <a:defRPr sz="1200">
                <a:latin typeface="+mn-lt"/>
                <a:ea typeface="+mn-ea"/>
                <a:cs typeface="+mn-cs"/>
                <a:sym typeface="Helvetica"/>
              </a:defRPr>
            </a:pP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 name="Shape 632"/>
          <p:cNvSpPr/>
          <p:nvPr/>
        </p:nvSpPr>
        <p:spPr>
          <a:xfrm>
            <a:off x="3464002" y="1432230"/>
            <a:ext cx="1436339"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Features</a:t>
            </a:r>
          </a:p>
        </p:txBody>
      </p:sp>
      <p:sp>
        <p:nvSpPr>
          <p:cNvPr id="633" name="Shape 633"/>
          <p:cNvSpPr/>
          <p:nvPr/>
        </p:nvSpPr>
        <p:spPr>
          <a:xfrm>
            <a:off x="1814637" y="326101"/>
            <a:ext cx="5895726" cy="891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5000">
                <a:latin typeface="Microsoft Tai Le"/>
                <a:ea typeface="Microsoft Tai Le"/>
                <a:cs typeface="Microsoft Tai Le"/>
                <a:sym typeface="Microsoft Tai Le"/>
              </a:defRPr>
            </a:lvl1pPr>
          </a:lstStyle>
          <a:p>
            <a:pPr lvl="0">
              <a:defRPr sz="1800"/>
            </a:pPr>
            <a:r>
              <a:rPr sz="5000"/>
              <a:t>Composite distances</a:t>
            </a:r>
          </a:p>
        </p:txBody>
      </p:sp>
      <p:sp>
        <p:nvSpPr>
          <p:cNvPr id="634" name="Shape 634"/>
          <p:cNvSpPr/>
          <p:nvPr/>
        </p:nvSpPr>
        <p:spPr>
          <a:xfrm>
            <a:off x="5806440" y="1432230"/>
            <a:ext cx="1427037"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Distance</a:t>
            </a:r>
          </a:p>
        </p:txBody>
      </p:sp>
      <p:sp>
        <p:nvSpPr>
          <p:cNvPr id="635" name="Shape 635"/>
          <p:cNvSpPr/>
          <p:nvPr/>
        </p:nvSpPr>
        <p:spPr>
          <a:xfrm>
            <a:off x="7511253" y="1432230"/>
            <a:ext cx="1209748"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Weight</a:t>
            </a:r>
          </a:p>
        </p:txBody>
      </p:sp>
      <p:sp>
        <p:nvSpPr>
          <p:cNvPr id="636" name="Shape 636"/>
          <p:cNvSpPr/>
          <p:nvPr/>
        </p:nvSpPr>
        <p:spPr>
          <a:xfrm>
            <a:off x="3052405" y="2310590"/>
            <a:ext cx="342702" cy="338238"/>
          </a:xfrm>
          <a:prstGeom prst="rect">
            <a:avLst/>
          </a:prstGeom>
          <a:solidFill>
            <a:srgbClr val="C4409E"/>
          </a:solidFill>
          <a:ln w="25400">
            <a:solidFill>
              <a:srgbClr val="8D0065"/>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37" name="Shape 637"/>
          <p:cNvSpPr/>
          <p:nvPr/>
        </p:nvSpPr>
        <p:spPr>
          <a:xfrm>
            <a:off x="3730569" y="2272490"/>
            <a:ext cx="664727"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year</a:t>
            </a:r>
          </a:p>
        </p:txBody>
      </p:sp>
      <p:sp>
        <p:nvSpPr>
          <p:cNvPr id="638" name="Shape 638"/>
          <p:cNvSpPr/>
          <p:nvPr/>
        </p:nvSpPr>
        <p:spPr>
          <a:xfrm>
            <a:off x="5907184" y="2272490"/>
            <a:ext cx="1349647"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Euclidean</a:t>
            </a:r>
          </a:p>
        </p:txBody>
      </p:sp>
      <p:sp>
        <p:nvSpPr>
          <p:cNvPr id="639" name="Shape 639"/>
          <p:cNvSpPr/>
          <p:nvPr/>
        </p:nvSpPr>
        <p:spPr>
          <a:xfrm>
            <a:off x="7863061" y="2272490"/>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1.0</a:t>
            </a:r>
          </a:p>
        </p:txBody>
      </p:sp>
      <p:sp>
        <p:nvSpPr>
          <p:cNvPr id="640" name="Shape 640"/>
          <p:cNvSpPr/>
          <p:nvPr/>
        </p:nvSpPr>
        <p:spPr>
          <a:xfrm>
            <a:off x="3052405" y="3399299"/>
            <a:ext cx="342702" cy="338237"/>
          </a:xfrm>
          <a:prstGeom prst="rect">
            <a:avLst/>
          </a:prstGeom>
          <a:solidFill>
            <a:srgbClr val="A4CE44"/>
          </a:solidFill>
          <a:ln w="25400">
            <a:solidFill>
              <a:srgbClr val="6A970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41" name="Shape 641"/>
          <p:cNvSpPr/>
          <p:nvPr/>
        </p:nvSpPr>
        <p:spPr>
          <a:xfrm>
            <a:off x="3650420" y="3361199"/>
            <a:ext cx="1549789"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description</a:t>
            </a:r>
          </a:p>
        </p:txBody>
      </p:sp>
      <p:sp>
        <p:nvSpPr>
          <p:cNvPr id="642" name="Shape 642"/>
          <p:cNvSpPr/>
          <p:nvPr/>
        </p:nvSpPr>
        <p:spPr>
          <a:xfrm>
            <a:off x="5903518" y="3361199"/>
            <a:ext cx="1048580"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Jaccard</a:t>
            </a:r>
          </a:p>
        </p:txBody>
      </p:sp>
      <p:sp>
        <p:nvSpPr>
          <p:cNvPr id="643" name="Shape 643"/>
          <p:cNvSpPr/>
          <p:nvPr/>
        </p:nvSpPr>
        <p:spPr>
          <a:xfrm>
            <a:off x="7863061" y="3361199"/>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0.5</a:t>
            </a:r>
          </a:p>
        </p:txBody>
      </p:sp>
      <p:sp>
        <p:nvSpPr>
          <p:cNvPr id="644" name="Shape 644"/>
          <p:cNvSpPr/>
          <p:nvPr/>
        </p:nvSpPr>
        <p:spPr>
          <a:xfrm>
            <a:off x="3052405" y="4488007"/>
            <a:ext cx="342702" cy="338238"/>
          </a:xfrm>
          <a:prstGeom prst="rect">
            <a:avLst/>
          </a:prstGeom>
          <a:solidFill>
            <a:srgbClr val="4DA9D3"/>
          </a:solidFill>
          <a:ln w="25400">
            <a:solidFill>
              <a:srgbClr val="0E709D"/>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45" name="Shape 645"/>
          <p:cNvSpPr/>
          <p:nvPr/>
        </p:nvSpPr>
        <p:spPr>
          <a:xfrm>
            <a:off x="3650420" y="4449907"/>
            <a:ext cx="840220"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genre</a:t>
            </a:r>
          </a:p>
        </p:txBody>
      </p:sp>
      <p:sp>
        <p:nvSpPr>
          <p:cNvPr id="646" name="Shape 646"/>
          <p:cNvSpPr/>
          <p:nvPr/>
        </p:nvSpPr>
        <p:spPr>
          <a:xfrm>
            <a:off x="5880964" y="4449907"/>
            <a:ext cx="1048579"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Jaccard</a:t>
            </a:r>
          </a:p>
        </p:txBody>
      </p:sp>
      <p:sp>
        <p:nvSpPr>
          <p:cNvPr id="647" name="Shape 647"/>
          <p:cNvSpPr/>
          <p:nvPr/>
        </p:nvSpPr>
        <p:spPr>
          <a:xfrm>
            <a:off x="7863061" y="4449907"/>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1.5</a:t>
            </a:r>
          </a:p>
        </p:txBody>
      </p:sp>
      <p:sp>
        <p:nvSpPr>
          <p:cNvPr id="648" name="Shape 648"/>
          <p:cNvSpPr/>
          <p:nvPr/>
        </p:nvSpPr>
        <p:spPr>
          <a:xfrm>
            <a:off x="3052405" y="5576715"/>
            <a:ext cx="342702" cy="338238"/>
          </a:xfrm>
          <a:prstGeom prst="rect">
            <a:avLst/>
          </a:prstGeom>
          <a:solidFill>
            <a:srgbClr val="FD8045"/>
          </a:solidFill>
          <a:ln w="25400">
            <a:solidFill>
              <a:srgbClr val="CA4406"/>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49" name="Shape 649"/>
          <p:cNvSpPr/>
          <p:nvPr/>
        </p:nvSpPr>
        <p:spPr>
          <a:xfrm>
            <a:off x="3650420" y="5538615"/>
            <a:ext cx="1871833" cy="485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vl1pPr>
          </a:lstStyle>
          <a:p>
            <a:pPr lvl="0">
              <a:defRPr sz="1800"/>
            </a:pPr>
            <a:r>
              <a:rPr sz="2500"/>
              <a:t>latent factors</a:t>
            </a:r>
          </a:p>
        </p:txBody>
      </p:sp>
      <p:sp>
        <p:nvSpPr>
          <p:cNvPr id="650" name="Shape 650"/>
          <p:cNvSpPr/>
          <p:nvPr/>
        </p:nvSpPr>
        <p:spPr>
          <a:xfrm>
            <a:off x="5880964" y="5538615"/>
            <a:ext cx="925021"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cosine</a:t>
            </a:r>
          </a:p>
        </p:txBody>
      </p:sp>
      <p:sp>
        <p:nvSpPr>
          <p:cNvPr id="651" name="Shape 651"/>
          <p:cNvSpPr/>
          <p:nvPr/>
        </p:nvSpPr>
        <p:spPr>
          <a:xfrm>
            <a:off x="7863061" y="5538615"/>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1.5</a:t>
            </a:r>
          </a:p>
        </p:txBody>
      </p:sp>
      <p:sp>
        <p:nvSpPr>
          <p:cNvPr id="652" name="Shape 652"/>
          <p:cNvSpPr/>
          <p:nvPr/>
        </p:nvSpPr>
        <p:spPr>
          <a:xfrm>
            <a:off x="334515" y="2672375"/>
            <a:ext cx="639327" cy="728926"/>
          </a:xfrm>
          <a:prstGeom prst="roundRect">
            <a:avLst>
              <a:gd name="adj" fmla="val 16089"/>
            </a:avLst>
          </a:prstGeom>
          <a:solidFill>
            <a:srgbClr val="AEAAAA"/>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53" name="Shape 653"/>
          <p:cNvSpPr/>
          <p:nvPr/>
        </p:nvSpPr>
        <p:spPr>
          <a:xfrm>
            <a:off x="1978240" y="3004766"/>
            <a:ext cx="300106"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54" name="Shape 654"/>
          <p:cNvSpPr/>
          <p:nvPr/>
        </p:nvSpPr>
        <p:spPr>
          <a:xfrm>
            <a:off x="1224726" y="4023513"/>
            <a:ext cx="300106"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55" name="Shape 655"/>
          <p:cNvSpPr/>
          <p:nvPr/>
        </p:nvSpPr>
        <p:spPr>
          <a:xfrm>
            <a:off x="475183" y="4946897"/>
            <a:ext cx="300105"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56" name="Shape 656"/>
          <p:cNvSpPr/>
          <p:nvPr/>
        </p:nvSpPr>
        <p:spPr>
          <a:xfrm>
            <a:off x="1058092" y="3093050"/>
            <a:ext cx="837891" cy="133140"/>
          </a:xfrm>
          <a:prstGeom prst="line">
            <a:avLst/>
          </a:prstGeom>
          <a:ln w="12700">
            <a:solidFill>
              <a:srgbClr val="85BD05"/>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657" name="Shape 657"/>
          <p:cNvSpPr/>
          <p:nvPr/>
        </p:nvSpPr>
        <p:spPr>
          <a:xfrm>
            <a:off x="956830" y="3462192"/>
            <a:ext cx="308477" cy="479920"/>
          </a:xfrm>
          <a:prstGeom prst="line">
            <a:avLst/>
          </a:prstGeom>
          <a:ln w="12700">
            <a:solidFill>
              <a:srgbClr val="85BD05"/>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658" name="Shape 658"/>
          <p:cNvSpPr/>
          <p:nvPr/>
        </p:nvSpPr>
        <p:spPr>
          <a:xfrm flipH="1">
            <a:off x="637935" y="3498537"/>
            <a:ext cx="1" cy="1351124"/>
          </a:xfrm>
          <a:prstGeom prst="line">
            <a:avLst/>
          </a:prstGeom>
          <a:ln w="12700">
            <a:solidFill>
              <a:srgbClr val="85BD05"/>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 name="Shape 660"/>
          <p:cNvSpPr/>
          <p:nvPr/>
        </p:nvSpPr>
        <p:spPr>
          <a:xfrm>
            <a:off x="3464002" y="1432230"/>
            <a:ext cx="1436339"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Features</a:t>
            </a:r>
          </a:p>
        </p:txBody>
      </p:sp>
      <p:sp>
        <p:nvSpPr>
          <p:cNvPr id="661" name="Shape 661"/>
          <p:cNvSpPr/>
          <p:nvPr/>
        </p:nvSpPr>
        <p:spPr>
          <a:xfrm>
            <a:off x="1814637" y="326101"/>
            <a:ext cx="5895726" cy="891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5000">
                <a:latin typeface="Microsoft Tai Le"/>
                <a:ea typeface="Microsoft Tai Le"/>
                <a:cs typeface="Microsoft Tai Le"/>
                <a:sym typeface="Microsoft Tai Le"/>
              </a:defRPr>
            </a:lvl1pPr>
          </a:lstStyle>
          <a:p>
            <a:pPr lvl="0">
              <a:defRPr sz="1800"/>
            </a:pPr>
            <a:r>
              <a:rPr sz="5000"/>
              <a:t>Composite distances</a:t>
            </a:r>
          </a:p>
        </p:txBody>
      </p:sp>
      <p:sp>
        <p:nvSpPr>
          <p:cNvPr id="662" name="Shape 662"/>
          <p:cNvSpPr/>
          <p:nvPr/>
        </p:nvSpPr>
        <p:spPr>
          <a:xfrm>
            <a:off x="5806440" y="1432230"/>
            <a:ext cx="1427037"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Distance</a:t>
            </a:r>
          </a:p>
        </p:txBody>
      </p:sp>
      <p:sp>
        <p:nvSpPr>
          <p:cNvPr id="663" name="Shape 663"/>
          <p:cNvSpPr/>
          <p:nvPr/>
        </p:nvSpPr>
        <p:spPr>
          <a:xfrm>
            <a:off x="7511253" y="1432230"/>
            <a:ext cx="1209748"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Weight</a:t>
            </a:r>
          </a:p>
        </p:txBody>
      </p:sp>
      <p:sp>
        <p:nvSpPr>
          <p:cNvPr id="664" name="Shape 664"/>
          <p:cNvSpPr/>
          <p:nvPr/>
        </p:nvSpPr>
        <p:spPr>
          <a:xfrm>
            <a:off x="3052405" y="2310590"/>
            <a:ext cx="342702" cy="338238"/>
          </a:xfrm>
          <a:prstGeom prst="rect">
            <a:avLst/>
          </a:prstGeom>
          <a:solidFill>
            <a:srgbClr val="C4409E"/>
          </a:solidFill>
          <a:ln w="25400">
            <a:solidFill>
              <a:srgbClr val="8D0065"/>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65" name="Shape 665"/>
          <p:cNvSpPr/>
          <p:nvPr/>
        </p:nvSpPr>
        <p:spPr>
          <a:xfrm>
            <a:off x="3730569" y="2272490"/>
            <a:ext cx="664727"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year</a:t>
            </a:r>
          </a:p>
        </p:txBody>
      </p:sp>
      <p:sp>
        <p:nvSpPr>
          <p:cNvPr id="666" name="Shape 666"/>
          <p:cNvSpPr/>
          <p:nvPr/>
        </p:nvSpPr>
        <p:spPr>
          <a:xfrm>
            <a:off x="5907184" y="2272490"/>
            <a:ext cx="1349647"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Euclidean</a:t>
            </a:r>
          </a:p>
        </p:txBody>
      </p:sp>
      <p:sp>
        <p:nvSpPr>
          <p:cNvPr id="667" name="Shape 667"/>
          <p:cNvSpPr/>
          <p:nvPr/>
        </p:nvSpPr>
        <p:spPr>
          <a:xfrm>
            <a:off x="7863061" y="2272490"/>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1.0</a:t>
            </a:r>
          </a:p>
        </p:txBody>
      </p:sp>
      <p:sp>
        <p:nvSpPr>
          <p:cNvPr id="668" name="Shape 668"/>
          <p:cNvSpPr/>
          <p:nvPr/>
        </p:nvSpPr>
        <p:spPr>
          <a:xfrm>
            <a:off x="3052405" y="3399299"/>
            <a:ext cx="342702" cy="338237"/>
          </a:xfrm>
          <a:prstGeom prst="rect">
            <a:avLst/>
          </a:prstGeom>
          <a:solidFill>
            <a:srgbClr val="A4CE44"/>
          </a:solidFill>
          <a:ln w="25400">
            <a:solidFill>
              <a:srgbClr val="6A970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69" name="Shape 669"/>
          <p:cNvSpPr/>
          <p:nvPr/>
        </p:nvSpPr>
        <p:spPr>
          <a:xfrm>
            <a:off x="3650420" y="3361199"/>
            <a:ext cx="1549789"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description</a:t>
            </a:r>
          </a:p>
        </p:txBody>
      </p:sp>
      <p:sp>
        <p:nvSpPr>
          <p:cNvPr id="670" name="Shape 670"/>
          <p:cNvSpPr/>
          <p:nvPr/>
        </p:nvSpPr>
        <p:spPr>
          <a:xfrm>
            <a:off x="5903518" y="3361199"/>
            <a:ext cx="1048580"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Jaccard</a:t>
            </a:r>
          </a:p>
        </p:txBody>
      </p:sp>
      <p:sp>
        <p:nvSpPr>
          <p:cNvPr id="671" name="Shape 671"/>
          <p:cNvSpPr/>
          <p:nvPr/>
        </p:nvSpPr>
        <p:spPr>
          <a:xfrm>
            <a:off x="7863061" y="3361199"/>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0.5</a:t>
            </a:r>
          </a:p>
        </p:txBody>
      </p:sp>
      <p:sp>
        <p:nvSpPr>
          <p:cNvPr id="672" name="Shape 672"/>
          <p:cNvSpPr/>
          <p:nvPr/>
        </p:nvSpPr>
        <p:spPr>
          <a:xfrm>
            <a:off x="3052405" y="4488007"/>
            <a:ext cx="342702" cy="338238"/>
          </a:xfrm>
          <a:prstGeom prst="rect">
            <a:avLst/>
          </a:prstGeom>
          <a:solidFill>
            <a:srgbClr val="4DA9D3"/>
          </a:solidFill>
          <a:ln w="25400">
            <a:solidFill>
              <a:srgbClr val="0E709D"/>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73" name="Shape 673"/>
          <p:cNvSpPr/>
          <p:nvPr/>
        </p:nvSpPr>
        <p:spPr>
          <a:xfrm>
            <a:off x="3650420" y="4449907"/>
            <a:ext cx="840220"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genre</a:t>
            </a:r>
          </a:p>
        </p:txBody>
      </p:sp>
      <p:sp>
        <p:nvSpPr>
          <p:cNvPr id="674" name="Shape 674"/>
          <p:cNvSpPr/>
          <p:nvPr/>
        </p:nvSpPr>
        <p:spPr>
          <a:xfrm>
            <a:off x="5880964" y="4449907"/>
            <a:ext cx="1048579"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Jaccard</a:t>
            </a:r>
          </a:p>
        </p:txBody>
      </p:sp>
      <p:sp>
        <p:nvSpPr>
          <p:cNvPr id="675" name="Shape 675"/>
          <p:cNvSpPr/>
          <p:nvPr/>
        </p:nvSpPr>
        <p:spPr>
          <a:xfrm>
            <a:off x="7863061" y="4449907"/>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1.5</a:t>
            </a:r>
          </a:p>
        </p:txBody>
      </p:sp>
      <p:sp>
        <p:nvSpPr>
          <p:cNvPr id="676" name="Shape 676"/>
          <p:cNvSpPr/>
          <p:nvPr/>
        </p:nvSpPr>
        <p:spPr>
          <a:xfrm>
            <a:off x="3052405" y="5576715"/>
            <a:ext cx="342702" cy="338238"/>
          </a:xfrm>
          <a:prstGeom prst="rect">
            <a:avLst/>
          </a:prstGeom>
          <a:solidFill>
            <a:srgbClr val="FD8045"/>
          </a:solidFill>
          <a:ln w="25400">
            <a:solidFill>
              <a:srgbClr val="CA4406"/>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77" name="Shape 677"/>
          <p:cNvSpPr/>
          <p:nvPr/>
        </p:nvSpPr>
        <p:spPr>
          <a:xfrm>
            <a:off x="3650420" y="5538615"/>
            <a:ext cx="1871833" cy="485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vl1pPr>
          </a:lstStyle>
          <a:p>
            <a:pPr lvl="0">
              <a:defRPr sz="1800"/>
            </a:pPr>
            <a:r>
              <a:rPr sz="2500"/>
              <a:t>latent factors</a:t>
            </a:r>
          </a:p>
        </p:txBody>
      </p:sp>
      <p:sp>
        <p:nvSpPr>
          <p:cNvPr id="678" name="Shape 678"/>
          <p:cNvSpPr/>
          <p:nvPr/>
        </p:nvSpPr>
        <p:spPr>
          <a:xfrm>
            <a:off x="5880964" y="5538615"/>
            <a:ext cx="925021"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cosine</a:t>
            </a:r>
          </a:p>
        </p:txBody>
      </p:sp>
      <p:sp>
        <p:nvSpPr>
          <p:cNvPr id="679" name="Shape 679"/>
          <p:cNvSpPr/>
          <p:nvPr/>
        </p:nvSpPr>
        <p:spPr>
          <a:xfrm>
            <a:off x="7863061" y="5538615"/>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1.5</a:t>
            </a:r>
          </a:p>
        </p:txBody>
      </p:sp>
      <p:sp>
        <p:nvSpPr>
          <p:cNvPr id="680" name="Shape 680"/>
          <p:cNvSpPr/>
          <p:nvPr/>
        </p:nvSpPr>
        <p:spPr>
          <a:xfrm>
            <a:off x="334515" y="2672375"/>
            <a:ext cx="639327" cy="728926"/>
          </a:xfrm>
          <a:prstGeom prst="roundRect">
            <a:avLst>
              <a:gd name="adj" fmla="val 16089"/>
            </a:avLst>
          </a:prstGeom>
          <a:solidFill>
            <a:srgbClr val="AEAAAA"/>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81" name="Shape 681"/>
          <p:cNvSpPr/>
          <p:nvPr/>
        </p:nvSpPr>
        <p:spPr>
          <a:xfrm>
            <a:off x="1978240" y="3004766"/>
            <a:ext cx="300106"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82" name="Shape 682"/>
          <p:cNvSpPr/>
          <p:nvPr/>
        </p:nvSpPr>
        <p:spPr>
          <a:xfrm>
            <a:off x="1224726" y="4023513"/>
            <a:ext cx="300106"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83" name="Shape 683"/>
          <p:cNvSpPr/>
          <p:nvPr/>
        </p:nvSpPr>
        <p:spPr>
          <a:xfrm>
            <a:off x="475183" y="4946897"/>
            <a:ext cx="300105"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84" name="Shape 684"/>
          <p:cNvSpPr/>
          <p:nvPr/>
        </p:nvSpPr>
        <p:spPr>
          <a:xfrm>
            <a:off x="1058092" y="3093050"/>
            <a:ext cx="837891" cy="133140"/>
          </a:xfrm>
          <a:prstGeom prst="line">
            <a:avLst/>
          </a:prstGeom>
          <a:ln w="38100">
            <a:solidFill>
              <a:srgbClr val="118CC4"/>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685" name="Shape 685"/>
          <p:cNvSpPr/>
          <p:nvPr/>
        </p:nvSpPr>
        <p:spPr>
          <a:xfrm>
            <a:off x="956830" y="3462192"/>
            <a:ext cx="308477" cy="479920"/>
          </a:xfrm>
          <a:prstGeom prst="line">
            <a:avLst/>
          </a:prstGeom>
          <a:ln w="38100">
            <a:solidFill>
              <a:srgbClr val="118CC4"/>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686" name="Shape 686"/>
          <p:cNvSpPr/>
          <p:nvPr/>
        </p:nvSpPr>
        <p:spPr>
          <a:xfrm flipH="1">
            <a:off x="637935" y="3498537"/>
            <a:ext cx="1" cy="1351124"/>
          </a:xfrm>
          <a:prstGeom prst="line">
            <a:avLst/>
          </a:prstGeom>
          <a:ln w="38100">
            <a:solidFill>
              <a:srgbClr val="118CC4"/>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Shape 688"/>
          <p:cNvSpPr/>
          <p:nvPr/>
        </p:nvSpPr>
        <p:spPr>
          <a:xfrm>
            <a:off x="3464002" y="1432230"/>
            <a:ext cx="1436339"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Features</a:t>
            </a:r>
          </a:p>
        </p:txBody>
      </p:sp>
      <p:sp>
        <p:nvSpPr>
          <p:cNvPr id="689" name="Shape 689"/>
          <p:cNvSpPr/>
          <p:nvPr/>
        </p:nvSpPr>
        <p:spPr>
          <a:xfrm>
            <a:off x="1814637" y="326101"/>
            <a:ext cx="5895726" cy="8915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sz="5000">
                <a:latin typeface="Microsoft Tai Le"/>
                <a:ea typeface="Microsoft Tai Le"/>
                <a:cs typeface="Microsoft Tai Le"/>
                <a:sym typeface="Microsoft Tai Le"/>
              </a:defRPr>
            </a:lvl1pPr>
          </a:lstStyle>
          <a:p>
            <a:pPr lvl="0">
              <a:defRPr sz="1800"/>
            </a:pPr>
            <a:r>
              <a:rPr sz="5000"/>
              <a:t>Composite distances</a:t>
            </a:r>
          </a:p>
        </p:txBody>
      </p:sp>
      <p:sp>
        <p:nvSpPr>
          <p:cNvPr id="690" name="Shape 690"/>
          <p:cNvSpPr/>
          <p:nvPr/>
        </p:nvSpPr>
        <p:spPr>
          <a:xfrm>
            <a:off x="5806440" y="1432230"/>
            <a:ext cx="1427037"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Distance</a:t>
            </a:r>
          </a:p>
        </p:txBody>
      </p:sp>
      <p:sp>
        <p:nvSpPr>
          <p:cNvPr id="691" name="Shape 691"/>
          <p:cNvSpPr/>
          <p:nvPr/>
        </p:nvSpPr>
        <p:spPr>
          <a:xfrm>
            <a:off x="7511253" y="1432230"/>
            <a:ext cx="1209748" cy="561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lvl1pPr>
          </a:lstStyle>
          <a:p>
            <a:pPr lvl="0">
              <a:defRPr sz="1800"/>
            </a:pPr>
            <a:r>
              <a:rPr sz="3000"/>
              <a:t>Weight</a:t>
            </a:r>
          </a:p>
        </p:txBody>
      </p:sp>
      <p:sp>
        <p:nvSpPr>
          <p:cNvPr id="692" name="Shape 692"/>
          <p:cNvSpPr/>
          <p:nvPr/>
        </p:nvSpPr>
        <p:spPr>
          <a:xfrm>
            <a:off x="3052405" y="2310590"/>
            <a:ext cx="342702" cy="338238"/>
          </a:xfrm>
          <a:prstGeom prst="rect">
            <a:avLst/>
          </a:prstGeom>
          <a:solidFill>
            <a:srgbClr val="C4409E"/>
          </a:solidFill>
          <a:ln w="25400">
            <a:solidFill>
              <a:srgbClr val="8D0065"/>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93" name="Shape 693"/>
          <p:cNvSpPr/>
          <p:nvPr/>
        </p:nvSpPr>
        <p:spPr>
          <a:xfrm>
            <a:off x="3730569" y="2272490"/>
            <a:ext cx="664727"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year</a:t>
            </a:r>
          </a:p>
        </p:txBody>
      </p:sp>
      <p:sp>
        <p:nvSpPr>
          <p:cNvPr id="694" name="Shape 694"/>
          <p:cNvSpPr/>
          <p:nvPr/>
        </p:nvSpPr>
        <p:spPr>
          <a:xfrm>
            <a:off x="5907184" y="2272490"/>
            <a:ext cx="1349647"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Euclidean</a:t>
            </a:r>
          </a:p>
        </p:txBody>
      </p:sp>
      <p:sp>
        <p:nvSpPr>
          <p:cNvPr id="695" name="Shape 695"/>
          <p:cNvSpPr/>
          <p:nvPr/>
        </p:nvSpPr>
        <p:spPr>
          <a:xfrm>
            <a:off x="7863061" y="2272490"/>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1.0</a:t>
            </a:r>
          </a:p>
        </p:txBody>
      </p:sp>
      <p:sp>
        <p:nvSpPr>
          <p:cNvPr id="696" name="Shape 696"/>
          <p:cNvSpPr/>
          <p:nvPr/>
        </p:nvSpPr>
        <p:spPr>
          <a:xfrm>
            <a:off x="3052405" y="3399299"/>
            <a:ext cx="342702" cy="338237"/>
          </a:xfrm>
          <a:prstGeom prst="rect">
            <a:avLst/>
          </a:prstGeom>
          <a:solidFill>
            <a:srgbClr val="A4CE44"/>
          </a:solidFill>
          <a:ln w="25400">
            <a:solidFill>
              <a:srgbClr val="6A970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697" name="Shape 697"/>
          <p:cNvSpPr/>
          <p:nvPr/>
        </p:nvSpPr>
        <p:spPr>
          <a:xfrm>
            <a:off x="3650420" y="3361199"/>
            <a:ext cx="1549789"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description</a:t>
            </a:r>
          </a:p>
        </p:txBody>
      </p:sp>
      <p:sp>
        <p:nvSpPr>
          <p:cNvPr id="698" name="Shape 698"/>
          <p:cNvSpPr/>
          <p:nvPr/>
        </p:nvSpPr>
        <p:spPr>
          <a:xfrm>
            <a:off x="5903518" y="3361199"/>
            <a:ext cx="1048580"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Jaccard</a:t>
            </a:r>
          </a:p>
        </p:txBody>
      </p:sp>
      <p:sp>
        <p:nvSpPr>
          <p:cNvPr id="699" name="Shape 699"/>
          <p:cNvSpPr/>
          <p:nvPr/>
        </p:nvSpPr>
        <p:spPr>
          <a:xfrm>
            <a:off x="7863061" y="3361199"/>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0.5</a:t>
            </a:r>
          </a:p>
        </p:txBody>
      </p:sp>
      <p:sp>
        <p:nvSpPr>
          <p:cNvPr id="700" name="Shape 700"/>
          <p:cNvSpPr/>
          <p:nvPr/>
        </p:nvSpPr>
        <p:spPr>
          <a:xfrm>
            <a:off x="3052405" y="4488007"/>
            <a:ext cx="342702" cy="338238"/>
          </a:xfrm>
          <a:prstGeom prst="rect">
            <a:avLst/>
          </a:prstGeom>
          <a:solidFill>
            <a:srgbClr val="4DA9D3"/>
          </a:solidFill>
          <a:ln w="25400">
            <a:solidFill>
              <a:srgbClr val="0E709D"/>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701" name="Shape 701"/>
          <p:cNvSpPr/>
          <p:nvPr/>
        </p:nvSpPr>
        <p:spPr>
          <a:xfrm>
            <a:off x="3650420" y="4449907"/>
            <a:ext cx="840220"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genre</a:t>
            </a:r>
          </a:p>
        </p:txBody>
      </p:sp>
      <p:sp>
        <p:nvSpPr>
          <p:cNvPr id="702" name="Shape 702"/>
          <p:cNvSpPr/>
          <p:nvPr/>
        </p:nvSpPr>
        <p:spPr>
          <a:xfrm>
            <a:off x="5880964" y="4449907"/>
            <a:ext cx="1048579"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Jaccard</a:t>
            </a:r>
          </a:p>
        </p:txBody>
      </p:sp>
      <p:sp>
        <p:nvSpPr>
          <p:cNvPr id="703" name="Shape 703"/>
          <p:cNvSpPr/>
          <p:nvPr/>
        </p:nvSpPr>
        <p:spPr>
          <a:xfrm>
            <a:off x="7863061" y="4449907"/>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1.5</a:t>
            </a:r>
          </a:p>
        </p:txBody>
      </p:sp>
      <p:sp>
        <p:nvSpPr>
          <p:cNvPr id="704" name="Shape 704"/>
          <p:cNvSpPr/>
          <p:nvPr/>
        </p:nvSpPr>
        <p:spPr>
          <a:xfrm>
            <a:off x="3052405" y="5576715"/>
            <a:ext cx="342702" cy="338238"/>
          </a:xfrm>
          <a:prstGeom prst="rect">
            <a:avLst/>
          </a:prstGeom>
          <a:solidFill>
            <a:srgbClr val="FD8045"/>
          </a:solidFill>
          <a:ln w="25400">
            <a:solidFill>
              <a:srgbClr val="CA4406"/>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705" name="Shape 705"/>
          <p:cNvSpPr/>
          <p:nvPr/>
        </p:nvSpPr>
        <p:spPr>
          <a:xfrm>
            <a:off x="3650420" y="5538615"/>
            <a:ext cx="1871833" cy="4851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vl1pPr>
          </a:lstStyle>
          <a:p>
            <a:pPr lvl="0">
              <a:defRPr sz="1800"/>
            </a:pPr>
            <a:r>
              <a:rPr sz="2500"/>
              <a:t>latent factors</a:t>
            </a:r>
          </a:p>
        </p:txBody>
      </p:sp>
      <p:sp>
        <p:nvSpPr>
          <p:cNvPr id="706" name="Shape 706"/>
          <p:cNvSpPr/>
          <p:nvPr/>
        </p:nvSpPr>
        <p:spPr>
          <a:xfrm>
            <a:off x="5880964" y="5538615"/>
            <a:ext cx="925021"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cosine</a:t>
            </a:r>
          </a:p>
        </p:txBody>
      </p:sp>
      <p:sp>
        <p:nvSpPr>
          <p:cNvPr id="707" name="Shape 707"/>
          <p:cNvSpPr/>
          <p:nvPr/>
        </p:nvSpPr>
        <p:spPr>
          <a:xfrm>
            <a:off x="7863061" y="5538615"/>
            <a:ext cx="506132" cy="485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500"/>
            </a:lvl1pPr>
          </a:lstStyle>
          <a:p>
            <a:pPr lvl="0">
              <a:defRPr sz="1800"/>
            </a:pPr>
            <a:r>
              <a:rPr sz="2500"/>
              <a:t>1.5</a:t>
            </a:r>
          </a:p>
        </p:txBody>
      </p:sp>
      <p:sp>
        <p:nvSpPr>
          <p:cNvPr id="708" name="Shape 708"/>
          <p:cNvSpPr/>
          <p:nvPr/>
        </p:nvSpPr>
        <p:spPr>
          <a:xfrm>
            <a:off x="334515" y="2672375"/>
            <a:ext cx="639327" cy="728926"/>
          </a:xfrm>
          <a:prstGeom prst="roundRect">
            <a:avLst>
              <a:gd name="adj" fmla="val 16089"/>
            </a:avLst>
          </a:prstGeom>
          <a:solidFill>
            <a:srgbClr val="AEAAAA"/>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709" name="Shape 709"/>
          <p:cNvSpPr/>
          <p:nvPr/>
        </p:nvSpPr>
        <p:spPr>
          <a:xfrm>
            <a:off x="1978240" y="3004766"/>
            <a:ext cx="300106"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710" name="Shape 710"/>
          <p:cNvSpPr/>
          <p:nvPr/>
        </p:nvSpPr>
        <p:spPr>
          <a:xfrm>
            <a:off x="1224726" y="4023513"/>
            <a:ext cx="300106"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711" name="Shape 711"/>
          <p:cNvSpPr/>
          <p:nvPr/>
        </p:nvSpPr>
        <p:spPr>
          <a:xfrm>
            <a:off x="475183" y="4946897"/>
            <a:ext cx="300105" cy="338238"/>
          </a:xfrm>
          <a:prstGeom prst="roundRect">
            <a:avLst>
              <a:gd name="adj" fmla="val 16089"/>
            </a:avLst>
          </a:prstGeom>
          <a:solidFill>
            <a:srgbClr val="DDDDDD"/>
          </a:solidFill>
          <a:ln w="25400">
            <a:solidFill>
              <a:srgbClr val="4A4444"/>
            </a:solidFill>
          </a:ln>
          <a:effectLst>
            <a:outerShdw sx="100000" sy="100000" kx="0" ky="0" algn="b" rotWithShape="0" blurRad="38100" dist="23000" dir="5400000">
              <a:srgbClr val="000000">
                <a:alpha val="35000"/>
              </a:srgbClr>
            </a:outerShdw>
          </a:effectLst>
        </p:spPr>
        <p:txBody>
          <a:bodyPr lIns="0" tIns="0" rIns="0" bIns="0" anchor="ctr"/>
          <a:lstStyle/>
          <a:p>
            <a:pPr lvl="0"/>
          </a:p>
        </p:txBody>
      </p:sp>
      <p:sp>
        <p:nvSpPr>
          <p:cNvPr id="712" name="Shape 712"/>
          <p:cNvSpPr/>
          <p:nvPr/>
        </p:nvSpPr>
        <p:spPr>
          <a:xfrm>
            <a:off x="1058092" y="3093050"/>
            <a:ext cx="837891" cy="133140"/>
          </a:xfrm>
          <a:prstGeom prst="line">
            <a:avLst/>
          </a:prstGeom>
          <a:ln w="38100">
            <a:solidFill>
              <a:srgbClr val="FD8045"/>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713" name="Shape 713"/>
          <p:cNvSpPr/>
          <p:nvPr/>
        </p:nvSpPr>
        <p:spPr>
          <a:xfrm>
            <a:off x="956830" y="3462192"/>
            <a:ext cx="308477" cy="479920"/>
          </a:xfrm>
          <a:prstGeom prst="line">
            <a:avLst/>
          </a:prstGeom>
          <a:ln w="38100">
            <a:solidFill>
              <a:srgbClr val="FD8045"/>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
        <p:nvSpPr>
          <p:cNvPr id="714" name="Shape 714"/>
          <p:cNvSpPr/>
          <p:nvPr/>
        </p:nvSpPr>
        <p:spPr>
          <a:xfrm flipH="1">
            <a:off x="637935" y="3498537"/>
            <a:ext cx="1" cy="1351124"/>
          </a:xfrm>
          <a:prstGeom prst="line">
            <a:avLst/>
          </a:prstGeom>
          <a:ln w="38100">
            <a:solidFill>
              <a:srgbClr val="FD8045"/>
            </a:solidFill>
            <a:headEnd type="triangle"/>
            <a:tailEnd type="triangle"/>
          </a:ln>
          <a:effectLst>
            <a:outerShdw sx="100000" sy="100000" kx="0" ky="0" algn="b" rotWithShape="0" blurRad="38100" dist="20000" dir="5400000">
              <a:srgbClr val="000000">
                <a:alpha val="38000"/>
              </a:srgbClr>
            </a:outerShdw>
          </a:effectLst>
        </p:spPr>
        <p:txBody>
          <a:bodyPr lIns="0" tIns="0" rIns="0" bIns="0"/>
          <a:lstStyle/>
          <a:p>
            <a:pPr lvl="0">
              <a:defRPr sz="1200">
                <a:latin typeface="+mn-lt"/>
                <a:ea typeface="+mn-ea"/>
                <a:cs typeface="+mn-cs"/>
                <a:sym typeface="Helvetica"/>
              </a:defRPr>
            </a:p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lvl="0">
              <a:defRPr sz="1800"/>
            </a:pPr>
            <a:r>
              <a:rPr sz="4400"/>
              <a:t>Recommender systems</a:t>
            </a:r>
          </a:p>
        </p:txBody>
      </p:sp>
      <p:sp>
        <p:nvSpPr>
          <p:cNvPr id="249" name="Shape 249"/>
          <p:cNvSpPr/>
          <p:nvPr>
            <p:ph type="body" idx="1"/>
          </p:nvPr>
        </p:nvSpPr>
        <p:spPr>
          <a:prstGeom prst="rect">
            <a:avLst/>
          </a:prstGeom>
        </p:spPr>
        <p:txBody>
          <a:bodyPr/>
          <a:lstStyle/>
          <a:p>
            <a:pPr lvl="0">
              <a:defRPr sz="1800">
                <a:solidFill>
                  <a:srgbClr val="000000"/>
                </a:solidFill>
              </a:defRPr>
            </a:pPr>
            <a:r>
              <a:rPr sz="3200">
                <a:solidFill>
                  <a:srgbClr val="221F20"/>
                </a:solidFill>
              </a:rPr>
              <a:t>Personalized experiences through recommendations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Recommend products, social network connections, events, songs, and more</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Implicitly and explicitly drive many of experiences you’re familiar with</a:t>
            </a:r>
          </a:p>
        </p:txBody>
      </p:sp>
      <p:sp>
        <p:nvSpPr>
          <p:cNvPr id="250" name="Shape 25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6" name="Shape 716"/>
          <p:cNvSpPr/>
          <p:nvPr>
            <p:ph type="title"/>
          </p:nvPr>
        </p:nvSpPr>
        <p:spPr>
          <a:prstGeom prst="rect">
            <a:avLst/>
          </a:prstGeom>
        </p:spPr>
        <p:txBody>
          <a:bodyPr/>
          <a:lstStyle/>
          <a:p>
            <a:pPr lvl="0">
              <a:defRPr b="0" sz="1800">
                <a:solidFill>
                  <a:srgbClr val="000000"/>
                </a:solidFill>
              </a:defRPr>
            </a:pPr>
            <a:r>
              <a:rPr b="1" sz="4000">
                <a:solidFill>
                  <a:srgbClr val="FFFFFF"/>
                </a:solidFill>
              </a:rPr>
              <a:t>Demo!</a:t>
            </a:r>
          </a:p>
        </p:txBody>
      </p:sp>
      <p:sp>
        <p:nvSpPr>
          <p:cNvPr id="717" name="Shape 71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Shape 719"/>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720" name="Shape 720"/>
          <p:cNvSpPr/>
          <p:nvPr/>
        </p:nvSpPr>
        <p:spPr>
          <a:xfrm>
            <a:off x="1029122" y="1500204"/>
            <a:ext cx="543147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br>
              <a:rPr b="1" sz="2500">
                <a:solidFill>
                  <a:srgbClr val="FFFFFF"/>
                </a:solidFill>
                <a:latin typeface="Helvetica Neue"/>
                <a:ea typeface="Helvetica Neue"/>
                <a:cs typeface="Helvetica Neue"/>
                <a:sym typeface="Helvetica Neue"/>
              </a:rPr>
            </a:br>
            <a:r>
              <a:rPr b="1" sz="2500">
                <a:solidFill>
                  <a:srgbClr val="FFFFFF"/>
                </a:solidFill>
                <a:latin typeface="Helvetica Neue"/>
                <a:ea typeface="Helvetica Neue"/>
                <a:cs typeface="Helvetica Neue"/>
                <a:sym typeface="Helvetica Neue"/>
              </a:rPr>
              <a:t>Practical considerations</a:t>
            </a:r>
            <a:endParaRPr b="1" sz="2500">
              <a:solidFill>
                <a:srgbClr val="FFFFFF"/>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721" name="Shape 7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3" name="Shape 723"/>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724" name="Shape 724"/>
          <p:cNvSpPr/>
          <p:nvPr/>
        </p:nvSpPr>
        <p:spPr>
          <a:xfrm>
            <a:off x="1029122" y="1500204"/>
            <a:ext cx="543147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b="1" sz="2500">
                <a:solidFill>
                  <a:srgbClr val="FFFFFF"/>
                </a:solidFill>
                <a:latin typeface="Helvetica Neue"/>
                <a:ea typeface="Helvetica Neue"/>
                <a:cs typeface="Helvetica Neue"/>
                <a:sym typeface="Helvetica Neue"/>
              </a:rPr>
              <a:t>Feedback</a:t>
            </a:r>
            <a:endParaRPr b="1" sz="2500">
              <a:solidFill>
                <a:srgbClr val="FFFFFF"/>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725" name="Shape 7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7" name="Shape 727"/>
          <p:cNvSpPr/>
          <p:nvPr>
            <p:ph type="title"/>
          </p:nvPr>
        </p:nvSpPr>
        <p:spPr>
          <a:prstGeom prst="rect">
            <a:avLst/>
          </a:prstGeom>
        </p:spPr>
        <p:txBody>
          <a:bodyPr/>
          <a:lstStyle/>
          <a:p>
            <a:pPr lvl="0">
              <a:defRPr sz="1800"/>
            </a:pPr>
            <a:r>
              <a:rPr sz="4400"/>
              <a:t>Feedback</a:t>
            </a:r>
          </a:p>
        </p:txBody>
      </p:sp>
      <p:sp>
        <p:nvSpPr>
          <p:cNvPr id="728" name="Shape 728"/>
          <p:cNvSpPr/>
          <p:nvPr>
            <p:ph type="body" idx="1"/>
          </p:nvPr>
        </p:nvSpPr>
        <p:spPr>
          <a:xfrm>
            <a:off x="493835" y="1379922"/>
            <a:ext cx="8229601" cy="5257800"/>
          </a:xfrm>
          <a:prstGeom prst="rect">
            <a:avLst/>
          </a:prstGeom>
        </p:spPr>
        <p:txBody>
          <a:bodyPr/>
          <a:lstStyle/>
          <a:p>
            <a:pPr lvl="0" marL="0" indent="0" defTabSz="333756">
              <a:lnSpc>
                <a:spcPts val="3300"/>
              </a:lnSpc>
              <a:spcBef>
                <a:spcPts val="0"/>
              </a:spcBef>
              <a:buClrTx/>
              <a:buSzTx/>
              <a:buFontTx/>
              <a:buNone/>
              <a:defRPr sz="1800">
                <a:solidFill>
                  <a:srgbClr val="000000"/>
                </a:solidFill>
              </a:defRPr>
            </a:pPr>
            <a:r>
              <a:rPr b="1" sz="1825"/>
              <a:t>Core assumption</a:t>
            </a:r>
            <a:br>
              <a:rPr sz="1825"/>
            </a:br>
            <a:r>
              <a:rPr sz="1825"/>
              <a:t>past behavior will help predict future behavior. </a:t>
            </a:r>
            <a:endParaRPr sz="1825"/>
          </a:p>
          <a:p>
            <a:pPr lvl="0" marL="0" indent="0" defTabSz="333756">
              <a:lnSpc>
                <a:spcPts val="3300"/>
              </a:lnSpc>
              <a:spcBef>
                <a:spcPts val="0"/>
              </a:spcBef>
              <a:buClrTx/>
              <a:buSzTx/>
              <a:buFontTx/>
              <a:buNone/>
              <a:defRPr sz="1800">
                <a:solidFill>
                  <a:srgbClr val="000000"/>
                </a:solidFill>
              </a:defRPr>
            </a:pPr>
            <a:endParaRPr sz="1825"/>
          </a:p>
          <a:p>
            <a:pPr lvl="0" marL="0" indent="0" defTabSz="333756">
              <a:lnSpc>
                <a:spcPts val="3300"/>
              </a:lnSpc>
              <a:spcBef>
                <a:spcPts val="0"/>
              </a:spcBef>
              <a:buClrTx/>
              <a:buSzTx/>
              <a:buFontTx/>
              <a:buNone/>
              <a:defRPr sz="1800">
                <a:solidFill>
                  <a:srgbClr val="000000"/>
                </a:solidFill>
              </a:defRPr>
            </a:pPr>
            <a:r>
              <a:rPr b="1" sz="1825"/>
              <a:t>Collaborative filtering</a:t>
            </a:r>
            <a:br>
              <a:rPr sz="1825"/>
            </a:br>
            <a:r>
              <a:rPr sz="1825"/>
              <a:t>data often comes from log data.</a:t>
            </a:r>
            <a:endParaRPr sz="1825"/>
          </a:p>
          <a:p>
            <a:pPr lvl="0" marL="0" indent="0" defTabSz="333756">
              <a:lnSpc>
                <a:spcPts val="3300"/>
              </a:lnSpc>
              <a:spcBef>
                <a:spcPts val="0"/>
              </a:spcBef>
              <a:buClrTx/>
              <a:buSzTx/>
              <a:buFontTx/>
              <a:buNone/>
              <a:defRPr sz="1800">
                <a:solidFill>
                  <a:srgbClr val="000000"/>
                </a:solidFill>
              </a:defRPr>
            </a:pPr>
            <a:endParaRPr sz="1825"/>
          </a:p>
          <a:p>
            <a:pPr lvl="0" marL="0" indent="0" defTabSz="333756">
              <a:lnSpc>
                <a:spcPts val="3300"/>
              </a:lnSpc>
              <a:spcBef>
                <a:spcPts val="0"/>
              </a:spcBef>
              <a:buClrTx/>
              <a:buSzTx/>
              <a:buFontTx/>
              <a:buNone/>
              <a:defRPr sz="1800">
                <a:solidFill>
                  <a:srgbClr val="000000"/>
                </a:solidFill>
              </a:defRPr>
            </a:pPr>
            <a:r>
              <a:rPr sz="1825"/>
              <a:t>Plan ahead!</a:t>
            </a:r>
            <a:endParaRPr sz="1825"/>
          </a:p>
          <a:p>
            <a:pPr lvl="0" marL="166878" indent="-166878" defTabSz="333756">
              <a:lnSpc>
                <a:spcPts val="3300"/>
              </a:lnSpc>
              <a:spcBef>
                <a:spcPts val="0"/>
              </a:spcBef>
              <a:buClrTx/>
              <a:buFontTx/>
              <a:defRPr sz="1800">
                <a:solidFill>
                  <a:srgbClr val="000000"/>
                </a:solidFill>
              </a:defRPr>
            </a:pPr>
            <a:r>
              <a:rPr sz="1825"/>
              <a:t>value elicitation, e.g., like, watch, etc.</a:t>
            </a:r>
            <a:endParaRPr sz="1825"/>
          </a:p>
          <a:p>
            <a:pPr lvl="0" marL="166878" indent="-166878" defTabSz="333756">
              <a:lnSpc>
                <a:spcPts val="3300"/>
              </a:lnSpc>
              <a:spcBef>
                <a:spcPts val="0"/>
              </a:spcBef>
              <a:buClrTx/>
              <a:buFontTx/>
              <a:tabLst>
                <a:tab pos="101600" algn="l"/>
                <a:tab pos="330200" algn="l"/>
              </a:tabLst>
              <a:defRPr sz="1800">
                <a:solidFill>
                  <a:srgbClr val="000000"/>
                </a:solidFill>
              </a:defRPr>
            </a:pPr>
            <a:r>
              <a:rPr sz="1825"/>
              <a:t>ratings, stars, etc.</a:t>
            </a:r>
            <a:endParaRPr sz="1825"/>
          </a:p>
          <a:p>
            <a:pPr lvl="0" marL="166878" indent="-166878" defTabSz="333756">
              <a:lnSpc>
                <a:spcPts val="3300"/>
              </a:lnSpc>
              <a:spcBef>
                <a:spcPts val="0"/>
              </a:spcBef>
              <a:buClrTx/>
              <a:buFontTx/>
              <a:tabLst>
                <a:tab pos="101600" algn="l"/>
                <a:tab pos="330200" algn="l"/>
              </a:tabLst>
              <a:defRPr sz="1800">
                <a:solidFill>
                  <a:srgbClr val="000000"/>
                </a:solidFill>
              </a:defRPr>
            </a:pPr>
            <a:r>
              <a:rPr sz="1825"/>
              <a:t>critique, e.g. Improve the system’s recommendations!</a:t>
            </a:r>
            <a:endParaRPr sz="1825"/>
          </a:p>
          <a:p>
            <a:pPr lvl="0" marL="166878" indent="-166878" defTabSz="333756">
              <a:lnSpc>
                <a:spcPts val="3300"/>
              </a:lnSpc>
              <a:spcBef>
                <a:spcPts val="0"/>
              </a:spcBef>
              <a:buClrTx/>
              <a:buFontTx/>
              <a:tabLst>
                <a:tab pos="101600" algn="l"/>
                <a:tab pos="330200" algn="l"/>
              </a:tabLst>
              <a:defRPr sz="1800">
                <a:solidFill>
                  <a:srgbClr val="000000"/>
                </a:solidFill>
              </a:defRPr>
            </a:pPr>
            <a:r>
              <a:rPr sz="1825"/>
              <a:t>preference: e.g., Which do you prefer?</a:t>
            </a:r>
            <a:endParaRPr sz="1825"/>
          </a:p>
          <a:p>
            <a:pPr lvl="0" marL="333756" indent="-333756" defTabSz="333756">
              <a:lnSpc>
                <a:spcPts val="3300"/>
              </a:lnSpc>
              <a:spcBef>
                <a:spcPts val="0"/>
              </a:spcBef>
              <a:buClrTx/>
              <a:buSzTx/>
              <a:buFontTx/>
              <a:buNone/>
              <a:tabLst>
                <a:tab pos="101600" algn="l"/>
                <a:tab pos="330200" algn="l"/>
              </a:tabLst>
              <a:defRPr sz="1800">
                <a:solidFill>
                  <a:srgbClr val="000000"/>
                </a:solidFill>
              </a:defRPr>
            </a:pPr>
            <a:endParaRPr sz="1825"/>
          </a:p>
          <a:p>
            <a:pPr lvl="0" marL="333756" indent="-333756" defTabSz="333756">
              <a:lnSpc>
                <a:spcPts val="3300"/>
              </a:lnSpc>
              <a:spcBef>
                <a:spcPts val="0"/>
              </a:spcBef>
              <a:buClrTx/>
              <a:buSzTx/>
              <a:buFontTx/>
              <a:buNone/>
              <a:tabLst>
                <a:tab pos="101600" algn="l"/>
                <a:tab pos="330200" algn="l"/>
              </a:tabLst>
              <a:defRPr sz="1800">
                <a:solidFill>
                  <a:srgbClr val="000000"/>
                </a:solidFill>
              </a:defRPr>
            </a:pPr>
            <a:r>
              <a:rPr sz="1825"/>
              <a:t>Preprocessing</a:t>
            </a:r>
            <a:endParaRPr sz="1825"/>
          </a:p>
          <a:p>
            <a:pPr lvl="0" marL="166878" indent="-166878" defTabSz="333756">
              <a:lnSpc>
                <a:spcPts val="3300"/>
              </a:lnSpc>
              <a:spcBef>
                <a:spcPts val="0"/>
              </a:spcBef>
              <a:buClrTx/>
              <a:buFontTx/>
              <a:tabLst>
                <a:tab pos="101600" algn="l"/>
                <a:tab pos="330200" algn="l"/>
              </a:tabLst>
              <a:defRPr sz="1800">
                <a:solidFill>
                  <a:srgbClr val="000000"/>
                </a:solidFill>
              </a:defRPr>
            </a:pPr>
            <a:r>
              <a:rPr sz="1825"/>
              <a:t>Item deduplication</a:t>
            </a:r>
            <a:endParaRPr sz="1825"/>
          </a:p>
          <a:p>
            <a:pPr lvl="0" marL="333756" indent="-333756" defTabSz="333756">
              <a:lnSpc>
                <a:spcPts val="3300"/>
              </a:lnSpc>
              <a:spcBef>
                <a:spcPts val="0"/>
              </a:spcBef>
              <a:buClrTx/>
              <a:buSzTx/>
              <a:buFontTx/>
              <a:buNone/>
              <a:tabLst>
                <a:tab pos="101600" algn="l"/>
                <a:tab pos="330200" algn="l"/>
              </a:tabLst>
              <a:defRPr sz="1800">
                <a:solidFill>
                  <a:srgbClr val="000000"/>
                </a:solidFill>
              </a:defRPr>
            </a:pPr>
            <a:endParaRPr sz="1825"/>
          </a:p>
          <a:p>
            <a:pPr lvl="0" marL="0" indent="0" defTabSz="333756">
              <a:lnSpc>
                <a:spcPts val="3300"/>
              </a:lnSpc>
              <a:spcBef>
                <a:spcPts val="0"/>
              </a:spcBef>
              <a:buClrTx/>
              <a:buSzTx/>
              <a:buFontTx/>
              <a:buNone/>
              <a:defRPr sz="1800">
                <a:solidFill>
                  <a:srgbClr val="000000"/>
                </a:solidFill>
              </a:defRPr>
            </a:pPr>
            <a:r>
              <a:rPr sz="1825"/>
              <a:t>Relationship to information retrieval</a:t>
            </a:r>
            <a:endParaRPr sz="1825"/>
          </a:p>
          <a:p>
            <a:pPr lvl="0" marL="166878" indent="-166878" defTabSz="333756">
              <a:lnSpc>
                <a:spcPts val="3300"/>
              </a:lnSpc>
              <a:spcBef>
                <a:spcPts val="0"/>
              </a:spcBef>
              <a:buClrTx/>
              <a:buFontTx/>
              <a:defRPr sz="1800">
                <a:solidFill>
                  <a:srgbClr val="000000"/>
                </a:solidFill>
              </a:defRPr>
            </a:pPr>
            <a:r>
              <a:rPr sz="1825"/>
              <a:t>position bias</a:t>
            </a:r>
            <a:endParaRPr sz="1825"/>
          </a:p>
          <a:p>
            <a:pPr lvl="0" marL="166878" indent="-166878" defTabSz="333756">
              <a:lnSpc>
                <a:spcPts val="3300"/>
              </a:lnSpc>
              <a:spcBef>
                <a:spcPts val="0"/>
              </a:spcBef>
              <a:buClrTx/>
              <a:buFontTx/>
              <a:defRPr sz="1800">
                <a:solidFill>
                  <a:srgbClr val="000000"/>
                </a:solidFill>
              </a:defRPr>
            </a:pPr>
            <a:r>
              <a:rPr sz="1825"/>
              <a:t>source of the event</a:t>
            </a:r>
          </a:p>
        </p:txBody>
      </p:sp>
      <p:sp>
        <p:nvSpPr>
          <p:cNvPr id="729" name="Shape 72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1" name="Shape 731"/>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732" name="Shape 732"/>
          <p:cNvSpPr/>
          <p:nvPr/>
        </p:nvSpPr>
        <p:spPr>
          <a:xfrm>
            <a:off x="1029122" y="1500204"/>
            <a:ext cx="543147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b="1" sz="2500">
                <a:solidFill>
                  <a:srgbClr val="FFFFFF"/>
                </a:solidFill>
                <a:latin typeface="Helvetica Neue"/>
                <a:ea typeface="Helvetica Neue"/>
                <a:cs typeface="Helvetica Neue"/>
                <a:sym typeface="Helvetica Neue"/>
              </a:rPr>
              <a:t>Evaluation</a:t>
            </a:r>
            <a:endParaRPr b="1" sz="2500">
              <a:solidFill>
                <a:srgbClr val="FFFFFF"/>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733" name="Shape 73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5" name="Shape 735"/>
          <p:cNvSpPr/>
          <p:nvPr>
            <p:ph type="title"/>
          </p:nvPr>
        </p:nvSpPr>
        <p:spPr>
          <a:prstGeom prst="rect">
            <a:avLst/>
          </a:prstGeom>
        </p:spPr>
        <p:txBody>
          <a:bodyPr/>
          <a:lstStyle>
            <a:lvl1pPr defTabSz="321468"/>
          </a:lstStyle>
          <a:p>
            <a:pPr lvl="0">
              <a:defRPr sz="1800"/>
            </a:pPr>
            <a:r>
              <a:rPr sz="4200"/>
              <a:t>Evaluating Models</a:t>
            </a:r>
          </a:p>
        </p:txBody>
      </p:sp>
      <p:sp>
        <p:nvSpPr>
          <p:cNvPr id="736" name="Shape 73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defTabSz="321468"/>
          </a:lstStyle>
          <a:p>
            <a:pPr lvl="0">
              <a:defRPr sz="1800"/>
            </a:pPr>
            <a:fld id="{86CB4B4D-7CA3-9044-876B-883B54F8677D}" type="slidenum">
              <a:rPr sz="1200"/>
            </a:fld>
          </a:p>
        </p:txBody>
      </p:sp>
      <p:grpSp>
        <p:nvGrpSpPr>
          <p:cNvPr id="757" name="Group 757"/>
          <p:cNvGrpSpPr/>
          <p:nvPr/>
        </p:nvGrpSpPr>
        <p:grpSpPr>
          <a:xfrm>
            <a:off x="619610" y="1884794"/>
            <a:ext cx="7933793" cy="3609134"/>
            <a:chOff x="0" y="0"/>
            <a:chExt cx="7933792" cy="3609133"/>
          </a:xfrm>
        </p:grpSpPr>
        <p:grpSp>
          <p:nvGrpSpPr>
            <p:cNvPr id="751" name="Group 751"/>
            <p:cNvGrpSpPr/>
            <p:nvPr/>
          </p:nvGrpSpPr>
          <p:grpSpPr>
            <a:xfrm>
              <a:off x="-1" y="0"/>
              <a:ext cx="7933794" cy="3609134"/>
              <a:chOff x="32757" y="0"/>
              <a:chExt cx="7933792" cy="3609133"/>
            </a:xfrm>
          </p:grpSpPr>
          <p:grpSp>
            <p:nvGrpSpPr>
              <p:cNvPr id="740" name="Group 740"/>
              <p:cNvGrpSpPr/>
              <p:nvPr/>
            </p:nvGrpSpPr>
            <p:grpSpPr>
              <a:xfrm>
                <a:off x="32756" y="0"/>
                <a:ext cx="972275" cy="1146198"/>
                <a:chOff x="0" y="0"/>
                <a:chExt cx="972273" cy="1146197"/>
              </a:xfrm>
            </p:grpSpPr>
            <p:sp>
              <p:nvSpPr>
                <p:cNvPr id="737" name="Shape 737"/>
                <p:cNvSpPr/>
                <p:nvPr/>
              </p:nvSpPr>
              <p:spPr>
                <a:xfrm>
                  <a:off x="-1" y="-1"/>
                  <a:ext cx="972275" cy="1146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5E5555"/>
                </a:solidFill>
                <a:ln w="3175" cap="flat">
                  <a:noFill/>
                  <a:miter lim="400000"/>
                </a:ln>
                <a:effectLst/>
              </p:spPr>
              <p:txBody>
                <a:bodyPr wrap="square" lIns="34325" tIns="34325" rIns="34325" bIns="34325" numCol="1" anchor="ctr">
                  <a:noAutofit/>
                </a:bodyPr>
                <a:lstStyle/>
                <a:p>
                  <a:pPr lvl="0" algn="ctr" defTabSz="321468">
                    <a:defRPr sz="1600"/>
                  </a:pPr>
                </a:p>
              </p:txBody>
            </p:sp>
            <p:sp>
              <p:nvSpPr>
                <p:cNvPr id="738" name="Shape 738"/>
                <p:cNvSpPr/>
                <p:nvPr/>
              </p:nvSpPr>
              <p:spPr>
                <a:xfrm>
                  <a:off x="-1" y="-1"/>
                  <a:ext cx="972275" cy="1146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322D2E"/>
                  </a:solidFill>
                  <a:prstDash val="solid"/>
                  <a:round/>
                </a:ln>
                <a:effectLst/>
              </p:spPr>
              <p:txBody>
                <a:bodyPr wrap="square" lIns="34325" tIns="34325" rIns="34325" bIns="34325" numCol="1" anchor="ctr">
                  <a:noAutofit/>
                </a:bodyPr>
                <a:lstStyle/>
                <a:p>
                  <a:pPr lvl="0" algn="ctr" defTabSz="321468">
                    <a:defRPr sz="1600"/>
                  </a:pPr>
                </a:p>
              </p:txBody>
            </p:sp>
            <p:sp>
              <p:nvSpPr>
                <p:cNvPr id="739" name="Shape 739"/>
                <p:cNvSpPr/>
                <p:nvPr/>
              </p:nvSpPr>
              <p:spPr>
                <a:xfrm>
                  <a:off x="-1" y="335347"/>
                  <a:ext cx="972275" cy="666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640" tIns="68640" rIns="68640" bIns="68640" numCol="1" anchor="ctr">
                  <a:noAutofit/>
                </a:bodyPr>
                <a:lstStyle>
                  <a:lvl1pPr algn="ctr" defTabSz="321468">
                    <a:defRPr sz="1400">
                      <a:solidFill>
                        <a:srgbClr val="FFFFFF"/>
                      </a:solidFill>
                      <a:latin typeface="Arial"/>
                      <a:ea typeface="Arial"/>
                      <a:cs typeface="Arial"/>
                      <a:sym typeface="Arial"/>
                    </a:defRPr>
                  </a:lvl1pPr>
                </a:lstStyle>
                <a:p>
                  <a:pPr lvl="0">
                    <a:defRPr sz="1800">
                      <a:solidFill>
                        <a:srgbClr val="000000"/>
                      </a:solidFill>
                    </a:defRPr>
                  </a:pPr>
                  <a:r>
                    <a:rPr sz="1400">
                      <a:solidFill>
                        <a:srgbClr val="FFFFFF"/>
                      </a:solidFill>
                    </a:rPr>
                    <a:t>Historical Data</a:t>
                  </a:r>
                </a:p>
              </p:txBody>
            </p:sp>
          </p:grpSp>
          <p:sp>
            <p:nvSpPr>
              <p:cNvPr id="741" name="Shape 741"/>
              <p:cNvSpPr/>
              <p:nvPr/>
            </p:nvSpPr>
            <p:spPr>
              <a:xfrm>
                <a:off x="1129617" y="573098"/>
                <a:ext cx="972275" cy="1"/>
              </a:xfrm>
              <a:prstGeom prst="line">
                <a:avLst/>
              </a:prstGeom>
              <a:noFill/>
              <a:ln w="25400" cap="flat">
                <a:solidFill>
                  <a:srgbClr val="FF5500"/>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grpSp>
            <p:nvGrpSpPr>
              <p:cNvPr id="745" name="Group 745"/>
              <p:cNvGrpSpPr/>
              <p:nvPr/>
            </p:nvGrpSpPr>
            <p:grpSpPr>
              <a:xfrm>
                <a:off x="4351462" y="2462936"/>
                <a:ext cx="972275" cy="1146198"/>
                <a:chOff x="0" y="0"/>
                <a:chExt cx="972273" cy="1146197"/>
              </a:xfrm>
            </p:grpSpPr>
            <p:sp>
              <p:nvSpPr>
                <p:cNvPr id="742" name="Shape 742"/>
                <p:cNvSpPr/>
                <p:nvPr/>
              </p:nvSpPr>
              <p:spPr>
                <a:xfrm>
                  <a:off x="-1" y="-1"/>
                  <a:ext cx="972275" cy="1146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5E5555"/>
                </a:solidFill>
                <a:ln w="3175" cap="flat">
                  <a:noFill/>
                  <a:miter lim="400000"/>
                </a:ln>
                <a:effectLst/>
              </p:spPr>
              <p:txBody>
                <a:bodyPr wrap="square" lIns="34325" tIns="34325" rIns="34325" bIns="34325" numCol="1" anchor="ctr">
                  <a:noAutofit/>
                </a:bodyPr>
                <a:lstStyle/>
                <a:p>
                  <a:pPr lvl="0" algn="ctr" defTabSz="321468">
                    <a:defRPr sz="1600"/>
                  </a:pPr>
                </a:p>
              </p:txBody>
            </p:sp>
            <p:sp>
              <p:nvSpPr>
                <p:cNvPr id="743" name="Shape 743"/>
                <p:cNvSpPr/>
                <p:nvPr/>
              </p:nvSpPr>
              <p:spPr>
                <a:xfrm>
                  <a:off x="-1" y="-1"/>
                  <a:ext cx="972275" cy="1146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322D2E"/>
                  </a:solidFill>
                  <a:prstDash val="solid"/>
                  <a:round/>
                </a:ln>
                <a:effectLst/>
              </p:spPr>
              <p:txBody>
                <a:bodyPr wrap="square" lIns="34325" tIns="34325" rIns="34325" bIns="34325" numCol="1" anchor="ctr">
                  <a:noAutofit/>
                </a:bodyPr>
                <a:lstStyle/>
                <a:p>
                  <a:pPr lvl="0" algn="ctr" defTabSz="321468">
                    <a:defRPr sz="1600"/>
                  </a:pPr>
                </a:p>
              </p:txBody>
            </p:sp>
            <p:sp>
              <p:nvSpPr>
                <p:cNvPr id="744" name="Shape 744"/>
                <p:cNvSpPr/>
                <p:nvPr/>
              </p:nvSpPr>
              <p:spPr>
                <a:xfrm>
                  <a:off x="-1" y="335347"/>
                  <a:ext cx="972275" cy="666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640" tIns="68640" rIns="68640" bIns="68640" numCol="1" anchor="ctr">
                  <a:noAutofit/>
                </a:bodyPr>
                <a:lstStyle/>
                <a:p>
                  <a:pPr lvl="0" algn="ctr" defTabSz="321468"/>
                  <a:r>
                    <a:rPr sz="1400">
                      <a:solidFill>
                        <a:srgbClr val="FFFFFF"/>
                      </a:solidFill>
                      <a:latin typeface="Arial"/>
                      <a:ea typeface="Arial"/>
                      <a:cs typeface="Arial"/>
                      <a:sym typeface="Arial"/>
                    </a:rPr>
                    <a:t>Live</a:t>
                  </a:r>
                  <a:endParaRPr sz="1400">
                    <a:solidFill>
                      <a:srgbClr val="FFFFFF"/>
                    </a:solidFill>
                    <a:latin typeface="Arial"/>
                    <a:ea typeface="Arial"/>
                    <a:cs typeface="Arial"/>
                    <a:sym typeface="Arial"/>
                  </a:endParaRPr>
                </a:p>
                <a:p>
                  <a:pPr lvl="0" algn="ctr" defTabSz="321468"/>
                  <a:r>
                    <a:rPr sz="1400">
                      <a:solidFill>
                        <a:srgbClr val="FFFFFF"/>
                      </a:solidFill>
                      <a:latin typeface="Arial"/>
                      <a:ea typeface="Arial"/>
                      <a:cs typeface="Arial"/>
                      <a:sym typeface="Arial"/>
                    </a:rPr>
                    <a:t> Data</a:t>
                  </a:r>
                </a:p>
              </p:txBody>
            </p:sp>
          </p:grpSp>
          <p:sp>
            <p:nvSpPr>
              <p:cNvPr id="746" name="Shape 746"/>
              <p:cNvSpPr/>
              <p:nvPr/>
            </p:nvSpPr>
            <p:spPr>
              <a:xfrm flipV="1">
                <a:off x="4837599" y="1625564"/>
                <a:ext cx="1" cy="719459"/>
              </a:xfrm>
              <a:prstGeom prst="line">
                <a:avLst/>
              </a:prstGeom>
              <a:noFill/>
              <a:ln w="25400" cap="flat">
                <a:solidFill>
                  <a:srgbClr val="0A8CC4"/>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sp>
            <p:nvSpPr>
              <p:cNvPr id="747" name="Shape 747"/>
              <p:cNvSpPr/>
              <p:nvPr/>
            </p:nvSpPr>
            <p:spPr>
              <a:xfrm>
                <a:off x="5514103" y="573098"/>
                <a:ext cx="972275" cy="1"/>
              </a:xfrm>
              <a:prstGeom prst="line">
                <a:avLst/>
              </a:prstGeom>
              <a:noFill/>
              <a:ln w="25400" cap="flat">
                <a:solidFill>
                  <a:srgbClr val="0A8CC4"/>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grpSp>
            <p:nvGrpSpPr>
              <p:cNvPr id="750" name="Group 750"/>
              <p:cNvGrpSpPr/>
              <p:nvPr/>
            </p:nvGrpSpPr>
            <p:grpSpPr>
              <a:xfrm>
                <a:off x="6618600" y="122235"/>
                <a:ext cx="1347950" cy="1176289"/>
                <a:chOff x="0" y="0"/>
                <a:chExt cx="1347949" cy="1176288"/>
              </a:xfrm>
            </p:grpSpPr>
            <p:pic>
              <p:nvPicPr>
                <p:cNvPr id="748" name="pasted-image.tif"/>
                <p:cNvPicPr/>
                <p:nvPr/>
              </p:nvPicPr>
              <p:blipFill>
                <a:blip r:embed="rId3">
                  <a:extLst/>
                </a:blip>
                <a:stretch>
                  <a:fillRect/>
                </a:stretch>
              </p:blipFill>
              <p:spPr>
                <a:xfrm>
                  <a:off x="0" y="0"/>
                  <a:ext cx="1347950" cy="889273"/>
                </a:xfrm>
                <a:prstGeom prst="rect">
                  <a:avLst/>
                </a:prstGeom>
                <a:ln w="3175" cap="flat">
                  <a:noFill/>
                  <a:miter lim="400000"/>
                </a:ln>
                <a:effectLst/>
              </p:spPr>
            </p:pic>
            <p:sp>
              <p:nvSpPr>
                <p:cNvPr id="749" name="Shape 749"/>
                <p:cNvSpPr/>
                <p:nvPr/>
              </p:nvSpPr>
              <p:spPr>
                <a:xfrm>
                  <a:off x="192137" y="907467"/>
                  <a:ext cx="963676" cy="26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lvl1pPr algn="ctr" defTabSz="584200">
                    <a:defRPr sz="1400">
                      <a:latin typeface="Arial"/>
                      <a:ea typeface="Arial"/>
                      <a:cs typeface="Arial"/>
                      <a:sym typeface="Arial"/>
                    </a:defRPr>
                  </a:lvl1pPr>
                </a:lstStyle>
                <a:p>
                  <a:pPr lvl="0">
                    <a:defRPr sz="1800"/>
                  </a:pPr>
                  <a:r>
                    <a:rPr sz="1400"/>
                    <a:t>Predictions</a:t>
                  </a:r>
                </a:p>
              </p:txBody>
            </p:sp>
          </p:grpSp>
        </p:grpSp>
        <p:pic>
          <p:nvPicPr>
            <p:cNvPr id="752" name="pasted-image.pdf"/>
            <p:cNvPicPr/>
            <p:nvPr/>
          </p:nvPicPr>
          <p:blipFill>
            <a:blip r:embed="rId4">
              <a:extLst/>
            </a:blip>
            <a:stretch>
              <a:fillRect/>
            </a:stretch>
          </p:blipFill>
          <p:spPr>
            <a:xfrm>
              <a:off x="2255997" y="104943"/>
              <a:ext cx="877382" cy="936311"/>
            </a:xfrm>
            <a:prstGeom prst="rect">
              <a:avLst/>
            </a:prstGeom>
            <a:ln w="3175" cap="flat">
              <a:noFill/>
              <a:miter lim="400000"/>
            </a:ln>
            <a:effectLst/>
          </p:spPr>
        </p:pic>
        <p:sp>
          <p:nvSpPr>
            <p:cNvPr id="753" name="Shape 753"/>
            <p:cNvSpPr/>
            <p:nvPr/>
          </p:nvSpPr>
          <p:spPr>
            <a:xfrm>
              <a:off x="1933831" y="1097398"/>
              <a:ext cx="1521714" cy="472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5718" tIns="35718" rIns="35718" bIns="35718" numCol="1" anchor="ctr">
              <a:spAutoFit/>
            </a:bodyPr>
            <a:lstStyle/>
            <a:p>
              <a:pPr lvl="0" algn="ctr" defTabSz="584200"/>
              <a:r>
                <a:rPr sz="1400">
                  <a:latin typeface="Arial"/>
                  <a:ea typeface="Arial"/>
                  <a:cs typeface="Arial"/>
                  <a:sym typeface="Arial"/>
                </a:rPr>
                <a:t>Trained </a:t>
              </a:r>
              <a:endParaRPr sz="1400">
                <a:latin typeface="Arial"/>
                <a:ea typeface="Arial"/>
                <a:cs typeface="Arial"/>
                <a:sym typeface="Arial"/>
              </a:endParaRPr>
            </a:p>
            <a:p>
              <a:pPr lvl="0" algn="ctr" defTabSz="584200"/>
              <a:r>
                <a:rPr sz="1400">
                  <a:latin typeface="Arial"/>
                  <a:ea typeface="Arial"/>
                  <a:cs typeface="Arial"/>
                  <a:sym typeface="Arial"/>
                </a:rPr>
                <a:t>Model</a:t>
              </a:r>
            </a:p>
          </p:txBody>
        </p:sp>
        <p:pic>
          <p:nvPicPr>
            <p:cNvPr id="754" name="pasted-image.pdf"/>
            <p:cNvPicPr/>
            <p:nvPr/>
          </p:nvPicPr>
          <p:blipFill>
            <a:blip r:embed="rId5">
              <a:extLst/>
            </a:blip>
            <a:stretch>
              <a:fillRect/>
            </a:stretch>
          </p:blipFill>
          <p:spPr>
            <a:xfrm>
              <a:off x="4417102" y="103441"/>
              <a:ext cx="877382" cy="939315"/>
            </a:xfrm>
            <a:prstGeom prst="rect">
              <a:avLst/>
            </a:prstGeom>
            <a:ln w="3175" cap="flat">
              <a:noFill/>
              <a:miter lim="400000"/>
            </a:ln>
            <a:effectLst/>
          </p:spPr>
        </p:pic>
        <p:sp>
          <p:nvSpPr>
            <p:cNvPr id="755" name="Shape 755"/>
            <p:cNvSpPr/>
            <p:nvPr/>
          </p:nvSpPr>
          <p:spPr>
            <a:xfrm>
              <a:off x="4094936" y="1097398"/>
              <a:ext cx="1521714" cy="472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5718" tIns="35718" rIns="35718" bIns="35718" numCol="1" anchor="ctr">
              <a:spAutoFit/>
            </a:bodyPr>
            <a:lstStyle/>
            <a:p>
              <a:pPr lvl="0" algn="ctr" defTabSz="584200"/>
              <a:r>
                <a:rPr sz="1400">
                  <a:latin typeface="Arial"/>
                  <a:ea typeface="Arial"/>
                  <a:cs typeface="Arial"/>
                  <a:sym typeface="Arial"/>
                </a:rPr>
                <a:t>Deployed </a:t>
              </a:r>
              <a:endParaRPr sz="1400">
                <a:latin typeface="Arial"/>
                <a:ea typeface="Arial"/>
                <a:cs typeface="Arial"/>
                <a:sym typeface="Arial"/>
              </a:endParaRPr>
            </a:p>
            <a:p>
              <a:pPr lvl="0" algn="ctr" defTabSz="584200"/>
              <a:r>
                <a:rPr sz="1400">
                  <a:latin typeface="Arial"/>
                  <a:ea typeface="Arial"/>
                  <a:cs typeface="Arial"/>
                  <a:sym typeface="Arial"/>
                </a:rPr>
                <a:t>Model</a:t>
              </a:r>
            </a:p>
          </p:txBody>
        </p:sp>
        <p:sp>
          <p:nvSpPr>
            <p:cNvPr id="756" name="Shape 756"/>
            <p:cNvSpPr/>
            <p:nvPr/>
          </p:nvSpPr>
          <p:spPr>
            <a:xfrm>
              <a:off x="3289103" y="573098"/>
              <a:ext cx="972275" cy="1"/>
            </a:xfrm>
            <a:prstGeom prst="line">
              <a:avLst/>
            </a:prstGeom>
            <a:noFill/>
            <a:ln w="25400" cap="flat">
              <a:solidFill>
                <a:srgbClr val="0A8CC4"/>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grpSp>
      <p:grpSp>
        <p:nvGrpSpPr>
          <p:cNvPr id="760" name="Group 760"/>
          <p:cNvGrpSpPr/>
          <p:nvPr/>
        </p:nvGrpSpPr>
        <p:grpSpPr>
          <a:xfrm>
            <a:off x="234436" y="1548034"/>
            <a:ext cx="3885827" cy="2651829"/>
            <a:chOff x="0" y="0"/>
            <a:chExt cx="3885825" cy="2651827"/>
          </a:xfrm>
        </p:grpSpPr>
        <p:sp>
          <p:nvSpPr>
            <p:cNvPr id="758" name="Shape 758"/>
            <p:cNvSpPr/>
            <p:nvPr/>
          </p:nvSpPr>
          <p:spPr>
            <a:xfrm>
              <a:off x="0" y="0"/>
              <a:ext cx="3885826" cy="2651828"/>
            </a:xfrm>
            <a:prstGeom prst="rect">
              <a:avLst/>
            </a:prstGeom>
            <a:noFill/>
            <a:ln w="25400" cap="flat">
              <a:solidFill>
                <a:srgbClr val="FF5500"/>
              </a:solidFill>
              <a:prstDash val="solid"/>
              <a:miter lim="400000"/>
            </a:ln>
            <a:effectLst>
              <a:outerShdw sx="100000" sy="100000" kx="0" ky="0" algn="b" rotWithShape="0" blurRad="25400" dist="12700" dir="5400000">
                <a:srgbClr val="000000">
                  <a:alpha val="9276"/>
                </a:srgbClr>
              </a:outerShdw>
            </a:effectLst>
          </p:spPr>
          <p:txBody>
            <a:bodyPr wrap="square" lIns="35718" tIns="35718" rIns="35718" bIns="35718" numCol="1" anchor="ctr">
              <a:noAutofit/>
            </a:bodyPr>
            <a:lstStyle/>
            <a:p>
              <a:pPr lvl="0" algn="ctr" defTabSz="584200">
                <a:defRPr sz="1600">
                  <a:solidFill>
                    <a:srgbClr val="FFFFFF"/>
                  </a:solidFill>
                  <a:latin typeface="Helvetica Light"/>
                  <a:ea typeface="Helvetica Light"/>
                  <a:cs typeface="Helvetica Light"/>
                  <a:sym typeface="Helvetica Light"/>
                </a:defRPr>
              </a:pPr>
            </a:p>
          </p:txBody>
        </p:sp>
        <p:sp>
          <p:nvSpPr>
            <p:cNvPr id="759" name="Shape 759"/>
            <p:cNvSpPr/>
            <p:nvPr/>
          </p:nvSpPr>
          <p:spPr>
            <a:xfrm>
              <a:off x="1821087" y="2223327"/>
              <a:ext cx="1956347" cy="37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p>
              <a:pPr lvl="0" algn="ctr" defTabSz="584200"/>
              <a:r>
                <a:rPr sz="2000">
                  <a:latin typeface="Museo sans 300"/>
                  <a:ea typeface="Museo sans 300"/>
                  <a:cs typeface="Museo sans 300"/>
                  <a:sym typeface="Museo sans 300"/>
                </a:rPr>
                <a:t>Offline </a:t>
              </a:r>
              <a:r>
                <a:rPr>
                  <a:latin typeface="Arial"/>
                  <a:ea typeface="Arial"/>
                  <a:cs typeface="Arial"/>
                  <a:sym typeface="Arial"/>
                </a:rPr>
                <a:t>Evaluation</a:t>
              </a:r>
            </a:p>
          </p:txBody>
        </p:sp>
      </p:grpSp>
      <p:grpSp>
        <p:nvGrpSpPr>
          <p:cNvPr id="763" name="Group 763"/>
          <p:cNvGrpSpPr/>
          <p:nvPr/>
        </p:nvGrpSpPr>
        <p:grpSpPr>
          <a:xfrm>
            <a:off x="4567533" y="1531309"/>
            <a:ext cx="4215715" cy="4172642"/>
            <a:chOff x="0" y="0"/>
            <a:chExt cx="4215713" cy="4172641"/>
          </a:xfrm>
        </p:grpSpPr>
        <p:sp>
          <p:nvSpPr>
            <p:cNvPr id="761" name="Shape 761"/>
            <p:cNvSpPr/>
            <p:nvPr/>
          </p:nvSpPr>
          <p:spPr>
            <a:xfrm>
              <a:off x="0" y="0"/>
              <a:ext cx="4215714" cy="4172642"/>
            </a:xfrm>
            <a:prstGeom prst="rect">
              <a:avLst/>
            </a:prstGeom>
            <a:noFill/>
            <a:ln w="25400" cap="flat">
              <a:solidFill>
                <a:srgbClr val="0A8CC4"/>
              </a:solidFill>
              <a:prstDash val="solid"/>
              <a:miter lim="400000"/>
            </a:ln>
            <a:effectLst>
              <a:outerShdw sx="100000" sy="100000" kx="0" ky="0" algn="b" rotWithShape="0" blurRad="25400" dist="12700" dir="5400000">
                <a:srgbClr val="000000">
                  <a:alpha val="9276"/>
                </a:srgbClr>
              </a:outerShdw>
            </a:effectLst>
          </p:spPr>
          <p:txBody>
            <a:bodyPr wrap="square" lIns="35718" tIns="35718" rIns="35718" bIns="35718" numCol="1" anchor="ctr">
              <a:noAutofit/>
            </a:bodyPr>
            <a:lstStyle/>
            <a:p>
              <a:pPr lvl="0" algn="ctr" defTabSz="584200">
                <a:defRPr sz="1600">
                  <a:solidFill>
                    <a:srgbClr val="FFFFFF"/>
                  </a:solidFill>
                  <a:latin typeface="Helvetica Light"/>
                  <a:ea typeface="Helvetica Light"/>
                  <a:cs typeface="Helvetica Light"/>
                  <a:sym typeface="Helvetica Light"/>
                </a:defRPr>
              </a:pPr>
            </a:p>
          </p:txBody>
        </p:sp>
        <p:sp>
          <p:nvSpPr>
            <p:cNvPr id="762" name="Shape 762"/>
            <p:cNvSpPr/>
            <p:nvPr/>
          </p:nvSpPr>
          <p:spPr>
            <a:xfrm>
              <a:off x="2090054" y="3728006"/>
              <a:ext cx="1956470" cy="37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p>
              <a:pPr lvl="0" algn="ctr" defTabSz="584200"/>
              <a:r>
                <a:rPr sz="2000">
                  <a:latin typeface="Museo sans 300"/>
                  <a:ea typeface="Museo sans 300"/>
                  <a:cs typeface="Museo sans 300"/>
                  <a:sym typeface="Museo sans 300"/>
                </a:rPr>
                <a:t>Online </a:t>
              </a:r>
              <a:r>
                <a:rPr>
                  <a:latin typeface="Arial"/>
                  <a:ea typeface="Arial"/>
                  <a:cs typeface="Arial"/>
                  <a:sym typeface="Arial"/>
                </a:rPr>
                <a:t>Evaluation</a:t>
              </a: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7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7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3" grpId="3"/>
      <p:bldP build="whole" bldLvl="1" animBg="1" rev="0" advAuto="0" spid="757" grpId="1"/>
      <p:bldP build="whole" bldLvl="1" animBg="1" rev="0" advAuto="0" spid="760" grpId="2"/>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7" name="Shape 767"/>
          <p:cNvSpPr/>
          <p:nvPr>
            <p:ph type="title"/>
          </p:nvPr>
        </p:nvSpPr>
        <p:spPr>
          <a:prstGeom prst="rect">
            <a:avLst/>
          </a:prstGeom>
        </p:spPr>
        <p:txBody>
          <a:bodyPr/>
          <a:lstStyle/>
          <a:p>
            <a:pPr lvl="0">
              <a:defRPr sz="1800"/>
            </a:pPr>
            <a:r>
              <a:rPr sz="4400"/>
              <a:t>Evaluation</a:t>
            </a:r>
          </a:p>
        </p:txBody>
      </p:sp>
      <p:sp>
        <p:nvSpPr>
          <p:cNvPr id="768" name="Shape 768"/>
          <p:cNvSpPr/>
          <p:nvPr>
            <p:ph type="body" idx="1"/>
          </p:nvPr>
        </p:nvSpPr>
        <p:spPr>
          <a:prstGeom prst="rect">
            <a:avLst/>
          </a:prstGeom>
        </p:spPr>
        <p:txBody>
          <a:bodyPr/>
          <a:lstStyle/>
          <a:p>
            <a:pPr lvl="0">
              <a:defRPr sz="1800">
                <a:solidFill>
                  <a:srgbClr val="000000"/>
                </a:solidFill>
              </a:defRPr>
            </a:pPr>
            <a:r>
              <a:rPr sz="3200">
                <a:solidFill>
                  <a:srgbClr val="221F20"/>
                </a:solidFill>
              </a:rPr>
              <a:t>Train on a portion of your data</a:t>
            </a:r>
            <a:endParaRPr sz="3200">
              <a:solidFill>
                <a:srgbClr val="221F20"/>
              </a:solidFill>
            </a:endParaRPr>
          </a:p>
          <a:p>
            <a:pPr lvl="0">
              <a:defRPr sz="1800">
                <a:solidFill>
                  <a:srgbClr val="000000"/>
                </a:solidFill>
              </a:defRPr>
            </a:pPr>
            <a:r>
              <a:rPr sz="3200">
                <a:solidFill>
                  <a:srgbClr val="221F20"/>
                </a:solidFill>
              </a:rPr>
              <a:t>Test on a held-out portion</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Ratings: RMSE</a:t>
            </a:r>
            <a:endParaRPr sz="3200">
              <a:solidFill>
                <a:srgbClr val="221F20"/>
              </a:solidFill>
            </a:endParaRPr>
          </a:p>
          <a:p>
            <a:pPr lvl="0">
              <a:defRPr sz="1800">
                <a:solidFill>
                  <a:srgbClr val="000000"/>
                </a:solidFill>
              </a:defRPr>
            </a:pPr>
            <a:r>
              <a:rPr sz="3200">
                <a:solidFill>
                  <a:srgbClr val="221F20"/>
                </a:solidFill>
              </a:rPr>
              <a:t>Ranking: Precision, recall</a:t>
            </a:r>
            <a:endParaRPr sz="3200">
              <a:solidFill>
                <a:srgbClr val="221F20"/>
              </a:solidFill>
            </a:endParaRPr>
          </a:p>
          <a:p>
            <a:pPr lvl="0">
              <a:defRPr sz="1800">
                <a:solidFill>
                  <a:srgbClr val="000000"/>
                </a:solidFill>
              </a:defRPr>
            </a:pPr>
            <a:r>
              <a:rPr sz="3200">
                <a:solidFill>
                  <a:srgbClr val="221F20"/>
                </a:solidFill>
              </a:rPr>
              <a:t>Business metrics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Evaluate against popularity</a:t>
            </a:r>
          </a:p>
        </p:txBody>
      </p:sp>
      <p:sp>
        <p:nvSpPr>
          <p:cNvPr id="769" name="Shape 76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3" name="Shape 773"/>
          <p:cNvSpPr/>
          <p:nvPr>
            <p:ph type="title"/>
          </p:nvPr>
        </p:nvSpPr>
        <p:spPr>
          <a:prstGeom prst="rect">
            <a:avLst/>
          </a:prstGeom>
        </p:spPr>
        <p:txBody>
          <a:bodyPr/>
          <a:lstStyle/>
          <a:p>
            <a:pPr lvl="0">
              <a:defRPr sz="1800"/>
            </a:pPr>
            <a:r>
              <a:rPr sz="4400"/>
              <a:t>Rankings?</a:t>
            </a:r>
          </a:p>
        </p:txBody>
      </p:sp>
      <p:sp>
        <p:nvSpPr>
          <p:cNvPr id="774" name="Shape 774"/>
          <p:cNvSpPr/>
          <p:nvPr>
            <p:ph type="body" idx="1"/>
          </p:nvPr>
        </p:nvSpPr>
        <p:spPr>
          <a:prstGeom prst="rect">
            <a:avLst/>
          </a:prstGeom>
        </p:spPr>
        <p:txBody>
          <a:bodyPr/>
          <a:lstStyle/>
          <a:p>
            <a:pPr lvl="0">
              <a:defRPr sz="1800">
                <a:solidFill>
                  <a:srgbClr val="000000"/>
                </a:solidFill>
              </a:defRPr>
            </a:pPr>
            <a:r>
              <a:rPr sz="3200">
                <a:solidFill>
                  <a:srgbClr val="221F20"/>
                </a:solidFill>
              </a:rPr>
              <a:t>Often less concerned with predicting precise scores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Just want to get the first few items right</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Screen real estate is precious</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Ranking factorization recommender</a:t>
            </a:r>
          </a:p>
        </p:txBody>
      </p:sp>
      <p:sp>
        <p:nvSpPr>
          <p:cNvPr id="775" name="Shape 7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7" name="Shape 777"/>
          <p:cNvSpPr/>
          <p:nvPr>
            <p:ph type="title"/>
          </p:nvPr>
        </p:nvSpPr>
        <p:spPr>
          <a:prstGeom prst="rect">
            <a:avLst/>
          </a:prstGeom>
        </p:spPr>
        <p:txBody>
          <a:bodyPr/>
          <a:lstStyle/>
          <a:p>
            <a:pPr lvl="0">
              <a:defRPr sz="1800"/>
            </a:pPr>
            <a:r>
              <a:rPr sz="4400"/>
              <a:t>Evaluation: Example</a:t>
            </a:r>
          </a:p>
        </p:txBody>
      </p:sp>
      <p:sp>
        <p:nvSpPr>
          <p:cNvPr id="778" name="Shape 778"/>
          <p:cNvSpPr/>
          <p:nvPr>
            <p:ph type="body" idx="1"/>
          </p:nvPr>
        </p:nvSpPr>
        <p:spPr>
          <a:prstGeom prst="rect">
            <a:avLst/>
          </a:prstGeom>
        </p:spPr>
        <p:txBody>
          <a:bodyPr/>
          <a:lstStyle/>
          <a:p>
            <a:pPr lvl="0" marL="0" indent="0" defTabSz="352043">
              <a:lnSpc>
                <a:spcPct val="117999"/>
              </a:lnSpc>
              <a:spcBef>
                <a:spcPts val="0"/>
              </a:spcBef>
              <a:buClrTx/>
              <a:buSzTx/>
              <a:buFontTx/>
              <a:buNone/>
              <a:defRPr sz="1800">
                <a:solidFill>
                  <a:srgbClr val="000000"/>
                </a:solidFill>
              </a:defRPr>
            </a:pPr>
            <a:r>
              <a:rPr sz="1925"/>
              <a:t>Suppose we serve a ranked list of 20 recommendations. </a:t>
            </a:r>
            <a:endParaRPr sz="1925"/>
          </a:p>
          <a:p>
            <a:pPr lvl="1" marL="0" indent="176021" defTabSz="352043">
              <a:lnSpc>
                <a:spcPct val="117999"/>
              </a:lnSpc>
              <a:spcBef>
                <a:spcPts val="0"/>
              </a:spcBef>
              <a:buClrTx/>
              <a:buSzTx/>
              <a:buFontTx/>
              <a:buNone/>
              <a:defRPr sz="1800">
                <a:solidFill>
                  <a:srgbClr val="000000"/>
                </a:solidFill>
              </a:defRPr>
            </a:pPr>
            <a:r>
              <a:rPr sz="1925"/>
              <a:t>“relevant” == user actual likes an item</a:t>
            </a:r>
            <a:endParaRPr sz="1925"/>
          </a:p>
          <a:p>
            <a:pPr lvl="1" marL="0" indent="176021" defTabSz="352043">
              <a:lnSpc>
                <a:spcPct val="117999"/>
              </a:lnSpc>
              <a:spcBef>
                <a:spcPts val="0"/>
              </a:spcBef>
              <a:buClrTx/>
              <a:buSzTx/>
              <a:buFontTx/>
              <a:buNone/>
              <a:defRPr sz="1800">
                <a:solidFill>
                  <a:srgbClr val="000000"/>
                </a:solidFill>
              </a:defRPr>
            </a:pPr>
            <a:r>
              <a:rPr sz="1925"/>
              <a:t>“retrieved” == set of recommendations</a:t>
            </a:r>
            <a:endParaRPr sz="1925"/>
          </a:p>
          <a:p>
            <a:pPr lvl="0" marL="0" indent="0" defTabSz="352043">
              <a:lnSpc>
                <a:spcPct val="117999"/>
              </a:lnSpc>
              <a:spcBef>
                <a:spcPts val="0"/>
              </a:spcBef>
              <a:buClrTx/>
              <a:buSzTx/>
              <a:buFontTx/>
              <a:buNone/>
              <a:defRPr sz="1800">
                <a:solidFill>
                  <a:srgbClr val="000000"/>
                </a:solidFill>
              </a:defRPr>
            </a:pPr>
            <a:endParaRPr sz="1925"/>
          </a:p>
          <a:p>
            <a:pPr lvl="0" marL="0" indent="0" defTabSz="352043">
              <a:lnSpc>
                <a:spcPct val="117999"/>
              </a:lnSpc>
              <a:spcBef>
                <a:spcPts val="0"/>
              </a:spcBef>
              <a:buClrTx/>
              <a:buSzTx/>
              <a:buFontTx/>
              <a:buNone/>
              <a:defRPr sz="1800">
                <a:solidFill>
                  <a:srgbClr val="000000"/>
                </a:solidFill>
              </a:defRPr>
            </a:pPr>
            <a:r>
              <a:rPr b="1" sz="1925"/>
              <a:t>Precision@5</a:t>
            </a:r>
            <a:br>
              <a:rPr sz="1925"/>
            </a:br>
            <a:r>
              <a:rPr sz="1925"/>
              <a:t>% of top-5 recommendations that user likes</a:t>
            </a:r>
            <a:endParaRPr sz="1925"/>
          </a:p>
          <a:p>
            <a:pPr lvl="0" marL="0" indent="0" defTabSz="352043">
              <a:lnSpc>
                <a:spcPct val="117999"/>
              </a:lnSpc>
              <a:spcBef>
                <a:spcPts val="0"/>
              </a:spcBef>
              <a:buClrTx/>
              <a:buSzTx/>
              <a:buFontTx/>
              <a:buNone/>
              <a:defRPr sz="1800">
                <a:solidFill>
                  <a:srgbClr val="000000"/>
                </a:solidFill>
              </a:defRPr>
            </a:pPr>
            <a:endParaRPr sz="1925"/>
          </a:p>
          <a:p>
            <a:pPr lvl="0" marL="0" indent="0" defTabSz="352043">
              <a:lnSpc>
                <a:spcPct val="117999"/>
              </a:lnSpc>
              <a:spcBef>
                <a:spcPts val="0"/>
              </a:spcBef>
              <a:buClrTx/>
              <a:buSzTx/>
              <a:buFontTx/>
              <a:buNone/>
              <a:defRPr sz="1800">
                <a:solidFill>
                  <a:srgbClr val="000000"/>
                </a:solidFill>
              </a:defRPr>
            </a:pPr>
            <a:r>
              <a:rPr b="1" sz="1925"/>
              <a:t>Precision@20 </a:t>
            </a:r>
            <a:br>
              <a:rPr sz="1925"/>
            </a:br>
            <a:r>
              <a:rPr sz="1925"/>
              <a:t>% of recommendations that user likes</a:t>
            </a:r>
            <a:endParaRPr sz="1925"/>
          </a:p>
          <a:p>
            <a:pPr lvl="0" marL="0" indent="0" defTabSz="352043">
              <a:lnSpc>
                <a:spcPct val="117999"/>
              </a:lnSpc>
              <a:spcBef>
                <a:spcPts val="0"/>
              </a:spcBef>
              <a:buClrTx/>
              <a:buSzTx/>
              <a:buFontTx/>
              <a:buNone/>
              <a:defRPr sz="1800">
                <a:solidFill>
                  <a:srgbClr val="000000"/>
                </a:solidFill>
              </a:defRPr>
            </a:pPr>
            <a:endParaRPr sz="1925"/>
          </a:p>
          <a:p>
            <a:pPr lvl="0" marL="0" indent="0" defTabSz="352043">
              <a:lnSpc>
                <a:spcPct val="117999"/>
              </a:lnSpc>
              <a:spcBef>
                <a:spcPts val="0"/>
              </a:spcBef>
              <a:buClrTx/>
              <a:buSzTx/>
              <a:buFontTx/>
              <a:buNone/>
              <a:defRPr sz="1800">
                <a:solidFill>
                  <a:srgbClr val="000000"/>
                </a:solidFill>
              </a:defRPr>
            </a:pPr>
            <a:r>
              <a:rPr b="1" sz="1925"/>
              <a:t>Questions</a:t>
            </a:r>
            <a:endParaRPr b="1" sz="1925"/>
          </a:p>
          <a:p>
            <a:pPr lvl="0" marL="0" indent="0" defTabSz="352043">
              <a:lnSpc>
                <a:spcPct val="117999"/>
              </a:lnSpc>
              <a:spcBef>
                <a:spcPts val="0"/>
              </a:spcBef>
              <a:buClrTx/>
              <a:buSzTx/>
              <a:buFontTx/>
              <a:buNone/>
              <a:defRPr sz="1800">
                <a:solidFill>
                  <a:srgbClr val="000000"/>
                </a:solidFill>
              </a:defRPr>
            </a:pPr>
            <a:r>
              <a:rPr sz="1925"/>
              <a:t>What if only 5 are visible?</a:t>
            </a:r>
            <a:endParaRPr sz="1925"/>
          </a:p>
          <a:p>
            <a:pPr lvl="0" marL="0" indent="0" defTabSz="352043">
              <a:lnSpc>
                <a:spcPct val="117999"/>
              </a:lnSpc>
              <a:spcBef>
                <a:spcPts val="0"/>
              </a:spcBef>
              <a:buClrTx/>
              <a:buSzTx/>
              <a:buFontTx/>
              <a:buNone/>
              <a:defRPr sz="1800">
                <a:solidFill>
                  <a:srgbClr val="000000"/>
                </a:solidFill>
              </a:defRPr>
            </a:pPr>
            <a:r>
              <a:rPr sz="1925"/>
              <a:t>How do things vary based on the number of events?</a:t>
            </a:r>
            <a:endParaRPr sz="1925"/>
          </a:p>
          <a:p>
            <a:pPr lvl="0" marL="0" indent="0" defTabSz="352043">
              <a:lnSpc>
                <a:spcPct val="117999"/>
              </a:lnSpc>
              <a:spcBef>
                <a:spcPts val="0"/>
              </a:spcBef>
              <a:buClrTx/>
              <a:buSzTx/>
              <a:buFontTx/>
              <a:buNone/>
              <a:defRPr sz="1800">
                <a:solidFill>
                  <a:srgbClr val="000000"/>
                </a:solidFill>
              </a:defRPr>
            </a:pPr>
            <a:endParaRPr sz="1925"/>
          </a:p>
        </p:txBody>
      </p:sp>
      <p:sp>
        <p:nvSpPr>
          <p:cNvPr id="779" name="Shape 7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1" name="Shape 781"/>
          <p:cNvSpPr/>
          <p:nvPr>
            <p:ph type="title"/>
          </p:nvPr>
        </p:nvSpPr>
        <p:spPr>
          <a:prstGeom prst="rect">
            <a:avLst/>
          </a:prstGeom>
        </p:spPr>
        <p:txBody>
          <a:bodyPr lIns="0" tIns="0" rIns="0" bIns="0"/>
          <a:lstStyle/>
          <a:p>
            <a:pPr lvl="0">
              <a:defRPr b="0" sz="1800">
                <a:solidFill>
                  <a:srgbClr val="000000"/>
                </a:solidFill>
              </a:defRPr>
            </a:pPr>
            <a:r>
              <a:rPr b="1" sz="4000">
                <a:solidFill>
                  <a:srgbClr val="FFFFFF"/>
                </a:solidFill>
              </a:rPr>
              <a:t>Demo!</a:t>
            </a:r>
          </a:p>
        </p:txBody>
      </p:sp>
      <p:sp>
        <p:nvSpPr>
          <p:cNvPr id="782" name="Shape 7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lvl="0">
              <a:defRPr sz="1800"/>
            </a:pPr>
            <a:r>
              <a:rPr sz="4400"/>
              <a:t>Recommender uses</a:t>
            </a:r>
          </a:p>
        </p:txBody>
      </p:sp>
      <p:sp>
        <p:nvSpPr>
          <p:cNvPr id="253" name="Shape 253"/>
          <p:cNvSpPr/>
          <p:nvPr>
            <p:ph type="body" idx="1"/>
          </p:nvPr>
        </p:nvSpPr>
        <p:spPr>
          <a:prstGeom prst="rect">
            <a:avLst/>
          </a:prstGeom>
        </p:spPr>
        <p:txBody>
          <a:bodyPr/>
          <a:lstStyle/>
          <a:p>
            <a:pPr lvl="0" marL="294894" indent="-294894" defTabSz="393192">
              <a:spcBef>
                <a:spcPts val="600"/>
              </a:spcBef>
              <a:defRPr sz="1800">
                <a:solidFill>
                  <a:srgbClr val="000000"/>
                </a:solidFill>
              </a:defRPr>
            </a:pPr>
            <a:r>
              <a:rPr sz="2752">
                <a:solidFill>
                  <a:srgbClr val="221F20"/>
                </a:solidFill>
              </a:rPr>
              <a:t>Netflix, Spotify, LinkedIn, Facebook with the most visible examples</a:t>
            </a:r>
            <a:endParaRPr sz="2752">
              <a:solidFill>
                <a:srgbClr val="221F20"/>
              </a:solidFill>
            </a:endParaRPr>
          </a:p>
          <a:p>
            <a:pPr lvl="1" marL="688086" indent="-294894" defTabSz="393192">
              <a:spcBef>
                <a:spcPts val="600"/>
              </a:spcBef>
              <a:defRPr sz="1800">
                <a:solidFill>
                  <a:srgbClr val="000000"/>
                </a:solidFill>
              </a:defRPr>
            </a:pPr>
            <a:r>
              <a:rPr sz="2752">
                <a:solidFill>
                  <a:srgbClr val="221F20"/>
                </a:solidFill>
              </a:rPr>
              <a:t>“You May Also Like”</a:t>
            </a:r>
            <a:br>
              <a:rPr sz="2752">
                <a:solidFill>
                  <a:srgbClr val="221F20"/>
                </a:solidFill>
              </a:rPr>
            </a:br>
            <a:r>
              <a:rPr sz="2752">
                <a:solidFill>
                  <a:srgbClr val="221F20"/>
                </a:solidFill>
              </a:rPr>
              <a:t>“People You May Know”</a:t>
            </a:r>
            <a:br>
              <a:rPr sz="2752">
                <a:solidFill>
                  <a:srgbClr val="221F20"/>
                </a:solidFill>
              </a:rPr>
            </a:br>
            <a:r>
              <a:rPr sz="2752">
                <a:solidFill>
                  <a:srgbClr val="221F20"/>
                </a:solidFill>
              </a:rPr>
              <a:t>“People to Follow”</a:t>
            </a:r>
            <a:endParaRPr sz="2752">
              <a:solidFill>
                <a:srgbClr val="221F20"/>
              </a:solidFill>
            </a:endParaRPr>
          </a:p>
          <a:p>
            <a:pPr lvl="1" marL="688086" indent="-294894" defTabSz="393192">
              <a:spcBef>
                <a:spcPts val="600"/>
              </a:spcBef>
              <a:defRPr sz="1800">
                <a:solidFill>
                  <a:srgbClr val="000000"/>
                </a:solidFill>
              </a:defRPr>
            </a:pPr>
            <a:endParaRPr sz="2752">
              <a:solidFill>
                <a:srgbClr val="221F20"/>
              </a:solidFill>
            </a:endParaRPr>
          </a:p>
          <a:p>
            <a:pPr lvl="0" marL="294894" indent="-294894" defTabSz="393192">
              <a:spcBef>
                <a:spcPts val="600"/>
              </a:spcBef>
              <a:defRPr sz="1800">
                <a:solidFill>
                  <a:srgbClr val="000000"/>
                </a:solidFill>
              </a:defRPr>
            </a:pPr>
            <a:r>
              <a:rPr sz="2752">
                <a:solidFill>
                  <a:srgbClr val="221F20"/>
                </a:solidFill>
              </a:rPr>
              <a:t>Also silently power many other experiences</a:t>
            </a:r>
            <a:endParaRPr sz="2752">
              <a:solidFill>
                <a:srgbClr val="221F20"/>
              </a:solidFill>
            </a:endParaRPr>
          </a:p>
          <a:p>
            <a:pPr lvl="1" marL="688086" indent="-294894" defTabSz="393192">
              <a:spcBef>
                <a:spcPts val="600"/>
              </a:spcBef>
              <a:defRPr sz="1800">
                <a:solidFill>
                  <a:srgbClr val="000000"/>
                </a:solidFill>
              </a:defRPr>
            </a:pPr>
            <a:r>
              <a:rPr sz="2752">
                <a:solidFill>
                  <a:srgbClr val="221F20"/>
                </a:solidFill>
              </a:rPr>
              <a:t>Quora/FB/Stitchfix: given interest in A, what else might they be interested in?</a:t>
            </a:r>
            <a:endParaRPr sz="2752">
              <a:solidFill>
                <a:srgbClr val="221F20"/>
              </a:solidFill>
            </a:endParaRPr>
          </a:p>
          <a:p>
            <a:pPr lvl="0" marL="294894" indent="-294894" defTabSz="393192">
              <a:spcBef>
                <a:spcPts val="600"/>
              </a:spcBef>
              <a:defRPr sz="1800">
                <a:solidFill>
                  <a:srgbClr val="000000"/>
                </a:solidFill>
              </a:defRPr>
            </a:pPr>
            <a:endParaRPr sz="2752">
              <a:solidFill>
                <a:srgbClr val="221F20"/>
              </a:solidFill>
            </a:endParaRPr>
          </a:p>
          <a:p>
            <a:pPr lvl="0" marL="294894" indent="-294894" defTabSz="393192">
              <a:spcBef>
                <a:spcPts val="600"/>
              </a:spcBef>
              <a:defRPr sz="1800">
                <a:solidFill>
                  <a:srgbClr val="000000"/>
                </a:solidFill>
              </a:defRPr>
            </a:pPr>
            <a:r>
              <a:rPr sz="2752">
                <a:solidFill>
                  <a:srgbClr val="221F20"/>
                </a:solidFill>
              </a:rPr>
              <a:t>Product listings, up-sell options, etc.</a:t>
            </a:r>
          </a:p>
        </p:txBody>
      </p:sp>
      <p:sp>
        <p:nvSpPr>
          <p:cNvPr id="254" name="Shape 25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4" name="Shape 784"/>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785" name="Shape 785"/>
          <p:cNvSpPr/>
          <p:nvPr/>
        </p:nvSpPr>
        <p:spPr>
          <a:xfrm>
            <a:off x="1029122" y="1500204"/>
            <a:ext cx="543147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endParaRPr sz="2500">
              <a:solidFill>
                <a:srgbClr val="DDDDDD"/>
              </a:solidFill>
              <a:latin typeface="Helvetica Neue"/>
              <a:ea typeface="Helvetica Neue"/>
              <a:cs typeface="Helvetica Neue"/>
              <a:sym typeface="Helvetica Neue"/>
            </a:endParaRPr>
          </a:p>
          <a:p>
            <a:pPr lvl="0"/>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endParaRPr sz="2500">
              <a:solidFill>
                <a:srgbClr val="DDDDDD"/>
              </a:solidFill>
              <a:latin typeface="Helvetica Neue"/>
              <a:ea typeface="Helvetica Neue"/>
              <a:cs typeface="Helvetica Neue"/>
              <a:sym typeface="Helvetica Neue"/>
            </a:endParaRPr>
          </a:p>
          <a:p>
            <a:pPr lvl="0"/>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b="1" sz="2500">
                <a:solidFill>
                  <a:srgbClr val="FFFFFF"/>
                </a:solidFill>
                <a:latin typeface="Helvetica Neue"/>
                <a:ea typeface="Helvetica Neue"/>
                <a:cs typeface="Helvetica Neue"/>
                <a:sym typeface="Helvetica Neue"/>
              </a:rPr>
              <a:t>Tuning</a:t>
            </a:r>
            <a:endParaRPr b="1" sz="2500">
              <a:solidFill>
                <a:srgbClr val="FFFFFF"/>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786" name="Shape 7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8" name="Shape 788"/>
          <p:cNvSpPr/>
          <p:nvPr>
            <p:ph type="title"/>
          </p:nvPr>
        </p:nvSpPr>
        <p:spPr>
          <a:prstGeom prst="rect">
            <a:avLst/>
          </a:prstGeom>
        </p:spPr>
        <p:txBody>
          <a:bodyPr/>
          <a:lstStyle/>
          <a:p>
            <a:pPr lvl="0">
              <a:defRPr sz="1800"/>
            </a:pPr>
            <a:r>
              <a:rPr sz="4400"/>
              <a:t>Model parameter search</a:t>
            </a:r>
          </a:p>
        </p:txBody>
      </p:sp>
      <p:sp>
        <p:nvSpPr>
          <p:cNvPr id="789" name="Shape 789"/>
          <p:cNvSpPr/>
          <p:nvPr>
            <p:ph type="body" idx="1"/>
          </p:nvPr>
        </p:nvSpPr>
        <p:spPr>
          <a:prstGeom prst="rect">
            <a:avLst/>
          </a:prstGeom>
        </p:spPr>
        <p:txBody>
          <a:bodyPr/>
          <a:lstStyle/>
          <a:p>
            <a:pPr lvl="0">
              <a:defRPr sz="1800">
                <a:solidFill>
                  <a:srgbClr val="000000"/>
                </a:solidFill>
              </a:defRPr>
            </a:pPr>
            <a:r>
              <a:rPr sz="3200">
                <a:solidFill>
                  <a:srgbClr val="221F20"/>
                </a:solidFill>
              </a:rPr>
              <a:t>Searching for which model performs best at your metric</a:t>
            </a:r>
            <a:br>
              <a:rPr sz="3200">
                <a:solidFill>
                  <a:srgbClr val="221F20"/>
                </a:solidFill>
              </a:rPr>
            </a:br>
            <a:endParaRPr sz="3200">
              <a:solidFill>
                <a:srgbClr val="221F20"/>
              </a:solidFill>
            </a:endParaRPr>
          </a:p>
          <a:p>
            <a:pPr lvl="0">
              <a:defRPr sz="1800">
                <a:solidFill>
                  <a:srgbClr val="000000"/>
                </a:solidFill>
              </a:defRPr>
            </a:pPr>
            <a:r>
              <a:rPr b="1" sz="3200">
                <a:solidFill>
                  <a:srgbClr val="221F20"/>
                </a:solidFill>
              </a:rPr>
              <a:t>Strategies</a:t>
            </a:r>
            <a:endParaRPr b="1" sz="3200">
              <a:solidFill>
                <a:srgbClr val="221F20"/>
              </a:solidFill>
            </a:endParaRPr>
          </a:p>
          <a:p>
            <a:pPr lvl="1" marL="800100" indent="-342900">
              <a:defRPr sz="1800">
                <a:solidFill>
                  <a:srgbClr val="000000"/>
                </a:solidFill>
              </a:defRPr>
            </a:pPr>
            <a:r>
              <a:rPr sz="3200">
                <a:solidFill>
                  <a:srgbClr val="221F20"/>
                </a:solidFill>
              </a:rPr>
              <a:t>grid search</a:t>
            </a:r>
            <a:endParaRPr sz="3200">
              <a:solidFill>
                <a:srgbClr val="221F20"/>
              </a:solidFill>
            </a:endParaRPr>
          </a:p>
          <a:p>
            <a:pPr lvl="1" marL="800100" indent="-342900">
              <a:defRPr sz="1800">
                <a:solidFill>
                  <a:srgbClr val="000000"/>
                </a:solidFill>
              </a:defRPr>
            </a:pPr>
            <a:r>
              <a:rPr sz="3200">
                <a:solidFill>
                  <a:srgbClr val="221F20"/>
                </a:solidFill>
              </a:rPr>
              <a:t>random search</a:t>
            </a:r>
            <a:endParaRPr sz="3200">
              <a:solidFill>
                <a:srgbClr val="221F20"/>
              </a:solidFill>
            </a:endParaRPr>
          </a:p>
          <a:p>
            <a:pPr lvl="1" marL="800100" indent="-342900">
              <a:defRPr sz="1800">
                <a:solidFill>
                  <a:srgbClr val="000000"/>
                </a:solidFill>
              </a:defRPr>
            </a:pPr>
            <a:r>
              <a:rPr sz="3200">
                <a:solidFill>
                  <a:srgbClr val="221F20"/>
                </a:solidFill>
              </a:rPr>
              <a:t>Bayesian optimization</a:t>
            </a:r>
          </a:p>
        </p:txBody>
      </p:sp>
      <p:sp>
        <p:nvSpPr>
          <p:cNvPr id="790" name="Shape 7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2" name="Shape 792"/>
          <p:cNvSpPr/>
          <p:nvPr>
            <p:ph type="title"/>
          </p:nvPr>
        </p:nvSpPr>
        <p:spPr>
          <a:prstGeom prst="rect">
            <a:avLst/>
          </a:prstGeom>
        </p:spPr>
        <p:txBody>
          <a:bodyPr/>
          <a:lstStyle/>
          <a:p>
            <a:pPr lvl="0">
              <a:defRPr sz="1800"/>
            </a:pPr>
            <a:r>
              <a:rPr sz="4400"/>
              <a:t>How to choose which model?</a:t>
            </a:r>
          </a:p>
        </p:txBody>
      </p:sp>
      <p:sp>
        <p:nvSpPr>
          <p:cNvPr id="793" name="Shape 793"/>
          <p:cNvSpPr/>
          <p:nvPr>
            <p:ph type="body" idx="1"/>
          </p:nvPr>
        </p:nvSpPr>
        <p:spPr>
          <a:prstGeom prst="rect">
            <a:avLst/>
          </a:prstGeom>
        </p:spPr>
        <p:txBody>
          <a:bodyPr/>
          <a:lstStyle/>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Select the appropriate model for your data (implicit/explicit), if you want side features or not, select hyperparameters, tune them…</a:t>
            </a:r>
            <a:endParaRPr sz="3200">
              <a:solidFill>
                <a:srgbClr val="221F20"/>
              </a:solidFill>
            </a:endParaRPr>
          </a:p>
          <a:p>
            <a:pPr lvl="0">
              <a:defRPr sz="1800">
                <a:solidFill>
                  <a:srgbClr val="000000"/>
                </a:solidFill>
              </a:defRPr>
            </a:pPr>
            <a:endParaRPr sz="3200">
              <a:solidFill>
                <a:srgbClr val="221F20"/>
              </a:solidFill>
            </a:endParaRPr>
          </a:p>
          <a:p>
            <a:pPr lvl="0">
              <a:defRPr sz="1800">
                <a:solidFill>
                  <a:srgbClr val="000000"/>
                </a:solidFill>
              </a:defRPr>
            </a:pPr>
            <a:r>
              <a:rPr sz="3200">
                <a:solidFill>
                  <a:srgbClr val="221F20"/>
                </a:solidFill>
              </a:rPr>
              <a:t>… or let GraphLab Create do it for you and automatically tune hyperparameters</a:t>
            </a:r>
          </a:p>
        </p:txBody>
      </p:sp>
      <p:sp>
        <p:nvSpPr>
          <p:cNvPr id="794" name="Shape 79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7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3" grpId="1"/>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6" name="Shape 796"/>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797" name="Shape 797"/>
          <p:cNvSpPr/>
          <p:nvPr/>
        </p:nvSpPr>
        <p:spPr>
          <a:xfrm>
            <a:off x="1029122" y="1500204"/>
            <a:ext cx="5431474" cy="465423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b="1" sz="2500">
                <a:solidFill>
                  <a:srgbClr val="FFFFFF"/>
                </a:solidFill>
                <a:latin typeface="Helvetica Neue"/>
                <a:ea typeface="Helvetica Neue"/>
                <a:cs typeface="Helvetica Neue"/>
                <a:sym typeface="Helvetica Neue"/>
              </a:rPr>
              <a:t>Deployment</a:t>
            </a:r>
          </a:p>
        </p:txBody>
      </p:sp>
      <p:sp>
        <p:nvSpPr>
          <p:cNvPr id="798" name="Shape 79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0" name="Shape 800"/>
          <p:cNvSpPr/>
          <p:nvPr>
            <p:ph type="title"/>
          </p:nvPr>
        </p:nvSpPr>
        <p:spPr>
          <a:xfrm>
            <a:off x="493834" y="92076"/>
            <a:ext cx="8229602" cy="1508125"/>
          </a:xfrm>
          <a:prstGeom prst="rect">
            <a:avLst/>
          </a:prstGeom>
        </p:spPr>
        <p:txBody>
          <a:bodyPr/>
          <a:lstStyle>
            <a:lvl1pPr defTabSz="321468"/>
          </a:lstStyle>
          <a:p>
            <a:pPr lvl="0">
              <a:defRPr sz="1800"/>
            </a:pPr>
            <a:r>
              <a:rPr sz="4200"/>
              <a:t>Monitoring &amp; Management</a:t>
            </a:r>
          </a:p>
        </p:txBody>
      </p:sp>
      <p:sp>
        <p:nvSpPr>
          <p:cNvPr id="801" name="Shape 801"/>
          <p:cNvSpPr/>
          <p:nvPr>
            <p:ph type="sldNum" sz="quarter" idx="2"/>
          </p:nvPr>
        </p:nvSpPr>
        <p:spPr>
          <a:xfrm>
            <a:off x="4385660" y="6610378"/>
            <a:ext cx="372680" cy="269241"/>
          </a:xfrm>
          <a:prstGeom prst="rect">
            <a:avLst/>
          </a:prstGeom>
          <a:extLst>
            <a:ext uri="{C572A759-6A51-4108-AA02-DFA0A04FC94B}">
              <ma14:wrappingTextBoxFlag xmlns:ma14="http://schemas.microsoft.com/office/mac/drawingml/2011/main" val="1"/>
            </a:ext>
          </a:extLst>
        </p:spPr>
        <p:txBody>
          <a:bodyPr/>
          <a:lstStyle>
            <a:lvl1pPr defTabSz="321468"/>
          </a:lstStyle>
          <a:p>
            <a:pPr lvl="0">
              <a:defRPr sz="1800"/>
            </a:pPr>
            <a:fld id="{86CB4B4D-7CA3-9044-876B-883B54F8677D}" type="slidenum">
              <a:rPr sz="1200"/>
            </a:fld>
          </a:p>
        </p:txBody>
      </p:sp>
      <p:grpSp>
        <p:nvGrpSpPr>
          <p:cNvPr id="823" name="Group 823"/>
          <p:cNvGrpSpPr/>
          <p:nvPr/>
        </p:nvGrpSpPr>
        <p:grpSpPr>
          <a:xfrm>
            <a:off x="619610" y="1884794"/>
            <a:ext cx="7933793" cy="3609134"/>
            <a:chOff x="0" y="0"/>
            <a:chExt cx="7933792" cy="3609133"/>
          </a:xfrm>
        </p:grpSpPr>
        <p:grpSp>
          <p:nvGrpSpPr>
            <p:cNvPr id="816" name="Group 816"/>
            <p:cNvGrpSpPr/>
            <p:nvPr/>
          </p:nvGrpSpPr>
          <p:grpSpPr>
            <a:xfrm>
              <a:off x="0" y="0"/>
              <a:ext cx="7933793" cy="3609134"/>
              <a:chOff x="32757" y="0"/>
              <a:chExt cx="7933792" cy="3609133"/>
            </a:xfrm>
          </p:grpSpPr>
          <p:grpSp>
            <p:nvGrpSpPr>
              <p:cNvPr id="805" name="Group 805"/>
              <p:cNvGrpSpPr/>
              <p:nvPr/>
            </p:nvGrpSpPr>
            <p:grpSpPr>
              <a:xfrm>
                <a:off x="32757" y="0"/>
                <a:ext cx="972275" cy="1146198"/>
                <a:chOff x="0" y="0"/>
                <a:chExt cx="972274" cy="1146197"/>
              </a:xfrm>
            </p:grpSpPr>
            <p:sp>
              <p:nvSpPr>
                <p:cNvPr id="802" name="Shape 802"/>
                <p:cNvSpPr/>
                <p:nvPr/>
              </p:nvSpPr>
              <p:spPr>
                <a:xfrm>
                  <a:off x="-1" y="-1"/>
                  <a:ext cx="972275" cy="1146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5E5555"/>
                </a:solidFill>
                <a:ln w="3175" cap="flat">
                  <a:noFill/>
                  <a:miter lim="400000"/>
                </a:ln>
                <a:effectLst/>
              </p:spPr>
              <p:txBody>
                <a:bodyPr wrap="square" lIns="34325" tIns="34325" rIns="34325" bIns="34325" numCol="1" anchor="ctr">
                  <a:noAutofit/>
                </a:bodyPr>
                <a:lstStyle/>
                <a:p>
                  <a:pPr lvl="0" algn="ctr" defTabSz="321468">
                    <a:defRPr sz="1600"/>
                  </a:pPr>
                </a:p>
              </p:txBody>
            </p:sp>
            <p:sp>
              <p:nvSpPr>
                <p:cNvPr id="803" name="Shape 803"/>
                <p:cNvSpPr/>
                <p:nvPr/>
              </p:nvSpPr>
              <p:spPr>
                <a:xfrm>
                  <a:off x="-1" y="-1"/>
                  <a:ext cx="972275" cy="1146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322D2E"/>
                  </a:solidFill>
                  <a:prstDash val="solid"/>
                  <a:round/>
                </a:ln>
                <a:effectLst/>
              </p:spPr>
              <p:txBody>
                <a:bodyPr wrap="square" lIns="34325" tIns="34325" rIns="34325" bIns="34325" numCol="1" anchor="ctr">
                  <a:noAutofit/>
                </a:bodyPr>
                <a:lstStyle/>
                <a:p>
                  <a:pPr lvl="0" algn="ctr" defTabSz="321468">
                    <a:defRPr sz="1600"/>
                  </a:pPr>
                </a:p>
              </p:txBody>
            </p:sp>
            <p:sp>
              <p:nvSpPr>
                <p:cNvPr id="804" name="Shape 804"/>
                <p:cNvSpPr/>
                <p:nvPr/>
              </p:nvSpPr>
              <p:spPr>
                <a:xfrm>
                  <a:off x="-1" y="335347"/>
                  <a:ext cx="972275" cy="666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640" tIns="68640" rIns="68640" bIns="68640" numCol="1" anchor="ctr">
                  <a:noAutofit/>
                </a:bodyPr>
                <a:lstStyle>
                  <a:lvl1pPr algn="ctr" defTabSz="321468">
                    <a:defRPr sz="1400">
                      <a:solidFill>
                        <a:srgbClr val="FFFFFF"/>
                      </a:solidFill>
                      <a:latin typeface="Arial"/>
                      <a:ea typeface="Arial"/>
                      <a:cs typeface="Arial"/>
                      <a:sym typeface="Arial"/>
                    </a:defRPr>
                  </a:lvl1pPr>
                </a:lstStyle>
                <a:p>
                  <a:pPr lvl="0">
                    <a:defRPr sz="1800">
                      <a:solidFill>
                        <a:srgbClr val="000000"/>
                      </a:solidFill>
                    </a:defRPr>
                  </a:pPr>
                  <a:r>
                    <a:rPr sz="1400">
                      <a:solidFill>
                        <a:srgbClr val="FFFFFF"/>
                      </a:solidFill>
                    </a:rPr>
                    <a:t>Historical Data</a:t>
                  </a:r>
                </a:p>
              </p:txBody>
            </p:sp>
          </p:grpSp>
          <p:sp>
            <p:nvSpPr>
              <p:cNvPr id="806" name="Shape 806"/>
              <p:cNvSpPr/>
              <p:nvPr/>
            </p:nvSpPr>
            <p:spPr>
              <a:xfrm>
                <a:off x="1129617" y="573098"/>
                <a:ext cx="972275" cy="1"/>
              </a:xfrm>
              <a:prstGeom prst="line">
                <a:avLst/>
              </a:prstGeom>
              <a:noFill/>
              <a:ln w="25400" cap="flat">
                <a:solidFill>
                  <a:srgbClr val="FF5500"/>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grpSp>
            <p:nvGrpSpPr>
              <p:cNvPr id="810" name="Group 810"/>
              <p:cNvGrpSpPr/>
              <p:nvPr/>
            </p:nvGrpSpPr>
            <p:grpSpPr>
              <a:xfrm>
                <a:off x="4351462" y="2462936"/>
                <a:ext cx="972275" cy="1146198"/>
                <a:chOff x="0" y="0"/>
                <a:chExt cx="972274" cy="1146197"/>
              </a:xfrm>
            </p:grpSpPr>
            <p:sp>
              <p:nvSpPr>
                <p:cNvPr id="807" name="Shape 807"/>
                <p:cNvSpPr/>
                <p:nvPr/>
              </p:nvSpPr>
              <p:spPr>
                <a:xfrm>
                  <a:off x="-1" y="-1"/>
                  <a:ext cx="972275" cy="1146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5E5555"/>
                </a:solidFill>
                <a:ln w="3175" cap="flat">
                  <a:noFill/>
                  <a:miter lim="400000"/>
                </a:ln>
                <a:effectLst/>
              </p:spPr>
              <p:txBody>
                <a:bodyPr wrap="square" lIns="34325" tIns="34325" rIns="34325" bIns="34325" numCol="1" anchor="ctr">
                  <a:noAutofit/>
                </a:bodyPr>
                <a:lstStyle/>
                <a:p>
                  <a:pPr lvl="0" algn="ctr" defTabSz="321468">
                    <a:defRPr sz="1600"/>
                  </a:pPr>
                </a:p>
              </p:txBody>
            </p:sp>
            <p:sp>
              <p:nvSpPr>
                <p:cNvPr id="808" name="Shape 808"/>
                <p:cNvSpPr/>
                <p:nvPr/>
              </p:nvSpPr>
              <p:spPr>
                <a:xfrm>
                  <a:off x="-1" y="-1"/>
                  <a:ext cx="972275" cy="11461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322D2E"/>
                  </a:solidFill>
                  <a:prstDash val="solid"/>
                  <a:round/>
                </a:ln>
                <a:effectLst/>
              </p:spPr>
              <p:txBody>
                <a:bodyPr wrap="square" lIns="34325" tIns="34325" rIns="34325" bIns="34325" numCol="1" anchor="ctr">
                  <a:noAutofit/>
                </a:bodyPr>
                <a:lstStyle/>
                <a:p>
                  <a:pPr lvl="0" algn="ctr" defTabSz="321468">
                    <a:defRPr sz="1600"/>
                  </a:pPr>
                </a:p>
              </p:txBody>
            </p:sp>
            <p:sp>
              <p:nvSpPr>
                <p:cNvPr id="809" name="Shape 809"/>
                <p:cNvSpPr/>
                <p:nvPr/>
              </p:nvSpPr>
              <p:spPr>
                <a:xfrm>
                  <a:off x="-1" y="335347"/>
                  <a:ext cx="972275" cy="6665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8640" tIns="68640" rIns="68640" bIns="68640" numCol="1" anchor="ctr">
                  <a:noAutofit/>
                </a:bodyPr>
                <a:lstStyle/>
                <a:p>
                  <a:pPr lvl="0" algn="ctr" defTabSz="321468"/>
                  <a:r>
                    <a:rPr sz="1400">
                      <a:solidFill>
                        <a:srgbClr val="FFFFFF"/>
                      </a:solidFill>
                      <a:latin typeface="Arial"/>
                      <a:ea typeface="Arial"/>
                      <a:cs typeface="Arial"/>
                      <a:sym typeface="Arial"/>
                    </a:rPr>
                    <a:t>Live</a:t>
                  </a:r>
                  <a:endParaRPr sz="1400">
                    <a:solidFill>
                      <a:srgbClr val="FFFFFF"/>
                    </a:solidFill>
                    <a:latin typeface="Arial"/>
                    <a:ea typeface="Arial"/>
                    <a:cs typeface="Arial"/>
                    <a:sym typeface="Arial"/>
                  </a:endParaRPr>
                </a:p>
                <a:p>
                  <a:pPr lvl="0" algn="ctr" defTabSz="321468"/>
                  <a:r>
                    <a:rPr sz="1400">
                      <a:solidFill>
                        <a:srgbClr val="FFFFFF"/>
                      </a:solidFill>
                      <a:latin typeface="Arial"/>
                      <a:ea typeface="Arial"/>
                      <a:cs typeface="Arial"/>
                      <a:sym typeface="Arial"/>
                    </a:rPr>
                    <a:t> Data</a:t>
                  </a:r>
                </a:p>
              </p:txBody>
            </p:sp>
          </p:grpSp>
          <p:sp>
            <p:nvSpPr>
              <p:cNvPr id="811" name="Shape 811"/>
              <p:cNvSpPr/>
              <p:nvPr/>
            </p:nvSpPr>
            <p:spPr>
              <a:xfrm flipV="1">
                <a:off x="4837599" y="1625564"/>
                <a:ext cx="1" cy="719459"/>
              </a:xfrm>
              <a:prstGeom prst="line">
                <a:avLst/>
              </a:prstGeom>
              <a:noFill/>
              <a:ln w="25400" cap="flat">
                <a:solidFill>
                  <a:srgbClr val="0A8CC4"/>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sp>
            <p:nvSpPr>
              <p:cNvPr id="812" name="Shape 812"/>
              <p:cNvSpPr/>
              <p:nvPr/>
            </p:nvSpPr>
            <p:spPr>
              <a:xfrm>
                <a:off x="5514103" y="573098"/>
                <a:ext cx="972275" cy="1"/>
              </a:xfrm>
              <a:prstGeom prst="line">
                <a:avLst/>
              </a:prstGeom>
              <a:noFill/>
              <a:ln w="25400" cap="flat">
                <a:solidFill>
                  <a:srgbClr val="0A8CC4"/>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grpSp>
            <p:nvGrpSpPr>
              <p:cNvPr id="815" name="Group 815"/>
              <p:cNvGrpSpPr/>
              <p:nvPr/>
            </p:nvGrpSpPr>
            <p:grpSpPr>
              <a:xfrm>
                <a:off x="6618599" y="122235"/>
                <a:ext cx="1347951" cy="1176289"/>
                <a:chOff x="0" y="0"/>
                <a:chExt cx="1347949" cy="1176288"/>
              </a:xfrm>
            </p:grpSpPr>
            <p:pic>
              <p:nvPicPr>
                <p:cNvPr id="813" name="pasted-image.tif"/>
                <p:cNvPicPr/>
                <p:nvPr/>
              </p:nvPicPr>
              <p:blipFill>
                <a:blip r:embed="rId3">
                  <a:extLst/>
                </a:blip>
                <a:stretch>
                  <a:fillRect/>
                </a:stretch>
              </p:blipFill>
              <p:spPr>
                <a:xfrm>
                  <a:off x="0" y="0"/>
                  <a:ext cx="1347950" cy="889273"/>
                </a:xfrm>
                <a:prstGeom prst="rect">
                  <a:avLst/>
                </a:prstGeom>
                <a:ln w="3175" cap="flat">
                  <a:noFill/>
                  <a:miter lim="400000"/>
                </a:ln>
                <a:effectLst/>
              </p:spPr>
            </p:pic>
            <p:sp>
              <p:nvSpPr>
                <p:cNvPr id="814" name="Shape 814"/>
                <p:cNvSpPr/>
                <p:nvPr/>
              </p:nvSpPr>
              <p:spPr>
                <a:xfrm>
                  <a:off x="192137" y="907467"/>
                  <a:ext cx="963676" cy="268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lvl1pPr algn="ctr" defTabSz="584200">
                    <a:defRPr sz="1400">
                      <a:latin typeface="Arial"/>
                      <a:ea typeface="Arial"/>
                      <a:cs typeface="Arial"/>
                      <a:sym typeface="Arial"/>
                    </a:defRPr>
                  </a:lvl1pPr>
                </a:lstStyle>
                <a:p>
                  <a:pPr lvl="0">
                    <a:defRPr sz="1800"/>
                  </a:pPr>
                  <a:r>
                    <a:rPr sz="1400"/>
                    <a:t>Predictions</a:t>
                  </a:r>
                </a:p>
              </p:txBody>
            </p:sp>
          </p:grpSp>
        </p:grpSp>
        <p:grpSp>
          <p:nvGrpSpPr>
            <p:cNvPr id="822" name="Group 822"/>
            <p:cNvGrpSpPr/>
            <p:nvPr/>
          </p:nvGrpSpPr>
          <p:grpSpPr>
            <a:xfrm>
              <a:off x="1933831" y="103441"/>
              <a:ext cx="3682819" cy="1465979"/>
              <a:chOff x="0" y="0"/>
              <a:chExt cx="3682817" cy="1465977"/>
            </a:xfrm>
          </p:grpSpPr>
          <p:pic>
            <p:nvPicPr>
              <p:cNvPr id="817" name="pasted-image.pdf"/>
              <p:cNvPicPr/>
              <p:nvPr/>
            </p:nvPicPr>
            <p:blipFill>
              <a:blip r:embed="rId4">
                <a:extLst/>
              </a:blip>
              <a:stretch>
                <a:fillRect/>
              </a:stretch>
            </p:blipFill>
            <p:spPr>
              <a:xfrm>
                <a:off x="322165" y="1502"/>
                <a:ext cx="877382" cy="936310"/>
              </a:xfrm>
              <a:prstGeom prst="rect">
                <a:avLst/>
              </a:prstGeom>
              <a:ln w="3175" cap="flat">
                <a:noFill/>
                <a:miter lim="400000"/>
              </a:ln>
              <a:effectLst/>
            </p:spPr>
          </p:pic>
          <p:sp>
            <p:nvSpPr>
              <p:cNvPr id="818" name="Shape 818"/>
              <p:cNvSpPr/>
              <p:nvPr/>
            </p:nvSpPr>
            <p:spPr>
              <a:xfrm>
                <a:off x="0" y="993956"/>
                <a:ext cx="1521713" cy="472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5718" tIns="35718" rIns="35718" bIns="35718" numCol="1" anchor="ctr">
                <a:spAutoFit/>
              </a:bodyPr>
              <a:lstStyle/>
              <a:p>
                <a:pPr lvl="0" algn="ctr" defTabSz="584200"/>
                <a:r>
                  <a:rPr sz="1400">
                    <a:latin typeface="Arial"/>
                    <a:ea typeface="Arial"/>
                    <a:cs typeface="Arial"/>
                    <a:sym typeface="Arial"/>
                  </a:rPr>
                  <a:t>Trained </a:t>
                </a:r>
                <a:endParaRPr sz="1400">
                  <a:latin typeface="Arial"/>
                  <a:ea typeface="Arial"/>
                  <a:cs typeface="Arial"/>
                  <a:sym typeface="Arial"/>
                </a:endParaRPr>
              </a:p>
              <a:p>
                <a:pPr lvl="0" algn="ctr" defTabSz="584200"/>
                <a:r>
                  <a:rPr sz="1400">
                    <a:latin typeface="Arial"/>
                    <a:ea typeface="Arial"/>
                    <a:cs typeface="Arial"/>
                    <a:sym typeface="Arial"/>
                  </a:rPr>
                  <a:t>Model</a:t>
                </a:r>
              </a:p>
            </p:txBody>
          </p:sp>
          <p:pic>
            <p:nvPicPr>
              <p:cNvPr id="819" name="pasted-image.pdf"/>
              <p:cNvPicPr/>
              <p:nvPr/>
            </p:nvPicPr>
            <p:blipFill>
              <a:blip r:embed="rId5">
                <a:extLst/>
              </a:blip>
              <a:stretch>
                <a:fillRect/>
              </a:stretch>
            </p:blipFill>
            <p:spPr>
              <a:xfrm>
                <a:off x="2483270" y="0"/>
                <a:ext cx="877382" cy="939314"/>
              </a:xfrm>
              <a:prstGeom prst="rect">
                <a:avLst/>
              </a:prstGeom>
              <a:ln w="3175" cap="flat">
                <a:noFill/>
                <a:miter lim="400000"/>
              </a:ln>
              <a:effectLst/>
            </p:spPr>
          </p:pic>
          <p:sp>
            <p:nvSpPr>
              <p:cNvPr id="820" name="Shape 820"/>
              <p:cNvSpPr/>
              <p:nvPr/>
            </p:nvSpPr>
            <p:spPr>
              <a:xfrm>
                <a:off x="2161104" y="993956"/>
                <a:ext cx="1521714" cy="4720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5718" tIns="35718" rIns="35718" bIns="35718" numCol="1" anchor="ctr">
                <a:spAutoFit/>
              </a:bodyPr>
              <a:lstStyle/>
              <a:p>
                <a:pPr lvl="0" algn="ctr" defTabSz="584200"/>
                <a:r>
                  <a:rPr sz="1400">
                    <a:latin typeface="Arial"/>
                    <a:ea typeface="Arial"/>
                    <a:cs typeface="Arial"/>
                    <a:sym typeface="Arial"/>
                  </a:rPr>
                  <a:t>Deployed </a:t>
                </a:r>
                <a:endParaRPr sz="1400">
                  <a:latin typeface="Arial"/>
                  <a:ea typeface="Arial"/>
                  <a:cs typeface="Arial"/>
                  <a:sym typeface="Arial"/>
                </a:endParaRPr>
              </a:p>
              <a:p>
                <a:pPr lvl="0" algn="ctr" defTabSz="584200"/>
                <a:r>
                  <a:rPr sz="1400">
                    <a:latin typeface="Arial"/>
                    <a:ea typeface="Arial"/>
                    <a:cs typeface="Arial"/>
                    <a:sym typeface="Arial"/>
                  </a:rPr>
                  <a:t>Model</a:t>
                </a:r>
              </a:p>
            </p:txBody>
          </p:sp>
          <p:sp>
            <p:nvSpPr>
              <p:cNvPr id="821" name="Shape 821"/>
              <p:cNvSpPr/>
              <p:nvPr/>
            </p:nvSpPr>
            <p:spPr>
              <a:xfrm>
                <a:off x="1355271" y="469656"/>
                <a:ext cx="972275" cy="1"/>
              </a:xfrm>
              <a:prstGeom prst="line">
                <a:avLst/>
              </a:prstGeom>
              <a:noFill/>
              <a:ln w="25400" cap="flat">
                <a:solidFill>
                  <a:srgbClr val="0A8CC4"/>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grpSp>
      </p:grpSp>
      <p:sp>
        <p:nvSpPr>
          <p:cNvPr id="824" name="Shape 824"/>
          <p:cNvSpPr/>
          <p:nvPr/>
        </p:nvSpPr>
        <p:spPr>
          <a:xfrm>
            <a:off x="6431421" y="3380499"/>
            <a:ext cx="741698" cy="741698"/>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
        <p:nvSpPr>
          <p:cNvPr id="825" name="Shape 825"/>
          <p:cNvSpPr/>
          <p:nvPr/>
        </p:nvSpPr>
        <p:spPr>
          <a:xfrm>
            <a:off x="994304" y="6047292"/>
            <a:ext cx="6502340" cy="1"/>
          </a:xfrm>
          <a:prstGeom prst="line">
            <a:avLst/>
          </a:prstGeom>
          <a:ln w="25400">
            <a:solidFill>
              <a:srgbClr val="85BD00"/>
            </a:solidFill>
            <a:miter lim="400000"/>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grpSp>
        <p:nvGrpSpPr>
          <p:cNvPr id="830" name="Group 830"/>
          <p:cNvGrpSpPr/>
          <p:nvPr/>
        </p:nvGrpSpPr>
        <p:grpSpPr>
          <a:xfrm>
            <a:off x="1013206" y="3336116"/>
            <a:ext cx="6955157" cy="2698928"/>
            <a:chOff x="0" y="0"/>
            <a:chExt cx="6955155" cy="2698927"/>
          </a:xfrm>
        </p:grpSpPr>
        <p:pic>
          <p:nvPicPr>
            <p:cNvPr id="826" name="pasted-image.tif"/>
            <p:cNvPicPr/>
            <p:nvPr/>
          </p:nvPicPr>
          <p:blipFill>
            <a:blip r:embed="rId6">
              <a:extLst/>
            </a:blip>
            <a:stretch>
              <a:fillRect/>
            </a:stretch>
          </p:blipFill>
          <p:spPr>
            <a:xfrm>
              <a:off x="5975998" y="1097234"/>
              <a:ext cx="979158" cy="854044"/>
            </a:xfrm>
            <a:prstGeom prst="rect">
              <a:avLst/>
            </a:prstGeom>
            <a:ln w="3175" cap="flat">
              <a:noFill/>
              <a:miter lim="400000"/>
            </a:ln>
            <a:effectLst/>
          </p:spPr>
        </p:pic>
        <p:sp>
          <p:nvSpPr>
            <p:cNvPr id="827" name="Shape 827"/>
            <p:cNvSpPr/>
            <p:nvPr/>
          </p:nvSpPr>
          <p:spPr>
            <a:xfrm>
              <a:off x="6033094" y="1977482"/>
              <a:ext cx="864965" cy="2688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5718" tIns="35718" rIns="35718" bIns="35718" numCol="1" anchor="ctr">
              <a:spAutoFit/>
            </a:bodyPr>
            <a:lstStyle>
              <a:lvl1pPr algn="ctr" defTabSz="584200">
                <a:defRPr sz="1400">
                  <a:latin typeface="Arial"/>
                  <a:ea typeface="Arial"/>
                  <a:cs typeface="Arial"/>
                  <a:sym typeface="Arial"/>
                </a:defRPr>
              </a:lvl1pPr>
            </a:lstStyle>
            <a:p>
              <a:pPr lvl="0">
                <a:defRPr sz="1800"/>
              </a:pPr>
              <a:r>
                <a:rPr sz="1400"/>
                <a:t>Feedback</a:t>
              </a:r>
            </a:p>
          </p:txBody>
        </p:sp>
        <p:sp>
          <p:nvSpPr>
            <p:cNvPr id="828" name="Shape 828"/>
            <p:cNvSpPr/>
            <p:nvPr/>
          </p:nvSpPr>
          <p:spPr>
            <a:xfrm flipV="1">
              <a:off x="-1" y="0"/>
              <a:ext cx="2" cy="2698928"/>
            </a:xfrm>
            <a:prstGeom prst="line">
              <a:avLst/>
            </a:prstGeom>
            <a:noFill/>
            <a:ln w="25400" cap="flat">
              <a:solidFill>
                <a:srgbClr val="85BD00"/>
              </a:solidFill>
              <a:prstDash val="solid"/>
              <a:miter lim="400000"/>
              <a:tailEnd type="triangle" w="med" len="med"/>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sp>
          <p:nvSpPr>
            <p:cNvPr id="829" name="Shape 829"/>
            <p:cNvSpPr/>
            <p:nvPr/>
          </p:nvSpPr>
          <p:spPr>
            <a:xfrm flipV="1">
              <a:off x="6465576" y="2415382"/>
              <a:ext cx="1" cy="278962"/>
            </a:xfrm>
            <a:prstGeom prst="line">
              <a:avLst/>
            </a:prstGeom>
            <a:noFill/>
            <a:ln w="25400" cap="flat">
              <a:solidFill>
                <a:srgbClr val="85BD00"/>
              </a:solidFill>
              <a:prstDash val="solid"/>
              <a:miter lim="400000"/>
            </a:ln>
            <a:effectLst/>
          </p:spPr>
          <p:txBody>
            <a:bodyPr wrap="square" lIns="35718" tIns="35718" rIns="35718" bIns="35718" numCol="1" anchor="ctr">
              <a:noAutofit/>
            </a:bodyPr>
            <a:lstStyle/>
            <a:p>
              <a:pPr lvl="0" algn="ctr" defTabSz="584200">
                <a:defRPr sz="1600">
                  <a:latin typeface="Helvetica Light"/>
                  <a:ea typeface="Helvetica Light"/>
                  <a:cs typeface="Helvetica Light"/>
                  <a:sym typeface="Helvetica Light"/>
                </a:defRPr>
              </a:pPr>
            </a:p>
          </p:txBody>
        </p:sp>
      </p:grpSp>
      <p:sp>
        <p:nvSpPr>
          <p:cNvPr id="831" name="Shape 831"/>
          <p:cNvSpPr/>
          <p:nvPr/>
        </p:nvSpPr>
        <p:spPr>
          <a:xfrm flipH="1" flipV="1">
            <a:off x="1388764" y="3380168"/>
            <a:ext cx="3272623" cy="1480906"/>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8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1" grpId="2"/>
      <p:bldP build="whole" bldLvl="1" animBg="1" rev="0" advAuto="0" spid="823"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5" name="Shape 835"/>
          <p:cNvSpPr/>
          <p:nvPr>
            <p:ph type="title"/>
          </p:nvPr>
        </p:nvSpPr>
        <p:spPr>
          <a:xfrm>
            <a:off x="244186" y="-243933"/>
            <a:ext cx="8229601" cy="1508126"/>
          </a:xfrm>
          <a:prstGeom prst="rect">
            <a:avLst/>
          </a:prstGeom>
        </p:spPr>
        <p:txBody>
          <a:bodyPr/>
          <a:lstStyle>
            <a:lvl1pPr defTabSz="321468"/>
          </a:lstStyle>
          <a:p>
            <a:pPr lvl="0">
              <a:defRPr sz="1800"/>
            </a:pPr>
            <a:r>
              <a:rPr sz="4200"/>
              <a:t>Models over time</a:t>
            </a:r>
          </a:p>
        </p:txBody>
      </p:sp>
      <p:pic>
        <p:nvPicPr>
          <p:cNvPr id="836" name="pasted-image.pdf"/>
          <p:cNvPicPr/>
          <p:nvPr/>
        </p:nvPicPr>
        <p:blipFill>
          <a:blip r:embed="rId3">
            <a:extLst/>
          </a:blip>
          <a:stretch>
            <a:fillRect/>
          </a:stretch>
        </p:blipFill>
        <p:spPr>
          <a:xfrm>
            <a:off x="1046091" y="2335565"/>
            <a:ext cx="877382" cy="939315"/>
          </a:xfrm>
          <a:prstGeom prst="rect">
            <a:avLst/>
          </a:prstGeom>
          <a:ln w="3175">
            <a:miter lim="400000"/>
          </a:ln>
        </p:spPr>
      </p:pic>
      <p:pic>
        <p:nvPicPr>
          <p:cNvPr id="837" name="pasted-image.tif"/>
          <p:cNvPicPr/>
          <p:nvPr/>
        </p:nvPicPr>
        <p:blipFill>
          <a:blip r:embed="rId4">
            <a:extLst/>
          </a:blip>
          <a:stretch>
            <a:fillRect/>
          </a:stretch>
        </p:blipFill>
        <p:spPr>
          <a:xfrm>
            <a:off x="2308038" y="3787256"/>
            <a:ext cx="593905" cy="518018"/>
          </a:xfrm>
          <a:prstGeom prst="rect">
            <a:avLst/>
          </a:prstGeom>
          <a:ln w="3175">
            <a:miter lim="400000"/>
          </a:ln>
        </p:spPr>
      </p:pic>
      <p:sp>
        <p:nvSpPr>
          <p:cNvPr id="838" name="Shape 838"/>
          <p:cNvSpPr/>
          <p:nvPr/>
        </p:nvSpPr>
        <p:spPr>
          <a:xfrm>
            <a:off x="2130437" y="4278657"/>
            <a:ext cx="864965" cy="268822"/>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584200">
              <a:defRPr sz="1400">
                <a:latin typeface="Arial"/>
                <a:ea typeface="Arial"/>
                <a:cs typeface="Arial"/>
                <a:sym typeface="Arial"/>
              </a:defRPr>
            </a:lvl1pPr>
          </a:lstStyle>
          <a:p>
            <a:pPr lvl="0">
              <a:defRPr sz="1800"/>
            </a:pPr>
            <a:r>
              <a:rPr sz="1400"/>
              <a:t>Feedback</a:t>
            </a:r>
          </a:p>
        </p:txBody>
      </p:sp>
      <p:sp>
        <p:nvSpPr>
          <p:cNvPr id="839" name="Shape 839"/>
          <p:cNvSpPr/>
          <p:nvPr/>
        </p:nvSpPr>
        <p:spPr>
          <a:xfrm flipV="1">
            <a:off x="2956995" y="1711630"/>
            <a:ext cx="2517604" cy="1969776"/>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grpSp>
        <p:nvGrpSpPr>
          <p:cNvPr id="842" name="Group 842"/>
          <p:cNvGrpSpPr/>
          <p:nvPr/>
        </p:nvGrpSpPr>
        <p:grpSpPr>
          <a:xfrm>
            <a:off x="1194738" y="1078972"/>
            <a:ext cx="472642" cy="557189"/>
            <a:chOff x="0" y="0"/>
            <a:chExt cx="472640" cy="557188"/>
          </a:xfrm>
        </p:grpSpPr>
        <p:sp>
          <p:nvSpPr>
            <p:cNvPr id="840" name="Shape 840"/>
            <p:cNvSpPr/>
            <p:nvPr/>
          </p:nvSpPr>
          <p:spPr>
            <a:xfrm>
              <a:off x="-1" y="-1"/>
              <a:ext cx="472642" cy="5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5E5555"/>
            </a:solidFill>
            <a:ln w="3175" cap="flat">
              <a:noFill/>
              <a:miter lim="400000"/>
            </a:ln>
            <a:effectLst/>
          </p:spPr>
          <p:txBody>
            <a:bodyPr wrap="square" lIns="34325" tIns="34325" rIns="34325" bIns="34325" numCol="1" anchor="ctr">
              <a:noAutofit/>
            </a:bodyPr>
            <a:lstStyle/>
            <a:p>
              <a:pPr lvl="0" algn="ctr" defTabSz="321468">
                <a:defRPr sz="1600"/>
              </a:pPr>
            </a:p>
          </p:txBody>
        </p:sp>
        <p:sp>
          <p:nvSpPr>
            <p:cNvPr id="841" name="Shape 841"/>
            <p:cNvSpPr/>
            <p:nvPr/>
          </p:nvSpPr>
          <p:spPr>
            <a:xfrm>
              <a:off x="-1" y="-1"/>
              <a:ext cx="472642" cy="5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322D2E"/>
              </a:solidFill>
              <a:prstDash val="solid"/>
              <a:round/>
            </a:ln>
            <a:effectLst/>
          </p:spPr>
          <p:txBody>
            <a:bodyPr wrap="square" lIns="34325" tIns="34325" rIns="34325" bIns="34325" numCol="1" anchor="ctr">
              <a:noAutofit/>
            </a:bodyPr>
            <a:lstStyle/>
            <a:p>
              <a:pPr lvl="0" algn="ctr" defTabSz="321468">
                <a:defRPr sz="1600"/>
              </a:pPr>
            </a:p>
          </p:txBody>
        </p:sp>
      </p:grpSp>
      <p:sp>
        <p:nvSpPr>
          <p:cNvPr id="843" name="Shape 843"/>
          <p:cNvSpPr/>
          <p:nvPr/>
        </p:nvSpPr>
        <p:spPr>
          <a:xfrm>
            <a:off x="723925" y="3303880"/>
            <a:ext cx="1521714" cy="472022"/>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lvl="0" algn="ctr" defTabSz="584200"/>
            <a:r>
              <a:rPr sz="1400">
                <a:latin typeface="Arial"/>
                <a:ea typeface="Arial"/>
                <a:cs typeface="Arial"/>
                <a:sym typeface="Arial"/>
              </a:rPr>
              <a:t>Deployed </a:t>
            </a:r>
            <a:endParaRPr sz="1400">
              <a:latin typeface="Arial"/>
              <a:ea typeface="Arial"/>
              <a:cs typeface="Arial"/>
              <a:sym typeface="Arial"/>
            </a:endParaRPr>
          </a:p>
          <a:p>
            <a:pPr lvl="0" algn="ctr" defTabSz="584200"/>
            <a:r>
              <a:rPr sz="1400">
                <a:latin typeface="Arial"/>
                <a:ea typeface="Arial"/>
                <a:cs typeface="Arial"/>
                <a:sym typeface="Arial"/>
              </a:rPr>
              <a:t>Model</a:t>
            </a:r>
          </a:p>
        </p:txBody>
      </p:sp>
      <p:sp>
        <p:nvSpPr>
          <p:cNvPr id="844" name="Shape 844"/>
          <p:cNvSpPr/>
          <p:nvPr/>
        </p:nvSpPr>
        <p:spPr>
          <a:xfrm>
            <a:off x="857692" y="6554468"/>
            <a:ext cx="6440464" cy="1"/>
          </a:xfrm>
          <a:prstGeom prst="line">
            <a:avLst/>
          </a:prstGeom>
          <a:ln w="63500">
            <a:solidFill>
              <a:srgbClr val="221F2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
        <p:nvSpPr>
          <p:cNvPr id="845" name="Shape 845"/>
          <p:cNvSpPr/>
          <p:nvPr/>
        </p:nvSpPr>
        <p:spPr>
          <a:xfrm>
            <a:off x="264483" y="6420058"/>
            <a:ext cx="472642" cy="268822"/>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584200">
              <a:defRPr sz="1400">
                <a:latin typeface="Arial"/>
                <a:ea typeface="Arial"/>
                <a:cs typeface="Arial"/>
                <a:sym typeface="Arial"/>
              </a:defRPr>
            </a:lvl1pPr>
          </a:lstStyle>
          <a:p>
            <a:pPr lvl="0">
              <a:defRPr sz="1800"/>
            </a:pPr>
            <a:r>
              <a:rPr sz="1400"/>
              <a:t>Time</a:t>
            </a:r>
          </a:p>
        </p:txBody>
      </p:sp>
      <p:sp>
        <p:nvSpPr>
          <p:cNvPr id="846" name="Shape 846"/>
          <p:cNvSpPr/>
          <p:nvPr/>
        </p:nvSpPr>
        <p:spPr>
          <a:xfrm flipH="1">
            <a:off x="1426853" y="1736293"/>
            <a:ext cx="1" cy="518018"/>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
        <p:nvSpPr>
          <p:cNvPr id="847" name="Shape 847"/>
          <p:cNvSpPr/>
          <p:nvPr/>
        </p:nvSpPr>
        <p:spPr>
          <a:xfrm flipH="1">
            <a:off x="1426853" y="3879091"/>
            <a:ext cx="1" cy="1175225"/>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
        <p:nvSpPr>
          <p:cNvPr id="848" name="Shape 848"/>
          <p:cNvSpPr/>
          <p:nvPr/>
        </p:nvSpPr>
        <p:spPr>
          <a:xfrm>
            <a:off x="2007142" y="3234019"/>
            <a:ext cx="463662" cy="463662"/>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pic>
        <p:nvPicPr>
          <p:cNvPr id="849" name="pasted-image.tif"/>
          <p:cNvPicPr/>
          <p:nvPr/>
        </p:nvPicPr>
        <p:blipFill>
          <a:blip r:embed="rId5">
            <a:extLst/>
          </a:blip>
          <a:stretch>
            <a:fillRect/>
          </a:stretch>
        </p:blipFill>
        <p:spPr>
          <a:xfrm>
            <a:off x="1010304" y="5128456"/>
            <a:ext cx="833099" cy="549614"/>
          </a:xfrm>
          <a:prstGeom prst="rect">
            <a:avLst/>
          </a:prstGeom>
          <a:ln w="3175">
            <a:miter lim="400000"/>
          </a:ln>
        </p:spPr>
      </p:pic>
      <p:sp>
        <p:nvSpPr>
          <p:cNvPr id="850" name="Shape 850"/>
          <p:cNvSpPr/>
          <p:nvPr/>
        </p:nvSpPr>
        <p:spPr>
          <a:xfrm>
            <a:off x="1098333" y="5658527"/>
            <a:ext cx="657040" cy="472022"/>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lvl="0" algn="ctr" defTabSz="584200"/>
            <a:r>
              <a:rPr sz="1400">
                <a:latin typeface="Arial"/>
                <a:ea typeface="Arial"/>
                <a:cs typeface="Arial"/>
                <a:sym typeface="Arial"/>
              </a:rPr>
              <a:t>Offline</a:t>
            </a:r>
            <a:endParaRPr sz="1400">
              <a:latin typeface="Arial"/>
              <a:ea typeface="Arial"/>
              <a:cs typeface="Arial"/>
              <a:sym typeface="Arial"/>
            </a:endParaRPr>
          </a:p>
          <a:p>
            <a:pPr lvl="0" algn="ctr" defTabSz="584200"/>
            <a:r>
              <a:rPr sz="1400">
                <a:latin typeface="Arial"/>
                <a:ea typeface="Arial"/>
                <a:cs typeface="Arial"/>
                <a:sym typeface="Arial"/>
              </a:rPr>
              <a:t>Metrics</a:t>
            </a:r>
          </a:p>
        </p:txBody>
      </p:sp>
      <p:pic>
        <p:nvPicPr>
          <p:cNvPr id="851" name="pasted-image.tif"/>
          <p:cNvPicPr/>
          <p:nvPr/>
        </p:nvPicPr>
        <p:blipFill>
          <a:blip r:embed="rId5">
            <a:extLst/>
          </a:blip>
          <a:stretch>
            <a:fillRect/>
          </a:stretch>
        </p:blipFill>
        <p:spPr>
          <a:xfrm>
            <a:off x="2146370" y="5128456"/>
            <a:ext cx="833099" cy="549614"/>
          </a:xfrm>
          <a:prstGeom prst="rect">
            <a:avLst/>
          </a:prstGeom>
          <a:ln w="3175">
            <a:miter lim="400000"/>
          </a:ln>
        </p:spPr>
      </p:pic>
      <p:sp>
        <p:nvSpPr>
          <p:cNvPr id="852" name="Shape 852"/>
          <p:cNvSpPr/>
          <p:nvPr/>
        </p:nvSpPr>
        <p:spPr>
          <a:xfrm>
            <a:off x="2234399" y="5658527"/>
            <a:ext cx="657040" cy="472021"/>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lvl="0" algn="ctr" defTabSz="584200"/>
            <a:r>
              <a:rPr sz="1400">
                <a:latin typeface="Arial"/>
                <a:ea typeface="Arial"/>
                <a:cs typeface="Arial"/>
                <a:sym typeface="Arial"/>
              </a:rPr>
              <a:t>Online</a:t>
            </a:r>
            <a:endParaRPr sz="1400">
              <a:latin typeface="Arial"/>
              <a:ea typeface="Arial"/>
              <a:cs typeface="Arial"/>
              <a:sym typeface="Arial"/>
            </a:endParaRPr>
          </a:p>
          <a:p>
            <a:pPr lvl="0" algn="ctr" defTabSz="584200"/>
            <a:r>
              <a:rPr sz="1400">
                <a:latin typeface="Arial"/>
                <a:ea typeface="Arial"/>
                <a:cs typeface="Arial"/>
                <a:sym typeface="Arial"/>
              </a:rPr>
              <a:t>Metrics</a:t>
            </a:r>
          </a:p>
        </p:txBody>
      </p:sp>
      <p:sp>
        <p:nvSpPr>
          <p:cNvPr id="853" name="Shape 853"/>
          <p:cNvSpPr/>
          <p:nvPr/>
        </p:nvSpPr>
        <p:spPr>
          <a:xfrm>
            <a:off x="1801917" y="1121556"/>
            <a:ext cx="864966" cy="472021"/>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p>
            <a:pPr lvl="0" algn="ctr" defTabSz="584200"/>
            <a:r>
              <a:rPr sz="1400">
                <a:latin typeface="Arial"/>
                <a:ea typeface="Arial"/>
                <a:cs typeface="Arial"/>
                <a:sym typeface="Arial"/>
              </a:rPr>
              <a:t>Historical</a:t>
            </a:r>
            <a:endParaRPr sz="1400">
              <a:latin typeface="Arial"/>
              <a:ea typeface="Arial"/>
              <a:cs typeface="Arial"/>
              <a:sym typeface="Arial"/>
            </a:endParaRPr>
          </a:p>
          <a:p>
            <a:pPr lvl="0" algn="ctr" defTabSz="584200"/>
            <a:r>
              <a:rPr sz="1400">
                <a:latin typeface="Arial"/>
                <a:ea typeface="Arial"/>
                <a:cs typeface="Arial"/>
                <a:sym typeface="Arial"/>
              </a:rPr>
              <a:t>Data</a:t>
            </a:r>
          </a:p>
        </p:txBody>
      </p:sp>
      <p:sp>
        <p:nvSpPr>
          <p:cNvPr id="854" name="Shape 854"/>
          <p:cNvSpPr/>
          <p:nvPr/>
        </p:nvSpPr>
        <p:spPr>
          <a:xfrm>
            <a:off x="2535072" y="4580979"/>
            <a:ext cx="1" cy="518018"/>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pic>
        <p:nvPicPr>
          <p:cNvPr id="855" name="pasted-image.pdf"/>
          <p:cNvPicPr/>
          <p:nvPr/>
        </p:nvPicPr>
        <p:blipFill>
          <a:blip r:embed="rId3">
            <a:extLst/>
          </a:blip>
          <a:stretch>
            <a:fillRect/>
          </a:stretch>
        </p:blipFill>
        <p:spPr>
          <a:xfrm>
            <a:off x="5549288" y="2496935"/>
            <a:ext cx="877382" cy="939315"/>
          </a:xfrm>
          <a:prstGeom prst="rect">
            <a:avLst/>
          </a:prstGeom>
          <a:ln w="3175">
            <a:miter lim="400000"/>
          </a:ln>
        </p:spPr>
      </p:pic>
      <p:pic>
        <p:nvPicPr>
          <p:cNvPr id="856" name="pasted-image.tif"/>
          <p:cNvPicPr/>
          <p:nvPr/>
        </p:nvPicPr>
        <p:blipFill>
          <a:blip r:embed="rId4">
            <a:extLst/>
          </a:blip>
          <a:stretch>
            <a:fillRect/>
          </a:stretch>
        </p:blipFill>
        <p:spPr>
          <a:xfrm>
            <a:off x="6811235" y="3948626"/>
            <a:ext cx="593905" cy="518018"/>
          </a:xfrm>
          <a:prstGeom prst="rect">
            <a:avLst/>
          </a:prstGeom>
          <a:ln w="3175">
            <a:miter lim="400000"/>
          </a:ln>
        </p:spPr>
      </p:pic>
      <p:grpSp>
        <p:nvGrpSpPr>
          <p:cNvPr id="859" name="Group 859"/>
          <p:cNvGrpSpPr/>
          <p:nvPr/>
        </p:nvGrpSpPr>
        <p:grpSpPr>
          <a:xfrm>
            <a:off x="5697935" y="1240342"/>
            <a:ext cx="472642" cy="557189"/>
            <a:chOff x="0" y="0"/>
            <a:chExt cx="472640" cy="557188"/>
          </a:xfrm>
        </p:grpSpPr>
        <p:sp>
          <p:nvSpPr>
            <p:cNvPr id="857" name="Shape 857"/>
            <p:cNvSpPr/>
            <p:nvPr/>
          </p:nvSpPr>
          <p:spPr>
            <a:xfrm>
              <a:off x="-1" y="-1"/>
              <a:ext cx="472642" cy="5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5E5555"/>
            </a:solidFill>
            <a:ln w="3175" cap="flat">
              <a:noFill/>
              <a:miter lim="400000"/>
            </a:ln>
            <a:effectLst/>
          </p:spPr>
          <p:txBody>
            <a:bodyPr wrap="square" lIns="34325" tIns="34325" rIns="34325" bIns="34325" numCol="1" anchor="ctr">
              <a:noAutofit/>
            </a:bodyPr>
            <a:lstStyle/>
            <a:p>
              <a:pPr lvl="0" algn="ctr" defTabSz="321468">
                <a:defRPr sz="1600"/>
              </a:pPr>
            </a:p>
          </p:txBody>
        </p:sp>
        <p:sp>
          <p:nvSpPr>
            <p:cNvPr id="858" name="Shape 858"/>
            <p:cNvSpPr/>
            <p:nvPr/>
          </p:nvSpPr>
          <p:spPr>
            <a:xfrm>
              <a:off x="-1" y="-1"/>
              <a:ext cx="472642" cy="557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3175" cap="flat">
              <a:solidFill>
                <a:srgbClr val="322D2E"/>
              </a:solidFill>
              <a:prstDash val="solid"/>
              <a:round/>
            </a:ln>
            <a:effectLst/>
          </p:spPr>
          <p:txBody>
            <a:bodyPr wrap="square" lIns="34325" tIns="34325" rIns="34325" bIns="34325" numCol="1" anchor="ctr">
              <a:noAutofit/>
            </a:bodyPr>
            <a:lstStyle/>
            <a:p>
              <a:pPr lvl="0" algn="ctr" defTabSz="321468">
                <a:defRPr sz="1600"/>
              </a:pPr>
            </a:p>
          </p:txBody>
        </p:sp>
      </p:grpSp>
      <p:sp>
        <p:nvSpPr>
          <p:cNvPr id="860" name="Shape 860"/>
          <p:cNvSpPr/>
          <p:nvPr/>
        </p:nvSpPr>
        <p:spPr>
          <a:xfrm>
            <a:off x="5930050" y="1897663"/>
            <a:ext cx="1" cy="518018"/>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
        <p:nvSpPr>
          <p:cNvPr id="861" name="Shape 861"/>
          <p:cNvSpPr/>
          <p:nvPr/>
        </p:nvSpPr>
        <p:spPr>
          <a:xfrm>
            <a:off x="5930050" y="3717721"/>
            <a:ext cx="1" cy="1497965"/>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
        <p:nvSpPr>
          <p:cNvPr id="862" name="Shape 862"/>
          <p:cNvSpPr/>
          <p:nvPr/>
        </p:nvSpPr>
        <p:spPr>
          <a:xfrm>
            <a:off x="6510339" y="3395389"/>
            <a:ext cx="463662" cy="463661"/>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pic>
        <p:nvPicPr>
          <p:cNvPr id="863" name="pasted-image.tif"/>
          <p:cNvPicPr/>
          <p:nvPr/>
        </p:nvPicPr>
        <p:blipFill>
          <a:blip r:embed="rId5">
            <a:extLst/>
          </a:blip>
          <a:stretch>
            <a:fillRect/>
          </a:stretch>
        </p:blipFill>
        <p:spPr>
          <a:xfrm>
            <a:off x="5513501" y="5289826"/>
            <a:ext cx="833099" cy="549614"/>
          </a:xfrm>
          <a:prstGeom prst="rect">
            <a:avLst/>
          </a:prstGeom>
          <a:ln w="3175">
            <a:miter lim="400000"/>
          </a:ln>
        </p:spPr>
      </p:pic>
      <p:pic>
        <p:nvPicPr>
          <p:cNvPr id="864" name="pasted-image.tif"/>
          <p:cNvPicPr/>
          <p:nvPr/>
        </p:nvPicPr>
        <p:blipFill>
          <a:blip r:embed="rId5">
            <a:extLst/>
          </a:blip>
          <a:stretch>
            <a:fillRect/>
          </a:stretch>
        </p:blipFill>
        <p:spPr>
          <a:xfrm>
            <a:off x="6649567" y="5289826"/>
            <a:ext cx="833099" cy="549614"/>
          </a:xfrm>
          <a:prstGeom prst="rect">
            <a:avLst/>
          </a:prstGeom>
          <a:ln w="3175">
            <a:miter lim="400000"/>
          </a:ln>
        </p:spPr>
      </p:pic>
      <p:sp>
        <p:nvSpPr>
          <p:cNvPr id="865" name="Shape 865"/>
          <p:cNvSpPr/>
          <p:nvPr/>
        </p:nvSpPr>
        <p:spPr>
          <a:xfrm flipV="1">
            <a:off x="7533618" y="1811234"/>
            <a:ext cx="2517604" cy="1969777"/>
          </a:xfrm>
          <a:prstGeom prst="line">
            <a:avLst/>
          </a:prstGeom>
          <a:ln w="38100">
            <a:solidFill>
              <a:srgbClr val="85BD00"/>
            </a:solidFill>
            <a:custDash>
              <a:ds d="200000" sp="200000"/>
            </a:custDash>
            <a:miter lim="400000"/>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
        <p:nvSpPr>
          <p:cNvPr id="866" name="Shape 866"/>
          <p:cNvSpPr/>
          <p:nvPr/>
        </p:nvSpPr>
        <p:spPr>
          <a:xfrm>
            <a:off x="7066116" y="4619226"/>
            <a:ext cx="1" cy="518018"/>
          </a:xfrm>
          <a:prstGeom prst="line">
            <a:avLst/>
          </a:prstGeom>
          <a:ln w="25400">
            <a:solidFill>
              <a:srgbClr val="85BD00"/>
            </a:solidFill>
            <a:miter lim="400000"/>
            <a:tailEnd type="triangle"/>
          </a:ln>
        </p:spPr>
        <p:txBody>
          <a:bodyPr lIns="35718" tIns="35718" rIns="35718" bIns="35718" anchor="ctr"/>
          <a:lstStyle/>
          <a:p>
            <a:pPr lvl="0" algn="ctr" defTabSz="584200">
              <a:defRPr sz="1600">
                <a:latin typeface="Helvetica Light"/>
                <a:ea typeface="Helvetica Light"/>
                <a:cs typeface="Helvetica Light"/>
                <a:sym typeface="Helvetica Light"/>
              </a:defRPr>
            </a:pP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70" name="phoneinhand.png"/>
          <p:cNvPicPr/>
          <p:nvPr/>
        </p:nvPicPr>
        <p:blipFill>
          <a:blip r:embed="rId2">
            <a:extLst/>
          </a:blip>
          <a:srcRect l="0" t="0" r="0" b="0"/>
          <a:stretch>
            <a:fillRect/>
          </a:stretch>
        </p:blipFill>
        <p:spPr>
          <a:xfrm>
            <a:off x="3325114" y="2289577"/>
            <a:ext cx="4708610" cy="5579661"/>
          </a:xfrm>
          <a:prstGeom prst="rect">
            <a:avLst/>
          </a:prstGeom>
          <a:ln w="12700">
            <a:miter lim="400000"/>
          </a:ln>
          <a:effectLst>
            <a:outerShdw sx="100000" sy="100000" kx="0" ky="0" algn="b" rotWithShape="0" blurRad="139700" dist="26643" dir="5400000">
              <a:srgbClr val="000000">
                <a:alpha val="18618"/>
              </a:srgbClr>
            </a:outerShdw>
          </a:effectLst>
        </p:spPr>
      </p:pic>
      <p:grpSp>
        <p:nvGrpSpPr>
          <p:cNvPr id="873" name="Group 873"/>
          <p:cNvGrpSpPr/>
          <p:nvPr/>
        </p:nvGrpSpPr>
        <p:grpSpPr>
          <a:xfrm>
            <a:off x="-602752" y="1711957"/>
            <a:ext cx="3510996" cy="2298449"/>
            <a:chOff x="0" y="0"/>
            <a:chExt cx="3510995" cy="2298448"/>
          </a:xfrm>
        </p:grpSpPr>
        <p:pic>
          <p:nvPicPr>
            <p:cNvPr id="871" name="pasted-image.pdf"/>
            <p:cNvPicPr/>
            <p:nvPr/>
          </p:nvPicPr>
          <p:blipFill>
            <a:blip r:embed="rId3">
              <a:extLst/>
            </a:blip>
            <a:stretch>
              <a:fillRect/>
            </a:stretch>
          </p:blipFill>
          <p:spPr>
            <a:xfrm>
              <a:off x="0" y="0"/>
              <a:ext cx="3510996" cy="2298449"/>
            </a:xfrm>
            <a:prstGeom prst="rect">
              <a:avLst/>
            </a:prstGeom>
            <a:ln w="3175" cap="flat">
              <a:noFill/>
              <a:miter lim="400000"/>
            </a:ln>
            <a:effectLst/>
          </p:spPr>
        </p:pic>
        <p:sp>
          <p:nvSpPr>
            <p:cNvPr id="872" name="Shape 872"/>
            <p:cNvSpPr/>
            <p:nvPr/>
          </p:nvSpPr>
          <p:spPr>
            <a:xfrm>
              <a:off x="837581" y="919448"/>
              <a:ext cx="1886633" cy="9182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7625" tIns="47625" rIns="47625" bIns="47625" numCol="1" anchor="ctr">
              <a:spAutoFit/>
            </a:bodyPr>
            <a:lstStyle/>
            <a:p>
              <a:pPr lvl="0" algn="ctr" defTabSz="584200">
                <a:lnSpc>
                  <a:spcPct val="80000"/>
                </a:lnSpc>
              </a:pPr>
              <a:r>
                <a:rPr sz="3000">
                  <a:solidFill>
                    <a:srgbClr val="FFFFFF"/>
                  </a:solidFill>
                  <a:latin typeface="+mn-lt"/>
                  <a:ea typeface="+mn-ea"/>
                  <a:cs typeface="+mn-cs"/>
                  <a:sym typeface="Helvetica"/>
                </a:rPr>
                <a:t>Predictive</a:t>
              </a:r>
              <a:endParaRPr sz="3000">
                <a:solidFill>
                  <a:srgbClr val="FFFFFF"/>
                </a:solidFill>
                <a:latin typeface="+mn-lt"/>
                <a:ea typeface="+mn-ea"/>
                <a:cs typeface="+mn-cs"/>
                <a:sym typeface="Helvetica"/>
              </a:endParaRPr>
            </a:p>
            <a:p>
              <a:pPr lvl="0" algn="ctr" defTabSz="584200">
                <a:lnSpc>
                  <a:spcPct val="80000"/>
                </a:lnSpc>
              </a:pPr>
              <a:r>
                <a:rPr sz="3000">
                  <a:solidFill>
                    <a:srgbClr val="FFFFFF"/>
                  </a:solidFill>
                  <a:latin typeface="+mn-lt"/>
                  <a:ea typeface="+mn-ea"/>
                  <a:cs typeface="+mn-cs"/>
                  <a:sym typeface="Helvetica"/>
                </a:rPr>
                <a:t>Service</a:t>
              </a:r>
            </a:p>
          </p:txBody>
        </p:sp>
      </p:grpSp>
      <p:sp>
        <p:nvSpPr>
          <p:cNvPr id="885" name="Shape 885"/>
          <p:cNvSpPr/>
          <p:nvPr/>
        </p:nvSpPr>
        <p:spPr>
          <a:xfrm>
            <a:off x="1765672" y="1102823"/>
            <a:ext cx="2453694" cy="609135"/>
          </a:xfrm>
          <a:custGeom>
            <a:avLst/>
            <a:gdLst/>
            <a:ahLst/>
            <a:cxnLst>
              <a:cxn ang="0">
                <a:pos x="wd2" y="hd2"/>
              </a:cxn>
              <a:cxn ang="5400000">
                <a:pos x="wd2" y="hd2"/>
              </a:cxn>
              <a:cxn ang="10800000">
                <a:pos x="wd2" y="hd2"/>
              </a:cxn>
              <a:cxn ang="16200000">
                <a:pos x="wd2" y="hd2"/>
              </a:cxn>
            </a:cxnLst>
            <a:rect l="0" t="0" r="r" b="b"/>
            <a:pathLst>
              <a:path w="21600" h="16523" fill="norm" stroke="1" extrusionOk="0">
                <a:moveTo>
                  <a:pt x="0" y="16523"/>
                </a:moveTo>
                <a:cubicBezTo>
                  <a:pt x="5228" y="-2426"/>
                  <a:pt x="12428" y="-5077"/>
                  <a:pt x="21600" y="8570"/>
                </a:cubicBezTo>
              </a:path>
            </a:pathLst>
          </a:custGeom>
          <a:ln w="190500">
            <a:solidFill>
              <a:srgbClr val="008BC7">
                <a:alpha val="70279"/>
              </a:srgbClr>
            </a:solidFill>
            <a:miter lim="400000"/>
            <a:headEnd type="stealth"/>
          </a:ln>
        </p:spPr>
        <p:txBody>
          <a:bodyPr/>
          <a:lstStyle/>
          <a:p>
            <a:pPr lvl="0"/>
          </a:p>
        </p:txBody>
      </p:sp>
      <p:grpSp>
        <p:nvGrpSpPr>
          <p:cNvPr id="877" name="Group 877"/>
          <p:cNvGrpSpPr/>
          <p:nvPr/>
        </p:nvGrpSpPr>
        <p:grpSpPr>
          <a:xfrm>
            <a:off x="11661947" y="2846813"/>
            <a:ext cx="3497077" cy="2289337"/>
            <a:chOff x="0" y="0"/>
            <a:chExt cx="3497075" cy="2289336"/>
          </a:xfrm>
        </p:grpSpPr>
        <p:pic>
          <p:nvPicPr>
            <p:cNvPr id="875" name="pasted-image.pdf"/>
            <p:cNvPicPr/>
            <p:nvPr/>
          </p:nvPicPr>
          <p:blipFill>
            <a:blip r:embed="rId4">
              <a:extLst/>
            </a:blip>
            <a:stretch>
              <a:fillRect/>
            </a:stretch>
          </p:blipFill>
          <p:spPr>
            <a:xfrm>
              <a:off x="0" y="0"/>
              <a:ext cx="3497076" cy="2289337"/>
            </a:xfrm>
            <a:prstGeom prst="rect">
              <a:avLst/>
            </a:prstGeom>
            <a:ln w="3175" cap="flat">
              <a:noFill/>
              <a:miter lim="400000"/>
            </a:ln>
            <a:effectLst/>
          </p:spPr>
        </p:pic>
        <p:sp>
          <p:nvSpPr>
            <p:cNvPr id="876" name="Shape 876"/>
            <p:cNvSpPr/>
            <p:nvPr/>
          </p:nvSpPr>
          <p:spPr>
            <a:xfrm>
              <a:off x="1306871" y="1097771"/>
              <a:ext cx="934133" cy="552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7625" tIns="47625" rIns="47625" bIns="47625" numCol="1" anchor="ctr">
              <a:spAutoFit/>
            </a:bodyPr>
            <a:lstStyle>
              <a:lvl1pPr algn="ctr" defTabSz="584200">
                <a:lnSpc>
                  <a:spcPct val="80000"/>
                </a:lnSpc>
                <a:defRPr sz="3000">
                  <a:solidFill>
                    <a:srgbClr val="FFFFFF"/>
                  </a:solidFill>
                  <a:latin typeface="+mn-lt"/>
                  <a:ea typeface="+mn-ea"/>
                  <a:cs typeface="+mn-cs"/>
                  <a:sym typeface="Helvetica"/>
                </a:defRPr>
              </a:lvl1pPr>
            </a:lstStyle>
            <a:p>
              <a:pPr lvl="0">
                <a:defRPr sz="1800">
                  <a:solidFill>
                    <a:srgbClr val="000000"/>
                  </a:solidFill>
                </a:defRPr>
              </a:pPr>
              <a:r>
                <a:rPr sz="3000">
                  <a:solidFill>
                    <a:srgbClr val="FFFFFF"/>
                  </a:solidFill>
                </a:rPr>
                <a:t>Logs</a:t>
              </a:r>
            </a:p>
          </p:txBody>
        </p:sp>
      </p:grpSp>
      <p:sp>
        <p:nvSpPr>
          <p:cNvPr id="886" name="Shape 886"/>
          <p:cNvSpPr/>
          <p:nvPr/>
        </p:nvSpPr>
        <p:spPr>
          <a:xfrm>
            <a:off x="1215698" y="4010270"/>
            <a:ext cx="2654347" cy="1397468"/>
          </a:xfrm>
          <a:custGeom>
            <a:avLst/>
            <a:gdLst/>
            <a:ahLst/>
            <a:cxnLst>
              <a:cxn ang="0">
                <a:pos x="wd2" y="hd2"/>
              </a:cxn>
              <a:cxn ang="5400000">
                <a:pos x="wd2" y="hd2"/>
              </a:cxn>
              <a:cxn ang="10800000">
                <a:pos x="wd2" y="hd2"/>
              </a:cxn>
              <a:cxn ang="16200000">
                <a:pos x="wd2" y="hd2"/>
              </a:cxn>
            </a:cxnLst>
            <a:rect l="0" t="0" r="r" b="b"/>
            <a:pathLst>
              <a:path w="21600" h="20996" fill="norm" stroke="1" extrusionOk="0">
                <a:moveTo>
                  <a:pt x="21600" y="20955"/>
                </a:moveTo>
                <a:cubicBezTo>
                  <a:pt x="9389" y="21600"/>
                  <a:pt x="2189" y="14615"/>
                  <a:pt x="0" y="0"/>
                </a:cubicBezTo>
              </a:path>
            </a:pathLst>
          </a:custGeom>
          <a:ln w="190500">
            <a:solidFill>
              <a:srgbClr val="FE5401">
                <a:alpha val="69580"/>
              </a:srgbClr>
            </a:solidFill>
            <a:miter lim="400000"/>
            <a:headEnd type="stealth"/>
          </a:ln>
        </p:spPr>
        <p:txBody>
          <a:bodyPr/>
          <a:lstStyle/>
          <a:p>
            <a:pPr lvl="0"/>
          </a:p>
        </p:txBody>
      </p:sp>
      <p:sp>
        <p:nvSpPr>
          <p:cNvPr id="887" name="Shape 887"/>
          <p:cNvSpPr/>
          <p:nvPr/>
        </p:nvSpPr>
        <p:spPr>
          <a:xfrm>
            <a:off x="6324589" y="2595112"/>
            <a:ext cx="1765578" cy="931678"/>
          </a:xfrm>
          <a:custGeom>
            <a:avLst/>
            <a:gdLst/>
            <a:ahLst/>
            <a:cxnLst>
              <a:cxn ang="0">
                <a:pos x="wd2" y="hd2"/>
              </a:cxn>
              <a:cxn ang="5400000">
                <a:pos x="wd2" y="hd2"/>
              </a:cxn>
              <a:cxn ang="10800000">
                <a:pos x="wd2" y="hd2"/>
              </a:cxn>
              <a:cxn ang="16200000">
                <a:pos x="wd2" y="hd2"/>
              </a:cxn>
            </a:cxnLst>
            <a:rect l="0" t="0" r="r" b="b"/>
            <a:pathLst>
              <a:path w="21600" h="17500" fill="norm" stroke="1" extrusionOk="0">
                <a:moveTo>
                  <a:pt x="21600" y="17500"/>
                </a:moveTo>
                <a:cubicBezTo>
                  <a:pt x="19143" y="526"/>
                  <a:pt x="11943" y="-4100"/>
                  <a:pt x="0" y="3622"/>
                </a:cubicBezTo>
              </a:path>
            </a:pathLst>
          </a:custGeom>
          <a:ln w="190500">
            <a:solidFill>
              <a:srgbClr val="7AB102">
                <a:alpha val="69580"/>
              </a:srgbClr>
            </a:solidFill>
            <a:miter lim="400000"/>
            <a:headEnd type="stealth"/>
          </a:ln>
        </p:spPr>
        <p:txBody>
          <a:bodyPr/>
          <a:lstStyle/>
          <a:p>
            <a:pPr lvl="0"/>
          </a:p>
        </p:txBody>
      </p:sp>
      <p:sp>
        <p:nvSpPr>
          <p:cNvPr id="880" name="Shape 880"/>
          <p:cNvSpPr/>
          <p:nvPr/>
        </p:nvSpPr>
        <p:spPr>
          <a:xfrm>
            <a:off x="7164027" y="3526790"/>
            <a:ext cx="1971803" cy="795020"/>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lvl1pPr algn="ctr" defTabSz="584200">
              <a:lnSpc>
                <a:spcPct val="90000"/>
              </a:lnSpc>
              <a:defRPr sz="2400">
                <a:latin typeface="+mn-lt"/>
                <a:ea typeface="+mn-ea"/>
                <a:cs typeface="+mn-cs"/>
                <a:sym typeface="Helvetica"/>
              </a:defRPr>
            </a:lvl1pPr>
          </a:lstStyle>
          <a:p>
            <a:pPr lvl="0">
              <a:defRPr sz="1800"/>
            </a:pPr>
            <a:r>
              <a:rPr sz="2400"/>
              <a:t>User activity logged</a:t>
            </a:r>
          </a:p>
        </p:txBody>
      </p:sp>
      <p:sp>
        <p:nvSpPr>
          <p:cNvPr id="881" name="Shape 881"/>
          <p:cNvSpPr/>
          <p:nvPr/>
        </p:nvSpPr>
        <p:spPr>
          <a:xfrm>
            <a:off x="3377771" y="1418767"/>
            <a:ext cx="3058580" cy="79502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lvl1pPr algn="ctr" defTabSz="584200">
              <a:lnSpc>
                <a:spcPct val="90000"/>
              </a:lnSpc>
              <a:defRPr sz="2400">
                <a:latin typeface="+mn-lt"/>
                <a:ea typeface="+mn-ea"/>
                <a:cs typeface="+mn-cs"/>
                <a:sym typeface="Helvetica"/>
              </a:defRPr>
            </a:lvl1pPr>
          </a:lstStyle>
          <a:p>
            <a:pPr lvl="0">
              <a:defRPr sz="1800"/>
            </a:pPr>
            <a:r>
              <a:rPr sz="2400"/>
              <a:t>Request for Strata event data</a:t>
            </a:r>
          </a:p>
        </p:txBody>
      </p:sp>
      <p:sp>
        <p:nvSpPr>
          <p:cNvPr id="882" name="Shape 882"/>
          <p:cNvSpPr/>
          <p:nvPr/>
        </p:nvSpPr>
        <p:spPr>
          <a:xfrm>
            <a:off x="20470" y="5356207"/>
            <a:ext cx="3058581" cy="795021"/>
          </a:xfrm>
          <a:prstGeom prst="rect">
            <a:avLst/>
          </a:prstGeom>
          <a:ln w="12700">
            <a:miter lim="400000"/>
          </a:ln>
          <a:extLst>
            <a:ext uri="{C572A759-6A51-4108-AA02-DFA0A04FC94B}">
              <ma14:wrappingTextBoxFlag xmlns:ma14="http://schemas.microsoft.com/office/mac/drawingml/2011/main" val="1"/>
            </a:ext>
          </a:extLst>
        </p:spPr>
        <p:txBody>
          <a:bodyPr lIns="47625" tIns="47625" rIns="47625" bIns="47625" anchor="ctr">
            <a:spAutoFit/>
          </a:bodyPr>
          <a:lstStyle>
            <a:lvl1pPr algn="ctr" defTabSz="584200">
              <a:lnSpc>
                <a:spcPct val="90000"/>
              </a:lnSpc>
              <a:defRPr sz="2400">
                <a:latin typeface="+mn-lt"/>
                <a:ea typeface="+mn-ea"/>
                <a:cs typeface="+mn-cs"/>
                <a:sym typeface="Helvetica"/>
              </a:defRPr>
            </a:lvl1pPr>
          </a:lstStyle>
          <a:p>
            <a:pPr lvl="0">
              <a:defRPr sz="1800"/>
            </a:pPr>
            <a:r>
              <a:rPr sz="2400"/>
              <a:t>Personalized recommendations</a:t>
            </a:r>
          </a:p>
        </p:txBody>
      </p:sp>
      <p:pic>
        <p:nvPicPr>
          <p:cNvPr id="883" name="pasted-image.png"/>
          <p:cNvPicPr/>
          <p:nvPr/>
        </p:nvPicPr>
        <p:blipFill>
          <a:blip r:embed="rId5">
            <a:extLst/>
          </a:blip>
          <a:srcRect l="0" t="0" r="0" b="30651"/>
          <a:stretch>
            <a:fillRect/>
          </a:stretch>
        </p:blipFill>
        <p:spPr>
          <a:xfrm>
            <a:off x="14768238" y="83438"/>
            <a:ext cx="1389886" cy="463474"/>
          </a:xfrm>
          <a:prstGeom prst="rect">
            <a:avLst/>
          </a:prstGeom>
          <a:ln w="3175">
            <a:miter lim="400000"/>
          </a:ln>
        </p:spPr>
      </p:pic>
      <p:sp>
        <p:nvSpPr>
          <p:cNvPr id="884" name="Shape 8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32" presetID="23" grpId="1" fill="hold">
                                  <p:stCondLst>
                                    <p:cond delay="0"/>
                                  </p:stCondLst>
                                  <p:iterate type="el" backwards="0">
                                    <p:tmAbs val="0"/>
                                  </p:iterate>
                                  <p:childTnLst>
                                    <p:set>
                                      <p:cBhvr>
                                        <p:cTn id="6" fill="hold"/>
                                        <p:tgtEl>
                                          <p:spTgt spid="870"/>
                                        </p:tgtEl>
                                        <p:attrNameLst>
                                          <p:attrName>style.visibility</p:attrName>
                                        </p:attrNameLst>
                                      </p:cBhvr>
                                      <p:to>
                                        <p:strVal val="visible"/>
                                      </p:to>
                                    </p:set>
                                    <p:anim calcmode="lin" valueType="num">
                                      <p:cBhvr>
                                        <p:cTn id="7" dur="1250" fill="hold"/>
                                        <p:tgtEl>
                                          <p:spTgt spid="870"/>
                                        </p:tgtEl>
                                        <p:attrNameLst>
                                          <p:attrName>ppt_w</p:attrName>
                                        </p:attrNameLst>
                                      </p:cBhvr>
                                      <p:tavLst>
                                        <p:tav tm="0">
                                          <p:val>
                                            <p:fltVal val="0"/>
                                          </p:val>
                                        </p:tav>
                                        <p:tav tm="100000">
                                          <p:val>
                                            <p:strVal val="#ppt_w"/>
                                          </p:val>
                                        </p:tav>
                                      </p:tavLst>
                                    </p:anim>
                                    <p:anim calcmode="lin" valueType="num">
                                      <p:cBhvr>
                                        <p:cTn id="8" dur="1250" fill="hold"/>
                                        <p:tgtEl>
                                          <p:spTgt spid="870"/>
                                        </p:tgtEl>
                                        <p:attrNameLst>
                                          <p:attrName>ppt_h</p:attrName>
                                        </p:attrNameLst>
                                      </p:cBhvr>
                                      <p:tavLst>
                                        <p:tav tm="0">
                                          <p:val>
                                            <p:fltVal val="0"/>
                                          </p:val>
                                        </p:tav>
                                        <p:tav tm="100000">
                                          <p:val>
                                            <p:strVal val="#ppt_h"/>
                                          </p:val>
                                        </p:tav>
                                      </p:tavLst>
                                    </p:anim>
                                  </p:childTnLst>
                                </p:cTn>
                              </p:par>
                            </p:childTnLst>
                          </p:cTn>
                        </p:par>
                        <p:par>
                          <p:cTn id="9" fill="hold">
                            <p:stCondLst>
                              <p:cond delay="1250"/>
                            </p:stCondLst>
                            <p:childTnLst>
                              <p:par>
                                <p:cTn id="10" nodeType="afterEffect" presetClass="entr" presetSubtype="16" presetID="23" grpId="2" fill="hold">
                                  <p:stCondLst>
                                    <p:cond delay="700"/>
                                  </p:stCondLst>
                                  <p:iterate type="el" backwards="0">
                                    <p:tmAbs val="0"/>
                                  </p:iterate>
                                  <p:childTnLst>
                                    <p:set>
                                      <p:cBhvr>
                                        <p:cTn id="11" fill="hold"/>
                                        <p:tgtEl>
                                          <p:spTgt spid="873"/>
                                        </p:tgtEl>
                                        <p:attrNameLst>
                                          <p:attrName>style.visibility</p:attrName>
                                        </p:attrNameLst>
                                      </p:cBhvr>
                                      <p:to>
                                        <p:strVal val="visible"/>
                                      </p:to>
                                    </p:set>
                                    <p:anim calcmode="lin" valueType="num">
                                      <p:cBhvr>
                                        <p:cTn id="12" dur="1500" fill="hold"/>
                                        <p:tgtEl>
                                          <p:spTgt spid="873"/>
                                        </p:tgtEl>
                                        <p:attrNameLst>
                                          <p:attrName>ppt_w</p:attrName>
                                        </p:attrNameLst>
                                      </p:cBhvr>
                                      <p:tavLst>
                                        <p:tav tm="0">
                                          <p:val>
                                            <p:fltVal val="0"/>
                                          </p:val>
                                        </p:tav>
                                        <p:tav tm="100000">
                                          <p:val>
                                            <p:strVal val="#ppt_w"/>
                                          </p:val>
                                        </p:tav>
                                      </p:tavLst>
                                    </p:anim>
                                    <p:anim calcmode="lin" valueType="num">
                                      <p:cBhvr>
                                        <p:cTn id="13" dur="1500" fill="hold"/>
                                        <p:tgtEl>
                                          <p:spTgt spid="873"/>
                                        </p:tgtEl>
                                        <p:attrNameLst>
                                          <p:attrName>ppt_h</p:attrName>
                                        </p:attrNameLst>
                                      </p:cBhvr>
                                      <p:tavLst>
                                        <p:tav tm="0">
                                          <p:val>
                                            <p:fltVal val="0"/>
                                          </p:val>
                                        </p:tav>
                                        <p:tav tm="100000">
                                          <p:val>
                                            <p:strVal val="#ppt_h"/>
                                          </p:val>
                                        </p:tav>
                                      </p:tavLst>
                                    </p:anim>
                                  </p:childTnLst>
                                </p:cTn>
                              </p:par>
                            </p:childTnLst>
                          </p:cTn>
                        </p:par>
                        <p:par>
                          <p:cTn id="14" fill="hold">
                            <p:stCondLst>
                              <p:cond delay="3450"/>
                            </p:stCondLst>
                            <p:childTnLst>
                              <p:par>
                                <p:cTn id="15" nodeType="afterEffect" presetClass="entr" presetSubtype="2" presetID="22" grpId="3" fill="hold">
                                  <p:stCondLst>
                                    <p:cond delay="1000"/>
                                  </p:stCondLst>
                                  <p:iterate type="el" backwards="0">
                                    <p:tmAbs val="0"/>
                                  </p:iterate>
                                  <p:childTnLst>
                                    <p:set>
                                      <p:cBhvr>
                                        <p:cTn id="16" fill="hold"/>
                                        <p:tgtEl>
                                          <p:spTgt spid="885"/>
                                        </p:tgtEl>
                                        <p:attrNameLst>
                                          <p:attrName>style.visibility</p:attrName>
                                        </p:attrNameLst>
                                      </p:cBhvr>
                                      <p:to>
                                        <p:strVal val="visible"/>
                                      </p:to>
                                    </p:set>
                                    <p:animEffect filter="wipe(right)" transition="in">
                                      <p:cBhvr>
                                        <p:cTn id="17" dur="600"/>
                                        <p:tgtEl>
                                          <p:spTgt spid="885"/>
                                        </p:tgtEl>
                                      </p:cBhvr>
                                    </p:animEffect>
                                  </p:childTnLst>
                                </p:cTn>
                              </p:par>
                            </p:childTnLst>
                          </p:cTn>
                        </p:par>
                        <p:par>
                          <p:cTn id="18" fill="hold">
                            <p:stCondLst>
                              <p:cond delay="5050"/>
                            </p:stCondLst>
                            <p:childTnLst>
                              <p:par>
                                <p:cTn id="19" nodeType="afterEffect" presetClass="entr" presetSubtype="32" presetID="23" grpId="4" fill="hold">
                                  <p:stCondLst>
                                    <p:cond delay="0"/>
                                  </p:stCondLst>
                                  <p:iterate type="el" backwards="0">
                                    <p:tmAbs val="0"/>
                                  </p:iterate>
                                  <p:childTnLst>
                                    <p:set>
                                      <p:cBhvr>
                                        <p:cTn id="20" fill="hold"/>
                                        <p:tgtEl>
                                          <p:spTgt spid="881"/>
                                        </p:tgtEl>
                                        <p:attrNameLst>
                                          <p:attrName>style.visibility</p:attrName>
                                        </p:attrNameLst>
                                      </p:cBhvr>
                                      <p:to>
                                        <p:strVal val="visible"/>
                                      </p:to>
                                    </p:set>
                                    <p:anim calcmode="lin" valueType="num">
                                      <p:cBhvr>
                                        <p:cTn id="21" dur="500" fill="hold"/>
                                        <p:tgtEl>
                                          <p:spTgt spid="881"/>
                                        </p:tgtEl>
                                        <p:attrNameLst>
                                          <p:attrName>ppt_w</p:attrName>
                                        </p:attrNameLst>
                                      </p:cBhvr>
                                      <p:tavLst>
                                        <p:tav tm="0">
                                          <p:val>
                                            <p:fltVal val="0"/>
                                          </p:val>
                                        </p:tav>
                                        <p:tav tm="100000">
                                          <p:val>
                                            <p:strVal val="#ppt_w"/>
                                          </p:val>
                                        </p:tav>
                                      </p:tavLst>
                                    </p:anim>
                                    <p:anim calcmode="lin" valueType="num">
                                      <p:cBhvr>
                                        <p:cTn id="22" dur="500" fill="hold"/>
                                        <p:tgtEl>
                                          <p:spTgt spid="881"/>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8" presetID="22" grpId="5" fill="hold">
                                  <p:stCondLst>
                                    <p:cond delay="0"/>
                                  </p:stCondLst>
                                  <p:iterate type="el" backwards="0">
                                    <p:tmAbs val="0"/>
                                  </p:iterate>
                                  <p:childTnLst>
                                    <p:set>
                                      <p:cBhvr>
                                        <p:cTn id="26" fill="hold"/>
                                        <p:tgtEl>
                                          <p:spTgt spid="886"/>
                                        </p:tgtEl>
                                        <p:attrNameLst>
                                          <p:attrName>style.visibility</p:attrName>
                                        </p:attrNameLst>
                                      </p:cBhvr>
                                      <p:to>
                                        <p:strVal val="visible"/>
                                      </p:to>
                                    </p:set>
                                    <p:animEffect filter="wipe(left)" transition="in">
                                      <p:cBhvr>
                                        <p:cTn id="27" dur="600"/>
                                        <p:tgtEl>
                                          <p:spTgt spid="886"/>
                                        </p:tgtEl>
                                      </p:cBhvr>
                                    </p:animEffect>
                                  </p:childTnLst>
                                </p:cTn>
                              </p:par>
                            </p:childTnLst>
                          </p:cTn>
                        </p:par>
                        <p:par>
                          <p:cTn id="28" fill="hold">
                            <p:stCondLst>
                              <p:cond delay="600"/>
                            </p:stCondLst>
                            <p:childTnLst>
                              <p:par>
                                <p:cTn id="29" nodeType="afterEffect" presetClass="entr" presetSubtype="32" presetID="23" grpId="6" fill="hold">
                                  <p:stCondLst>
                                    <p:cond delay="0"/>
                                  </p:stCondLst>
                                  <p:iterate type="el" backwards="0">
                                    <p:tmAbs val="0"/>
                                  </p:iterate>
                                  <p:childTnLst>
                                    <p:set>
                                      <p:cBhvr>
                                        <p:cTn id="30" fill="hold"/>
                                        <p:tgtEl>
                                          <p:spTgt spid="882"/>
                                        </p:tgtEl>
                                        <p:attrNameLst>
                                          <p:attrName>style.visibility</p:attrName>
                                        </p:attrNameLst>
                                      </p:cBhvr>
                                      <p:to>
                                        <p:strVal val="visible"/>
                                      </p:to>
                                    </p:set>
                                    <p:anim calcmode="lin" valueType="num">
                                      <p:cBhvr>
                                        <p:cTn id="31" dur="1000" fill="hold"/>
                                        <p:tgtEl>
                                          <p:spTgt spid="882"/>
                                        </p:tgtEl>
                                        <p:attrNameLst>
                                          <p:attrName>ppt_w</p:attrName>
                                        </p:attrNameLst>
                                      </p:cBhvr>
                                      <p:tavLst>
                                        <p:tav tm="0">
                                          <p:val>
                                            <p:fltVal val="0"/>
                                          </p:val>
                                        </p:tav>
                                        <p:tav tm="100000">
                                          <p:val>
                                            <p:strVal val="#ppt_w"/>
                                          </p:val>
                                        </p:tav>
                                      </p:tavLst>
                                    </p:anim>
                                    <p:anim calcmode="lin" valueType="num">
                                      <p:cBhvr>
                                        <p:cTn id="32" dur="1000" fill="hold"/>
                                        <p:tgtEl>
                                          <p:spTgt spid="88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16" presetID="23" grpId="7" fill="hold">
                                  <p:stCondLst>
                                    <p:cond delay="0"/>
                                  </p:stCondLst>
                                  <p:iterate type="el" backwards="0">
                                    <p:tmAbs val="0"/>
                                  </p:iterate>
                                  <p:childTnLst>
                                    <p:set>
                                      <p:cBhvr>
                                        <p:cTn id="36" fill="hold"/>
                                        <p:tgtEl>
                                          <p:spTgt spid="877"/>
                                        </p:tgtEl>
                                        <p:attrNameLst>
                                          <p:attrName>style.visibility</p:attrName>
                                        </p:attrNameLst>
                                      </p:cBhvr>
                                      <p:to>
                                        <p:strVal val="visible"/>
                                      </p:to>
                                    </p:set>
                                    <p:anim calcmode="lin" valueType="num">
                                      <p:cBhvr>
                                        <p:cTn id="37" dur="1500" fill="hold"/>
                                        <p:tgtEl>
                                          <p:spTgt spid="877"/>
                                        </p:tgtEl>
                                        <p:attrNameLst>
                                          <p:attrName>ppt_w</p:attrName>
                                        </p:attrNameLst>
                                      </p:cBhvr>
                                      <p:tavLst>
                                        <p:tav tm="0">
                                          <p:val>
                                            <p:fltVal val="0"/>
                                          </p:val>
                                        </p:tav>
                                        <p:tav tm="100000">
                                          <p:val>
                                            <p:strVal val="#ppt_w"/>
                                          </p:val>
                                        </p:tav>
                                      </p:tavLst>
                                    </p:anim>
                                    <p:anim calcmode="lin" valueType="num">
                                      <p:cBhvr>
                                        <p:cTn id="38" dur="1500" fill="hold"/>
                                        <p:tgtEl>
                                          <p:spTgt spid="877"/>
                                        </p:tgtEl>
                                        <p:attrNameLst>
                                          <p:attrName>ppt_h</p:attrName>
                                        </p:attrNameLst>
                                      </p:cBhvr>
                                      <p:tavLst>
                                        <p:tav tm="0">
                                          <p:val>
                                            <p:fltVal val="0"/>
                                          </p:val>
                                        </p:tav>
                                        <p:tav tm="100000">
                                          <p:val>
                                            <p:strVal val="#ppt_h"/>
                                          </p:val>
                                        </p:tav>
                                      </p:tavLst>
                                    </p:anim>
                                  </p:childTnLst>
                                </p:cTn>
                              </p:par>
                            </p:childTnLst>
                          </p:cTn>
                        </p:par>
                        <p:par>
                          <p:cTn id="39" fill="hold">
                            <p:stCondLst>
                              <p:cond delay="1500"/>
                            </p:stCondLst>
                            <p:childTnLst>
                              <p:par>
                                <p:cTn id="40" nodeType="afterEffect" presetClass="entr" presetSubtype="8" presetID="22" grpId="8" fill="hold">
                                  <p:stCondLst>
                                    <p:cond delay="0"/>
                                  </p:stCondLst>
                                  <p:iterate type="el" backwards="0">
                                    <p:tmAbs val="0"/>
                                  </p:iterate>
                                  <p:childTnLst>
                                    <p:set>
                                      <p:cBhvr>
                                        <p:cTn id="41" fill="hold"/>
                                        <p:tgtEl>
                                          <p:spTgt spid="887"/>
                                        </p:tgtEl>
                                        <p:attrNameLst>
                                          <p:attrName>style.visibility</p:attrName>
                                        </p:attrNameLst>
                                      </p:cBhvr>
                                      <p:to>
                                        <p:strVal val="visible"/>
                                      </p:to>
                                    </p:set>
                                    <p:animEffect filter="wipe(left)" transition="in">
                                      <p:cBhvr>
                                        <p:cTn id="42" dur="600"/>
                                        <p:tgtEl>
                                          <p:spTgt spid="887"/>
                                        </p:tgtEl>
                                      </p:cBhvr>
                                    </p:animEffect>
                                  </p:childTnLst>
                                </p:cTn>
                              </p:par>
                            </p:childTnLst>
                          </p:cTn>
                        </p:par>
                        <p:par>
                          <p:cTn id="43" fill="hold">
                            <p:stCondLst>
                              <p:cond delay="2100"/>
                            </p:stCondLst>
                            <p:childTnLst>
                              <p:par>
                                <p:cTn id="44" nodeType="afterEffect" presetClass="entr" presetSubtype="32" presetID="23" grpId="9" fill="hold">
                                  <p:stCondLst>
                                    <p:cond delay="0"/>
                                  </p:stCondLst>
                                  <p:iterate type="el" backwards="0">
                                    <p:tmAbs val="0"/>
                                  </p:iterate>
                                  <p:childTnLst>
                                    <p:set>
                                      <p:cBhvr>
                                        <p:cTn id="45" fill="hold"/>
                                        <p:tgtEl>
                                          <p:spTgt spid="880"/>
                                        </p:tgtEl>
                                        <p:attrNameLst>
                                          <p:attrName>style.visibility</p:attrName>
                                        </p:attrNameLst>
                                      </p:cBhvr>
                                      <p:to>
                                        <p:strVal val="visible"/>
                                      </p:to>
                                    </p:set>
                                    <p:anim calcmode="lin" valueType="num">
                                      <p:cBhvr>
                                        <p:cTn id="46" dur="500" fill="hold"/>
                                        <p:tgtEl>
                                          <p:spTgt spid="880"/>
                                        </p:tgtEl>
                                        <p:attrNameLst>
                                          <p:attrName>ppt_w</p:attrName>
                                        </p:attrNameLst>
                                      </p:cBhvr>
                                      <p:tavLst>
                                        <p:tav tm="0">
                                          <p:val>
                                            <p:fltVal val="0"/>
                                          </p:val>
                                        </p:tav>
                                        <p:tav tm="100000">
                                          <p:val>
                                            <p:strVal val="#ppt_w"/>
                                          </p:val>
                                        </p:tav>
                                      </p:tavLst>
                                    </p:anim>
                                    <p:anim calcmode="lin" valueType="num">
                                      <p:cBhvr>
                                        <p:cTn id="47" dur="500" fill="hold"/>
                                        <p:tgtEl>
                                          <p:spTgt spid="8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80" grpId="9"/>
      <p:bldP build="whole" bldLvl="1" animBg="1" rev="0" advAuto="0" spid="885" grpId="3"/>
      <p:bldP build="whole" bldLvl="1" animBg="1" rev="0" advAuto="0" spid="870" grpId="1"/>
      <p:bldP build="whole" bldLvl="1" animBg="1" rev="0" advAuto="0" spid="882" grpId="6"/>
      <p:bldP build="whole" bldLvl="1" animBg="1" rev="0" advAuto="0" spid="886" grpId="5"/>
      <p:bldP build="whole" bldLvl="1" animBg="1" rev="0" advAuto="0" spid="881" grpId="4"/>
      <p:bldP build="whole" bldLvl="1" animBg="1" rev="0" advAuto="0" spid="873" grpId="2"/>
      <p:bldP build="whole" bldLvl="1" animBg="1" rev="0" advAuto="0" spid="887" grpId="8"/>
      <p:bldP build="whole" bldLvl="1" animBg="1" rev="0" advAuto="0" spid="877" grpId="7"/>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9" name="Shape 889"/>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Summary</a:t>
            </a:r>
          </a:p>
        </p:txBody>
      </p:sp>
      <p:sp>
        <p:nvSpPr>
          <p:cNvPr id="890" name="Shape 890"/>
          <p:cNvSpPr/>
          <p:nvPr/>
        </p:nvSpPr>
        <p:spPr>
          <a:xfrm>
            <a:off x="1029122" y="1500204"/>
            <a:ext cx="5431474" cy="4654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Fundamentals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br>
              <a:rPr sz="2500">
                <a:solidFill>
                  <a:srgbClr val="DDDDDD"/>
                </a:solidFill>
                <a:latin typeface="Helvetica Neue"/>
                <a:ea typeface="Helvetica Neue"/>
                <a:cs typeface="Helvetica Neue"/>
                <a:sym typeface="Helvetica Neue"/>
              </a:rPr>
            </a:br>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FFFFFF"/>
                </a:solidFill>
                <a:latin typeface="Helvetica Neue"/>
                <a:ea typeface="Helvetica Neue"/>
                <a:cs typeface="Helvetica Neue"/>
                <a:sym typeface="Helvetica Neue"/>
              </a:rPr>
              <a:t>Deployment</a:t>
            </a:r>
          </a:p>
        </p:txBody>
      </p:sp>
      <p:sp>
        <p:nvSpPr>
          <p:cNvPr id="891" name="Shape 89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3" name="Shape 893"/>
          <p:cNvSpPr/>
          <p:nvPr>
            <p:ph type="title"/>
          </p:nvPr>
        </p:nvSpPr>
        <p:spPr>
          <a:prstGeom prst="rect">
            <a:avLst/>
          </a:prstGeom>
        </p:spPr>
        <p:txBody>
          <a:bodyPr/>
          <a:lstStyle/>
          <a:p>
            <a:pPr lvl="0">
              <a:defRPr b="0" sz="1800">
                <a:solidFill>
                  <a:srgbClr val="000000"/>
                </a:solidFill>
              </a:defRPr>
            </a:pPr>
            <a:r>
              <a:rPr b="1" sz="4000">
                <a:solidFill>
                  <a:srgbClr val="FFFFFF"/>
                </a:solidFill>
              </a:rPr>
              <a:t>Thank you!</a:t>
            </a:r>
          </a:p>
        </p:txBody>
      </p:sp>
      <p:sp>
        <p:nvSpPr>
          <p:cNvPr id="894" name="Shape 89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895" name="Shape 895"/>
          <p:cNvSpPr/>
          <p:nvPr/>
        </p:nvSpPr>
        <p:spPr>
          <a:xfrm>
            <a:off x="1029122" y="1500204"/>
            <a:ext cx="1327509" cy="1501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b="1" sz="3000">
                <a:solidFill>
                  <a:srgbClr val="FFFFFF"/>
                </a:solidFill>
              </a:rPr>
              <a:t>Email</a:t>
            </a:r>
            <a:endParaRPr b="1" sz="3000">
              <a:solidFill>
                <a:srgbClr val="FFFFFF"/>
              </a:solidFill>
            </a:endParaRPr>
          </a:p>
          <a:p>
            <a:pPr lvl="0"/>
            <a:r>
              <a:rPr b="1" sz="3000">
                <a:solidFill>
                  <a:srgbClr val="FFFFFF"/>
                </a:solidFill>
              </a:rPr>
              <a:t>Twitter</a:t>
            </a:r>
            <a:endParaRPr b="1" sz="3000">
              <a:solidFill>
                <a:srgbClr val="FFFFFF"/>
              </a:solidFill>
            </a:endParaRPr>
          </a:p>
        </p:txBody>
      </p:sp>
      <p:sp>
        <p:nvSpPr>
          <p:cNvPr id="896" name="Shape 896"/>
          <p:cNvSpPr/>
          <p:nvPr/>
        </p:nvSpPr>
        <p:spPr>
          <a:xfrm>
            <a:off x="3185127" y="1500204"/>
            <a:ext cx="2773746" cy="15011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b="1" sz="3000">
                <a:solidFill>
                  <a:srgbClr val="FFFFFF"/>
                </a:solidFill>
              </a:rPr>
              <a:t>chris@dato.com</a:t>
            </a:r>
            <a:endParaRPr b="1" sz="3000">
              <a:solidFill>
                <a:srgbClr val="FFFFFF"/>
              </a:solidFill>
            </a:endParaRPr>
          </a:p>
          <a:p>
            <a:pPr lvl="0"/>
            <a:r>
              <a:rPr b="1" sz="3000">
                <a:solidFill>
                  <a:srgbClr val="FFFFFF"/>
                </a:solidFill>
              </a:rPr>
              <a:t>@chrisdubois</a:t>
            </a:r>
            <a:endParaRPr b="1" sz="3000">
              <a:solidFill>
                <a:srgbClr val="FFFFFF"/>
              </a:solidFill>
            </a:endParaR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lvl="0">
              <a:defRPr b="0" sz="1800">
                <a:solidFill>
                  <a:srgbClr val="000000"/>
                </a:solidFill>
              </a:defRPr>
            </a:pPr>
            <a:r>
              <a:rPr b="1" sz="4000">
                <a:solidFill>
                  <a:srgbClr val="FFFFFF"/>
                </a:solidFill>
              </a:rPr>
              <a:t>Outline</a:t>
            </a:r>
          </a:p>
        </p:txBody>
      </p:sp>
      <p:sp>
        <p:nvSpPr>
          <p:cNvPr id="259" name="Shape 259"/>
          <p:cNvSpPr/>
          <p:nvPr/>
        </p:nvSpPr>
        <p:spPr>
          <a:xfrm>
            <a:off x="1029122" y="1500204"/>
            <a:ext cx="5431474" cy="38925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rPr sz="2500">
                <a:solidFill>
                  <a:srgbClr val="DDDDDD"/>
                </a:solidFill>
                <a:latin typeface="Helvetica Neue"/>
                <a:ea typeface="Helvetica Neue"/>
                <a:cs typeface="Helvetica Neue"/>
                <a:sym typeface="Helvetica Neue"/>
              </a:rPr>
              <a:t>Motivation</a:t>
            </a:r>
            <a:endParaRPr sz="2500">
              <a:solidFill>
                <a:srgbClr val="DDDDDD"/>
              </a:solidFill>
              <a:latin typeface="Helvetica Neue"/>
              <a:ea typeface="Helvetica Neue"/>
              <a:cs typeface="Helvetica Neue"/>
              <a:sym typeface="Helvetica Neue"/>
            </a:endParaRPr>
          </a:p>
          <a:p>
            <a:pPr lvl="0"/>
            <a:r>
              <a:rPr b="1" sz="2500">
                <a:solidFill>
                  <a:srgbClr val="FFFFFF"/>
                </a:solidFill>
                <a:latin typeface="Helvetica Neue"/>
                <a:ea typeface="Helvetica Neue"/>
                <a:cs typeface="Helvetica Neue"/>
                <a:sym typeface="Helvetica Neue"/>
              </a:rPr>
              <a:t>Fundamentals</a:t>
            </a:r>
            <a:endParaRPr b="1" sz="2500">
              <a:solidFill>
                <a:srgbClr val="FFFFFF"/>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Collaborative filtering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Content-based recommendations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Hybrid methods</a:t>
            </a:r>
            <a:endParaRPr sz="2500">
              <a:solidFill>
                <a:srgbClr val="DDDDDD"/>
              </a:solidFill>
              <a:latin typeface="Helvetica Neue"/>
              <a:ea typeface="Helvetica Neue"/>
              <a:cs typeface="Helvetica Neue"/>
              <a:sym typeface="Helvetica Neue"/>
            </a:endParaRPr>
          </a:p>
          <a:p>
            <a:pPr lvl="0"/>
            <a:r>
              <a:rPr sz="2500">
                <a:solidFill>
                  <a:srgbClr val="DDDDDD"/>
                </a:solidFill>
                <a:latin typeface="Helvetica Neue"/>
                <a:ea typeface="Helvetica Neue"/>
                <a:cs typeface="Helvetica Neue"/>
                <a:sym typeface="Helvetica Neue"/>
              </a:rPr>
              <a:t>Practical considerations</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Feedback</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Evaluation</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Tuning</a:t>
            </a:r>
            <a:endParaRPr sz="2500">
              <a:solidFill>
                <a:srgbClr val="DDDDDD"/>
              </a:solidFill>
              <a:latin typeface="Helvetica Neue"/>
              <a:ea typeface="Helvetica Neue"/>
              <a:cs typeface="Helvetica Neue"/>
              <a:sym typeface="Helvetica Neue"/>
            </a:endParaRPr>
          </a:p>
          <a:p>
            <a:pPr lvl="1"/>
            <a:r>
              <a:rPr sz="2500">
                <a:solidFill>
                  <a:srgbClr val="DDDDDD"/>
                </a:solidFill>
                <a:latin typeface="Helvetica Neue"/>
                <a:ea typeface="Helvetica Neue"/>
                <a:cs typeface="Helvetica Neue"/>
                <a:sym typeface="Helvetica Neue"/>
              </a:rPr>
              <a:t>Deployment</a:t>
            </a:r>
          </a:p>
        </p:txBody>
      </p:sp>
      <p:sp>
        <p:nvSpPr>
          <p:cNvPr id="260" name="Shape 26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p:nvPr>
        </p:nvSpPr>
        <p:spPr>
          <a:prstGeom prst="rect">
            <a:avLst/>
          </a:prstGeom>
        </p:spPr>
        <p:txBody>
          <a:bodyPr/>
          <a:lstStyle/>
          <a:p>
            <a:pPr lvl="0">
              <a:defRPr sz="1800"/>
            </a:pPr>
            <a:r>
              <a:rPr sz="4400"/>
              <a:t>Basic idea</a:t>
            </a:r>
          </a:p>
        </p:txBody>
      </p:sp>
      <p:sp>
        <p:nvSpPr>
          <p:cNvPr id="263" name="Shape 2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64" name="Shape 264"/>
          <p:cNvSpPr/>
          <p:nvPr>
            <p:ph type="body" idx="1"/>
          </p:nvPr>
        </p:nvSpPr>
        <p:spPr>
          <a:prstGeom prst="rect">
            <a:avLst/>
          </a:prstGeom>
        </p:spPr>
        <p:txBody>
          <a:bodyPr/>
          <a:lstStyle/>
          <a:p>
            <a:pPr lvl="0" marL="342900" indent="-342900">
              <a:defRPr sz="1800">
                <a:solidFill>
                  <a:srgbClr val="000000"/>
                </a:solidFill>
              </a:defRPr>
            </a:pPr>
            <a:r>
              <a:rPr sz="2500">
                <a:solidFill>
                  <a:srgbClr val="221F20"/>
                </a:solidFill>
              </a:rPr>
              <a:t>Data</a:t>
            </a:r>
            <a:endParaRPr sz="2500">
              <a:solidFill>
                <a:srgbClr val="221F20"/>
              </a:solidFill>
            </a:endParaRPr>
          </a:p>
          <a:p>
            <a:pPr lvl="1" marL="800100" indent="-342900">
              <a:defRPr sz="1800">
                <a:solidFill>
                  <a:srgbClr val="000000"/>
                </a:solidFill>
              </a:defRPr>
            </a:pPr>
            <a:r>
              <a:rPr sz="2500">
                <a:solidFill>
                  <a:srgbClr val="221F20"/>
                </a:solidFill>
              </a:rPr>
              <a:t>past behavior</a:t>
            </a:r>
            <a:endParaRPr sz="2500">
              <a:solidFill>
                <a:srgbClr val="221F20"/>
              </a:solidFill>
            </a:endParaRPr>
          </a:p>
          <a:p>
            <a:pPr lvl="1" marL="800100" indent="-342900">
              <a:defRPr sz="1800">
                <a:solidFill>
                  <a:srgbClr val="000000"/>
                </a:solidFill>
              </a:defRPr>
            </a:pPr>
            <a:r>
              <a:rPr sz="2500">
                <a:solidFill>
                  <a:srgbClr val="221F20"/>
                </a:solidFill>
              </a:rPr>
              <a:t>similarity between items</a:t>
            </a:r>
            <a:endParaRPr sz="2500">
              <a:solidFill>
                <a:srgbClr val="221F20"/>
              </a:solidFill>
            </a:endParaRPr>
          </a:p>
          <a:p>
            <a:pPr lvl="1" marL="800100" indent="-342900">
              <a:defRPr sz="1800">
                <a:solidFill>
                  <a:srgbClr val="000000"/>
                </a:solidFill>
              </a:defRPr>
            </a:pPr>
            <a:r>
              <a:rPr sz="2500">
                <a:solidFill>
                  <a:srgbClr val="221F20"/>
                </a:solidFill>
              </a:rPr>
              <a:t>current context</a:t>
            </a:r>
            <a:endParaRPr sz="2500">
              <a:solidFill>
                <a:srgbClr val="221F20"/>
              </a:solidFill>
            </a:endParaRPr>
          </a:p>
          <a:p>
            <a:pPr lvl="0" marL="0" indent="0">
              <a:buClrTx/>
              <a:buSzTx/>
              <a:buFontTx/>
              <a:buNone/>
              <a:defRPr sz="1800">
                <a:solidFill>
                  <a:srgbClr val="000000"/>
                </a:solidFill>
              </a:defRPr>
            </a:pPr>
            <a:endParaRPr sz="2500">
              <a:solidFill>
                <a:srgbClr val="221F20"/>
              </a:solidFill>
            </a:endParaRPr>
          </a:p>
          <a:p>
            <a:pPr lvl="0" marL="342900" indent="-342900">
              <a:defRPr sz="1800">
                <a:solidFill>
                  <a:srgbClr val="000000"/>
                </a:solidFill>
              </a:defRPr>
            </a:pPr>
            <a:r>
              <a:rPr sz="2500">
                <a:solidFill>
                  <a:srgbClr val="221F20"/>
                </a:solidFill>
              </a:rPr>
              <a:t>Machine learning models</a:t>
            </a:r>
            <a:endParaRPr sz="2500">
              <a:solidFill>
                <a:srgbClr val="221F20"/>
              </a:solidFill>
            </a:endParaRPr>
          </a:p>
          <a:p>
            <a:pPr lvl="1" marL="800100" indent="-342900">
              <a:defRPr sz="1800">
                <a:solidFill>
                  <a:srgbClr val="000000"/>
                </a:solidFill>
              </a:defRPr>
            </a:pPr>
            <a:r>
              <a:rPr b="1" sz="2500">
                <a:solidFill>
                  <a:srgbClr val="221F20"/>
                </a:solidFill>
              </a:rPr>
              <a:t>Input</a:t>
            </a:r>
            <a:br>
              <a:rPr b="1" sz="2500">
                <a:solidFill>
                  <a:srgbClr val="221F20"/>
                </a:solidFill>
              </a:rPr>
            </a:br>
            <a:r>
              <a:rPr sz="2500">
                <a:solidFill>
                  <a:srgbClr val="221F20"/>
                </a:solidFill>
              </a:rPr>
              <a:t>data about users and items</a:t>
            </a:r>
            <a:endParaRPr sz="2500">
              <a:solidFill>
                <a:srgbClr val="221F20"/>
              </a:solidFill>
            </a:endParaRPr>
          </a:p>
          <a:p>
            <a:pPr lvl="1" marL="800100" indent="-342900">
              <a:defRPr sz="1800">
                <a:solidFill>
                  <a:srgbClr val="000000"/>
                </a:solidFill>
              </a:defRPr>
            </a:pPr>
            <a:r>
              <a:rPr b="1" sz="2500">
                <a:solidFill>
                  <a:srgbClr val="221F20"/>
                </a:solidFill>
              </a:rPr>
              <a:t>Output</a:t>
            </a:r>
            <a:br>
              <a:rPr b="1" sz="2500">
                <a:solidFill>
                  <a:srgbClr val="221F20"/>
                </a:solidFill>
              </a:rPr>
            </a:br>
            <a:r>
              <a:rPr sz="2500">
                <a:solidFill>
                  <a:srgbClr val="221F20"/>
                </a:solidFill>
              </a:rPr>
              <a:t>a function that provides a list of items for a given context</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6" name="pasted-image.pdf"/>
          <p:cNvPicPr/>
          <p:nvPr/>
        </p:nvPicPr>
        <p:blipFill>
          <a:blip r:embed="rId2">
            <a:extLst/>
          </a:blip>
          <a:stretch>
            <a:fillRect/>
          </a:stretch>
        </p:blipFill>
        <p:spPr>
          <a:xfrm>
            <a:off x="196850" y="1429383"/>
            <a:ext cx="7281766" cy="5009517"/>
          </a:xfrm>
          <a:prstGeom prst="rect">
            <a:avLst/>
          </a:prstGeom>
          <a:ln w="12700">
            <a:miter lim="400000"/>
          </a:ln>
        </p:spPr>
      </p:pic>
      <p:sp>
        <p:nvSpPr>
          <p:cNvPr id="267" name="Shape 2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68" name="Shape 268"/>
          <p:cNvSpPr/>
          <p:nvPr>
            <p:ph type="title" idx="4294967295"/>
          </p:nvPr>
        </p:nvSpPr>
        <p:spPr>
          <a:prstGeom prst="rect">
            <a:avLst/>
          </a:prstGeom>
        </p:spPr>
        <p:txBody>
          <a:bodyPr lIns="0" tIns="0" rIns="0" bIns="0"/>
          <a:lstStyle>
            <a:lvl1pPr>
              <a:defRPr>
                <a:latin typeface="+mn-lt"/>
                <a:ea typeface="+mn-ea"/>
                <a:cs typeface="+mn-cs"/>
                <a:sym typeface="Helvetica"/>
              </a:defRPr>
            </a:lvl1pPr>
          </a:lstStyle>
          <a:p>
            <a:pPr lvl="0">
              <a:defRPr sz="1800"/>
            </a:pPr>
            <a:r>
              <a:rPr sz="4400"/>
              <a:t>Collaborative filtering</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0" name="pasted-image.pdf"/>
          <p:cNvPicPr/>
          <p:nvPr/>
        </p:nvPicPr>
        <p:blipFill>
          <a:blip r:embed="rId2">
            <a:extLst/>
          </a:blip>
          <a:stretch>
            <a:fillRect/>
          </a:stretch>
        </p:blipFill>
        <p:spPr>
          <a:xfrm>
            <a:off x="1044374" y="1346178"/>
            <a:ext cx="7556501" cy="4940301"/>
          </a:xfrm>
          <a:prstGeom prst="rect">
            <a:avLst/>
          </a:prstGeom>
          <a:ln w="12700">
            <a:miter lim="400000"/>
          </a:ln>
        </p:spPr>
      </p:pic>
      <p:sp>
        <p:nvSpPr>
          <p:cNvPr id="271" name="Shape 2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272" name="Shape 272"/>
          <p:cNvSpPr/>
          <p:nvPr>
            <p:ph type="title"/>
          </p:nvPr>
        </p:nvSpPr>
        <p:spPr>
          <a:prstGeom prst="rect">
            <a:avLst/>
          </a:prstGeom>
        </p:spPr>
        <p:txBody>
          <a:bodyPr/>
          <a:lstStyle/>
          <a:p>
            <a:pPr lvl="0">
              <a:defRPr sz="1800"/>
            </a:pPr>
            <a:r>
              <a:rPr sz="4400"/>
              <a:t>Content-based similarity</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0007E"/>
      </a:accent1>
      <a:accent2>
        <a:srgbClr val="118CC4"/>
      </a:accent2>
      <a:accent3>
        <a:srgbClr val="85BD05"/>
      </a:accent3>
      <a:accent4>
        <a:srgbClr val="FC5507"/>
      </a:accent4>
      <a:accent5>
        <a:srgbClr val="5D5555"/>
      </a:accent5>
      <a:accent6>
        <a:srgbClr val="2B2728"/>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0007E"/>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0007E"/>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0007E"/>
      </a:accent1>
      <a:accent2>
        <a:srgbClr val="118CC4"/>
      </a:accent2>
      <a:accent3>
        <a:srgbClr val="85BD05"/>
      </a:accent3>
      <a:accent4>
        <a:srgbClr val="FC5507"/>
      </a:accent4>
      <a:accent5>
        <a:srgbClr val="5D5555"/>
      </a:accent5>
      <a:accent6>
        <a:srgbClr val="2B2728"/>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0007E"/>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0007E"/>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