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0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7"/>
  </p:normalViewPr>
  <p:slideViewPr>
    <p:cSldViewPr snapToGrid="0" snapToObjects="1">
      <p:cViewPr varScale="1">
        <p:scale>
          <a:sx n="114" d="100"/>
          <a:sy n="114" d="100"/>
        </p:scale>
        <p:origin x="472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97EC1C-8957-4F6F-B9E7-056E582345A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82464A2-E3F1-40DB-8D8B-AEA81356046F}">
      <dgm:prSet/>
      <dgm:spPr/>
      <dgm:t>
        <a:bodyPr/>
        <a:lstStyle/>
        <a:p>
          <a:r>
            <a:rPr lang="en-US"/>
            <a:t>LightGBM achieved better performance</a:t>
          </a:r>
        </a:p>
      </dgm:t>
    </dgm:pt>
    <dgm:pt modelId="{422F452D-27B1-4B8A-8088-52FECABCE314}" type="parTrans" cxnId="{088DCD82-7EFD-4BB8-ACA4-2781D42B0AF5}">
      <dgm:prSet/>
      <dgm:spPr/>
      <dgm:t>
        <a:bodyPr/>
        <a:lstStyle/>
        <a:p>
          <a:endParaRPr lang="en-US"/>
        </a:p>
      </dgm:t>
    </dgm:pt>
    <dgm:pt modelId="{7497571E-808A-45A3-A174-28A046514317}" type="sibTrans" cxnId="{088DCD82-7EFD-4BB8-ACA4-2781D42B0AF5}">
      <dgm:prSet/>
      <dgm:spPr/>
      <dgm:t>
        <a:bodyPr/>
        <a:lstStyle/>
        <a:p>
          <a:endParaRPr lang="en-US"/>
        </a:p>
      </dgm:t>
    </dgm:pt>
    <dgm:pt modelId="{24154A78-54ED-4CC6-BA48-DEB305FDBBB8}">
      <dgm:prSet/>
      <dgm:spPr/>
      <dgm:t>
        <a:bodyPr/>
        <a:lstStyle/>
        <a:p>
          <a:r>
            <a:rPr lang="en-US"/>
            <a:t>Select better parameters for LightGBM</a:t>
          </a:r>
        </a:p>
      </dgm:t>
    </dgm:pt>
    <dgm:pt modelId="{0485B579-9BCE-41B2-9A85-3853BBD5BA3A}" type="parTrans" cxnId="{7C07A4EE-E64C-4B6F-8CE1-BF69BD3B5E06}">
      <dgm:prSet/>
      <dgm:spPr/>
      <dgm:t>
        <a:bodyPr/>
        <a:lstStyle/>
        <a:p>
          <a:endParaRPr lang="en-US"/>
        </a:p>
      </dgm:t>
    </dgm:pt>
    <dgm:pt modelId="{F46698B9-19FD-4B4E-A7D2-20BADA2291A7}" type="sibTrans" cxnId="{7C07A4EE-E64C-4B6F-8CE1-BF69BD3B5E06}">
      <dgm:prSet/>
      <dgm:spPr/>
      <dgm:t>
        <a:bodyPr/>
        <a:lstStyle/>
        <a:p>
          <a:endParaRPr lang="en-US"/>
        </a:p>
      </dgm:t>
    </dgm:pt>
    <dgm:pt modelId="{D76E7280-8896-4864-B097-03F6E79DEC3B}">
      <dgm:prSet/>
      <dgm:spPr/>
      <dgm:t>
        <a:bodyPr/>
        <a:lstStyle/>
        <a:p>
          <a:r>
            <a:rPr lang="en-US"/>
            <a:t>Feature engineering </a:t>
          </a:r>
        </a:p>
      </dgm:t>
    </dgm:pt>
    <dgm:pt modelId="{33BA896F-8D08-42CC-B1D8-69ABB8484A41}" type="parTrans" cxnId="{6CE5FD17-575B-462B-A040-52FB62F0D89F}">
      <dgm:prSet/>
      <dgm:spPr/>
      <dgm:t>
        <a:bodyPr/>
        <a:lstStyle/>
        <a:p>
          <a:endParaRPr lang="en-US"/>
        </a:p>
      </dgm:t>
    </dgm:pt>
    <dgm:pt modelId="{97BB5C8E-38BA-40E7-93D8-E01B07E251C4}" type="sibTrans" cxnId="{6CE5FD17-575B-462B-A040-52FB62F0D89F}">
      <dgm:prSet/>
      <dgm:spPr/>
      <dgm:t>
        <a:bodyPr/>
        <a:lstStyle/>
        <a:p>
          <a:endParaRPr lang="en-US"/>
        </a:p>
      </dgm:t>
    </dgm:pt>
    <dgm:pt modelId="{28095E29-694E-41E6-9E72-08DD9CD92DEC}" type="pres">
      <dgm:prSet presAssocID="{6197EC1C-8957-4F6F-B9E7-056E582345AD}" presName="root" presStyleCnt="0">
        <dgm:presLayoutVars>
          <dgm:dir/>
          <dgm:resizeHandles val="exact"/>
        </dgm:presLayoutVars>
      </dgm:prSet>
      <dgm:spPr/>
    </dgm:pt>
    <dgm:pt modelId="{5E756F63-1F0B-4569-B233-5147C29CC829}" type="pres">
      <dgm:prSet presAssocID="{F82464A2-E3F1-40DB-8D8B-AEA81356046F}" presName="compNode" presStyleCnt="0"/>
      <dgm:spPr/>
    </dgm:pt>
    <dgm:pt modelId="{EDDC8918-3C82-45E6-80B4-D0C3E7DA0BED}" type="pres">
      <dgm:prSet presAssocID="{F82464A2-E3F1-40DB-8D8B-AEA81356046F}" presName="bgRect" presStyleLbl="bgShp" presStyleIdx="0" presStyleCnt="3"/>
      <dgm:spPr/>
    </dgm:pt>
    <dgm:pt modelId="{19945394-68BC-491A-868A-9533A95D7167}" type="pres">
      <dgm:prSet presAssocID="{F82464A2-E3F1-40DB-8D8B-AEA81356046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611854B-8E9F-49EC-A42F-C56D383F03CD}" type="pres">
      <dgm:prSet presAssocID="{F82464A2-E3F1-40DB-8D8B-AEA81356046F}" presName="spaceRect" presStyleCnt="0"/>
      <dgm:spPr/>
    </dgm:pt>
    <dgm:pt modelId="{4CB1C955-A28C-4AD9-BDE5-4C61911F3E5E}" type="pres">
      <dgm:prSet presAssocID="{F82464A2-E3F1-40DB-8D8B-AEA81356046F}" presName="parTx" presStyleLbl="revTx" presStyleIdx="0" presStyleCnt="3">
        <dgm:presLayoutVars>
          <dgm:chMax val="0"/>
          <dgm:chPref val="0"/>
        </dgm:presLayoutVars>
      </dgm:prSet>
      <dgm:spPr/>
    </dgm:pt>
    <dgm:pt modelId="{59964AFF-582C-4E78-AFC6-B6DD7FD45CB0}" type="pres">
      <dgm:prSet presAssocID="{7497571E-808A-45A3-A174-28A046514317}" presName="sibTrans" presStyleCnt="0"/>
      <dgm:spPr/>
    </dgm:pt>
    <dgm:pt modelId="{B5129A18-D0E3-4AC7-A1D2-7CFFD5F5D2DF}" type="pres">
      <dgm:prSet presAssocID="{24154A78-54ED-4CC6-BA48-DEB305FDBBB8}" presName="compNode" presStyleCnt="0"/>
      <dgm:spPr/>
    </dgm:pt>
    <dgm:pt modelId="{88BBB024-7BEE-4F65-9B04-3CF608581150}" type="pres">
      <dgm:prSet presAssocID="{24154A78-54ED-4CC6-BA48-DEB305FDBBB8}" presName="bgRect" presStyleLbl="bgShp" presStyleIdx="1" presStyleCnt="3"/>
      <dgm:spPr/>
    </dgm:pt>
    <dgm:pt modelId="{B7141E60-15D7-4FF0-AA60-66B6403E6914}" type="pres">
      <dgm:prSet presAssocID="{24154A78-54ED-4CC6-BA48-DEB305FDBB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18C12D07-0EAC-4756-A846-ADC3671130DA}" type="pres">
      <dgm:prSet presAssocID="{24154A78-54ED-4CC6-BA48-DEB305FDBBB8}" presName="spaceRect" presStyleCnt="0"/>
      <dgm:spPr/>
    </dgm:pt>
    <dgm:pt modelId="{7E6FA748-F3D1-405F-BF2B-B481F8CBA14E}" type="pres">
      <dgm:prSet presAssocID="{24154A78-54ED-4CC6-BA48-DEB305FDBBB8}" presName="parTx" presStyleLbl="revTx" presStyleIdx="1" presStyleCnt="3">
        <dgm:presLayoutVars>
          <dgm:chMax val="0"/>
          <dgm:chPref val="0"/>
        </dgm:presLayoutVars>
      </dgm:prSet>
      <dgm:spPr/>
    </dgm:pt>
    <dgm:pt modelId="{421D481B-ED8D-4C91-B12D-DDB1167981A3}" type="pres">
      <dgm:prSet presAssocID="{F46698B9-19FD-4B4E-A7D2-20BADA2291A7}" presName="sibTrans" presStyleCnt="0"/>
      <dgm:spPr/>
    </dgm:pt>
    <dgm:pt modelId="{4FB1DE37-A3ED-481B-8243-59D6D7A2D7A6}" type="pres">
      <dgm:prSet presAssocID="{D76E7280-8896-4864-B097-03F6E79DEC3B}" presName="compNode" presStyleCnt="0"/>
      <dgm:spPr/>
    </dgm:pt>
    <dgm:pt modelId="{C0A341D6-7E4A-4852-8CDD-E60D7BBB1527}" type="pres">
      <dgm:prSet presAssocID="{D76E7280-8896-4864-B097-03F6E79DEC3B}" presName="bgRect" presStyleLbl="bgShp" presStyleIdx="2" presStyleCnt="3"/>
      <dgm:spPr/>
    </dgm:pt>
    <dgm:pt modelId="{2341FAAC-1642-499B-B53E-51DC13D1ECC4}" type="pres">
      <dgm:prSet presAssocID="{D76E7280-8896-4864-B097-03F6E79DEC3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361AFC5-5A85-43F2-AAF4-9A1A7692F8AC}" type="pres">
      <dgm:prSet presAssocID="{D76E7280-8896-4864-B097-03F6E79DEC3B}" presName="spaceRect" presStyleCnt="0"/>
      <dgm:spPr/>
    </dgm:pt>
    <dgm:pt modelId="{3DBD0C3A-6310-42EC-B009-6115B6850F2A}" type="pres">
      <dgm:prSet presAssocID="{D76E7280-8896-4864-B097-03F6E79DEC3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CE5FD17-575B-462B-A040-52FB62F0D89F}" srcId="{6197EC1C-8957-4F6F-B9E7-056E582345AD}" destId="{D76E7280-8896-4864-B097-03F6E79DEC3B}" srcOrd="2" destOrd="0" parTransId="{33BA896F-8D08-42CC-B1D8-69ABB8484A41}" sibTransId="{97BB5C8E-38BA-40E7-93D8-E01B07E251C4}"/>
    <dgm:cxn modelId="{5D2AD772-0920-483D-821E-2816FDCB6CF1}" type="presOf" srcId="{6197EC1C-8957-4F6F-B9E7-056E582345AD}" destId="{28095E29-694E-41E6-9E72-08DD9CD92DEC}" srcOrd="0" destOrd="0" presId="urn:microsoft.com/office/officeart/2018/2/layout/IconVerticalSolidList"/>
    <dgm:cxn modelId="{088DCD82-7EFD-4BB8-ACA4-2781D42B0AF5}" srcId="{6197EC1C-8957-4F6F-B9E7-056E582345AD}" destId="{F82464A2-E3F1-40DB-8D8B-AEA81356046F}" srcOrd="0" destOrd="0" parTransId="{422F452D-27B1-4B8A-8088-52FECABCE314}" sibTransId="{7497571E-808A-45A3-A174-28A046514317}"/>
    <dgm:cxn modelId="{A753AFAC-8CBE-417C-B0D2-A5C510E503DE}" type="presOf" srcId="{D76E7280-8896-4864-B097-03F6E79DEC3B}" destId="{3DBD0C3A-6310-42EC-B009-6115B6850F2A}" srcOrd="0" destOrd="0" presId="urn:microsoft.com/office/officeart/2018/2/layout/IconVerticalSolidList"/>
    <dgm:cxn modelId="{B3EE55C0-A7C1-418A-B1F5-805DDD5B6F38}" type="presOf" srcId="{F82464A2-E3F1-40DB-8D8B-AEA81356046F}" destId="{4CB1C955-A28C-4AD9-BDE5-4C61911F3E5E}" srcOrd="0" destOrd="0" presId="urn:microsoft.com/office/officeart/2018/2/layout/IconVerticalSolidList"/>
    <dgm:cxn modelId="{7C07A4EE-E64C-4B6F-8CE1-BF69BD3B5E06}" srcId="{6197EC1C-8957-4F6F-B9E7-056E582345AD}" destId="{24154A78-54ED-4CC6-BA48-DEB305FDBBB8}" srcOrd="1" destOrd="0" parTransId="{0485B579-9BCE-41B2-9A85-3853BBD5BA3A}" sibTransId="{F46698B9-19FD-4B4E-A7D2-20BADA2291A7}"/>
    <dgm:cxn modelId="{417F34F4-1046-4C17-B2BF-630EA5BA907B}" type="presOf" srcId="{24154A78-54ED-4CC6-BA48-DEB305FDBBB8}" destId="{7E6FA748-F3D1-405F-BF2B-B481F8CBA14E}" srcOrd="0" destOrd="0" presId="urn:microsoft.com/office/officeart/2018/2/layout/IconVerticalSolidList"/>
    <dgm:cxn modelId="{BD6590EF-8FA1-434C-9D92-D722C91178FA}" type="presParOf" srcId="{28095E29-694E-41E6-9E72-08DD9CD92DEC}" destId="{5E756F63-1F0B-4569-B233-5147C29CC829}" srcOrd="0" destOrd="0" presId="urn:microsoft.com/office/officeart/2018/2/layout/IconVerticalSolidList"/>
    <dgm:cxn modelId="{6EE42633-8E29-4407-8E85-8B4F06B41616}" type="presParOf" srcId="{5E756F63-1F0B-4569-B233-5147C29CC829}" destId="{EDDC8918-3C82-45E6-80B4-D0C3E7DA0BED}" srcOrd="0" destOrd="0" presId="urn:microsoft.com/office/officeart/2018/2/layout/IconVerticalSolidList"/>
    <dgm:cxn modelId="{9EDB86AE-259C-41CB-9C57-822A705C838A}" type="presParOf" srcId="{5E756F63-1F0B-4569-B233-5147C29CC829}" destId="{19945394-68BC-491A-868A-9533A95D7167}" srcOrd="1" destOrd="0" presId="urn:microsoft.com/office/officeart/2018/2/layout/IconVerticalSolidList"/>
    <dgm:cxn modelId="{727D0273-60A6-49C6-A4F9-1EEAEC0CFB19}" type="presParOf" srcId="{5E756F63-1F0B-4569-B233-5147C29CC829}" destId="{9611854B-8E9F-49EC-A42F-C56D383F03CD}" srcOrd="2" destOrd="0" presId="urn:microsoft.com/office/officeart/2018/2/layout/IconVerticalSolidList"/>
    <dgm:cxn modelId="{AF28090B-2708-4C03-A3DA-76D170424EE2}" type="presParOf" srcId="{5E756F63-1F0B-4569-B233-5147C29CC829}" destId="{4CB1C955-A28C-4AD9-BDE5-4C61911F3E5E}" srcOrd="3" destOrd="0" presId="urn:microsoft.com/office/officeart/2018/2/layout/IconVerticalSolidList"/>
    <dgm:cxn modelId="{33F19355-2018-4838-9528-D57B29283878}" type="presParOf" srcId="{28095E29-694E-41E6-9E72-08DD9CD92DEC}" destId="{59964AFF-582C-4E78-AFC6-B6DD7FD45CB0}" srcOrd="1" destOrd="0" presId="urn:microsoft.com/office/officeart/2018/2/layout/IconVerticalSolidList"/>
    <dgm:cxn modelId="{0939ECF1-D8F0-4551-9D5D-FA22C09F8BD1}" type="presParOf" srcId="{28095E29-694E-41E6-9E72-08DD9CD92DEC}" destId="{B5129A18-D0E3-4AC7-A1D2-7CFFD5F5D2DF}" srcOrd="2" destOrd="0" presId="urn:microsoft.com/office/officeart/2018/2/layout/IconVerticalSolidList"/>
    <dgm:cxn modelId="{DC805485-ECB4-4D38-883F-937B526AF9FC}" type="presParOf" srcId="{B5129A18-D0E3-4AC7-A1D2-7CFFD5F5D2DF}" destId="{88BBB024-7BEE-4F65-9B04-3CF608581150}" srcOrd="0" destOrd="0" presId="urn:microsoft.com/office/officeart/2018/2/layout/IconVerticalSolidList"/>
    <dgm:cxn modelId="{239F6666-1D97-4ACB-ABA3-4E140439FAB8}" type="presParOf" srcId="{B5129A18-D0E3-4AC7-A1D2-7CFFD5F5D2DF}" destId="{B7141E60-15D7-4FF0-AA60-66B6403E6914}" srcOrd="1" destOrd="0" presId="urn:microsoft.com/office/officeart/2018/2/layout/IconVerticalSolidList"/>
    <dgm:cxn modelId="{36D51082-1FD5-4FDD-933F-BF823273AC9B}" type="presParOf" srcId="{B5129A18-D0E3-4AC7-A1D2-7CFFD5F5D2DF}" destId="{18C12D07-0EAC-4756-A846-ADC3671130DA}" srcOrd="2" destOrd="0" presId="urn:microsoft.com/office/officeart/2018/2/layout/IconVerticalSolidList"/>
    <dgm:cxn modelId="{28AE2A3D-3F04-49D0-B6FA-9DF0B1C182DE}" type="presParOf" srcId="{B5129A18-D0E3-4AC7-A1D2-7CFFD5F5D2DF}" destId="{7E6FA748-F3D1-405F-BF2B-B481F8CBA14E}" srcOrd="3" destOrd="0" presId="urn:microsoft.com/office/officeart/2018/2/layout/IconVerticalSolidList"/>
    <dgm:cxn modelId="{C3E4D8BD-7520-400E-AAD8-97D979EE913D}" type="presParOf" srcId="{28095E29-694E-41E6-9E72-08DD9CD92DEC}" destId="{421D481B-ED8D-4C91-B12D-DDB1167981A3}" srcOrd="3" destOrd="0" presId="urn:microsoft.com/office/officeart/2018/2/layout/IconVerticalSolidList"/>
    <dgm:cxn modelId="{16A775DF-4B7F-4EC2-A8FC-A3371AFC7CF5}" type="presParOf" srcId="{28095E29-694E-41E6-9E72-08DD9CD92DEC}" destId="{4FB1DE37-A3ED-481B-8243-59D6D7A2D7A6}" srcOrd="4" destOrd="0" presId="urn:microsoft.com/office/officeart/2018/2/layout/IconVerticalSolidList"/>
    <dgm:cxn modelId="{0FCC8FA6-991C-4313-B1F2-FA22FD26A383}" type="presParOf" srcId="{4FB1DE37-A3ED-481B-8243-59D6D7A2D7A6}" destId="{C0A341D6-7E4A-4852-8CDD-E60D7BBB1527}" srcOrd="0" destOrd="0" presId="urn:microsoft.com/office/officeart/2018/2/layout/IconVerticalSolidList"/>
    <dgm:cxn modelId="{CBE12FEB-38C5-486D-808F-F6188FFEB667}" type="presParOf" srcId="{4FB1DE37-A3ED-481B-8243-59D6D7A2D7A6}" destId="{2341FAAC-1642-499B-B53E-51DC13D1ECC4}" srcOrd="1" destOrd="0" presId="urn:microsoft.com/office/officeart/2018/2/layout/IconVerticalSolidList"/>
    <dgm:cxn modelId="{CDA6A470-EA76-46AC-BFD5-AB8678403ADC}" type="presParOf" srcId="{4FB1DE37-A3ED-481B-8243-59D6D7A2D7A6}" destId="{C361AFC5-5A85-43F2-AAF4-9A1A7692F8AC}" srcOrd="2" destOrd="0" presId="urn:microsoft.com/office/officeart/2018/2/layout/IconVerticalSolidList"/>
    <dgm:cxn modelId="{B81F8A0C-36D3-4BB7-954C-EFD54745CB21}" type="presParOf" srcId="{4FB1DE37-A3ED-481B-8243-59D6D7A2D7A6}" destId="{3DBD0C3A-6310-42EC-B009-6115B6850F2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DC8918-3C82-45E6-80B4-D0C3E7DA0BED}">
      <dsp:nvSpPr>
        <dsp:cNvPr id="0" name=""/>
        <dsp:cNvSpPr/>
      </dsp:nvSpPr>
      <dsp:spPr>
        <a:xfrm>
          <a:off x="0" y="607"/>
          <a:ext cx="6628804" cy="142239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945394-68BC-491A-868A-9533A95D7167}">
      <dsp:nvSpPr>
        <dsp:cNvPr id="0" name=""/>
        <dsp:cNvSpPr/>
      </dsp:nvSpPr>
      <dsp:spPr>
        <a:xfrm>
          <a:off x="430272" y="320645"/>
          <a:ext cx="782314" cy="7823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B1C955-A28C-4AD9-BDE5-4C61911F3E5E}">
      <dsp:nvSpPr>
        <dsp:cNvPr id="0" name=""/>
        <dsp:cNvSpPr/>
      </dsp:nvSpPr>
      <dsp:spPr>
        <a:xfrm>
          <a:off x="1642860" y="607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LightGBM achieved better performance</a:t>
          </a:r>
        </a:p>
      </dsp:txBody>
      <dsp:txXfrm>
        <a:off x="1642860" y="607"/>
        <a:ext cx="4985943" cy="1422390"/>
      </dsp:txXfrm>
    </dsp:sp>
    <dsp:sp modelId="{88BBB024-7BEE-4F65-9B04-3CF608581150}">
      <dsp:nvSpPr>
        <dsp:cNvPr id="0" name=""/>
        <dsp:cNvSpPr/>
      </dsp:nvSpPr>
      <dsp:spPr>
        <a:xfrm>
          <a:off x="0" y="1778595"/>
          <a:ext cx="6628804" cy="142239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141E60-15D7-4FF0-AA60-66B6403E6914}">
      <dsp:nvSpPr>
        <dsp:cNvPr id="0" name=""/>
        <dsp:cNvSpPr/>
      </dsp:nvSpPr>
      <dsp:spPr>
        <a:xfrm>
          <a:off x="430272" y="2098633"/>
          <a:ext cx="782314" cy="7823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A748-F3D1-405F-BF2B-B481F8CBA14E}">
      <dsp:nvSpPr>
        <dsp:cNvPr id="0" name=""/>
        <dsp:cNvSpPr/>
      </dsp:nvSpPr>
      <dsp:spPr>
        <a:xfrm>
          <a:off x="1642860" y="1778595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Select better parameters for LightGBM</a:t>
          </a:r>
        </a:p>
      </dsp:txBody>
      <dsp:txXfrm>
        <a:off x="1642860" y="1778595"/>
        <a:ext cx="4985943" cy="1422390"/>
      </dsp:txXfrm>
    </dsp:sp>
    <dsp:sp modelId="{C0A341D6-7E4A-4852-8CDD-E60D7BBB1527}">
      <dsp:nvSpPr>
        <dsp:cNvPr id="0" name=""/>
        <dsp:cNvSpPr/>
      </dsp:nvSpPr>
      <dsp:spPr>
        <a:xfrm>
          <a:off x="0" y="3556583"/>
          <a:ext cx="6628804" cy="142239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41FAAC-1642-499B-B53E-51DC13D1ECC4}">
      <dsp:nvSpPr>
        <dsp:cNvPr id="0" name=""/>
        <dsp:cNvSpPr/>
      </dsp:nvSpPr>
      <dsp:spPr>
        <a:xfrm>
          <a:off x="430272" y="3876620"/>
          <a:ext cx="782314" cy="7823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BD0C3A-6310-42EC-B009-6115B6850F2A}">
      <dsp:nvSpPr>
        <dsp:cNvPr id="0" name=""/>
        <dsp:cNvSpPr/>
      </dsp:nvSpPr>
      <dsp:spPr>
        <a:xfrm>
          <a:off x="1642860" y="3556583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Feature engineering </a:t>
          </a:r>
        </a:p>
      </dsp:txBody>
      <dsp:txXfrm>
        <a:off x="1642860" y="3556583"/>
        <a:ext cx="4985943" cy="14223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isticssolutions.com/academic-solutions/membership-resources/member-profile/data-analysis-plan-templates/data-analysis-plan-logistic-regression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EAD13-3E9C-F843-AB8F-EF4D3D0EE2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851" y="3811303"/>
            <a:ext cx="7766936" cy="1646302"/>
          </a:xfrm>
        </p:spPr>
        <p:txBody>
          <a:bodyPr/>
          <a:lstStyle/>
          <a:p>
            <a:r>
              <a:rPr lang="en-US" b="1" dirty="0"/>
              <a:t>Detect Fraud from Customer Transactions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493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A1F1-88B9-5743-AEE1-D30BE6385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Fraud Detection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63DCD-2F73-2646-8E80-F32BB81E1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help the banks to save money</a:t>
            </a:r>
          </a:p>
          <a:p>
            <a:r>
              <a:rPr lang="en-US" sz="2000" dirty="0"/>
              <a:t>help the government to crack down economic crimes</a:t>
            </a:r>
          </a:p>
          <a:p>
            <a:r>
              <a:rPr lang="en-US" sz="2000" dirty="0"/>
              <a:t>protect customers benefits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EAFAE40-2F13-7E4D-A035-C43DE23704A7}"/>
              </a:ext>
            </a:extLst>
          </p:cNvPr>
          <p:cNvSpPr txBox="1">
            <a:spLocks/>
          </p:cNvSpPr>
          <p:nvPr/>
        </p:nvSpPr>
        <p:spPr>
          <a:xfrm>
            <a:off x="771118" y="3727938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37B1C5-5C3D-C74F-A977-EFD4BDED2427}"/>
              </a:ext>
            </a:extLst>
          </p:cNvPr>
          <p:cNvSpPr/>
          <p:nvPr/>
        </p:nvSpPr>
        <p:spPr>
          <a:xfrm>
            <a:off x="771118" y="3727937"/>
            <a:ext cx="63213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A2C2E"/>
                </a:solidFill>
                <a:latin typeface="Arial" panose="020B0604020202020204" pitchFamily="34" charset="0"/>
              </a:rPr>
              <a:t>It’s a binary</a:t>
            </a:r>
            <a:r>
              <a:rPr lang="en-US" dirty="0">
                <a:solidFill>
                  <a:srgbClr val="2A2C2E"/>
                </a:solidFill>
                <a:latin typeface="Arial" panose="020B0604020202020204" pitchFamily="34" charset="0"/>
              </a:rPr>
              <a:t> classification problem.</a:t>
            </a:r>
          </a:p>
          <a:p>
            <a:endParaRPr lang="en-US" dirty="0">
              <a:solidFill>
                <a:srgbClr val="2A2C2E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2A2C2E"/>
                </a:solidFill>
                <a:latin typeface="Arial" panose="020B0604020202020204" pitchFamily="34" charset="0"/>
              </a:rPr>
              <a:t>Use machine learning algorithms to solve this problem.</a:t>
            </a:r>
            <a:endParaRPr lang="en-US" dirty="0">
              <a:solidFill>
                <a:srgbClr val="2A2C2E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352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15142-55D1-E04C-913D-FF9A90718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acquisition and cleaning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DEBD8F-27D1-8745-9C9B-9F36111D7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51" y="2292313"/>
            <a:ext cx="3856774" cy="236227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524C0-78F0-5D49-AECB-FA011B8FB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data comes from Vesta's real-world e-commerce transactions and contains a wide range of features from device type to product features.</a:t>
            </a:r>
          </a:p>
        </p:txBody>
      </p:sp>
    </p:spTree>
    <p:extLst>
      <p:ext uri="{BB962C8B-B14F-4D97-AF65-F5344CB8AC3E}">
        <p14:creationId xmlns:p14="http://schemas.microsoft.com/office/powerpoint/2010/main" val="4085144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15142-55D1-E04C-913D-FF9A90718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en-US"/>
              <a:t>Data acquisition and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524C0-78F0-5D49-AECB-FA011B8FB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r>
              <a:rPr lang="en-US"/>
              <a:t>Merge the data to get train </a:t>
            </a:r>
          </a:p>
          <a:p>
            <a:r>
              <a:rPr lang="en-US"/>
              <a:t>Drop V1~V339 and id_01~id_38 columns</a:t>
            </a:r>
          </a:p>
          <a:p>
            <a:r>
              <a:rPr lang="en-US"/>
              <a:t>Handle missing values</a:t>
            </a:r>
          </a:p>
          <a:p>
            <a:r>
              <a:rPr lang="en-US"/>
              <a:t>Handle categorical values</a:t>
            </a:r>
          </a:p>
          <a:p>
            <a:r>
              <a:rPr lang="en-US"/>
              <a:t>Select Features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DB64F75-1F81-5441-8DE3-FBD0C9B7D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746" y="4824704"/>
            <a:ext cx="9039333" cy="142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481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5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15142-55D1-E04C-913D-FF9A90718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Logistic Regression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849794C-5591-F940-BC5D-C9030259A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51" y="1911676"/>
            <a:ext cx="3856774" cy="312354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524C0-78F0-5D49-AECB-FA011B8FB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Logistic regression</a:t>
            </a:r>
            <a:r>
              <a:rPr lang="en-US" dirty="0">
                <a:solidFill>
                  <a:schemeClr val="bg1"/>
                </a:solidFill>
              </a:rPr>
              <a:t> is the appropriate regression analysis to conduct when the dependent variable is dichotomous (binary).  </a:t>
            </a:r>
          </a:p>
          <a:p>
            <a:r>
              <a:rPr lang="en-US" dirty="0">
                <a:solidFill>
                  <a:schemeClr val="bg1"/>
                </a:solidFill>
              </a:rPr>
              <a:t>Like all regression analyses, the logistic regression is a predictive analysis.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386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12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3" name="Rectangle 14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16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18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Isosceles Triangle 24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Isosceles Triangle 28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15142-55D1-E04C-913D-FF9A90718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LightGBM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007C69-06B0-534D-8211-00DA72D1D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094" y="1829435"/>
            <a:ext cx="3856774" cy="307054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524C0-78F0-5D49-AECB-FA011B8FB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Faster training speed and higher efficiency.</a:t>
            </a:r>
          </a:p>
          <a:p>
            <a:r>
              <a:rPr lang="en-US" dirty="0">
                <a:solidFill>
                  <a:schemeClr val="bg1"/>
                </a:solidFill>
              </a:rPr>
              <a:t>Lower memory usage.</a:t>
            </a:r>
          </a:p>
          <a:p>
            <a:r>
              <a:rPr lang="en-US" dirty="0">
                <a:solidFill>
                  <a:schemeClr val="bg1"/>
                </a:solidFill>
              </a:rPr>
              <a:t>Better accuracy.</a:t>
            </a:r>
          </a:p>
          <a:p>
            <a:r>
              <a:rPr lang="en-US" dirty="0">
                <a:solidFill>
                  <a:schemeClr val="bg1"/>
                </a:solidFill>
              </a:rPr>
              <a:t>Support of parallel and GPU learning.</a:t>
            </a:r>
          </a:p>
          <a:p>
            <a:r>
              <a:rPr lang="en-US" dirty="0">
                <a:solidFill>
                  <a:schemeClr val="bg1"/>
                </a:solidFill>
              </a:rPr>
              <a:t>Capable of handling large-scale data.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386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A6A1F1-88B9-5743-AEE1-D30BE6385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Conclusion and future directions</a:t>
            </a:r>
            <a:br>
              <a:rPr lang="en-US" sz="4400"/>
            </a:br>
            <a:r>
              <a:rPr lang="en-US" sz="4400"/>
              <a:t>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EAFAE40-2F13-7E4D-A035-C43DE23704A7}"/>
              </a:ext>
            </a:extLst>
          </p:cNvPr>
          <p:cNvSpPr txBox="1">
            <a:spLocks/>
          </p:cNvSpPr>
          <p:nvPr/>
        </p:nvSpPr>
        <p:spPr>
          <a:xfrm>
            <a:off x="771118" y="3727938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A3CEAC5-59C8-44A8-B01B-0485E0DDC5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6161691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151700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143</Words>
  <Application>Microsoft Macintosh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Detect Fraud from Customer Transactions </vt:lpstr>
      <vt:lpstr>Fraud Detection  </vt:lpstr>
      <vt:lpstr>Data acquisition and cleaning</vt:lpstr>
      <vt:lpstr>Data acquisition and cleaning</vt:lpstr>
      <vt:lpstr>Logistic Regression</vt:lpstr>
      <vt:lpstr>LightGBM</vt:lpstr>
      <vt:lpstr>Conclusion and future directions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 Fraud from Customer Transactions </dc:title>
  <dc:creator>Xue Rui Hu</dc:creator>
  <cp:lastModifiedBy>Xue Rui Hu</cp:lastModifiedBy>
  <cp:revision>3</cp:revision>
  <dcterms:created xsi:type="dcterms:W3CDTF">2019-08-15T03:32:05Z</dcterms:created>
  <dcterms:modified xsi:type="dcterms:W3CDTF">2019-08-15T03:37:55Z</dcterms:modified>
</cp:coreProperties>
</file>