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5ab1f74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5ab1f74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5ab1f748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5ab1f748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5ab1f748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5ab1f748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5ab1f748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5ab1f748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5ab1f748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5ab1f748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eba664d3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eba664d3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5ab1f748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5ab1f748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eba664d3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eba664d3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5ab1f748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5ab1f748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5fa3f5a7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5fa3f5a7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4193ab8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4193ab8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5fa3f5a7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5fa3f5a7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9ed4b69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9ed4b69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9ed4b69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ed4b69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4193ab82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4193ab82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4193ab82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4193ab82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4193ab82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4193ab8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5fa3f5a7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5fa3f5a7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5fa3f5a7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5fa3f5a7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kikCMDAUhK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cs.toronto.edu/~vmnih/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6.jpg"/><Relationship Id="rId6"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SEGMENTATION</a:t>
            </a:r>
            <a:endParaRPr/>
          </a:p>
        </p:txBody>
      </p:sp>
      <p:sp>
        <p:nvSpPr>
          <p:cNvPr id="60" name="Google Shape;60;p13"/>
          <p:cNvSpPr txBox="1"/>
          <p:nvPr>
            <p:ph idx="1" type="subTitle"/>
          </p:nvPr>
        </p:nvSpPr>
        <p:spPr>
          <a:xfrm>
            <a:off x="510450" y="3182340"/>
            <a:ext cx="8123100" cy="13893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None/>
            </a:pPr>
            <a:r>
              <a:rPr lang="en"/>
              <a:t>                                         </a:t>
            </a:r>
            <a:r>
              <a:rPr b="1" lang="en" sz="2720"/>
              <a:t>Pres</a:t>
            </a:r>
            <a:r>
              <a:rPr b="1" lang="en" sz="2720"/>
              <a:t>ented By:</a:t>
            </a:r>
            <a:endParaRPr b="1" sz="2720"/>
          </a:p>
          <a:p>
            <a:pPr indent="0" lvl="0" marL="0" rtl="0" algn="l">
              <a:lnSpc>
                <a:spcPct val="115000"/>
              </a:lnSpc>
              <a:spcBef>
                <a:spcPts val="0"/>
              </a:spcBef>
              <a:spcAft>
                <a:spcPts val="0"/>
              </a:spcAft>
              <a:buNone/>
            </a:pPr>
            <a:r>
              <a:rPr lang="en"/>
              <a:t>                                         Aditya Kumar                              181112251                           </a:t>
            </a:r>
            <a:endParaRPr/>
          </a:p>
          <a:p>
            <a:pPr indent="0" lvl="0" marL="0" rtl="0" algn="l">
              <a:lnSpc>
                <a:spcPct val="115000"/>
              </a:lnSpc>
              <a:spcBef>
                <a:spcPts val="0"/>
              </a:spcBef>
              <a:spcAft>
                <a:spcPts val="0"/>
              </a:spcAft>
              <a:buNone/>
            </a:pPr>
            <a:r>
              <a:rPr lang="en"/>
              <a:t>                                         Pradhi Anil Kumar Das               181112252</a:t>
            </a:r>
            <a:endParaRPr/>
          </a:p>
          <a:p>
            <a:pPr indent="0" lvl="0" marL="0" rtl="0" algn="l">
              <a:lnSpc>
                <a:spcPct val="115000"/>
              </a:lnSpc>
              <a:spcBef>
                <a:spcPts val="0"/>
              </a:spcBef>
              <a:spcAft>
                <a:spcPts val="0"/>
              </a:spcAft>
              <a:buNone/>
            </a:pPr>
            <a:r>
              <a:rPr lang="en"/>
              <a:t>                                         Aaron Paul                                  181112287</a:t>
            </a:r>
            <a:endParaRPr/>
          </a:p>
          <a:p>
            <a:pPr indent="0" lvl="0" marL="0" rtl="0" algn="l">
              <a:lnSpc>
                <a:spcPct val="115000"/>
              </a:lnSpc>
              <a:spcBef>
                <a:spcPts val="0"/>
              </a:spcBef>
              <a:spcAft>
                <a:spcPts val="0"/>
              </a:spcAft>
              <a:buNone/>
            </a:pPr>
            <a:r>
              <a:rPr lang="en"/>
              <a:t>                                         Pushpak Manani                         181112286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4292E"/>
                </a:solidFill>
                <a:highlight>
                  <a:srgbClr val="FFFFFF"/>
                </a:highlight>
                <a:latin typeface="Arial"/>
                <a:ea typeface="Arial"/>
                <a:cs typeface="Arial"/>
                <a:sym typeface="Arial"/>
              </a:rPr>
              <a:t>Medical Image Enhancement</a:t>
            </a:r>
            <a:endParaRPr sz="4600"/>
          </a:p>
        </p:txBody>
      </p:sp>
      <p:sp>
        <p:nvSpPr>
          <p:cNvPr id="118" name="Google Shape;118;p22"/>
          <p:cNvSpPr txBox="1"/>
          <p:nvPr>
            <p:ph idx="1" type="body"/>
          </p:nvPr>
        </p:nvSpPr>
        <p:spPr>
          <a:xfrm>
            <a:off x="311700" y="1152475"/>
            <a:ext cx="8520600" cy="378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733">
                <a:solidFill>
                  <a:srgbClr val="000000"/>
                </a:solidFill>
                <a:highlight>
                  <a:srgbClr val="FFFFFF"/>
                </a:highlight>
                <a:latin typeface="Arial"/>
                <a:ea typeface="Arial"/>
                <a:cs typeface="Arial"/>
                <a:sym typeface="Arial"/>
              </a:rPr>
              <a:t>Medical imaging is the process of producing visible images of inner structures of the body for scientific and medicinal study and treatment as well as a visible view of the function of interior tissues. This process pursues the disorder identification and management.</a:t>
            </a:r>
            <a:endParaRPr sz="6733">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6733">
                <a:solidFill>
                  <a:srgbClr val="000000"/>
                </a:solidFill>
                <a:highlight>
                  <a:srgbClr val="FFFFFF"/>
                </a:highlight>
                <a:latin typeface="Arial"/>
                <a:ea typeface="Arial"/>
                <a:cs typeface="Arial"/>
                <a:sym typeface="Arial"/>
              </a:rPr>
              <a:t>This process includes both organic and radiological imaging which used electromagnetic energies (X-rays and gamma), sonography, magnetic, scopes, and thermal and isotope imaging. There are many other technologies used to record information about the location and function of the body. Those techniques have many limitations compared to those modulates which produce images. </a:t>
            </a:r>
            <a:endParaRPr sz="6733">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6733">
                <a:solidFill>
                  <a:srgbClr val="000000"/>
                </a:solidFill>
                <a:highlight>
                  <a:srgbClr val="FFFFFF"/>
                </a:highlight>
                <a:latin typeface="Arial"/>
                <a:ea typeface="Arial"/>
                <a:cs typeface="Arial"/>
                <a:sym typeface="Arial"/>
              </a:rPr>
              <a:t>The goal of my program is to use image segmentation on medical MRI images to improve the contrast and segment the different parts of the image to for better detection of tumors ,diseases and anomalies.</a:t>
            </a:r>
            <a:endParaRPr sz="6733">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2550">
              <a:solidFill>
                <a:srgbClr val="000000"/>
              </a:solidFill>
              <a:highlight>
                <a:srgbClr val="FFFAD2"/>
              </a:highlight>
              <a:latin typeface="Times New Roman"/>
              <a:ea typeface="Times New Roman"/>
              <a:cs typeface="Times New Roman"/>
              <a:sym typeface="Times New Roman"/>
            </a:endParaRPr>
          </a:p>
          <a:p>
            <a:pPr indent="0" lvl="0" marL="0" rtl="0" algn="l">
              <a:spcBef>
                <a:spcPts val="1200"/>
              </a:spcBef>
              <a:spcAft>
                <a:spcPts val="0"/>
              </a:spcAft>
              <a:buNone/>
            </a:pPr>
            <a:r>
              <a:t/>
            </a:r>
            <a:endParaRPr sz="2550">
              <a:solidFill>
                <a:srgbClr val="000000"/>
              </a:solidFill>
              <a:highlight>
                <a:srgbClr val="FFFAD2"/>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highlight>
                <a:srgbClr val="FFFAD2"/>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2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Methodology</a:t>
            </a:r>
            <a:r>
              <a:rPr lang="en">
                <a:solidFill>
                  <a:srgbClr val="FFFFFF"/>
                </a:solidFill>
              </a:rPr>
              <a:t>:</a:t>
            </a:r>
            <a:endParaRPr>
              <a:solidFill>
                <a:srgbClr val="FFFFFF"/>
              </a:solidFill>
            </a:endParaRPr>
          </a:p>
        </p:txBody>
      </p:sp>
      <p:sp>
        <p:nvSpPr>
          <p:cNvPr id="124" name="Google Shape;124;p23"/>
          <p:cNvSpPr txBox="1"/>
          <p:nvPr>
            <p:ph idx="1" type="body"/>
          </p:nvPr>
        </p:nvSpPr>
        <p:spPr>
          <a:xfrm>
            <a:off x="311700" y="1152475"/>
            <a:ext cx="8520600" cy="375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FFFFFF"/>
                </a:solidFill>
              </a:rPr>
              <a:t>This program uses K-NN algorithm in order to segment the MRI scans</a:t>
            </a:r>
            <a:endParaRPr>
              <a:solidFill>
                <a:srgbClr val="FFFFFF"/>
              </a:solidFill>
            </a:endParaRPr>
          </a:p>
          <a:p>
            <a:pPr indent="0" lvl="0" marL="0" rtl="0" algn="l">
              <a:spcBef>
                <a:spcPts val="1200"/>
              </a:spcBef>
              <a:spcAft>
                <a:spcPts val="0"/>
              </a:spcAft>
              <a:buNone/>
            </a:pPr>
            <a:r>
              <a:rPr lang="en">
                <a:solidFill>
                  <a:srgbClr val="FFFFFF"/>
                </a:solidFill>
              </a:rPr>
              <a:t>The steps Involved in K-NN algorithm:</a:t>
            </a:r>
            <a:endParaRPr>
              <a:solidFill>
                <a:srgbClr val="FFFFFF"/>
              </a:solidFill>
            </a:endParaRPr>
          </a:p>
          <a:p>
            <a:pPr indent="0" lvl="0" marL="0" rtl="0" algn="l">
              <a:spcBef>
                <a:spcPts val="1200"/>
              </a:spcBef>
              <a:spcAft>
                <a:spcPts val="0"/>
              </a:spcAft>
              <a:buNone/>
            </a:pPr>
            <a:r>
              <a:rPr lang="en">
                <a:solidFill>
                  <a:srgbClr val="FFFFFF"/>
                </a:solidFill>
              </a:rPr>
              <a:t>1.Choosing the number of Clusters.</a:t>
            </a:r>
            <a:endParaRPr>
              <a:solidFill>
                <a:srgbClr val="FFFFFF"/>
              </a:solidFill>
            </a:endParaRPr>
          </a:p>
          <a:p>
            <a:pPr indent="0" lvl="0" marL="0" rtl="0" algn="l">
              <a:spcBef>
                <a:spcPts val="1200"/>
              </a:spcBef>
              <a:spcAft>
                <a:spcPts val="0"/>
              </a:spcAft>
              <a:buNone/>
            </a:pPr>
            <a:r>
              <a:rPr lang="en">
                <a:solidFill>
                  <a:srgbClr val="FFFFFF"/>
                </a:solidFill>
              </a:rPr>
              <a:t>2.Selecting at random K points for centroid, in our case 40 was passed as the number of neighbors.</a:t>
            </a:r>
            <a:endParaRPr>
              <a:solidFill>
                <a:srgbClr val="FFFFFF"/>
              </a:solidFill>
            </a:endParaRPr>
          </a:p>
          <a:p>
            <a:pPr indent="0" lvl="0" marL="0" rtl="0" algn="l">
              <a:spcBef>
                <a:spcPts val="1200"/>
              </a:spcBef>
              <a:spcAft>
                <a:spcPts val="0"/>
              </a:spcAft>
              <a:buNone/>
            </a:pPr>
            <a:r>
              <a:rPr lang="en">
                <a:solidFill>
                  <a:srgbClr val="FFFFFF"/>
                </a:solidFill>
              </a:rPr>
              <a:t>3.Assigning each Data point as we say each pixel value closest to the above centroid that further gives us clusters.</a:t>
            </a:r>
            <a:endParaRPr>
              <a:solidFill>
                <a:srgbClr val="FFFFFF"/>
              </a:solidFill>
            </a:endParaRPr>
          </a:p>
          <a:p>
            <a:pPr indent="0" lvl="0" marL="0" rtl="0" algn="l">
              <a:spcBef>
                <a:spcPts val="1200"/>
              </a:spcBef>
              <a:spcAft>
                <a:spcPts val="0"/>
              </a:spcAft>
              <a:buNone/>
            </a:pPr>
            <a:r>
              <a:rPr lang="en">
                <a:solidFill>
                  <a:srgbClr val="FFFFFF"/>
                </a:solidFill>
              </a:rPr>
              <a:t>4.Now we compute and place the new centroid for each cluster.</a:t>
            </a:r>
            <a:endParaRPr>
              <a:solidFill>
                <a:srgbClr val="FFFFFF"/>
              </a:solidFill>
            </a:endParaRPr>
          </a:p>
          <a:p>
            <a:pPr indent="0" lvl="0" marL="0" rtl="0" algn="l">
              <a:spcBef>
                <a:spcPts val="1200"/>
              </a:spcBef>
              <a:spcAft>
                <a:spcPts val="1200"/>
              </a:spcAft>
              <a:buNone/>
            </a:pPr>
            <a:r>
              <a:rPr lang="en">
                <a:solidFill>
                  <a:srgbClr val="FFFFFF"/>
                </a:solidFill>
              </a:rPr>
              <a:t>5.On the last step we just do the reassignment of the new nearest centroid and if in any case any new reassignment took place we would reiterate the above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0" name="Google Shape;130;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 1:Left hand side is the input MRI scan and the Right hand side is the output segmented MRI scan</a:t>
            </a:r>
            <a:endParaRPr/>
          </a:p>
        </p:txBody>
      </p:sp>
      <p:sp>
        <p:nvSpPr>
          <p:cNvPr id="131" name="Google Shape;131;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 2:Left hand side is the input MRI scan of a tumor in the brain and the Right hand side is the output segmented MRI scan</a:t>
            </a:r>
            <a:endParaRPr/>
          </a:p>
        </p:txBody>
      </p:sp>
      <p:pic>
        <p:nvPicPr>
          <p:cNvPr id="132" name="Google Shape;132;p24"/>
          <p:cNvPicPr preferRelativeResize="0"/>
          <p:nvPr/>
        </p:nvPicPr>
        <p:blipFill>
          <a:blip r:embed="rId3">
            <a:alphaModFix/>
          </a:blip>
          <a:stretch>
            <a:fillRect/>
          </a:stretch>
        </p:blipFill>
        <p:spPr>
          <a:xfrm>
            <a:off x="311700" y="1203385"/>
            <a:ext cx="3999900" cy="2556965"/>
          </a:xfrm>
          <a:prstGeom prst="rect">
            <a:avLst/>
          </a:prstGeom>
          <a:noFill/>
          <a:ln>
            <a:noFill/>
          </a:ln>
        </p:spPr>
      </p:pic>
      <p:pic>
        <p:nvPicPr>
          <p:cNvPr id="133" name="Google Shape;133;p24"/>
          <p:cNvPicPr preferRelativeResize="0"/>
          <p:nvPr/>
        </p:nvPicPr>
        <p:blipFill>
          <a:blip r:embed="rId4">
            <a:alphaModFix/>
          </a:blip>
          <a:stretch>
            <a:fillRect/>
          </a:stretch>
        </p:blipFill>
        <p:spPr>
          <a:xfrm>
            <a:off x="4782175" y="1152483"/>
            <a:ext cx="3999900" cy="22399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34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Lane Detection </a:t>
            </a:r>
            <a:endParaRPr sz="3000">
              <a:solidFill>
                <a:srgbClr val="FFFFFF"/>
              </a:solidFill>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chemeClr val="lt1"/>
                </a:solidFill>
              </a:rPr>
              <a:t>Lane detection is the process of locating lane markers on the road and presenting these locations to an intelligent system. The applications of a lane detecting system could be as simple as pointing out lane locations to the driver on an external display, to more complicated tasks such as predicting a lane change in the immediate future in order to avoid potential collisions with other vehicles. Some of the interfaces used to detect lanes include cameras, laser range images, LIDAR and GPS devices. Our method relies on the use of Dash cam cameras to accomplish the task.</a:t>
            </a:r>
            <a:endParaRPr sz="2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71825" y="116100"/>
            <a:ext cx="3766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r>
              <a:rPr lang="en"/>
              <a:t>:</a:t>
            </a:r>
            <a:endParaRPr/>
          </a:p>
        </p:txBody>
      </p:sp>
      <p:sp>
        <p:nvSpPr>
          <p:cNvPr id="145" name="Google Shape;145;p26"/>
          <p:cNvSpPr txBox="1"/>
          <p:nvPr>
            <p:ph idx="1" type="body"/>
          </p:nvPr>
        </p:nvSpPr>
        <p:spPr>
          <a:xfrm>
            <a:off x="271825" y="627975"/>
            <a:ext cx="33552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290">
                <a:solidFill>
                  <a:srgbClr val="000000"/>
                </a:solidFill>
              </a:rPr>
              <a:t>1) First we start by pre processing the image, which includes converting the input image frame (RGB) to gray scale for reducing the channels. Then we smoothen the Image.</a:t>
            </a:r>
            <a:endParaRPr sz="1290">
              <a:solidFill>
                <a:srgbClr val="000000"/>
              </a:solidFill>
            </a:endParaRPr>
          </a:p>
          <a:p>
            <a:pPr indent="0" lvl="0" marL="0" rtl="0" algn="l">
              <a:lnSpc>
                <a:spcPct val="105000"/>
              </a:lnSpc>
              <a:spcBef>
                <a:spcPts val="1200"/>
              </a:spcBef>
              <a:spcAft>
                <a:spcPts val="0"/>
              </a:spcAft>
              <a:buNone/>
            </a:pPr>
            <a:r>
              <a:rPr lang="en" sz="1290">
                <a:solidFill>
                  <a:srgbClr val="000000"/>
                </a:solidFill>
              </a:rPr>
              <a:t> 2) Identification of edges: We use one of the edge detection techniques called the Canny Technique, which will help us identify the edges in the image.</a:t>
            </a:r>
            <a:endParaRPr sz="1290">
              <a:solidFill>
                <a:srgbClr val="000000"/>
              </a:solidFill>
            </a:endParaRPr>
          </a:p>
          <a:p>
            <a:pPr indent="0" lvl="0" marL="0" rtl="0" algn="l">
              <a:lnSpc>
                <a:spcPct val="105000"/>
              </a:lnSpc>
              <a:spcBef>
                <a:spcPts val="1200"/>
              </a:spcBef>
              <a:spcAft>
                <a:spcPts val="1200"/>
              </a:spcAft>
              <a:buNone/>
            </a:pPr>
            <a:r>
              <a:rPr lang="en" sz="1290">
                <a:solidFill>
                  <a:srgbClr val="000000"/>
                </a:solidFill>
              </a:rPr>
              <a:t>3)  Determining the region of Interest (ROI ) :  Before we start  detection, we need to decide the particular lane area in the image that we should work-on to write the program. For this we create a ROI function which returns the enclosed region of our field of view, in the case of a road, triangle region would be best fit. We do so by creating a polygon and applying it on a black mask.</a:t>
            </a:r>
            <a:endParaRPr sz="1290">
              <a:solidFill>
                <a:srgbClr val="000000"/>
              </a:solidFill>
            </a:endParaRPr>
          </a:p>
        </p:txBody>
      </p:sp>
      <p:sp>
        <p:nvSpPr>
          <p:cNvPr id="146" name="Google Shape;146;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3787850" y="627975"/>
            <a:ext cx="5173401" cy="358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idx="1" type="body"/>
          </p:nvPr>
        </p:nvSpPr>
        <p:spPr>
          <a:xfrm>
            <a:off x="159500" y="109650"/>
            <a:ext cx="4152000" cy="44592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605"/>
              <a:buNone/>
            </a:pPr>
            <a:r>
              <a:rPr lang="en" sz="1309">
                <a:solidFill>
                  <a:srgbClr val="000000"/>
                </a:solidFill>
              </a:rPr>
              <a:t>4) Isolation of lanes : Now, we will need to isolate the lanes in the masked portion of the image. We use binaries to isolate. We apply Bitwise AND between the existing image and the gradient image. Doing so will give us perfectly masked out lanes on the road.</a:t>
            </a:r>
            <a:endParaRPr sz="1309">
              <a:solidFill>
                <a:srgbClr val="000000"/>
              </a:solidFill>
            </a:endParaRPr>
          </a:p>
          <a:p>
            <a:pPr indent="0" lvl="0" marL="0" rtl="0" algn="l">
              <a:lnSpc>
                <a:spcPct val="85000"/>
              </a:lnSpc>
              <a:spcBef>
                <a:spcPts val="1200"/>
              </a:spcBef>
              <a:spcAft>
                <a:spcPts val="0"/>
              </a:spcAft>
              <a:buSzPts val="605"/>
              <a:buNone/>
            </a:pPr>
            <a:r>
              <a:t/>
            </a:r>
            <a:endParaRPr sz="1309">
              <a:solidFill>
                <a:srgbClr val="000000"/>
              </a:solidFill>
            </a:endParaRPr>
          </a:p>
          <a:p>
            <a:pPr indent="0" lvl="0" marL="0" rtl="0" algn="l">
              <a:lnSpc>
                <a:spcPct val="85000"/>
              </a:lnSpc>
              <a:spcBef>
                <a:spcPts val="1200"/>
              </a:spcBef>
              <a:spcAft>
                <a:spcPts val="0"/>
              </a:spcAft>
              <a:buSzPts val="605"/>
              <a:buNone/>
            </a:pPr>
            <a:r>
              <a:rPr lang="en" sz="1309">
                <a:solidFill>
                  <a:srgbClr val="000000"/>
                </a:solidFill>
              </a:rPr>
              <a:t>5) Hough Transform : Hough Transform will help us to detect the straight lines in the image and help identifying Lane lines. Hough space is the representation of the b,m axis in the Line equation y=mx+b.</a:t>
            </a:r>
            <a:endParaRPr sz="1309">
              <a:solidFill>
                <a:srgbClr val="000000"/>
              </a:solidFill>
            </a:endParaRPr>
          </a:p>
          <a:p>
            <a:pPr indent="0" lvl="0" marL="0" rtl="0" algn="l">
              <a:lnSpc>
                <a:spcPct val="85000"/>
              </a:lnSpc>
              <a:spcBef>
                <a:spcPts val="1200"/>
              </a:spcBef>
              <a:spcAft>
                <a:spcPts val="0"/>
              </a:spcAft>
              <a:buSzPts val="605"/>
              <a:buNone/>
            </a:pPr>
            <a:r>
              <a:t/>
            </a:r>
            <a:endParaRPr sz="1309">
              <a:solidFill>
                <a:srgbClr val="000000"/>
              </a:solidFill>
            </a:endParaRPr>
          </a:p>
          <a:p>
            <a:pPr indent="0" lvl="0" marL="0" rtl="0" algn="l">
              <a:lnSpc>
                <a:spcPct val="85000"/>
              </a:lnSpc>
              <a:spcBef>
                <a:spcPts val="1200"/>
              </a:spcBef>
              <a:spcAft>
                <a:spcPts val="0"/>
              </a:spcAft>
              <a:buSzPts val="605"/>
              <a:buNone/>
            </a:pPr>
            <a:r>
              <a:rPr lang="en" sz="1309">
                <a:solidFill>
                  <a:srgbClr val="000000"/>
                </a:solidFill>
              </a:rPr>
              <a:t>6) Optimization : We see that the resulting image contains multiple lines having breakpoints in between certain lanes, We can fix this by taking average of their slope and the y intercept to form a single line that will trace a whole lane, thereby optimizing the preview.</a:t>
            </a:r>
            <a:endParaRPr sz="1309">
              <a:solidFill>
                <a:srgbClr val="000000"/>
              </a:solidFill>
            </a:endParaRPr>
          </a:p>
          <a:p>
            <a:pPr indent="0" lvl="0" marL="0" rtl="0" algn="l">
              <a:lnSpc>
                <a:spcPct val="85000"/>
              </a:lnSpc>
              <a:spcBef>
                <a:spcPts val="1200"/>
              </a:spcBef>
              <a:spcAft>
                <a:spcPts val="0"/>
              </a:spcAft>
              <a:buSzPts val="605"/>
              <a:buNone/>
            </a:pPr>
            <a:r>
              <a:t/>
            </a:r>
            <a:endParaRPr sz="1309">
              <a:solidFill>
                <a:srgbClr val="000000"/>
              </a:solidFill>
            </a:endParaRPr>
          </a:p>
          <a:p>
            <a:pPr indent="0" lvl="0" marL="0" rtl="0" algn="l">
              <a:lnSpc>
                <a:spcPct val="85000"/>
              </a:lnSpc>
              <a:spcBef>
                <a:spcPts val="1200"/>
              </a:spcBef>
              <a:spcAft>
                <a:spcPts val="0"/>
              </a:spcAft>
              <a:buClr>
                <a:srgbClr val="000000"/>
              </a:buClr>
              <a:buSzPts val="605"/>
              <a:buFont typeface="Arial"/>
              <a:buNone/>
            </a:pPr>
            <a:r>
              <a:rPr lang="en" sz="1309">
                <a:solidFill>
                  <a:srgbClr val="000000"/>
                </a:solidFill>
              </a:rPr>
              <a:t>7) Applying the Algorithm to a video frame by frame :  We will use opencv’s VideoCapture function, which will allow us to process the video frame by frame by reading every frame and then applying the algorithm to that particular frame.</a:t>
            </a:r>
            <a:endParaRPr sz="1309">
              <a:solidFill>
                <a:srgbClr val="000000"/>
              </a:solidFill>
            </a:endParaRPr>
          </a:p>
          <a:p>
            <a:pPr indent="0" lvl="0" marL="0" rtl="0" algn="l">
              <a:lnSpc>
                <a:spcPct val="95000"/>
              </a:lnSpc>
              <a:spcBef>
                <a:spcPts val="1200"/>
              </a:spcBef>
              <a:spcAft>
                <a:spcPts val="1200"/>
              </a:spcAft>
              <a:buSzPts val="605"/>
              <a:buNone/>
            </a:pPr>
            <a:r>
              <a:t/>
            </a:r>
            <a:endParaRPr sz="1370"/>
          </a:p>
        </p:txBody>
      </p:sp>
      <p:sp>
        <p:nvSpPr>
          <p:cNvPr id="153" name="Google Shape;153;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4572000" y="912471"/>
            <a:ext cx="4389249" cy="30431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Result of Lane Detection Program:</a:t>
            </a:r>
            <a:endParaRPr>
              <a:solidFill>
                <a:srgbClr val="FFFFFF"/>
              </a:solidFill>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4677744" y="1618444"/>
            <a:ext cx="4018286" cy="2484463"/>
          </a:xfrm>
          <a:prstGeom prst="rect">
            <a:avLst/>
          </a:prstGeom>
          <a:noFill/>
          <a:ln>
            <a:noFill/>
          </a:ln>
        </p:spPr>
      </p:pic>
      <p:pic>
        <p:nvPicPr>
          <p:cNvPr id="162" name="Google Shape;162;p28"/>
          <p:cNvPicPr preferRelativeResize="0"/>
          <p:nvPr/>
        </p:nvPicPr>
        <p:blipFill>
          <a:blip r:embed="rId4">
            <a:alphaModFix/>
          </a:blip>
          <a:stretch>
            <a:fillRect/>
          </a:stretch>
        </p:blipFill>
        <p:spPr>
          <a:xfrm>
            <a:off x="4677750" y="1196175"/>
            <a:ext cx="4478975" cy="3213225"/>
          </a:xfrm>
          <a:prstGeom prst="rect">
            <a:avLst/>
          </a:prstGeom>
          <a:noFill/>
          <a:ln>
            <a:noFill/>
          </a:ln>
        </p:spPr>
      </p:pic>
      <p:pic>
        <p:nvPicPr>
          <p:cNvPr id="163" name="Google Shape;163;p28"/>
          <p:cNvPicPr preferRelativeResize="0"/>
          <p:nvPr/>
        </p:nvPicPr>
        <p:blipFill>
          <a:blip r:embed="rId5">
            <a:alphaModFix/>
          </a:blip>
          <a:stretch>
            <a:fillRect/>
          </a:stretch>
        </p:blipFill>
        <p:spPr>
          <a:xfrm>
            <a:off x="0" y="1196175"/>
            <a:ext cx="4532125" cy="3213225"/>
          </a:xfrm>
          <a:prstGeom prst="rect">
            <a:avLst/>
          </a:prstGeom>
          <a:noFill/>
          <a:ln>
            <a:noFill/>
          </a:ln>
        </p:spPr>
      </p:pic>
      <p:sp>
        <p:nvSpPr>
          <p:cNvPr id="164" name="Google Shape;164;p28"/>
          <p:cNvSpPr txBox="1"/>
          <p:nvPr/>
        </p:nvSpPr>
        <p:spPr>
          <a:xfrm>
            <a:off x="857250" y="4587850"/>
            <a:ext cx="313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Proxima Nova"/>
                <a:ea typeface="Proxima Nova"/>
                <a:cs typeface="Proxima Nova"/>
                <a:sym typeface="Proxima Nova"/>
              </a:rPr>
              <a:t>Original Input Frame</a:t>
            </a:r>
            <a:endParaRPr sz="1500">
              <a:solidFill>
                <a:srgbClr val="FFFFFF"/>
              </a:solidFill>
              <a:latin typeface="Proxima Nova"/>
              <a:ea typeface="Proxima Nova"/>
              <a:cs typeface="Proxima Nova"/>
              <a:sym typeface="Proxima Nova"/>
            </a:endParaRPr>
          </a:p>
        </p:txBody>
      </p:sp>
      <p:sp>
        <p:nvSpPr>
          <p:cNvPr id="165" name="Google Shape;165;p28"/>
          <p:cNvSpPr txBox="1"/>
          <p:nvPr/>
        </p:nvSpPr>
        <p:spPr>
          <a:xfrm>
            <a:off x="5432575" y="4587850"/>
            <a:ext cx="346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Proxima Nova"/>
                <a:ea typeface="Proxima Nova"/>
                <a:cs typeface="Proxima Nova"/>
                <a:sym typeface="Proxima Nova"/>
              </a:rPr>
              <a:t>Output Frame with detection </a:t>
            </a:r>
            <a:endParaRPr sz="1500">
              <a:solidFill>
                <a:srgbClr val="FFFFFF"/>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LANE DETECTION VIDEO OUTPUT</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a:t>   The output video can be found on this link : </a:t>
            </a:r>
            <a:r>
              <a:rPr lang="en" u="sng">
                <a:solidFill>
                  <a:schemeClr val="hlink"/>
                </a:solidFill>
                <a:hlinkClick r:id="rId3"/>
              </a:rPr>
              <a:t>https://www.youtube.com/watch?v=kikCMDAUhKU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24292E"/>
                </a:solidFill>
                <a:highlight>
                  <a:srgbClr val="FFFFFF"/>
                </a:highlight>
                <a:latin typeface="Arial"/>
                <a:ea typeface="Arial"/>
                <a:cs typeface="Arial"/>
                <a:sym typeface="Arial"/>
              </a:rPr>
              <a:t>Road Segmentation using </a:t>
            </a:r>
            <a:r>
              <a:rPr lang="en" sz="3200">
                <a:solidFill>
                  <a:srgbClr val="24292E"/>
                </a:solidFill>
                <a:highlight>
                  <a:srgbClr val="FFFFFF"/>
                </a:highlight>
                <a:latin typeface="Arial"/>
                <a:ea typeface="Arial"/>
                <a:cs typeface="Arial"/>
                <a:sym typeface="Arial"/>
              </a:rPr>
              <a:t>Satellite</a:t>
            </a:r>
            <a:r>
              <a:rPr lang="en" sz="3200">
                <a:solidFill>
                  <a:srgbClr val="24292E"/>
                </a:solidFill>
                <a:highlight>
                  <a:srgbClr val="FFFFFF"/>
                </a:highlight>
                <a:latin typeface="Arial"/>
                <a:ea typeface="Arial"/>
                <a:cs typeface="Arial"/>
                <a:sym typeface="Arial"/>
              </a:rPr>
              <a:t> Images</a:t>
            </a:r>
            <a:endParaRPr sz="3200"/>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Semantic segmentation is the process of classifying each pixel of an image into distinct classes using deep learning. This aids in identifying regions in an image where certain objects reside.</a:t>
            </a:r>
            <a:endParaRPr>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a:solidFill>
                  <a:srgbClr val="24292E"/>
                </a:solidFill>
                <a:highlight>
                  <a:srgbClr val="FFFFFF"/>
                </a:highlight>
                <a:latin typeface="Arial"/>
                <a:ea typeface="Arial"/>
                <a:cs typeface="Arial"/>
                <a:sym typeface="Arial"/>
              </a:rPr>
              <a:t>This aim of this project is to identify and segment roads in aerial imagery. Detecting roads can be an important factor in predicting further development of cities and also segmentation of roads is important to map-based applications and is used for finding distances or shortest routes between two places.</a:t>
            </a:r>
            <a:endParaRPr>
              <a:solidFill>
                <a:srgbClr val="24292E"/>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3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Methodology:</a:t>
            </a:r>
            <a:endParaRPr sz="3000">
              <a:solidFill>
                <a:srgbClr val="FFFFFF"/>
              </a:solidFill>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Arial"/>
                <a:ea typeface="Arial"/>
                <a:cs typeface="Arial"/>
                <a:sym typeface="Arial"/>
              </a:rPr>
              <a:t>1.Dataset:</a:t>
            </a:r>
            <a:r>
              <a:rPr lang="en" sz="1200">
                <a:solidFill>
                  <a:srgbClr val="FFFFFF"/>
                </a:solidFill>
                <a:highlight>
                  <a:schemeClr val="dk1"/>
                </a:highlight>
                <a:latin typeface="Arial"/>
                <a:ea typeface="Arial"/>
                <a:cs typeface="Arial"/>
                <a:sym typeface="Arial"/>
              </a:rPr>
              <a:t>For this challenge, I used the </a:t>
            </a:r>
            <a:r>
              <a:rPr lang="en" sz="1200">
                <a:solidFill>
                  <a:srgbClr val="FFFFFF"/>
                </a:solidFill>
                <a:highlight>
                  <a:schemeClr val="dk1"/>
                </a:highlight>
                <a:uFill>
                  <a:noFill/>
                </a:uFill>
                <a:latin typeface="Arial"/>
                <a:ea typeface="Arial"/>
                <a:cs typeface="Arial"/>
                <a:sym typeface="Arial"/>
                <a:hlinkClick r:id="rId3">
                  <a:extLst>
                    <a:ext uri="{A12FA001-AC4F-418D-AE19-62706E023703}">
                      <ahyp:hlinkClr val="tx"/>
                    </a:ext>
                  </a:extLst>
                </a:hlinkClick>
              </a:rPr>
              <a:t>Massachusetts Roads Dataset</a:t>
            </a:r>
            <a:r>
              <a:rPr lang="en" sz="1200">
                <a:solidFill>
                  <a:srgbClr val="FFFFFF"/>
                </a:solidFill>
                <a:highlight>
                  <a:schemeClr val="dk1"/>
                </a:highlight>
                <a:latin typeface="Arial"/>
                <a:ea typeface="Arial"/>
                <a:cs typeface="Arial"/>
                <a:sym typeface="Arial"/>
              </a:rPr>
              <a:t>. This dataset contains aerial images, along with the target masks. You can use download_images.py to download all the images mentioned in the github page. The dataset contains 1171 images and respectiv masks. Both the masks and the images are 1500x1500 in the resolution are present in the .tiff format. </a:t>
            </a:r>
            <a:endParaRPr sz="1200">
              <a:solidFill>
                <a:srgbClr val="FFFFFF"/>
              </a:solidFill>
              <a:highlight>
                <a:schemeClr val="dk1"/>
              </a:highlight>
              <a:latin typeface="Arial"/>
              <a:ea typeface="Arial"/>
              <a:cs typeface="Arial"/>
              <a:sym typeface="Arial"/>
            </a:endParaRPr>
          </a:p>
          <a:p>
            <a:pPr indent="0" lvl="0" marL="0" rtl="0" algn="l">
              <a:lnSpc>
                <a:spcPct val="125000"/>
              </a:lnSpc>
              <a:spcBef>
                <a:spcPts val="1800"/>
              </a:spcBef>
              <a:spcAft>
                <a:spcPts val="0"/>
              </a:spcAft>
              <a:buNone/>
            </a:pPr>
            <a:r>
              <a:rPr lang="en" sz="1200">
                <a:solidFill>
                  <a:srgbClr val="FFFFFF"/>
                </a:solidFill>
                <a:highlight>
                  <a:schemeClr val="dk1"/>
                </a:highlight>
                <a:latin typeface="Arial"/>
                <a:ea typeface="Arial"/>
                <a:cs typeface="Arial"/>
                <a:sym typeface="Arial"/>
              </a:rPr>
              <a:t>2. Manipulating the data:The pre-processing steps involved:</a:t>
            </a:r>
            <a:endParaRPr sz="1200">
              <a:solidFill>
                <a:srgbClr val="FFFFFF"/>
              </a:solidFill>
              <a:highlight>
                <a:schemeClr val="dk1"/>
              </a:highlight>
              <a:latin typeface="Arial"/>
              <a:ea typeface="Arial"/>
              <a:cs typeface="Arial"/>
              <a:sym typeface="Arial"/>
            </a:endParaRPr>
          </a:p>
          <a:p>
            <a:pPr indent="-304800" lvl="0" marL="457200" rtl="0" algn="l">
              <a:spcBef>
                <a:spcPts val="1200"/>
              </a:spcBef>
              <a:spcAft>
                <a:spcPts val="0"/>
              </a:spcAft>
              <a:buClr>
                <a:srgbClr val="FFFFFF"/>
              </a:buClr>
              <a:buSzPts val="1200"/>
              <a:buFont typeface="Arial"/>
              <a:buAutoNum type="arabicPeriod"/>
            </a:pPr>
            <a:r>
              <a:rPr lang="en" sz="1200">
                <a:solidFill>
                  <a:srgbClr val="FFFFFF"/>
                </a:solidFill>
                <a:highlight>
                  <a:schemeClr val="dk1"/>
                </a:highlight>
                <a:latin typeface="Arial"/>
                <a:ea typeface="Arial"/>
                <a:cs typeface="Arial"/>
                <a:sym typeface="Arial"/>
              </a:rPr>
              <a:t>Removed images where more than 25% of the map was missing.</a:t>
            </a:r>
            <a:endParaRPr sz="1200">
              <a:solidFill>
                <a:srgbClr val="FFFFFF"/>
              </a:solidFill>
              <a:highlight>
                <a:schemeClr val="dk1"/>
              </a:highlight>
              <a:latin typeface="Arial"/>
              <a:ea typeface="Arial"/>
              <a:cs typeface="Arial"/>
              <a:sym typeface="Arial"/>
            </a:endParaRPr>
          </a:p>
          <a:p>
            <a:pPr indent="-304800" lvl="0" marL="457200" rtl="0" algn="l">
              <a:spcBef>
                <a:spcPts val="0"/>
              </a:spcBef>
              <a:spcAft>
                <a:spcPts val="0"/>
              </a:spcAft>
              <a:buClr>
                <a:srgbClr val="FFFFFF"/>
              </a:buClr>
              <a:buSzPts val="1200"/>
              <a:buFont typeface="Arial"/>
              <a:buAutoNum type="arabicPeriod"/>
            </a:pPr>
            <a:r>
              <a:rPr lang="en" sz="1200">
                <a:solidFill>
                  <a:srgbClr val="FFFFFF"/>
                </a:solidFill>
                <a:highlight>
                  <a:schemeClr val="dk1"/>
                </a:highlight>
                <a:latin typeface="Arial"/>
                <a:ea typeface="Arial"/>
                <a:cs typeface="Arial"/>
                <a:sym typeface="Arial"/>
              </a:rPr>
              <a:t>Cropped 256x256 images out of the images. Hence, increasing the total number of images to more than 22,000.</a:t>
            </a:r>
            <a:endParaRPr sz="1200">
              <a:solidFill>
                <a:srgbClr val="FFFFFF"/>
              </a:solidFill>
              <a:highlight>
                <a:schemeClr val="dk1"/>
              </a:highlight>
              <a:latin typeface="Arial"/>
              <a:ea typeface="Arial"/>
              <a:cs typeface="Arial"/>
              <a:sym typeface="Arial"/>
            </a:endParaRPr>
          </a:p>
          <a:p>
            <a:pPr indent="-304800" lvl="0" marL="457200" rtl="0" algn="l">
              <a:spcBef>
                <a:spcPts val="0"/>
              </a:spcBef>
              <a:spcAft>
                <a:spcPts val="0"/>
              </a:spcAft>
              <a:buClr>
                <a:srgbClr val="FFFFFF"/>
              </a:buClr>
              <a:buSzPts val="1200"/>
              <a:buFont typeface="Arial"/>
              <a:buAutoNum type="arabicPeriod"/>
            </a:pPr>
            <a:r>
              <a:rPr lang="en" sz="1200">
                <a:solidFill>
                  <a:srgbClr val="FFFFFF"/>
                </a:solidFill>
                <a:highlight>
                  <a:schemeClr val="dk1"/>
                </a:highlight>
                <a:latin typeface="Arial"/>
                <a:ea typeface="Arial"/>
                <a:cs typeface="Arial"/>
                <a:sym typeface="Arial"/>
              </a:rPr>
              <a:t>Binarized the mask so that the pixel value is always between 0 and 1.</a:t>
            </a:r>
            <a:endParaRPr sz="120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rPr lang="en" sz="1200">
                <a:solidFill>
                  <a:srgbClr val="FFFFFF"/>
                </a:solidFill>
                <a:highlight>
                  <a:schemeClr val="dk1"/>
                </a:highlight>
                <a:latin typeface="Arial"/>
                <a:ea typeface="Arial"/>
                <a:cs typeface="Arial"/>
                <a:sym typeface="Arial"/>
              </a:rPr>
              <a:t>3.Model:To solve this problem, I used an Unet, it is a fully convolutional network, with 3 cross-connections. Adam optimiser with a learning rate of 0.00001 was used, along with dice loss (because of the unbalanced nature of the dataset.) The model trained for 61 epochs before earl stopper kicked in and killed the training process. A validation dice loss of 0.7548 was achieved.</a:t>
            </a:r>
            <a:endParaRPr sz="1200">
              <a:solidFill>
                <a:srgbClr val="FFFFFF"/>
              </a:solidFill>
              <a:highlight>
                <a:schemeClr val="dk1"/>
              </a:highlight>
              <a:latin typeface="Arial"/>
              <a:ea typeface="Arial"/>
              <a:cs typeface="Arial"/>
              <a:sym typeface="Arial"/>
            </a:endParaRPr>
          </a:p>
          <a:p>
            <a:pPr indent="0" lvl="0" marL="0" rtl="0" algn="l">
              <a:lnSpc>
                <a:spcPct val="125000"/>
              </a:lnSpc>
              <a:spcBef>
                <a:spcPts val="1800"/>
              </a:spcBef>
              <a:spcAft>
                <a:spcPts val="0"/>
              </a:spcAft>
              <a:buNone/>
            </a:pPr>
            <a:r>
              <a:t/>
            </a:r>
            <a:endParaRPr b="1" sz="1700">
              <a:solidFill>
                <a:srgbClr val="FFFFFF"/>
              </a:solidFill>
              <a:highlight>
                <a:schemeClr val="dk1"/>
              </a:highlight>
              <a:latin typeface="Arial"/>
              <a:ea typeface="Arial"/>
              <a:cs typeface="Arial"/>
              <a:sym typeface="Arial"/>
            </a:endParaRPr>
          </a:p>
          <a:p>
            <a:pPr indent="0" lvl="0" marL="0" rtl="0" algn="l">
              <a:spcBef>
                <a:spcPts val="1200"/>
              </a:spcBef>
              <a:spcAft>
                <a:spcPts val="1200"/>
              </a:spcAft>
              <a:buNone/>
            </a:pPr>
            <a:r>
              <a:t/>
            </a:r>
            <a:endParaRPr sz="1200">
              <a:solidFill>
                <a:srgbClr val="FFFFFF"/>
              </a:solidFill>
              <a:highlight>
                <a:schemeClr val="dk1"/>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39050"/>
            <a:ext cx="8520600" cy="87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t>ABSTRACT</a:t>
            </a:r>
            <a:endParaRPr b="1" sz="40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24292E"/>
                </a:solidFill>
                <a:highlight>
                  <a:srgbClr val="FFFFFF"/>
                </a:highlight>
                <a:latin typeface="Arial"/>
                <a:ea typeface="Arial"/>
                <a:cs typeface="Arial"/>
                <a:sym typeface="Arial"/>
              </a:rPr>
              <a:t>Image Segmentation is the process by which a digital image is partitioned into various subgroups (of pixels) called Image Objects. The goal of segmentation is to simplify and/or change the representation of an image into something that is more meaningful and easier to analyze.Image segmentation is typically used to locate objects and boundaries in images.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2"/>
          <p:cNvPicPr preferRelativeResize="0"/>
          <p:nvPr/>
        </p:nvPicPr>
        <p:blipFill>
          <a:blip r:embed="rId3">
            <a:alphaModFix/>
          </a:blip>
          <a:stretch>
            <a:fillRect/>
          </a:stretch>
        </p:blipFill>
        <p:spPr>
          <a:xfrm>
            <a:off x="7625" y="964400"/>
            <a:ext cx="9128751" cy="4179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233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solidFill>
                  <a:schemeClr val="lt1"/>
                </a:solidFill>
              </a:rPr>
              <a:t>WHAT IS IMAGE SEGMENTATION?</a:t>
            </a:r>
            <a:endParaRPr b="1" sz="3120">
              <a:solidFill>
                <a:schemeClr val="lt1"/>
              </a:solidFill>
            </a:endParaRPr>
          </a:p>
        </p:txBody>
      </p:sp>
      <p:sp>
        <p:nvSpPr>
          <p:cNvPr id="72" name="Google Shape;72;p15"/>
          <p:cNvSpPr txBox="1"/>
          <p:nvPr>
            <p:ph idx="1" type="body"/>
          </p:nvPr>
        </p:nvSpPr>
        <p:spPr>
          <a:xfrm>
            <a:off x="311700" y="868375"/>
            <a:ext cx="8520600" cy="3700500"/>
          </a:xfrm>
          <a:prstGeom prst="rect">
            <a:avLst/>
          </a:prstGeom>
          <a:solidFill>
            <a:schemeClr val="dk1"/>
          </a:solidFill>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Font typeface="Nunito"/>
              <a:buChar char="●"/>
            </a:pPr>
            <a:r>
              <a:rPr lang="en" sz="1650">
                <a:solidFill>
                  <a:schemeClr val="lt1"/>
                </a:solidFill>
                <a:latin typeface="Nunito"/>
                <a:ea typeface="Nunito"/>
                <a:cs typeface="Nunito"/>
                <a:sym typeface="Nunito"/>
              </a:rPr>
              <a:t>Image Segmentation is the process by which a digital image is partitioned into various subgroups (of pixels) called Image Objects, which can reduce the complexity of the image, and thus analysing the image becomes simpler.</a:t>
            </a:r>
            <a:endParaRPr sz="1450">
              <a:solidFill>
                <a:schemeClr val="lt1"/>
              </a:solidFill>
              <a:highlight>
                <a:schemeClr val="dk1"/>
              </a:highlight>
              <a:latin typeface="Arial"/>
              <a:ea typeface="Arial"/>
              <a:cs typeface="Arial"/>
              <a:sym typeface="Arial"/>
            </a:endParaRPr>
          </a:p>
          <a:p>
            <a:pPr indent="-355600" lvl="0" marL="457200" rtl="0" algn="l">
              <a:spcBef>
                <a:spcPts val="0"/>
              </a:spcBef>
              <a:spcAft>
                <a:spcPts val="0"/>
              </a:spcAft>
              <a:buClr>
                <a:schemeClr val="lt1"/>
              </a:buClr>
              <a:buSzPts val="2000"/>
              <a:buFont typeface="Nunito"/>
              <a:buChar char="●"/>
            </a:pPr>
            <a:r>
              <a:rPr lang="en" sz="1650">
                <a:solidFill>
                  <a:schemeClr val="lt1"/>
                </a:solidFill>
                <a:highlight>
                  <a:schemeClr val="dk1"/>
                </a:highlight>
                <a:latin typeface="Nunito"/>
                <a:ea typeface="Nunito"/>
                <a:cs typeface="Nunito"/>
                <a:sym typeface="Nunito"/>
              </a:rPr>
              <a:t>The image segmentation algorithms try to collect similar pixels together and separate out dissimilar pixels.</a:t>
            </a:r>
            <a:r>
              <a:rPr lang="en" sz="1350">
                <a:solidFill>
                  <a:srgbClr val="FFFFFF"/>
                </a:solidFill>
                <a:highlight>
                  <a:schemeClr val="dk1"/>
                </a:highlight>
                <a:latin typeface="Roboto"/>
                <a:ea typeface="Roboto"/>
                <a:cs typeface="Roboto"/>
                <a:sym typeface="Roboto"/>
              </a:rPr>
              <a:t> </a:t>
            </a:r>
            <a:r>
              <a:rPr lang="en" sz="1600">
                <a:solidFill>
                  <a:srgbClr val="FFFFFF"/>
                </a:solidFill>
                <a:highlight>
                  <a:schemeClr val="dk1"/>
                </a:highlight>
                <a:latin typeface="Nunito"/>
                <a:ea typeface="Nunito"/>
                <a:cs typeface="Nunito"/>
                <a:sym typeface="Nunito"/>
              </a:rPr>
              <a:t>This is done by following two approaches </a:t>
            </a:r>
            <a:r>
              <a:rPr b="1" lang="en" sz="1600">
                <a:solidFill>
                  <a:srgbClr val="FFFFFF"/>
                </a:solidFill>
                <a:highlight>
                  <a:schemeClr val="dk1"/>
                </a:highlight>
                <a:latin typeface="Nunito"/>
                <a:ea typeface="Nunito"/>
                <a:cs typeface="Nunito"/>
                <a:sym typeface="Nunito"/>
              </a:rPr>
              <a:t>based on</a:t>
            </a:r>
            <a:r>
              <a:rPr lang="en" sz="1600">
                <a:solidFill>
                  <a:srgbClr val="FFFFFF"/>
                </a:solidFill>
                <a:highlight>
                  <a:schemeClr val="dk1"/>
                </a:highlight>
                <a:latin typeface="Nunito"/>
                <a:ea typeface="Nunito"/>
                <a:cs typeface="Nunito"/>
                <a:sym typeface="Nunito"/>
              </a:rPr>
              <a:t> the </a:t>
            </a:r>
            <a:r>
              <a:rPr b="1" lang="en" sz="1600">
                <a:solidFill>
                  <a:srgbClr val="FFFFFF"/>
                </a:solidFill>
                <a:highlight>
                  <a:schemeClr val="dk1"/>
                </a:highlight>
                <a:latin typeface="Nunito"/>
                <a:ea typeface="Nunito"/>
                <a:cs typeface="Nunito"/>
                <a:sym typeface="Nunito"/>
              </a:rPr>
              <a:t>image properties</a:t>
            </a:r>
            <a:r>
              <a:rPr lang="en" sz="1600">
                <a:solidFill>
                  <a:srgbClr val="FFFFFF"/>
                </a:solidFill>
                <a:highlight>
                  <a:schemeClr val="dk1"/>
                </a:highlight>
                <a:latin typeface="Nunito"/>
                <a:ea typeface="Nunito"/>
                <a:cs typeface="Nunito"/>
                <a:sym typeface="Nunito"/>
              </a:rPr>
              <a:t>:</a:t>
            </a:r>
            <a:endParaRPr sz="1600">
              <a:solidFill>
                <a:srgbClr val="FFFFFF"/>
              </a:solidFill>
              <a:highlight>
                <a:schemeClr val="dk1"/>
              </a:highlight>
              <a:latin typeface="Nunito"/>
              <a:ea typeface="Nunito"/>
              <a:cs typeface="Nunito"/>
              <a:sym typeface="Nunito"/>
            </a:endParaRPr>
          </a:p>
        </p:txBody>
      </p:sp>
      <p:sp>
        <p:nvSpPr>
          <p:cNvPr id="73" name="Google Shape;73;p15"/>
          <p:cNvSpPr txBox="1"/>
          <p:nvPr/>
        </p:nvSpPr>
        <p:spPr>
          <a:xfrm>
            <a:off x="1948175" y="2805600"/>
            <a:ext cx="62568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i)  Similarity Detection (Region Approach)</a:t>
            </a:r>
            <a:endParaRPr sz="1600">
              <a:solidFill>
                <a:schemeClr val="lt1"/>
              </a:solidFill>
              <a:latin typeface="Nunito"/>
              <a:ea typeface="Nunito"/>
              <a:cs typeface="Nunito"/>
              <a:sym typeface="Nunito"/>
            </a:endParaRPr>
          </a:p>
          <a:p>
            <a:pPr indent="0" lvl="0" marL="0" rtl="0" algn="l">
              <a:spcBef>
                <a:spcPts val="0"/>
              </a:spcBef>
              <a:spcAft>
                <a:spcPts val="0"/>
              </a:spcAft>
              <a:buNone/>
            </a:pPr>
            <a:r>
              <a:rPr lang="en" sz="1600">
                <a:solidFill>
                  <a:schemeClr val="lt1"/>
                </a:solidFill>
                <a:latin typeface="Nunito"/>
                <a:ea typeface="Nunito"/>
                <a:cs typeface="Nunito"/>
                <a:sym typeface="Nunito"/>
              </a:rPr>
              <a:t>ii) Discontinuity Detection (Boundary Approach)</a:t>
            </a:r>
            <a:endParaRPr sz="16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11700" y="278050"/>
            <a:ext cx="8520600" cy="42909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sz="1500">
              <a:solidFill>
                <a:schemeClr val="dk1"/>
              </a:solidFill>
              <a:highlight>
                <a:schemeClr val="lt1"/>
              </a:highlight>
              <a:latin typeface="Arial"/>
              <a:ea typeface="Arial"/>
              <a:cs typeface="Arial"/>
              <a:sym typeface="Arial"/>
            </a:endParaRPr>
          </a:p>
          <a:p>
            <a:pPr indent="-333375" lvl="0" marL="457200" rtl="0" algn="l">
              <a:spcBef>
                <a:spcPts val="1200"/>
              </a:spcBef>
              <a:spcAft>
                <a:spcPts val="0"/>
              </a:spcAft>
              <a:buClr>
                <a:srgbClr val="000000"/>
              </a:buClr>
              <a:buSzPts val="1650"/>
              <a:buFont typeface="Arial"/>
              <a:buChar char="●"/>
            </a:pPr>
            <a:r>
              <a:rPr lang="en" sz="1650">
                <a:solidFill>
                  <a:srgbClr val="000000"/>
                </a:solidFill>
                <a:highlight>
                  <a:schemeClr val="lt1"/>
                </a:highlight>
                <a:latin typeface="Arial"/>
                <a:ea typeface="Arial"/>
                <a:cs typeface="Arial"/>
                <a:sym typeface="Arial"/>
              </a:rPr>
              <a:t>There are two types of segmentation techniques</a:t>
            </a:r>
            <a:endParaRPr sz="1500">
              <a:solidFill>
                <a:srgbClr val="000000"/>
              </a:solidFill>
              <a:highlight>
                <a:schemeClr val="lt1"/>
              </a:highlight>
              <a:latin typeface="Arial"/>
              <a:ea typeface="Arial"/>
              <a:cs typeface="Arial"/>
              <a:sym typeface="Arial"/>
            </a:endParaRPr>
          </a:p>
          <a:p>
            <a:pPr indent="0" lvl="0" marL="1371600" rtl="0" algn="l">
              <a:lnSpc>
                <a:spcPct val="100000"/>
              </a:lnSpc>
              <a:spcBef>
                <a:spcPts val="1200"/>
              </a:spcBef>
              <a:spcAft>
                <a:spcPts val="0"/>
              </a:spcAft>
              <a:buNone/>
            </a:pPr>
            <a:r>
              <a:rPr lang="en" sz="1500">
                <a:solidFill>
                  <a:schemeClr val="dk1"/>
                </a:solidFill>
                <a:highlight>
                  <a:schemeClr val="lt1"/>
                </a:highlight>
                <a:latin typeface="Arial"/>
                <a:ea typeface="Arial"/>
                <a:cs typeface="Arial"/>
                <a:sym typeface="Arial"/>
              </a:rPr>
              <a:t>i) </a:t>
            </a:r>
            <a:r>
              <a:rPr lang="en" sz="1650">
                <a:solidFill>
                  <a:srgbClr val="000000"/>
                </a:solidFill>
                <a:latin typeface="Nunito"/>
                <a:ea typeface="Nunito"/>
                <a:cs typeface="Nunito"/>
                <a:sym typeface="Nunito"/>
              </a:rPr>
              <a:t>Semantic segmentation</a:t>
            </a:r>
            <a:endParaRPr b="1" sz="1700">
              <a:solidFill>
                <a:srgbClr val="000000"/>
              </a:solidFill>
              <a:latin typeface="Nunito"/>
              <a:ea typeface="Nunito"/>
              <a:cs typeface="Nunito"/>
              <a:sym typeface="Nunito"/>
            </a:endParaRPr>
          </a:p>
          <a:p>
            <a:pPr indent="0" lvl="0" marL="457200" rtl="0" algn="l">
              <a:lnSpc>
                <a:spcPct val="100000"/>
              </a:lnSpc>
              <a:spcBef>
                <a:spcPts val="1200"/>
              </a:spcBef>
              <a:spcAft>
                <a:spcPts val="0"/>
              </a:spcAft>
              <a:buNone/>
            </a:pPr>
            <a:r>
              <a:rPr lang="en" sz="1600">
                <a:solidFill>
                  <a:srgbClr val="000000"/>
                </a:solidFill>
                <a:latin typeface="Roboto"/>
                <a:ea typeface="Roboto"/>
                <a:cs typeface="Roboto"/>
                <a:sym typeface="Roboto"/>
              </a:rPr>
              <a:t>                  ii) </a:t>
            </a:r>
            <a:r>
              <a:rPr lang="en" sz="1600">
                <a:solidFill>
                  <a:srgbClr val="000000"/>
                </a:solidFill>
                <a:latin typeface="Nunito"/>
                <a:ea typeface="Nunito"/>
                <a:cs typeface="Nunito"/>
                <a:sym typeface="Nunito"/>
              </a:rPr>
              <a:t>Instance Segmentation</a:t>
            </a:r>
            <a:endParaRPr sz="1600">
              <a:solidFill>
                <a:srgbClr val="000000"/>
              </a:solidFill>
              <a:latin typeface="Nunito"/>
              <a:ea typeface="Nunito"/>
              <a:cs typeface="Nunito"/>
              <a:sym typeface="Nunito"/>
            </a:endParaRPr>
          </a:p>
          <a:p>
            <a:pPr indent="-330200" lvl="0" marL="457200" rtl="0" algn="l">
              <a:lnSpc>
                <a:spcPct val="100000"/>
              </a:lnSpc>
              <a:spcBef>
                <a:spcPts val="120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We’ll be using</a:t>
            </a:r>
            <a:r>
              <a:rPr b="1" lang="en" sz="1600">
                <a:solidFill>
                  <a:srgbClr val="000000"/>
                </a:solidFill>
                <a:latin typeface="Nunito"/>
                <a:ea typeface="Nunito"/>
                <a:cs typeface="Nunito"/>
                <a:sym typeface="Nunito"/>
              </a:rPr>
              <a:t> Semantic Segmentation</a:t>
            </a:r>
            <a:r>
              <a:rPr lang="en" sz="1600">
                <a:solidFill>
                  <a:srgbClr val="000000"/>
                </a:solidFill>
                <a:latin typeface="Nunito"/>
                <a:ea typeface="Nunito"/>
                <a:cs typeface="Nunito"/>
                <a:sym typeface="Nunito"/>
              </a:rPr>
              <a:t> for the diagnosis of COVID’19 in patients.</a:t>
            </a:r>
            <a:endParaRPr sz="1600">
              <a:solidFill>
                <a:srgbClr val="000000"/>
              </a:solidFill>
              <a:latin typeface="Nunito"/>
              <a:ea typeface="Nunito"/>
              <a:cs typeface="Nunito"/>
              <a:sym typeface="Nunito"/>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a:t>
            </a:r>
            <a:r>
              <a:rPr lang="en">
                <a:solidFill>
                  <a:srgbClr val="FFFFFF"/>
                </a:solidFill>
              </a:rPr>
              <a:t>Points to include</a:t>
            </a:r>
            <a:endParaRPr>
              <a:solidFill>
                <a:srgbClr val="FFFFFF"/>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lang="en">
                <a:solidFill>
                  <a:schemeClr val="lt1"/>
                </a:solidFill>
              </a:rPr>
              <a:t>Image Processing on Medical X-rays of Lungs to detect covid’19</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Deep cnn based neural network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Dataset collection from kaggle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Data preparation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Data Visualisation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How neural networks and deep learning help in the detection of covid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Training dataset and testing dataset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Convolutional Neural Network</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Code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Images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Resources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None/>
            </a:pPr>
            <a:r>
              <a:rPr b="1" lang="en" sz="4000">
                <a:solidFill>
                  <a:srgbClr val="24292E"/>
                </a:solidFill>
                <a:highlight>
                  <a:srgbClr val="FFFFFF"/>
                </a:highlight>
                <a:latin typeface="Arial"/>
                <a:ea typeface="Arial"/>
                <a:cs typeface="Arial"/>
                <a:sym typeface="Arial"/>
              </a:rPr>
              <a:t>Applications of Image Segmentation:</a:t>
            </a:r>
            <a:endParaRPr b="1" sz="4000">
              <a:solidFill>
                <a:srgbClr val="24292E"/>
              </a:solidFill>
              <a:highlight>
                <a:srgbClr val="FFFFFF"/>
              </a:highlight>
              <a:latin typeface="Arial"/>
              <a:ea typeface="Arial"/>
              <a:cs typeface="Arial"/>
              <a:sym typeface="Arial"/>
            </a:endParaRPr>
          </a:p>
          <a:p>
            <a:pPr indent="0" lvl="0" marL="0" rtl="0" algn="ctr">
              <a:spcBef>
                <a:spcPts val="100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228600" rtl="0" algn="l">
              <a:spcBef>
                <a:spcPts val="300"/>
              </a:spcBef>
              <a:spcAft>
                <a:spcPts val="0"/>
              </a:spcAft>
              <a:buNone/>
            </a:pPr>
            <a:r>
              <a:rPr lang="en" sz="1900">
                <a:solidFill>
                  <a:srgbClr val="000000"/>
                </a:solidFill>
                <a:latin typeface="Arial"/>
                <a:ea typeface="Arial"/>
                <a:cs typeface="Arial"/>
                <a:sym typeface="Arial"/>
              </a:rPr>
              <a:t>There are countless applications that can be implemented with the help of image segmentation.Our group will try to implement some of these applications  of image segmentation.</a:t>
            </a:r>
            <a:endParaRPr sz="1900">
              <a:solidFill>
                <a:srgbClr val="000000"/>
              </a:solidFill>
              <a:latin typeface="Arial"/>
              <a:ea typeface="Arial"/>
              <a:cs typeface="Arial"/>
              <a:sym typeface="Arial"/>
            </a:endParaRPr>
          </a:p>
          <a:p>
            <a:pPr indent="0" lvl="0" marL="0" rtl="0" algn="l">
              <a:spcBef>
                <a:spcPts val="500"/>
              </a:spcBef>
              <a:spcAft>
                <a:spcPts val="0"/>
              </a:spcAft>
              <a:buNone/>
            </a:pPr>
            <a:r>
              <a:t/>
            </a:r>
            <a:endParaRPr sz="1600">
              <a:solidFill>
                <a:srgbClr val="000000"/>
              </a:solidFill>
              <a:highlight>
                <a:srgbClr val="FFFFFF"/>
              </a:highlight>
              <a:latin typeface="Arial"/>
              <a:ea typeface="Arial"/>
              <a:cs typeface="Arial"/>
              <a:sym typeface="Arial"/>
            </a:endParaRPr>
          </a:p>
          <a:p>
            <a:pPr indent="-336550" lvl="0" marL="457200" rtl="0" algn="l">
              <a:spcBef>
                <a:spcPts val="500"/>
              </a:spcBef>
              <a:spcAft>
                <a:spcPts val="0"/>
              </a:spcAft>
              <a:buClr>
                <a:srgbClr val="000000"/>
              </a:buClr>
              <a:buSzPts val="1700"/>
              <a:buFont typeface="Arial"/>
              <a:buChar char="❏"/>
            </a:pPr>
            <a:r>
              <a:rPr lang="en" sz="1600">
                <a:solidFill>
                  <a:srgbClr val="000000"/>
                </a:solidFill>
                <a:highlight>
                  <a:srgbClr val="FFFFFF"/>
                </a:highlight>
                <a:latin typeface="Arial"/>
                <a:ea typeface="Arial"/>
                <a:cs typeface="Arial"/>
                <a:sym typeface="Arial"/>
              </a:rPr>
              <a:t>Improved Quality of MRI/Medical images for better detection of diseases and problems</a:t>
            </a:r>
            <a:endParaRPr sz="16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600">
                <a:solidFill>
                  <a:srgbClr val="000000"/>
                </a:solidFill>
                <a:highlight>
                  <a:srgbClr val="FFFFFF"/>
                </a:highlight>
                <a:latin typeface="Arial"/>
                <a:ea typeface="Arial"/>
                <a:cs typeface="Arial"/>
                <a:sym typeface="Arial"/>
              </a:rPr>
              <a:t>Lane detection used for vehicle navigation, lateral control, collision prevention, or lane departure warning system.</a:t>
            </a:r>
            <a:r>
              <a:rPr lang="en" sz="1700">
                <a:solidFill>
                  <a:srgbClr val="000000"/>
                </a:solidFill>
                <a:highlight>
                  <a:srgbClr val="FFFFFF"/>
                </a:highlight>
                <a:latin typeface="Arial"/>
                <a:ea typeface="Arial"/>
                <a:cs typeface="Arial"/>
                <a:sym typeface="Arial"/>
              </a:rPr>
              <a:t> </a:t>
            </a:r>
            <a:endParaRPr sz="21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600">
                <a:solidFill>
                  <a:srgbClr val="000000"/>
                </a:solidFill>
                <a:highlight>
                  <a:srgbClr val="FFFFFF"/>
                </a:highlight>
                <a:latin typeface="Arial"/>
                <a:ea typeface="Arial"/>
                <a:cs typeface="Arial"/>
                <a:sym typeface="Arial"/>
              </a:rPr>
              <a:t>Generic object  s</a:t>
            </a:r>
            <a:r>
              <a:rPr lang="en" sz="1600">
                <a:solidFill>
                  <a:srgbClr val="000000"/>
                </a:solidFill>
                <a:highlight>
                  <a:srgbClr val="FFFFFF"/>
                </a:highlight>
                <a:latin typeface="Arial"/>
                <a:ea typeface="Arial"/>
                <a:cs typeface="Arial"/>
                <a:sym typeface="Arial"/>
              </a:rPr>
              <a:t>egmenting images can help to improve robot vision</a:t>
            </a:r>
            <a:endParaRPr sz="16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600">
                <a:solidFill>
                  <a:srgbClr val="000000"/>
                </a:solidFill>
                <a:highlight>
                  <a:srgbClr val="FFFFFF"/>
                </a:highlight>
                <a:latin typeface="Arial"/>
                <a:ea typeface="Arial"/>
                <a:cs typeface="Arial"/>
                <a:sym typeface="Arial"/>
              </a:rPr>
              <a:t>Image segmentation can also be applied to satellite images in order to get better object detection</a:t>
            </a:r>
            <a:endParaRPr sz="1600">
              <a:solidFill>
                <a:srgbClr val="000000"/>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FFFF"/>
                </a:solidFill>
              </a:rPr>
              <a:t>Generic Object Segmentation</a:t>
            </a:r>
            <a:endParaRPr>
              <a:solidFill>
                <a:srgbClr val="FFFFFF"/>
              </a:solidFill>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50">
                <a:solidFill>
                  <a:srgbClr val="FFFFFF"/>
                </a:solidFill>
                <a:highlight>
                  <a:schemeClr val="dk1"/>
                </a:highlight>
                <a:latin typeface="Arial"/>
                <a:ea typeface="Arial"/>
                <a:cs typeface="Arial"/>
                <a:sym typeface="Arial"/>
              </a:rPr>
              <a:t>Object detection, one of the most fundamental and challenging problems in computer vision, seeks to locate object instances from a large number of predefined categories in natural images.</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1200"/>
              </a:spcAft>
              <a:buNone/>
            </a:pPr>
            <a:r>
              <a:rPr lang="en" sz="1850">
                <a:solidFill>
                  <a:srgbClr val="FFFFFF"/>
                </a:solidFill>
                <a:highlight>
                  <a:schemeClr val="dk1"/>
                </a:highlight>
                <a:latin typeface="Arial"/>
                <a:ea typeface="Arial"/>
                <a:cs typeface="Arial"/>
                <a:sym typeface="Arial"/>
              </a:rPr>
              <a:t>The main use of generic object detection is in the </a:t>
            </a:r>
            <a:r>
              <a:rPr lang="en" sz="1850">
                <a:solidFill>
                  <a:srgbClr val="FFFFFF"/>
                </a:solidFill>
                <a:highlight>
                  <a:schemeClr val="dk1"/>
                </a:highlight>
                <a:latin typeface="Arial"/>
                <a:ea typeface="Arial"/>
                <a:cs typeface="Arial"/>
                <a:sym typeface="Arial"/>
              </a:rPr>
              <a:t>field</a:t>
            </a:r>
            <a:r>
              <a:rPr lang="en" sz="1850">
                <a:solidFill>
                  <a:srgbClr val="FFFFFF"/>
                </a:solidFill>
                <a:highlight>
                  <a:schemeClr val="dk1"/>
                </a:highlight>
                <a:latin typeface="Arial"/>
                <a:ea typeface="Arial"/>
                <a:cs typeface="Arial"/>
                <a:sym typeface="Arial"/>
              </a:rPr>
              <a:t> of computer vision . </a:t>
            </a:r>
            <a:r>
              <a:rPr lang="en" sz="1700">
                <a:solidFill>
                  <a:srgbClr val="FFFFFF"/>
                </a:solidFill>
                <a:highlight>
                  <a:schemeClr val="dk1"/>
                </a:highlight>
                <a:latin typeface="Arial"/>
                <a:ea typeface="Arial"/>
                <a:cs typeface="Arial"/>
                <a:sym typeface="Arial"/>
              </a:rPr>
              <a:t>Computer vision is an interdisciplinary scientific field that deals with how computers can gain high-level understanding from digital images or videos. From the perspective of engineering, it seeks to understand and automate tasks that the human visual system can do.</a:t>
            </a:r>
            <a:endParaRPr sz="1850">
              <a:solidFill>
                <a:srgbClr val="FFFFFF"/>
              </a:solidFill>
              <a:highlight>
                <a:schemeClr val="dk1"/>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Methodology:</a:t>
            </a:r>
            <a:endParaRPr>
              <a:solidFill>
                <a:srgbClr val="000000"/>
              </a:solidFill>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742">
                <a:solidFill>
                  <a:srgbClr val="24292E"/>
                </a:solidFill>
                <a:highlight>
                  <a:srgbClr val="FFFFFF"/>
                </a:highlight>
                <a:latin typeface="Arial"/>
                <a:ea typeface="Arial"/>
                <a:cs typeface="Arial"/>
                <a:sym typeface="Arial"/>
              </a:rPr>
              <a:t>Generic Object Segmentation: The K-means algorithm is an iterative technique that is used to partition an image into K clusters.The basic algorithm is</a:t>
            </a: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1.Pick K cluster centers, either randomly or based on some heuristic method.</a:t>
            </a: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2.Assign each pixel in the image to the cluster that minimizes the distance between the pixel and the cluster center</a:t>
            </a: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3.Re-compute the cluster centers by averaging all of the pixels in the cluster</a:t>
            </a: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4.Repeat steps 2 and 3 until convergence is attained (i.e. no pixels change clusters)</a:t>
            </a:r>
            <a:endParaRPr sz="1742">
              <a:solidFill>
                <a:srgbClr val="24292E"/>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770"/>
              <a:buNone/>
            </a:pPr>
            <a:br>
              <a:rPr lang="en" sz="1742">
                <a:solidFill>
                  <a:srgbClr val="24292E"/>
                </a:solidFill>
                <a:highlight>
                  <a:srgbClr val="FFFFFF"/>
                </a:highlight>
                <a:latin typeface="Arial"/>
                <a:ea typeface="Arial"/>
                <a:cs typeface="Arial"/>
                <a:sym typeface="Arial"/>
              </a:rPr>
            </a:br>
            <a:r>
              <a:rPr lang="en" sz="1742">
                <a:solidFill>
                  <a:srgbClr val="24292E"/>
                </a:solidFill>
                <a:highlight>
                  <a:srgbClr val="FFFFFF"/>
                </a:highlight>
                <a:latin typeface="Arial"/>
                <a:ea typeface="Arial"/>
                <a:cs typeface="Arial"/>
                <a:sym typeface="Arial"/>
              </a:rPr>
              <a:t>In this case, distance is the squared or absolute difference between a pixel and a cluster center. This algorithm is guaranteed to converge, but it may not return the optimal solution. The quality of the solution depends on the initial set of clusters and the value of K.</a:t>
            </a:r>
            <a:endParaRPr sz="1742">
              <a:solidFill>
                <a:srgbClr val="24292E"/>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65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Results:</a:t>
            </a:r>
            <a:endParaRPr>
              <a:solidFill>
                <a:srgbClr val="FFFFFF"/>
              </a:solidFill>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850">
              <a:solidFill>
                <a:srgbClr val="FFFFFF"/>
              </a:solidFill>
              <a:highlight>
                <a:schemeClr val="dk1"/>
              </a:highlight>
              <a:latin typeface="Arial"/>
              <a:ea typeface="Arial"/>
              <a:cs typeface="Arial"/>
              <a:sym typeface="Arial"/>
            </a:endParaRPr>
          </a:p>
          <a:p>
            <a:pPr indent="0" lvl="0" marL="0" rtl="0" algn="l">
              <a:spcBef>
                <a:spcPts val="1200"/>
              </a:spcBef>
              <a:spcAft>
                <a:spcPts val="1200"/>
              </a:spcAft>
              <a:buNone/>
            </a:pPr>
            <a:r>
              <a:rPr lang="en" sz="1850">
                <a:solidFill>
                  <a:srgbClr val="FFFFFF"/>
                </a:solidFill>
                <a:highlight>
                  <a:schemeClr val="dk1"/>
                </a:highlight>
                <a:latin typeface="Arial"/>
                <a:ea typeface="Arial"/>
                <a:cs typeface="Arial"/>
                <a:sym typeface="Arial"/>
              </a:rPr>
              <a:t>a)k=5 in this case                                       b)k=8 in this case</a:t>
            </a:r>
            <a:endParaRPr sz="1850">
              <a:solidFill>
                <a:srgbClr val="FFFFFF"/>
              </a:solidFill>
              <a:highlight>
                <a:schemeClr val="dk1"/>
              </a:highlight>
              <a:latin typeface="Arial"/>
              <a:ea typeface="Arial"/>
              <a:cs typeface="Arial"/>
              <a:sym typeface="Arial"/>
            </a:endParaRPr>
          </a:p>
        </p:txBody>
      </p:sp>
      <p:pic>
        <p:nvPicPr>
          <p:cNvPr id="109" name="Google Shape;109;p21"/>
          <p:cNvPicPr preferRelativeResize="0"/>
          <p:nvPr/>
        </p:nvPicPr>
        <p:blipFill rotWithShape="1">
          <a:blip r:embed="rId3">
            <a:alphaModFix/>
          </a:blip>
          <a:srcRect b="9379" l="0" r="9379" t="0"/>
          <a:stretch/>
        </p:blipFill>
        <p:spPr>
          <a:xfrm>
            <a:off x="400700" y="1319925"/>
            <a:ext cx="1588400" cy="2398775"/>
          </a:xfrm>
          <a:prstGeom prst="rect">
            <a:avLst/>
          </a:prstGeom>
          <a:noFill/>
          <a:ln>
            <a:noFill/>
          </a:ln>
        </p:spPr>
      </p:pic>
      <p:pic>
        <p:nvPicPr>
          <p:cNvPr id="110" name="Google Shape;110;p21"/>
          <p:cNvPicPr preferRelativeResize="0"/>
          <p:nvPr/>
        </p:nvPicPr>
        <p:blipFill>
          <a:blip r:embed="rId4">
            <a:alphaModFix/>
          </a:blip>
          <a:stretch>
            <a:fillRect/>
          </a:stretch>
        </p:blipFill>
        <p:spPr>
          <a:xfrm>
            <a:off x="2160775" y="1319900"/>
            <a:ext cx="1588400" cy="2398750"/>
          </a:xfrm>
          <a:prstGeom prst="rect">
            <a:avLst/>
          </a:prstGeom>
          <a:noFill/>
          <a:ln>
            <a:noFill/>
          </a:ln>
        </p:spPr>
      </p:pic>
      <p:pic>
        <p:nvPicPr>
          <p:cNvPr id="111" name="Google Shape;111;p21"/>
          <p:cNvPicPr preferRelativeResize="0"/>
          <p:nvPr/>
        </p:nvPicPr>
        <p:blipFill>
          <a:blip r:embed="rId5">
            <a:alphaModFix/>
          </a:blip>
          <a:stretch>
            <a:fillRect/>
          </a:stretch>
        </p:blipFill>
        <p:spPr>
          <a:xfrm>
            <a:off x="3920850" y="1571550"/>
            <a:ext cx="2458300" cy="1895475"/>
          </a:xfrm>
          <a:prstGeom prst="rect">
            <a:avLst/>
          </a:prstGeom>
          <a:noFill/>
          <a:ln>
            <a:noFill/>
          </a:ln>
        </p:spPr>
      </p:pic>
      <p:pic>
        <p:nvPicPr>
          <p:cNvPr id="112" name="Google Shape;112;p21"/>
          <p:cNvPicPr preferRelativeResize="0"/>
          <p:nvPr/>
        </p:nvPicPr>
        <p:blipFill>
          <a:blip r:embed="rId6">
            <a:alphaModFix/>
          </a:blip>
          <a:stretch>
            <a:fillRect/>
          </a:stretch>
        </p:blipFill>
        <p:spPr>
          <a:xfrm>
            <a:off x="6428275" y="1571525"/>
            <a:ext cx="2404025" cy="189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