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embeddedFontLst>
    <p:embeddedFont>
      <p:font typeface="Proxima Nova" panose="020005060300000200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c5ab1f7489_2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5ab1f7489_2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c5ab1f7489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5ab1f7489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c5ab1f7489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5ab1f7489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c5ab1f7489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5ab1f7489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c5ab1f7489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5ab1f7489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c5fa3f5a77_1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5fa3f5a77_1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c5fa3f5a77_1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5fa3f5a77_1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c4193ab824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4193ab824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c4193ab824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4193ab824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c4193ab824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4193ab824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c4193ab824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4193ab824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c5fa3f5a77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5fa3f5a77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c5fa3f5a77_1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5fa3f5a77_1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c5ab1f748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5ab1f748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c5ab1f7489_2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5ab1f7489_2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2" name="Google Shape;52;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2" name="Google Shape;22;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6" name="Google Shape;26;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7" name="Google Shape;27;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p:txBody>
      </p:sp>
      <p:sp>
        <p:nvSpPr>
          <p:cNvPr id="47" name="Google Shape;47;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panose="02000506030000020004"/>
              <a:buChar char="●"/>
              <a:defRPr sz="1800">
                <a:solidFill>
                  <a:schemeClr val="accent3"/>
                </a:solidFill>
                <a:latin typeface="Proxima Nova" panose="02000506030000020004"/>
                <a:ea typeface="Proxima Nova" panose="02000506030000020004"/>
                <a:cs typeface="Proxima Nova" panose="02000506030000020004"/>
                <a:sym typeface="Proxima Nova" panose="02000506030000020004"/>
              </a:defRPr>
            </a:lvl1pPr>
            <a:lvl2pPr marL="914400" lvl="1"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2pPr>
            <a:lvl3pPr marL="1371600" lvl="2"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3pPr>
            <a:lvl4pPr marL="1828800" lvl="3"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4pPr>
            <a:lvl5pPr marL="2286000" lvl="4"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5pPr>
            <a:lvl6pPr marL="2743200" lvl="5"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6pPr>
            <a:lvl7pPr marL="3200400" lvl="6"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7pPr>
            <a:lvl8pPr marL="3657600" lvl="7"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8pPr>
            <a:lvl9pPr marL="4114800" lvl="8"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hyperlink" Target="https://www.cs.toronto.edu/~vmnih/data/"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IMAGE SEGMENTATION</a:t>
            </a:r>
            <a:endParaRPr lang="en-GB"/>
          </a:p>
        </p:txBody>
      </p:sp>
      <p:sp>
        <p:nvSpPr>
          <p:cNvPr id="60" name="Google Shape;60;p13"/>
          <p:cNvSpPr txBox="1"/>
          <p:nvPr>
            <p:ph type="subTitle" idx="1"/>
          </p:nvPr>
        </p:nvSpPr>
        <p:spPr>
          <a:xfrm>
            <a:off x="510450" y="3182340"/>
            <a:ext cx="8123100" cy="1389300"/>
          </a:xfrm>
          <a:prstGeom prst="rect">
            <a:avLst/>
          </a:prstGeom>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None/>
            </a:pPr>
            <a:r>
              <a:rPr lang="en-GB"/>
              <a:t>                                         </a:t>
            </a:r>
            <a:r>
              <a:rPr lang="en-GB" sz="2720" b="1"/>
              <a:t>Pres</a:t>
            </a:r>
            <a:r>
              <a:rPr lang="en-GB" sz="2720" b="1"/>
              <a:t>ented By:</a:t>
            </a:r>
            <a:endParaRPr sz="2720" b="1"/>
          </a:p>
          <a:p>
            <a:pPr marL="0" lvl="0" indent="0" algn="l" rtl="0">
              <a:lnSpc>
                <a:spcPct val="115000"/>
              </a:lnSpc>
              <a:spcBef>
                <a:spcPts val="0"/>
              </a:spcBef>
              <a:spcAft>
                <a:spcPts val="0"/>
              </a:spcAft>
              <a:buNone/>
            </a:pPr>
            <a:r>
              <a:rPr lang="en-GB"/>
              <a:t>                                         Aditya Kumar                              181112251                           </a:t>
            </a:r>
            <a:endParaRPr lang="en-GB"/>
          </a:p>
          <a:p>
            <a:pPr marL="0" lvl="0" indent="0" algn="l" rtl="0">
              <a:lnSpc>
                <a:spcPct val="115000"/>
              </a:lnSpc>
              <a:spcBef>
                <a:spcPts val="0"/>
              </a:spcBef>
              <a:spcAft>
                <a:spcPts val="0"/>
              </a:spcAft>
              <a:buNone/>
            </a:pPr>
            <a:r>
              <a:rPr lang="en-GB"/>
              <a:t>                                         Pradhi Anil Kumar Das              </a:t>
            </a:r>
            <a:r>
              <a:rPr lang="en-IN" altLang="en-GB"/>
              <a:t> </a:t>
            </a:r>
            <a:r>
              <a:rPr lang="en-GB"/>
              <a:t>181112252</a:t>
            </a:r>
            <a:endParaRPr lang="en-GB"/>
          </a:p>
          <a:p>
            <a:pPr marL="0" lvl="0" indent="0" algn="l" rtl="0">
              <a:lnSpc>
                <a:spcPct val="115000"/>
              </a:lnSpc>
              <a:spcBef>
                <a:spcPts val="0"/>
              </a:spcBef>
              <a:spcAft>
                <a:spcPts val="0"/>
              </a:spcAft>
              <a:buNone/>
            </a:pPr>
            <a:r>
              <a:rPr lang="en-GB"/>
              <a:t>                                         Aaron Paul                                  181112287</a:t>
            </a:r>
            <a:endParaRPr lang="en-GB"/>
          </a:p>
          <a:p>
            <a:pPr marL="0" lvl="0" indent="0" algn="l" rtl="0">
              <a:lnSpc>
                <a:spcPct val="115000"/>
              </a:lnSpc>
              <a:spcBef>
                <a:spcPts val="0"/>
              </a:spcBef>
              <a:spcAft>
                <a:spcPts val="0"/>
              </a:spcAft>
              <a:buNone/>
            </a:pPr>
            <a:r>
              <a:rPr lang="en-GB"/>
              <a:t>                                         Pushpak Man</a:t>
            </a:r>
            <a:r>
              <a:rPr lang="en-IN" altLang="en-GB"/>
              <a:t>w</a:t>
            </a:r>
            <a:r>
              <a:rPr lang="en-GB"/>
              <a:t>ani                      181112286</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a:t>
            </a:r>
            <a:endParaRPr lang="en-GB"/>
          </a:p>
        </p:txBody>
      </p:sp>
      <p:sp>
        <p:nvSpPr>
          <p:cNvPr id="118" name="Google Shape;118;p22"/>
          <p:cNvSpPr txBox="1"/>
          <p:nvPr>
            <p:ph type="body" idx="1"/>
          </p:nvPr>
        </p:nvSpPr>
        <p:spPr>
          <a:xfrm>
            <a:off x="311700" y="1152475"/>
            <a:ext cx="39999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1200"/>
              </a:spcAft>
              <a:buNone/>
            </a:pPr>
            <a:r>
              <a:rPr lang="en-GB"/>
              <a:t>Example 1:Left hand side is the input MRI scan and the Right hand side is the output segmented MRI scan</a:t>
            </a:r>
            <a:endParaRPr lang="en-GB"/>
          </a:p>
        </p:txBody>
      </p:sp>
      <p:sp>
        <p:nvSpPr>
          <p:cNvPr id="119" name="Google Shape;119;p22"/>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1200"/>
              </a:spcAft>
              <a:buNone/>
            </a:pPr>
            <a:r>
              <a:rPr lang="en-GB"/>
              <a:t>Example 2:Left hand side is the input MRI scan of a tumor in the brain and the Right hand side is the output segmented MRI scan</a:t>
            </a:r>
            <a:endParaRPr lang="en-GB"/>
          </a:p>
        </p:txBody>
      </p:sp>
      <p:pic>
        <p:nvPicPr>
          <p:cNvPr id="120" name="Google Shape;120;p22"/>
          <p:cNvPicPr preferRelativeResize="0"/>
          <p:nvPr/>
        </p:nvPicPr>
        <p:blipFill>
          <a:blip r:embed="rId1"/>
          <a:stretch>
            <a:fillRect/>
          </a:stretch>
        </p:blipFill>
        <p:spPr>
          <a:xfrm>
            <a:off x="311700" y="1203385"/>
            <a:ext cx="3999900" cy="2556965"/>
          </a:xfrm>
          <a:prstGeom prst="rect">
            <a:avLst/>
          </a:prstGeom>
          <a:noFill/>
          <a:ln>
            <a:noFill/>
          </a:ln>
        </p:spPr>
      </p:pic>
      <p:pic>
        <p:nvPicPr>
          <p:cNvPr id="121" name="Google Shape;121;p22"/>
          <p:cNvPicPr preferRelativeResize="0"/>
          <p:nvPr/>
        </p:nvPicPr>
        <p:blipFill>
          <a:blip r:embed="rId2"/>
          <a:stretch>
            <a:fillRect/>
          </a:stretch>
        </p:blipFill>
        <p:spPr>
          <a:xfrm>
            <a:off x="4782175" y="1152483"/>
            <a:ext cx="3999900" cy="22399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349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a:solidFill>
                  <a:srgbClr val="FFFFFF"/>
                </a:solidFill>
              </a:rPr>
              <a:t>Lane Detection </a:t>
            </a:r>
            <a:endParaRPr sz="3000">
              <a:solidFill>
                <a:srgbClr val="FFFFFF"/>
              </a:solidFill>
            </a:endParaRPr>
          </a:p>
        </p:txBody>
      </p:sp>
      <p:sp>
        <p:nvSpPr>
          <p:cNvPr id="127" name="Google Shape;127;p2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000">
                <a:solidFill>
                  <a:schemeClr val="lt1"/>
                </a:solidFill>
              </a:rPr>
              <a:t>Lane detection is the process of locating lane markers on the road and presenting these locations to an intelligent system. The applications of a lane detecting system could be as simple as pointing out lane locations to the driver on an external display, to more complicated tasks such as predicting a lane change in the immediate future in order to avoid potential collisions with other vehicles. Some of the interfaces used to detect lanes include cameras, laser range images, LIDAR and GPS devices. Our method relies on the use of night vision cameras to accomplish the task.</a:t>
            </a:r>
            <a:endParaRPr sz="20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3766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a:t>
            </a:r>
            <a:r>
              <a:rPr lang="en-GB"/>
              <a:t>:</a:t>
            </a:r>
            <a:endParaRPr lang="en-GB"/>
          </a:p>
        </p:txBody>
      </p:sp>
      <p:sp>
        <p:nvSpPr>
          <p:cNvPr id="133" name="Google Shape;133;p24"/>
          <p:cNvSpPr txBox="1"/>
          <p:nvPr>
            <p:ph type="body" idx="1"/>
          </p:nvPr>
        </p:nvSpPr>
        <p:spPr>
          <a:xfrm>
            <a:off x="311700" y="1152475"/>
            <a:ext cx="33552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SzPts val="935"/>
              <a:buNone/>
            </a:pPr>
            <a:r>
              <a:rPr lang="en-GB" sz="1290">
                <a:solidFill>
                  <a:srgbClr val="000000"/>
                </a:solidFill>
              </a:rPr>
              <a:t>First, a region of interest (ROI) image is extracted from the original image and converted to its grayscale image. After that, we segment out regions likely to be lane using a novel idea based on lane width. Finally, based on the structural and orientation properties of a lane only those segments are kept which match with these required properties. Once lane segments are obtained, hough transform can be applied to estimate lane boundaries. Cognitive methods are then applied to combine results of previous frame with the current one to avoid any miscalculation. Experiment results indicate that the proposed approach was robust and accurate in all conditions and even in night scene.</a:t>
            </a:r>
            <a:endParaRPr sz="1290">
              <a:solidFill>
                <a:srgbClr val="000000"/>
              </a:solidFill>
            </a:endParaRPr>
          </a:p>
        </p:txBody>
      </p:sp>
      <p:sp>
        <p:nvSpPr>
          <p:cNvPr id="134" name="Google Shape;134;p24"/>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35" name="Google Shape;135;p24"/>
          <p:cNvPicPr preferRelativeResize="0"/>
          <p:nvPr/>
        </p:nvPicPr>
        <p:blipFill>
          <a:blip r:embed="rId1"/>
          <a:stretch>
            <a:fillRect/>
          </a:stretch>
        </p:blipFill>
        <p:spPr>
          <a:xfrm>
            <a:off x="4078625" y="445025"/>
            <a:ext cx="4627226" cy="412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FFFFFF"/>
                </a:solidFill>
              </a:rPr>
              <a:t>Result of Lane Detection Program:</a:t>
            </a:r>
            <a:endParaRPr>
              <a:solidFill>
                <a:srgbClr val="FFFFFF"/>
              </a:solidFill>
            </a:endParaRPr>
          </a:p>
        </p:txBody>
      </p:sp>
      <p:sp>
        <p:nvSpPr>
          <p:cNvPr id="141" name="Google Shape;141;p2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42" name="Google Shape;142;p25"/>
          <p:cNvPicPr preferRelativeResize="0"/>
          <p:nvPr/>
        </p:nvPicPr>
        <p:blipFill>
          <a:blip r:embed="rId1"/>
          <a:stretch>
            <a:fillRect/>
          </a:stretch>
        </p:blipFill>
        <p:spPr>
          <a:xfrm>
            <a:off x="311700" y="1152475"/>
            <a:ext cx="8520601" cy="3810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a:solidFill>
                  <a:srgbClr val="24292E"/>
                </a:solidFill>
                <a:highlight>
                  <a:srgbClr val="FFFFFF"/>
                </a:highlight>
                <a:latin typeface="Arial" panose="020B0604020202020204"/>
                <a:ea typeface="Arial" panose="020B0604020202020204"/>
                <a:cs typeface="Arial" panose="020B0604020202020204"/>
                <a:sym typeface="Arial" panose="020B0604020202020204"/>
              </a:rPr>
              <a:t>Road Segmentation using </a:t>
            </a:r>
            <a:r>
              <a:rPr lang="en-GB" sz="3200">
                <a:solidFill>
                  <a:srgbClr val="24292E"/>
                </a:solidFill>
                <a:highlight>
                  <a:srgbClr val="FFFFFF"/>
                </a:highlight>
                <a:latin typeface="Arial" panose="020B0604020202020204"/>
                <a:ea typeface="Arial" panose="020B0604020202020204"/>
                <a:cs typeface="Arial" panose="020B0604020202020204"/>
                <a:sym typeface="Arial" panose="020B0604020202020204"/>
              </a:rPr>
              <a:t>Satellite</a:t>
            </a:r>
            <a:r>
              <a:rPr lang="en-GB" sz="3200">
                <a:solidFill>
                  <a:srgbClr val="24292E"/>
                </a:solidFill>
                <a:highlight>
                  <a:srgbClr val="FFFFFF"/>
                </a:highlight>
                <a:latin typeface="Arial" panose="020B0604020202020204"/>
                <a:ea typeface="Arial" panose="020B0604020202020204"/>
                <a:cs typeface="Arial" panose="020B0604020202020204"/>
                <a:sym typeface="Arial" panose="020B0604020202020204"/>
              </a:rPr>
              <a:t> Images</a:t>
            </a:r>
            <a:endParaRPr sz="3200"/>
          </a:p>
        </p:txBody>
      </p:sp>
      <p:sp>
        <p:nvSpPr>
          <p:cNvPr id="148" name="Google Shape;148;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24292E"/>
                </a:solidFill>
                <a:highlight>
                  <a:srgbClr val="FFFFFF"/>
                </a:highlight>
                <a:latin typeface="Arial" panose="020B0604020202020204"/>
                <a:ea typeface="Arial" panose="020B0604020202020204"/>
                <a:cs typeface="Arial" panose="020B0604020202020204"/>
                <a:sym typeface="Arial" panose="020B0604020202020204"/>
              </a:rPr>
              <a:t>Semantic segmentation is the process of classifying each pixel of an image into distinct classes using deep learning. This aids in identifying regions in an image where certain objects reside.</a:t>
            </a:r>
            <a:endParaRPr>
              <a:solidFill>
                <a:srgbClr val="24292E"/>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a:solidFill>
                  <a:srgbClr val="24292E"/>
                </a:solidFill>
                <a:highlight>
                  <a:srgbClr val="FFFFFF"/>
                </a:highlight>
                <a:latin typeface="Arial" panose="020B0604020202020204"/>
                <a:ea typeface="Arial" panose="020B0604020202020204"/>
                <a:cs typeface="Arial" panose="020B0604020202020204"/>
                <a:sym typeface="Arial" panose="020B0604020202020204"/>
              </a:rPr>
              <a:t>This aim of this project is to identify and segment roads in aerial imagery. Detecting roads can be an important factor in predicting further development of cities and also segmentation of roads is important to map-based applications and is used for finding distances or shortest routes between two places.</a:t>
            </a:r>
            <a:endParaRPr>
              <a:solidFill>
                <a:srgbClr val="24292E"/>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34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FFFF"/>
                </a:solidFill>
              </a:rPr>
              <a:t>Methodology:</a:t>
            </a:r>
            <a:endParaRPr sz="3000">
              <a:solidFill>
                <a:srgbClr val="FFFFFF"/>
              </a:solidFill>
            </a:endParaRPr>
          </a:p>
        </p:txBody>
      </p:sp>
      <p:sp>
        <p:nvSpPr>
          <p:cNvPr id="154" name="Google Shape;154;p2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lt1"/>
                </a:solidFill>
                <a:latin typeface="Arial" panose="020B0604020202020204"/>
                <a:ea typeface="Arial" panose="020B0604020202020204"/>
                <a:cs typeface="Arial" panose="020B0604020202020204"/>
                <a:sym typeface="Arial" panose="020B0604020202020204"/>
              </a:rPr>
              <a:t>1.Dataset:</a:t>
            </a:r>
            <a:r>
              <a:rPr lang="en-GB" sz="1200">
                <a:solidFill>
                  <a:srgbClr val="FFFFFF"/>
                </a:solidFill>
                <a:highlight>
                  <a:schemeClr val="dk1"/>
                </a:highlight>
                <a:latin typeface="Arial" panose="020B0604020202020204"/>
                <a:ea typeface="Arial" panose="020B0604020202020204"/>
                <a:cs typeface="Arial" panose="020B0604020202020204"/>
                <a:sym typeface="Arial" panose="020B0604020202020204"/>
              </a:rPr>
              <a:t>For this challenge, I used the </a:t>
            </a:r>
            <a:r>
              <a:rPr lang="en-GB" sz="1200">
                <a:solidFill>
                  <a:srgbClr val="FFFFFF"/>
                </a:solidFill>
                <a:highlight>
                  <a:schemeClr val="dk1"/>
                </a:highlight>
                <a:uFill>
                  <a:noFill/>
                </a:uFill>
                <a:latin typeface="Arial" panose="020B0604020202020204"/>
                <a:ea typeface="Arial" panose="020B0604020202020204"/>
                <a:cs typeface="Arial" panose="020B0604020202020204"/>
                <a:sym typeface="Arial" panose="020B0604020202020204"/>
                <a:hlinkClick r:id="rId1"/>
              </a:rPr>
              <a:t>Massachusetts Roads Dataset</a:t>
            </a:r>
            <a:r>
              <a:rPr lang="en-GB" sz="1200">
                <a:solidFill>
                  <a:srgbClr val="FFFFFF"/>
                </a:solidFill>
                <a:highlight>
                  <a:schemeClr val="dk1"/>
                </a:highlight>
                <a:latin typeface="Arial" panose="020B0604020202020204"/>
                <a:ea typeface="Arial" panose="020B0604020202020204"/>
                <a:cs typeface="Arial" panose="020B0604020202020204"/>
                <a:sym typeface="Arial" panose="020B0604020202020204"/>
              </a:rPr>
              <a:t>. This dataset contains aerial images, along with the target masks. You can use download_images.py to download all the images mentioned in the github page. The dataset contains 1171 images and respectiv masks. Both the masks and the images are 1500x1500 in the resolution are present in the .tiff format. </a:t>
            </a:r>
            <a:endParaRPr sz="120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lnSpc>
                <a:spcPct val="125000"/>
              </a:lnSpc>
              <a:spcBef>
                <a:spcPts val="1800"/>
              </a:spcBef>
              <a:spcAft>
                <a:spcPts val="0"/>
              </a:spcAft>
              <a:buNone/>
            </a:pPr>
            <a:r>
              <a:rPr lang="en-GB" sz="1200">
                <a:solidFill>
                  <a:srgbClr val="FFFFFF"/>
                </a:solidFill>
                <a:highlight>
                  <a:schemeClr val="dk1"/>
                </a:highlight>
                <a:latin typeface="Arial" panose="020B0604020202020204"/>
                <a:ea typeface="Arial" panose="020B0604020202020204"/>
                <a:cs typeface="Arial" panose="020B0604020202020204"/>
                <a:sym typeface="Arial" panose="020B0604020202020204"/>
              </a:rPr>
              <a:t>2. Manipulating the data:The pre-processing steps involved:</a:t>
            </a:r>
            <a:endParaRPr sz="120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457200" lvl="0" indent="-304800" algn="l" rtl="0">
              <a:spcBef>
                <a:spcPts val="1200"/>
              </a:spcBef>
              <a:spcAft>
                <a:spcPts val="0"/>
              </a:spcAft>
              <a:buClr>
                <a:srgbClr val="FFFFFF"/>
              </a:buClr>
              <a:buSzPts val="1200"/>
              <a:buFont typeface="Arial" panose="020B0604020202020204"/>
              <a:buAutoNum type="arabicPeriod"/>
            </a:pPr>
            <a:r>
              <a:rPr lang="en-GB" sz="1200">
                <a:solidFill>
                  <a:srgbClr val="FFFFFF"/>
                </a:solidFill>
                <a:highlight>
                  <a:schemeClr val="dk1"/>
                </a:highlight>
                <a:latin typeface="Arial" panose="020B0604020202020204"/>
                <a:ea typeface="Arial" panose="020B0604020202020204"/>
                <a:cs typeface="Arial" panose="020B0604020202020204"/>
                <a:sym typeface="Arial" panose="020B0604020202020204"/>
              </a:rPr>
              <a:t>Removed images where more than 25% of the map was missing.</a:t>
            </a:r>
            <a:endParaRPr sz="120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FFFFFF"/>
              </a:buClr>
              <a:buSzPts val="1200"/>
              <a:buFont typeface="Arial" panose="020B0604020202020204"/>
              <a:buAutoNum type="arabicPeriod"/>
            </a:pPr>
            <a:r>
              <a:rPr lang="en-GB" sz="1200">
                <a:solidFill>
                  <a:srgbClr val="FFFFFF"/>
                </a:solidFill>
                <a:highlight>
                  <a:schemeClr val="dk1"/>
                </a:highlight>
                <a:latin typeface="Arial" panose="020B0604020202020204"/>
                <a:ea typeface="Arial" panose="020B0604020202020204"/>
                <a:cs typeface="Arial" panose="020B0604020202020204"/>
                <a:sym typeface="Arial" panose="020B0604020202020204"/>
              </a:rPr>
              <a:t>Cropped 256x256 images out of the images. Hence, increasing the total number of images to more than 22,000.</a:t>
            </a:r>
            <a:endParaRPr sz="120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Clr>
                <a:srgbClr val="FFFFFF"/>
              </a:buClr>
              <a:buSzPts val="1200"/>
              <a:buFont typeface="Arial" panose="020B0604020202020204"/>
              <a:buAutoNum type="arabicPeriod"/>
            </a:pPr>
            <a:r>
              <a:rPr lang="en-GB" sz="1200">
                <a:solidFill>
                  <a:srgbClr val="FFFFFF"/>
                </a:solidFill>
                <a:highlight>
                  <a:schemeClr val="dk1"/>
                </a:highlight>
                <a:latin typeface="Arial" panose="020B0604020202020204"/>
                <a:ea typeface="Arial" panose="020B0604020202020204"/>
                <a:cs typeface="Arial" panose="020B0604020202020204"/>
                <a:sym typeface="Arial" panose="020B0604020202020204"/>
              </a:rPr>
              <a:t>Binarized the mask so that the pixel value is always between 0 and 1.</a:t>
            </a:r>
            <a:endParaRPr sz="120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solidFill>
                  <a:srgbClr val="FFFFFF"/>
                </a:solidFill>
                <a:highlight>
                  <a:schemeClr val="dk1"/>
                </a:highlight>
                <a:latin typeface="Arial" panose="020B0604020202020204"/>
                <a:ea typeface="Arial" panose="020B0604020202020204"/>
                <a:cs typeface="Arial" panose="020B0604020202020204"/>
                <a:sym typeface="Arial" panose="020B0604020202020204"/>
              </a:rPr>
              <a:t>3.Model:To solve this problem, I used an Unet, it is a fully convolutional network, with 3 cross-connections. Adam optimiser with a learning rate of 0.00001 was used, along with dice loss (because of the unbalanced nature of the dataset.) The model trained for 61 epochs before earl stopper kicked in and killed the training process. A validation dice loss of 0.7548 was achieved.</a:t>
            </a:r>
            <a:endParaRPr sz="120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lnSpc>
                <a:spcPct val="125000"/>
              </a:lnSpc>
              <a:spcBef>
                <a:spcPts val="1800"/>
              </a:spcBef>
              <a:spcAft>
                <a:spcPts val="0"/>
              </a:spcAft>
              <a:buNone/>
            </a:pPr>
            <a:endParaRPr sz="1700" b="1">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endParaRPr sz="120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a:t>
            </a:r>
            <a:endParaRPr lang="en-GB"/>
          </a:p>
        </p:txBody>
      </p:sp>
      <p:sp>
        <p:nvSpPr>
          <p:cNvPr id="160" name="Google Shape;160;p2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61" name="Google Shape;161;p28"/>
          <p:cNvPicPr preferRelativeResize="0"/>
          <p:nvPr/>
        </p:nvPicPr>
        <p:blipFill>
          <a:blip r:embed="rId1"/>
          <a:stretch>
            <a:fillRect/>
          </a:stretch>
        </p:blipFill>
        <p:spPr>
          <a:xfrm>
            <a:off x="7625" y="964400"/>
            <a:ext cx="9128751" cy="4179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39050"/>
            <a:ext cx="8520600" cy="878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4000" b="1"/>
              <a:t>ABSTRACT</a:t>
            </a:r>
            <a:endParaRPr sz="4000" b="1"/>
          </a:p>
        </p:txBody>
      </p:sp>
      <p:sp>
        <p:nvSpPr>
          <p:cNvPr id="66" name="Google Shape;66;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400">
                <a:solidFill>
                  <a:srgbClr val="24292E"/>
                </a:solidFill>
                <a:highlight>
                  <a:srgbClr val="FFFFFF"/>
                </a:highlight>
                <a:latin typeface="Arial" panose="020B0604020202020204"/>
                <a:ea typeface="Arial" panose="020B0604020202020204"/>
                <a:cs typeface="Arial" panose="020B0604020202020204"/>
                <a:sym typeface="Arial" panose="020B0604020202020204"/>
              </a:rPr>
              <a:t>Image Segmentation is the process by which a digital image is partitioned into various subgroups (of pixels) called Image Objects. The goal of segmentation is to simplify and/or change the representation of an image into something that is more meaningful and easier to analyze.Image segmentation is typically used to locate objects and boundaries in images.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 </a:t>
            </a:r>
            <a:r>
              <a:rPr lang="en-IN" altLang="en-GB"/>
              <a:t>G</a:t>
            </a:r>
            <a:r>
              <a:rPr lang="en-GB">
                <a:solidFill>
                  <a:srgbClr val="FFFFFF"/>
                </a:solidFill>
                <a:sym typeface="+mn-ea"/>
              </a:rPr>
              <a:t>G</a:t>
            </a:r>
            <a:r>
              <a:rPr lang="en-IN" altLang="en-GB">
                <a:solidFill>
                  <a:srgbClr val="FFFFFF"/>
                </a:solidFill>
                <a:sym typeface="+mn-ea"/>
              </a:rPr>
              <a:t>roup Members and their Contribution</a:t>
            </a:r>
            <a:br>
              <a:rPr>
                <a:solidFill>
                  <a:srgbClr val="FFFFFF"/>
                </a:solidFill>
              </a:rPr>
            </a:br>
            <a:endParaRPr lang="en-IN" altLang="en-GB">
              <a:solidFill>
                <a:srgbClr val="FFFFFF"/>
              </a:solidFill>
            </a:endParaRPr>
          </a:p>
        </p:txBody>
      </p:sp>
      <p:sp>
        <p:nvSpPr>
          <p:cNvPr id="72" name="Google Shape;72;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114300" lvl="0" indent="0" algn="l" rtl="0">
              <a:spcBef>
                <a:spcPts val="0"/>
              </a:spcBef>
              <a:spcAft>
                <a:spcPts val="0"/>
              </a:spcAft>
              <a:buClr>
                <a:schemeClr val="lt1"/>
              </a:buClr>
              <a:buSzPts val="1800"/>
              <a:buNone/>
            </a:pPr>
            <a:endParaRPr>
              <a:solidFill>
                <a:schemeClr val="lt1"/>
              </a:solidFill>
            </a:endParaRPr>
          </a:p>
        </p:txBody>
      </p:sp>
      <p:graphicFrame>
        <p:nvGraphicFramePr>
          <p:cNvPr id="1" name="Table 0"/>
          <p:cNvGraphicFramePr/>
          <p:nvPr/>
        </p:nvGraphicFramePr>
        <p:xfrm>
          <a:off x="1371600" y="1619250"/>
          <a:ext cx="6400165" cy="1905000"/>
        </p:xfrm>
        <a:graphic>
          <a:graphicData uri="http://schemas.openxmlformats.org/drawingml/2006/table">
            <a:tbl>
              <a:tblPr firstRow="1">
                <a:tableStyleId>{0660B408-B3CF-4A94-85FC-2B1E0A45F4A2}</a:tableStyleId>
              </a:tblPr>
              <a:tblGrid>
                <a:gridCol w="3199765"/>
                <a:gridCol w="3199765"/>
              </a:tblGrid>
              <a:tr h="381000">
                <a:tc>
                  <a:txBody>
                    <a:bodyPr/>
                    <a:p>
                      <a:pPr algn="ctr">
                        <a:buNone/>
                      </a:pPr>
                      <a:r>
                        <a:rPr lang="en-IN" altLang="en-US"/>
                        <a:t>Group Member</a:t>
                      </a:r>
                      <a:endParaRPr lang="en-IN" altLang="en-US"/>
                    </a:p>
                  </a:txBody>
                  <a:tcPr/>
                </a:tc>
                <a:tc>
                  <a:txBody>
                    <a:bodyPr/>
                    <a:p>
                      <a:pPr algn="ctr">
                        <a:buNone/>
                      </a:pPr>
                      <a:r>
                        <a:rPr lang="en-IN" altLang="en-US"/>
                        <a:t>Project</a:t>
                      </a:r>
                      <a:endParaRPr lang="en-IN" altLang="en-US"/>
                    </a:p>
                  </a:txBody>
                  <a:tcPr/>
                </a:tc>
              </a:tr>
              <a:tr h="381000">
                <a:tc>
                  <a:txBody>
                    <a:bodyPr/>
                    <a:p>
                      <a:pPr>
                        <a:buNone/>
                      </a:pPr>
                      <a:r>
                        <a:rPr lang="en-IN" altLang="en-US"/>
                        <a:t>Pushpak Manwani</a:t>
                      </a:r>
                      <a:endParaRPr lang="en-IN" altLang="en-US"/>
                    </a:p>
                  </a:txBody>
                  <a:tcPr/>
                </a:tc>
                <a:tc>
                  <a:txBody>
                    <a:bodyPr/>
                    <a:p>
                      <a:pPr>
                        <a:buNone/>
                      </a:pPr>
                      <a:r>
                        <a:rPr lang="en-IN" altLang="en-US"/>
                        <a:t>Lane Detection</a:t>
                      </a:r>
                      <a:endParaRPr lang="en-IN" altLang="en-US"/>
                    </a:p>
                  </a:txBody>
                  <a:tcPr/>
                </a:tc>
              </a:tr>
              <a:tr h="381000">
                <a:tc>
                  <a:txBody>
                    <a:bodyPr/>
                    <a:p>
                      <a:pPr>
                        <a:buNone/>
                      </a:pPr>
                      <a:r>
                        <a:rPr lang="en-IN" altLang="en-US"/>
                        <a:t>Pradhi Anil Kumar Das</a:t>
                      </a:r>
                      <a:endParaRPr lang="en-IN" altLang="en-US"/>
                    </a:p>
                  </a:txBody>
                  <a:tcPr/>
                </a:tc>
                <a:tc>
                  <a:txBody>
                    <a:bodyPr/>
                    <a:p>
                      <a:pPr>
                        <a:buNone/>
                      </a:pPr>
                      <a:r>
                        <a:rPr lang="en-IN" altLang="en-US"/>
                        <a:t>Road Segmentation using Satellite Images</a:t>
                      </a:r>
                      <a:endParaRPr lang="en-IN" altLang="en-US"/>
                    </a:p>
                  </a:txBody>
                  <a:tcPr/>
                </a:tc>
              </a:tr>
              <a:tr h="381000">
                <a:tc>
                  <a:txBody>
                    <a:bodyPr/>
                    <a:p>
                      <a:pPr>
                        <a:buNone/>
                      </a:pPr>
                      <a:r>
                        <a:rPr lang="en-IN" altLang="en-US"/>
                        <a:t>Aditya Kumar</a:t>
                      </a:r>
                      <a:endParaRPr lang="en-IN" altLang="en-US"/>
                    </a:p>
                  </a:txBody>
                  <a:tcPr/>
                </a:tc>
                <a:tc>
                  <a:txBody>
                    <a:bodyPr/>
                    <a:p>
                      <a:pPr>
                        <a:buNone/>
                      </a:pPr>
                      <a:r>
                        <a:rPr lang="en-IN" altLang="en-US" sz="1400"/>
                        <a:t>Road Segmentation using Satellite Images</a:t>
                      </a:r>
                      <a:endParaRPr lang="en-IN" altLang="en-US" sz="1400"/>
                    </a:p>
                  </a:txBody>
                  <a:tcPr/>
                </a:tc>
              </a:tr>
              <a:tr h="381000">
                <a:tc>
                  <a:txBody>
                    <a:bodyPr/>
                    <a:p>
                      <a:pPr>
                        <a:buNone/>
                      </a:pPr>
                      <a:r>
                        <a:rPr lang="en-IN" altLang="en-US"/>
                        <a:t>Aaron Paul</a:t>
                      </a:r>
                      <a:endParaRPr lang="en-IN" altLang="en-US"/>
                    </a:p>
                  </a:txBody>
                  <a:tcPr/>
                </a:tc>
                <a:tc>
                  <a:txBody>
                    <a:bodyPr/>
                    <a:p>
                      <a:pPr>
                        <a:buNone/>
                      </a:pPr>
                      <a:r>
                        <a:rPr lang="en-IN" altLang="en-US"/>
                        <a:t>Generic Object Segmentation and Medical Image Segmentation</a:t>
                      </a:r>
                      <a:endParaRPr lang="en-I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400"/>
              </a:spcBef>
              <a:spcAft>
                <a:spcPts val="0"/>
              </a:spcAft>
              <a:buNone/>
            </a:pPr>
            <a:r>
              <a:rPr lang="en-GB" sz="4000" b="1">
                <a:solidFill>
                  <a:srgbClr val="24292E"/>
                </a:solidFill>
                <a:highlight>
                  <a:srgbClr val="FFFFFF"/>
                </a:highlight>
                <a:latin typeface="Arial" panose="020B0604020202020204"/>
                <a:ea typeface="Arial" panose="020B0604020202020204"/>
                <a:cs typeface="Arial" panose="020B0604020202020204"/>
                <a:sym typeface="Arial" panose="020B0604020202020204"/>
              </a:rPr>
              <a:t>Applications of Image Segmentation:</a:t>
            </a:r>
            <a:endParaRPr sz="4000" b="1">
              <a:solidFill>
                <a:srgbClr val="24292E"/>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ctr" rtl="0">
              <a:spcBef>
                <a:spcPts val="1000"/>
              </a:spcBef>
              <a:spcAft>
                <a:spcPts val="0"/>
              </a:spcAft>
              <a:buNone/>
            </a:pPr>
          </a:p>
        </p:txBody>
      </p:sp>
      <p:sp>
        <p:nvSpPr>
          <p:cNvPr id="78" name="Google Shape;78;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228600" lvl="0" indent="0" algn="l" rtl="0">
              <a:spcBef>
                <a:spcPts val="300"/>
              </a:spcBef>
              <a:spcAft>
                <a:spcPts val="0"/>
              </a:spcAft>
              <a:buNone/>
            </a:pPr>
            <a:r>
              <a:rPr lang="en-GB" sz="1900">
                <a:solidFill>
                  <a:srgbClr val="000000"/>
                </a:solidFill>
                <a:latin typeface="Arial" panose="020B0604020202020204"/>
                <a:ea typeface="Arial" panose="020B0604020202020204"/>
                <a:cs typeface="Arial" panose="020B0604020202020204"/>
                <a:sym typeface="Arial" panose="020B0604020202020204"/>
              </a:rPr>
              <a:t>There are countless applications that can be implemented with the help of image segmentation.Our group will try to implement some of these applications  of image segmentation.</a:t>
            </a:r>
            <a:endParaRPr sz="19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500"/>
              </a:spcBef>
              <a:spcAft>
                <a:spcPts val="0"/>
              </a:spcAft>
              <a:buNone/>
            </a:pPr>
            <a:endParaRPr sz="1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6550" algn="l" rtl="0">
              <a:spcBef>
                <a:spcPts val="500"/>
              </a:spcBef>
              <a:spcAft>
                <a:spcPts val="0"/>
              </a:spcAft>
              <a:buClr>
                <a:srgbClr val="000000"/>
              </a:buClr>
              <a:buSzPts val="1700"/>
              <a:buFont typeface="Arial" panose="020B0604020202020204"/>
              <a:buChar char="❏"/>
            </a:pPr>
            <a:r>
              <a:rPr lang="en-GB" sz="1600">
                <a:solidFill>
                  <a:srgbClr val="000000"/>
                </a:solidFill>
                <a:highlight>
                  <a:srgbClr val="FFFFFF"/>
                </a:highlight>
                <a:latin typeface="Arial" panose="020B0604020202020204"/>
                <a:ea typeface="Arial" panose="020B0604020202020204"/>
                <a:cs typeface="Arial" panose="020B0604020202020204"/>
                <a:sym typeface="Arial" panose="020B0604020202020204"/>
              </a:rPr>
              <a:t>Improved Quality of MRI/Medical images for better detection of diseases and problems</a:t>
            </a:r>
            <a:endParaRPr sz="1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6550" algn="l" rtl="0">
              <a:spcBef>
                <a:spcPts val="0"/>
              </a:spcBef>
              <a:spcAft>
                <a:spcPts val="0"/>
              </a:spcAft>
              <a:buClr>
                <a:srgbClr val="000000"/>
              </a:buClr>
              <a:buSzPts val="1700"/>
              <a:buFont typeface="Arial" panose="020B0604020202020204"/>
              <a:buChar char="❏"/>
            </a:pPr>
            <a:r>
              <a:rPr lang="en-GB" sz="1600">
                <a:solidFill>
                  <a:srgbClr val="000000"/>
                </a:solidFill>
                <a:highlight>
                  <a:srgbClr val="FFFFFF"/>
                </a:highlight>
                <a:latin typeface="Arial" panose="020B0604020202020204"/>
                <a:ea typeface="Arial" panose="020B0604020202020204"/>
                <a:cs typeface="Arial" panose="020B0604020202020204"/>
                <a:sym typeface="Arial" panose="020B0604020202020204"/>
              </a:rPr>
              <a:t>Lane detection used for vehicle navigation, lateral control, collision prevention, or lane departure warning system.</a:t>
            </a:r>
            <a:r>
              <a:rPr lang="en-GB" sz="1700">
                <a:solidFill>
                  <a:srgbClr val="000000"/>
                </a:solidFill>
                <a:highlight>
                  <a:srgbClr val="FFFFFF"/>
                </a:highlight>
                <a:latin typeface="Arial" panose="020B0604020202020204"/>
                <a:ea typeface="Arial" panose="020B0604020202020204"/>
                <a:cs typeface="Arial" panose="020B0604020202020204"/>
                <a:sym typeface="Arial" panose="020B0604020202020204"/>
              </a:rPr>
              <a:t> </a:t>
            </a:r>
            <a:endParaRPr sz="21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6550" algn="l" rtl="0">
              <a:spcBef>
                <a:spcPts val="0"/>
              </a:spcBef>
              <a:spcAft>
                <a:spcPts val="0"/>
              </a:spcAft>
              <a:buClr>
                <a:srgbClr val="000000"/>
              </a:buClr>
              <a:buSzPts val="1700"/>
              <a:buFont typeface="Arial" panose="020B0604020202020204"/>
              <a:buChar char="❏"/>
            </a:pPr>
            <a:r>
              <a:rPr lang="en-GB" sz="1600">
                <a:solidFill>
                  <a:srgbClr val="000000"/>
                </a:solidFill>
                <a:highlight>
                  <a:srgbClr val="FFFFFF"/>
                </a:highlight>
                <a:latin typeface="Arial" panose="020B0604020202020204"/>
                <a:ea typeface="Arial" panose="020B0604020202020204"/>
                <a:cs typeface="Arial" panose="020B0604020202020204"/>
                <a:sym typeface="Arial" panose="020B0604020202020204"/>
              </a:rPr>
              <a:t>Generic object  s</a:t>
            </a:r>
            <a:r>
              <a:rPr lang="en-GB" sz="1600">
                <a:solidFill>
                  <a:srgbClr val="000000"/>
                </a:solidFill>
                <a:highlight>
                  <a:srgbClr val="FFFFFF"/>
                </a:highlight>
                <a:latin typeface="Arial" panose="020B0604020202020204"/>
                <a:ea typeface="Arial" panose="020B0604020202020204"/>
                <a:cs typeface="Arial" panose="020B0604020202020204"/>
                <a:sym typeface="Arial" panose="020B0604020202020204"/>
              </a:rPr>
              <a:t>egmenting images can help to improve robot vision</a:t>
            </a:r>
            <a:endParaRPr sz="1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6550" algn="l" rtl="0">
              <a:spcBef>
                <a:spcPts val="0"/>
              </a:spcBef>
              <a:spcAft>
                <a:spcPts val="0"/>
              </a:spcAft>
              <a:buClr>
                <a:srgbClr val="000000"/>
              </a:buClr>
              <a:buSzPts val="1700"/>
              <a:buFont typeface="Arial" panose="020B0604020202020204"/>
              <a:buChar char="❏"/>
            </a:pPr>
            <a:r>
              <a:rPr lang="en-GB" sz="1600">
                <a:solidFill>
                  <a:srgbClr val="000000"/>
                </a:solidFill>
                <a:highlight>
                  <a:srgbClr val="FFFFFF"/>
                </a:highlight>
                <a:latin typeface="Arial" panose="020B0604020202020204"/>
                <a:ea typeface="Arial" panose="020B0604020202020204"/>
                <a:cs typeface="Arial" panose="020B0604020202020204"/>
                <a:sym typeface="Arial" panose="020B0604020202020204"/>
              </a:rPr>
              <a:t>Image segmentation can also be applied to satellite images in order to get better object detection</a:t>
            </a:r>
            <a:endParaRPr sz="1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500"/>
              </a:spcBef>
              <a:spcAft>
                <a:spcPts val="12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FFFFFF"/>
                </a:solidFill>
              </a:rPr>
              <a:t>Generic Object Segmentation</a:t>
            </a:r>
            <a:endParaRPr>
              <a:solidFill>
                <a:srgbClr val="FFFFFF"/>
              </a:solidFill>
            </a:endParaRPr>
          </a:p>
        </p:txBody>
      </p:sp>
      <p:sp>
        <p:nvSpPr>
          <p:cNvPr id="84" name="Google Shape;84;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50">
                <a:solidFill>
                  <a:srgbClr val="FFFFFF"/>
                </a:solidFill>
                <a:highlight>
                  <a:schemeClr val="dk1"/>
                </a:highlight>
                <a:latin typeface="Arial" panose="020B0604020202020204"/>
                <a:ea typeface="Arial" panose="020B0604020202020204"/>
                <a:cs typeface="Arial" panose="020B0604020202020204"/>
                <a:sym typeface="Arial" panose="020B0604020202020204"/>
              </a:rPr>
              <a:t>Object detection, one of the most fundamental and challenging problems in computer vision, seeks to locate object instances from a large number of predefined categories in natural images.</a:t>
            </a:r>
            <a:endParaRPr sz="185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sz="1850">
                <a:solidFill>
                  <a:srgbClr val="FFFFFF"/>
                </a:solidFill>
                <a:highlight>
                  <a:schemeClr val="dk1"/>
                </a:highlight>
                <a:latin typeface="Arial" panose="020B0604020202020204"/>
                <a:ea typeface="Arial" panose="020B0604020202020204"/>
                <a:cs typeface="Arial" panose="020B0604020202020204"/>
                <a:sym typeface="Arial" panose="020B0604020202020204"/>
              </a:rPr>
              <a:t>The main use of generic object detection is in the </a:t>
            </a:r>
            <a:r>
              <a:rPr lang="en-GB" sz="1850">
                <a:solidFill>
                  <a:srgbClr val="FFFFFF"/>
                </a:solidFill>
                <a:highlight>
                  <a:schemeClr val="dk1"/>
                </a:highlight>
                <a:latin typeface="Arial" panose="020B0604020202020204"/>
                <a:ea typeface="Arial" panose="020B0604020202020204"/>
                <a:cs typeface="Arial" panose="020B0604020202020204"/>
                <a:sym typeface="Arial" panose="020B0604020202020204"/>
              </a:rPr>
              <a:t>field</a:t>
            </a:r>
            <a:r>
              <a:rPr lang="en-GB" sz="1850">
                <a:solidFill>
                  <a:srgbClr val="FFFFFF"/>
                </a:solidFill>
                <a:highlight>
                  <a:schemeClr val="dk1"/>
                </a:highlight>
                <a:latin typeface="Arial" panose="020B0604020202020204"/>
                <a:ea typeface="Arial" panose="020B0604020202020204"/>
                <a:cs typeface="Arial" panose="020B0604020202020204"/>
                <a:sym typeface="Arial" panose="020B0604020202020204"/>
              </a:rPr>
              <a:t> of computer vision . </a:t>
            </a:r>
            <a:r>
              <a:rPr lang="en-GB" sz="1700">
                <a:solidFill>
                  <a:srgbClr val="FFFFFF"/>
                </a:solidFill>
                <a:highlight>
                  <a:schemeClr val="dk1"/>
                </a:highlight>
                <a:latin typeface="Arial" panose="020B0604020202020204"/>
                <a:ea typeface="Arial" panose="020B0604020202020204"/>
                <a:cs typeface="Arial" panose="020B0604020202020204"/>
                <a:sym typeface="Arial" panose="020B0604020202020204"/>
              </a:rPr>
              <a:t>Computer vision is an interdisciplinary scientific field that deals with how computers can gain high-level understanding from digital images or videos. From the perspective of engineering, it seeks to understand and automate tasks that the human visual system can do.</a:t>
            </a:r>
            <a:endParaRPr sz="185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000000"/>
                </a:solidFill>
              </a:rPr>
              <a:t>Methodology:</a:t>
            </a:r>
            <a:endParaRPr>
              <a:solidFill>
                <a:srgbClr val="000000"/>
              </a:solidFill>
            </a:endParaRPr>
          </a:p>
        </p:txBody>
      </p:sp>
      <p:sp>
        <p:nvSpPr>
          <p:cNvPr id="90" name="Google Shape;90;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t>Generic Object Segmentation: The K-means algorithm is an iterative technique that is used to partition an image into K clusters.The basic algorithm is</a:t>
            </a:r>
            <a:b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br>
            <a: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t>1.Pick K cluster centers, either randomly or based on some heuristic method.</a:t>
            </a:r>
            <a:b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br>
            <a: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t>2.Assign each pixel in the image to the cluster that minimizes the distance between the pixel and the cluster center</a:t>
            </a:r>
            <a:b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br>
            <a: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t>3.Re-compute the cluster centers by averaging all of the pixels in the cluster</a:t>
            </a:r>
            <a:b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br>
            <a: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t>4.Repeat steps 2 and 3 until convergence is attained (i.e. no pixels change clusters)</a:t>
            </a:r>
            <a:endParaRPr sz="1740">
              <a:solidFill>
                <a:srgbClr val="24292E"/>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95000"/>
              </a:lnSpc>
              <a:spcBef>
                <a:spcPts val="1200"/>
              </a:spcBef>
              <a:spcAft>
                <a:spcPts val="0"/>
              </a:spcAft>
              <a:buSzPts val="770"/>
              <a:buNone/>
            </a:pPr>
            <a:b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br>
            <a:r>
              <a:rPr lang="en-GB" sz="1740">
                <a:solidFill>
                  <a:srgbClr val="24292E"/>
                </a:solidFill>
                <a:highlight>
                  <a:srgbClr val="FFFFFF"/>
                </a:highlight>
                <a:latin typeface="Arial" panose="020B0604020202020204"/>
                <a:ea typeface="Arial" panose="020B0604020202020204"/>
                <a:cs typeface="Arial" panose="020B0604020202020204"/>
                <a:sym typeface="Arial" panose="020B0604020202020204"/>
              </a:rPr>
              <a:t>In this case, distance is the squared or absolute difference between a pixel and a cluster center. This algorithm is guaranteed to converge, but it may not return the optimal solution. The quality of the solution depends on the initial set of clusters and the value of K.</a:t>
            </a:r>
            <a:endParaRPr sz="1740">
              <a:solidFill>
                <a:srgbClr val="24292E"/>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95000"/>
              </a:lnSpc>
              <a:spcBef>
                <a:spcPts val="1200"/>
              </a:spcBef>
              <a:spcAft>
                <a:spcPts val="1200"/>
              </a:spcAft>
              <a:buSzPts val="770"/>
              <a:buNone/>
            </a:pPr>
            <a:endParaRPr sz="126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65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FFFFFF"/>
                </a:solidFill>
              </a:rPr>
              <a:t>Results:</a:t>
            </a:r>
            <a:endParaRPr>
              <a:solidFill>
                <a:srgbClr val="FFFFFF"/>
              </a:solidFill>
            </a:endParaRPr>
          </a:p>
        </p:txBody>
      </p:sp>
      <p:sp>
        <p:nvSpPr>
          <p:cNvPr id="96" name="Google Shape;96;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5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185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185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185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185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185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sz="1850">
                <a:solidFill>
                  <a:srgbClr val="FFFFFF"/>
                </a:solidFill>
                <a:highlight>
                  <a:schemeClr val="dk1"/>
                </a:highlight>
                <a:latin typeface="Arial" panose="020B0604020202020204"/>
                <a:ea typeface="Arial" panose="020B0604020202020204"/>
                <a:cs typeface="Arial" panose="020B0604020202020204"/>
                <a:sym typeface="Arial" panose="020B0604020202020204"/>
              </a:rPr>
              <a:t>a)k=5 in this case                                       b)k=8 in this case</a:t>
            </a:r>
            <a:endParaRPr sz="1850">
              <a:solidFill>
                <a:srgbClr val="FFFFFF"/>
              </a:solidFill>
              <a:highlight>
                <a:schemeClr val="dk1"/>
              </a:highlight>
              <a:latin typeface="Arial" panose="020B0604020202020204"/>
              <a:ea typeface="Arial" panose="020B0604020202020204"/>
              <a:cs typeface="Arial" panose="020B0604020202020204"/>
              <a:sym typeface="Arial" panose="020B0604020202020204"/>
            </a:endParaRPr>
          </a:p>
        </p:txBody>
      </p:sp>
      <p:pic>
        <p:nvPicPr>
          <p:cNvPr id="97" name="Google Shape;97;p19"/>
          <p:cNvPicPr preferRelativeResize="0"/>
          <p:nvPr/>
        </p:nvPicPr>
        <p:blipFill rotWithShape="1">
          <a:blip r:embed="rId1"/>
          <a:srcRect r="9379" b="9379"/>
          <a:stretch>
            <a:fillRect/>
          </a:stretch>
        </p:blipFill>
        <p:spPr>
          <a:xfrm>
            <a:off x="400700" y="1319925"/>
            <a:ext cx="1588400" cy="2398775"/>
          </a:xfrm>
          <a:prstGeom prst="rect">
            <a:avLst/>
          </a:prstGeom>
          <a:noFill/>
          <a:ln>
            <a:noFill/>
          </a:ln>
        </p:spPr>
      </p:pic>
      <p:pic>
        <p:nvPicPr>
          <p:cNvPr id="98" name="Google Shape;98;p19"/>
          <p:cNvPicPr preferRelativeResize="0"/>
          <p:nvPr/>
        </p:nvPicPr>
        <p:blipFill>
          <a:blip r:embed="rId2"/>
          <a:stretch>
            <a:fillRect/>
          </a:stretch>
        </p:blipFill>
        <p:spPr>
          <a:xfrm>
            <a:off x="2160775" y="1319900"/>
            <a:ext cx="1588400" cy="2398750"/>
          </a:xfrm>
          <a:prstGeom prst="rect">
            <a:avLst/>
          </a:prstGeom>
          <a:noFill/>
          <a:ln>
            <a:noFill/>
          </a:ln>
        </p:spPr>
      </p:pic>
      <p:pic>
        <p:nvPicPr>
          <p:cNvPr id="99" name="Google Shape;99;p19"/>
          <p:cNvPicPr preferRelativeResize="0"/>
          <p:nvPr/>
        </p:nvPicPr>
        <p:blipFill>
          <a:blip r:embed="rId3"/>
          <a:stretch>
            <a:fillRect/>
          </a:stretch>
        </p:blipFill>
        <p:spPr>
          <a:xfrm>
            <a:off x="3920850" y="1571550"/>
            <a:ext cx="2458300" cy="1895475"/>
          </a:xfrm>
          <a:prstGeom prst="rect">
            <a:avLst/>
          </a:prstGeom>
          <a:noFill/>
          <a:ln>
            <a:noFill/>
          </a:ln>
        </p:spPr>
      </p:pic>
      <p:pic>
        <p:nvPicPr>
          <p:cNvPr id="100" name="Google Shape;100;p19"/>
          <p:cNvPicPr preferRelativeResize="0"/>
          <p:nvPr/>
        </p:nvPicPr>
        <p:blipFill>
          <a:blip r:embed="rId4"/>
          <a:stretch>
            <a:fillRect/>
          </a:stretch>
        </p:blipFill>
        <p:spPr>
          <a:xfrm>
            <a:off x="6428275" y="1571525"/>
            <a:ext cx="2404025" cy="189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a:solidFill>
                  <a:srgbClr val="24292E"/>
                </a:solidFill>
                <a:highlight>
                  <a:srgbClr val="FFFFFF"/>
                </a:highlight>
                <a:latin typeface="Arial" panose="020B0604020202020204"/>
                <a:ea typeface="Arial" panose="020B0604020202020204"/>
                <a:cs typeface="Arial" panose="020B0604020202020204"/>
                <a:sym typeface="Arial" panose="020B0604020202020204"/>
              </a:rPr>
              <a:t>Medical Image Enhancement</a:t>
            </a:r>
            <a:endParaRPr sz="4600"/>
          </a:p>
        </p:txBody>
      </p:sp>
      <p:sp>
        <p:nvSpPr>
          <p:cNvPr id="106" name="Google Shape;106;p20"/>
          <p:cNvSpPr txBox="1"/>
          <p:nvPr>
            <p:ph type="body" idx="1"/>
          </p:nvPr>
        </p:nvSpPr>
        <p:spPr>
          <a:xfrm>
            <a:off x="311700" y="1152475"/>
            <a:ext cx="8520600" cy="3780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735">
                <a:solidFill>
                  <a:srgbClr val="000000"/>
                </a:solidFill>
                <a:highlight>
                  <a:srgbClr val="FFFFFF"/>
                </a:highlight>
                <a:latin typeface="Arial" panose="020B0604020202020204"/>
                <a:ea typeface="Arial" panose="020B0604020202020204"/>
                <a:cs typeface="Arial" panose="020B0604020202020204"/>
                <a:sym typeface="Arial" panose="020B0604020202020204"/>
              </a:rPr>
              <a:t>Medical imaging is the process of producing visible images of inner structures of the body for scientific and medicinal study and treatment as well as a visible view of the function of interior tissues. This process pursues the disorder identification and management.</a:t>
            </a:r>
            <a:endParaRPr sz="6735">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6735">
                <a:solidFill>
                  <a:srgbClr val="000000"/>
                </a:solidFill>
                <a:highlight>
                  <a:srgbClr val="FFFFFF"/>
                </a:highlight>
                <a:latin typeface="Arial" panose="020B0604020202020204"/>
                <a:ea typeface="Arial" panose="020B0604020202020204"/>
                <a:cs typeface="Arial" panose="020B0604020202020204"/>
                <a:sym typeface="Arial" panose="020B0604020202020204"/>
              </a:rPr>
              <a:t>This process includes both organic and radiological imaging which used electromagnetic energies (X-rays and gamma), sonography, magnetic, scopes, and thermal and isotope imaging. There are many other technologies used to record information about the location and function of the body. Those techniques have many limitations compared to those modulates which produce images. </a:t>
            </a:r>
            <a:endParaRPr sz="6735">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6735">
                <a:solidFill>
                  <a:srgbClr val="000000"/>
                </a:solidFill>
                <a:highlight>
                  <a:srgbClr val="FFFFFF"/>
                </a:highlight>
                <a:latin typeface="Arial" panose="020B0604020202020204"/>
                <a:ea typeface="Arial" panose="020B0604020202020204"/>
                <a:cs typeface="Arial" panose="020B0604020202020204"/>
                <a:sym typeface="Arial" panose="020B0604020202020204"/>
              </a:rPr>
              <a:t>The goal of my program is to use image segmentation on medical MRI images to improve the contrast and segment the different parts of the image to for better detection of tumors ,diseases and anomalies.</a:t>
            </a:r>
            <a:endParaRPr sz="6735">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2550">
              <a:solidFill>
                <a:srgbClr val="000000"/>
              </a:solidFill>
              <a:highlight>
                <a:srgbClr val="FFFAD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2550">
              <a:solidFill>
                <a:srgbClr val="000000"/>
              </a:solidFill>
              <a:highlight>
                <a:srgbClr val="FFFAD2"/>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endParaRPr sz="1500">
              <a:solidFill>
                <a:srgbClr val="000000"/>
              </a:solidFill>
              <a:highlight>
                <a:srgbClr val="FFFAD2"/>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24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FFFFFF"/>
                </a:solidFill>
              </a:rPr>
              <a:t>Methodology</a:t>
            </a:r>
            <a:r>
              <a:rPr lang="en-GB">
                <a:solidFill>
                  <a:srgbClr val="FFFFFF"/>
                </a:solidFill>
              </a:rPr>
              <a:t>:</a:t>
            </a:r>
            <a:endParaRPr>
              <a:solidFill>
                <a:srgbClr val="FFFFFF"/>
              </a:solidFill>
            </a:endParaRPr>
          </a:p>
        </p:txBody>
      </p:sp>
      <p:sp>
        <p:nvSpPr>
          <p:cNvPr id="112" name="Google Shape;112;p21"/>
          <p:cNvSpPr txBox="1"/>
          <p:nvPr>
            <p:ph type="body" idx="1"/>
          </p:nvPr>
        </p:nvSpPr>
        <p:spPr>
          <a:xfrm>
            <a:off x="311700" y="1152475"/>
            <a:ext cx="8520600" cy="3750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solidFill>
                  <a:srgbClr val="FFFFFF"/>
                </a:solidFill>
              </a:rPr>
              <a:t>This program uses K-NN algorithm in order to segment the MRI scans</a:t>
            </a:r>
            <a:endParaRPr>
              <a:solidFill>
                <a:srgbClr val="FFFFFF"/>
              </a:solidFill>
            </a:endParaRPr>
          </a:p>
          <a:p>
            <a:pPr marL="0" lvl="0" indent="0" algn="l" rtl="0">
              <a:spcBef>
                <a:spcPts val="1200"/>
              </a:spcBef>
              <a:spcAft>
                <a:spcPts val="0"/>
              </a:spcAft>
              <a:buNone/>
            </a:pPr>
            <a:r>
              <a:rPr lang="en-GB">
                <a:solidFill>
                  <a:srgbClr val="FFFFFF"/>
                </a:solidFill>
              </a:rPr>
              <a:t>The steps Involved in K-NN algorithm:</a:t>
            </a:r>
            <a:endParaRPr>
              <a:solidFill>
                <a:srgbClr val="FFFFFF"/>
              </a:solidFill>
            </a:endParaRPr>
          </a:p>
          <a:p>
            <a:pPr marL="0" lvl="0" indent="0" algn="l" rtl="0">
              <a:spcBef>
                <a:spcPts val="1200"/>
              </a:spcBef>
              <a:spcAft>
                <a:spcPts val="0"/>
              </a:spcAft>
              <a:buNone/>
            </a:pPr>
            <a:r>
              <a:rPr lang="en-GB">
                <a:solidFill>
                  <a:srgbClr val="FFFFFF"/>
                </a:solidFill>
              </a:rPr>
              <a:t>1.Choosing the number of Clusters.</a:t>
            </a:r>
            <a:endParaRPr>
              <a:solidFill>
                <a:srgbClr val="FFFFFF"/>
              </a:solidFill>
            </a:endParaRPr>
          </a:p>
          <a:p>
            <a:pPr marL="0" lvl="0" indent="0" algn="l" rtl="0">
              <a:spcBef>
                <a:spcPts val="1200"/>
              </a:spcBef>
              <a:spcAft>
                <a:spcPts val="0"/>
              </a:spcAft>
              <a:buNone/>
            </a:pPr>
            <a:r>
              <a:rPr lang="en-GB">
                <a:solidFill>
                  <a:srgbClr val="FFFFFF"/>
                </a:solidFill>
              </a:rPr>
              <a:t>2.Selecting at random K points for centroid, in our case 40 was passed as the number of neighbors.</a:t>
            </a:r>
            <a:endParaRPr>
              <a:solidFill>
                <a:srgbClr val="FFFFFF"/>
              </a:solidFill>
            </a:endParaRPr>
          </a:p>
          <a:p>
            <a:pPr marL="0" lvl="0" indent="0" algn="l" rtl="0">
              <a:spcBef>
                <a:spcPts val="1200"/>
              </a:spcBef>
              <a:spcAft>
                <a:spcPts val="0"/>
              </a:spcAft>
              <a:buNone/>
            </a:pPr>
            <a:r>
              <a:rPr lang="en-GB">
                <a:solidFill>
                  <a:srgbClr val="FFFFFF"/>
                </a:solidFill>
              </a:rPr>
              <a:t>3.Assigning each Data point as we say each pixel value closest to the above centroid that further gives us clusters.</a:t>
            </a:r>
            <a:endParaRPr>
              <a:solidFill>
                <a:srgbClr val="FFFFFF"/>
              </a:solidFill>
            </a:endParaRPr>
          </a:p>
          <a:p>
            <a:pPr marL="0" lvl="0" indent="0" algn="l" rtl="0">
              <a:spcBef>
                <a:spcPts val="1200"/>
              </a:spcBef>
              <a:spcAft>
                <a:spcPts val="0"/>
              </a:spcAft>
              <a:buNone/>
            </a:pPr>
            <a:r>
              <a:rPr lang="en-GB">
                <a:solidFill>
                  <a:srgbClr val="FFFFFF"/>
                </a:solidFill>
              </a:rPr>
              <a:t>4.Now we compute and place the new centroid for each cluster.</a:t>
            </a:r>
            <a:endParaRPr>
              <a:solidFill>
                <a:srgbClr val="FFFFFF"/>
              </a:solidFill>
            </a:endParaRPr>
          </a:p>
          <a:p>
            <a:pPr marL="0" lvl="0" indent="0" algn="l" rtl="0">
              <a:spcBef>
                <a:spcPts val="1200"/>
              </a:spcBef>
              <a:spcAft>
                <a:spcPts val="1200"/>
              </a:spcAft>
              <a:buNone/>
            </a:pPr>
            <a:r>
              <a:rPr lang="en-GB">
                <a:solidFill>
                  <a:srgbClr val="FFFFFF"/>
                </a:solidFill>
              </a:rPr>
              <a:t>5.On the last step we just do the reassignment of the new nearest centroid and if in any case any new reassignment took place we would reiterate the above process.</a:t>
            </a:r>
            <a:endParaRPr lang="en-GB">
              <a:solidFill>
                <a:srgbClr val="FFFFFF"/>
              </a:solidFil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7726</Words>
  <Application>WPS Presentation</Application>
  <PresentationFormat/>
  <Paragraphs>130</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Proxima Nova</vt:lpstr>
      <vt:lpstr>Times New Roman</vt:lpstr>
      <vt:lpstr>Microsoft YaHei</vt:lpstr>
      <vt:lpstr>Arial Unicode MS</vt:lpstr>
      <vt:lpstr>Spearmint</vt:lpstr>
      <vt:lpstr>IMAGE SEGMENTATION</vt:lpstr>
      <vt:lpstr>ABSTRACT</vt:lpstr>
      <vt:lpstr> RPoints to include</vt:lpstr>
      <vt:lpstr>Applications of Image Segmentation:</vt:lpstr>
      <vt:lpstr>Generic Object Segmentation</vt:lpstr>
      <vt:lpstr>Methodology:</vt:lpstr>
      <vt:lpstr>Results:</vt:lpstr>
      <vt:lpstr>Medical Image Enhancement</vt:lpstr>
      <vt:lpstr>Methodology:</vt:lpstr>
      <vt:lpstr>Results:</vt:lpstr>
      <vt:lpstr>Lane Detection </vt:lpstr>
      <vt:lpstr>Methodology:</vt:lpstr>
      <vt:lpstr>Result of Lane Detection Program:</vt:lpstr>
      <vt:lpstr>Road Segmentation using Satellite Images</vt:lpstr>
      <vt:lpstr>Methodology:</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dc:title>
  <dc:creator/>
  <cp:lastModifiedBy>aaron</cp:lastModifiedBy>
  <cp:revision>1</cp:revision>
  <dcterms:created xsi:type="dcterms:W3CDTF">2021-03-16T05:24:24Z</dcterms:created>
  <dcterms:modified xsi:type="dcterms:W3CDTF">2021-03-16T05:24:24Z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