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ab1f748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ab1f748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bfc44d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ebfc44d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BGR scale for better contrast.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5ab1f748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5ab1f748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5ab1f74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5ab1f74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5ab1f74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5ab1f74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ba664d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ba664d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5ab1f748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5ab1f748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ba664d3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ba664d3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5ab1f74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5ab1f74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fa3f5a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fa3f5a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4193ab8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4193ab8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7f55959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7f55959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7f55959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7f55959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7f559594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7f55959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fa3f5a7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fa3f5a7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7f55959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7f55959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ed4b6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ed4b6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4193ab8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4193ab8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4193ab8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4193ab8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4193ab8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4193ab8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5fa3f5a7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5fa3f5a7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5fa3f5a7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5fa3f5a7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ab1f74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ab1f74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kikCMDAUhK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s.toronto.edu/~vmnih/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SEGMENTATION</a:t>
            </a:r>
            <a:endParaRPr/>
          </a:p>
        </p:txBody>
      </p:sp>
      <p:sp>
        <p:nvSpPr>
          <p:cNvPr id="60" name="Google Shape;60;p13"/>
          <p:cNvSpPr txBox="1"/>
          <p:nvPr>
            <p:ph idx="1" type="subTitle"/>
          </p:nvPr>
        </p:nvSpPr>
        <p:spPr>
          <a:xfrm>
            <a:off x="510450" y="3182340"/>
            <a:ext cx="8123100" cy="13893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
              <a:t>                                         </a:t>
            </a:r>
            <a:r>
              <a:rPr b="1" lang="en" sz="2720"/>
              <a:t>Pres</a:t>
            </a:r>
            <a:r>
              <a:rPr b="1" lang="en" sz="2720"/>
              <a:t>ented By:</a:t>
            </a:r>
            <a:endParaRPr b="1" sz="2720"/>
          </a:p>
          <a:p>
            <a:pPr indent="0" lvl="0" marL="0" rtl="0" algn="l">
              <a:lnSpc>
                <a:spcPct val="115000"/>
              </a:lnSpc>
              <a:spcBef>
                <a:spcPts val="0"/>
              </a:spcBef>
              <a:spcAft>
                <a:spcPts val="0"/>
              </a:spcAft>
              <a:buNone/>
            </a:pPr>
            <a:r>
              <a:rPr lang="en"/>
              <a:t>                                         Aditya Kumar                              181112251                           </a:t>
            </a:r>
            <a:endParaRPr/>
          </a:p>
          <a:p>
            <a:pPr indent="0" lvl="0" marL="0" rtl="0" algn="l">
              <a:lnSpc>
                <a:spcPct val="115000"/>
              </a:lnSpc>
              <a:spcBef>
                <a:spcPts val="0"/>
              </a:spcBef>
              <a:spcAft>
                <a:spcPts val="0"/>
              </a:spcAft>
              <a:buNone/>
            </a:pPr>
            <a:r>
              <a:rPr lang="en"/>
              <a:t>                                         Pradhi Anil Kumar Das               181112252</a:t>
            </a:r>
            <a:endParaRPr/>
          </a:p>
          <a:p>
            <a:pPr indent="0" lvl="0" marL="0" rtl="0" algn="l">
              <a:lnSpc>
                <a:spcPct val="115000"/>
              </a:lnSpc>
              <a:spcBef>
                <a:spcPts val="0"/>
              </a:spcBef>
              <a:spcAft>
                <a:spcPts val="0"/>
              </a:spcAft>
              <a:buNone/>
            </a:pPr>
            <a:r>
              <a:rPr lang="en"/>
              <a:t>                                         Aaron Paul                                  181112287</a:t>
            </a:r>
            <a:endParaRPr/>
          </a:p>
          <a:p>
            <a:pPr indent="0" lvl="0" marL="0" rtl="0" algn="l">
              <a:lnSpc>
                <a:spcPct val="115000"/>
              </a:lnSpc>
              <a:spcBef>
                <a:spcPts val="0"/>
              </a:spcBef>
              <a:spcAft>
                <a:spcPts val="0"/>
              </a:spcAft>
              <a:buNone/>
            </a:pPr>
            <a:r>
              <a:rPr lang="en"/>
              <a:t>                                         Pushpak Manani                         181112286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2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Methodology</a:t>
            </a:r>
            <a:r>
              <a:rPr lang="en">
                <a:solidFill>
                  <a:srgbClr val="FFFFFF"/>
                </a:solidFill>
              </a:rPr>
              <a:t>:</a:t>
            </a:r>
            <a:endParaRPr>
              <a:solidFill>
                <a:srgbClr val="FFFFFF"/>
              </a:solidFill>
            </a:endParaRPr>
          </a:p>
        </p:txBody>
      </p:sp>
      <p:sp>
        <p:nvSpPr>
          <p:cNvPr id="119" name="Google Shape;119;p22"/>
          <p:cNvSpPr txBox="1"/>
          <p:nvPr>
            <p:ph idx="1" type="body"/>
          </p:nvPr>
        </p:nvSpPr>
        <p:spPr>
          <a:xfrm>
            <a:off x="311700" y="1152475"/>
            <a:ext cx="8520600" cy="375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714">
                <a:solidFill>
                  <a:srgbClr val="FFFFFF"/>
                </a:solidFill>
                <a:latin typeface="Times New Roman"/>
                <a:ea typeface="Times New Roman"/>
                <a:cs typeface="Times New Roman"/>
                <a:sym typeface="Times New Roman"/>
              </a:rPr>
              <a:t>This program uses K-NN algorithm in order to segment the MRI scans</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The steps Involved in my algorithm are:</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Main Algorithm working:</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1.Choosing the number of Clusters(n) and using k-means to make the classes</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2.kmeans centers points for centroid.</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3.Assigning each Data point or as we say each pixel value to the above centroid using KNN that further gives us clusters.</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4.In our case 41 was passed as the number of neighbors(Odd number to break tie)</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lang="en" sz="1714">
                <a:solidFill>
                  <a:srgbClr val="FFFFFF"/>
                </a:solidFill>
                <a:latin typeface="Times New Roman"/>
                <a:ea typeface="Times New Roman"/>
                <a:cs typeface="Times New Roman"/>
                <a:sym typeface="Times New Roman"/>
              </a:rPr>
              <a:t>5.On the last step we just do the </a:t>
            </a:r>
            <a:r>
              <a:rPr lang="en" sz="1714">
                <a:solidFill>
                  <a:srgbClr val="FFFFFF"/>
                </a:solidFill>
                <a:latin typeface="Times New Roman"/>
                <a:ea typeface="Times New Roman"/>
                <a:cs typeface="Times New Roman"/>
                <a:sym typeface="Times New Roman"/>
              </a:rPr>
              <a:t>concatenation</a:t>
            </a:r>
            <a:r>
              <a:rPr lang="en" sz="1714">
                <a:solidFill>
                  <a:srgbClr val="FFFFFF"/>
                </a:solidFill>
                <a:latin typeface="Times New Roman"/>
                <a:ea typeface="Times New Roman"/>
                <a:cs typeface="Times New Roman"/>
                <a:sym typeface="Times New Roman"/>
              </a:rPr>
              <a:t> of original and segmented image</a:t>
            </a:r>
            <a:endParaRPr sz="1714">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t/>
            </a:r>
            <a:endParaRPr sz="1625">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37100"/>
            <a:ext cx="85206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778"/>
              <a:t>Conversion of Grayscale to New Scale(Depending on value of n) for Segmentation</a:t>
            </a:r>
            <a:endParaRPr sz="1778"/>
          </a:p>
        </p:txBody>
      </p:sp>
      <p:sp>
        <p:nvSpPr>
          <p:cNvPr id="125" name="Google Shape;125;p23"/>
          <p:cNvSpPr txBox="1"/>
          <p:nvPr>
            <p:ph idx="1" type="body"/>
          </p:nvPr>
        </p:nvSpPr>
        <p:spPr>
          <a:xfrm>
            <a:off x="311700" y="1017725"/>
            <a:ext cx="8520600" cy="391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6" name="Google Shape;126;p23"/>
          <p:cNvSpPr/>
          <p:nvPr/>
        </p:nvSpPr>
        <p:spPr>
          <a:xfrm>
            <a:off x="4347150" y="1841950"/>
            <a:ext cx="449700" cy="30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3"/>
          <p:cNvPicPr preferRelativeResize="0"/>
          <p:nvPr/>
        </p:nvPicPr>
        <p:blipFill>
          <a:blip r:embed="rId3">
            <a:alphaModFix/>
          </a:blip>
          <a:stretch>
            <a:fillRect/>
          </a:stretch>
        </p:blipFill>
        <p:spPr>
          <a:xfrm>
            <a:off x="311700" y="2144950"/>
            <a:ext cx="8520600" cy="2790475"/>
          </a:xfrm>
          <a:prstGeom prst="rect">
            <a:avLst/>
          </a:prstGeom>
          <a:noFill/>
          <a:ln>
            <a:noFill/>
          </a:ln>
        </p:spPr>
      </p:pic>
      <p:pic>
        <p:nvPicPr>
          <p:cNvPr id="128" name="Google Shape;128;p23"/>
          <p:cNvPicPr preferRelativeResize="0"/>
          <p:nvPr/>
        </p:nvPicPr>
        <p:blipFill>
          <a:blip r:embed="rId4">
            <a:alphaModFix/>
          </a:blip>
          <a:stretch>
            <a:fillRect/>
          </a:stretch>
        </p:blipFill>
        <p:spPr>
          <a:xfrm>
            <a:off x="612850" y="733300"/>
            <a:ext cx="7923174" cy="9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4" name="Google Shape;134;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1:Left hand side is the input MRI scan and the Right hand side is the output segmented MRI scan</a:t>
            </a:r>
            <a:endParaRPr/>
          </a:p>
        </p:txBody>
      </p:sp>
      <p:sp>
        <p:nvSpPr>
          <p:cNvPr id="135" name="Google Shape;135;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2:Left hand side is the input MRI scan of a tumor in the brain and the Right hand side is the output segmented MRI scan</a:t>
            </a:r>
            <a:endParaRPr/>
          </a:p>
        </p:txBody>
      </p:sp>
      <p:pic>
        <p:nvPicPr>
          <p:cNvPr id="136" name="Google Shape;136;p24"/>
          <p:cNvPicPr preferRelativeResize="0"/>
          <p:nvPr/>
        </p:nvPicPr>
        <p:blipFill>
          <a:blip r:embed="rId3">
            <a:alphaModFix/>
          </a:blip>
          <a:stretch>
            <a:fillRect/>
          </a:stretch>
        </p:blipFill>
        <p:spPr>
          <a:xfrm>
            <a:off x="311700" y="1203385"/>
            <a:ext cx="3999900" cy="2556965"/>
          </a:xfrm>
          <a:prstGeom prst="rect">
            <a:avLst/>
          </a:prstGeom>
          <a:noFill/>
          <a:ln>
            <a:noFill/>
          </a:ln>
        </p:spPr>
      </p:pic>
      <p:pic>
        <p:nvPicPr>
          <p:cNvPr id="137" name="Google Shape;137;p24"/>
          <p:cNvPicPr preferRelativeResize="0"/>
          <p:nvPr/>
        </p:nvPicPr>
        <p:blipFill>
          <a:blip r:embed="rId4">
            <a:alphaModFix/>
          </a:blip>
          <a:stretch>
            <a:fillRect/>
          </a:stretch>
        </p:blipFill>
        <p:spPr>
          <a:xfrm>
            <a:off x="4782175" y="1152483"/>
            <a:ext cx="3999900" cy="22399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3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Lane Detection </a:t>
            </a:r>
            <a:endParaRPr sz="3000">
              <a:solidFill>
                <a:srgbClr val="FFFFFF"/>
              </a:solidFill>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lt1"/>
                </a:solidFill>
              </a:rPr>
              <a:t>Lane detection is the process of locating lane markers on the road and presenting these locations to an intelligent system. The applications of a lane detecting system could be as simple as pointing out lane locations to the driver on an external display, to more complicated tasks such as predicting a lane change in the immediate future in order to avoid potential collisions with other vehicles. Some of the interfaces used to detect lanes include cameras, laser range images, LIDAR and GPS devices. Our method relies on the use of Dash cam cameras to accomplish the task.</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71825" y="116100"/>
            <a:ext cx="376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a:t>
            </a:r>
            <a:endParaRPr/>
          </a:p>
        </p:txBody>
      </p:sp>
      <p:sp>
        <p:nvSpPr>
          <p:cNvPr id="149" name="Google Shape;149;p26"/>
          <p:cNvSpPr txBox="1"/>
          <p:nvPr>
            <p:ph idx="1" type="body"/>
          </p:nvPr>
        </p:nvSpPr>
        <p:spPr>
          <a:xfrm>
            <a:off x="271825" y="627975"/>
            <a:ext cx="33552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90">
                <a:solidFill>
                  <a:srgbClr val="000000"/>
                </a:solidFill>
              </a:rPr>
              <a:t>1) First we start by pre processing the image, which includes converting the input image frame (RGB) to gray scale for reducing the channels. Then we smoothen the Image.</a:t>
            </a:r>
            <a:endParaRPr sz="1290">
              <a:solidFill>
                <a:srgbClr val="000000"/>
              </a:solidFill>
            </a:endParaRPr>
          </a:p>
          <a:p>
            <a:pPr indent="0" lvl="0" marL="0" rtl="0" algn="l">
              <a:lnSpc>
                <a:spcPct val="105000"/>
              </a:lnSpc>
              <a:spcBef>
                <a:spcPts val="1200"/>
              </a:spcBef>
              <a:spcAft>
                <a:spcPts val="0"/>
              </a:spcAft>
              <a:buNone/>
            </a:pPr>
            <a:r>
              <a:rPr lang="en" sz="1290">
                <a:solidFill>
                  <a:srgbClr val="000000"/>
                </a:solidFill>
              </a:rPr>
              <a:t> 2) Identification of edges: We use one of the edge detection techniques called the Canny Technique, which will help us identify the edges in the image.</a:t>
            </a:r>
            <a:endParaRPr sz="1290">
              <a:solidFill>
                <a:srgbClr val="000000"/>
              </a:solidFill>
            </a:endParaRPr>
          </a:p>
          <a:p>
            <a:pPr indent="0" lvl="0" marL="0" rtl="0" algn="l">
              <a:lnSpc>
                <a:spcPct val="105000"/>
              </a:lnSpc>
              <a:spcBef>
                <a:spcPts val="1200"/>
              </a:spcBef>
              <a:spcAft>
                <a:spcPts val="1200"/>
              </a:spcAft>
              <a:buNone/>
            </a:pPr>
            <a:r>
              <a:rPr lang="en" sz="1290">
                <a:solidFill>
                  <a:srgbClr val="000000"/>
                </a:solidFill>
              </a:rPr>
              <a:t>3)  Determining the region of Interest (ROI ) :  Before we start  detection, we need to decide the particular lane area in the image that we should work-on to write the program. For this we create a ROI function which returns the enclosed region of our field of view, in the case of a road, triangle region would be best fit. We do so by creating a polygon and applying it on a black mask.</a:t>
            </a:r>
            <a:endParaRPr sz="1290">
              <a:solidFill>
                <a:srgbClr val="000000"/>
              </a:solidFill>
            </a:endParaRPr>
          </a:p>
        </p:txBody>
      </p:sp>
      <p:sp>
        <p:nvSpPr>
          <p:cNvPr id="150" name="Google Shape;150;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3787850" y="627975"/>
            <a:ext cx="5173401" cy="358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159500" y="109650"/>
            <a:ext cx="4152000" cy="44592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605"/>
              <a:buNone/>
            </a:pPr>
            <a:r>
              <a:rPr lang="en" sz="1309">
                <a:solidFill>
                  <a:srgbClr val="000000"/>
                </a:solidFill>
              </a:rPr>
              <a:t>4) Isolation of lanes : Now, we will need to isolate the lanes in the masked portion of the image. We use binaries to isolate. We apply Bitwise AND between the existing image and the gradient image. Doing so will give us perfectly masked out lanes on the road.</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SzPts val="605"/>
              <a:buNone/>
            </a:pPr>
            <a:r>
              <a:rPr lang="en" sz="1309">
                <a:solidFill>
                  <a:srgbClr val="000000"/>
                </a:solidFill>
              </a:rPr>
              <a:t>5) Hough Transform : Hough Transform will help us to detect the straight lines in the image and help identifying Lane lines. Hough space is the representation of the b,m axis in the Line equation y=mx+b.</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SzPts val="605"/>
              <a:buNone/>
            </a:pPr>
            <a:r>
              <a:rPr lang="en" sz="1309">
                <a:solidFill>
                  <a:srgbClr val="000000"/>
                </a:solidFill>
              </a:rPr>
              <a:t>6) Optimization : We see that the resulting image contains multiple lines having breakpoints in between certain lanes, We can fix this by taking average of their slope and the y intercept to form a single line that will trace a whole lane, thereby optimizing the preview.</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Clr>
                <a:srgbClr val="000000"/>
              </a:buClr>
              <a:buSzPts val="605"/>
              <a:buFont typeface="Arial"/>
              <a:buNone/>
            </a:pPr>
            <a:r>
              <a:rPr lang="en" sz="1309">
                <a:solidFill>
                  <a:srgbClr val="000000"/>
                </a:solidFill>
              </a:rPr>
              <a:t>7) Applying the Algorithm to a video frame by frame :  We will use opencv’s VideoCapture function, which will allow us to process the video frame by frame by reading every frame and then applying the algorithm to that particular frame.</a:t>
            </a:r>
            <a:endParaRPr sz="1309">
              <a:solidFill>
                <a:srgbClr val="000000"/>
              </a:solidFill>
            </a:endParaRPr>
          </a:p>
          <a:p>
            <a:pPr indent="0" lvl="0" marL="0" rtl="0" algn="l">
              <a:lnSpc>
                <a:spcPct val="95000"/>
              </a:lnSpc>
              <a:spcBef>
                <a:spcPts val="1200"/>
              </a:spcBef>
              <a:spcAft>
                <a:spcPts val="1200"/>
              </a:spcAft>
              <a:buSzPts val="605"/>
              <a:buNone/>
            </a:pPr>
            <a:r>
              <a:t/>
            </a:r>
            <a:endParaRPr sz="1370"/>
          </a:p>
        </p:txBody>
      </p:sp>
      <p:sp>
        <p:nvSpPr>
          <p:cNvPr id="157" name="Google Shape;157;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4572000" y="912471"/>
            <a:ext cx="4389249" cy="30431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Result of Lane Detection Program:</a:t>
            </a:r>
            <a:endParaRPr>
              <a:solidFill>
                <a:srgbClr val="FFFFFF"/>
              </a:solidFill>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8"/>
          <p:cNvPicPr preferRelativeResize="0"/>
          <p:nvPr/>
        </p:nvPicPr>
        <p:blipFill>
          <a:blip r:embed="rId3">
            <a:alphaModFix/>
          </a:blip>
          <a:stretch>
            <a:fillRect/>
          </a:stretch>
        </p:blipFill>
        <p:spPr>
          <a:xfrm>
            <a:off x="4677744" y="1618444"/>
            <a:ext cx="4018286" cy="2484463"/>
          </a:xfrm>
          <a:prstGeom prst="rect">
            <a:avLst/>
          </a:prstGeom>
          <a:noFill/>
          <a:ln>
            <a:noFill/>
          </a:ln>
        </p:spPr>
      </p:pic>
      <p:pic>
        <p:nvPicPr>
          <p:cNvPr id="166" name="Google Shape;166;p28"/>
          <p:cNvPicPr preferRelativeResize="0"/>
          <p:nvPr/>
        </p:nvPicPr>
        <p:blipFill>
          <a:blip r:embed="rId4">
            <a:alphaModFix/>
          </a:blip>
          <a:stretch>
            <a:fillRect/>
          </a:stretch>
        </p:blipFill>
        <p:spPr>
          <a:xfrm>
            <a:off x="4677750" y="1196175"/>
            <a:ext cx="4478975" cy="3213225"/>
          </a:xfrm>
          <a:prstGeom prst="rect">
            <a:avLst/>
          </a:prstGeom>
          <a:noFill/>
          <a:ln>
            <a:noFill/>
          </a:ln>
        </p:spPr>
      </p:pic>
      <p:pic>
        <p:nvPicPr>
          <p:cNvPr id="167" name="Google Shape;167;p28"/>
          <p:cNvPicPr preferRelativeResize="0"/>
          <p:nvPr/>
        </p:nvPicPr>
        <p:blipFill>
          <a:blip r:embed="rId5">
            <a:alphaModFix/>
          </a:blip>
          <a:stretch>
            <a:fillRect/>
          </a:stretch>
        </p:blipFill>
        <p:spPr>
          <a:xfrm>
            <a:off x="0" y="1196175"/>
            <a:ext cx="4532125" cy="3213225"/>
          </a:xfrm>
          <a:prstGeom prst="rect">
            <a:avLst/>
          </a:prstGeom>
          <a:noFill/>
          <a:ln>
            <a:noFill/>
          </a:ln>
        </p:spPr>
      </p:pic>
      <p:sp>
        <p:nvSpPr>
          <p:cNvPr id="168" name="Google Shape;168;p28"/>
          <p:cNvSpPr txBox="1"/>
          <p:nvPr/>
        </p:nvSpPr>
        <p:spPr>
          <a:xfrm>
            <a:off x="857250" y="4587850"/>
            <a:ext cx="313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Proxima Nova"/>
                <a:ea typeface="Proxima Nova"/>
                <a:cs typeface="Proxima Nova"/>
                <a:sym typeface="Proxima Nova"/>
              </a:rPr>
              <a:t>Original Input Frame</a:t>
            </a:r>
            <a:endParaRPr sz="1500">
              <a:solidFill>
                <a:srgbClr val="FFFFFF"/>
              </a:solidFill>
              <a:latin typeface="Proxima Nova"/>
              <a:ea typeface="Proxima Nova"/>
              <a:cs typeface="Proxima Nova"/>
              <a:sym typeface="Proxima Nova"/>
            </a:endParaRPr>
          </a:p>
        </p:txBody>
      </p:sp>
      <p:sp>
        <p:nvSpPr>
          <p:cNvPr id="169" name="Google Shape;169;p28"/>
          <p:cNvSpPr txBox="1"/>
          <p:nvPr/>
        </p:nvSpPr>
        <p:spPr>
          <a:xfrm>
            <a:off x="5432575" y="4587850"/>
            <a:ext cx="346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Proxima Nova"/>
                <a:ea typeface="Proxima Nova"/>
                <a:cs typeface="Proxima Nova"/>
                <a:sym typeface="Proxima Nova"/>
              </a:rPr>
              <a:t>Output Frame with detection </a:t>
            </a:r>
            <a:endParaRPr sz="1500">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LANE DETECTION VIDEO OUTPUT</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   The output video can be found on this link : </a:t>
            </a:r>
            <a:r>
              <a:rPr lang="en" u="sng">
                <a:solidFill>
                  <a:schemeClr val="hlink"/>
                </a:solidFill>
                <a:hlinkClick r:id="rId3"/>
              </a:rPr>
              <a:t>https://www.youtube.com/watch?v=kikCMDAUhKU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u="sng">
                <a:solidFill>
                  <a:schemeClr val="lt1"/>
                </a:solidFill>
                <a:highlight>
                  <a:schemeClr val="dk1"/>
                </a:highlight>
                <a:latin typeface="Arial"/>
                <a:ea typeface="Arial"/>
                <a:cs typeface="Arial"/>
                <a:sym typeface="Arial"/>
              </a:rPr>
              <a:t>Road segmentation using Satellite images:</a:t>
            </a:r>
            <a:endParaRPr sz="3200" u="sng">
              <a:solidFill>
                <a:schemeClr val="lt1"/>
              </a:solidFill>
              <a:highlight>
                <a:schemeClr val="dk1"/>
              </a:highlight>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Semantic segmentation is the process of classifying each pixel of an image into distinct classes using deep learning. This aids in identifying regions in an image where certain objects reside.</a:t>
            </a:r>
            <a:endParaRPr>
              <a:solidFill>
                <a:schemeClr val="lt1"/>
              </a:solidFill>
            </a:endParaRPr>
          </a:p>
          <a:p>
            <a:pPr indent="0" lvl="0" marL="0" rtl="0" algn="l">
              <a:spcBef>
                <a:spcPts val="1200"/>
              </a:spcBef>
              <a:spcAft>
                <a:spcPts val="0"/>
              </a:spcAft>
              <a:buNone/>
            </a:pPr>
            <a:r>
              <a:rPr lang="en">
                <a:solidFill>
                  <a:schemeClr val="lt1"/>
                </a:solidFill>
              </a:rPr>
              <a:t>This aim of this project is to identify and segment roads in aerial imagery. Detecting roads can be an important factor in predicting further development of cities and also segmentation of roads is important to map-based applications and is used for finding distances or shortest routes between two places.</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7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FFFFFF"/>
                </a:solidFill>
              </a:rPr>
              <a:t>Methodology:</a:t>
            </a:r>
            <a:endParaRPr sz="3000" u="sng">
              <a:solidFill>
                <a:srgbClr val="FFFFFF"/>
              </a:solidFill>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1. </a:t>
            </a:r>
            <a:r>
              <a:rPr lang="en" u="sng">
                <a:solidFill>
                  <a:schemeClr val="lt1"/>
                </a:solidFill>
                <a:latin typeface="Arial"/>
                <a:ea typeface="Arial"/>
                <a:cs typeface="Arial"/>
                <a:sym typeface="Arial"/>
              </a:rPr>
              <a:t>Dataset : </a:t>
            </a:r>
            <a:r>
              <a:rPr lang="en">
                <a:solidFill>
                  <a:srgbClr val="FFFFFF"/>
                </a:solidFill>
                <a:highlight>
                  <a:schemeClr val="dk1"/>
                </a:highlight>
                <a:latin typeface="Arial"/>
                <a:ea typeface="Arial"/>
                <a:cs typeface="Arial"/>
                <a:sym typeface="Arial"/>
              </a:rPr>
              <a:t>For this we used the “</a:t>
            </a:r>
            <a:r>
              <a:rPr lang="en">
                <a:solidFill>
                  <a:srgbClr val="FFFFFF"/>
                </a:solidFill>
                <a:highlight>
                  <a:schemeClr val="dk1"/>
                </a:highlight>
                <a:uFill>
                  <a:noFill/>
                </a:uFill>
                <a:latin typeface="Arial"/>
                <a:ea typeface="Arial"/>
                <a:cs typeface="Arial"/>
                <a:sym typeface="Arial"/>
                <a:hlinkClick r:id="rId3">
                  <a:extLst>
                    <a:ext uri="{A12FA001-AC4F-418D-AE19-62706E023703}">
                      <ahyp:hlinkClr val="tx"/>
                    </a:ext>
                  </a:extLst>
                </a:hlinkClick>
              </a:rPr>
              <a:t>Massachusetts Roads Dataset</a:t>
            </a:r>
            <a:r>
              <a:rPr lang="en">
                <a:solidFill>
                  <a:srgbClr val="FFFFFF"/>
                </a:solidFill>
                <a:highlight>
                  <a:schemeClr val="dk1"/>
                </a:highlight>
                <a:latin typeface="Arial"/>
                <a:ea typeface="Arial"/>
                <a:cs typeface="Arial"/>
                <a:sym typeface="Arial"/>
              </a:rPr>
              <a:t>”. This dataset contains 1171 aerial images, along with their target masks. Both the masks and the images are 1500x1500 in the resolution are present in the “.tiff” format. </a:t>
            </a:r>
            <a:endParaRPr>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rPr lang="en">
                <a:solidFill>
                  <a:srgbClr val="FFFFFF"/>
                </a:solidFill>
                <a:highlight>
                  <a:schemeClr val="dk1"/>
                </a:highlight>
                <a:latin typeface="Arial"/>
                <a:ea typeface="Arial"/>
                <a:cs typeface="Arial"/>
                <a:sym typeface="Arial"/>
              </a:rPr>
              <a:t>2. </a:t>
            </a:r>
            <a:r>
              <a:rPr lang="en" u="sng">
                <a:solidFill>
                  <a:srgbClr val="FFFFFF"/>
                </a:solidFill>
                <a:highlight>
                  <a:schemeClr val="dk1"/>
                </a:highlight>
                <a:latin typeface="Arial"/>
                <a:ea typeface="Arial"/>
                <a:cs typeface="Arial"/>
                <a:sym typeface="Arial"/>
              </a:rPr>
              <a:t>Manipulating the data : </a:t>
            </a:r>
            <a:r>
              <a:rPr lang="en">
                <a:solidFill>
                  <a:srgbClr val="FFFFFF"/>
                </a:solidFill>
                <a:highlight>
                  <a:schemeClr val="dk1"/>
                </a:highlight>
                <a:latin typeface="Arial"/>
                <a:ea typeface="Arial"/>
                <a:cs typeface="Arial"/>
                <a:sym typeface="Arial"/>
              </a:rPr>
              <a:t>The pre-processing steps involved:</a:t>
            </a:r>
            <a:endParaRPr>
              <a:solidFill>
                <a:srgbClr val="FFFFFF"/>
              </a:solidFill>
              <a:highlight>
                <a:schemeClr val="dk1"/>
              </a:highlight>
              <a:latin typeface="Arial"/>
              <a:ea typeface="Arial"/>
              <a:cs typeface="Arial"/>
              <a:sym typeface="Arial"/>
            </a:endParaRPr>
          </a:p>
          <a:p>
            <a:pPr indent="-342900" lvl="0" marL="457200" rtl="0" algn="l">
              <a:spcBef>
                <a:spcPts val="1200"/>
              </a:spcBef>
              <a:spcAft>
                <a:spcPts val="0"/>
              </a:spcAft>
              <a:buClr>
                <a:srgbClr val="FFFFFF"/>
              </a:buClr>
              <a:buSzPts val="1800"/>
              <a:buFont typeface="Arial"/>
              <a:buAutoNum type="arabicPeriod"/>
            </a:pPr>
            <a:r>
              <a:rPr lang="en">
                <a:solidFill>
                  <a:srgbClr val="FFFFFF"/>
                </a:solidFill>
                <a:highlight>
                  <a:schemeClr val="dk1"/>
                </a:highlight>
                <a:latin typeface="Arial"/>
                <a:ea typeface="Arial"/>
                <a:cs typeface="Arial"/>
                <a:sym typeface="Arial"/>
              </a:rPr>
              <a:t>Removing images where more than 25% of the map was missing.</a:t>
            </a:r>
            <a:endParaRPr>
              <a:solidFill>
                <a:srgbClr val="FFFFFF"/>
              </a:solidFill>
              <a:highlight>
                <a:schemeClr val="dk1"/>
              </a:highlight>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highlight>
                  <a:schemeClr val="dk1"/>
                </a:highlight>
                <a:latin typeface="Arial"/>
                <a:ea typeface="Arial"/>
                <a:cs typeface="Arial"/>
                <a:sym typeface="Arial"/>
              </a:rPr>
              <a:t>Cropped 256x256 images out of the images. Hence, increasing the total number of images to more than 22,000.</a:t>
            </a:r>
            <a:endParaRPr>
              <a:solidFill>
                <a:srgbClr val="FFFFFF"/>
              </a:solidFill>
              <a:highlight>
                <a:schemeClr val="dk1"/>
              </a:highlight>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en">
                <a:solidFill>
                  <a:srgbClr val="FFFFFF"/>
                </a:solidFill>
                <a:highlight>
                  <a:schemeClr val="dk1"/>
                </a:highlight>
                <a:latin typeface="Arial"/>
                <a:ea typeface="Arial"/>
                <a:cs typeface="Arial"/>
                <a:sym typeface="Arial"/>
              </a:rPr>
              <a:t>Binarized the mask so that the pixel value is always between 0 and 1.</a:t>
            </a:r>
            <a:endParaRPr>
              <a:solidFill>
                <a:srgbClr val="FFFFFF"/>
              </a:solidFill>
              <a:highlight>
                <a:schemeClr val="dk1"/>
              </a:highlight>
              <a:latin typeface="Arial"/>
              <a:ea typeface="Arial"/>
              <a:cs typeface="Arial"/>
              <a:sym typeface="Arial"/>
            </a:endParaRPr>
          </a:p>
          <a:p>
            <a:pPr indent="0" lvl="0" marL="0" rtl="0" algn="l">
              <a:lnSpc>
                <a:spcPct val="125000"/>
              </a:lnSpc>
              <a:spcBef>
                <a:spcPts val="1800"/>
              </a:spcBef>
              <a:spcAft>
                <a:spcPts val="0"/>
              </a:spcAft>
              <a:buNone/>
            </a:pPr>
            <a:r>
              <a:t/>
            </a:r>
            <a:endParaRPr b="1" sz="170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1200">
              <a:solidFill>
                <a:srgbClr val="FFFFFF"/>
              </a:solidFill>
              <a:highlight>
                <a:schemeClr val="dk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39050"/>
            <a:ext cx="8520600" cy="87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t>ABSTRACT</a:t>
            </a:r>
            <a:endParaRPr b="1" sz="40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24292E"/>
                </a:solidFill>
                <a:highlight>
                  <a:srgbClr val="FFFFFF"/>
                </a:highlight>
                <a:latin typeface="Arial"/>
                <a:ea typeface="Arial"/>
                <a:cs typeface="Arial"/>
                <a:sym typeface="Arial"/>
              </a:rPr>
              <a:t>Image Segmentation is the process by which a digital image is partitioned into various subgroups (of pixels) called Image Objects. The goal of segmentation is to simplify and/or change the representation of an image into something that is more meaningful and easier to analyze.Image segmentation is typically used to locate objects and boundaries in images.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2"/>
          <p:cNvSpPr txBox="1"/>
          <p:nvPr>
            <p:ph idx="1" type="body"/>
          </p:nvPr>
        </p:nvSpPr>
        <p:spPr>
          <a:xfrm>
            <a:off x="311700" y="321475"/>
            <a:ext cx="8520600" cy="4247400"/>
          </a:xfrm>
          <a:prstGeom prst="rect">
            <a:avLst/>
          </a:prstGeom>
        </p:spPr>
        <p:txBody>
          <a:bodyPr anchorCtr="0" anchor="t" bIns="91425" lIns="91425" spcFirstLastPara="1" rIns="91425" wrap="square" tIns="91425">
            <a:normAutofit/>
          </a:bodyPr>
          <a:lstStyle/>
          <a:p>
            <a:pPr indent="0" lvl="0" marL="0" rtl="0" algn="l">
              <a:spcBef>
                <a:spcPts val="300"/>
              </a:spcBef>
              <a:spcAft>
                <a:spcPts val="1200"/>
              </a:spcAft>
              <a:buNone/>
            </a:pPr>
            <a:r>
              <a:rPr lang="en">
                <a:solidFill>
                  <a:schemeClr val="lt1"/>
                </a:solidFill>
                <a:highlight>
                  <a:schemeClr val="dk1"/>
                </a:highlight>
                <a:latin typeface="Arial"/>
                <a:ea typeface="Arial"/>
                <a:cs typeface="Arial"/>
                <a:sym typeface="Arial"/>
              </a:rPr>
              <a:t>3</a:t>
            </a:r>
            <a:r>
              <a:rPr lang="en">
                <a:solidFill>
                  <a:schemeClr val="lt1"/>
                </a:solidFill>
                <a:highlight>
                  <a:schemeClr val="dk1"/>
                </a:highlight>
                <a:latin typeface="Arial"/>
                <a:ea typeface="Arial"/>
                <a:cs typeface="Arial"/>
                <a:sym typeface="Arial"/>
              </a:rPr>
              <a:t>. </a:t>
            </a:r>
            <a:r>
              <a:rPr lang="en" u="sng">
                <a:solidFill>
                  <a:schemeClr val="lt1"/>
                </a:solidFill>
                <a:highlight>
                  <a:schemeClr val="dk1"/>
                </a:highlight>
                <a:latin typeface="Arial"/>
                <a:ea typeface="Arial"/>
                <a:cs typeface="Arial"/>
                <a:sym typeface="Arial"/>
              </a:rPr>
              <a:t>Model :</a:t>
            </a:r>
            <a:r>
              <a:rPr lang="en">
                <a:solidFill>
                  <a:schemeClr val="lt1"/>
                </a:solidFill>
                <a:highlight>
                  <a:schemeClr val="dk1"/>
                </a:highlight>
                <a:latin typeface="Arial"/>
                <a:ea typeface="Arial"/>
                <a:cs typeface="Arial"/>
                <a:sym typeface="Arial"/>
              </a:rPr>
              <a:t> We used an Unet, which is a FCN (fully convolutional network) , with three cross-connections. Adam optimiser with a learning rate of 0.00001 was used, along with dice loss (because of the unbalanced nature of the dataset) .</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1" type="body"/>
          </p:nvPr>
        </p:nvSpPr>
        <p:spPr>
          <a:xfrm>
            <a:off x="311700" y="188450"/>
            <a:ext cx="8520600" cy="43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U-Net architecture : </a:t>
            </a:r>
            <a:endParaRPr b="1" u="sng"/>
          </a:p>
        </p:txBody>
      </p:sp>
      <p:pic>
        <p:nvPicPr>
          <p:cNvPr id="199" name="Google Shape;199;p33"/>
          <p:cNvPicPr preferRelativeResize="0"/>
          <p:nvPr/>
        </p:nvPicPr>
        <p:blipFill>
          <a:blip r:embed="rId3">
            <a:alphaModFix/>
          </a:blip>
          <a:stretch>
            <a:fillRect/>
          </a:stretch>
        </p:blipFill>
        <p:spPr>
          <a:xfrm>
            <a:off x="1633000" y="598600"/>
            <a:ext cx="5878000" cy="420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311700" y="249450"/>
            <a:ext cx="8520600" cy="464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The U-net is a FCN (Fully Convolutional Network)</a:t>
            </a:r>
            <a:endParaRPr sz="1700">
              <a:solidFill>
                <a:srgbClr val="292929"/>
              </a:solidFill>
              <a:highlight>
                <a:srgbClr val="FFFFFF"/>
              </a:highlight>
              <a:latin typeface="Georgia"/>
              <a:ea typeface="Georgia"/>
              <a:cs typeface="Georgia"/>
              <a:sym typeface="Georgia"/>
            </a:endParaRPr>
          </a:p>
          <a:p>
            <a:pPr indent="-336550" lvl="0" marL="457200" rtl="0" algn="l">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 FCN was developed for biomedical image segmentation at the Computer Science Department of the University of Freiburg, Germany</a:t>
            </a:r>
            <a:endParaRPr sz="1700">
              <a:solidFill>
                <a:srgbClr val="292929"/>
              </a:solidFill>
              <a:highlight>
                <a:srgbClr val="FFFFFF"/>
              </a:highlight>
              <a:latin typeface="Georgia"/>
              <a:ea typeface="Georgia"/>
              <a:cs typeface="Georgia"/>
              <a:sym typeface="Georgia"/>
            </a:endParaRPr>
          </a:p>
          <a:p>
            <a:pPr indent="-336550" lvl="0" marL="457200" rtl="0" algn="l">
              <a:spcBef>
                <a:spcPts val="0"/>
              </a:spcBef>
              <a:spcAft>
                <a:spcPts val="0"/>
              </a:spcAft>
              <a:buClr>
                <a:srgbClr val="292929"/>
              </a:buClr>
              <a:buSzPts val="1700"/>
              <a:buFont typeface="Georgia"/>
              <a:buChar char="●"/>
            </a:pPr>
            <a:r>
              <a:rPr lang="en" sz="1700">
                <a:solidFill>
                  <a:srgbClr val="292929"/>
                </a:solidFill>
                <a:highlight>
                  <a:srgbClr val="FFFFFF"/>
                </a:highlight>
                <a:latin typeface="Georgia"/>
                <a:ea typeface="Georgia"/>
                <a:cs typeface="Georgia"/>
                <a:sym typeface="Georgia"/>
              </a:rPr>
              <a:t>These networks can perform multiclass segmentation of any kind of object — be it segmenting people, cars or even buildings.</a:t>
            </a:r>
            <a:endParaRPr sz="1700">
              <a:solidFill>
                <a:srgbClr val="292929"/>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lang="en" sz="1650">
                <a:solidFill>
                  <a:srgbClr val="292929"/>
                </a:solidFill>
                <a:highlight>
                  <a:srgbClr val="FFFFFF"/>
                </a:highlight>
                <a:latin typeface="Arial"/>
                <a:ea typeface="Arial"/>
                <a:cs typeface="Arial"/>
                <a:sym typeface="Arial"/>
              </a:rPr>
              <a:t>Network Architecture</a:t>
            </a:r>
            <a:endParaRPr sz="1650">
              <a:solidFill>
                <a:srgbClr val="292929"/>
              </a:solidFill>
              <a:highlight>
                <a:srgbClr val="FFFFFF"/>
              </a:highlight>
              <a:latin typeface="Arial"/>
              <a:ea typeface="Arial"/>
              <a:cs typeface="Arial"/>
              <a:sym typeface="Arial"/>
            </a:endParaRPr>
          </a:p>
          <a:p>
            <a:pPr indent="-330200" lvl="0" marL="457200" rtl="0" algn="l">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Network takes a 256x256 multichannel image and outputs a single-channel map of the same dimension</a:t>
            </a:r>
            <a:endParaRPr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598625" y="9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endParaRPr u="sng"/>
          </a:p>
        </p:txBody>
      </p:sp>
      <p:pic>
        <p:nvPicPr>
          <p:cNvPr id="210" name="Google Shape;210;p35"/>
          <p:cNvPicPr preferRelativeResize="0"/>
          <p:nvPr/>
        </p:nvPicPr>
        <p:blipFill>
          <a:blip r:embed="rId3">
            <a:alphaModFix/>
          </a:blip>
          <a:stretch>
            <a:fillRect/>
          </a:stretch>
        </p:blipFill>
        <p:spPr>
          <a:xfrm>
            <a:off x="598625" y="665100"/>
            <a:ext cx="7792849" cy="4179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19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Results : </a:t>
            </a:r>
            <a:endParaRPr u="sng">
              <a:solidFill>
                <a:schemeClr val="lt1"/>
              </a:solidFill>
            </a:endParaRPr>
          </a:p>
        </p:txBody>
      </p:sp>
      <p:sp>
        <p:nvSpPr>
          <p:cNvPr id="216" name="Google Shape;216;p36"/>
          <p:cNvSpPr txBox="1"/>
          <p:nvPr>
            <p:ph idx="1" type="body"/>
          </p:nvPr>
        </p:nvSpPr>
        <p:spPr>
          <a:xfrm>
            <a:off x="311700" y="698375"/>
            <a:ext cx="8520600" cy="38703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solidFill>
                  <a:schemeClr val="lt1"/>
                </a:solidFill>
                <a:highlight>
                  <a:schemeClr val="dk1"/>
                </a:highlight>
                <a:latin typeface="Arial"/>
                <a:ea typeface="Arial"/>
                <a:cs typeface="Arial"/>
                <a:sym typeface="Arial"/>
              </a:rPr>
              <a:t>The model trained for 57 epochs before earl stopper kicked in and killed the training process. A validation dice loss of 0.235 was achieved.</a:t>
            </a:r>
            <a:endParaRPr>
              <a:solidFill>
                <a:schemeClr val="lt1"/>
              </a:solidFill>
            </a:endParaRPr>
          </a:p>
          <a:p>
            <a:pPr indent="-342900" lvl="0" marL="457200" rtl="0" algn="l">
              <a:spcBef>
                <a:spcPts val="1200"/>
              </a:spcBef>
              <a:spcAft>
                <a:spcPts val="0"/>
              </a:spcAft>
              <a:buClr>
                <a:schemeClr val="lt1"/>
              </a:buClr>
              <a:buSzPts val="1800"/>
              <a:buAutoNum type="alphaUcPeriod"/>
            </a:pPr>
            <a:r>
              <a:rPr lang="en">
                <a:solidFill>
                  <a:schemeClr val="lt1"/>
                </a:solidFill>
              </a:rPr>
              <a:t>For some aerial images, the model was </a:t>
            </a:r>
            <a:r>
              <a:rPr lang="en">
                <a:solidFill>
                  <a:schemeClr val="lt1"/>
                </a:solidFill>
              </a:rPr>
              <a:t>able</a:t>
            </a:r>
            <a:r>
              <a:rPr lang="en">
                <a:solidFill>
                  <a:schemeClr val="lt1"/>
                </a:solidFill>
              </a:rPr>
              <a:t> to predict the mask exactly same as that in the ground truth.</a:t>
            </a:r>
            <a:endParaRPr>
              <a:solidFill>
                <a:schemeClr val="lt1"/>
              </a:solidFill>
            </a:endParaRPr>
          </a:p>
          <a:p>
            <a:pPr indent="-342900" lvl="0" marL="457200" rtl="0" algn="l">
              <a:spcBef>
                <a:spcPts val="0"/>
              </a:spcBef>
              <a:spcAft>
                <a:spcPts val="0"/>
              </a:spcAft>
              <a:buClr>
                <a:schemeClr val="lt1"/>
              </a:buClr>
              <a:buSzPts val="1800"/>
              <a:buAutoNum type="alphaUcPeriod"/>
            </a:pPr>
            <a:r>
              <a:rPr lang="en">
                <a:solidFill>
                  <a:schemeClr val="lt1"/>
                </a:solidFill>
              </a:rPr>
              <a:t>F</a:t>
            </a:r>
            <a:r>
              <a:rPr lang="en">
                <a:solidFill>
                  <a:schemeClr val="lt1"/>
                </a:solidFill>
              </a:rPr>
              <a:t>or some aerial images, the model was able to predict the mask 60-70% of that in the ground truth.</a:t>
            </a:r>
            <a:endParaRPr>
              <a:solidFill>
                <a:schemeClr val="lt1"/>
              </a:solidFill>
            </a:endParaRPr>
          </a:p>
          <a:p>
            <a:pPr indent="-342900" lvl="0" marL="457200" rtl="0" algn="l">
              <a:spcBef>
                <a:spcPts val="0"/>
              </a:spcBef>
              <a:spcAft>
                <a:spcPts val="0"/>
              </a:spcAft>
              <a:buClr>
                <a:schemeClr val="lt1"/>
              </a:buClr>
              <a:buSzPts val="1800"/>
              <a:buAutoNum type="alphaUcPeriod"/>
            </a:pPr>
            <a:r>
              <a:rPr lang="en">
                <a:solidFill>
                  <a:schemeClr val="lt1"/>
                </a:solidFill>
              </a:rPr>
              <a:t>And for some aerial images, the model was able to predict the mask better than that provided in the ground truth.</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It can be concluded that the model proves to be reliable for further predictions.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3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solidFill>
                  <a:schemeClr val="lt1"/>
                </a:solidFill>
              </a:rPr>
              <a:t>WHAT IS IMAGE SEGMENTATION?</a:t>
            </a:r>
            <a:endParaRPr b="1" sz="3120">
              <a:solidFill>
                <a:schemeClr val="lt1"/>
              </a:solidFill>
            </a:endParaRPr>
          </a:p>
        </p:txBody>
      </p:sp>
      <p:sp>
        <p:nvSpPr>
          <p:cNvPr id="72" name="Google Shape;72;p15"/>
          <p:cNvSpPr txBox="1"/>
          <p:nvPr>
            <p:ph idx="1" type="body"/>
          </p:nvPr>
        </p:nvSpPr>
        <p:spPr>
          <a:xfrm>
            <a:off x="311700" y="868375"/>
            <a:ext cx="8520600" cy="3700500"/>
          </a:xfrm>
          <a:prstGeom prst="rect">
            <a:avLst/>
          </a:prstGeom>
          <a:solidFill>
            <a:schemeClr val="dk1"/>
          </a:solidFill>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Font typeface="Nunito"/>
              <a:buChar char="●"/>
            </a:pPr>
            <a:r>
              <a:rPr lang="en" sz="1650">
                <a:solidFill>
                  <a:schemeClr val="lt1"/>
                </a:solidFill>
                <a:latin typeface="Nunito"/>
                <a:ea typeface="Nunito"/>
                <a:cs typeface="Nunito"/>
                <a:sym typeface="Nunito"/>
              </a:rPr>
              <a:t>Image Segmentation is the process by which a digital image is partitioned into various subgroups (of pixels) called Image Objects, which can reduce the complexity of the image, and thus analysing the image becomes simpler.</a:t>
            </a:r>
            <a:endParaRPr sz="1450">
              <a:solidFill>
                <a:schemeClr val="lt1"/>
              </a:solidFill>
              <a:highlight>
                <a:schemeClr val="dk1"/>
              </a:highlight>
              <a:latin typeface="Arial"/>
              <a:ea typeface="Arial"/>
              <a:cs typeface="Arial"/>
              <a:sym typeface="Arial"/>
            </a:endParaRPr>
          </a:p>
          <a:p>
            <a:pPr indent="-355600" lvl="0" marL="457200" rtl="0" algn="l">
              <a:spcBef>
                <a:spcPts val="0"/>
              </a:spcBef>
              <a:spcAft>
                <a:spcPts val="0"/>
              </a:spcAft>
              <a:buClr>
                <a:schemeClr val="lt1"/>
              </a:buClr>
              <a:buSzPts val="2000"/>
              <a:buFont typeface="Nunito"/>
              <a:buChar char="●"/>
            </a:pPr>
            <a:r>
              <a:rPr lang="en" sz="1650">
                <a:solidFill>
                  <a:schemeClr val="lt1"/>
                </a:solidFill>
                <a:highlight>
                  <a:schemeClr val="dk1"/>
                </a:highlight>
                <a:latin typeface="Nunito"/>
                <a:ea typeface="Nunito"/>
                <a:cs typeface="Nunito"/>
                <a:sym typeface="Nunito"/>
              </a:rPr>
              <a:t>The image segmentation algorithms try to collect similar pixels together and separate out dissimilar pixels.</a:t>
            </a:r>
            <a:r>
              <a:rPr lang="en" sz="1350">
                <a:solidFill>
                  <a:srgbClr val="FFFFFF"/>
                </a:solidFill>
                <a:highlight>
                  <a:schemeClr val="dk1"/>
                </a:highlight>
                <a:latin typeface="Roboto"/>
                <a:ea typeface="Roboto"/>
                <a:cs typeface="Roboto"/>
                <a:sym typeface="Roboto"/>
              </a:rPr>
              <a:t> </a:t>
            </a:r>
            <a:r>
              <a:rPr lang="en" sz="1600">
                <a:solidFill>
                  <a:srgbClr val="FFFFFF"/>
                </a:solidFill>
                <a:highlight>
                  <a:schemeClr val="dk1"/>
                </a:highlight>
                <a:latin typeface="Nunito"/>
                <a:ea typeface="Nunito"/>
                <a:cs typeface="Nunito"/>
                <a:sym typeface="Nunito"/>
              </a:rPr>
              <a:t>This is done by following two approaches </a:t>
            </a:r>
            <a:r>
              <a:rPr b="1" lang="en" sz="1600">
                <a:solidFill>
                  <a:srgbClr val="FFFFFF"/>
                </a:solidFill>
                <a:highlight>
                  <a:schemeClr val="dk1"/>
                </a:highlight>
                <a:latin typeface="Nunito"/>
                <a:ea typeface="Nunito"/>
                <a:cs typeface="Nunito"/>
                <a:sym typeface="Nunito"/>
              </a:rPr>
              <a:t>based on</a:t>
            </a:r>
            <a:r>
              <a:rPr lang="en" sz="1600">
                <a:solidFill>
                  <a:srgbClr val="FFFFFF"/>
                </a:solidFill>
                <a:highlight>
                  <a:schemeClr val="dk1"/>
                </a:highlight>
                <a:latin typeface="Nunito"/>
                <a:ea typeface="Nunito"/>
                <a:cs typeface="Nunito"/>
                <a:sym typeface="Nunito"/>
              </a:rPr>
              <a:t> the </a:t>
            </a:r>
            <a:r>
              <a:rPr b="1" lang="en" sz="1600">
                <a:solidFill>
                  <a:srgbClr val="FFFFFF"/>
                </a:solidFill>
                <a:highlight>
                  <a:schemeClr val="dk1"/>
                </a:highlight>
                <a:latin typeface="Nunito"/>
                <a:ea typeface="Nunito"/>
                <a:cs typeface="Nunito"/>
                <a:sym typeface="Nunito"/>
              </a:rPr>
              <a:t>image properties</a:t>
            </a:r>
            <a:r>
              <a:rPr lang="en" sz="1600">
                <a:solidFill>
                  <a:srgbClr val="FFFFFF"/>
                </a:solidFill>
                <a:highlight>
                  <a:schemeClr val="dk1"/>
                </a:highlight>
                <a:latin typeface="Nunito"/>
                <a:ea typeface="Nunito"/>
                <a:cs typeface="Nunito"/>
                <a:sym typeface="Nunito"/>
              </a:rPr>
              <a:t>:</a:t>
            </a:r>
            <a:endParaRPr sz="1600">
              <a:solidFill>
                <a:srgbClr val="FFFFFF"/>
              </a:solidFill>
              <a:highlight>
                <a:schemeClr val="dk1"/>
              </a:highlight>
              <a:latin typeface="Nunito"/>
              <a:ea typeface="Nunito"/>
              <a:cs typeface="Nunito"/>
              <a:sym typeface="Nunito"/>
            </a:endParaRPr>
          </a:p>
        </p:txBody>
      </p:sp>
      <p:sp>
        <p:nvSpPr>
          <p:cNvPr id="73" name="Google Shape;73;p15"/>
          <p:cNvSpPr txBox="1"/>
          <p:nvPr/>
        </p:nvSpPr>
        <p:spPr>
          <a:xfrm>
            <a:off x="1948175" y="2805600"/>
            <a:ext cx="6256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i)  Similarity Detection (Region Approach)</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ii) Discontinuity Detection (Boundary Approach)</a:t>
            </a:r>
            <a:endParaRPr sz="16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a:t>
            </a:r>
            <a:r>
              <a:rPr lang="en">
                <a:solidFill>
                  <a:srgbClr val="FFFFFF"/>
                </a:solidFill>
              </a:rPr>
              <a:t>Points to include</a:t>
            </a:r>
            <a:endParaRPr>
              <a:solidFill>
                <a:srgbClr val="FFFFFF"/>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Image Processing on Medical X-rays of Lungs to detect covid’19</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Deep cnn based neural network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Dataset collection from kaggle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 preparation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 Visualisation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How neural networks and deep learning help in the detection of covid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Training dataset and testing dataset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Convolutional Neural Network</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Code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Images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Resources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None/>
            </a:pPr>
            <a:r>
              <a:rPr b="1" lang="en" sz="4000">
                <a:solidFill>
                  <a:srgbClr val="24292E"/>
                </a:solidFill>
                <a:highlight>
                  <a:srgbClr val="FFFFFF"/>
                </a:highlight>
                <a:latin typeface="Arial"/>
                <a:ea typeface="Arial"/>
                <a:cs typeface="Arial"/>
                <a:sym typeface="Arial"/>
              </a:rPr>
              <a:t>Applications of Image Segmentation:</a:t>
            </a:r>
            <a:endParaRPr b="1" sz="4000">
              <a:solidFill>
                <a:srgbClr val="24292E"/>
              </a:solidFill>
              <a:highlight>
                <a:srgbClr val="FFFFFF"/>
              </a:highlight>
              <a:latin typeface="Arial"/>
              <a:ea typeface="Arial"/>
              <a:cs typeface="Arial"/>
              <a:sym typeface="Arial"/>
            </a:endParaRPr>
          </a:p>
          <a:p>
            <a:pPr indent="0" lvl="0" marL="0" rtl="0" algn="ctr">
              <a:spcBef>
                <a:spcPts val="100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228600" rtl="0" algn="l">
              <a:spcBef>
                <a:spcPts val="300"/>
              </a:spcBef>
              <a:spcAft>
                <a:spcPts val="0"/>
              </a:spcAft>
              <a:buNone/>
            </a:pPr>
            <a:r>
              <a:rPr lang="en" sz="1900">
                <a:solidFill>
                  <a:srgbClr val="000000"/>
                </a:solidFill>
                <a:latin typeface="Arial"/>
                <a:ea typeface="Arial"/>
                <a:cs typeface="Arial"/>
                <a:sym typeface="Arial"/>
              </a:rPr>
              <a:t>There are countless applications that can be implemented with the help of image segmentation.Our group will try to implement some of these applications  of image segmentation.</a:t>
            </a:r>
            <a:endParaRPr sz="1900">
              <a:solidFill>
                <a:srgbClr val="000000"/>
              </a:solidFill>
              <a:latin typeface="Arial"/>
              <a:ea typeface="Arial"/>
              <a:cs typeface="Arial"/>
              <a:sym typeface="Arial"/>
            </a:endParaRPr>
          </a:p>
          <a:p>
            <a:pPr indent="0" lvl="0" marL="0" rtl="0" algn="l">
              <a:spcBef>
                <a:spcPts val="500"/>
              </a:spcBef>
              <a:spcAft>
                <a:spcPts val="0"/>
              </a:spcAft>
              <a:buNone/>
            </a:pPr>
            <a:r>
              <a:t/>
            </a:r>
            <a:endParaRPr sz="1600">
              <a:solidFill>
                <a:srgbClr val="000000"/>
              </a:solidFill>
              <a:highlight>
                <a:srgbClr val="FFFFFF"/>
              </a:highlight>
              <a:latin typeface="Arial"/>
              <a:ea typeface="Arial"/>
              <a:cs typeface="Arial"/>
              <a:sym typeface="Arial"/>
            </a:endParaRPr>
          </a:p>
          <a:p>
            <a:pPr indent="-336550" lvl="0" marL="457200" rtl="0" algn="l">
              <a:spcBef>
                <a:spcPts val="50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Improved Quality of MRI/Medical images for better detection of diseases and problems</a:t>
            </a:r>
            <a:endParaRPr sz="16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Lane detection used for vehicle navigation, lateral control, collision prevention, or lane departure warning system.</a:t>
            </a:r>
            <a:r>
              <a:rPr lang="en" sz="1700">
                <a:solidFill>
                  <a:srgbClr val="000000"/>
                </a:solidFill>
                <a:highlight>
                  <a:srgbClr val="FFFFFF"/>
                </a:highlight>
                <a:latin typeface="Arial"/>
                <a:ea typeface="Arial"/>
                <a:cs typeface="Arial"/>
                <a:sym typeface="Arial"/>
              </a:rPr>
              <a:t> </a:t>
            </a:r>
            <a:endParaRPr sz="21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Generic object  s</a:t>
            </a:r>
            <a:r>
              <a:rPr lang="en" sz="1600">
                <a:solidFill>
                  <a:srgbClr val="000000"/>
                </a:solidFill>
                <a:highlight>
                  <a:srgbClr val="FFFFFF"/>
                </a:highlight>
                <a:latin typeface="Arial"/>
                <a:ea typeface="Arial"/>
                <a:cs typeface="Arial"/>
                <a:sym typeface="Arial"/>
              </a:rPr>
              <a:t>egmenting images can help to improve robot vision</a:t>
            </a:r>
            <a:endParaRPr sz="16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Image segmentation can also be applied to satellite images in order to get better object detection</a:t>
            </a:r>
            <a:endParaRPr sz="160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FFFF"/>
                </a:solidFill>
              </a:rPr>
              <a:t>Generic Object Segmentation</a:t>
            </a:r>
            <a:endParaRPr>
              <a:solidFill>
                <a:srgbClr val="FFFFFF"/>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FFFFFF"/>
                </a:solidFill>
                <a:highlight>
                  <a:schemeClr val="dk1"/>
                </a:highlight>
                <a:latin typeface="Arial"/>
                <a:ea typeface="Arial"/>
                <a:cs typeface="Arial"/>
                <a:sym typeface="Arial"/>
              </a:rPr>
              <a:t>Object detection, one of the most fundamental and challenging problems in computer vision, seeks to locate object instances from a large number of predefined categories in natural images.</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rPr lang="en" sz="1850">
                <a:solidFill>
                  <a:srgbClr val="FFFFFF"/>
                </a:solidFill>
                <a:highlight>
                  <a:schemeClr val="dk1"/>
                </a:highlight>
                <a:latin typeface="Arial"/>
                <a:ea typeface="Arial"/>
                <a:cs typeface="Arial"/>
                <a:sym typeface="Arial"/>
              </a:rPr>
              <a:t>The main use of generic object detection is in the </a:t>
            </a:r>
            <a:r>
              <a:rPr lang="en" sz="1850">
                <a:solidFill>
                  <a:srgbClr val="FFFFFF"/>
                </a:solidFill>
                <a:highlight>
                  <a:schemeClr val="dk1"/>
                </a:highlight>
                <a:latin typeface="Arial"/>
                <a:ea typeface="Arial"/>
                <a:cs typeface="Arial"/>
                <a:sym typeface="Arial"/>
              </a:rPr>
              <a:t>field</a:t>
            </a:r>
            <a:r>
              <a:rPr lang="en" sz="1850">
                <a:solidFill>
                  <a:srgbClr val="FFFFFF"/>
                </a:solidFill>
                <a:highlight>
                  <a:schemeClr val="dk1"/>
                </a:highlight>
                <a:latin typeface="Arial"/>
                <a:ea typeface="Arial"/>
                <a:cs typeface="Arial"/>
                <a:sym typeface="Arial"/>
              </a:rPr>
              <a:t> of computer vision . </a:t>
            </a:r>
            <a:r>
              <a:rPr lang="en" sz="1700">
                <a:solidFill>
                  <a:srgbClr val="FFFFFF"/>
                </a:solidFill>
                <a:highlight>
                  <a:schemeClr val="dk1"/>
                </a:highlight>
                <a:latin typeface="Arial"/>
                <a:ea typeface="Arial"/>
                <a:cs typeface="Arial"/>
                <a:sym typeface="Arial"/>
              </a:rPr>
              <a:t>Computer vision is an interdisciplinary scientific field that deals with how computers can gain high-level understanding from digital images or videos. From the perspective of engineering, it seeks to understand and automate tasks that the human visual system can do.</a:t>
            </a:r>
            <a:endParaRPr sz="1850">
              <a:solidFill>
                <a:srgbClr val="FFFFFF"/>
              </a:solidFill>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Methodology:</a:t>
            </a:r>
            <a:endParaRPr>
              <a:solidFill>
                <a:srgbClr val="000000"/>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742">
                <a:solidFill>
                  <a:srgbClr val="24292E"/>
                </a:solidFill>
                <a:highlight>
                  <a:srgbClr val="FFFFFF"/>
                </a:highlight>
                <a:latin typeface="Arial"/>
                <a:ea typeface="Arial"/>
                <a:cs typeface="Arial"/>
                <a:sym typeface="Arial"/>
              </a:rPr>
              <a:t>Generic Object Segmentation: The K-means algorithm is an iterative technique that is used to partition an image into K clusters.The basic algorithm is</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1.Pick K cluster centers, either randomly or based on some heuristic method.</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2.Assign each pixel in the image to the cluster that minimizes the distance between the pixel and the cluster center</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3.Re-compute the cluster centers by averaging all of the pixels in the cluster</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4.Repeat steps 2 and 3 until convergence is attained (i.e. no pixels change clusters)</a:t>
            </a:r>
            <a:endParaRPr sz="1742">
              <a:solidFill>
                <a:srgbClr val="24292E"/>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770"/>
              <a:buNone/>
            </a:pP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In this case, distance is the squared or absolute difference between a pixel and a cluster center. This algorithm is guaranteed to converge, but it may not return the optimal solution. The quality of the solution depends on the initial set of clusters and the value of K.</a:t>
            </a:r>
            <a:endParaRPr sz="1742">
              <a:solidFill>
                <a:srgbClr val="24292E"/>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6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Results:</a:t>
            </a:r>
            <a:endParaRPr>
              <a:solidFill>
                <a:srgbClr val="FFFFFF"/>
              </a:solidFill>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rPr lang="en" sz="1850">
                <a:solidFill>
                  <a:srgbClr val="FFFFFF"/>
                </a:solidFill>
                <a:highlight>
                  <a:schemeClr val="dk1"/>
                </a:highlight>
                <a:latin typeface="Arial"/>
                <a:ea typeface="Arial"/>
                <a:cs typeface="Arial"/>
                <a:sym typeface="Arial"/>
              </a:rPr>
              <a:t>a)k=5 in this case                                       b)k=8 in this case</a:t>
            </a:r>
            <a:endParaRPr sz="1850">
              <a:solidFill>
                <a:srgbClr val="FFFFFF"/>
              </a:solidFill>
              <a:highlight>
                <a:schemeClr val="dk1"/>
              </a:highlight>
              <a:latin typeface="Arial"/>
              <a:ea typeface="Arial"/>
              <a:cs typeface="Arial"/>
              <a:sym typeface="Arial"/>
            </a:endParaRPr>
          </a:p>
        </p:txBody>
      </p:sp>
      <p:pic>
        <p:nvPicPr>
          <p:cNvPr id="104" name="Google Shape;104;p20"/>
          <p:cNvPicPr preferRelativeResize="0"/>
          <p:nvPr/>
        </p:nvPicPr>
        <p:blipFill rotWithShape="1">
          <a:blip r:embed="rId3">
            <a:alphaModFix/>
          </a:blip>
          <a:srcRect b="9379" l="0" r="9379" t="0"/>
          <a:stretch/>
        </p:blipFill>
        <p:spPr>
          <a:xfrm>
            <a:off x="400700" y="1319925"/>
            <a:ext cx="1588400" cy="2398775"/>
          </a:xfrm>
          <a:prstGeom prst="rect">
            <a:avLst/>
          </a:prstGeom>
          <a:noFill/>
          <a:ln>
            <a:noFill/>
          </a:ln>
        </p:spPr>
      </p:pic>
      <p:pic>
        <p:nvPicPr>
          <p:cNvPr id="105" name="Google Shape;105;p20"/>
          <p:cNvPicPr preferRelativeResize="0"/>
          <p:nvPr/>
        </p:nvPicPr>
        <p:blipFill>
          <a:blip r:embed="rId4">
            <a:alphaModFix/>
          </a:blip>
          <a:stretch>
            <a:fillRect/>
          </a:stretch>
        </p:blipFill>
        <p:spPr>
          <a:xfrm>
            <a:off x="2160775" y="1319900"/>
            <a:ext cx="1588400" cy="2398750"/>
          </a:xfrm>
          <a:prstGeom prst="rect">
            <a:avLst/>
          </a:prstGeom>
          <a:noFill/>
          <a:ln>
            <a:noFill/>
          </a:ln>
        </p:spPr>
      </p:pic>
      <p:pic>
        <p:nvPicPr>
          <p:cNvPr id="106" name="Google Shape;106;p20"/>
          <p:cNvPicPr preferRelativeResize="0"/>
          <p:nvPr/>
        </p:nvPicPr>
        <p:blipFill>
          <a:blip r:embed="rId5">
            <a:alphaModFix/>
          </a:blip>
          <a:stretch>
            <a:fillRect/>
          </a:stretch>
        </p:blipFill>
        <p:spPr>
          <a:xfrm>
            <a:off x="3920850" y="1571550"/>
            <a:ext cx="2458300" cy="1895475"/>
          </a:xfrm>
          <a:prstGeom prst="rect">
            <a:avLst/>
          </a:prstGeom>
          <a:noFill/>
          <a:ln>
            <a:noFill/>
          </a:ln>
        </p:spPr>
      </p:pic>
      <p:pic>
        <p:nvPicPr>
          <p:cNvPr id="107" name="Google Shape;107;p20"/>
          <p:cNvPicPr preferRelativeResize="0"/>
          <p:nvPr/>
        </p:nvPicPr>
        <p:blipFill>
          <a:blip r:embed="rId6">
            <a:alphaModFix/>
          </a:blip>
          <a:stretch>
            <a:fillRect/>
          </a:stretch>
        </p:blipFill>
        <p:spPr>
          <a:xfrm>
            <a:off x="6428275" y="1571525"/>
            <a:ext cx="2404025" cy="18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4292E"/>
                </a:solidFill>
                <a:highlight>
                  <a:srgbClr val="FFFFFF"/>
                </a:highlight>
                <a:latin typeface="Arial"/>
                <a:ea typeface="Arial"/>
                <a:cs typeface="Arial"/>
                <a:sym typeface="Arial"/>
              </a:rPr>
              <a:t>Medical Image Enhancement</a:t>
            </a:r>
            <a:endParaRPr sz="4600"/>
          </a:p>
        </p:txBody>
      </p:sp>
      <p:sp>
        <p:nvSpPr>
          <p:cNvPr id="113" name="Google Shape;113;p21"/>
          <p:cNvSpPr txBox="1"/>
          <p:nvPr>
            <p:ph idx="1" type="body"/>
          </p:nvPr>
        </p:nvSpPr>
        <p:spPr>
          <a:xfrm>
            <a:off x="311700" y="1152475"/>
            <a:ext cx="8520600" cy="378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733">
                <a:solidFill>
                  <a:srgbClr val="000000"/>
                </a:solidFill>
                <a:highlight>
                  <a:srgbClr val="FFFFFF"/>
                </a:highlight>
                <a:latin typeface="Arial"/>
                <a:ea typeface="Arial"/>
                <a:cs typeface="Arial"/>
                <a:sym typeface="Arial"/>
              </a:rPr>
              <a:t>Medical imaging is the process of producing visible images of inner structures of the body for scientific and medicinal study and treatment as well as a visible view of the function of interior tissues. This process pursues the disorder identification and management.</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6733">
                <a:solidFill>
                  <a:srgbClr val="000000"/>
                </a:solidFill>
                <a:highlight>
                  <a:srgbClr val="FFFFFF"/>
                </a:highlight>
                <a:latin typeface="Arial"/>
                <a:ea typeface="Arial"/>
                <a:cs typeface="Arial"/>
                <a:sym typeface="Arial"/>
              </a:rPr>
              <a:t>This process includes both organic and radiological imaging which used electromagnetic energies (X-rays and gamma), sonography, magnetic, scopes, and thermal and isotope imaging. There are many other technologies used to record information about the location and function of the body. Those techniques have many limitations compared to those modulates which produce images. </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6733">
                <a:solidFill>
                  <a:srgbClr val="000000"/>
                </a:solidFill>
                <a:highlight>
                  <a:srgbClr val="FFFFFF"/>
                </a:highlight>
                <a:latin typeface="Arial"/>
                <a:ea typeface="Arial"/>
                <a:cs typeface="Arial"/>
                <a:sym typeface="Arial"/>
              </a:rPr>
              <a:t>The goal of my program is to use image segmentation on medical MRI images to improve the contrast and segment the different parts of the image to for better detection of tumors ,diseases and anomalies.</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550">
              <a:solidFill>
                <a:srgbClr val="000000"/>
              </a:solidFill>
              <a:highlight>
                <a:srgbClr val="FFFAD2"/>
              </a:highlight>
              <a:latin typeface="Times New Roman"/>
              <a:ea typeface="Times New Roman"/>
              <a:cs typeface="Times New Roman"/>
              <a:sym typeface="Times New Roman"/>
            </a:endParaRPr>
          </a:p>
          <a:p>
            <a:pPr indent="0" lvl="0" marL="0" rtl="0" algn="l">
              <a:spcBef>
                <a:spcPts val="1200"/>
              </a:spcBef>
              <a:spcAft>
                <a:spcPts val="0"/>
              </a:spcAft>
              <a:buNone/>
            </a:pPr>
            <a:r>
              <a:t/>
            </a:r>
            <a:endParaRPr sz="2550">
              <a:solidFill>
                <a:srgbClr val="000000"/>
              </a:solidFill>
              <a:highlight>
                <a:srgbClr val="FFFAD2"/>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highlight>
                <a:srgbClr val="FFFAD2"/>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