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1" r:id="rId6"/>
    <p:sldId id="264" r:id="rId7"/>
    <p:sldId id="268" r:id="rId8"/>
    <p:sldId id="269" r:id="rId9"/>
    <p:sldId id="271" r:id="rId10"/>
    <p:sldId id="272"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90346" y="720725"/>
            <a:ext cx="9211733" cy="1082675"/>
          </a:xfrm>
        </p:spPr>
        <p:txBody>
          <a:bodyPr/>
          <a:p>
            <a:pPr algn="ctr"/>
            <a:r>
              <a:rPr lang="en-IN" altLang="en-US" sz="6000">
                <a:ln w="22225">
                  <a:solidFill>
                    <a:schemeClr val="accent2"/>
                  </a:solidFill>
                  <a:prstDash val="solid"/>
                </a:ln>
                <a:solidFill>
                  <a:schemeClr val="accent2">
                    <a:lumMod val="40000"/>
                    <a:lumOff val="60000"/>
                  </a:schemeClr>
                </a:solidFill>
                <a:effectLst/>
              </a:rPr>
              <a:t>Compiler Design Project</a:t>
            </a:r>
            <a:endParaRPr lang="en-IN" altLang="en-US" sz="6000">
              <a:solidFill>
                <a:schemeClr val="accent4"/>
              </a:solidFill>
              <a:effectLst/>
            </a:endParaRPr>
          </a:p>
        </p:txBody>
      </p:sp>
      <p:sp>
        <p:nvSpPr>
          <p:cNvPr id="5" name="Subtitle 4"/>
          <p:cNvSpPr>
            <a:spLocks noGrp="1"/>
          </p:cNvSpPr>
          <p:nvPr>
            <p:ph type="subTitle" idx="1"/>
          </p:nvPr>
        </p:nvSpPr>
        <p:spPr>
          <a:xfrm>
            <a:off x="4478655" y="2927350"/>
            <a:ext cx="6803390" cy="3789045"/>
          </a:xfrm>
        </p:spPr>
        <p:txBody>
          <a:bodyPr/>
          <a:p>
            <a:r>
              <a:rPr lang="en-IN" altLang="en-US"/>
              <a:t>Group Member:Pushpak</a:t>
            </a:r>
            <a:endParaRPr lang="en-IN" altLang="en-US"/>
          </a:p>
          <a:p>
            <a:r>
              <a:rPr lang="en-IN" altLang="en-US"/>
              <a:t>Shashank </a:t>
            </a:r>
            <a:endParaRPr lang="en-IN" altLang="en-US"/>
          </a:p>
          <a:p>
            <a:r>
              <a:rPr lang="en-IN" altLang="en-US"/>
              <a:t>Sachin</a:t>
            </a:r>
            <a:endParaRPr lang="en-IN" altLang="en-US"/>
          </a:p>
          <a:p>
            <a:r>
              <a:rPr lang="en-IN" altLang="en-US"/>
              <a:t>Karandeep</a:t>
            </a:r>
            <a:endParaRPr lang="en-IN" altLang="en-US"/>
          </a:p>
          <a:p>
            <a:r>
              <a:rPr lang="en-IN" altLang="en-US"/>
              <a:t>Aaron </a:t>
            </a:r>
            <a:endParaRPr lang="en-IN" altLang="en-US"/>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21360"/>
            <a:ext cx="10972800" cy="582613"/>
          </a:xfrm>
        </p:spPr>
        <p:txBody>
          <a:bodyPr/>
          <a:p>
            <a:pPr algn="ctr"/>
            <a:r>
              <a:rPr lang="en-IN" altLang="en-US" sz="4800">
                <a:ln w="22225">
                  <a:solidFill>
                    <a:schemeClr val="accent2"/>
                  </a:solidFill>
                  <a:prstDash val="solid"/>
                </a:ln>
                <a:solidFill>
                  <a:schemeClr val="accent2">
                    <a:lumMod val="40000"/>
                    <a:lumOff val="60000"/>
                  </a:schemeClr>
                </a:solidFill>
                <a:effectLst/>
              </a:rPr>
              <a:t>Resources needed to implement the Project</a:t>
            </a:r>
            <a:endParaRPr lang="en-IN" altLang="en-US" sz="480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740535"/>
            <a:ext cx="10972800" cy="1916430"/>
          </a:xfrm>
        </p:spPr>
        <p:txBody>
          <a:bodyPr>
            <a:scene3d>
              <a:camera prst="orthographicFront"/>
              <a:lightRig rig="threePt" dir="t"/>
            </a:scene3d>
          </a:bodyPr>
          <a:p>
            <a:pPr>
              <a:buFont typeface="Wingdings" panose="05000000000000000000" charset="0"/>
              <a:buChar char="Ø"/>
            </a:pPr>
            <a:r>
              <a:rPr lang="en-IN" altLang="en-US">
                <a:ln/>
                <a:solidFill>
                  <a:schemeClr val="tx1"/>
                </a:solidFill>
                <a:effectLst>
                  <a:outerShdw blurRad="38100" dist="19050" dir="2700000" algn="tl" rotWithShape="0">
                    <a:schemeClr val="dk1">
                      <a:alpha val="40000"/>
                    </a:schemeClr>
                  </a:outerShdw>
                </a:effectLst>
              </a:rPr>
              <a:t>Bison yacc </a:t>
            </a:r>
            <a:endParaRPr lang="en-IN" altLang="en-US">
              <a:ln/>
              <a:solidFill>
                <a:schemeClr val="tx1"/>
              </a:solidFill>
              <a:effectLst>
                <a:outerShdw blurRad="38100" dist="19050" dir="2700000" algn="tl" rotWithShape="0">
                  <a:schemeClr val="dk1">
                    <a:alpha val="40000"/>
                  </a:schemeClr>
                </a:outerShdw>
              </a:effectLst>
            </a:endParaRPr>
          </a:p>
          <a:p>
            <a:pPr>
              <a:buFont typeface="Wingdings" panose="05000000000000000000" charset="0"/>
              <a:buChar char="Ø"/>
            </a:pPr>
            <a:r>
              <a:rPr lang="en-IN" altLang="en-US">
                <a:ln/>
                <a:solidFill>
                  <a:schemeClr val="tx1"/>
                </a:solidFill>
                <a:effectLst>
                  <a:outerShdw blurRad="38100" dist="19050" dir="2700000" algn="tl" rotWithShape="0">
                    <a:schemeClr val="dk1">
                      <a:alpha val="40000"/>
                    </a:schemeClr>
                  </a:outerShdw>
                </a:effectLst>
              </a:rPr>
              <a:t>lex or flex tool</a:t>
            </a:r>
            <a:endParaRPr lang="en-IN" altLang="en-US">
              <a:ln/>
              <a:solidFill>
                <a:schemeClr val="tx1"/>
              </a:solidFill>
              <a:effectLst>
                <a:outerShdw blurRad="38100" dist="19050" dir="2700000" algn="tl" rotWithShape="0">
                  <a:schemeClr val="dk1">
                    <a:alpha val="40000"/>
                  </a:schemeClr>
                </a:outerShdw>
              </a:effectLst>
            </a:endParaRPr>
          </a:p>
          <a:p>
            <a:pPr>
              <a:buFont typeface="Wingdings" panose="05000000000000000000" charset="0"/>
              <a:buChar char="Ø"/>
            </a:pPr>
            <a:r>
              <a:rPr lang="en-IN" altLang="en-US">
                <a:ln/>
                <a:solidFill>
                  <a:schemeClr val="tx1"/>
                </a:solidFill>
                <a:effectLst>
                  <a:outerShdw blurRad="38100" dist="19050" dir="2700000" algn="tl" rotWithShape="0">
                    <a:schemeClr val="dk1">
                      <a:alpha val="40000"/>
                    </a:schemeClr>
                  </a:outerShdw>
                </a:effectLst>
              </a:rPr>
              <a:t>gcc compiler</a:t>
            </a:r>
            <a:endParaRPr lang="en-IN" altLang="en-US">
              <a:ln/>
              <a:solidFill>
                <a:schemeClr val="tx1"/>
              </a:solidFill>
              <a:effectLst>
                <a:outerShdw blurRad="38100" dist="19050" dir="2700000" algn="tl" rotWithShape="0">
                  <a:schemeClr val="dk1">
                    <a:alpha val="40000"/>
                  </a:schemeClr>
                </a:outerShdw>
              </a:effectLst>
            </a:endParaRPr>
          </a:p>
          <a:p>
            <a:pPr>
              <a:buFont typeface="Wingdings" panose="05000000000000000000" charset="0"/>
              <a:buChar char="Ø"/>
            </a:pPr>
            <a:r>
              <a:rPr lang="en-IN" altLang="en-US">
                <a:ln/>
                <a:solidFill>
                  <a:schemeClr val="tx1"/>
                </a:solidFill>
                <a:effectLst>
                  <a:outerShdw blurRad="38100" dist="19050" dir="2700000" algn="tl" rotWithShape="0">
                    <a:schemeClr val="dk1">
                      <a:alpha val="40000"/>
                    </a:schemeClr>
                  </a:outerShdw>
                </a:effectLst>
              </a:rPr>
              <a:t>textfile (to write algorithm)</a:t>
            </a:r>
            <a:endParaRPr lang="en-IN" altLang="en-US">
              <a:ln/>
              <a:solidFill>
                <a:schemeClr val="tx1"/>
              </a:solidFill>
              <a:effectLst>
                <a:outerShdw blurRad="38100" dist="19050" dir="2700000" algn="tl" rotWithShape="0">
                  <a:schemeClr val="dk1">
                    <a:alpha val="40000"/>
                  </a:schemeClr>
                </a:outerShdw>
              </a:effectLst>
            </a:endParaRPr>
          </a:p>
        </p:txBody>
      </p:sp>
      <p:sp>
        <p:nvSpPr>
          <p:cNvPr id="4" name="Title 1"/>
          <p:cNvSpPr>
            <a:spLocks noGrp="1"/>
          </p:cNvSpPr>
          <p:nvPr/>
        </p:nvSpPr>
        <p:spPr>
          <a:xfrm>
            <a:off x="609600" y="4369435"/>
            <a:ext cx="109728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IN" altLang="en-US" sz="4800">
                <a:ln w="22225">
                  <a:solidFill>
                    <a:schemeClr val="accent2"/>
                  </a:solidFill>
                  <a:prstDash val="solid"/>
                </a:ln>
                <a:solidFill>
                  <a:schemeClr val="accent2">
                    <a:lumMod val="40000"/>
                    <a:lumOff val="60000"/>
                  </a:schemeClr>
                </a:solidFill>
                <a:effectLst/>
              </a:rPr>
              <a:t>Contributions (roles of each member)</a:t>
            </a:r>
            <a:endParaRPr lang="en-IN" altLang="en-US" sz="4800">
              <a:ln w="22225">
                <a:solidFill>
                  <a:schemeClr val="accent2"/>
                </a:solidFill>
                <a:prstDash val="solid"/>
              </a:ln>
              <a:solidFill>
                <a:schemeClr val="accent2">
                  <a:lumMod val="40000"/>
                  <a:lumOff val="60000"/>
                </a:schemeClr>
              </a:solidFill>
              <a:effectLst/>
            </a:endParaRPr>
          </a:p>
        </p:txBody>
      </p:sp>
      <p:sp>
        <p:nvSpPr>
          <p:cNvPr id="5" name="Content Placeholder 2"/>
          <p:cNvSpPr>
            <a:spLocks noGrp="1"/>
          </p:cNvSpPr>
          <p:nvPr/>
        </p:nvSpPr>
        <p:spPr>
          <a:xfrm>
            <a:off x="609600" y="5262245"/>
            <a:ext cx="10972800" cy="1177290"/>
          </a:xfrm>
          <a:prstGeom prst="rect">
            <a:avLst/>
          </a:prstGeom>
          <a:noFill/>
          <a:ln w="9525">
            <a:noFill/>
          </a:ln>
        </p:spPr>
        <p:txBody>
          <a:bodyPr>
            <a:scene3d>
              <a:camera prst="orthographicFront"/>
              <a:lightRig rig="threePt" dir="t"/>
            </a:scene3d>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Ø"/>
            </a:pPr>
            <a:r>
              <a:rPr lang="en-IN" altLang="en-US">
                <a:solidFill>
                  <a:schemeClr val="tx1"/>
                </a:solidFill>
                <a:effectLst>
                  <a:outerShdw blurRad="38100" dist="19050" dir="2700000" algn="tl" rotWithShape="0">
                    <a:schemeClr val="dk1">
                      <a:alpha val="40000"/>
                    </a:schemeClr>
                  </a:outerShdw>
                </a:effectLst>
              </a:rPr>
              <a:t>Yacc files:(3 names)</a:t>
            </a:r>
            <a:endParaRPr lang="en-IN" altLang="en-US">
              <a:solidFill>
                <a:schemeClr val="tx1"/>
              </a:solidFill>
              <a:effectLst>
                <a:outerShdw blurRad="38100" dist="19050" dir="2700000" algn="tl" rotWithShape="0">
                  <a:schemeClr val="dk1">
                    <a:alpha val="40000"/>
                  </a:schemeClr>
                </a:outerShdw>
              </a:effectLst>
            </a:endParaRPr>
          </a:p>
          <a:p>
            <a:pPr>
              <a:buFont typeface="Wingdings" panose="05000000000000000000" charset="0"/>
              <a:buChar char="Ø"/>
            </a:pPr>
            <a:r>
              <a:rPr lang="en-IN" altLang="en-US">
                <a:solidFill>
                  <a:schemeClr val="tx1"/>
                </a:solidFill>
                <a:effectLst>
                  <a:outerShdw blurRad="38100" dist="19050" dir="2700000" algn="tl" rotWithShape="0">
                    <a:schemeClr val="dk1">
                      <a:alpha val="40000"/>
                    </a:schemeClr>
                  </a:outerShdw>
                </a:effectLst>
              </a:rPr>
              <a:t>Lex files:(2 names)</a:t>
            </a:r>
            <a:endParaRPr lang="en-I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43280"/>
            <a:ext cx="10972800" cy="582613"/>
          </a:xfrm>
        </p:spPr>
        <p:txBody>
          <a:bodyPr>
            <a:scene3d>
              <a:camera prst="orthographicFront"/>
              <a:lightRig rig="threePt" dir="t"/>
            </a:scene3d>
          </a:bodyPr>
          <a:p>
            <a:pPr algn="ctr"/>
            <a:r>
              <a:rPr lang="en-IN" altLang="en-US" sz="4800">
                <a:ln w="22225">
                  <a:solidFill>
                    <a:schemeClr val="accent2"/>
                  </a:solidFill>
                  <a:prstDash val="solid"/>
                </a:ln>
                <a:solidFill>
                  <a:schemeClr val="accent2">
                    <a:lumMod val="40000"/>
                    <a:lumOff val="60000"/>
                  </a:schemeClr>
                </a:solidFill>
                <a:effectLst/>
              </a:rPr>
              <a:t>Introduction to our Project</a:t>
            </a:r>
            <a:br>
              <a:rPr lang="en-IN" altLang="en-US" sz="4800">
                <a:ln w="22225">
                  <a:solidFill>
                    <a:schemeClr val="accent2"/>
                  </a:solidFill>
                  <a:prstDash val="solid"/>
                </a:ln>
                <a:solidFill>
                  <a:schemeClr val="accent2">
                    <a:lumMod val="40000"/>
                    <a:lumOff val="60000"/>
                  </a:schemeClr>
                </a:solidFill>
                <a:effectLst/>
              </a:rPr>
            </a:br>
            <a:r>
              <a:rPr lang="en-IN" altLang="en-US" sz="4800">
                <a:ln w="22225">
                  <a:solidFill>
                    <a:schemeClr val="accent2"/>
                  </a:solidFill>
                  <a:prstDash val="solid"/>
                </a:ln>
                <a:solidFill>
                  <a:schemeClr val="accent2">
                    <a:lumMod val="40000"/>
                    <a:lumOff val="60000"/>
                  </a:schemeClr>
                </a:solidFill>
                <a:effectLst/>
              </a:rPr>
              <a:t>Converting Algorithim to C code </a:t>
            </a:r>
            <a:endParaRPr lang="en-IN" altLang="en-US" sz="480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2017395"/>
            <a:ext cx="10972800" cy="4110355"/>
          </a:xfrm>
        </p:spPr>
        <p:txBody>
          <a:bodyPr/>
          <a:p>
            <a:pPr>
              <a:buFont typeface="Wingdings" panose="05000000000000000000" charset="0"/>
              <a:buChar char="Ø"/>
            </a:pPr>
            <a:r>
              <a:rPr lang="en-US" sz="2400"/>
              <a:t>The aim of this p</a:t>
            </a:r>
            <a:r>
              <a:rPr lang="en-IN" altLang="en-US" sz="2400"/>
              <a:t>roject</a:t>
            </a:r>
            <a:r>
              <a:rPr lang="en-US" sz="2400"/>
              <a:t> is to develop a application into which a studentor novice programmer can enter an algorithm and get an equivalent C language code for the same. </a:t>
            </a:r>
            <a:endParaRPr lang="en-US" sz="2400"/>
          </a:p>
          <a:p>
            <a:pPr>
              <a:buFont typeface="Wingdings" panose="05000000000000000000" charset="0"/>
              <a:buChar char="Ø"/>
            </a:pPr>
            <a:r>
              <a:rPr lang="en-US" sz="2400"/>
              <a:t>The user will be able to focus on the logic of the solution without having to worry about the syntax. The application will also provide the facility of running the converted code using a GCC compiler to check for its correctness in terms of syntax and logic. It will be designed as a tool for learning the basics of problem-solving and leveraging those skills</a:t>
            </a:r>
            <a:endParaRPr lang="en-US" sz="2400"/>
          </a:p>
          <a:p>
            <a:pPr>
              <a:buFont typeface="Wingdings" panose="05000000000000000000" charset="0"/>
              <a:buChar char="Ø"/>
            </a:pPr>
            <a:r>
              <a:rPr lang="en-US" sz="2400">
                <a:sym typeface="+mn-ea"/>
              </a:rPr>
              <a:t>In order to develop a student’s problem solving skills, the logical correctness of an algorithm is more important than the actual implementation </a:t>
            </a:r>
            <a:r>
              <a:rPr lang="en-IN" altLang="en-US" sz="2400">
                <a:sym typeface="+mn-ea"/>
              </a:rPr>
              <a:t>of the code</a:t>
            </a:r>
            <a:r>
              <a:rPr lang="en-US" sz="2400">
                <a:sym typeface="+mn-ea"/>
              </a:rPr>
              <a:t>. </a:t>
            </a:r>
            <a:endParaRPr lang="en-US" sz="2400"/>
          </a:p>
          <a:p>
            <a:pPr>
              <a:buFont typeface="Wingdings" panose="05000000000000000000" charset="0"/>
              <a:buChar char="Ø"/>
            </a:pPr>
            <a:endParaRPr lang="en-US" sz="2400"/>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69925" y="492125"/>
            <a:ext cx="10972800" cy="582613"/>
          </a:xfrm>
        </p:spPr>
        <p:txBody>
          <a:bodyPr>
            <a:scene3d>
              <a:camera prst="orthographicFront"/>
              <a:lightRig rig="threePt" dir="t"/>
            </a:scene3d>
          </a:bodyPr>
          <a:p>
            <a:pPr algn="ctr"/>
            <a:r>
              <a:rPr lang="en-IN" altLang="en-US" sz="4800">
                <a:ln w="22225">
                  <a:solidFill>
                    <a:schemeClr val="accent2"/>
                  </a:solidFill>
                  <a:prstDash val="solid"/>
                </a:ln>
                <a:solidFill>
                  <a:schemeClr val="accent2">
                    <a:lumMod val="40000"/>
                    <a:lumOff val="60000"/>
                  </a:schemeClr>
                </a:solidFill>
                <a:effectLst/>
              </a:rPr>
              <a:t>Technical Overview</a:t>
            </a:r>
            <a:r>
              <a:rPr lang="en-IN" altLang="en-US">
                <a:ln w="22225">
                  <a:solidFill>
                    <a:schemeClr val="accent2"/>
                  </a:solidFill>
                  <a:prstDash val="solid"/>
                </a:ln>
                <a:solidFill>
                  <a:schemeClr val="accent2">
                    <a:lumMod val="40000"/>
                    <a:lumOff val="60000"/>
                  </a:schemeClr>
                </a:solidFill>
                <a:effectLst/>
              </a:rPr>
              <a:t> </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475105"/>
            <a:ext cx="10972800" cy="4652645"/>
          </a:xfrm>
        </p:spPr>
        <p:txBody>
          <a:bodyPr/>
          <a:p>
            <a:pPr>
              <a:buFont typeface="Wingdings" panose="05000000000000000000" charset="0"/>
              <a:buChar char="Ø"/>
            </a:pPr>
            <a:r>
              <a:rPr lang="en-IN" altLang="en-US"/>
              <a:t>The user will write his algorithim in a text file and open it in the application (Algorithm Converter) to get the equalent C code.</a:t>
            </a:r>
            <a:endParaRPr lang="en-IN" altLang="en-US"/>
          </a:p>
          <a:p>
            <a:pPr marL="0" indent="0">
              <a:buFont typeface="Wingdings" panose="05000000000000000000" charset="0"/>
              <a:buNone/>
            </a:pPr>
            <a:endParaRPr lang="en-IN" altLang="en-US"/>
          </a:p>
          <a:p>
            <a:pPr>
              <a:buFont typeface="Wingdings" panose="05000000000000000000" charset="0"/>
              <a:buChar char="Ø"/>
            </a:pPr>
            <a:r>
              <a:rPr lang="en-IN" altLang="en-US"/>
              <a:t>STEP 1: would be sentence detection. the Sentence Detection module is used to separate the entire algorithm into individual sentences. This is an important step because each sentence in the algorithm represents only one operation in the code.</a:t>
            </a:r>
            <a:endParaRPr lang="en-IN" altLang="en-US"/>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609600" y="531495"/>
            <a:ext cx="10972800" cy="5596255"/>
          </a:xfrm>
        </p:spPr>
        <p:txBody>
          <a:bodyPr/>
          <a:p>
            <a:pPr>
              <a:buFont typeface="Wingdings" panose="05000000000000000000" charset="0"/>
              <a:buChar char="Ø"/>
            </a:pPr>
            <a:r>
              <a:rPr lang="en-IN" altLang="en-US"/>
              <a:t>STEP 2: after sentence detection process would be tokenization</a:t>
            </a:r>
            <a:endParaRPr lang="en-IN" altLang="en-US"/>
          </a:p>
          <a:p>
            <a:pPr marL="0" indent="0">
              <a:buFont typeface="Wingdings" panose="05000000000000000000" charset="0"/>
              <a:buNone/>
            </a:pPr>
            <a:endParaRPr lang="en-IN" altLang="en-US"/>
          </a:p>
          <a:p>
            <a:pPr>
              <a:buFont typeface="Wingdings" panose="05000000000000000000" charset="0"/>
              <a:buChar char="Ø"/>
            </a:pPr>
            <a:r>
              <a:rPr lang="en-IN" altLang="en-US"/>
              <a:t>Tokenization refers to converting a sentence into tokens. A token refers to each word present in a sentence. The tokens are separated with the help of the blank spaces that exist between each word in a sentence.</a:t>
            </a:r>
            <a:endParaRPr lang="en-IN" altLang="en-US"/>
          </a:p>
          <a:p>
            <a:pPr marL="0" indent="0">
              <a:buFont typeface="Wingdings" panose="05000000000000000000" charset="0"/>
              <a:buNone/>
            </a:pPr>
            <a:endParaRPr lang="en-IN" altLang="en-US"/>
          </a:p>
          <a:p>
            <a:pPr>
              <a:buFont typeface="Wingdings" panose="05000000000000000000" charset="0"/>
              <a:buChar char="Ø"/>
            </a:pPr>
            <a:r>
              <a:rPr lang="en-IN" altLang="en-US"/>
              <a:t>It is important to store the tokens in the database and consequently map them to the syntactically correct keywords.</a:t>
            </a:r>
            <a:endParaRPr lang="en-IN" altLang="en-US"/>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buFont typeface="Wingdings" panose="05000000000000000000" charset="0"/>
              <a:buChar char="Ø"/>
            </a:pPr>
            <a:r>
              <a:rPr lang="en-IN" altLang="en-US" sz="2800"/>
              <a:t>STEP 3: is code assembly. the intermediate code has semantically correct keywords but still has tobe arranged syntactically to follow the entered algorithm. In this phase, the fragments of correct code generated inthe previous step are assembled. </a:t>
            </a:r>
            <a:endParaRPr lang="en-IN" altLang="en-US" sz="2800"/>
          </a:p>
          <a:p>
            <a:pPr>
              <a:buFont typeface="Wingdings" panose="05000000000000000000" charset="0"/>
              <a:buChar char="Ø"/>
            </a:pPr>
            <a:r>
              <a:rPr lang="en-IN" altLang="en-US" sz="2800"/>
              <a:t>The assembled code maintains the flow of control described in the entered algorithm. The code is assembled to remove any extra declarations, and it also defines the scope of the written program.</a:t>
            </a:r>
            <a:endParaRPr lang="en-IN" altLang="en-US" sz="2800"/>
          </a:p>
          <a:p>
            <a:pPr>
              <a:buFont typeface="Wingdings" panose="05000000000000000000" charset="0"/>
              <a:buChar char="Ø"/>
            </a:pPr>
            <a:r>
              <a:rPr lang="en-IN" altLang="en-US" sz="2800"/>
              <a:t> The output of this phase would be syntactically correct code in accordance with the entered natural language algorithm.</a:t>
            </a:r>
            <a:r>
              <a:rPr lang="en-IN" altLang="en-US"/>
              <a:t> </a:t>
            </a:r>
            <a:endParaRPr lang="en-IN" altLang="en-US"/>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0880" y="98425"/>
            <a:ext cx="10972800" cy="582613"/>
          </a:xfrm>
        </p:spPr>
        <p:txBody>
          <a:bodyPr>
            <a:scene3d>
              <a:camera prst="orthographicFront"/>
              <a:lightRig rig="threePt" dir="t"/>
            </a:scene3d>
          </a:bodyPr>
          <a:p>
            <a:pPr algn="ctr"/>
            <a:r>
              <a:rPr lang="en-IN" altLang="en-US" sz="5400">
                <a:ln w="22225">
                  <a:solidFill>
                    <a:schemeClr val="accent2"/>
                  </a:solidFill>
                  <a:prstDash val="solid"/>
                </a:ln>
                <a:solidFill>
                  <a:schemeClr val="accent2">
                    <a:lumMod val="40000"/>
                    <a:lumOff val="60000"/>
                  </a:schemeClr>
                </a:solidFill>
                <a:effectLst/>
              </a:rPr>
              <a:t>Implementation</a:t>
            </a:r>
            <a:endParaRPr lang="en-IN" altLang="en-US" sz="540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pPr>
              <a:buFont typeface="Wingdings" panose="05000000000000000000" charset="0"/>
              <a:buChar char="Ø"/>
            </a:pPr>
            <a:r>
              <a:rPr lang="en-IN" altLang="en-US">
                <a:ln/>
                <a:solidFill>
                  <a:schemeClr val="tx1"/>
                </a:solidFill>
                <a:effectLst>
                  <a:outerShdw blurRad="38100" dist="19050" dir="2700000" algn="tl" rotWithShape="0">
                    <a:schemeClr val="dk1">
                      <a:alpha val="40000"/>
                    </a:schemeClr>
                  </a:outerShdw>
                </a:effectLst>
                <a:cs typeface="+mn-lt"/>
              </a:rPr>
              <a:t>Our convertor has been constructed using lex and yacc . The keywords/ tokens are declared in the lex file.The productions and rules for converting algorithm to c code are implemented in yacc file.</a:t>
            </a:r>
            <a:endParaRPr lang="en-IN" altLang="en-US">
              <a:ln/>
              <a:solidFill>
                <a:schemeClr val="tx1"/>
              </a:solidFill>
              <a:effectLst>
                <a:outerShdw blurRad="38100" dist="19050" dir="2700000" algn="tl" rotWithShape="0">
                  <a:schemeClr val="dk1">
                    <a:alpha val="40000"/>
                  </a:schemeClr>
                </a:outerShdw>
              </a:effectLst>
              <a:cs typeface="+mn-lt"/>
            </a:endParaRPr>
          </a:p>
          <a:p>
            <a:pPr>
              <a:buFont typeface="Wingdings" panose="05000000000000000000" charset="0"/>
              <a:buChar char="Ø"/>
            </a:pPr>
            <a:endParaRPr lang="en-IN" altLang="en-US">
              <a:ln/>
              <a:solidFill>
                <a:schemeClr val="tx1"/>
              </a:solidFill>
              <a:effectLst>
                <a:outerShdw blurRad="38100" dist="19050" dir="2700000" algn="tl" rotWithShape="0">
                  <a:schemeClr val="dk1">
                    <a:alpha val="40000"/>
                  </a:schemeClr>
                </a:outerShdw>
              </a:effectLst>
              <a:cs typeface="+mn-lt"/>
            </a:endParaRPr>
          </a:p>
          <a:p>
            <a:pPr>
              <a:buFont typeface="Wingdings" panose="05000000000000000000" charset="0"/>
              <a:buChar char="Ø"/>
            </a:pPr>
            <a:r>
              <a:rPr lang="en-IN" altLang="en-US">
                <a:ln/>
                <a:solidFill>
                  <a:schemeClr val="tx1"/>
                </a:solidFill>
                <a:effectLst>
                  <a:outerShdw blurRad="38100" dist="19050" dir="2700000" algn="tl" rotWithShape="0">
                    <a:schemeClr val="dk1">
                      <a:alpha val="40000"/>
                    </a:schemeClr>
                  </a:outerShdw>
                </a:effectLst>
                <a:cs typeface="+mn-lt"/>
              </a:rPr>
              <a:t>The lex file will be used for making tokens from the input file which contains the algorithm written in pseudo code.The lex will take care of the lexical anaylsis.</a:t>
            </a:r>
            <a:endParaRPr lang="en-IN" altLang="en-US">
              <a:ln/>
              <a:solidFill>
                <a:schemeClr val="tx1"/>
              </a:solidFill>
              <a:effectLst>
                <a:outerShdw blurRad="38100" dist="19050" dir="2700000" algn="tl" rotWithShape="0">
                  <a:schemeClr val="dk1">
                    <a:alpha val="40000"/>
                  </a:schemeClr>
                </a:outerShdw>
              </a:effectLst>
              <a:cs typeface="+mn-lt"/>
            </a:endParaRPr>
          </a:p>
          <a:p>
            <a:pPr marL="0" indent="0">
              <a:buFont typeface="Wingdings" panose="05000000000000000000" charset="0"/>
              <a:buNone/>
            </a:pPr>
            <a:endParaRPr lang="en-IN" altLang="en-US">
              <a:ln/>
              <a:solidFill>
                <a:schemeClr val="tx1"/>
              </a:solidFill>
              <a:effectLst>
                <a:outerShdw blurRad="38100" dist="19050" dir="2700000" algn="tl" rotWithShape="0">
                  <a:schemeClr val="dk1">
                    <a:alpha val="40000"/>
                  </a:schemeClr>
                </a:outerShdw>
              </a:effectLst>
              <a:cs typeface="+mn-lt"/>
            </a:endParaRPr>
          </a:p>
          <a:p>
            <a:pPr marL="0" indent="0">
              <a:buNone/>
            </a:pPr>
            <a:endParaRPr lang="en-IN" altLang="en-US">
              <a:ln w="22225">
                <a:solidFill>
                  <a:schemeClr val="accent2"/>
                </a:solidFill>
                <a:prstDash val="solid"/>
              </a:ln>
              <a:solidFill>
                <a:schemeClr val="accent2">
                  <a:lumMod val="40000"/>
                  <a:lumOff val="60000"/>
                </a:schemeClr>
              </a:solidFill>
              <a:effectLst/>
            </a:endParaRPr>
          </a:p>
          <a:p>
            <a:pPr marL="0" indent="0">
              <a:buNone/>
            </a:pPr>
            <a:endParaRPr lang="en-IN" alt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09600"/>
            <a:ext cx="10972800" cy="5518150"/>
          </a:xfrm>
        </p:spPr>
        <p:txBody>
          <a:bodyPr/>
          <a:p>
            <a:pPr>
              <a:buFont typeface="Wingdings" panose="05000000000000000000" charset="0"/>
              <a:buChar char="Ø"/>
            </a:pPr>
            <a:r>
              <a:rPr lang="en-IN" altLang="en-US">
                <a:effectLst>
                  <a:outerShdw blurRad="38100" dist="19050" dir="2700000" algn="tl" rotWithShape="0">
                    <a:schemeClr val="dk1">
                      <a:alpha val="40000"/>
                    </a:schemeClr>
                  </a:outerShdw>
                </a:effectLst>
                <a:cs typeface="+mn-lt"/>
                <a:sym typeface="+mn-ea"/>
              </a:rPr>
              <a:t>The yacc file will generate a LALR parser that will take in the tokens from the lexical analyzer and produce a syntax tree.The yacc will take care of the syntax analysis. </a:t>
            </a:r>
            <a:endParaRPr lang="en-IN" altLang="en-US">
              <a:solidFill>
                <a:schemeClr val="tx1"/>
              </a:solidFill>
              <a:effectLst>
                <a:outerShdw blurRad="38100" dist="19050" dir="2700000" algn="tl" rotWithShape="0">
                  <a:schemeClr val="dk1">
                    <a:alpha val="40000"/>
                  </a:schemeClr>
                </a:outerShdw>
              </a:effectLst>
              <a:cs typeface="+mn-lt"/>
            </a:endParaRPr>
          </a:p>
          <a:p>
            <a:pPr>
              <a:buFont typeface="Wingdings" panose="05000000000000000000" charset="0"/>
              <a:buChar char="Ø"/>
            </a:pPr>
            <a:endParaRPr lang="en-IN" altLang="en-US"/>
          </a:p>
          <a:p>
            <a:pPr>
              <a:buFont typeface="Wingdings" panose="05000000000000000000" charset="0"/>
              <a:buChar char="Ø"/>
            </a:pPr>
            <a:r>
              <a:rPr lang="en-IN" altLang="en-US"/>
              <a:t>Now that we have the token specification and grammer specification with the help of lex and yacc, we can pass these files to a gcc compiler which will result in a compiler that will accept our pseudo language algorithm and produce the desired output.</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5400">
                <a:ln w="22225">
                  <a:solidFill>
                    <a:schemeClr val="accent2"/>
                  </a:solidFill>
                  <a:prstDash val="solid"/>
                </a:ln>
                <a:solidFill>
                  <a:schemeClr val="accent2">
                    <a:lumMod val="40000"/>
                    <a:lumOff val="60000"/>
                  </a:schemeClr>
                </a:solidFill>
                <a:effectLst/>
              </a:rPr>
              <a:t>Phases of Development</a:t>
            </a:r>
            <a:endParaRPr lang="en-IN" altLang="en-US" sz="540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3600"/>
              <a:t>Designing the language of the pseudocode in which the algorithm will be written in.</a:t>
            </a:r>
            <a:endParaRPr lang="en-IN" altLang="en-US" sz="3600"/>
          </a:p>
          <a:p>
            <a:r>
              <a:rPr lang="en-IN" altLang="en-US" sz="3600"/>
              <a:t>Generation of tokens for the designed pseudocode language with the help of lex.</a:t>
            </a:r>
            <a:endParaRPr lang="en-IN" altLang="en-US" sz="3600"/>
          </a:p>
          <a:p>
            <a:r>
              <a:rPr lang="en-IN" altLang="en-US" sz="3600"/>
              <a:t>Generation of rules and grammer with the help of yacc.</a:t>
            </a:r>
            <a:endParaRPr lang="en-IN" altLang="en-US" sz="3600"/>
          </a:p>
          <a:p>
            <a:r>
              <a:rPr lang="en-IN" altLang="en-US" sz="3600"/>
              <a:t>Producing the eqivalent C/C++ code for the given algorithm</a:t>
            </a:r>
            <a:endParaRPr lang="en-IN" alt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17855"/>
            <a:ext cx="10972800" cy="582613"/>
          </a:xfrm>
        </p:spPr>
        <p:txBody>
          <a:bodyPr/>
          <a:p>
            <a:pPr algn="ctr"/>
            <a:r>
              <a:rPr lang="en-IN" altLang="en-US" sz="4400">
                <a:ln w="22225">
                  <a:solidFill>
                    <a:schemeClr val="accent2"/>
                  </a:solidFill>
                  <a:prstDash val="solid"/>
                </a:ln>
                <a:solidFill>
                  <a:schemeClr val="accent2">
                    <a:lumMod val="40000"/>
                    <a:lumOff val="60000"/>
                  </a:schemeClr>
                </a:solidFill>
                <a:effectLst/>
              </a:rPr>
              <a:t>Functionalities that will be tried to be Implemented</a:t>
            </a:r>
            <a:endParaRPr lang="en-IN" altLang="en-US" sz="440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809750"/>
            <a:ext cx="10972800" cy="4318000"/>
          </a:xfrm>
        </p:spPr>
        <p:txBody>
          <a:bodyPr/>
          <a:p>
            <a:r>
              <a:rPr lang="en-US"/>
              <a:t>Functionalities available:</a:t>
            </a:r>
            <a:endParaRPr lang="en-US"/>
          </a:p>
          <a:p>
            <a:pPr marL="0" indent="0">
              <a:buNone/>
            </a:pPr>
            <a:r>
              <a:rPr lang="en-US"/>
              <a:t>• Declaring and initialising variables</a:t>
            </a:r>
            <a:endParaRPr lang="en-US"/>
          </a:p>
          <a:p>
            <a:pPr marL="0" indent="0">
              <a:buNone/>
            </a:pPr>
            <a:r>
              <a:rPr lang="en-US"/>
              <a:t>• Use of variables only if declared</a:t>
            </a:r>
            <a:endParaRPr lang="en-US"/>
          </a:p>
          <a:p>
            <a:pPr marL="0" indent="0">
              <a:buNone/>
            </a:pPr>
            <a:r>
              <a:rPr lang="en-US"/>
              <a:t>• Operations : Arithmetic, logical, assignment ,relational</a:t>
            </a:r>
            <a:endParaRPr lang="en-US"/>
          </a:p>
          <a:p>
            <a:pPr marL="0" indent="0">
              <a:buNone/>
            </a:pPr>
            <a:r>
              <a:rPr lang="en-US"/>
              <a:t>• Reading input and printing output</a:t>
            </a:r>
            <a:endParaRPr lang="en-US"/>
          </a:p>
          <a:p>
            <a:pPr marL="0" indent="0">
              <a:buNone/>
            </a:pPr>
            <a:r>
              <a:rPr lang="en-US"/>
              <a:t>• Conditional statements</a:t>
            </a:r>
            <a:endParaRPr lang="en-US"/>
          </a:p>
          <a:p>
            <a:pPr marL="0" indent="0">
              <a:buNone/>
            </a:pPr>
            <a:r>
              <a:rPr lang="en-US"/>
              <a:t>• Looping statements ( while ,for ,do-while)</a:t>
            </a:r>
            <a:endParaRPr lang="en-US"/>
          </a:p>
          <a:p>
            <a:pPr marL="0" indent="0">
              <a:buNone/>
            </a:pPr>
            <a:r>
              <a:rPr lang="en-US"/>
              <a:t>• Functions and procedures</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3771</Words>
  <Application>WPS Presentation</Application>
  <PresentationFormat>Widescreen</PresentationFormat>
  <Paragraphs>74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Wingdings</vt:lpstr>
      <vt:lpstr>Microsoft YaHei</vt:lpstr>
      <vt:lpstr>Arial Unicode MS</vt:lpstr>
      <vt:lpstr>Calibri</vt:lpstr>
      <vt:lpstr>Gear Drives</vt:lpstr>
      <vt:lpstr>Compiler Design Project</vt:lpstr>
      <vt:lpstr>The Aim of this Project Converting Algorithim to C code </vt:lpstr>
      <vt:lpstr>Implementation Overview </vt:lpstr>
      <vt:lpstr>PowerPoint 演示文稿</vt:lpstr>
      <vt:lpstr>PowerPoint 演示文稿</vt:lpstr>
      <vt:lpstr>PowerPoint 演示文稿</vt:lpstr>
      <vt:lpstr>PowerPoint 演示文稿</vt:lpstr>
      <vt:lpstr>PowerPoint 演示文稿</vt:lpstr>
      <vt:lpstr>PowerPoint 演示文稿</vt:lpstr>
      <vt:lpstr>Resources needed to implement the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Design Project</dc:title>
  <dc:creator/>
  <cp:lastModifiedBy>aaron</cp:lastModifiedBy>
  <cp:revision>9</cp:revision>
  <dcterms:created xsi:type="dcterms:W3CDTF">2020-09-22T04:57:00Z</dcterms:created>
  <dcterms:modified xsi:type="dcterms:W3CDTF">2020-09-28T11:45:01Z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