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997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84" r:id="rId9"/>
    <p:sldId id="269" r:id="rId10"/>
    <p:sldId id="278" r:id="rId11"/>
    <p:sldId id="266" r:id="rId12"/>
    <p:sldId id="276" r:id="rId13"/>
    <p:sldId id="272" r:id="rId14"/>
    <p:sldId id="277" r:id="rId15"/>
    <p:sldId id="274" r:id="rId16"/>
    <p:sldId id="275" r:id="rId17"/>
    <p:sldId id="286" r:id="rId18"/>
    <p:sldId id="282" r:id="rId19"/>
    <p:sldId id="287" r:id="rId20"/>
    <p:sldId id="268" r:id="rId21"/>
    <p:sldId id="280" r:id="rId22"/>
    <p:sldId id="283" r:id="rId23"/>
    <p:sldId id="264" r:id="rId24"/>
    <p:sldId id="285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Viswanath" initials="VV" lastIdx="2" clrIdx="0">
    <p:extLst>
      <p:ext uri="{19B8F6BF-5375-455C-9EA6-DF929625EA0E}">
        <p15:presenceInfo xmlns:p15="http://schemas.microsoft.com/office/powerpoint/2012/main" userId="521be710170490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1BE47-5467-4DA4-B688-5F92B6B4B5CC}" v="345" dt="2023-11-08T16:44:08.304"/>
    <p1510:client id="{2AF9E6AE-0746-4649-A074-3F49D0C6A3DC}" v="286" dt="2023-11-05T08:46:29.460"/>
    <p1510:client id="{467857E4-3550-4E28-ADA3-D4799DCD160F}" v="825" dt="2023-11-09T06:14:16.560"/>
    <p1510:client id="{4AB73728-295D-4F80-9FD9-B1E0C0F2F3BA}" v="200" dt="2023-11-02T19:31:35.784"/>
    <p1510:client id="{4C2C3EA2-6E97-4BC9-AF6A-AF7ABD3CC581}" v="554" dt="2023-11-16T16:36:48.353"/>
    <p1510:client id="{5AAC794A-7802-41E9-A0C9-539380F769CE}" v="17" dt="2023-11-09T09:49:50.444"/>
    <p1510:client id="{5FB25389-2FAD-4C7B-846D-1B94AB016346}" v="226" dt="2023-11-16T18:07:26.973"/>
    <p1510:client id="{62EE4DD1-85A2-45C9-89D1-C5EA86639948}" v="120" dt="2023-11-08T15:12:54.322"/>
    <p1510:client id="{66EF9773-38BE-4AD9-A392-CCFD684BFDAC}" v="395" dt="2023-11-09T10:29:48.601"/>
    <p1510:client id="{6D1F1412-7365-41A5-987D-1D87963D2BB7}" v="597" dt="2023-11-05T09:53:12.965"/>
    <p1510:client id="{9A4E0039-DB64-4CAE-A11C-4D6574E85B9E}" v="773" dt="2023-10-05T18:23:17.233"/>
    <p1510:client id="{B6CC3F1E-C80E-47A7-AF63-5F6B4AD07B75}" v="295" dt="2023-11-16T17:37:38.419"/>
    <p1510:client id="{CAA2D9AF-A286-4003-99D6-AF610CB929A3}" v="139" dt="2023-11-05T08:18:46.050"/>
    <p1510:client id="{CE404CAF-769A-4D3C-B5CA-8C23243BDDDC}" v="324" dt="2023-10-05T19:04:22.816"/>
    <p1510:client id="{D4B9547D-4BCF-4143-86B0-6B2CE0DC6999}" v="19" dt="2023-10-06T07:11:52.859"/>
    <p1510:client id="{EBD5667B-2ACF-4BF3-AE71-B28145AE772C}" v="444" dt="2023-11-05T15:12:13.317"/>
    <p1510:client id="{F8605748-EC0C-CCF2-94FC-658654C73822}" v="163" dt="2023-11-02T18:30:19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0C18F-4AC3-47E1-868C-54A328D7B67C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</dgm:pt>
    <dgm:pt modelId="{8DF60CC4-133B-4D6F-A6A8-57F5431A5271}">
      <dgm:prSet phldrT="[Text]" phldr="0"/>
      <dgm:spPr/>
      <dgm:t>
        <a:bodyPr/>
        <a:lstStyle/>
        <a:p>
          <a:pPr>
            <a:defRPr cap="all"/>
          </a:pPr>
          <a:r>
            <a:rPr lang="en-US" dirty="0">
              <a:latin typeface="Franklin Gothic Demi Cond"/>
              <a:cs typeface="Times New Roman"/>
            </a:rPr>
            <a:t>Cameras capture videos</a:t>
          </a:r>
        </a:p>
      </dgm:t>
    </dgm:pt>
    <dgm:pt modelId="{D23E17A6-6234-4C86-B325-0ECAD6318BFC}" type="parTrans" cxnId="{B18C99C5-9102-417F-B2EA-7E9EB076BD8C}">
      <dgm:prSet/>
      <dgm:spPr/>
    </dgm:pt>
    <dgm:pt modelId="{432A3697-D39B-4C19-B835-D5166056A72A}" type="sibTrans" cxnId="{B18C99C5-9102-417F-B2EA-7E9EB076BD8C}">
      <dgm:prSet/>
      <dgm:spPr/>
      <dgm:t>
        <a:bodyPr/>
        <a:lstStyle/>
        <a:p>
          <a:endParaRPr lang="en-US"/>
        </a:p>
      </dgm:t>
    </dgm:pt>
    <dgm:pt modelId="{C6C5B2BE-2118-446D-B839-0B19A69CB42C}">
      <dgm:prSet phldrT="[Text]" phldr="0"/>
      <dgm:spPr/>
      <dgm:t>
        <a:bodyPr/>
        <a:lstStyle/>
        <a:p>
          <a:pPr>
            <a:defRPr cap="all"/>
          </a:pPr>
          <a:r>
            <a:rPr lang="en-US" dirty="0">
              <a:latin typeface="Franklin Gothic Demi Cond"/>
              <a:cs typeface="Times New Roman"/>
            </a:rPr>
            <a:t>Update Traffic signal timer</a:t>
          </a:r>
        </a:p>
      </dgm:t>
    </dgm:pt>
    <dgm:pt modelId="{A0B3230E-7956-4597-9BDA-1A1D50914157}" type="parTrans" cxnId="{6BB12232-E90B-4309-9CF6-6B08755CC27F}">
      <dgm:prSet/>
      <dgm:spPr/>
    </dgm:pt>
    <dgm:pt modelId="{C2853429-0249-452D-BF57-6EEC1401D432}" type="sibTrans" cxnId="{6BB12232-E90B-4309-9CF6-6B08755CC27F}">
      <dgm:prSet/>
      <dgm:spPr/>
      <dgm:t>
        <a:bodyPr/>
        <a:lstStyle/>
        <a:p>
          <a:endParaRPr lang="en-US"/>
        </a:p>
      </dgm:t>
    </dgm:pt>
    <dgm:pt modelId="{8B8413AB-2E6A-4658-8819-9A0EDBC3A219}">
      <dgm:prSet phldr="0"/>
      <dgm:spPr/>
      <dgm:t>
        <a:bodyPr/>
        <a:lstStyle/>
        <a:p>
          <a:pPr rtl="0">
            <a:defRPr cap="all"/>
          </a:pPr>
          <a:r>
            <a:rPr lang="en-US" dirty="0">
              <a:latin typeface="Franklin Gothic Demi Cond"/>
              <a:cs typeface="Times New Roman"/>
            </a:rPr>
            <a:t>Vehicles detected by image processing</a:t>
          </a:r>
        </a:p>
      </dgm:t>
    </dgm:pt>
    <dgm:pt modelId="{448F33A0-C2EA-44C1-B6C0-CF6EE9632063}" type="parTrans" cxnId="{EA976CF6-5DE7-460E-BF9D-55F69425D6C4}">
      <dgm:prSet/>
      <dgm:spPr/>
    </dgm:pt>
    <dgm:pt modelId="{D8ED97B7-C4F0-4A0E-9707-2C5AB8E2299D}" type="sibTrans" cxnId="{EA976CF6-5DE7-460E-BF9D-55F69425D6C4}">
      <dgm:prSet/>
      <dgm:spPr/>
      <dgm:t>
        <a:bodyPr/>
        <a:lstStyle/>
        <a:p>
          <a:endParaRPr lang="en-US"/>
        </a:p>
      </dgm:t>
    </dgm:pt>
    <dgm:pt modelId="{008359C2-A271-4DB7-A69A-E2426B87E55F}">
      <dgm:prSet phldr="0"/>
      <dgm:spPr/>
      <dgm:t>
        <a:bodyPr/>
        <a:lstStyle/>
        <a:p>
          <a:pPr>
            <a:defRPr cap="all"/>
          </a:pPr>
          <a:r>
            <a:rPr lang="en-US" dirty="0">
              <a:latin typeface="Franklin Gothic Demi Cond"/>
              <a:cs typeface="Times New Roman"/>
            </a:rPr>
            <a:t>Calculating traffic density</a:t>
          </a:r>
        </a:p>
      </dgm:t>
    </dgm:pt>
    <dgm:pt modelId="{E7D66EA4-CA9D-4AD6-8862-9436E078FF00}" type="parTrans" cxnId="{7886665D-940B-4DBF-A2E5-77A38C97583A}">
      <dgm:prSet/>
      <dgm:spPr/>
    </dgm:pt>
    <dgm:pt modelId="{1AC829C0-B307-4130-8B44-3CF91AB7BA48}" type="sibTrans" cxnId="{7886665D-940B-4DBF-A2E5-77A38C97583A}">
      <dgm:prSet/>
      <dgm:spPr/>
      <dgm:t>
        <a:bodyPr/>
        <a:lstStyle/>
        <a:p>
          <a:endParaRPr lang="en-US"/>
        </a:p>
      </dgm:t>
    </dgm:pt>
    <dgm:pt modelId="{10E271A7-BFE7-4535-B6CE-1DB1E1E11133}">
      <dgm:prSet phldr="0"/>
      <dgm:spPr/>
      <dgm:t>
        <a:bodyPr/>
        <a:lstStyle/>
        <a:p>
          <a:pPr>
            <a:defRPr cap="all"/>
          </a:pPr>
          <a:r>
            <a:rPr lang="en-US" dirty="0">
              <a:latin typeface="Franklin Gothic Demi Cond"/>
              <a:cs typeface="Times New Roman"/>
            </a:rPr>
            <a:t>Setting green signal time</a:t>
          </a:r>
        </a:p>
      </dgm:t>
    </dgm:pt>
    <dgm:pt modelId="{03C64250-D692-431F-BF86-458C82732FB8}" type="parTrans" cxnId="{44C329BC-0458-4747-985D-F908A715A637}">
      <dgm:prSet/>
      <dgm:spPr/>
    </dgm:pt>
    <dgm:pt modelId="{F8530460-7C17-4FB3-BC6D-451CDC59E37D}" type="sibTrans" cxnId="{44C329BC-0458-4747-985D-F908A715A637}">
      <dgm:prSet/>
      <dgm:spPr/>
      <dgm:t>
        <a:bodyPr/>
        <a:lstStyle/>
        <a:p>
          <a:endParaRPr lang="en-US"/>
        </a:p>
      </dgm:t>
    </dgm:pt>
    <dgm:pt modelId="{6EECD30D-8A61-4234-8506-D9C841F47E16}" type="pres">
      <dgm:prSet presAssocID="{0B40C18F-4AC3-47E1-868C-54A328D7B67C}" presName="vert0" presStyleCnt="0">
        <dgm:presLayoutVars>
          <dgm:dir/>
          <dgm:animOne val="branch"/>
          <dgm:animLvl val="lvl"/>
        </dgm:presLayoutVars>
      </dgm:prSet>
      <dgm:spPr/>
    </dgm:pt>
    <dgm:pt modelId="{D7A29E19-0DA0-4FDA-9D32-A1D09DE433A3}" type="pres">
      <dgm:prSet presAssocID="{8DF60CC4-133B-4D6F-A6A8-57F5431A5271}" presName="thickLine" presStyleLbl="alignNode1" presStyleIdx="0" presStyleCnt="5"/>
      <dgm:spPr/>
    </dgm:pt>
    <dgm:pt modelId="{27BCEC73-F5CF-48ED-93EC-6C96B62D6706}" type="pres">
      <dgm:prSet presAssocID="{8DF60CC4-133B-4D6F-A6A8-57F5431A5271}" presName="horz1" presStyleCnt="0"/>
      <dgm:spPr/>
    </dgm:pt>
    <dgm:pt modelId="{E2330803-E4E4-48FB-A90C-F2E407132DFA}" type="pres">
      <dgm:prSet presAssocID="{8DF60CC4-133B-4D6F-A6A8-57F5431A5271}" presName="tx1" presStyleLbl="revTx" presStyleIdx="0" presStyleCnt="5"/>
      <dgm:spPr/>
    </dgm:pt>
    <dgm:pt modelId="{6FEE4EE5-D88D-49AD-99AF-186D1043EC53}" type="pres">
      <dgm:prSet presAssocID="{8DF60CC4-133B-4D6F-A6A8-57F5431A5271}" presName="vert1" presStyleCnt="0"/>
      <dgm:spPr/>
    </dgm:pt>
    <dgm:pt modelId="{33A0B21F-9ACD-4762-A893-459E07668BEE}" type="pres">
      <dgm:prSet presAssocID="{8B8413AB-2E6A-4658-8819-9A0EDBC3A219}" presName="thickLine" presStyleLbl="alignNode1" presStyleIdx="1" presStyleCnt="5"/>
      <dgm:spPr/>
    </dgm:pt>
    <dgm:pt modelId="{93AEAF7B-8F92-4A93-8E31-5D833B871F18}" type="pres">
      <dgm:prSet presAssocID="{8B8413AB-2E6A-4658-8819-9A0EDBC3A219}" presName="horz1" presStyleCnt="0"/>
      <dgm:spPr/>
    </dgm:pt>
    <dgm:pt modelId="{2C58BD96-C101-4857-98B5-7CF869350610}" type="pres">
      <dgm:prSet presAssocID="{8B8413AB-2E6A-4658-8819-9A0EDBC3A219}" presName="tx1" presStyleLbl="revTx" presStyleIdx="1" presStyleCnt="5"/>
      <dgm:spPr/>
    </dgm:pt>
    <dgm:pt modelId="{78BE1481-0A8B-4240-8CCA-A33ABBBC793D}" type="pres">
      <dgm:prSet presAssocID="{8B8413AB-2E6A-4658-8819-9A0EDBC3A219}" presName="vert1" presStyleCnt="0"/>
      <dgm:spPr/>
    </dgm:pt>
    <dgm:pt modelId="{A2724C73-E3D1-4D23-B41F-28C50CE66342}" type="pres">
      <dgm:prSet presAssocID="{008359C2-A271-4DB7-A69A-E2426B87E55F}" presName="thickLine" presStyleLbl="alignNode1" presStyleIdx="2" presStyleCnt="5"/>
      <dgm:spPr/>
    </dgm:pt>
    <dgm:pt modelId="{4B8D0217-5895-40BA-A78B-B1A88CF9F9DF}" type="pres">
      <dgm:prSet presAssocID="{008359C2-A271-4DB7-A69A-E2426B87E55F}" presName="horz1" presStyleCnt="0"/>
      <dgm:spPr/>
    </dgm:pt>
    <dgm:pt modelId="{3D8AEBCE-D93E-4223-BA07-F7C808EFFB24}" type="pres">
      <dgm:prSet presAssocID="{008359C2-A271-4DB7-A69A-E2426B87E55F}" presName="tx1" presStyleLbl="revTx" presStyleIdx="2" presStyleCnt="5"/>
      <dgm:spPr/>
    </dgm:pt>
    <dgm:pt modelId="{E98EF335-D95B-4EF3-BDE1-7FE5BDA82269}" type="pres">
      <dgm:prSet presAssocID="{008359C2-A271-4DB7-A69A-E2426B87E55F}" presName="vert1" presStyleCnt="0"/>
      <dgm:spPr/>
    </dgm:pt>
    <dgm:pt modelId="{D2738395-0CDE-4BD9-BDF9-3A078078BFCE}" type="pres">
      <dgm:prSet presAssocID="{10E271A7-BFE7-4535-B6CE-1DB1E1E11133}" presName="thickLine" presStyleLbl="alignNode1" presStyleIdx="3" presStyleCnt="5"/>
      <dgm:spPr/>
    </dgm:pt>
    <dgm:pt modelId="{98E9A742-D862-41B5-AFA8-D943767B4AF9}" type="pres">
      <dgm:prSet presAssocID="{10E271A7-BFE7-4535-B6CE-1DB1E1E11133}" presName="horz1" presStyleCnt="0"/>
      <dgm:spPr/>
    </dgm:pt>
    <dgm:pt modelId="{BE24AD0E-93D9-44CB-90FA-5D3D93E34E7A}" type="pres">
      <dgm:prSet presAssocID="{10E271A7-BFE7-4535-B6CE-1DB1E1E11133}" presName="tx1" presStyleLbl="revTx" presStyleIdx="3" presStyleCnt="5"/>
      <dgm:spPr/>
    </dgm:pt>
    <dgm:pt modelId="{7113A361-E973-4986-901E-5533F7CFE0DA}" type="pres">
      <dgm:prSet presAssocID="{10E271A7-BFE7-4535-B6CE-1DB1E1E11133}" presName="vert1" presStyleCnt="0"/>
      <dgm:spPr/>
    </dgm:pt>
    <dgm:pt modelId="{7ACB8410-AA44-4DC3-857C-8FF913C1AFDE}" type="pres">
      <dgm:prSet presAssocID="{C6C5B2BE-2118-446D-B839-0B19A69CB42C}" presName="thickLine" presStyleLbl="alignNode1" presStyleIdx="4" presStyleCnt="5"/>
      <dgm:spPr/>
    </dgm:pt>
    <dgm:pt modelId="{A8E80039-2428-4A88-8E75-7CEAC818EA6C}" type="pres">
      <dgm:prSet presAssocID="{C6C5B2BE-2118-446D-B839-0B19A69CB42C}" presName="horz1" presStyleCnt="0"/>
      <dgm:spPr/>
    </dgm:pt>
    <dgm:pt modelId="{33B40479-9452-462F-A1DA-70B5B0A0D261}" type="pres">
      <dgm:prSet presAssocID="{C6C5B2BE-2118-446D-B839-0B19A69CB42C}" presName="tx1" presStyleLbl="revTx" presStyleIdx="4" presStyleCnt="5"/>
      <dgm:spPr/>
    </dgm:pt>
    <dgm:pt modelId="{4E4E1737-6385-4BAE-83D5-CE5EBECE5E92}" type="pres">
      <dgm:prSet presAssocID="{C6C5B2BE-2118-446D-B839-0B19A69CB42C}" presName="vert1" presStyleCnt="0"/>
      <dgm:spPr/>
    </dgm:pt>
  </dgm:ptLst>
  <dgm:cxnLst>
    <dgm:cxn modelId="{6BB12232-E90B-4309-9CF6-6B08755CC27F}" srcId="{0B40C18F-4AC3-47E1-868C-54A328D7B67C}" destId="{C6C5B2BE-2118-446D-B839-0B19A69CB42C}" srcOrd="4" destOrd="0" parTransId="{A0B3230E-7956-4597-9BDA-1A1D50914157}" sibTransId="{C2853429-0249-452D-BF57-6EEC1401D432}"/>
    <dgm:cxn modelId="{E281C932-B44E-4992-AEF9-12F9DE89DAB4}" type="presOf" srcId="{C6C5B2BE-2118-446D-B839-0B19A69CB42C}" destId="{33B40479-9452-462F-A1DA-70B5B0A0D261}" srcOrd="0" destOrd="0" presId="urn:microsoft.com/office/officeart/2008/layout/LinedList"/>
    <dgm:cxn modelId="{7886665D-940B-4DBF-A2E5-77A38C97583A}" srcId="{0B40C18F-4AC3-47E1-868C-54A328D7B67C}" destId="{008359C2-A271-4DB7-A69A-E2426B87E55F}" srcOrd="2" destOrd="0" parTransId="{E7D66EA4-CA9D-4AD6-8862-9436E078FF00}" sibTransId="{1AC829C0-B307-4130-8B44-3CF91AB7BA48}"/>
    <dgm:cxn modelId="{CC647B99-1EA8-494A-80C1-387721F3938F}" type="presOf" srcId="{8B8413AB-2E6A-4658-8819-9A0EDBC3A219}" destId="{2C58BD96-C101-4857-98B5-7CF869350610}" srcOrd="0" destOrd="0" presId="urn:microsoft.com/office/officeart/2008/layout/LinedList"/>
    <dgm:cxn modelId="{4FD8F5A9-87C4-4265-9BB4-274C1FE273AD}" type="presOf" srcId="{008359C2-A271-4DB7-A69A-E2426B87E55F}" destId="{3D8AEBCE-D93E-4223-BA07-F7C808EFFB24}" srcOrd="0" destOrd="0" presId="urn:microsoft.com/office/officeart/2008/layout/LinedList"/>
    <dgm:cxn modelId="{BA413EB7-A31E-4444-8850-2F4B5875F5BA}" type="presOf" srcId="{10E271A7-BFE7-4535-B6CE-1DB1E1E11133}" destId="{BE24AD0E-93D9-44CB-90FA-5D3D93E34E7A}" srcOrd="0" destOrd="0" presId="urn:microsoft.com/office/officeart/2008/layout/LinedList"/>
    <dgm:cxn modelId="{AB319DB8-8C6D-4A8B-9D28-7C8F11E727D8}" type="presOf" srcId="{8DF60CC4-133B-4D6F-A6A8-57F5431A5271}" destId="{E2330803-E4E4-48FB-A90C-F2E407132DFA}" srcOrd="0" destOrd="0" presId="urn:microsoft.com/office/officeart/2008/layout/LinedList"/>
    <dgm:cxn modelId="{44C329BC-0458-4747-985D-F908A715A637}" srcId="{0B40C18F-4AC3-47E1-868C-54A328D7B67C}" destId="{10E271A7-BFE7-4535-B6CE-1DB1E1E11133}" srcOrd="3" destOrd="0" parTransId="{03C64250-D692-431F-BF86-458C82732FB8}" sibTransId="{F8530460-7C17-4FB3-BC6D-451CDC59E37D}"/>
    <dgm:cxn modelId="{B18C99C5-9102-417F-B2EA-7E9EB076BD8C}" srcId="{0B40C18F-4AC3-47E1-868C-54A328D7B67C}" destId="{8DF60CC4-133B-4D6F-A6A8-57F5431A5271}" srcOrd="0" destOrd="0" parTransId="{D23E17A6-6234-4C86-B325-0ECAD6318BFC}" sibTransId="{432A3697-D39B-4C19-B835-D5166056A72A}"/>
    <dgm:cxn modelId="{97E836DD-49E6-4CF2-99B1-901EB5198C0F}" type="presOf" srcId="{0B40C18F-4AC3-47E1-868C-54A328D7B67C}" destId="{6EECD30D-8A61-4234-8506-D9C841F47E16}" srcOrd="0" destOrd="0" presId="urn:microsoft.com/office/officeart/2008/layout/LinedList"/>
    <dgm:cxn modelId="{EA976CF6-5DE7-460E-BF9D-55F69425D6C4}" srcId="{0B40C18F-4AC3-47E1-868C-54A328D7B67C}" destId="{8B8413AB-2E6A-4658-8819-9A0EDBC3A219}" srcOrd="1" destOrd="0" parTransId="{448F33A0-C2EA-44C1-B6C0-CF6EE9632063}" sibTransId="{D8ED97B7-C4F0-4A0E-9707-2C5AB8E2299D}"/>
    <dgm:cxn modelId="{1BD253E6-B594-41AF-81E5-E332877082A0}" type="presParOf" srcId="{6EECD30D-8A61-4234-8506-D9C841F47E16}" destId="{D7A29E19-0DA0-4FDA-9D32-A1D09DE433A3}" srcOrd="0" destOrd="0" presId="urn:microsoft.com/office/officeart/2008/layout/LinedList"/>
    <dgm:cxn modelId="{A2D5B68F-FDB2-438B-9CDC-B95B12F404BE}" type="presParOf" srcId="{6EECD30D-8A61-4234-8506-D9C841F47E16}" destId="{27BCEC73-F5CF-48ED-93EC-6C96B62D6706}" srcOrd="1" destOrd="0" presId="urn:microsoft.com/office/officeart/2008/layout/LinedList"/>
    <dgm:cxn modelId="{522A0708-07BA-4DB0-A70F-0EB91A45600E}" type="presParOf" srcId="{27BCEC73-F5CF-48ED-93EC-6C96B62D6706}" destId="{E2330803-E4E4-48FB-A90C-F2E407132DFA}" srcOrd="0" destOrd="0" presId="urn:microsoft.com/office/officeart/2008/layout/LinedList"/>
    <dgm:cxn modelId="{CD64C475-A7C6-4FCF-918B-1D412B9D18E8}" type="presParOf" srcId="{27BCEC73-F5CF-48ED-93EC-6C96B62D6706}" destId="{6FEE4EE5-D88D-49AD-99AF-186D1043EC53}" srcOrd="1" destOrd="0" presId="urn:microsoft.com/office/officeart/2008/layout/LinedList"/>
    <dgm:cxn modelId="{D9B257B6-B9A3-4C1D-833D-D312E3A51E9E}" type="presParOf" srcId="{6EECD30D-8A61-4234-8506-D9C841F47E16}" destId="{33A0B21F-9ACD-4762-A893-459E07668BEE}" srcOrd="2" destOrd="0" presId="urn:microsoft.com/office/officeart/2008/layout/LinedList"/>
    <dgm:cxn modelId="{9B798A5D-0E52-43D2-9A37-B28ACB3A3E22}" type="presParOf" srcId="{6EECD30D-8A61-4234-8506-D9C841F47E16}" destId="{93AEAF7B-8F92-4A93-8E31-5D833B871F18}" srcOrd="3" destOrd="0" presId="urn:microsoft.com/office/officeart/2008/layout/LinedList"/>
    <dgm:cxn modelId="{5F91EE18-0D15-42D7-9B18-82A1E4630AFA}" type="presParOf" srcId="{93AEAF7B-8F92-4A93-8E31-5D833B871F18}" destId="{2C58BD96-C101-4857-98B5-7CF869350610}" srcOrd="0" destOrd="0" presId="urn:microsoft.com/office/officeart/2008/layout/LinedList"/>
    <dgm:cxn modelId="{14FAA24C-5930-4DC2-B27A-7B66FE99D28F}" type="presParOf" srcId="{93AEAF7B-8F92-4A93-8E31-5D833B871F18}" destId="{78BE1481-0A8B-4240-8CCA-A33ABBBC793D}" srcOrd="1" destOrd="0" presId="urn:microsoft.com/office/officeart/2008/layout/LinedList"/>
    <dgm:cxn modelId="{2D882541-FE58-490D-99C7-4E86E2F247F7}" type="presParOf" srcId="{6EECD30D-8A61-4234-8506-D9C841F47E16}" destId="{A2724C73-E3D1-4D23-B41F-28C50CE66342}" srcOrd="4" destOrd="0" presId="urn:microsoft.com/office/officeart/2008/layout/LinedList"/>
    <dgm:cxn modelId="{57EC2E1D-5AA8-49F0-9793-D7C3AE2192F8}" type="presParOf" srcId="{6EECD30D-8A61-4234-8506-D9C841F47E16}" destId="{4B8D0217-5895-40BA-A78B-B1A88CF9F9DF}" srcOrd="5" destOrd="0" presId="urn:microsoft.com/office/officeart/2008/layout/LinedList"/>
    <dgm:cxn modelId="{856DD5D3-5703-4472-A1B1-D60CA39ADC31}" type="presParOf" srcId="{4B8D0217-5895-40BA-A78B-B1A88CF9F9DF}" destId="{3D8AEBCE-D93E-4223-BA07-F7C808EFFB24}" srcOrd="0" destOrd="0" presId="urn:microsoft.com/office/officeart/2008/layout/LinedList"/>
    <dgm:cxn modelId="{523772BE-943B-49BE-B662-D63C182987B6}" type="presParOf" srcId="{4B8D0217-5895-40BA-A78B-B1A88CF9F9DF}" destId="{E98EF335-D95B-4EF3-BDE1-7FE5BDA82269}" srcOrd="1" destOrd="0" presId="urn:microsoft.com/office/officeart/2008/layout/LinedList"/>
    <dgm:cxn modelId="{5D83C5B2-FF34-4E87-8493-6BCB43322D46}" type="presParOf" srcId="{6EECD30D-8A61-4234-8506-D9C841F47E16}" destId="{D2738395-0CDE-4BD9-BDF9-3A078078BFCE}" srcOrd="6" destOrd="0" presId="urn:microsoft.com/office/officeart/2008/layout/LinedList"/>
    <dgm:cxn modelId="{950B81B1-09F4-4D18-8849-60B42DB4E1EA}" type="presParOf" srcId="{6EECD30D-8A61-4234-8506-D9C841F47E16}" destId="{98E9A742-D862-41B5-AFA8-D943767B4AF9}" srcOrd="7" destOrd="0" presId="urn:microsoft.com/office/officeart/2008/layout/LinedList"/>
    <dgm:cxn modelId="{9FF4535C-9669-4339-9699-E81188538B63}" type="presParOf" srcId="{98E9A742-D862-41B5-AFA8-D943767B4AF9}" destId="{BE24AD0E-93D9-44CB-90FA-5D3D93E34E7A}" srcOrd="0" destOrd="0" presId="urn:microsoft.com/office/officeart/2008/layout/LinedList"/>
    <dgm:cxn modelId="{8B99E75D-98CA-45FA-9B08-001438CD09FD}" type="presParOf" srcId="{98E9A742-D862-41B5-AFA8-D943767B4AF9}" destId="{7113A361-E973-4986-901E-5533F7CFE0DA}" srcOrd="1" destOrd="0" presId="urn:microsoft.com/office/officeart/2008/layout/LinedList"/>
    <dgm:cxn modelId="{245E9497-133B-4E4D-8BAE-6461DF81F6F3}" type="presParOf" srcId="{6EECD30D-8A61-4234-8506-D9C841F47E16}" destId="{7ACB8410-AA44-4DC3-857C-8FF913C1AFDE}" srcOrd="8" destOrd="0" presId="urn:microsoft.com/office/officeart/2008/layout/LinedList"/>
    <dgm:cxn modelId="{721EA622-C7B1-47C9-A78D-73A37A835885}" type="presParOf" srcId="{6EECD30D-8A61-4234-8506-D9C841F47E16}" destId="{A8E80039-2428-4A88-8E75-7CEAC818EA6C}" srcOrd="9" destOrd="0" presId="urn:microsoft.com/office/officeart/2008/layout/LinedList"/>
    <dgm:cxn modelId="{B076371C-0DA3-49FC-AF22-7EC35CE5B7BF}" type="presParOf" srcId="{A8E80039-2428-4A88-8E75-7CEAC818EA6C}" destId="{33B40479-9452-462F-A1DA-70B5B0A0D261}" srcOrd="0" destOrd="0" presId="urn:microsoft.com/office/officeart/2008/layout/LinedList"/>
    <dgm:cxn modelId="{9A55D3B3-3CF3-46CC-B212-2D26C31CC09E}" type="presParOf" srcId="{A8E80039-2428-4A88-8E75-7CEAC818EA6C}" destId="{4E4E1737-6385-4BAE-83D5-CE5EBECE5E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F60ACD-20EF-42B1-8569-58CA2766823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BD38491-C856-4DB2-B825-645EA2518BE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Referred Journals</a:t>
          </a:r>
        </a:p>
      </dgm:t>
    </dgm:pt>
    <dgm:pt modelId="{35DC4E68-6F9A-42DA-8125-29F475C7EB09}" type="parTrans" cxnId="{7F26BCA5-2DE2-4F12-AF9D-713C64B32B5B}">
      <dgm:prSet/>
      <dgm:spPr/>
    </dgm:pt>
    <dgm:pt modelId="{676C3F2B-A9F2-4FC1-A00E-57B6DA39A733}" type="sibTrans" cxnId="{7F26BCA5-2DE2-4F12-AF9D-713C64B32B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015333-0740-4ABC-B9AF-DE52FFF52CD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latin typeface="Arial"/>
              <a:cs typeface="Arial"/>
            </a:rPr>
            <a:t>Finalised</a:t>
          </a:r>
          <a:r>
            <a:rPr lang="en-US" dirty="0">
              <a:latin typeface="Arial"/>
              <a:cs typeface="Arial"/>
            </a:rPr>
            <a:t> Methodology</a:t>
          </a:r>
        </a:p>
      </dgm:t>
    </dgm:pt>
    <dgm:pt modelId="{B12DE3D8-CCC5-4DF1-9CDE-FE8F42344D69}" type="parTrans" cxnId="{10587418-0BB8-4907-9E20-33D4FC95312B}">
      <dgm:prSet/>
      <dgm:spPr/>
    </dgm:pt>
    <dgm:pt modelId="{9C1FD27D-F08F-49A4-AA28-83A55A49DDD9}" type="sibTrans" cxnId="{10587418-0BB8-4907-9E20-33D4FC9531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FB2F6B-53D0-4A4B-9A89-2941199EEFD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Selected site - SH junction, </a:t>
          </a:r>
          <a:r>
            <a:rPr lang="en-US" dirty="0" err="1">
              <a:latin typeface="Arial"/>
              <a:cs typeface="Arial"/>
            </a:rPr>
            <a:t>Changanassery</a:t>
          </a:r>
          <a:r>
            <a:rPr lang="en-US" dirty="0">
              <a:latin typeface="Arial"/>
              <a:cs typeface="Arial"/>
            </a:rPr>
            <a:t> </a:t>
          </a:r>
        </a:p>
      </dgm:t>
    </dgm:pt>
    <dgm:pt modelId="{8762498F-AF6D-47DA-9841-B1C03663CFF7}" type="parTrans" cxnId="{00C491B6-14C3-4EDC-B6DF-45CDCEDA65A7}">
      <dgm:prSet/>
      <dgm:spPr/>
    </dgm:pt>
    <dgm:pt modelId="{07348B5B-97CF-4B74-B0B9-A4DF26386110}" type="sibTrans" cxnId="{00C491B6-14C3-4EDC-B6DF-45CDCEDA65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A12F8A-2813-4E00-8FE4-6671D656FBB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Took traffic volume survey </a:t>
          </a:r>
        </a:p>
      </dgm:t>
    </dgm:pt>
    <dgm:pt modelId="{D976F627-6AE5-4F0C-903F-B7B40F7F36A6}" type="parTrans" cxnId="{11AAC3E7-E358-4964-B6EF-D5C987137622}">
      <dgm:prSet/>
      <dgm:spPr/>
    </dgm:pt>
    <dgm:pt modelId="{1DFEAF8D-6667-44A8-BD61-6AE89901EC0C}" type="sibTrans" cxnId="{11AAC3E7-E358-4964-B6EF-D5C9871376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E896C4-2B48-4A3A-A601-BA3760252E9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Identified peak hours by converting into PCU</a:t>
          </a:r>
        </a:p>
      </dgm:t>
    </dgm:pt>
    <dgm:pt modelId="{4D943C91-155A-4DB2-815F-AA618AC8E046}" type="parTrans" cxnId="{6C11269F-33B6-44C6-B7C1-1449AC1113B7}">
      <dgm:prSet/>
      <dgm:spPr/>
    </dgm:pt>
    <dgm:pt modelId="{6B61D09F-455B-462A-A338-46E0DC11F818}" type="sibTrans" cxnId="{6C11269F-33B6-44C6-B7C1-1449AC1113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2413D4-CA1C-4EA7-A182-8DA91CFB5EA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/>
              <a:cs typeface="Arial"/>
            </a:rPr>
            <a:t>Started dataset collection for simulation by capturing videos</a:t>
          </a:r>
        </a:p>
      </dgm:t>
    </dgm:pt>
    <dgm:pt modelId="{C3F1A1F4-2E16-4A0D-9538-6C7C0252AF48}" type="parTrans" cxnId="{0AFA96EA-B0BE-4F51-8BCF-C6EC37932955}">
      <dgm:prSet/>
      <dgm:spPr/>
    </dgm:pt>
    <dgm:pt modelId="{5C4A352D-4356-4973-9576-9FF16DBE6A24}" type="sibTrans" cxnId="{0AFA96EA-B0BE-4F51-8BCF-C6EC37932955}">
      <dgm:prSet/>
      <dgm:spPr/>
      <dgm:t>
        <a:bodyPr/>
        <a:lstStyle/>
        <a:p>
          <a:endParaRPr lang="en-US"/>
        </a:p>
      </dgm:t>
    </dgm:pt>
    <dgm:pt modelId="{454A00D9-5F44-4406-8F6F-BE34C536D1DC}" type="pres">
      <dgm:prSet presAssocID="{89F60ACD-20EF-42B1-8569-58CA2766823B}" presName="root" presStyleCnt="0">
        <dgm:presLayoutVars>
          <dgm:dir/>
          <dgm:resizeHandles val="exact"/>
        </dgm:presLayoutVars>
      </dgm:prSet>
      <dgm:spPr/>
    </dgm:pt>
    <dgm:pt modelId="{250DE4B1-3F04-4783-AC8F-070DC8B72C89}" type="pres">
      <dgm:prSet presAssocID="{89F60ACD-20EF-42B1-8569-58CA2766823B}" presName="container" presStyleCnt="0">
        <dgm:presLayoutVars>
          <dgm:dir/>
          <dgm:resizeHandles val="exact"/>
        </dgm:presLayoutVars>
      </dgm:prSet>
      <dgm:spPr/>
    </dgm:pt>
    <dgm:pt modelId="{9E547CDD-AC2A-460F-9F80-A7D2B192B891}" type="pres">
      <dgm:prSet presAssocID="{2BD38491-C856-4DB2-B825-645EA2518BE5}" presName="compNode" presStyleCnt="0"/>
      <dgm:spPr/>
    </dgm:pt>
    <dgm:pt modelId="{DA8229B6-94D0-4C8F-A653-FC6C25F1AF95}" type="pres">
      <dgm:prSet presAssocID="{2BD38491-C856-4DB2-B825-645EA2518BE5}" presName="iconBgRect" presStyleLbl="bgShp" presStyleIdx="0" presStyleCnt="6"/>
      <dgm:spPr/>
    </dgm:pt>
    <dgm:pt modelId="{F4B2EEF8-F2A2-4E46-917B-13F140F2ACA1}" type="pres">
      <dgm:prSet presAssocID="{2BD38491-C856-4DB2-B825-645EA2518BE5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A1814F-3FB2-41D6-8179-317D6FB375EC}" type="pres">
      <dgm:prSet presAssocID="{2BD38491-C856-4DB2-B825-645EA2518BE5}" presName="spaceRect" presStyleCnt="0"/>
      <dgm:spPr/>
    </dgm:pt>
    <dgm:pt modelId="{9D745B34-06FB-4327-B523-62CDA766A792}" type="pres">
      <dgm:prSet presAssocID="{2BD38491-C856-4DB2-B825-645EA2518BE5}" presName="textRect" presStyleLbl="revTx" presStyleIdx="0" presStyleCnt="6">
        <dgm:presLayoutVars>
          <dgm:chMax val="1"/>
          <dgm:chPref val="1"/>
        </dgm:presLayoutVars>
      </dgm:prSet>
      <dgm:spPr/>
    </dgm:pt>
    <dgm:pt modelId="{3629F3D4-D004-4245-A0F8-6088FE47F2E2}" type="pres">
      <dgm:prSet presAssocID="{676C3F2B-A9F2-4FC1-A00E-57B6DA39A733}" presName="sibTrans" presStyleLbl="sibTrans2D1" presStyleIdx="0" presStyleCnt="0"/>
      <dgm:spPr/>
    </dgm:pt>
    <dgm:pt modelId="{5B5D2044-5E74-4C78-A955-D312254DD0DC}" type="pres">
      <dgm:prSet presAssocID="{80015333-0740-4ABC-B9AF-DE52FFF52CD6}" presName="compNode" presStyleCnt="0"/>
      <dgm:spPr/>
    </dgm:pt>
    <dgm:pt modelId="{07E44001-48CD-46C6-B79F-0FBEB0A74555}" type="pres">
      <dgm:prSet presAssocID="{80015333-0740-4ABC-B9AF-DE52FFF52CD6}" presName="iconBgRect" presStyleLbl="bgShp" presStyleIdx="1" presStyleCnt="6"/>
      <dgm:spPr/>
    </dgm:pt>
    <dgm:pt modelId="{122D33BC-BCBA-408B-96F7-228565196ECE}" type="pres">
      <dgm:prSet presAssocID="{80015333-0740-4ABC-B9AF-DE52FFF52CD6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65FB8A3-3CDC-4440-AC18-9F31862D6FE4}" type="pres">
      <dgm:prSet presAssocID="{80015333-0740-4ABC-B9AF-DE52FFF52CD6}" presName="spaceRect" presStyleCnt="0"/>
      <dgm:spPr/>
    </dgm:pt>
    <dgm:pt modelId="{70A7B175-0C46-4211-B7B1-256813E717A4}" type="pres">
      <dgm:prSet presAssocID="{80015333-0740-4ABC-B9AF-DE52FFF52CD6}" presName="textRect" presStyleLbl="revTx" presStyleIdx="1" presStyleCnt="6">
        <dgm:presLayoutVars>
          <dgm:chMax val="1"/>
          <dgm:chPref val="1"/>
        </dgm:presLayoutVars>
      </dgm:prSet>
      <dgm:spPr/>
    </dgm:pt>
    <dgm:pt modelId="{B983B7DA-6101-4121-945B-C3442A34922F}" type="pres">
      <dgm:prSet presAssocID="{9C1FD27D-F08F-49A4-AA28-83A55A49DDD9}" presName="sibTrans" presStyleLbl="sibTrans2D1" presStyleIdx="0" presStyleCnt="0"/>
      <dgm:spPr/>
    </dgm:pt>
    <dgm:pt modelId="{56551DED-C021-4785-B124-D18E3654843B}" type="pres">
      <dgm:prSet presAssocID="{E5FB2F6B-53D0-4A4B-9A89-2941199EEFD7}" presName="compNode" presStyleCnt="0"/>
      <dgm:spPr/>
    </dgm:pt>
    <dgm:pt modelId="{6974A8CA-51DB-4C00-B96B-D53A9D85E475}" type="pres">
      <dgm:prSet presAssocID="{E5FB2F6B-53D0-4A4B-9A89-2941199EEFD7}" presName="iconBgRect" presStyleLbl="bgShp" presStyleIdx="2" presStyleCnt="6"/>
      <dgm:spPr/>
    </dgm:pt>
    <dgm:pt modelId="{40D9BF34-9F7D-40C6-A80A-10F43C5F2654}" type="pres">
      <dgm:prSet presAssocID="{E5FB2F6B-53D0-4A4B-9A89-2941199EEFD7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F2CAAFAF-651F-4C1F-92BB-441641879D8A}" type="pres">
      <dgm:prSet presAssocID="{E5FB2F6B-53D0-4A4B-9A89-2941199EEFD7}" presName="spaceRect" presStyleCnt="0"/>
      <dgm:spPr/>
    </dgm:pt>
    <dgm:pt modelId="{8D8B1643-6635-45C0-BE01-2D5A878849BD}" type="pres">
      <dgm:prSet presAssocID="{E5FB2F6B-53D0-4A4B-9A89-2941199EEFD7}" presName="textRect" presStyleLbl="revTx" presStyleIdx="2" presStyleCnt="6">
        <dgm:presLayoutVars>
          <dgm:chMax val="1"/>
          <dgm:chPref val="1"/>
        </dgm:presLayoutVars>
      </dgm:prSet>
      <dgm:spPr/>
    </dgm:pt>
    <dgm:pt modelId="{8C64810B-24F2-49FF-8DC1-674610398B83}" type="pres">
      <dgm:prSet presAssocID="{07348B5B-97CF-4B74-B0B9-A4DF26386110}" presName="sibTrans" presStyleLbl="sibTrans2D1" presStyleIdx="0" presStyleCnt="0"/>
      <dgm:spPr/>
    </dgm:pt>
    <dgm:pt modelId="{FF669759-E1DE-4127-9E44-C3437FF4A007}" type="pres">
      <dgm:prSet presAssocID="{DEA12F8A-2813-4E00-8FE4-6671D656FBBD}" presName="compNode" presStyleCnt="0"/>
      <dgm:spPr/>
    </dgm:pt>
    <dgm:pt modelId="{65F4F72F-8D3E-498E-A33D-3094CF5D7731}" type="pres">
      <dgm:prSet presAssocID="{DEA12F8A-2813-4E00-8FE4-6671D656FBBD}" presName="iconBgRect" presStyleLbl="bgShp" presStyleIdx="3" presStyleCnt="6"/>
      <dgm:spPr/>
    </dgm:pt>
    <dgm:pt modelId="{03BC352C-206B-4B29-8147-0D230DED6EFA}" type="pres">
      <dgm:prSet presAssocID="{DEA12F8A-2813-4E00-8FE4-6671D656FBBD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7BC5FA1-FAAC-4454-B0C5-F888BC9317FD}" type="pres">
      <dgm:prSet presAssocID="{DEA12F8A-2813-4E00-8FE4-6671D656FBBD}" presName="spaceRect" presStyleCnt="0"/>
      <dgm:spPr/>
    </dgm:pt>
    <dgm:pt modelId="{D5C6CF2E-3392-403B-A62F-13F587341667}" type="pres">
      <dgm:prSet presAssocID="{DEA12F8A-2813-4E00-8FE4-6671D656FBBD}" presName="textRect" presStyleLbl="revTx" presStyleIdx="3" presStyleCnt="6">
        <dgm:presLayoutVars>
          <dgm:chMax val="1"/>
          <dgm:chPref val="1"/>
        </dgm:presLayoutVars>
      </dgm:prSet>
      <dgm:spPr/>
    </dgm:pt>
    <dgm:pt modelId="{E2EA12B9-FA13-4BFE-9F5F-8BB2C67A710F}" type="pres">
      <dgm:prSet presAssocID="{1DFEAF8D-6667-44A8-BD61-6AE89901EC0C}" presName="sibTrans" presStyleLbl="sibTrans2D1" presStyleIdx="0" presStyleCnt="0"/>
      <dgm:spPr/>
    </dgm:pt>
    <dgm:pt modelId="{0561042E-C028-4F7D-B146-0CA5947DE779}" type="pres">
      <dgm:prSet presAssocID="{71E896C4-2B48-4A3A-A601-BA3760252E98}" presName="compNode" presStyleCnt="0"/>
      <dgm:spPr/>
    </dgm:pt>
    <dgm:pt modelId="{CAAC29DB-233C-472A-B0F6-F90497C4693E}" type="pres">
      <dgm:prSet presAssocID="{71E896C4-2B48-4A3A-A601-BA3760252E98}" presName="iconBgRect" presStyleLbl="bgShp" presStyleIdx="4" presStyleCnt="6"/>
      <dgm:spPr/>
    </dgm:pt>
    <dgm:pt modelId="{7947601A-11F9-4EDB-B50A-B6406441B1E2}" type="pres">
      <dgm:prSet presAssocID="{71E896C4-2B48-4A3A-A601-BA3760252E98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3BE475-4737-4DE4-AFC4-5DE2452DFC13}" type="pres">
      <dgm:prSet presAssocID="{71E896C4-2B48-4A3A-A601-BA3760252E98}" presName="spaceRect" presStyleCnt="0"/>
      <dgm:spPr/>
    </dgm:pt>
    <dgm:pt modelId="{D14A898A-BB95-4C95-B954-0A41DE6A34BD}" type="pres">
      <dgm:prSet presAssocID="{71E896C4-2B48-4A3A-A601-BA3760252E98}" presName="textRect" presStyleLbl="revTx" presStyleIdx="4" presStyleCnt="6">
        <dgm:presLayoutVars>
          <dgm:chMax val="1"/>
          <dgm:chPref val="1"/>
        </dgm:presLayoutVars>
      </dgm:prSet>
      <dgm:spPr/>
    </dgm:pt>
    <dgm:pt modelId="{BB97318B-572D-4E48-92BC-06590B6E0983}" type="pres">
      <dgm:prSet presAssocID="{6B61D09F-455B-462A-A338-46E0DC11F818}" presName="sibTrans" presStyleLbl="sibTrans2D1" presStyleIdx="0" presStyleCnt="0"/>
      <dgm:spPr/>
    </dgm:pt>
    <dgm:pt modelId="{815B8A23-B230-44BF-8398-C2B1D850EB7F}" type="pres">
      <dgm:prSet presAssocID="{1F2413D4-CA1C-4EA7-A182-8DA91CFB5EA0}" presName="compNode" presStyleCnt="0"/>
      <dgm:spPr/>
    </dgm:pt>
    <dgm:pt modelId="{53F3734A-134D-4CB2-8303-CA020AAAA178}" type="pres">
      <dgm:prSet presAssocID="{1F2413D4-CA1C-4EA7-A182-8DA91CFB5EA0}" presName="iconBgRect" presStyleLbl="bgShp" presStyleIdx="5" presStyleCnt="6"/>
      <dgm:spPr/>
    </dgm:pt>
    <dgm:pt modelId="{C6E00281-A960-4939-8DD7-CA080CE0C5CB}" type="pres">
      <dgm:prSet presAssocID="{1F2413D4-CA1C-4EA7-A182-8DA91CFB5EA0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39ACE1C-5600-4FBD-B254-3FCF9752861D}" type="pres">
      <dgm:prSet presAssocID="{1F2413D4-CA1C-4EA7-A182-8DA91CFB5EA0}" presName="spaceRect" presStyleCnt="0"/>
      <dgm:spPr/>
    </dgm:pt>
    <dgm:pt modelId="{42FAE88B-0741-4905-8064-5FC163D01729}" type="pres">
      <dgm:prSet presAssocID="{1F2413D4-CA1C-4EA7-A182-8DA91CFB5EA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703650E-E2C6-47ED-87AB-4CC04F00AC21}" type="presOf" srcId="{07348B5B-97CF-4B74-B0B9-A4DF26386110}" destId="{8C64810B-24F2-49FF-8DC1-674610398B83}" srcOrd="0" destOrd="0" presId="urn:microsoft.com/office/officeart/2018/2/layout/IconCircleList"/>
    <dgm:cxn modelId="{10587418-0BB8-4907-9E20-33D4FC95312B}" srcId="{89F60ACD-20EF-42B1-8569-58CA2766823B}" destId="{80015333-0740-4ABC-B9AF-DE52FFF52CD6}" srcOrd="1" destOrd="0" parTransId="{B12DE3D8-CCC5-4DF1-9CDE-FE8F42344D69}" sibTransId="{9C1FD27D-F08F-49A4-AA28-83A55A49DDD9}"/>
    <dgm:cxn modelId="{75776733-4976-4946-A553-D4F2279397F6}" type="presOf" srcId="{DEA12F8A-2813-4E00-8FE4-6671D656FBBD}" destId="{D5C6CF2E-3392-403B-A62F-13F587341667}" srcOrd="0" destOrd="0" presId="urn:microsoft.com/office/officeart/2018/2/layout/IconCircleList"/>
    <dgm:cxn modelId="{0FE53A34-AAB0-4A44-8C89-54B0EF572067}" type="presOf" srcId="{1F2413D4-CA1C-4EA7-A182-8DA91CFB5EA0}" destId="{42FAE88B-0741-4905-8064-5FC163D01729}" srcOrd="0" destOrd="0" presId="urn:microsoft.com/office/officeart/2018/2/layout/IconCircleList"/>
    <dgm:cxn modelId="{13C3FF38-5E1B-45E2-8D13-95E56F4A92E3}" type="presOf" srcId="{89F60ACD-20EF-42B1-8569-58CA2766823B}" destId="{454A00D9-5F44-4406-8F6F-BE34C536D1DC}" srcOrd="0" destOrd="0" presId="urn:microsoft.com/office/officeart/2018/2/layout/IconCircleList"/>
    <dgm:cxn modelId="{11E6BD63-E149-412A-87D3-FFA277B1AD30}" type="presOf" srcId="{676C3F2B-A9F2-4FC1-A00E-57B6DA39A733}" destId="{3629F3D4-D004-4245-A0F8-6088FE47F2E2}" srcOrd="0" destOrd="0" presId="urn:microsoft.com/office/officeart/2018/2/layout/IconCircleList"/>
    <dgm:cxn modelId="{7B884D66-695D-41EC-B62C-33D22F15C129}" type="presOf" srcId="{E5FB2F6B-53D0-4A4B-9A89-2941199EEFD7}" destId="{8D8B1643-6635-45C0-BE01-2D5A878849BD}" srcOrd="0" destOrd="0" presId="urn:microsoft.com/office/officeart/2018/2/layout/IconCircleList"/>
    <dgm:cxn modelId="{06220F74-9BB4-42B0-AD42-A982350B90E6}" type="presOf" srcId="{6B61D09F-455B-462A-A338-46E0DC11F818}" destId="{BB97318B-572D-4E48-92BC-06590B6E0983}" srcOrd="0" destOrd="0" presId="urn:microsoft.com/office/officeart/2018/2/layout/IconCircleList"/>
    <dgm:cxn modelId="{6AACEC9A-455F-4DC3-B589-88053058E30D}" type="presOf" srcId="{71E896C4-2B48-4A3A-A601-BA3760252E98}" destId="{D14A898A-BB95-4C95-B954-0A41DE6A34BD}" srcOrd="0" destOrd="0" presId="urn:microsoft.com/office/officeart/2018/2/layout/IconCircleList"/>
    <dgm:cxn modelId="{6C11269F-33B6-44C6-B7C1-1449AC1113B7}" srcId="{89F60ACD-20EF-42B1-8569-58CA2766823B}" destId="{71E896C4-2B48-4A3A-A601-BA3760252E98}" srcOrd="4" destOrd="0" parTransId="{4D943C91-155A-4DB2-815F-AA618AC8E046}" sibTransId="{6B61D09F-455B-462A-A338-46E0DC11F818}"/>
    <dgm:cxn modelId="{D60096A2-E0A3-4602-B948-BFAF265C3F88}" type="presOf" srcId="{9C1FD27D-F08F-49A4-AA28-83A55A49DDD9}" destId="{B983B7DA-6101-4121-945B-C3442A34922F}" srcOrd="0" destOrd="0" presId="urn:microsoft.com/office/officeart/2018/2/layout/IconCircleList"/>
    <dgm:cxn modelId="{7F26BCA5-2DE2-4F12-AF9D-713C64B32B5B}" srcId="{89F60ACD-20EF-42B1-8569-58CA2766823B}" destId="{2BD38491-C856-4DB2-B825-645EA2518BE5}" srcOrd="0" destOrd="0" parTransId="{35DC4E68-6F9A-42DA-8125-29F475C7EB09}" sibTransId="{676C3F2B-A9F2-4FC1-A00E-57B6DA39A733}"/>
    <dgm:cxn modelId="{00C491B6-14C3-4EDC-B6DF-45CDCEDA65A7}" srcId="{89F60ACD-20EF-42B1-8569-58CA2766823B}" destId="{E5FB2F6B-53D0-4A4B-9A89-2941199EEFD7}" srcOrd="2" destOrd="0" parTransId="{8762498F-AF6D-47DA-9841-B1C03663CFF7}" sibTransId="{07348B5B-97CF-4B74-B0B9-A4DF26386110}"/>
    <dgm:cxn modelId="{345DE0CE-AC58-46EC-936F-C5A1E3045C56}" type="presOf" srcId="{2BD38491-C856-4DB2-B825-645EA2518BE5}" destId="{9D745B34-06FB-4327-B523-62CDA766A792}" srcOrd="0" destOrd="0" presId="urn:microsoft.com/office/officeart/2018/2/layout/IconCircleList"/>
    <dgm:cxn modelId="{FB3A9AD3-EB12-434F-B62F-892D9EAC915E}" type="presOf" srcId="{1DFEAF8D-6667-44A8-BD61-6AE89901EC0C}" destId="{E2EA12B9-FA13-4BFE-9F5F-8BB2C67A710F}" srcOrd="0" destOrd="0" presId="urn:microsoft.com/office/officeart/2018/2/layout/IconCircleList"/>
    <dgm:cxn modelId="{11AAC3E7-E358-4964-B6EF-D5C987137622}" srcId="{89F60ACD-20EF-42B1-8569-58CA2766823B}" destId="{DEA12F8A-2813-4E00-8FE4-6671D656FBBD}" srcOrd="3" destOrd="0" parTransId="{D976F627-6AE5-4F0C-903F-B7B40F7F36A6}" sibTransId="{1DFEAF8D-6667-44A8-BD61-6AE89901EC0C}"/>
    <dgm:cxn modelId="{033D22E9-B27A-4429-86E8-CE6D5479D9E8}" type="presOf" srcId="{80015333-0740-4ABC-B9AF-DE52FFF52CD6}" destId="{70A7B175-0C46-4211-B7B1-256813E717A4}" srcOrd="0" destOrd="0" presId="urn:microsoft.com/office/officeart/2018/2/layout/IconCircleList"/>
    <dgm:cxn modelId="{0AFA96EA-B0BE-4F51-8BCF-C6EC37932955}" srcId="{89F60ACD-20EF-42B1-8569-58CA2766823B}" destId="{1F2413D4-CA1C-4EA7-A182-8DA91CFB5EA0}" srcOrd="5" destOrd="0" parTransId="{C3F1A1F4-2E16-4A0D-9538-6C7C0252AF48}" sibTransId="{5C4A352D-4356-4973-9576-9FF16DBE6A24}"/>
    <dgm:cxn modelId="{8EF65B39-D55C-4AD8-8109-45D2DF13821A}" type="presParOf" srcId="{454A00D9-5F44-4406-8F6F-BE34C536D1DC}" destId="{250DE4B1-3F04-4783-AC8F-070DC8B72C89}" srcOrd="0" destOrd="0" presId="urn:microsoft.com/office/officeart/2018/2/layout/IconCircleList"/>
    <dgm:cxn modelId="{1AC7B592-6BBF-4DD1-8746-2B2ADC9A9247}" type="presParOf" srcId="{250DE4B1-3F04-4783-AC8F-070DC8B72C89}" destId="{9E547CDD-AC2A-460F-9F80-A7D2B192B891}" srcOrd="0" destOrd="0" presId="urn:microsoft.com/office/officeart/2018/2/layout/IconCircleList"/>
    <dgm:cxn modelId="{BB16DFEA-9B9B-4A2B-9F30-47D326A6E7F7}" type="presParOf" srcId="{9E547CDD-AC2A-460F-9F80-A7D2B192B891}" destId="{DA8229B6-94D0-4C8F-A653-FC6C25F1AF95}" srcOrd="0" destOrd="0" presId="urn:microsoft.com/office/officeart/2018/2/layout/IconCircleList"/>
    <dgm:cxn modelId="{DC6B2B06-70E0-437B-974D-111D49AE5383}" type="presParOf" srcId="{9E547CDD-AC2A-460F-9F80-A7D2B192B891}" destId="{F4B2EEF8-F2A2-4E46-917B-13F140F2ACA1}" srcOrd="1" destOrd="0" presId="urn:microsoft.com/office/officeart/2018/2/layout/IconCircleList"/>
    <dgm:cxn modelId="{738F6930-2E1E-4896-ADBB-EF54DC4968FA}" type="presParOf" srcId="{9E547CDD-AC2A-460F-9F80-A7D2B192B891}" destId="{E9A1814F-3FB2-41D6-8179-317D6FB375EC}" srcOrd="2" destOrd="0" presId="urn:microsoft.com/office/officeart/2018/2/layout/IconCircleList"/>
    <dgm:cxn modelId="{4402698E-1047-4EAB-9C4E-DBE6A1689C16}" type="presParOf" srcId="{9E547CDD-AC2A-460F-9F80-A7D2B192B891}" destId="{9D745B34-06FB-4327-B523-62CDA766A792}" srcOrd="3" destOrd="0" presId="urn:microsoft.com/office/officeart/2018/2/layout/IconCircleList"/>
    <dgm:cxn modelId="{F6249A8B-892C-4064-B804-49CCF73CB82B}" type="presParOf" srcId="{250DE4B1-3F04-4783-AC8F-070DC8B72C89}" destId="{3629F3D4-D004-4245-A0F8-6088FE47F2E2}" srcOrd="1" destOrd="0" presId="urn:microsoft.com/office/officeart/2018/2/layout/IconCircleList"/>
    <dgm:cxn modelId="{47B20596-E80A-4EE0-8057-F68970B421D1}" type="presParOf" srcId="{250DE4B1-3F04-4783-AC8F-070DC8B72C89}" destId="{5B5D2044-5E74-4C78-A955-D312254DD0DC}" srcOrd="2" destOrd="0" presId="urn:microsoft.com/office/officeart/2018/2/layout/IconCircleList"/>
    <dgm:cxn modelId="{56F2E13B-675F-4A22-B379-1A9342E60F42}" type="presParOf" srcId="{5B5D2044-5E74-4C78-A955-D312254DD0DC}" destId="{07E44001-48CD-46C6-B79F-0FBEB0A74555}" srcOrd="0" destOrd="0" presId="urn:microsoft.com/office/officeart/2018/2/layout/IconCircleList"/>
    <dgm:cxn modelId="{F7A982E0-1EE1-4030-BEFD-375EFD2F0ED8}" type="presParOf" srcId="{5B5D2044-5E74-4C78-A955-D312254DD0DC}" destId="{122D33BC-BCBA-408B-96F7-228565196ECE}" srcOrd="1" destOrd="0" presId="urn:microsoft.com/office/officeart/2018/2/layout/IconCircleList"/>
    <dgm:cxn modelId="{1C6082B6-5569-46F6-A64E-C521B3E35311}" type="presParOf" srcId="{5B5D2044-5E74-4C78-A955-D312254DD0DC}" destId="{965FB8A3-3CDC-4440-AC18-9F31862D6FE4}" srcOrd="2" destOrd="0" presId="urn:microsoft.com/office/officeart/2018/2/layout/IconCircleList"/>
    <dgm:cxn modelId="{2FFCC881-14C7-47AC-B917-DE337A070FAC}" type="presParOf" srcId="{5B5D2044-5E74-4C78-A955-D312254DD0DC}" destId="{70A7B175-0C46-4211-B7B1-256813E717A4}" srcOrd="3" destOrd="0" presId="urn:microsoft.com/office/officeart/2018/2/layout/IconCircleList"/>
    <dgm:cxn modelId="{14D65802-CE2E-4A09-A8D8-C47A1549D1D4}" type="presParOf" srcId="{250DE4B1-3F04-4783-AC8F-070DC8B72C89}" destId="{B983B7DA-6101-4121-945B-C3442A34922F}" srcOrd="3" destOrd="0" presId="urn:microsoft.com/office/officeart/2018/2/layout/IconCircleList"/>
    <dgm:cxn modelId="{E218D3A4-3EFD-4395-BD66-1E807F0E3F44}" type="presParOf" srcId="{250DE4B1-3F04-4783-AC8F-070DC8B72C89}" destId="{56551DED-C021-4785-B124-D18E3654843B}" srcOrd="4" destOrd="0" presId="urn:microsoft.com/office/officeart/2018/2/layout/IconCircleList"/>
    <dgm:cxn modelId="{1799F553-554D-4A53-A08E-5F836DA7D4C8}" type="presParOf" srcId="{56551DED-C021-4785-B124-D18E3654843B}" destId="{6974A8CA-51DB-4C00-B96B-D53A9D85E475}" srcOrd="0" destOrd="0" presId="urn:microsoft.com/office/officeart/2018/2/layout/IconCircleList"/>
    <dgm:cxn modelId="{780B9A10-2F26-471B-9BEF-8537183B980B}" type="presParOf" srcId="{56551DED-C021-4785-B124-D18E3654843B}" destId="{40D9BF34-9F7D-40C6-A80A-10F43C5F2654}" srcOrd="1" destOrd="0" presId="urn:microsoft.com/office/officeart/2018/2/layout/IconCircleList"/>
    <dgm:cxn modelId="{43745E27-E22A-4AC6-B726-2A3DB0455416}" type="presParOf" srcId="{56551DED-C021-4785-B124-D18E3654843B}" destId="{F2CAAFAF-651F-4C1F-92BB-441641879D8A}" srcOrd="2" destOrd="0" presId="urn:microsoft.com/office/officeart/2018/2/layout/IconCircleList"/>
    <dgm:cxn modelId="{6792FD4E-A1C0-4110-B672-2F90D37902C2}" type="presParOf" srcId="{56551DED-C021-4785-B124-D18E3654843B}" destId="{8D8B1643-6635-45C0-BE01-2D5A878849BD}" srcOrd="3" destOrd="0" presId="urn:microsoft.com/office/officeart/2018/2/layout/IconCircleList"/>
    <dgm:cxn modelId="{9D2CF698-F176-47DE-992E-39B7B2346886}" type="presParOf" srcId="{250DE4B1-3F04-4783-AC8F-070DC8B72C89}" destId="{8C64810B-24F2-49FF-8DC1-674610398B83}" srcOrd="5" destOrd="0" presId="urn:microsoft.com/office/officeart/2018/2/layout/IconCircleList"/>
    <dgm:cxn modelId="{E2812097-A21F-484F-AAE3-6D6D1AEDB9C2}" type="presParOf" srcId="{250DE4B1-3F04-4783-AC8F-070DC8B72C89}" destId="{FF669759-E1DE-4127-9E44-C3437FF4A007}" srcOrd="6" destOrd="0" presId="urn:microsoft.com/office/officeart/2018/2/layout/IconCircleList"/>
    <dgm:cxn modelId="{E8B69EE2-A359-42D0-BABA-44950DF8729B}" type="presParOf" srcId="{FF669759-E1DE-4127-9E44-C3437FF4A007}" destId="{65F4F72F-8D3E-498E-A33D-3094CF5D7731}" srcOrd="0" destOrd="0" presId="urn:microsoft.com/office/officeart/2018/2/layout/IconCircleList"/>
    <dgm:cxn modelId="{99E3C8DB-036C-4123-9FB9-09A46D14329C}" type="presParOf" srcId="{FF669759-E1DE-4127-9E44-C3437FF4A007}" destId="{03BC352C-206B-4B29-8147-0D230DED6EFA}" srcOrd="1" destOrd="0" presId="urn:microsoft.com/office/officeart/2018/2/layout/IconCircleList"/>
    <dgm:cxn modelId="{470B4811-CAAC-47B2-9CA0-3B483F275799}" type="presParOf" srcId="{FF669759-E1DE-4127-9E44-C3437FF4A007}" destId="{E7BC5FA1-FAAC-4454-B0C5-F888BC9317FD}" srcOrd="2" destOrd="0" presId="urn:microsoft.com/office/officeart/2018/2/layout/IconCircleList"/>
    <dgm:cxn modelId="{FBEF0910-CBD1-480F-BA2A-2357A87DAB26}" type="presParOf" srcId="{FF669759-E1DE-4127-9E44-C3437FF4A007}" destId="{D5C6CF2E-3392-403B-A62F-13F587341667}" srcOrd="3" destOrd="0" presId="urn:microsoft.com/office/officeart/2018/2/layout/IconCircleList"/>
    <dgm:cxn modelId="{73D5BA46-FBC5-4C22-9DFB-97F9F387ADF9}" type="presParOf" srcId="{250DE4B1-3F04-4783-AC8F-070DC8B72C89}" destId="{E2EA12B9-FA13-4BFE-9F5F-8BB2C67A710F}" srcOrd="7" destOrd="0" presId="urn:microsoft.com/office/officeart/2018/2/layout/IconCircleList"/>
    <dgm:cxn modelId="{25907095-CD85-4CFA-9BCA-026180A09CAC}" type="presParOf" srcId="{250DE4B1-3F04-4783-AC8F-070DC8B72C89}" destId="{0561042E-C028-4F7D-B146-0CA5947DE779}" srcOrd="8" destOrd="0" presId="urn:microsoft.com/office/officeart/2018/2/layout/IconCircleList"/>
    <dgm:cxn modelId="{FD0295AC-9BB5-4089-8C21-B02A9604A20E}" type="presParOf" srcId="{0561042E-C028-4F7D-B146-0CA5947DE779}" destId="{CAAC29DB-233C-472A-B0F6-F90497C4693E}" srcOrd="0" destOrd="0" presId="urn:microsoft.com/office/officeart/2018/2/layout/IconCircleList"/>
    <dgm:cxn modelId="{17821685-A9CB-4D17-93A9-17B7BF4B6F32}" type="presParOf" srcId="{0561042E-C028-4F7D-B146-0CA5947DE779}" destId="{7947601A-11F9-4EDB-B50A-B6406441B1E2}" srcOrd="1" destOrd="0" presId="urn:microsoft.com/office/officeart/2018/2/layout/IconCircleList"/>
    <dgm:cxn modelId="{13079B4B-6F6F-4978-B267-44A56CF4331B}" type="presParOf" srcId="{0561042E-C028-4F7D-B146-0CA5947DE779}" destId="{943BE475-4737-4DE4-AFC4-5DE2452DFC13}" srcOrd="2" destOrd="0" presId="urn:microsoft.com/office/officeart/2018/2/layout/IconCircleList"/>
    <dgm:cxn modelId="{C3F31C7C-06D1-4D72-B94B-7B2345518C3C}" type="presParOf" srcId="{0561042E-C028-4F7D-B146-0CA5947DE779}" destId="{D14A898A-BB95-4C95-B954-0A41DE6A34BD}" srcOrd="3" destOrd="0" presId="urn:microsoft.com/office/officeart/2018/2/layout/IconCircleList"/>
    <dgm:cxn modelId="{9C8CEB54-31A4-4D01-A653-988EEF7B63CC}" type="presParOf" srcId="{250DE4B1-3F04-4783-AC8F-070DC8B72C89}" destId="{BB97318B-572D-4E48-92BC-06590B6E0983}" srcOrd="9" destOrd="0" presId="urn:microsoft.com/office/officeart/2018/2/layout/IconCircleList"/>
    <dgm:cxn modelId="{496CDDBC-9D31-41E4-BBD9-010F360142BD}" type="presParOf" srcId="{250DE4B1-3F04-4783-AC8F-070DC8B72C89}" destId="{815B8A23-B230-44BF-8398-C2B1D850EB7F}" srcOrd="10" destOrd="0" presId="urn:microsoft.com/office/officeart/2018/2/layout/IconCircleList"/>
    <dgm:cxn modelId="{DD453C5E-ACD8-49E0-8DAD-ABB8AECAD31F}" type="presParOf" srcId="{815B8A23-B230-44BF-8398-C2B1D850EB7F}" destId="{53F3734A-134D-4CB2-8303-CA020AAAA178}" srcOrd="0" destOrd="0" presId="urn:microsoft.com/office/officeart/2018/2/layout/IconCircleList"/>
    <dgm:cxn modelId="{FFEAA013-7CEE-4FC4-B6F5-4A7102DBABE4}" type="presParOf" srcId="{815B8A23-B230-44BF-8398-C2B1D850EB7F}" destId="{C6E00281-A960-4939-8DD7-CA080CE0C5CB}" srcOrd="1" destOrd="0" presId="urn:microsoft.com/office/officeart/2018/2/layout/IconCircleList"/>
    <dgm:cxn modelId="{CF68510C-16C9-4596-B50F-06C8D5827062}" type="presParOf" srcId="{815B8A23-B230-44BF-8398-C2B1D850EB7F}" destId="{439ACE1C-5600-4FBD-B254-3FCF9752861D}" srcOrd="2" destOrd="0" presId="urn:microsoft.com/office/officeart/2018/2/layout/IconCircleList"/>
    <dgm:cxn modelId="{2C76B8FF-F388-447D-812D-B91ACEAD3E0F}" type="presParOf" srcId="{815B8A23-B230-44BF-8398-C2B1D850EB7F}" destId="{42FAE88B-0741-4905-8064-5FC163D0172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29E19-0DA0-4FDA-9D32-A1D09DE433A3}">
      <dsp:nvSpPr>
        <dsp:cNvPr id="0" name=""/>
        <dsp:cNvSpPr/>
      </dsp:nvSpPr>
      <dsp:spPr>
        <a:xfrm>
          <a:off x="0" y="438"/>
          <a:ext cx="5927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30803-E4E4-48FB-A90C-F2E407132DFA}">
      <dsp:nvSpPr>
        <dsp:cNvPr id="0" name=""/>
        <dsp:cNvSpPr/>
      </dsp:nvSpPr>
      <dsp:spPr>
        <a:xfrm>
          <a:off x="0" y="438"/>
          <a:ext cx="5927577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Franklin Gothic Demi Cond"/>
              <a:cs typeface="Times New Roman"/>
            </a:rPr>
            <a:t>Cameras capture videos</a:t>
          </a:r>
        </a:p>
      </dsp:txBody>
      <dsp:txXfrm>
        <a:off x="0" y="438"/>
        <a:ext cx="5927577" cy="718644"/>
      </dsp:txXfrm>
    </dsp:sp>
    <dsp:sp modelId="{33A0B21F-9ACD-4762-A893-459E07668BEE}">
      <dsp:nvSpPr>
        <dsp:cNvPr id="0" name=""/>
        <dsp:cNvSpPr/>
      </dsp:nvSpPr>
      <dsp:spPr>
        <a:xfrm>
          <a:off x="0" y="719083"/>
          <a:ext cx="5927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58BD96-C101-4857-98B5-7CF869350610}">
      <dsp:nvSpPr>
        <dsp:cNvPr id="0" name=""/>
        <dsp:cNvSpPr/>
      </dsp:nvSpPr>
      <dsp:spPr>
        <a:xfrm>
          <a:off x="0" y="719083"/>
          <a:ext cx="5927577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Franklin Gothic Demi Cond"/>
              <a:cs typeface="Times New Roman"/>
            </a:rPr>
            <a:t>Vehicles detected by image processing</a:t>
          </a:r>
        </a:p>
      </dsp:txBody>
      <dsp:txXfrm>
        <a:off x="0" y="719083"/>
        <a:ext cx="5927577" cy="718644"/>
      </dsp:txXfrm>
    </dsp:sp>
    <dsp:sp modelId="{A2724C73-E3D1-4D23-B41F-28C50CE66342}">
      <dsp:nvSpPr>
        <dsp:cNvPr id="0" name=""/>
        <dsp:cNvSpPr/>
      </dsp:nvSpPr>
      <dsp:spPr>
        <a:xfrm>
          <a:off x="0" y="1437727"/>
          <a:ext cx="5927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8AEBCE-D93E-4223-BA07-F7C808EFFB24}">
      <dsp:nvSpPr>
        <dsp:cNvPr id="0" name=""/>
        <dsp:cNvSpPr/>
      </dsp:nvSpPr>
      <dsp:spPr>
        <a:xfrm>
          <a:off x="0" y="1437727"/>
          <a:ext cx="5927577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Franklin Gothic Demi Cond"/>
              <a:cs typeface="Times New Roman"/>
            </a:rPr>
            <a:t>Calculating traffic density</a:t>
          </a:r>
        </a:p>
      </dsp:txBody>
      <dsp:txXfrm>
        <a:off x="0" y="1437727"/>
        <a:ext cx="5927577" cy="718644"/>
      </dsp:txXfrm>
    </dsp:sp>
    <dsp:sp modelId="{D2738395-0CDE-4BD9-BDF9-3A078078BFCE}">
      <dsp:nvSpPr>
        <dsp:cNvPr id="0" name=""/>
        <dsp:cNvSpPr/>
      </dsp:nvSpPr>
      <dsp:spPr>
        <a:xfrm>
          <a:off x="0" y="2156372"/>
          <a:ext cx="5927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24AD0E-93D9-44CB-90FA-5D3D93E34E7A}">
      <dsp:nvSpPr>
        <dsp:cNvPr id="0" name=""/>
        <dsp:cNvSpPr/>
      </dsp:nvSpPr>
      <dsp:spPr>
        <a:xfrm>
          <a:off x="0" y="2156372"/>
          <a:ext cx="5927577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Franklin Gothic Demi Cond"/>
              <a:cs typeface="Times New Roman"/>
            </a:rPr>
            <a:t>Setting green signal time</a:t>
          </a:r>
        </a:p>
      </dsp:txBody>
      <dsp:txXfrm>
        <a:off x="0" y="2156372"/>
        <a:ext cx="5927577" cy="718644"/>
      </dsp:txXfrm>
    </dsp:sp>
    <dsp:sp modelId="{7ACB8410-AA44-4DC3-857C-8FF913C1AFDE}">
      <dsp:nvSpPr>
        <dsp:cNvPr id="0" name=""/>
        <dsp:cNvSpPr/>
      </dsp:nvSpPr>
      <dsp:spPr>
        <a:xfrm>
          <a:off x="0" y="2875016"/>
          <a:ext cx="59275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B40479-9452-462F-A1DA-70B5B0A0D261}">
      <dsp:nvSpPr>
        <dsp:cNvPr id="0" name=""/>
        <dsp:cNvSpPr/>
      </dsp:nvSpPr>
      <dsp:spPr>
        <a:xfrm>
          <a:off x="0" y="2875016"/>
          <a:ext cx="5927577" cy="718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>
              <a:latin typeface="Franklin Gothic Demi Cond"/>
              <a:cs typeface="Times New Roman"/>
            </a:rPr>
            <a:t>Update Traffic signal timer</a:t>
          </a:r>
        </a:p>
      </dsp:txBody>
      <dsp:txXfrm>
        <a:off x="0" y="2875016"/>
        <a:ext cx="5927577" cy="718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229B6-94D0-4C8F-A653-FC6C25F1AF95}">
      <dsp:nvSpPr>
        <dsp:cNvPr id="0" name=""/>
        <dsp:cNvSpPr/>
      </dsp:nvSpPr>
      <dsp:spPr>
        <a:xfrm>
          <a:off x="8207" y="59239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2EEF8-F2A2-4E46-917B-13F140F2ACA1}">
      <dsp:nvSpPr>
        <dsp:cNvPr id="0" name=""/>
        <dsp:cNvSpPr/>
      </dsp:nvSpPr>
      <dsp:spPr>
        <a:xfrm>
          <a:off x="193259" y="244290"/>
          <a:ext cx="511094" cy="51109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5B34-06FB-4327-B523-62CDA766A792}">
      <dsp:nvSpPr>
        <dsp:cNvPr id="0" name=""/>
        <dsp:cNvSpPr/>
      </dsp:nvSpPr>
      <dsp:spPr>
        <a:xfrm>
          <a:off x="1078232" y="59239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Referred Journals</a:t>
          </a:r>
        </a:p>
      </dsp:txBody>
      <dsp:txXfrm>
        <a:off x="1078232" y="59239"/>
        <a:ext cx="2077106" cy="881196"/>
      </dsp:txXfrm>
    </dsp:sp>
    <dsp:sp modelId="{07E44001-48CD-46C6-B79F-0FBEB0A74555}">
      <dsp:nvSpPr>
        <dsp:cNvPr id="0" name=""/>
        <dsp:cNvSpPr/>
      </dsp:nvSpPr>
      <dsp:spPr>
        <a:xfrm>
          <a:off x="3517258" y="59239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D33BC-BCBA-408B-96F7-228565196ECE}">
      <dsp:nvSpPr>
        <dsp:cNvPr id="0" name=""/>
        <dsp:cNvSpPr/>
      </dsp:nvSpPr>
      <dsp:spPr>
        <a:xfrm>
          <a:off x="3702309" y="244290"/>
          <a:ext cx="511094" cy="511094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7B175-0C46-4211-B7B1-256813E717A4}">
      <dsp:nvSpPr>
        <dsp:cNvPr id="0" name=""/>
        <dsp:cNvSpPr/>
      </dsp:nvSpPr>
      <dsp:spPr>
        <a:xfrm>
          <a:off x="4587282" y="59239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rial"/>
              <a:cs typeface="Arial"/>
            </a:rPr>
            <a:t>Finalised</a:t>
          </a:r>
          <a:r>
            <a:rPr lang="en-US" sz="1400" kern="1200" dirty="0">
              <a:latin typeface="Arial"/>
              <a:cs typeface="Arial"/>
            </a:rPr>
            <a:t> Methodology</a:t>
          </a:r>
        </a:p>
      </dsp:txBody>
      <dsp:txXfrm>
        <a:off x="4587282" y="59239"/>
        <a:ext cx="2077106" cy="881196"/>
      </dsp:txXfrm>
    </dsp:sp>
    <dsp:sp modelId="{6974A8CA-51DB-4C00-B96B-D53A9D85E475}">
      <dsp:nvSpPr>
        <dsp:cNvPr id="0" name=""/>
        <dsp:cNvSpPr/>
      </dsp:nvSpPr>
      <dsp:spPr>
        <a:xfrm>
          <a:off x="8207" y="1651877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9BF34-9F7D-40C6-A80A-10F43C5F2654}">
      <dsp:nvSpPr>
        <dsp:cNvPr id="0" name=""/>
        <dsp:cNvSpPr/>
      </dsp:nvSpPr>
      <dsp:spPr>
        <a:xfrm>
          <a:off x="193259" y="1836928"/>
          <a:ext cx="511094" cy="511094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B1643-6635-45C0-BE01-2D5A878849BD}">
      <dsp:nvSpPr>
        <dsp:cNvPr id="0" name=""/>
        <dsp:cNvSpPr/>
      </dsp:nvSpPr>
      <dsp:spPr>
        <a:xfrm>
          <a:off x="1078232" y="1651877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Selected site - SH junction, </a:t>
          </a:r>
          <a:r>
            <a:rPr lang="en-US" sz="1400" kern="1200" dirty="0" err="1">
              <a:latin typeface="Arial"/>
              <a:cs typeface="Arial"/>
            </a:rPr>
            <a:t>Changanassery</a:t>
          </a:r>
          <a:r>
            <a:rPr lang="en-US" sz="1400" kern="1200" dirty="0">
              <a:latin typeface="Arial"/>
              <a:cs typeface="Arial"/>
            </a:rPr>
            <a:t> </a:t>
          </a:r>
        </a:p>
      </dsp:txBody>
      <dsp:txXfrm>
        <a:off x="1078232" y="1651877"/>
        <a:ext cx="2077106" cy="881196"/>
      </dsp:txXfrm>
    </dsp:sp>
    <dsp:sp modelId="{65F4F72F-8D3E-498E-A33D-3094CF5D7731}">
      <dsp:nvSpPr>
        <dsp:cNvPr id="0" name=""/>
        <dsp:cNvSpPr/>
      </dsp:nvSpPr>
      <dsp:spPr>
        <a:xfrm>
          <a:off x="3517258" y="1651877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C352C-206B-4B29-8147-0D230DED6EFA}">
      <dsp:nvSpPr>
        <dsp:cNvPr id="0" name=""/>
        <dsp:cNvSpPr/>
      </dsp:nvSpPr>
      <dsp:spPr>
        <a:xfrm>
          <a:off x="3702309" y="1836928"/>
          <a:ext cx="511094" cy="511094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CF2E-3392-403B-A62F-13F587341667}">
      <dsp:nvSpPr>
        <dsp:cNvPr id="0" name=""/>
        <dsp:cNvSpPr/>
      </dsp:nvSpPr>
      <dsp:spPr>
        <a:xfrm>
          <a:off x="4587282" y="1651877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Took traffic volume survey </a:t>
          </a:r>
        </a:p>
      </dsp:txBody>
      <dsp:txXfrm>
        <a:off x="4587282" y="1651877"/>
        <a:ext cx="2077106" cy="881196"/>
      </dsp:txXfrm>
    </dsp:sp>
    <dsp:sp modelId="{CAAC29DB-233C-472A-B0F6-F90497C4693E}">
      <dsp:nvSpPr>
        <dsp:cNvPr id="0" name=""/>
        <dsp:cNvSpPr/>
      </dsp:nvSpPr>
      <dsp:spPr>
        <a:xfrm>
          <a:off x="8207" y="3244516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7601A-11F9-4EDB-B50A-B6406441B1E2}">
      <dsp:nvSpPr>
        <dsp:cNvPr id="0" name=""/>
        <dsp:cNvSpPr/>
      </dsp:nvSpPr>
      <dsp:spPr>
        <a:xfrm>
          <a:off x="193259" y="3429567"/>
          <a:ext cx="511094" cy="511094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A898A-BB95-4C95-B954-0A41DE6A34BD}">
      <dsp:nvSpPr>
        <dsp:cNvPr id="0" name=""/>
        <dsp:cNvSpPr/>
      </dsp:nvSpPr>
      <dsp:spPr>
        <a:xfrm>
          <a:off x="1078232" y="3244516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Identified peak hours by converting into PCU</a:t>
          </a:r>
        </a:p>
      </dsp:txBody>
      <dsp:txXfrm>
        <a:off x="1078232" y="3244516"/>
        <a:ext cx="2077106" cy="881196"/>
      </dsp:txXfrm>
    </dsp:sp>
    <dsp:sp modelId="{53F3734A-134D-4CB2-8303-CA020AAAA178}">
      <dsp:nvSpPr>
        <dsp:cNvPr id="0" name=""/>
        <dsp:cNvSpPr/>
      </dsp:nvSpPr>
      <dsp:spPr>
        <a:xfrm>
          <a:off x="3517258" y="3244516"/>
          <a:ext cx="881196" cy="8811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00281-A960-4939-8DD7-CA080CE0C5CB}">
      <dsp:nvSpPr>
        <dsp:cNvPr id="0" name=""/>
        <dsp:cNvSpPr/>
      </dsp:nvSpPr>
      <dsp:spPr>
        <a:xfrm>
          <a:off x="3702309" y="3429567"/>
          <a:ext cx="511094" cy="511094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E88B-0741-4905-8064-5FC163D01729}">
      <dsp:nvSpPr>
        <dsp:cNvPr id="0" name=""/>
        <dsp:cNvSpPr/>
      </dsp:nvSpPr>
      <dsp:spPr>
        <a:xfrm>
          <a:off x="4587282" y="3244516"/>
          <a:ext cx="2077106" cy="881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rial"/>
              <a:cs typeface="Arial"/>
            </a:rPr>
            <a:t>Started dataset collection for simulation by capturing videos</a:t>
          </a:r>
        </a:p>
      </dsp:txBody>
      <dsp:txXfrm>
        <a:off x="4587282" y="3244516"/>
        <a:ext cx="2077106" cy="881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5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851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97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4593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865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0644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6116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693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345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43517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603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9161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9797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904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4608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731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67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4319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60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04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30014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74354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11/16/2023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spc="50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78" r:id="rId6"/>
    <p:sldLayoutId id="2147483774" r:id="rId7"/>
    <p:sldLayoutId id="2147483775" r:id="rId8"/>
    <p:sldLayoutId id="2147483776" r:id="rId9"/>
    <p:sldLayoutId id="2147483777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7F041E-9B69-4D33-A4CF-2851E3F69B5B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10/11/2023                                      MGP20UCE0-76,80,81,94                                                                            CIVIL ENGINEERING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893787A-0011-4C2E-8B73-C6FA3610B60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8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ime.2023.100211" TargetMode="External"/><Relationship Id="rId2" Type="http://schemas.openxmlformats.org/officeDocument/2006/relationships/hyperlink" Target="https://doi.org/10.3390/su12219177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RAECS.2014.6799542" TargetMode="External"/><Relationship Id="rId5" Type="http://schemas.openxmlformats.org/officeDocument/2006/relationships/hyperlink" Target="https://ieeexplore.ieee.org/author/37086787598" TargetMode="External"/><Relationship Id="rId4" Type="http://schemas.openxmlformats.org/officeDocument/2006/relationships/hyperlink" Target="https://ieeexplore.ieee.org/author/37086788161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rofiles.com/profile/2309087?utm_source=mdpi.com&amp;utm_medium=website&amp;utm_campaign=avatar_name" TargetMode="External"/><Relationship Id="rId7" Type="http://schemas.openxmlformats.org/officeDocument/2006/relationships/hyperlink" Target="https://doi/abs/10.1177/036119811877763" TargetMode="External"/><Relationship Id="rId2" Type="http://schemas.openxmlformats.org/officeDocument/2006/relationships/hyperlink" Target="https://sciprofiles.com/profile/1557025?utm_source=mdpi.com&amp;utm_medium=website&amp;utm_campaign=avatar_na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41062-021-00718-3" TargetMode="External"/><Relationship Id="rId5" Type="http://schemas.openxmlformats.org/officeDocument/2006/relationships/hyperlink" Target="https://doi.org/10.3390/smartcities4020040" TargetMode="External"/><Relationship Id="rId4" Type="http://schemas.openxmlformats.org/officeDocument/2006/relationships/hyperlink" Target="https://sciprofiles.com/profile/479401?utm_source=mdpi.com&amp;utm_medium=website&amp;utm_campaign=avatar_name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treets.mn/2014/07/18/a-spotters-guide-to-traffic-signals-part-1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29" y="1658966"/>
            <a:ext cx="8347655" cy="2941983"/>
          </a:xfrm>
        </p:spPr>
        <p:txBody>
          <a:bodyPr anchor="ctr">
            <a:normAutofit/>
          </a:bodyPr>
          <a:lstStyle/>
          <a:p>
            <a:pPr algn="l"/>
            <a:r>
              <a:rPr lang="en-US" sz="6000">
                <a:ea typeface="Calibri"/>
                <a:cs typeface="Calibri"/>
              </a:rPr>
              <a:t>SMART TRAFFIC SIGNAL MANAGEMENT USING AI</a:t>
            </a:r>
          </a:p>
          <a:p>
            <a:pPr algn="l"/>
            <a:endParaRPr lang="en-US" sz="5400">
              <a:latin typeface="Franklin Gothic Medium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783" y="4809149"/>
            <a:ext cx="4022458" cy="216194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</a:pPr>
            <a:r>
              <a:rPr lang="en-IN" sz="1800" b="1" cap="all">
                <a:latin typeface="Bierstadt"/>
                <a:ea typeface="Calibri Light"/>
                <a:cs typeface="Calibri Light"/>
              </a:rPr>
              <a:t>PRESENTED BY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cap="all">
                <a:latin typeface="Bierstadt"/>
                <a:ea typeface="Calibri Light"/>
                <a:cs typeface="Calibri Light"/>
              </a:rPr>
              <a:t>Saniya </a:t>
            </a:r>
            <a:r>
              <a:rPr lang="en-IN" sz="1800" cap="all" err="1">
                <a:latin typeface="Bierstadt"/>
                <a:ea typeface="Calibri Light"/>
                <a:cs typeface="Calibri Light"/>
              </a:rPr>
              <a:t>sajan</a:t>
            </a:r>
            <a:endParaRPr lang="en-IN" sz="1800" cap="all">
              <a:latin typeface="Bierstadt"/>
              <a:ea typeface="Calibri Light"/>
              <a:cs typeface="Calibri Light"/>
            </a:endParaRP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cap="all">
                <a:latin typeface="Bierstadt"/>
                <a:ea typeface="Calibri Light"/>
                <a:cs typeface="Calibri Light"/>
              </a:rPr>
              <a:t>Sneha maria m s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cap="all">
                <a:latin typeface="Bierstadt"/>
                <a:ea typeface="Calibri Light"/>
                <a:cs typeface="Calibri Light"/>
              </a:rPr>
              <a:t>Sreyas raj p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IN" sz="1800" cap="all">
                <a:latin typeface="Bierstadt"/>
                <a:ea typeface="Calibri Light"/>
                <a:cs typeface="Calibri Light"/>
              </a:rPr>
              <a:t>VIVEK </a:t>
            </a:r>
            <a:r>
              <a:rPr lang="en-IN" sz="1800" cap="all" err="1">
                <a:latin typeface="Bierstadt"/>
                <a:ea typeface="Calibri Light"/>
                <a:cs typeface="Calibri Light"/>
              </a:rPr>
              <a:t>VISWANaTHAN</a:t>
            </a:r>
            <a:endParaRPr lang="en-IN" sz="1800" cap="all">
              <a:latin typeface="Bierstadt"/>
              <a:ea typeface="Calibri Light"/>
              <a:cs typeface="Calibri Light"/>
            </a:endParaRPr>
          </a:p>
          <a:p>
            <a:pPr algn="l"/>
            <a:endParaRPr lang="en-US"/>
          </a:p>
        </p:txBody>
      </p:sp>
      <p:pic>
        <p:nvPicPr>
          <p:cNvPr id="56" name="Picture 55" descr="A traffic light on a street&#10;&#10;Description automatically generated">
            <a:extLst>
              <a:ext uri="{FF2B5EF4-FFF2-40B4-BE49-F238E27FC236}">
                <a16:creationId xmlns:a16="http://schemas.microsoft.com/office/drawing/2014/main" id="{1D771BB3-9E0F-CA8A-900F-45B6DAB8FC7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3011" r="-91" b="634"/>
          <a:stretch/>
        </p:blipFill>
        <p:spPr>
          <a:xfrm>
            <a:off x="7651192" y="1490860"/>
            <a:ext cx="4015397" cy="2263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AF12D-6534-CD2D-7732-1C46B876D6B4}"/>
              </a:ext>
            </a:extLst>
          </p:cNvPr>
          <p:cNvSpPr txBox="1"/>
          <p:nvPr/>
        </p:nvSpPr>
        <p:spPr>
          <a:xfrm>
            <a:off x="4646141" y="4808112"/>
            <a:ext cx="7392923" cy="19595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GUIDED BY</a:t>
            </a:r>
            <a:endParaRPr lang="en-US" b="1">
              <a:solidFill>
                <a:srgbClr val="000000"/>
              </a:solidFill>
              <a:latin typeface="Bierstadt"/>
              <a:ea typeface="Calibri"/>
              <a:cs typeface="Calibri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 err="1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Dr.</a:t>
            </a:r>
            <a:r>
              <a:rPr lang="en-IN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 SOOSAN GEORGE T                                </a:t>
            </a:r>
            <a:r>
              <a:rPr lang="en-IN" err="1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Dr.</a:t>
            </a:r>
            <a:r>
              <a:rPr lang="en-IN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 ANJU PRATHAP </a:t>
            </a:r>
            <a:endParaRPr lang="en-US">
              <a:solidFill>
                <a:srgbClr val="000000"/>
              </a:solidFill>
              <a:latin typeface="Bierstadt"/>
              <a:ea typeface="Calibri"/>
              <a:cs typeface="Calibri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PROFESSOR AND DEAN                               PROFESSOR AND HOD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IN">
                <a:solidFill>
                  <a:srgbClr val="000000"/>
                </a:solidFill>
                <a:latin typeface="Bierstadt"/>
                <a:ea typeface="Calibri"/>
                <a:cs typeface="Calibri"/>
              </a:rPr>
              <a:t>CIVIL ENGINEERING DEPARTMENT           CS ENGINEERING DEPARTMENT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IN">
              <a:solidFill>
                <a:srgbClr val="000000"/>
              </a:solidFill>
              <a:latin typeface="Bierstadt"/>
              <a:ea typeface="Calibri"/>
              <a:cs typeface="Calibri"/>
            </a:endParaRPr>
          </a:p>
          <a:p>
            <a:pPr algn="l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5A7A0-62D8-0B6A-3733-F3DBDFF8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Rectangle 2444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47" name="Rectangle 244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9" name="Rectangle 244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Title 1676">
            <a:extLst>
              <a:ext uri="{FF2B5EF4-FFF2-40B4-BE49-F238E27FC236}">
                <a16:creationId xmlns:a16="http://schemas.microsoft.com/office/drawing/2014/main" id="{8F266763-102F-B1D8-0118-44522C89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cap="all" spc="120" baseline="0" dirty="0">
                <a:latin typeface="+mj-lt"/>
                <a:ea typeface="+mj-ea"/>
                <a:cs typeface="+mj-cs"/>
              </a:rPr>
              <a:t>Working of traffic signal in real time</a:t>
            </a:r>
          </a:p>
        </p:txBody>
      </p:sp>
      <p:pic>
        <p:nvPicPr>
          <p:cNvPr id="2419" name="Picture 2418" descr="A traffic light and a sign&#10;&#10;Description automatically generated">
            <a:extLst>
              <a:ext uri="{FF2B5EF4-FFF2-40B4-BE49-F238E27FC236}">
                <a16:creationId xmlns:a16="http://schemas.microsoft.com/office/drawing/2014/main" id="{C8A7CA2A-078A-EB53-296B-2846CDE51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1" r="1" b="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4FBB9-1D02-7AA0-7101-1E2A5E06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2996AB6-A0EA-32B7-58F8-4A51DBF6B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147111"/>
              </p:ext>
            </p:extLst>
          </p:nvPr>
        </p:nvGraphicFramePr>
        <p:xfrm>
          <a:off x="5300810" y="2587625"/>
          <a:ext cx="5927577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01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9E442-FF4B-7C37-40F2-8DB63314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METHODOLOGY</a:t>
            </a:r>
            <a:endParaRPr lang="en-US" sz="6600" kern="1200" cap="all" spc="12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6246F1-08C1-19C9-E871-47A749DA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  <p:grpSp>
        <p:nvGrpSpPr>
          <p:cNvPr id="3015" name="Group 3014">
            <a:extLst>
              <a:ext uri="{FF2B5EF4-FFF2-40B4-BE49-F238E27FC236}">
                <a16:creationId xmlns:a16="http://schemas.microsoft.com/office/drawing/2014/main" id="{2276C030-1FC1-7075-6A83-3C21AFA4ABB6}"/>
              </a:ext>
            </a:extLst>
          </p:cNvPr>
          <p:cNvGrpSpPr/>
          <p:nvPr/>
        </p:nvGrpSpPr>
        <p:grpSpPr>
          <a:xfrm>
            <a:off x="1220303" y="2984498"/>
            <a:ext cx="9475305" cy="2639390"/>
            <a:chOff x="160130" y="3238499"/>
            <a:chExt cx="9475305" cy="2639390"/>
          </a:xfrm>
        </p:grpSpPr>
        <p:grpSp>
          <p:nvGrpSpPr>
            <p:cNvPr id="3014" name="Group 3013">
              <a:extLst>
                <a:ext uri="{FF2B5EF4-FFF2-40B4-BE49-F238E27FC236}">
                  <a16:creationId xmlns:a16="http://schemas.microsoft.com/office/drawing/2014/main" id="{1BA51ED0-999D-7A02-921B-9FF6136496F2}"/>
                </a:ext>
              </a:extLst>
            </p:cNvPr>
            <p:cNvGrpSpPr/>
            <p:nvPr/>
          </p:nvGrpSpPr>
          <p:grpSpPr>
            <a:xfrm>
              <a:off x="1013239" y="3238499"/>
              <a:ext cx="8622196" cy="2639390"/>
              <a:chOff x="1013239" y="3238499"/>
              <a:chExt cx="8622196" cy="2639390"/>
            </a:xfrm>
          </p:grpSpPr>
          <p:sp>
            <p:nvSpPr>
              <p:cNvPr id="3003" name="Rectangle 3002">
                <a:extLst>
                  <a:ext uri="{FF2B5EF4-FFF2-40B4-BE49-F238E27FC236}">
                    <a16:creationId xmlns:a16="http://schemas.microsoft.com/office/drawing/2014/main" id="{8830BD2F-B19C-7D3D-5945-0AF88B16B480}"/>
                  </a:ext>
                </a:extLst>
              </p:cNvPr>
              <p:cNvSpPr/>
              <p:nvPr/>
            </p:nvSpPr>
            <p:spPr>
              <a:xfrm>
                <a:off x="2170043" y="4133021"/>
                <a:ext cx="1689654" cy="8945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Traffic Volume</a:t>
                </a:r>
              </a:p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 survey</a:t>
                </a:r>
              </a:p>
            </p:txBody>
          </p:sp>
          <p:sp>
            <p:nvSpPr>
              <p:cNvPr id="3001" name="Arrow: Right 3000">
                <a:extLst>
                  <a:ext uri="{FF2B5EF4-FFF2-40B4-BE49-F238E27FC236}">
                    <a16:creationId xmlns:a16="http://schemas.microsoft.com/office/drawing/2014/main" id="{3BABCE62-C1CF-5A16-1024-449CC65EE095}"/>
                  </a:ext>
                </a:extLst>
              </p:cNvPr>
              <p:cNvSpPr/>
              <p:nvPr/>
            </p:nvSpPr>
            <p:spPr>
              <a:xfrm>
                <a:off x="1013239" y="4469848"/>
                <a:ext cx="1159565" cy="2208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05" name="Arrow: Bent 3004">
                <a:extLst>
                  <a:ext uri="{FF2B5EF4-FFF2-40B4-BE49-F238E27FC236}">
                    <a16:creationId xmlns:a16="http://schemas.microsoft.com/office/drawing/2014/main" id="{F516DB14-FA3E-2B88-0A84-0503A5148427}"/>
                  </a:ext>
                </a:extLst>
              </p:cNvPr>
              <p:cNvSpPr/>
              <p:nvPr/>
            </p:nvSpPr>
            <p:spPr>
              <a:xfrm>
                <a:off x="3547717" y="3763065"/>
                <a:ext cx="872435" cy="364435"/>
              </a:xfrm>
              <a:prstGeom prst="ben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10" name="Arrow: Right 3009">
                <a:extLst>
                  <a:ext uri="{FF2B5EF4-FFF2-40B4-BE49-F238E27FC236}">
                    <a16:creationId xmlns:a16="http://schemas.microsoft.com/office/drawing/2014/main" id="{861150D2-E4EB-4907-5129-78F0E470771A}"/>
                  </a:ext>
                </a:extLst>
              </p:cNvPr>
              <p:cNvSpPr/>
              <p:nvPr/>
            </p:nvSpPr>
            <p:spPr>
              <a:xfrm>
                <a:off x="6280978" y="5264978"/>
                <a:ext cx="1159565" cy="2208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08" name="Arrow: Bent-Up 3007">
                <a:extLst>
                  <a:ext uri="{FF2B5EF4-FFF2-40B4-BE49-F238E27FC236}">
                    <a16:creationId xmlns:a16="http://schemas.microsoft.com/office/drawing/2014/main" id="{E2FEBFB5-86FD-63A4-DC44-E35C6834F386}"/>
                  </a:ext>
                </a:extLst>
              </p:cNvPr>
              <p:cNvSpPr/>
              <p:nvPr/>
            </p:nvSpPr>
            <p:spPr>
              <a:xfrm rot="5400000">
                <a:off x="3818283" y="4861888"/>
                <a:ext cx="364435" cy="806176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09" name="Arrow: Right 3008">
                <a:extLst>
                  <a:ext uri="{FF2B5EF4-FFF2-40B4-BE49-F238E27FC236}">
                    <a16:creationId xmlns:a16="http://schemas.microsoft.com/office/drawing/2014/main" id="{390A82C2-BB71-58DA-9B5A-45C80701ADC3}"/>
                  </a:ext>
                </a:extLst>
              </p:cNvPr>
              <p:cNvSpPr/>
              <p:nvPr/>
            </p:nvSpPr>
            <p:spPr>
              <a:xfrm>
                <a:off x="6203674" y="3763065"/>
                <a:ext cx="1159565" cy="22086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06" name="Rectangle 3005">
                <a:extLst>
                  <a:ext uri="{FF2B5EF4-FFF2-40B4-BE49-F238E27FC236}">
                    <a16:creationId xmlns:a16="http://schemas.microsoft.com/office/drawing/2014/main" id="{C459C28C-2931-11C8-6FAC-F2BE4B092E85}"/>
                  </a:ext>
                </a:extLst>
              </p:cNvPr>
              <p:cNvSpPr/>
              <p:nvPr/>
            </p:nvSpPr>
            <p:spPr>
              <a:xfrm>
                <a:off x="4400824" y="5027541"/>
                <a:ext cx="2109307" cy="8503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Dataset collection for Training YOLO</a:t>
                </a:r>
              </a:p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(Images)</a:t>
                </a:r>
              </a:p>
            </p:txBody>
          </p:sp>
          <p:sp>
            <p:nvSpPr>
              <p:cNvPr id="3004" name="Rectangle 3003">
                <a:extLst>
                  <a:ext uri="{FF2B5EF4-FFF2-40B4-BE49-F238E27FC236}">
                    <a16:creationId xmlns:a16="http://schemas.microsoft.com/office/drawing/2014/main" id="{247A6201-6A59-0BED-7E63-B06E6024B6F0}"/>
                  </a:ext>
                </a:extLst>
              </p:cNvPr>
              <p:cNvSpPr/>
              <p:nvPr/>
            </p:nvSpPr>
            <p:spPr>
              <a:xfrm>
                <a:off x="4400824" y="3238499"/>
                <a:ext cx="2120350" cy="8945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Dataset Collection for algorithm (Videos)</a:t>
                </a:r>
              </a:p>
            </p:txBody>
          </p:sp>
          <p:sp>
            <p:nvSpPr>
              <p:cNvPr id="3011" name="Rectangle 3010">
                <a:extLst>
                  <a:ext uri="{FF2B5EF4-FFF2-40B4-BE49-F238E27FC236}">
                    <a16:creationId xmlns:a16="http://schemas.microsoft.com/office/drawing/2014/main" id="{20C88AA0-0CF5-DF80-69E4-32F9F37D664D}"/>
                  </a:ext>
                </a:extLst>
              </p:cNvPr>
              <p:cNvSpPr/>
              <p:nvPr/>
            </p:nvSpPr>
            <p:spPr>
              <a:xfrm>
                <a:off x="7360476" y="3238499"/>
                <a:ext cx="2274959" cy="8945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Creating a simulation using </a:t>
                </a:r>
                <a:r>
                  <a:rPr lang="en-US" err="1">
                    <a:solidFill>
                      <a:schemeClr val="tx1"/>
                    </a:solidFill>
                  </a:rPr>
                  <a:t>pygame</a:t>
                </a:r>
              </a:p>
            </p:txBody>
          </p:sp>
          <p:sp>
            <p:nvSpPr>
              <p:cNvPr id="3012" name="Rectangle 3011">
                <a:extLst>
                  <a:ext uri="{FF2B5EF4-FFF2-40B4-BE49-F238E27FC236}">
                    <a16:creationId xmlns:a16="http://schemas.microsoft.com/office/drawing/2014/main" id="{5B527665-AA23-5CFE-CA5B-9779AC981894}"/>
                  </a:ext>
                </a:extLst>
              </p:cNvPr>
              <p:cNvSpPr/>
              <p:nvPr/>
            </p:nvSpPr>
            <p:spPr>
              <a:xfrm>
                <a:off x="7437780" y="4983368"/>
                <a:ext cx="2197654" cy="89452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</a:rPr>
                  <a:t>Creating a prototype working with Arduino</a:t>
                </a:r>
              </a:p>
            </p:txBody>
          </p:sp>
        </p:grpSp>
        <p:sp>
          <p:nvSpPr>
            <p:cNvPr id="3000" name="Rectangle 2999">
              <a:extLst>
                <a:ext uri="{FF2B5EF4-FFF2-40B4-BE49-F238E27FC236}">
                  <a16:creationId xmlns:a16="http://schemas.microsoft.com/office/drawing/2014/main" id="{B3EDDFCB-133F-1D43-E2F0-BF2B34F241F2}"/>
                </a:ext>
              </a:extLst>
            </p:cNvPr>
            <p:cNvSpPr/>
            <p:nvPr/>
          </p:nvSpPr>
          <p:spPr>
            <a:xfrm>
              <a:off x="160130" y="4133021"/>
              <a:ext cx="1325218" cy="8945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Site</a:t>
              </a:r>
              <a:r>
                <a:rPr lang="en-US">
                  <a:solidFill>
                    <a:srgbClr val="FF0000"/>
                  </a:solidFill>
                </a:rPr>
                <a:t> </a:t>
              </a:r>
              <a:r>
                <a:rPr lang="en-US">
                  <a:solidFill>
                    <a:schemeClr val="tx1"/>
                  </a:solidFill>
                </a:rPr>
                <a:t>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03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9E01C-421C-3210-BD00-CB0DA20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B783-647B-9B36-0856-7AAF474BF6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-4472"/>
            <a:ext cx="12189046" cy="151935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  Work schedule</a:t>
            </a:r>
          </a:p>
        </p:txBody>
      </p:sp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9456CF49-0F7B-9DC4-B306-14E43331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208"/>
            <a:ext cx="12192000" cy="42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9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A63EB-2742-2C27-7E7A-3B343570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dirty="0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5680D-A708-CA9A-DBB1-F9DC43EF3B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42930" y="-4472"/>
            <a:ext cx="12189048" cy="1701800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  </a:t>
            </a:r>
            <a:r>
              <a:rPr lang="en-US" kern="1200" cap="all" spc="120" baseline="0" dirty="0">
                <a:latin typeface="+mj-lt"/>
                <a:ea typeface="+mj-ea"/>
                <a:cs typeface="+mj-cs"/>
              </a:rPr>
              <a:t>WORK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B28ED-D803-BA67-6CBE-BF18CBFB186A}"/>
              </a:ext>
            </a:extLst>
          </p:cNvPr>
          <p:cNvSpPr txBox="1"/>
          <p:nvPr/>
        </p:nvSpPr>
        <p:spPr>
          <a:xfrm>
            <a:off x="326909" y="3061177"/>
            <a:ext cx="6158650" cy="27954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1000"/>
              </a:lnSpc>
              <a:spcAft>
                <a:spcPts val="600"/>
              </a:spcAft>
              <a:buFont typeface="Arial"/>
              <a:buChar char="•"/>
            </a:pPr>
            <a:endParaRPr lang="en-US" sz="2200" spc="50" dirty="0">
              <a:latin typeface="Arial"/>
              <a:cs typeface="Arial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97B5EDF0-F856-4431-0D6D-EF9A1ED78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810471"/>
              </p:ext>
            </p:extLst>
          </p:nvPr>
        </p:nvGraphicFramePr>
        <p:xfrm>
          <a:off x="777987" y="2255932"/>
          <a:ext cx="6672597" cy="4184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96" name="Picture 395" descr="A road with cars and buildings&#10;&#10;Description automatically generated">
            <a:extLst>
              <a:ext uri="{FF2B5EF4-FFF2-40B4-BE49-F238E27FC236}">
                <a16:creationId xmlns:a16="http://schemas.microsoft.com/office/drawing/2014/main" id="{6984EF0D-F631-72E9-2979-F210B5E66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7731" y="2573628"/>
            <a:ext cx="3887273" cy="372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8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EC477-5F89-E28C-CBE6-C9315A7902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7" r="100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816E978-1809-4EE5-9DFC-90ECA301A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B783-647B-9B36-0856-7AAF474B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782" y="4507848"/>
            <a:ext cx="10268712" cy="1550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>
                <a:solidFill>
                  <a:srgbClr val="FFFFFF"/>
                </a:solidFill>
              </a:rPr>
              <a:t>SH junction, Changanassery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9E01C-421C-3210-BD00-CB0DA20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8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446FFB-07A2-BEC8-9C82-BA65364DB2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303" r="12697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7B783-647B-9B36-0856-7AAF474B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968" y="4900746"/>
            <a:ext cx="10268712" cy="8462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TRAFFIC VOLUME COUNT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9E01C-421C-3210-BD00-CB0DA20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FF8F8-02D7-AA5E-FC36-4A4825FD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 smtClean="0"/>
              <a:pPr algn="l"/>
              <a:t>16</a:t>
            </a:fld>
            <a:endParaRPr lang="en-US" dirty="0"/>
          </a:p>
        </p:txBody>
      </p:sp>
      <p:pic>
        <p:nvPicPr>
          <p:cNvPr id="3" name="Picture 2" descr="A diagram of a cross with arrows and points&#10;&#10;Description automatically generated">
            <a:extLst>
              <a:ext uri="{FF2B5EF4-FFF2-40B4-BE49-F238E27FC236}">
                <a16:creationId xmlns:a16="http://schemas.microsoft.com/office/drawing/2014/main" id="{CFA4DEBB-2299-234B-578D-BE116A67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54" y="0"/>
            <a:ext cx="884817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D3F60-224B-4A33-8366-65BAA0E6E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cars on a street&#10;&#10;Description automatically generated">
            <a:extLst>
              <a:ext uri="{FF2B5EF4-FFF2-40B4-BE49-F238E27FC236}">
                <a16:creationId xmlns:a16="http://schemas.microsoft.com/office/drawing/2014/main" id="{FFD7FEC7-BE6F-6141-DCFD-546F1BFA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40" y="643467"/>
            <a:ext cx="3664911" cy="4841724"/>
          </a:xfrm>
          <a:prstGeom prst="rect">
            <a:avLst/>
          </a:prstGeom>
        </p:spPr>
      </p:pic>
      <p:pic>
        <p:nvPicPr>
          <p:cNvPr id="3" name="Picture 2" descr="A collage of a street with cars and motorcycles&#10;&#10;Description automatically generated">
            <a:extLst>
              <a:ext uri="{FF2B5EF4-FFF2-40B4-BE49-F238E27FC236}">
                <a16:creationId xmlns:a16="http://schemas.microsoft.com/office/drawing/2014/main" id="{67D883C5-6CA9-995B-A6F4-006FE8BF3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06" y="578153"/>
            <a:ext cx="3773768" cy="49614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9C79F-CB52-42BF-AE86-6684E04D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17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8ACA2-976A-1F3A-4F93-9E24DB59132F}"/>
              </a:ext>
            </a:extLst>
          </p:cNvPr>
          <p:cNvSpPr txBox="1"/>
          <p:nvPr/>
        </p:nvSpPr>
        <p:spPr>
          <a:xfrm>
            <a:off x="1100070" y="112689"/>
            <a:ext cx="1006161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             PEAK HOURS                                                  NON PEAK HOURS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C6125-A38D-7963-1472-7EF0892713B3}"/>
              </a:ext>
            </a:extLst>
          </p:cNvPr>
          <p:cNvSpPr txBox="1"/>
          <p:nvPr/>
        </p:nvSpPr>
        <p:spPr>
          <a:xfrm>
            <a:off x="13607" y="6395356"/>
            <a:ext cx="12641035" cy="231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DBAB4-B12E-EA59-7630-8C97C095F1BC}"/>
              </a:ext>
            </a:extLst>
          </p:cNvPr>
          <p:cNvSpPr txBox="1"/>
          <p:nvPr/>
        </p:nvSpPr>
        <p:spPr>
          <a:xfrm>
            <a:off x="1883228" y="5777592"/>
            <a:ext cx="120695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STARTED COLLECTING VIDEOS FOR TABULATING REQUIRED DATA FOR SIMULATION</a:t>
            </a:r>
          </a:p>
        </p:txBody>
      </p:sp>
    </p:spTree>
    <p:extLst>
      <p:ext uri="{BB962C8B-B14F-4D97-AF65-F5344CB8AC3E}">
        <p14:creationId xmlns:p14="http://schemas.microsoft.com/office/powerpoint/2010/main" val="2052028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4BD34-6A7E-CEB7-B74D-C064B76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9AF589-43A8-3151-29DE-F5509130E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37448"/>
              </p:ext>
            </p:extLst>
          </p:nvPr>
        </p:nvGraphicFramePr>
        <p:xfrm>
          <a:off x="381000" y="1654629"/>
          <a:ext cx="10913078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2140">
                  <a:extLst>
                    <a:ext uri="{9D8B030D-6E8A-4147-A177-3AD203B41FA5}">
                      <a16:colId xmlns:a16="http://schemas.microsoft.com/office/drawing/2014/main" val="335891572"/>
                    </a:ext>
                  </a:extLst>
                </a:gridCol>
                <a:gridCol w="1589283">
                  <a:extLst>
                    <a:ext uri="{9D8B030D-6E8A-4147-A177-3AD203B41FA5}">
                      <a16:colId xmlns:a16="http://schemas.microsoft.com/office/drawing/2014/main" val="3958848608"/>
                    </a:ext>
                  </a:extLst>
                </a:gridCol>
                <a:gridCol w="1624598">
                  <a:extLst>
                    <a:ext uri="{9D8B030D-6E8A-4147-A177-3AD203B41FA5}">
                      <a16:colId xmlns:a16="http://schemas.microsoft.com/office/drawing/2014/main" val="3757120724"/>
                    </a:ext>
                  </a:extLst>
                </a:gridCol>
                <a:gridCol w="1818845">
                  <a:extLst>
                    <a:ext uri="{9D8B030D-6E8A-4147-A177-3AD203B41FA5}">
                      <a16:colId xmlns:a16="http://schemas.microsoft.com/office/drawing/2014/main" val="1921686551"/>
                    </a:ext>
                  </a:extLst>
                </a:gridCol>
                <a:gridCol w="1748212">
                  <a:extLst>
                    <a:ext uri="{9D8B030D-6E8A-4147-A177-3AD203B41FA5}">
                      <a16:colId xmlns:a16="http://schemas.microsoft.com/office/drawing/2014/main" val="1482315294"/>
                    </a:ext>
                  </a:extLst>
                </a:gridCol>
              </a:tblGrid>
              <a:tr h="11838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of vehicles waiting at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 of vehicles passing at 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Remaining vehicles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Wasted green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16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FROM THIRUVALLA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64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FROM THRIKKODITHANAM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90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FROM KOTTAYAM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54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FROM CHANGANASSERY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2848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57AA22-1074-1B19-41FF-5260C6031F2E}"/>
              </a:ext>
            </a:extLst>
          </p:cNvPr>
          <p:cNvSpPr txBox="1"/>
          <p:nvPr/>
        </p:nvSpPr>
        <p:spPr>
          <a:xfrm>
            <a:off x="326571" y="451756"/>
            <a:ext cx="106353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/>
              <a:t>TABULATION OF COLLECTED DATA</a:t>
            </a:r>
          </a:p>
        </p:txBody>
      </p:sp>
    </p:spTree>
    <p:extLst>
      <p:ext uri="{BB962C8B-B14F-4D97-AF65-F5344CB8AC3E}">
        <p14:creationId xmlns:p14="http://schemas.microsoft.com/office/powerpoint/2010/main" val="40840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46DE-907A-5388-8646-BDCE845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F23B-6595-2CF7-8DEA-B1AEB28AD1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86"/>
            <a:ext cx="12190636" cy="165728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 Resources required</a:t>
            </a:r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C88D254-7BC2-E8D1-61EE-5CC8DDB64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9" y="1771162"/>
            <a:ext cx="10651143" cy="495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1F9C6-3403-82CF-2825-5D63DC0B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  <a:ea typeface="Calibri"/>
                <a:cs typeface="Calibri"/>
              </a:rPr>
              <a:t>CONTENTS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B6A5483-B050-35E0-393D-7E957592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448104"/>
            <a:ext cx="4500737" cy="35941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INTRODUCTION</a:t>
            </a:r>
            <a:endParaRPr lang="en-US" sz="2000" b="1" dirty="0">
              <a:latin typeface="Arial"/>
              <a:cs typeface="Arial"/>
            </a:endParaRP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LITERATURE REVIEW</a:t>
            </a:r>
            <a:endParaRPr lang="en-US" sz="2000" b="1" dirty="0">
              <a:latin typeface="Arial"/>
              <a:cs typeface="Arial"/>
            </a:endParaRP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LITERATURE SUMMARY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OBJECTIVES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METHODOLOGY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WORK SCHEDULE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PROGRESS OF WORK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RESOURCES REQUIRED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CHALLENGES</a:t>
            </a:r>
          </a:p>
          <a:p>
            <a:pPr marL="285750" indent="-28575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IN" sz="2000" b="1" dirty="0">
                <a:latin typeface="Arial"/>
                <a:cs typeface="Arial"/>
              </a:rPr>
              <a:t>REFERENCES</a:t>
            </a:r>
            <a:endParaRPr lang="en-US" sz="2000" b="1" dirty="0">
              <a:latin typeface="Arial"/>
              <a:cs typeface="Arial"/>
            </a:endParaRPr>
          </a:p>
          <a:p>
            <a:pPr>
              <a:lnSpc>
                <a:spcPct val="91000"/>
              </a:lnSpc>
            </a:pPr>
            <a:endParaRPr lang="en-US" sz="2000"/>
          </a:p>
        </p:txBody>
      </p:sp>
      <p:pic>
        <p:nvPicPr>
          <p:cNvPr id="47" name="Picture 46" descr="A close-up of a traffic light&#10;&#10;Description automatically generated">
            <a:extLst>
              <a:ext uri="{FF2B5EF4-FFF2-40B4-BE49-F238E27FC236}">
                <a16:creationId xmlns:a16="http://schemas.microsoft.com/office/drawing/2014/main" id="{12FDF908-A61A-9370-EAD0-2123FCCB2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2" b="4514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CC494-997E-DF9A-5415-017062E4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489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146DE-907A-5388-8646-BDCE8456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3FF23B-6595-2CF7-8DEA-B1AEB28AD1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86"/>
            <a:ext cx="12190636" cy="1657284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dirty="0">
                <a:latin typeface="Franklin Gothic Demi Cond"/>
              </a:rPr>
              <a:t>Resource ALLOCATION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AA0E1C-FC3A-F93D-117C-AB732411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19" y="1754748"/>
            <a:ext cx="11848562" cy="45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15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0B7FD0-0A90-3E96-17AB-AF66A1FC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0ACD6C-4CE6-50B6-4BE1-B0F584F9E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155"/>
            <a:ext cx="12190636" cy="171094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  CHALLENGES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4451C8-3282-62C0-BE05-7B31646E11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9296" y="2308582"/>
            <a:ext cx="7156875" cy="49785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Developing efficient AI algorithms to process real-time traffic data and make decisions within milliseconds</a:t>
            </a:r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Integrating various data sources (e.g., cameras, sensors, GPS) while ensuring data accuracy and reliability</a:t>
            </a:r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Creating AI models that can adapt to rapidly changing traffic conditions, such as accidents, road closures, and unexpected events</a:t>
            </a:r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Implementing robust privacy measures to protect sensitive information gathered by smart traffic systems and safeguarding against cyber threats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3A1B2D-4D2F-97D4-514A-20B37FA7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8" r="12919" b="-1"/>
          <a:stretch/>
        </p:blipFill>
        <p:spPr>
          <a:xfrm>
            <a:off x="7913337" y="2307918"/>
            <a:ext cx="3838635" cy="37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2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0B540-D090-FDED-2F0B-82159E1B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3E37-0367-82B9-65B7-B2B916A93A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1401" y="242568"/>
            <a:ext cx="11824147" cy="150702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Franklin Gothic Demi Cond"/>
                <a:cs typeface="Calibri"/>
              </a:rPr>
              <a:t>  REFERENCES</a:t>
            </a:r>
            <a:endParaRPr lang="en-US">
              <a:solidFill>
                <a:srgbClr val="FFFFFF"/>
              </a:solidFill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0077922-7E97-C86E-71CA-9CA72914D767}"/>
              </a:ext>
            </a:extLst>
          </p:cNvPr>
          <p:cNvSpPr txBox="1"/>
          <p:nvPr/>
        </p:nvSpPr>
        <p:spPr>
          <a:xfrm>
            <a:off x="365481" y="2219642"/>
            <a:ext cx="11701651" cy="51090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IN" sz="22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Vishal,M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., Abdul R,M.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IN" sz="2200" dirty="0" err="1">
                <a:solidFill>
                  <a:srgbClr val="000000"/>
                </a:solidFill>
                <a:latin typeface="Arial"/>
                <a:cs typeface="Arial"/>
              </a:rPr>
              <a:t>jin,P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., 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Adu-</a:t>
            </a:r>
            <a:r>
              <a:rPr lang="en-IN" sz="22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Gyamfi,Y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, 2020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 ,</a:t>
            </a:r>
            <a:r>
              <a:rPr lang="en-IN" sz="2200" b="0" i="0" u="none" strike="noStrike" noProof="0" dirty="0">
                <a:solidFill>
                  <a:srgbClr val="000000"/>
                </a:solidFill>
                <a:latin typeface="Arial"/>
                <a:cs typeface="Arial"/>
              </a:rPr>
              <a:t> “Artificial Intelligence enabled Traffic Monitoring system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", Sustainability,</a:t>
            </a:r>
            <a:r>
              <a:rPr lang="en-IN" sz="2200" b="0" i="0" u="none" strike="noStrike" noProof="0" dirty="0">
                <a:solidFill>
                  <a:srgbClr val="000000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200" b="1" i="0" u="none" strike="noStrike" dirty="0">
                <a:solidFill>
                  <a:srgbClr val="00B0F0"/>
                </a:solidFill>
                <a:effectLst/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https://doi.org/10.3390/su12219177</a:t>
            </a:r>
            <a:endParaRPr lang="en-US" sz="2200" b="1" i="0" u="none" strike="noStrike">
              <a:solidFill>
                <a:srgbClr val="00B0F0"/>
              </a:solidFill>
              <a:effectLst/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2200" err="1">
                <a:solidFill>
                  <a:srgbClr val="1F1F1F"/>
                </a:solidFill>
                <a:latin typeface="Arial"/>
                <a:ea typeface="+mn-lt"/>
                <a:cs typeface="+mn-lt"/>
              </a:rPr>
              <a:t>Gupta,M</a:t>
            </a:r>
            <a:r>
              <a:rPr lang="en-IN" sz="2200" dirty="0">
                <a:solidFill>
                  <a:srgbClr val="1F1F1F"/>
                </a:solidFill>
                <a:latin typeface="Arial"/>
                <a:ea typeface="+mn-lt"/>
                <a:cs typeface="+mn-lt"/>
              </a:rPr>
              <a:t>., </a:t>
            </a:r>
            <a:r>
              <a:rPr lang="en-IN" sz="2200" err="1">
                <a:solidFill>
                  <a:srgbClr val="1F1F1F"/>
                </a:solidFill>
                <a:latin typeface="Arial"/>
                <a:ea typeface="+mn-lt"/>
                <a:cs typeface="+mn-lt"/>
              </a:rPr>
              <a:t>Miglania</a:t>
            </a:r>
            <a:r>
              <a:rPr lang="en-IN" sz="2200" err="1">
                <a:solidFill>
                  <a:srgbClr val="1F1F1F"/>
                </a:solidFill>
                <a:latin typeface="Arial"/>
                <a:cs typeface="Arial"/>
              </a:rPr>
              <a:t>,H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.,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IN" sz="2200" err="1">
                <a:solidFill>
                  <a:srgbClr val="1F1F1F"/>
                </a:solidFill>
                <a:latin typeface="Arial"/>
                <a:ea typeface="+mn-lt"/>
                <a:cs typeface="+mn-lt"/>
              </a:rPr>
              <a:t>Deo</a:t>
            </a:r>
            <a:r>
              <a:rPr lang="en-IN" sz="2200" err="1">
                <a:solidFill>
                  <a:srgbClr val="1F1F1F"/>
                </a:solidFill>
                <a:latin typeface="Arial"/>
                <a:cs typeface="Arial"/>
              </a:rPr>
              <a:t>,P</a:t>
            </a:r>
            <a:r>
              <a:rPr lang="en-IN" sz="2200" dirty="0">
                <a:solidFill>
                  <a:srgbClr val="1F1F1F"/>
                </a:solidFill>
                <a:latin typeface="Arial"/>
                <a:cs typeface="Arial"/>
              </a:rPr>
              <a:t>.</a:t>
            </a:r>
            <a:r>
              <a:rPr lang="en-IN" sz="220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, </a:t>
            </a:r>
            <a:r>
              <a:rPr lang="en-IN" sz="2200" err="1">
                <a:solidFill>
                  <a:srgbClr val="1F1F1F"/>
                </a:solidFill>
                <a:latin typeface="Arial"/>
                <a:ea typeface="+mn-lt"/>
                <a:cs typeface="+mn-lt"/>
              </a:rPr>
              <a:t>Barhatte</a:t>
            </a:r>
            <a:r>
              <a:rPr lang="en-IN" sz="2200" err="1">
                <a:solidFill>
                  <a:srgbClr val="1F1F1F"/>
                </a:solidFill>
                <a:latin typeface="Arial"/>
                <a:cs typeface="Arial"/>
              </a:rPr>
              <a:t>,A</a:t>
            </a:r>
            <a:r>
              <a:rPr lang="en-IN" sz="2200" dirty="0">
                <a:solidFill>
                  <a:srgbClr val="1F1F1F"/>
                </a:solidFill>
                <a:latin typeface="Arial"/>
                <a:cs typeface="Arial"/>
              </a:rPr>
              <a:t>, </a:t>
            </a:r>
            <a:r>
              <a:rPr lang="en-IN" sz="2200" b="0" i="0" u="none" strike="noStrike" noProof="0" dirty="0">
                <a:solidFill>
                  <a:srgbClr val="000000"/>
                </a:solidFill>
                <a:latin typeface="Arial"/>
                <a:cs typeface="Arial"/>
              </a:rPr>
              <a:t>2023</a:t>
            </a:r>
            <a:r>
              <a:rPr lang="en-IN" sz="2200" dirty="0">
                <a:solidFill>
                  <a:srgbClr val="000000"/>
                </a:solidFill>
                <a:latin typeface="Arial"/>
                <a:cs typeface="Arial"/>
              </a:rPr>
              <a:t>,</a:t>
            </a:r>
            <a:r>
              <a:rPr lang="en-IN" sz="2200" b="0" i="0" u="none" strike="noStrike" noProof="0" dirty="0">
                <a:solidFill>
                  <a:srgbClr val="000000"/>
                </a:solidFill>
                <a:latin typeface="Arial"/>
                <a:cs typeface="Arial"/>
              </a:rPr>
              <a:t> “Real-time traffic control and monitoring</a:t>
            </a:r>
            <a:r>
              <a:rPr lang="en-US" sz="2200" b="0" i="0" u="none" strike="noStrike" noProof="0" dirty="0">
                <a:solidFill>
                  <a:srgbClr val="000000"/>
                </a:solidFill>
                <a:latin typeface="Arial"/>
                <a:cs typeface="Arial"/>
              </a:rPr>
              <a:t>”,</a:t>
            </a:r>
            <a:r>
              <a:rPr lang="en-IN" sz="2200" b="0" i="0" u="none" strike="noStrike" noProof="0" dirty="0">
                <a:solidFill>
                  <a:srgbClr val="000000"/>
                </a:solidFill>
                <a:latin typeface="Arial"/>
                <a:cs typeface="Arial"/>
              </a:rPr>
              <a:t> e-Prime- Advances in Electrical Engineering, Electronics and Energy</a:t>
            </a:r>
            <a:r>
              <a:rPr lang="en-US" sz="22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US" sz="2200" b="1" i="0" u="none" strike="noStrike" dirty="0">
                <a:solidFill>
                  <a:srgbClr val="4F5671"/>
                </a:solidFill>
                <a:effectLst/>
                <a:latin typeface="Arial"/>
                <a:cs typeface="Arial"/>
                <a:hlinkClick r:id="rId3"/>
              </a:rPr>
              <a:t>https://doi.org/10.1016/j.prime.2023.100211</a:t>
            </a:r>
            <a:endParaRPr lang="en-US" sz="2200" b="1" i="0" u="none" strike="noStrike">
              <a:solidFill>
                <a:srgbClr val="4F5671"/>
              </a:solidFill>
              <a:effectLst/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2200" dirty="0">
                <a:latin typeface="Arial"/>
                <a:cs typeface="Arial"/>
              </a:rPr>
              <a:t>Kanungo., </a:t>
            </a:r>
            <a:r>
              <a:rPr lang="en-IN" sz="2200" dirty="0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Sharma</a:t>
            </a:r>
            <a:r>
              <a:rPr lang="en-IN" sz="2200" dirty="0">
                <a:latin typeface="Arial"/>
                <a:cs typeface="Arial"/>
              </a:rPr>
              <a:t>,A., </a:t>
            </a:r>
            <a:r>
              <a:rPr lang="en-IN" sz="2200" dirty="0"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Singla</a:t>
            </a:r>
            <a:r>
              <a:rPr lang="en-IN" sz="2200" dirty="0">
                <a:latin typeface="Arial"/>
                <a:cs typeface="Arial"/>
              </a:rPr>
              <a:t>,C, 2014,</a:t>
            </a:r>
            <a:r>
              <a:rPr lang="en-IN" sz="2200" dirty="0">
                <a:effectLst/>
                <a:latin typeface="Arial"/>
                <a:cs typeface="Arial"/>
              </a:rPr>
              <a:t> “Smart Traffic lights switching and traffic density calculation using video processing”, Recent Advances in Engineering and computational sciences, </a:t>
            </a:r>
            <a:r>
              <a:rPr lang="en-US" sz="2200" b="1" i="0" u="none" strike="noStrike" dirty="0">
                <a:solidFill>
                  <a:srgbClr val="4F5671"/>
                </a:solidFill>
                <a:effectLst/>
                <a:latin typeface="Arial"/>
                <a:cs typeface="Arial"/>
                <a:hlinkClick r:id="rId6"/>
              </a:rPr>
              <a:t>https://doi.org/10.1109/RAECS.2014.6799542</a:t>
            </a:r>
            <a:endParaRPr lang="en-US" sz="2200" b="1">
              <a:solidFill>
                <a:srgbClr val="4F5671"/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IN" sz="2200" dirty="0">
                <a:latin typeface="Arial"/>
                <a:cs typeface="Arial"/>
              </a:rPr>
              <a:t>Chung., Sohn, </a:t>
            </a:r>
            <a:r>
              <a:rPr lang="en-IN" sz="2200" dirty="0">
                <a:effectLst/>
                <a:latin typeface="Arial"/>
                <a:cs typeface="Arial"/>
              </a:rPr>
              <a:t>2023</a:t>
            </a:r>
            <a:r>
              <a:rPr lang="en-IN" sz="2200" dirty="0">
                <a:latin typeface="Arial"/>
                <a:cs typeface="Arial"/>
              </a:rPr>
              <a:t>,</a:t>
            </a:r>
            <a:r>
              <a:rPr lang="en-IN" sz="2200" dirty="0">
                <a:effectLst/>
                <a:latin typeface="Arial"/>
                <a:cs typeface="Arial"/>
              </a:rPr>
              <a:t> </a:t>
            </a:r>
            <a:r>
              <a:rPr lang="en-IN" sz="2200" dirty="0">
                <a:effectLst/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IN" sz="2200" dirty="0">
                <a:effectLst/>
                <a:latin typeface="Arial"/>
                <a:cs typeface="Arial"/>
              </a:rPr>
              <a:t>Real-time traffic control and monitoring​”, IEEE Transactions on Intelligent Transportation systems,</a:t>
            </a:r>
            <a:r>
              <a:rPr lang="en-IN" sz="2200" dirty="0">
                <a:latin typeface="Arial"/>
                <a:cs typeface="Arial"/>
              </a:rPr>
              <a:t> </a:t>
            </a:r>
            <a:r>
              <a:rPr lang="en-US" sz="2200" b="1" i="0" u="none" strike="noStrike" dirty="0">
                <a:solidFill>
                  <a:srgbClr val="4F5671"/>
                </a:solidFill>
                <a:effectLst/>
                <a:latin typeface="Arial"/>
                <a:cs typeface="Arial"/>
                <a:hlinkClick r:id="rId3"/>
              </a:rPr>
              <a:t>https://doi.org/10.1016/j.prime.2023.100211</a:t>
            </a:r>
            <a:endParaRPr lang="en-US" sz="2200" b="1" i="0" u="none" strike="noStrike">
              <a:solidFill>
                <a:srgbClr val="4F5671"/>
              </a:solidFill>
              <a:effectLst/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i="0" u="none" strike="noStrike" dirty="0">
              <a:solidFill>
                <a:srgbClr val="4F5671"/>
              </a:solidFill>
              <a:effectLst/>
              <a:latin typeface="Arial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4F567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u="none" strike="noStrike" dirty="0">
              <a:solidFill>
                <a:srgbClr val="4F567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123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2587752"/>
            <a:ext cx="11402291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 Eng</a:t>
            </a:r>
            <a:r>
              <a:rPr lang="en-IN" sz="2000" dirty="0" err="1">
                <a:latin typeface="Arial"/>
                <a:cs typeface="Arial"/>
              </a:rPr>
              <a:t>lund,C</a:t>
            </a:r>
            <a:r>
              <a:rPr lang="en-IN" sz="2000" dirty="0">
                <a:latin typeface="Arial"/>
                <a:cs typeface="Arial"/>
              </a:rPr>
              <a:t>., </a:t>
            </a:r>
            <a:r>
              <a:rPr lang="en-IN" sz="2000" dirty="0" err="1">
                <a:latin typeface="Arial"/>
                <a:cs typeface="Arial"/>
              </a:rPr>
              <a:t>Aksoy,EE</a:t>
            </a:r>
            <a:r>
              <a:rPr lang="en-IN" sz="2000" dirty="0">
                <a:latin typeface="Arial"/>
                <a:cs typeface="Arial"/>
              </a:rPr>
              <a:t>., </a:t>
            </a:r>
            <a:r>
              <a:rPr lang="en-IN" sz="2000" u="sng" dirty="0"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Fernandez</a:t>
            </a:r>
            <a:r>
              <a:rPr lang="en-IN" sz="2000" u="sng" dirty="0">
                <a:latin typeface="Arial"/>
                <a:cs typeface="Arial"/>
              </a:rPr>
              <a:t>,FA.,</a:t>
            </a:r>
            <a:r>
              <a:rPr lang="en-IN" sz="2000" dirty="0"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Cooney</a:t>
            </a:r>
            <a:r>
              <a:rPr lang="en-IN" sz="2000" dirty="0">
                <a:latin typeface="Arial"/>
                <a:cs typeface="Arial"/>
              </a:rPr>
              <a:t>,MD,2021,”AI perspective in smart cities and communities to enable road vehicle automation and smart traffic </a:t>
            </a:r>
            <a:r>
              <a:rPr lang="en-IN" sz="2000" dirty="0" err="1">
                <a:latin typeface="Arial"/>
                <a:cs typeface="Arial"/>
              </a:rPr>
              <a:t>control”.,Smart</a:t>
            </a:r>
            <a:r>
              <a:rPr lang="en-IN" sz="2000" dirty="0">
                <a:latin typeface="Arial"/>
                <a:cs typeface="Arial"/>
              </a:rPr>
              <a:t> cities </a:t>
            </a:r>
            <a:r>
              <a:rPr lang="en-IN" sz="2000" b="1" dirty="0">
                <a:solidFill>
                  <a:srgbClr val="0070C0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https://doi.org/10.3390/smartcities4020040</a:t>
            </a:r>
            <a:endParaRPr lang="en-IN" sz="200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sz="2000" dirty="0">
                <a:latin typeface="Arial"/>
                <a:cs typeface="Arial"/>
              </a:rPr>
              <a:t>6. Yash </a:t>
            </a:r>
            <a:r>
              <a:rPr lang="en-US" sz="2000" dirty="0" err="1">
                <a:latin typeface="Arial"/>
                <a:cs typeface="Arial"/>
              </a:rPr>
              <a:t>Modi,Ridam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Teli,Akshat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Metha,Konark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Shah,Manan</a:t>
            </a:r>
            <a:r>
              <a:rPr lang="en-US" sz="2000" dirty="0">
                <a:latin typeface="Arial"/>
                <a:cs typeface="Arial"/>
              </a:rPr>
              <a:t> Shah,(2021),”</a:t>
            </a:r>
            <a:r>
              <a:rPr lang="en-IN" sz="2000" dirty="0">
                <a:latin typeface="Arial"/>
              </a:rPr>
              <a:t> A comprehensive review on intelligent traffic management using machine learning algorithms</a:t>
            </a:r>
            <a:r>
              <a:rPr lang="en-US" sz="2000" dirty="0">
                <a:latin typeface="Arial"/>
              </a:rPr>
              <a:t>”,</a:t>
            </a:r>
            <a:r>
              <a:rPr lang="en-IN" sz="2000" dirty="0">
                <a:latin typeface="Arial"/>
              </a:rPr>
              <a:t> Innovative infrastructure solution, </a:t>
            </a:r>
            <a:r>
              <a:rPr lang="en-IN" sz="2000" b="1" u="sng" dirty="0">
                <a:solidFill>
                  <a:srgbClr val="0070C0"/>
                </a:solidFill>
                <a:latin typeface="Arial"/>
                <a:hlinkClick r:id="rId6"/>
              </a:rPr>
              <a:t>https://link.springer.com/article/10.1007/s41062-021-00718-3</a:t>
            </a:r>
            <a:endParaRPr lang="en-IN" sz="2000" b="1" u="sng">
              <a:solidFill>
                <a:srgbClr val="0070C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Arial"/>
                <a:cs typeface="Arial"/>
              </a:rPr>
              <a:t>7. </a:t>
            </a:r>
            <a:r>
              <a:rPr lang="en-IN" sz="2000" dirty="0" err="1">
                <a:latin typeface="Arial"/>
                <a:cs typeface="Arial"/>
              </a:rPr>
              <a:t>Chakraborthy,P</a:t>
            </a:r>
            <a:r>
              <a:rPr lang="en-IN" sz="2000" dirty="0">
                <a:latin typeface="Arial"/>
                <a:cs typeface="Arial"/>
              </a:rPr>
              <a:t>., </a:t>
            </a:r>
            <a:r>
              <a:rPr lang="en-IN" sz="2000" dirty="0" err="1">
                <a:latin typeface="Arial"/>
                <a:cs typeface="Arial"/>
              </a:rPr>
              <a:t>Okeryere,Y</a:t>
            </a:r>
            <a:r>
              <a:rPr lang="en-IN" sz="2000" dirty="0">
                <a:latin typeface="Arial"/>
                <a:cs typeface="Arial"/>
              </a:rPr>
              <a:t>., </a:t>
            </a:r>
            <a:r>
              <a:rPr lang="en-IN" sz="2000" dirty="0" err="1">
                <a:latin typeface="Arial"/>
                <a:cs typeface="Arial"/>
              </a:rPr>
              <a:t>Gyamif,A</a:t>
            </a:r>
            <a:r>
              <a:rPr lang="en-IN" sz="2000" dirty="0">
                <a:latin typeface="Arial"/>
                <a:cs typeface="Arial"/>
              </a:rPr>
              <a:t>., </a:t>
            </a:r>
            <a:r>
              <a:rPr lang="en-IN" sz="2000" dirty="0" err="1">
                <a:latin typeface="Arial"/>
                <a:cs typeface="Arial"/>
              </a:rPr>
              <a:t>Sankar,S</a:t>
            </a:r>
            <a:r>
              <a:rPr lang="en-IN" sz="2000" dirty="0">
                <a:latin typeface="Arial"/>
                <a:cs typeface="Arial"/>
              </a:rPr>
              <a:t>, 2018,” Traffic congestion detection from camera images using deep convolutional neural networks”, Transportation Research Record, </a:t>
            </a:r>
            <a:r>
              <a:rPr lang="en-US" sz="2000" b="1" u="sng" dirty="0">
                <a:solidFill>
                  <a:srgbClr val="0070C0"/>
                </a:solidFill>
                <a:latin typeface="Arial"/>
                <a:cs typeface="Arial"/>
                <a:hlinkClick r:id="rId7"/>
              </a:rPr>
              <a:t>https://doi/abs/10.1177/036119811877763</a:t>
            </a:r>
            <a:endParaRPr lang="en-US" sz="2000">
              <a:solidFill>
                <a:srgbClr val="0070C0"/>
              </a:solidFill>
              <a:latin typeface="Arial"/>
              <a:cs typeface="Arial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har char="•"/>
            </a:pPr>
            <a:endParaRPr lang="en-I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D8277-23F0-CF0E-22BE-8825D778A77E}"/>
              </a:ext>
            </a:extLst>
          </p:cNvPr>
          <p:cNvSpPr txBox="1"/>
          <p:nvPr/>
        </p:nvSpPr>
        <p:spPr>
          <a:xfrm>
            <a:off x="87085" y="533399"/>
            <a:ext cx="86269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cap="all" dirty="0">
                <a:solidFill>
                  <a:srgbClr val="FFFFFF"/>
                </a:solidFill>
                <a:ea typeface="+mn-lt"/>
                <a:cs typeface="+mn-lt"/>
              </a:rPr>
              <a:t> 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6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Blurred micro image of a street traffic">
            <a:extLst>
              <a:ext uri="{FF2B5EF4-FFF2-40B4-BE49-F238E27FC236}">
                <a16:creationId xmlns:a16="http://schemas.microsoft.com/office/drawing/2014/main" id="{6F8EE41B-9632-3AED-8459-400F61A3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2080" b="36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F304A4-9643-29F7-A524-06AE9B4F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>
                <a:solidFill>
                  <a:schemeClr val="tx1"/>
                </a:solidFill>
              </a:rPr>
              <a:t>THANK YOU</a:t>
            </a:r>
            <a:br>
              <a:rPr lang="en-US" sz="8800">
                <a:solidFill>
                  <a:schemeClr val="tx1"/>
                </a:solidFill>
              </a:rPr>
            </a:br>
            <a:r>
              <a:rPr lang="en-US" sz="880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23E7-05E0-6F9F-D23D-A740934A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9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9CCA-B82C-AAB2-D4B6-7665D26D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IN">
                <a:ea typeface="Calibri"/>
                <a:cs typeface="Calibri"/>
              </a:rPr>
              <a:t>INTRODUCTION</a:t>
            </a:r>
            <a:endParaRPr lang="en-US"/>
          </a:p>
        </p:txBody>
      </p:sp>
      <p:pic>
        <p:nvPicPr>
          <p:cNvPr id="12" name="Picture 11" descr="A graph with blue and pink arrows&#10;&#10;Description automatically generated">
            <a:extLst>
              <a:ext uri="{FF2B5EF4-FFF2-40B4-BE49-F238E27FC236}">
                <a16:creationId xmlns:a16="http://schemas.microsoft.com/office/drawing/2014/main" id="{B7170ABB-03DB-26EB-094A-F2EEC769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" b="231"/>
          <a:stretch/>
        </p:blipFill>
        <p:spPr>
          <a:xfrm>
            <a:off x="958597" y="3190999"/>
            <a:ext cx="3694176" cy="2596928"/>
          </a:xfrm>
          <a:prstGeom prst="rect">
            <a:avLst/>
          </a:prstGeom>
        </p:spPr>
      </p:pic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D299CB55-C170-2668-D773-77025B54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Conventional traffic control methods- fixed signal timers at intersection</a:t>
            </a: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2000">
              <a:latin typeface="Arial"/>
              <a:cs typeface="Arial"/>
            </a:endParaRP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Manual control system- require significant manpower</a:t>
            </a: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2000">
              <a:latin typeface="Arial"/>
              <a:cs typeface="Arial"/>
            </a:endParaRP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Fixed phase traffic lights don’t adapt to real time traffic conditions</a:t>
            </a: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endParaRPr lang="en-US" sz="2000">
              <a:latin typeface="Arial"/>
              <a:cs typeface="Arial"/>
            </a:endParaRP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,Sans-Serif"/>
              <a:buChar char="•"/>
            </a:pPr>
            <a:r>
              <a:rPr lang="en-US" sz="2000">
                <a:latin typeface="Arial"/>
                <a:cs typeface="Arial"/>
              </a:rPr>
              <a:t>Demand varies- green time is wasted or queue is formed</a:t>
            </a:r>
          </a:p>
          <a:p>
            <a:pPr>
              <a:lnSpc>
                <a:spcPct val="91000"/>
              </a:lnSpc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10580-BA70-692D-60F3-EE2C26CA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8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9CCA-B82C-AAB2-D4B6-7665D26D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IN">
                <a:ea typeface="Calibri"/>
                <a:cs typeface="Calibri"/>
              </a:rPr>
              <a:t>INTRODUCTION</a:t>
            </a:r>
            <a:endParaRPr lang="en-US"/>
          </a:p>
        </p:txBody>
      </p:sp>
      <p:pic>
        <p:nvPicPr>
          <p:cNvPr id="12" name="Picture 11" descr="Greenlight on traffic light">
            <a:extLst>
              <a:ext uri="{FF2B5EF4-FFF2-40B4-BE49-F238E27FC236}">
                <a16:creationId xmlns:a16="http://schemas.microsoft.com/office/drawing/2014/main" id="{B7170ABB-03DB-26EB-094A-F2EEC769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70" r="32899" b="-1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CB55-C170-2668-D773-77025B546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A dynamic road traffic signal control system using artificial intelligence</a:t>
            </a:r>
            <a:endParaRPr lang="en-US" sz="2200"/>
          </a:p>
          <a:p>
            <a:pPr marL="342900" indent="-34290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Traffic flow </a:t>
            </a:r>
            <a:r>
              <a:rPr lang="en-US" sz="2200" err="1">
                <a:latin typeface="Arial"/>
                <a:cs typeface="Arial"/>
              </a:rPr>
              <a:t>optimised</a:t>
            </a:r>
            <a:r>
              <a:rPr lang="en-US" sz="2200">
                <a:latin typeface="Arial"/>
                <a:cs typeface="Arial"/>
              </a:rPr>
              <a:t> by adjusting signal timings based on real-time traffic data</a:t>
            </a:r>
          </a:p>
          <a:p>
            <a:pPr marL="342900" indent="-34290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CCTV cameras – vehicle detection</a:t>
            </a:r>
          </a:p>
          <a:p>
            <a:pPr marL="342900" indent="-34290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YOLO- You Only Look Once algorithm for setting green signal timer for each lane</a:t>
            </a:r>
          </a:p>
          <a:p>
            <a:pPr marL="342900" indent="-342900">
              <a:lnSpc>
                <a:spcPct val="91000"/>
              </a:lnSpc>
              <a:spcBef>
                <a:spcPts val="1200"/>
              </a:spcBef>
              <a:spcAft>
                <a:spcPts val="200"/>
              </a:spcAft>
              <a:buFont typeface="Arial"/>
              <a:buChar char="•"/>
            </a:pPr>
            <a:r>
              <a:rPr lang="en-US" sz="2200">
                <a:latin typeface="Arial"/>
                <a:cs typeface="Arial"/>
              </a:rPr>
              <a:t>Lower unwanted delays, reduce congestion and waiting time</a:t>
            </a:r>
          </a:p>
          <a:p>
            <a:pPr marL="342900" indent="-34290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-US" sz="220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F424F-71B7-C73C-A60E-7B339059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86608-4BED-4656-411F-7A5592D2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979" y="285617"/>
            <a:ext cx="10268712" cy="1700784"/>
          </a:xfrm>
        </p:spPr>
        <p:txBody>
          <a:bodyPr>
            <a:normAutofit/>
          </a:bodyPr>
          <a:lstStyle/>
          <a:p>
            <a:r>
              <a:rPr lang="en-IN">
                <a:ea typeface="Calibri"/>
                <a:cs typeface="Calibri"/>
              </a:rPr>
              <a:t>LITERATURE REVIEW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1BA207-33D7-169A-B941-465DF9AB8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866061"/>
              </p:ext>
            </p:extLst>
          </p:nvPr>
        </p:nvGraphicFramePr>
        <p:xfrm>
          <a:off x="130342" y="2316078"/>
          <a:ext cx="11941314" cy="44826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3846">
                  <a:extLst>
                    <a:ext uri="{9D8B030D-6E8A-4147-A177-3AD203B41FA5}">
                      <a16:colId xmlns:a16="http://schemas.microsoft.com/office/drawing/2014/main" val="2763464477"/>
                    </a:ext>
                  </a:extLst>
                </a:gridCol>
                <a:gridCol w="1353552">
                  <a:extLst>
                    <a:ext uri="{9D8B030D-6E8A-4147-A177-3AD203B41FA5}">
                      <a16:colId xmlns:a16="http://schemas.microsoft.com/office/drawing/2014/main" val="4264099451"/>
                    </a:ext>
                  </a:extLst>
                </a:gridCol>
                <a:gridCol w="1541543">
                  <a:extLst>
                    <a:ext uri="{9D8B030D-6E8A-4147-A177-3AD203B41FA5}">
                      <a16:colId xmlns:a16="http://schemas.microsoft.com/office/drawing/2014/main" val="901036745"/>
                    </a:ext>
                  </a:extLst>
                </a:gridCol>
                <a:gridCol w="2255920">
                  <a:extLst>
                    <a:ext uri="{9D8B030D-6E8A-4147-A177-3AD203B41FA5}">
                      <a16:colId xmlns:a16="http://schemas.microsoft.com/office/drawing/2014/main" val="169211067"/>
                    </a:ext>
                  </a:extLst>
                </a:gridCol>
                <a:gridCol w="716726">
                  <a:extLst>
                    <a:ext uri="{9D8B030D-6E8A-4147-A177-3AD203B41FA5}">
                      <a16:colId xmlns:a16="http://schemas.microsoft.com/office/drawing/2014/main" val="450900139"/>
                    </a:ext>
                  </a:extLst>
                </a:gridCol>
                <a:gridCol w="5559727">
                  <a:extLst>
                    <a:ext uri="{9D8B030D-6E8A-4147-A177-3AD203B41FA5}">
                      <a16:colId xmlns:a16="http://schemas.microsoft.com/office/drawing/2014/main" val="2087490525"/>
                    </a:ext>
                  </a:extLst>
                </a:gridCol>
              </a:tblGrid>
              <a:tr h="657765">
                <a:tc>
                  <a:txBody>
                    <a:bodyPr/>
                    <a:lstStyle/>
                    <a:p>
                      <a:pPr algn="ctr"/>
                      <a:r>
                        <a:rPr lang="en-US" sz="2000" err="1">
                          <a:solidFill>
                            <a:schemeClr val="bg1"/>
                          </a:solidFill>
                          <a:latin typeface="Arial"/>
                        </a:rPr>
                        <a:t>Sl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 No.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Authors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Journal 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Paper Title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Year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  <a:latin typeface="Arial"/>
                        </a:rPr>
                        <a:t>Remark</a:t>
                      </a:r>
                    </a:p>
                  </a:txBody>
                  <a:tcPr marL="77697" marR="77697" marT="38848" marB="38848" anchor="ctr"/>
                </a:tc>
                <a:extLst>
                  <a:ext uri="{0D108BD9-81ED-4DB2-BD59-A6C34878D82A}">
                    <a16:rowId xmlns:a16="http://schemas.microsoft.com/office/drawing/2014/main" val="403759766"/>
                  </a:ext>
                </a:extLst>
              </a:tr>
              <a:tr h="1492621"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rial"/>
                        </a:rPr>
                        <a:t>1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Mandal et al. </a:t>
                      </a: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Sustainability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Artificial Intelligence enabled Traffic Monitoring system</a:t>
                      </a: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Arial"/>
                        </a:rPr>
                        <a:t>2020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This paper introduces an innovative method for automating real time traffic surveillance system using deep learning models and extensive video data.</a:t>
                      </a: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extLst>
                  <a:ext uri="{0D108BD9-81ED-4DB2-BD59-A6C34878D82A}">
                    <a16:rowId xmlns:a16="http://schemas.microsoft.com/office/drawing/2014/main" val="2167514219"/>
                  </a:ext>
                </a:extLst>
              </a:tr>
              <a:tr h="1846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rial"/>
                        </a:rPr>
                        <a:t>2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Mimansha</a:t>
                      </a: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et al.</a:t>
                      </a: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e-Prime- Advances in Electrical Engineering, Electronics and Energy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Real-time traffic control and monitoring</a:t>
                      </a: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Arial"/>
                        </a:rPr>
                        <a:t>2023</a:t>
                      </a:r>
                    </a:p>
                  </a:txBody>
                  <a:tcPr marL="77697" marR="77697" marT="38848" marB="38848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buClr>
                          <a:srgbClr val="000000"/>
                        </a:buClr>
                        <a:buNone/>
                      </a:pP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Utilized real time video feeds from camera for vehicle detection using </a:t>
                      </a:r>
                      <a:r>
                        <a:rPr lang="en-IN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EfficientDet</a:t>
                      </a: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Architecture and </a:t>
                      </a:r>
                      <a:r>
                        <a:rPr lang="en-IN" sz="1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Tensorflow</a:t>
                      </a:r>
                      <a:r>
                        <a:rPr lang="en-IN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 lite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1800">
                        <a:latin typeface="Arial"/>
                      </a:endParaRPr>
                    </a:p>
                  </a:txBody>
                  <a:tcPr marL="77697" marR="77697" marT="38848" marB="38848" anchor="ctr"/>
                </a:tc>
                <a:extLst>
                  <a:ext uri="{0D108BD9-81ED-4DB2-BD59-A6C34878D82A}">
                    <a16:rowId xmlns:a16="http://schemas.microsoft.com/office/drawing/2014/main" val="188707985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47B3C8-3F25-A6D5-758A-708F8CE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D6912A-07EA-C523-5C39-2D2D1D59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729231"/>
              </p:ext>
            </p:extLst>
          </p:nvPr>
        </p:nvGraphicFramePr>
        <p:xfrm>
          <a:off x="198782" y="861391"/>
          <a:ext cx="11885436" cy="5385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96">
                  <a:extLst>
                    <a:ext uri="{9D8B030D-6E8A-4147-A177-3AD203B41FA5}">
                      <a16:colId xmlns:a16="http://schemas.microsoft.com/office/drawing/2014/main" val="846544713"/>
                    </a:ext>
                  </a:extLst>
                </a:gridCol>
                <a:gridCol w="1337571">
                  <a:extLst>
                    <a:ext uri="{9D8B030D-6E8A-4147-A177-3AD203B41FA5}">
                      <a16:colId xmlns:a16="http://schemas.microsoft.com/office/drawing/2014/main" val="3603163395"/>
                    </a:ext>
                  </a:extLst>
                </a:gridCol>
                <a:gridCol w="2715683">
                  <a:extLst>
                    <a:ext uri="{9D8B030D-6E8A-4147-A177-3AD203B41FA5}">
                      <a16:colId xmlns:a16="http://schemas.microsoft.com/office/drawing/2014/main" val="2261337584"/>
                    </a:ext>
                  </a:extLst>
                </a:gridCol>
                <a:gridCol w="2733260">
                  <a:extLst>
                    <a:ext uri="{9D8B030D-6E8A-4147-A177-3AD203B41FA5}">
                      <a16:colId xmlns:a16="http://schemas.microsoft.com/office/drawing/2014/main" val="325121628"/>
                    </a:ext>
                  </a:extLst>
                </a:gridCol>
                <a:gridCol w="856515">
                  <a:extLst>
                    <a:ext uri="{9D8B030D-6E8A-4147-A177-3AD203B41FA5}">
                      <a16:colId xmlns:a16="http://schemas.microsoft.com/office/drawing/2014/main" val="173708065"/>
                    </a:ext>
                  </a:extLst>
                </a:gridCol>
                <a:gridCol w="3620911">
                  <a:extLst>
                    <a:ext uri="{9D8B030D-6E8A-4147-A177-3AD203B41FA5}">
                      <a16:colId xmlns:a16="http://schemas.microsoft.com/office/drawing/2014/main" val="949516680"/>
                    </a:ext>
                  </a:extLst>
                </a:gridCol>
              </a:tblGrid>
              <a:tr h="7174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Sl</a:t>
                      </a:r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No.​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Authors​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Journal​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Paper Title​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Year​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Remark​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47"/>
                  </a:ext>
                </a:extLst>
              </a:tr>
              <a:tr h="14674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3​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Kanungo et al. 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Recent Advances in Engineering and computational sciences​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Smart Traffic lights switching and traffic density calculation using video processing​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2014​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>
                          <a:effectLst/>
                          <a:latin typeface="Arial"/>
                        </a:rPr>
                        <a:t>Utilized SVM and image processing via OpenCV to analyse live video frames in small segments​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5785"/>
                  </a:ext>
                </a:extLst>
              </a:tr>
              <a:tr h="14552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4​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Chung and Sohn​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IEEE Transactions on Intelligent Transportation systems​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Real-time traffic control and monitoring​</a:t>
                      </a:r>
                    </a:p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2023​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>
                          <a:effectLst/>
                          <a:latin typeface="Arial"/>
                        </a:rPr>
                        <a:t>Utilized real time video feeds from camera for vehicle detection using </a:t>
                      </a:r>
                      <a:r>
                        <a:rPr lang="en-IN" sz="1800" err="1">
                          <a:effectLst/>
                          <a:latin typeface="Arial"/>
                        </a:rPr>
                        <a:t>EfficientDet</a:t>
                      </a:r>
                      <a:r>
                        <a:rPr lang="en-IN" sz="1800">
                          <a:effectLst/>
                          <a:latin typeface="Arial"/>
                        </a:rPr>
                        <a:t> Architecture and </a:t>
                      </a:r>
                      <a:r>
                        <a:rPr lang="en-IN" sz="1800" err="1">
                          <a:effectLst/>
                          <a:latin typeface="Arial"/>
                        </a:rPr>
                        <a:t>Tensorflow</a:t>
                      </a:r>
                      <a:r>
                        <a:rPr lang="en-IN" sz="1800">
                          <a:effectLst/>
                          <a:latin typeface="Arial"/>
                        </a:rPr>
                        <a:t> lite​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0730"/>
                  </a:ext>
                </a:extLst>
              </a:tr>
              <a:tr h="172429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5​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err="1">
                          <a:effectLst/>
                          <a:latin typeface="Arial"/>
                        </a:rPr>
                        <a:t>Chakraborthy</a:t>
                      </a:r>
                      <a:r>
                        <a:rPr lang="en-IN" sz="1800">
                          <a:effectLst/>
                          <a:latin typeface="Arial"/>
                        </a:rPr>
                        <a:t> et al.​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Transportation Research Record​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Traffic congestion detection from camera images using deep convolutional neural networks​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>
                          <a:effectLst/>
                          <a:latin typeface="Arial"/>
                        </a:rPr>
                        <a:t>2018​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>
                          <a:effectLst/>
                          <a:latin typeface="Arial"/>
                        </a:rPr>
                        <a:t>Used traffic imagery and applied both DCNN and YOLO algorithms in different setups​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9733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654DD-0EC2-0A40-F461-02693B60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D6912A-07EA-C523-5C39-2D2D1D59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8516"/>
              </p:ext>
            </p:extLst>
          </p:nvPr>
        </p:nvGraphicFramePr>
        <p:xfrm>
          <a:off x="198782" y="861391"/>
          <a:ext cx="11885436" cy="4196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96">
                  <a:extLst>
                    <a:ext uri="{9D8B030D-6E8A-4147-A177-3AD203B41FA5}">
                      <a16:colId xmlns:a16="http://schemas.microsoft.com/office/drawing/2014/main" val="846544713"/>
                    </a:ext>
                  </a:extLst>
                </a:gridCol>
                <a:gridCol w="1337571">
                  <a:extLst>
                    <a:ext uri="{9D8B030D-6E8A-4147-A177-3AD203B41FA5}">
                      <a16:colId xmlns:a16="http://schemas.microsoft.com/office/drawing/2014/main" val="3603163395"/>
                    </a:ext>
                  </a:extLst>
                </a:gridCol>
                <a:gridCol w="2715683">
                  <a:extLst>
                    <a:ext uri="{9D8B030D-6E8A-4147-A177-3AD203B41FA5}">
                      <a16:colId xmlns:a16="http://schemas.microsoft.com/office/drawing/2014/main" val="2261337584"/>
                    </a:ext>
                  </a:extLst>
                </a:gridCol>
                <a:gridCol w="2733260">
                  <a:extLst>
                    <a:ext uri="{9D8B030D-6E8A-4147-A177-3AD203B41FA5}">
                      <a16:colId xmlns:a16="http://schemas.microsoft.com/office/drawing/2014/main" val="325121628"/>
                    </a:ext>
                  </a:extLst>
                </a:gridCol>
                <a:gridCol w="856515">
                  <a:extLst>
                    <a:ext uri="{9D8B030D-6E8A-4147-A177-3AD203B41FA5}">
                      <a16:colId xmlns:a16="http://schemas.microsoft.com/office/drawing/2014/main" val="173708065"/>
                    </a:ext>
                  </a:extLst>
                </a:gridCol>
                <a:gridCol w="3620911">
                  <a:extLst>
                    <a:ext uri="{9D8B030D-6E8A-4147-A177-3AD203B41FA5}">
                      <a16:colId xmlns:a16="http://schemas.microsoft.com/office/drawing/2014/main" val="949516680"/>
                    </a:ext>
                  </a:extLst>
                </a:gridCol>
              </a:tblGrid>
              <a:tr h="71746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Sl</a:t>
                      </a:r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No.​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Authors​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Journal​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Paper Title​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Year​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Remark​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48447"/>
                  </a:ext>
                </a:extLst>
              </a:tr>
              <a:tr h="14674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 err="1">
                          <a:effectLst/>
                          <a:latin typeface="Arial"/>
                        </a:rPr>
                        <a:t>Engulund</a:t>
                      </a:r>
                      <a:r>
                        <a:rPr lang="en-IN" sz="1800" dirty="0">
                          <a:effectLst/>
                          <a:latin typeface="Arial"/>
                        </a:rPr>
                        <a:t> et.al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Smart cities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AI perspective in smart cities and communities to enable road vehicle automation and smart traffic control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2021​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effectLst/>
                          <a:latin typeface="Arial"/>
                        </a:rPr>
                        <a:t>Utilized AI perspective </a:t>
                      </a:r>
                      <a:r>
                        <a:rPr lang="en-IN" sz="1800" dirty="0" err="1">
                          <a:effectLst/>
                          <a:latin typeface="Arial"/>
                        </a:rPr>
                        <a:t>inSCC</a:t>
                      </a:r>
                      <a:r>
                        <a:rPr lang="en-IN" sz="1800" dirty="0">
                          <a:effectLst/>
                          <a:latin typeface="Arial"/>
                        </a:rPr>
                        <a:t> and  enable road vehicle automation and smart traffic control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345785"/>
                  </a:ext>
                </a:extLst>
              </a:tr>
              <a:tr h="145524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Modi et.al​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Innovative infrastructure solution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0" i="0" dirty="0">
                          <a:solidFill>
                            <a:srgbClr val="333333"/>
                          </a:solidFill>
                          <a:latin typeface="Arial"/>
                        </a:rPr>
                        <a:t>A comprehensive review on intelligent traffic management using machine learning algorithms</a:t>
                      </a:r>
                      <a:endParaRPr lang="en-US" dirty="0">
                        <a:latin typeface="Arial"/>
                      </a:endParaRPr>
                    </a:p>
                    <a:p>
                      <a:pPr lvl="0" algn="ctr">
                        <a:buNone/>
                      </a:pPr>
                      <a:endParaRPr lang="en-IN" sz="1800" dirty="0">
                        <a:effectLst/>
                        <a:latin typeface="Arial"/>
                      </a:endParaRPr>
                    </a:p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dirty="0">
                          <a:effectLst/>
                          <a:latin typeface="Arial"/>
                        </a:rPr>
                        <a:t>2021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>
                          <a:effectLst/>
                          <a:latin typeface="Arial"/>
                        </a:rPr>
                        <a:t>Utilized AI enabled traffic management system provide greater leeway to vehicle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1073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4654DD-0EC2-0A40-F461-02693B60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1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18D889-92A9-0D29-220A-E0A4A61E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/>
              <a:t>LITERATURE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B2C38-1216-E66F-B08E-162A1AB4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These papers present a unique approach to deep learning models and large amounts of video data-driven automation of a real-time traffic monitoring system</a:t>
            </a: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Real-time video feeds from cameras using tools like YOLO,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lite,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EfficientDet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Out of these YOLO seems to be the most accurate and faster tool</a:t>
            </a:r>
          </a:p>
          <a:p>
            <a:pPr marL="342900" indent="-34290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erson riding a bicycle on a street&#10;&#10;Description automatically generated">
            <a:extLst>
              <a:ext uri="{FF2B5EF4-FFF2-40B4-BE49-F238E27FC236}">
                <a16:creationId xmlns:a16="http://schemas.microsoft.com/office/drawing/2014/main" id="{B1147516-04E9-0E69-9613-523542319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411174"/>
            <a:ext cx="4012870" cy="22472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0AEF68-6CF0-DA49-3E0E-C2C2E7A3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8F34E-EE4E-A6B0-AAB5-7507BCA7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pic>
        <p:nvPicPr>
          <p:cNvPr id="31" name="Picture 30" descr="A yellow traffic light with red and yellow lights&#10;&#10;Description automatically generated">
            <a:extLst>
              <a:ext uri="{FF2B5EF4-FFF2-40B4-BE49-F238E27FC236}">
                <a16:creationId xmlns:a16="http://schemas.microsoft.com/office/drawing/2014/main" id="{FC621A9A-02CC-38D8-55F8-38230C8C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767" r="34674" b="-1"/>
          <a:stretch/>
        </p:blipFill>
        <p:spPr>
          <a:xfrm>
            <a:off x="20" y="10742"/>
            <a:ext cx="4657324" cy="6857990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99D777-9FB9-8E2E-DE8A-A58D6E5F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9317" y="2437372"/>
            <a:ext cx="7204731" cy="44204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To enhance traffic management and reduce congestion by dynamically adjusting signal timings based on real-time traffic conditions.</a:t>
            </a:r>
            <a:endParaRPr lang="en-US" sz="2000" dirty="0">
              <a:latin typeface="Arial"/>
              <a:cs typeface="Arial"/>
            </a:endParaRPr>
          </a:p>
          <a:p>
            <a:pPr marL="171450" indent="-17145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To improve overall road safety by utilizing AI algorithms to detect and respond to potential traffic violations.</a:t>
            </a:r>
            <a:endParaRPr lang="en-US" sz="2000" dirty="0">
              <a:latin typeface="Arial"/>
              <a:cs typeface="Arial"/>
            </a:endParaRPr>
          </a:p>
          <a:p>
            <a:pPr marL="171450" indent="-17145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To optimize fuel efficiency and reduce carbon emissions by minimizing the time vehicles spend idling at intersections.</a:t>
            </a:r>
            <a:endParaRPr lang="en-US" sz="2000" dirty="0">
              <a:latin typeface="Arial"/>
              <a:cs typeface="Arial"/>
            </a:endParaRPr>
          </a:p>
          <a:p>
            <a:pPr marL="171450" indent="-171450">
              <a:lnSpc>
                <a:spcPct val="91000"/>
              </a:lnSpc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To enhance emergency response times by prioritizing the flow of emergency vehicles through traffic signals, ensuring they reach their destinations quickly and efficiently.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91000"/>
              </a:lnSpc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91000"/>
              </a:lnSpc>
            </a:pP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BCF1-2D5B-CF50-5444-6F739FB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97E8200-1950-409B-82E7-99938E7AE355}" type="slidenum">
              <a:rPr lang="en-US"/>
              <a:pPr algn="l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76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563</Words>
  <Application>Microsoft Office PowerPoint</Application>
  <PresentationFormat>Widescreen</PresentationFormat>
  <Paragraphs>177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JuxtaposeVTI</vt:lpstr>
      <vt:lpstr>Retrospect</vt:lpstr>
      <vt:lpstr>SMART TRAFFIC SIGNAL MANAGEMENT USING AI </vt:lpstr>
      <vt:lpstr>CONTENTS</vt:lpstr>
      <vt:lpstr>INTRODUCTION</vt:lpstr>
      <vt:lpstr>INTRODUCTION</vt:lpstr>
      <vt:lpstr>LITERATURE REVIEW</vt:lpstr>
      <vt:lpstr>PowerPoint Presentation</vt:lpstr>
      <vt:lpstr>PowerPoint Presentation</vt:lpstr>
      <vt:lpstr>LITERATURE SUMMARY</vt:lpstr>
      <vt:lpstr>objectives</vt:lpstr>
      <vt:lpstr>Working of traffic signal in real time</vt:lpstr>
      <vt:lpstr>METHODOLOGY</vt:lpstr>
      <vt:lpstr>  Work schedule</vt:lpstr>
      <vt:lpstr>  WORK PROGRESS</vt:lpstr>
      <vt:lpstr>SH junction, Changanassery</vt:lpstr>
      <vt:lpstr>TRAFFIC VOLUME COUNT</vt:lpstr>
      <vt:lpstr>PowerPoint Presentation</vt:lpstr>
      <vt:lpstr>PowerPoint Presentation</vt:lpstr>
      <vt:lpstr>PowerPoint Presentation</vt:lpstr>
      <vt:lpstr> Resources required</vt:lpstr>
      <vt:lpstr> Resource ALLOCATION</vt:lpstr>
      <vt:lpstr>  CHALLENGES</vt:lpstr>
      <vt:lpstr>  REFERENCES</vt:lpstr>
      <vt:lpstr>PowerPoint Presentation</vt:lpstr>
      <vt:lpstr>THANK YOU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670</cp:revision>
  <dcterms:created xsi:type="dcterms:W3CDTF">2023-10-05T17:16:57Z</dcterms:created>
  <dcterms:modified xsi:type="dcterms:W3CDTF">2023-11-16T18:08:31Z</dcterms:modified>
</cp:coreProperties>
</file>