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9" r:id="rId3"/>
    <p:sldId id="260" r:id="rId4"/>
    <p:sldId id="261" r:id="rId5"/>
    <p:sldId id="262" r:id="rId6"/>
    <p:sldId id="265" r:id="rId7"/>
    <p:sldId id="266" r:id="rId8"/>
    <p:sldId id="263" r:id="rId9"/>
    <p:sldId id="267" r:id="rId10"/>
    <p:sldId id="268" r:id="rId11"/>
    <p:sldId id="269" r:id="rId12"/>
    <p:sldId id="271" r:id="rId13"/>
    <p:sldId id="270" r:id="rId14"/>
    <p:sldId id="272" r:id="rId15"/>
    <p:sldId id="264" r:id="rId16"/>
    <p:sldId id="25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1" autoAdjust="0"/>
    <p:restoredTop sz="94660"/>
  </p:normalViewPr>
  <p:slideViewPr>
    <p:cSldViewPr snapToGrid="0">
      <p:cViewPr varScale="1">
        <p:scale>
          <a:sx n="80" d="100"/>
          <a:sy n="80" d="100"/>
        </p:scale>
        <p:origin x="5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5/21/2019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81109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zh-CN" altLang="en-US"/>
              <a:t>单击图标添加图片</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smtClean="0"/>
              <a:t>5/21/2019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77462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smtClean="0"/>
              <a:t>5/21/2019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107962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smtClean="0"/>
              <a:t>5/21/2019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483578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smtClean="0"/>
              <a:t>5/21/2019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153225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smtClean="0"/>
              <a:t>5/21/2019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75081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a:t>单击图标添加图片</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a:t>单击图标添加图片</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a:t>单击图标添加图片</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smtClean="0"/>
              <a:t>5/21/2019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431381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144411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797717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026678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24231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smtClean="0"/>
              <a:t>5/21/2019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14089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5/21/2019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42345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41410" y="3073397"/>
            <a:ext cx="4878391" cy="271780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3073397"/>
            <a:ext cx="4875210" cy="271780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5/21/2019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05073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25355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80931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smtClean="0"/>
              <a:pPr/>
              <a:t>5/21/2019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48791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smtClean="0"/>
              <a:t>5/21/2019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86870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5/21/2019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6359000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5BEB59-5055-49C4-99B9-804A4A5CF7A5}"/>
              </a:ext>
            </a:extLst>
          </p:cNvPr>
          <p:cNvSpPr>
            <a:spLocks noGrp="1"/>
          </p:cNvSpPr>
          <p:nvPr>
            <p:ph type="ctrTitle"/>
          </p:nvPr>
        </p:nvSpPr>
        <p:spPr>
          <a:xfrm>
            <a:off x="1537948" y="741492"/>
            <a:ext cx="8689976" cy="2509213"/>
          </a:xfrm>
        </p:spPr>
        <p:txBody>
          <a:bodyPr/>
          <a:lstStyle/>
          <a:p>
            <a:pPr algn="ctr"/>
            <a:r>
              <a:rPr lang="zh-CN" altLang="en-US" dirty="0"/>
              <a:t>基于</a:t>
            </a:r>
            <a:r>
              <a:rPr lang="en-US" altLang="zh-CN" cap="none" dirty="0"/>
              <a:t>MapReduce</a:t>
            </a:r>
            <a:r>
              <a:rPr lang="zh-CN" altLang="en-US" cap="none" dirty="0"/>
              <a:t>的大规模网站访问日志管理</a:t>
            </a:r>
            <a:endParaRPr lang="zh-CN" altLang="en-US" dirty="0"/>
          </a:p>
        </p:txBody>
      </p:sp>
      <p:sp>
        <p:nvSpPr>
          <p:cNvPr id="3" name="副标题 2">
            <a:extLst>
              <a:ext uri="{FF2B5EF4-FFF2-40B4-BE49-F238E27FC236}">
                <a16:creationId xmlns:a16="http://schemas.microsoft.com/office/drawing/2014/main" id="{EB3390D7-2B84-4091-9F45-BC4C27255FB6}"/>
              </a:ext>
            </a:extLst>
          </p:cNvPr>
          <p:cNvSpPr>
            <a:spLocks noGrp="1"/>
          </p:cNvSpPr>
          <p:nvPr>
            <p:ph type="subTitle" idx="1"/>
          </p:nvPr>
        </p:nvSpPr>
        <p:spPr>
          <a:xfrm>
            <a:off x="1751012" y="3429000"/>
            <a:ext cx="8689976" cy="1613517"/>
          </a:xfrm>
        </p:spPr>
        <p:txBody>
          <a:bodyPr>
            <a:normAutofit/>
          </a:bodyPr>
          <a:lstStyle/>
          <a:p>
            <a:pPr algn="ctr"/>
            <a:r>
              <a:rPr lang="zh-CN" altLang="en-US" dirty="0">
                <a:solidFill>
                  <a:schemeClr val="tx1"/>
                </a:solidFill>
              </a:rPr>
              <a:t>计算机学院</a:t>
            </a:r>
            <a:endParaRPr lang="en-US" altLang="zh-CN" dirty="0">
              <a:solidFill>
                <a:schemeClr val="tx1"/>
              </a:solidFill>
            </a:endParaRPr>
          </a:p>
          <a:p>
            <a:pPr algn="ctr"/>
            <a:r>
              <a:rPr lang="zh-CN" altLang="en-US" dirty="0">
                <a:solidFill>
                  <a:schemeClr val="tx1"/>
                </a:solidFill>
              </a:rPr>
              <a:t>黄道龙 </a:t>
            </a:r>
            <a:r>
              <a:rPr lang="en-US" altLang="zh-CN" dirty="0">
                <a:solidFill>
                  <a:schemeClr val="tx1"/>
                </a:solidFill>
              </a:rPr>
              <a:t>1150310613	</a:t>
            </a:r>
            <a:r>
              <a:rPr lang="zh-CN" altLang="en-US" dirty="0">
                <a:solidFill>
                  <a:schemeClr val="tx1"/>
                </a:solidFill>
              </a:rPr>
              <a:t>王陈阳 </a:t>
            </a:r>
            <a:r>
              <a:rPr lang="en-US" altLang="zh-CN" dirty="0">
                <a:solidFill>
                  <a:schemeClr val="tx1"/>
                </a:solidFill>
              </a:rPr>
              <a:t>1150310609</a:t>
            </a:r>
          </a:p>
          <a:p>
            <a:pPr algn="ctr"/>
            <a:r>
              <a:rPr lang="en-US" altLang="zh-CN" dirty="0">
                <a:solidFill>
                  <a:schemeClr val="tx1"/>
                </a:solidFill>
              </a:rPr>
              <a:t>2019.5.22</a:t>
            </a:r>
            <a:endParaRPr lang="zh-CN" altLang="en-US" dirty="0">
              <a:solidFill>
                <a:schemeClr val="tx1"/>
              </a:solidFill>
            </a:endParaRPr>
          </a:p>
        </p:txBody>
      </p:sp>
    </p:spTree>
    <p:extLst>
      <p:ext uri="{BB962C8B-B14F-4D97-AF65-F5344CB8AC3E}">
        <p14:creationId xmlns:p14="http://schemas.microsoft.com/office/powerpoint/2010/main" val="84231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41A336-643C-4857-AAC8-DA1C7BB1F9A2}"/>
              </a:ext>
            </a:extLst>
          </p:cNvPr>
          <p:cNvSpPr>
            <a:spLocks noGrp="1"/>
          </p:cNvSpPr>
          <p:nvPr>
            <p:ph type="title"/>
          </p:nvPr>
        </p:nvSpPr>
        <p:spPr/>
        <p:txBody>
          <a:bodyPr/>
          <a:lstStyle/>
          <a:p>
            <a:r>
              <a:rPr lang="en-US" altLang="zh-CN" cap="none" dirty="0" err="1"/>
              <a:t>Black_List</a:t>
            </a:r>
            <a:r>
              <a:rPr lang="en-US" altLang="zh-CN" cap="none" dirty="0"/>
              <a:t>—MapReduce</a:t>
            </a:r>
            <a:r>
              <a:rPr lang="zh-CN" altLang="en-US" cap="none" dirty="0"/>
              <a:t>过程</a:t>
            </a:r>
          </a:p>
        </p:txBody>
      </p:sp>
      <p:sp>
        <p:nvSpPr>
          <p:cNvPr id="3" name="内容占位符 2">
            <a:extLst>
              <a:ext uri="{FF2B5EF4-FFF2-40B4-BE49-F238E27FC236}">
                <a16:creationId xmlns:a16="http://schemas.microsoft.com/office/drawing/2014/main" id="{D736BDC3-BE7F-4223-9837-C7074AC00526}"/>
              </a:ext>
            </a:extLst>
          </p:cNvPr>
          <p:cNvSpPr>
            <a:spLocks noGrp="1"/>
          </p:cNvSpPr>
          <p:nvPr>
            <p:ph sz="quarter" idx="13"/>
          </p:nvPr>
        </p:nvSpPr>
        <p:spPr/>
        <p:txBody>
          <a:bodyPr/>
          <a:lstStyle/>
          <a:p>
            <a:r>
              <a:rPr lang="zh-CN" altLang="en-US" dirty="0"/>
              <a:t>第一次：</a:t>
            </a:r>
            <a:r>
              <a:rPr lang="zh-CN" altLang="zh-CN" dirty="0"/>
              <a:t>聚合多个服务器上的日志数据，按时间顺序对日志数据进行排序。</a:t>
            </a:r>
            <a:endParaRPr lang="en-US" altLang="zh-CN" dirty="0"/>
          </a:p>
        </p:txBody>
      </p:sp>
      <p:pic>
        <p:nvPicPr>
          <p:cNvPr id="4" name="图片 3">
            <a:extLst>
              <a:ext uri="{FF2B5EF4-FFF2-40B4-BE49-F238E27FC236}">
                <a16:creationId xmlns:a16="http://schemas.microsoft.com/office/drawing/2014/main" id="{E24F1113-31B8-4010-B29A-3602890E55F8}"/>
              </a:ext>
            </a:extLst>
          </p:cNvPr>
          <p:cNvPicPr/>
          <p:nvPr/>
        </p:nvPicPr>
        <p:blipFill>
          <a:blip r:embed="rId2"/>
          <a:stretch>
            <a:fillRect/>
          </a:stretch>
        </p:blipFill>
        <p:spPr>
          <a:xfrm>
            <a:off x="1141413" y="2871377"/>
            <a:ext cx="9905998" cy="3424106"/>
          </a:xfrm>
          <a:prstGeom prst="rect">
            <a:avLst/>
          </a:prstGeom>
        </p:spPr>
      </p:pic>
    </p:spTree>
    <p:extLst>
      <p:ext uri="{BB962C8B-B14F-4D97-AF65-F5344CB8AC3E}">
        <p14:creationId xmlns:p14="http://schemas.microsoft.com/office/powerpoint/2010/main" val="3884873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41A336-643C-4857-AAC8-DA1C7BB1F9A2}"/>
              </a:ext>
            </a:extLst>
          </p:cNvPr>
          <p:cNvSpPr>
            <a:spLocks noGrp="1"/>
          </p:cNvSpPr>
          <p:nvPr>
            <p:ph type="title"/>
          </p:nvPr>
        </p:nvSpPr>
        <p:spPr>
          <a:xfrm>
            <a:off x="913774" y="230820"/>
            <a:ext cx="9905998" cy="685538"/>
          </a:xfrm>
        </p:spPr>
        <p:txBody>
          <a:bodyPr/>
          <a:lstStyle/>
          <a:p>
            <a:r>
              <a:rPr lang="en-US" altLang="zh-CN" cap="none" dirty="0" err="1"/>
              <a:t>Black_List</a:t>
            </a:r>
            <a:r>
              <a:rPr lang="en-US" altLang="zh-CN" cap="none" dirty="0"/>
              <a:t>—MapReduce</a:t>
            </a:r>
            <a:r>
              <a:rPr lang="zh-CN" altLang="en-US" cap="none" dirty="0"/>
              <a:t>过程</a:t>
            </a:r>
          </a:p>
        </p:txBody>
      </p:sp>
      <p:sp>
        <p:nvSpPr>
          <p:cNvPr id="3" name="内容占位符 2">
            <a:extLst>
              <a:ext uri="{FF2B5EF4-FFF2-40B4-BE49-F238E27FC236}">
                <a16:creationId xmlns:a16="http://schemas.microsoft.com/office/drawing/2014/main" id="{D736BDC3-BE7F-4223-9837-C7074AC00526}"/>
              </a:ext>
            </a:extLst>
          </p:cNvPr>
          <p:cNvSpPr>
            <a:spLocks noGrp="1"/>
          </p:cNvSpPr>
          <p:nvPr>
            <p:ph sz="quarter" idx="13"/>
          </p:nvPr>
        </p:nvSpPr>
        <p:spPr>
          <a:xfrm>
            <a:off x="914400" y="916358"/>
            <a:ext cx="10363826" cy="5215631"/>
          </a:xfrm>
        </p:spPr>
        <p:txBody>
          <a:bodyPr/>
          <a:lstStyle/>
          <a:p>
            <a:r>
              <a:rPr lang="zh-CN" altLang="en-US" dirty="0"/>
              <a:t>第二次：</a:t>
            </a:r>
            <a:r>
              <a:rPr lang="en-US" altLang="zh-CN" dirty="0"/>
              <a:t>map</a:t>
            </a:r>
            <a:r>
              <a:rPr lang="zh-CN" altLang="zh-CN" dirty="0"/>
              <a:t>过程将每一条记录分解为一个热点时间记录（</a:t>
            </a:r>
            <a:r>
              <a:rPr lang="en-US" altLang="zh-CN" dirty="0" err="1"/>
              <a:t>IP,ts,te,count</a:t>
            </a:r>
            <a:r>
              <a:rPr lang="zh-CN" altLang="zh-CN" dirty="0"/>
              <a:t>）</a:t>
            </a:r>
            <a:r>
              <a:rPr lang="en-US" altLang="zh-CN" dirty="0" err="1"/>
              <a:t>ts</a:t>
            </a:r>
            <a:r>
              <a:rPr lang="en-US" altLang="zh-CN" dirty="0"/>
              <a:t>:</a:t>
            </a:r>
            <a:r>
              <a:rPr lang="zh-CN" altLang="zh-CN" dirty="0"/>
              <a:t>访问开始时间，</a:t>
            </a:r>
            <a:r>
              <a:rPr lang="en-US" altLang="zh-CN" dirty="0" err="1"/>
              <a:t>te</a:t>
            </a:r>
            <a:r>
              <a:rPr lang="en-US" altLang="zh-CN" dirty="0"/>
              <a:t>:</a:t>
            </a:r>
            <a:r>
              <a:rPr lang="zh-CN" altLang="zh-CN" dirty="0"/>
              <a:t>访问结束时间，</a:t>
            </a:r>
            <a:r>
              <a:rPr lang="en-US" altLang="zh-CN" dirty="0"/>
              <a:t>count</a:t>
            </a:r>
            <a:r>
              <a:rPr lang="zh-CN" altLang="zh-CN" dirty="0"/>
              <a:t>：访问次数，</a:t>
            </a:r>
            <a:r>
              <a:rPr lang="en-US" altLang="zh-CN" dirty="0"/>
              <a:t>reduce</a:t>
            </a:r>
            <a:r>
              <a:rPr lang="zh-CN" altLang="zh-CN" dirty="0"/>
              <a:t>过程按照事先约定的滑动窗口大小和访问次数阈值对日志记录中相同</a:t>
            </a:r>
            <a:r>
              <a:rPr lang="en-US" altLang="zh-CN" dirty="0"/>
              <a:t>IP</a:t>
            </a:r>
            <a:r>
              <a:rPr lang="zh-CN" altLang="zh-CN" dirty="0"/>
              <a:t>的记录进行统计和归并，找出满足黑名单条件的</a:t>
            </a:r>
            <a:r>
              <a:rPr lang="en-US" altLang="zh-CN" dirty="0"/>
              <a:t>IP</a:t>
            </a:r>
            <a:r>
              <a:rPr lang="zh-CN" altLang="zh-CN" dirty="0"/>
              <a:t>。</a:t>
            </a:r>
            <a:endParaRPr lang="en-US" altLang="zh-CN" dirty="0"/>
          </a:p>
        </p:txBody>
      </p:sp>
      <p:pic>
        <p:nvPicPr>
          <p:cNvPr id="5" name="图片 4">
            <a:extLst>
              <a:ext uri="{FF2B5EF4-FFF2-40B4-BE49-F238E27FC236}">
                <a16:creationId xmlns:a16="http://schemas.microsoft.com/office/drawing/2014/main" id="{1DF7B0FE-18CA-4721-844A-B6B01B2F2B09}"/>
              </a:ext>
            </a:extLst>
          </p:cNvPr>
          <p:cNvPicPr/>
          <p:nvPr/>
        </p:nvPicPr>
        <p:blipFill>
          <a:blip r:embed="rId2"/>
          <a:stretch>
            <a:fillRect/>
          </a:stretch>
        </p:blipFill>
        <p:spPr>
          <a:xfrm>
            <a:off x="1195039" y="2721850"/>
            <a:ext cx="9730136" cy="3219792"/>
          </a:xfrm>
          <a:prstGeom prst="rect">
            <a:avLst/>
          </a:prstGeom>
        </p:spPr>
      </p:pic>
    </p:spTree>
    <p:extLst>
      <p:ext uri="{BB962C8B-B14F-4D97-AF65-F5344CB8AC3E}">
        <p14:creationId xmlns:p14="http://schemas.microsoft.com/office/powerpoint/2010/main" val="2390227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41A336-643C-4857-AAC8-DA1C7BB1F9A2}"/>
              </a:ext>
            </a:extLst>
          </p:cNvPr>
          <p:cNvSpPr>
            <a:spLocks noGrp="1"/>
          </p:cNvSpPr>
          <p:nvPr>
            <p:ph type="title"/>
          </p:nvPr>
        </p:nvSpPr>
        <p:spPr>
          <a:xfrm>
            <a:off x="913774" y="230820"/>
            <a:ext cx="9905998" cy="685538"/>
          </a:xfrm>
        </p:spPr>
        <p:txBody>
          <a:bodyPr/>
          <a:lstStyle/>
          <a:p>
            <a:r>
              <a:rPr lang="en-US" altLang="zh-CN" cap="none" dirty="0" err="1"/>
              <a:t>Black_List</a:t>
            </a:r>
            <a:r>
              <a:rPr lang="en-US" altLang="zh-CN" cap="none" dirty="0"/>
              <a:t>—MapReduce</a:t>
            </a:r>
            <a:r>
              <a:rPr lang="zh-CN" altLang="en-US" cap="none" dirty="0"/>
              <a:t>过程</a:t>
            </a:r>
          </a:p>
        </p:txBody>
      </p:sp>
      <p:sp>
        <p:nvSpPr>
          <p:cNvPr id="3" name="内容占位符 2">
            <a:extLst>
              <a:ext uri="{FF2B5EF4-FFF2-40B4-BE49-F238E27FC236}">
                <a16:creationId xmlns:a16="http://schemas.microsoft.com/office/drawing/2014/main" id="{D736BDC3-BE7F-4223-9837-C7074AC00526}"/>
              </a:ext>
            </a:extLst>
          </p:cNvPr>
          <p:cNvSpPr>
            <a:spLocks noGrp="1"/>
          </p:cNvSpPr>
          <p:nvPr>
            <p:ph sz="quarter" idx="13"/>
          </p:nvPr>
        </p:nvSpPr>
        <p:spPr>
          <a:xfrm>
            <a:off x="914400" y="916358"/>
            <a:ext cx="10363826" cy="5215631"/>
          </a:xfrm>
        </p:spPr>
        <p:txBody>
          <a:bodyPr>
            <a:normAutofit fontScale="85000" lnSpcReduction="20000"/>
          </a:bodyPr>
          <a:lstStyle/>
          <a:p>
            <a:r>
              <a:rPr lang="en-US" altLang="zh-CN" dirty="0"/>
              <a:t>a</a:t>
            </a:r>
            <a:r>
              <a:rPr lang="zh-CN" altLang="zh-CN" dirty="0"/>
              <a:t>、读取一条第二次</a:t>
            </a:r>
            <a:r>
              <a:rPr lang="en-US" altLang="zh-CN" dirty="0"/>
              <a:t>map</a:t>
            </a:r>
            <a:r>
              <a:rPr lang="zh-CN" altLang="zh-CN" dirty="0"/>
              <a:t>后的日志记录</a:t>
            </a:r>
            <a:r>
              <a:rPr lang="en-US" altLang="zh-CN" dirty="0"/>
              <a:t>(IP		</a:t>
            </a:r>
            <a:r>
              <a:rPr lang="en-US" altLang="zh-CN" dirty="0" err="1"/>
              <a:t>ts</a:t>
            </a:r>
            <a:r>
              <a:rPr lang="en-US" altLang="zh-CN" dirty="0"/>
              <a:t>	</a:t>
            </a:r>
            <a:r>
              <a:rPr lang="en-US" altLang="zh-CN" dirty="0" err="1"/>
              <a:t>te</a:t>
            </a:r>
            <a:r>
              <a:rPr lang="en-US" altLang="zh-CN" dirty="0"/>
              <a:t>	count)</a:t>
            </a:r>
            <a:endParaRPr lang="zh-CN" altLang="zh-CN" dirty="0"/>
          </a:p>
          <a:p>
            <a:r>
              <a:rPr lang="en-US" altLang="zh-CN" dirty="0"/>
              <a:t>	</a:t>
            </a:r>
            <a:r>
              <a:rPr lang="en-US" altLang="zh-CN" dirty="0" err="1"/>
              <a:t>a.a</a:t>
            </a:r>
            <a:r>
              <a:rPr lang="en-US" altLang="zh-CN" dirty="0"/>
              <a:t>:</a:t>
            </a:r>
            <a:r>
              <a:rPr lang="zh-CN" altLang="zh-CN" dirty="0"/>
              <a:t>判断</a:t>
            </a:r>
            <a:r>
              <a:rPr lang="en-US" altLang="zh-CN" dirty="0"/>
              <a:t>IP</a:t>
            </a:r>
            <a:r>
              <a:rPr lang="zh-CN" altLang="zh-CN" dirty="0"/>
              <a:t>是否在</a:t>
            </a:r>
            <a:r>
              <a:rPr lang="en-US" altLang="zh-CN" dirty="0" err="1"/>
              <a:t>log_dict</a:t>
            </a:r>
            <a:r>
              <a:rPr lang="zh-CN" altLang="zh-CN" dirty="0"/>
              <a:t>中，若否，添加该</a:t>
            </a:r>
            <a:r>
              <a:rPr lang="en-US" altLang="zh-CN" dirty="0"/>
              <a:t>IP</a:t>
            </a:r>
            <a:r>
              <a:rPr lang="zh-CN" altLang="zh-CN" dirty="0"/>
              <a:t>及其对应键值后执行</a:t>
            </a:r>
            <a:r>
              <a:rPr lang="en-US" altLang="zh-CN" dirty="0"/>
              <a:t>a</a:t>
            </a:r>
            <a:r>
              <a:rPr lang="zh-CN" altLang="zh-CN" dirty="0"/>
              <a:t>，若是继续往下执行；</a:t>
            </a:r>
          </a:p>
          <a:p>
            <a:r>
              <a:rPr lang="en-US" altLang="zh-CN" dirty="0"/>
              <a:t>	</a:t>
            </a:r>
            <a:r>
              <a:rPr lang="en-US" altLang="zh-CN" dirty="0" err="1"/>
              <a:t>a.b</a:t>
            </a:r>
            <a:r>
              <a:rPr lang="en-US" altLang="zh-CN" dirty="0"/>
              <a:t>:</a:t>
            </a:r>
            <a:r>
              <a:rPr lang="zh-CN" altLang="zh-CN" dirty="0"/>
              <a:t>利用当前的日志记录与</a:t>
            </a:r>
            <a:r>
              <a:rPr lang="en-US" altLang="zh-CN" dirty="0" err="1"/>
              <a:t>log_dict</a:t>
            </a:r>
            <a:r>
              <a:rPr lang="en-US" altLang="zh-CN" dirty="0"/>
              <a:t>[IP]</a:t>
            </a:r>
            <a:r>
              <a:rPr lang="zh-CN" altLang="zh-CN" dirty="0"/>
              <a:t>进行比较，即调用更新滑动窗口的函数对</a:t>
            </a:r>
            <a:r>
              <a:rPr lang="en-US" altLang="zh-CN" dirty="0" err="1"/>
              <a:t>log_dict</a:t>
            </a:r>
            <a:r>
              <a:rPr lang="en-US" altLang="zh-CN" dirty="0"/>
              <a:t>[IP]</a:t>
            </a:r>
            <a:r>
              <a:rPr lang="zh-CN" altLang="zh-CN" dirty="0"/>
              <a:t>进行更新。更新规则：检查当前日志记录的开始时间和已有滑动窗口的中间时间节点的时间差是否大于规定窗口时间的一半，若是，则以当前日志的时间节点为新滑动窗口的中间时间节点，同时复制之前窗口内满足规定时间域的日志记录；若否，则填充当前的滑动窗口。</a:t>
            </a:r>
          </a:p>
          <a:p>
            <a:r>
              <a:rPr lang="en-US" altLang="zh-CN" dirty="0"/>
              <a:t>	</a:t>
            </a:r>
            <a:r>
              <a:rPr lang="en-US" altLang="zh-CN" dirty="0" err="1"/>
              <a:t>a.c</a:t>
            </a:r>
            <a:r>
              <a:rPr lang="en-US" altLang="zh-CN" dirty="0"/>
              <a:t>:</a:t>
            </a:r>
            <a:r>
              <a:rPr lang="zh-CN" altLang="zh-CN" dirty="0"/>
              <a:t>判断滑动窗口中间时间节点是否发生变化，若否，说明当前日志记录没有改变滑动窗口，则执行</a:t>
            </a:r>
            <a:r>
              <a:rPr lang="en-US" altLang="zh-CN" dirty="0"/>
              <a:t>a</a:t>
            </a:r>
            <a:r>
              <a:rPr lang="zh-CN" altLang="zh-CN" dirty="0"/>
              <a:t>；若是，则需要进行相应的条件检查，继续执行。</a:t>
            </a:r>
          </a:p>
          <a:p>
            <a:r>
              <a:rPr lang="en-US" altLang="zh-CN" dirty="0"/>
              <a:t>	</a:t>
            </a:r>
            <a:r>
              <a:rPr lang="en-US" altLang="zh-CN" dirty="0" err="1"/>
              <a:t>a.d</a:t>
            </a:r>
            <a:r>
              <a:rPr lang="en-US" altLang="zh-CN" dirty="0"/>
              <a:t>:</a:t>
            </a:r>
            <a:r>
              <a:rPr lang="zh-CN" altLang="zh-CN" dirty="0"/>
              <a:t>判断当前滑动窗口内的访问次数是否大于预设的阈值，若否，说明未达到触发条件，执行</a:t>
            </a:r>
            <a:r>
              <a:rPr lang="en-US" altLang="zh-CN" dirty="0"/>
              <a:t>a</a:t>
            </a:r>
            <a:r>
              <a:rPr lang="zh-CN" altLang="zh-CN" dirty="0"/>
              <a:t>；若是，则向</a:t>
            </a:r>
            <a:r>
              <a:rPr lang="en-US" altLang="zh-CN" dirty="0" err="1"/>
              <a:t>log_dict</a:t>
            </a:r>
            <a:r>
              <a:rPr lang="en-US" altLang="zh-CN" dirty="0"/>
              <a:t>[IP]</a:t>
            </a:r>
            <a:r>
              <a:rPr lang="zh-CN" altLang="zh-CN" dirty="0"/>
              <a:t>内添加当前滑动窗口的时间起始点作为热点时间域，当前滑动窗口内的访问次数作为热点时间域的访问次数。</a:t>
            </a:r>
          </a:p>
          <a:p>
            <a:r>
              <a:rPr lang="en-US" altLang="zh-CN" dirty="0"/>
              <a:t>b</a:t>
            </a:r>
            <a:r>
              <a:rPr lang="zh-CN" altLang="zh-CN" dirty="0"/>
              <a:t>、读取日志记录结束</a:t>
            </a:r>
          </a:p>
          <a:p>
            <a:pPr marL="0" indent="0">
              <a:buNone/>
            </a:pPr>
            <a:endParaRPr lang="en-US" altLang="zh-CN" dirty="0"/>
          </a:p>
        </p:txBody>
      </p:sp>
    </p:spTree>
    <p:extLst>
      <p:ext uri="{BB962C8B-B14F-4D97-AF65-F5344CB8AC3E}">
        <p14:creationId xmlns:p14="http://schemas.microsoft.com/office/powerpoint/2010/main" val="4202170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41A336-643C-4857-AAC8-DA1C7BB1F9A2}"/>
              </a:ext>
            </a:extLst>
          </p:cNvPr>
          <p:cNvSpPr>
            <a:spLocks noGrp="1"/>
          </p:cNvSpPr>
          <p:nvPr>
            <p:ph type="title"/>
          </p:nvPr>
        </p:nvSpPr>
        <p:spPr>
          <a:xfrm>
            <a:off x="913774" y="230820"/>
            <a:ext cx="9905998" cy="685538"/>
          </a:xfrm>
        </p:spPr>
        <p:txBody>
          <a:bodyPr/>
          <a:lstStyle/>
          <a:p>
            <a:r>
              <a:rPr lang="en-US" altLang="zh-CN" cap="none" dirty="0" err="1"/>
              <a:t>Black_List</a:t>
            </a:r>
            <a:r>
              <a:rPr lang="en-US" altLang="zh-CN" cap="none" dirty="0"/>
              <a:t>—MapReduce</a:t>
            </a:r>
            <a:r>
              <a:rPr lang="zh-CN" altLang="en-US" cap="none" dirty="0"/>
              <a:t>过程</a:t>
            </a:r>
          </a:p>
        </p:txBody>
      </p:sp>
      <p:pic>
        <p:nvPicPr>
          <p:cNvPr id="6" name="内容占位符 5">
            <a:extLst>
              <a:ext uri="{FF2B5EF4-FFF2-40B4-BE49-F238E27FC236}">
                <a16:creationId xmlns:a16="http://schemas.microsoft.com/office/drawing/2014/main" id="{56930B45-68CA-4F94-A4DC-64F4AE7164FC}"/>
              </a:ext>
            </a:extLst>
          </p:cNvPr>
          <p:cNvPicPr>
            <a:picLocks noGrp="1"/>
          </p:cNvPicPr>
          <p:nvPr>
            <p:ph sz="quarter" idx="13"/>
          </p:nvPr>
        </p:nvPicPr>
        <p:blipFill>
          <a:blip r:embed="rId2"/>
          <a:stretch>
            <a:fillRect/>
          </a:stretch>
        </p:blipFill>
        <p:spPr>
          <a:xfrm>
            <a:off x="913774" y="820737"/>
            <a:ext cx="10364452" cy="5608638"/>
          </a:xfrm>
          <a:prstGeom prst="rect">
            <a:avLst/>
          </a:prstGeom>
        </p:spPr>
      </p:pic>
    </p:spTree>
    <p:extLst>
      <p:ext uri="{BB962C8B-B14F-4D97-AF65-F5344CB8AC3E}">
        <p14:creationId xmlns:p14="http://schemas.microsoft.com/office/powerpoint/2010/main" val="3104740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41A336-643C-4857-AAC8-DA1C7BB1F9A2}"/>
              </a:ext>
            </a:extLst>
          </p:cNvPr>
          <p:cNvSpPr>
            <a:spLocks noGrp="1"/>
          </p:cNvSpPr>
          <p:nvPr>
            <p:ph type="title"/>
          </p:nvPr>
        </p:nvSpPr>
        <p:spPr>
          <a:xfrm>
            <a:off x="913774" y="230820"/>
            <a:ext cx="9905998" cy="685538"/>
          </a:xfrm>
        </p:spPr>
        <p:txBody>
          <a:bodyPr/>
          <a:lstStyle/>
          <a:p>
            <a:r>
              <a:rPr lang="en-US" altLang="zh-CN" cap="none" dirty="0" err="1"/>
              <a:t>Black_List</a:t>
            </a:r>
            <a:r>
              <a:rPr lang="en-US" altLang="zh-CN" cap="none" dirty="0"/>
              <a:t>—MapReduce</a:t>
            </a:r>
            <a:r>
              <a:rPr lang="zh-CN" altLang="en-US" cap="none" dirty="0"/>
              <a:t>过程</a:t>
            </a:r>
          </a:p>
        </p:txBody>
      </p:sp>
      <p:sp>
        <p:nvSpPr>
          <p:cNvPr id="4" name="内容占位符 3">
            <a:extLst>
              <a:ext uri="{FF2B5EF4-FFF2-40B4-BE49-F238E27FC236}">
                <a16:creationId xmlns:a16="http://schemas.microsoft.com/office/drawing/2014/main" id="{F55E9D2C-FE1E-4A9A-9AEF-094F0BB0E244}"/>
              </a:ext>
            </a:extLst>
          </p:cNvPr>
          <p:cNvSpPr>
            <a:spLocks noGrp="1"/>
          </p:cNvSpPr>
          <p:nvPr>
            <p:ph sz="quarter" idx="13"/>
          </p:nvPr>
        </p:nvSpPr>
        <p:spPr>
          <a:xfrm>
            <a:off x="913774" y="916358"/>
            <a:ext cx="10363826" cy="4874841"/>
          </a:xfrm>
        </p:spPr>
        <p:txBody>
          <a:bodyPr/>
          <a:lstStyle/>
          <a:p>
            <a:r>
              <a:rPr lang="zh-CN" altLang="zh-CN" dirty="0"/>
              <a:t>第三次</a:t>
            </a:r>
            <a:r>
              <a:rPr lang="zh-CN" altLang="en-US" dirty="0"/>
              <a:t>：</a:t>
            </a:r>
            <a:r>
              <a:rPr lang="zh-CN" altLang="zh-CN" dirty="0"/>
              <a:t>分解第二次</a:t>
            </a:r>
            <a:r>
              <a:rPr lang="en-US" altLang="zh-CN" dirty="0"/>
              <a:t>reduce</a:t>
            </a:r>
            <a:r>
              <a:rPr lang="zh-CN" altLang="zh-CN" dirty="0"/>
              <a:t>生成的每个</a:t>
            </a:r>
            <a:r>
              <a:rPr lang="en-US" altLang="zh-CN" dirty="0"/>
              <a:t>IP</a:t>
            </a:r>
            <a:r>
              <a:rPr lang="zh-CN" altLang="zh-CN" dirty="0"/>
              <a:t>热点时间记录，并进行相应的排序</a:t>
            </a:r>
            <a:r>
              <a:rPr lang="zh-CN" altLang="en-US" dirty="0"/>
              <a:t>。</a:t>
            </a:r>
          </a:p>
        </p:txBody>
      </p:sp>
      <p:pic>
        <p:nvPicPr>
          <p:cNvPr id="7" name="图片 6">
            <a:extLst>
              <a:ext uri="{FF2B5EF4-FFF2-40B4-BE49-F238E27FC236}">
                <a16:creationId xmlns:a16="http://schemas.microsoft.com/office/drawing/2014/main" id="{268F37BB-73A7-485E-B476-A092F2E3BB81}"/>
              </a:ext>
            </a:extLst>
          </p:cNvPr>
          <p:cNvPicPr/>
          <p:nvPr/>
        </p:nvPicPr>
        <p:blipFill>
          <a:blip r:embed="rId2"/>
          <a:stretch>
            <a:fillRect/>
          </a:stretch>
        </p:blipFill>
        <p:spPr>
          <a:xfrm>
            <a:off x="913774" y="1442720"/>
            <a:ext cx="10211426" cy="4498922"/>
          </a:xfrm>
          <a:prstGeom prst="rect">
            <a:avLst/>
          </a:prstGeom>
        </p:spPr>
      </p:pic>
    </p:spTree>
    <p:extLst>
      <p:ext uri="{BB962C8B-B14F-4D97-AF65-F5344CB8AC3E}">
        <p14:creationId xmlns:p14="http://schemas.microsoft.com/office/powerpoint/2010/main" val="3809460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41A336-643C-4857-AAC8-DA1C7BB1F9A2}"/>
              </a:ext>
            </a:extLst>
          </p:cNvPr>
          <p:cNvSpPr>
            <a:spLocks noGrp="1"/>
          </p:cNvSpPr>
          <p:nvPr>
            <p:ph type="title"/>
          </p:nvPr>
        </p:nvSpPr>
        <p:spPr/>
        <p:txBody>
          <a:bodyPr/>
          <a:lstStyle/>
          <a:p>
            <a:r>
              <a:rPr lang="zh-CN" altLang="en-US" cap="none" dirty="0"/>
              <a:t>实验数据测试</a:t>
            </a:r>
          </a:p>
        </p:txBody>
      </p:sp>
      <p:sp>
        <p:nvSpPr>
          <p:cNvPr id="3" name="内容占位符 2">
            <a:extLst>
              <a:ext uri="{FF2B5EF4-FFF2-40B4-BE49-F238E27FC236}">
                <a16:creationId xmlns:a16="http://schemas.microsoft.com/office/drawing/2014/main" id="{D736BDC3-BE7F-4223-9837-C7074AC00526}"/>
              </a:ext>
            </a:extLst>
          </p:cNvPr>
          <p:cNvSpPr>
            <a:spLocks noGrp="1"/>
          </p:cNvSpPr>
          <p:nvPr>
            <p:ph sz="quarter" idx="13"/>
          </p:nvPr>
        </p:nvSpPr>
        <p:spPr/>
        <p:txBody>
          <a:bodyPr/>
          <a:lstStyle/>
          <a:p>
            <a:endParaRPr lang="zh-CN" altLang="en-US"/>
          </a:p>
        </p:txBody>
      </p:sp>
    </p:spTree>
    <p:extLst>
      <p:ext uri="{BB962C8B-B14F-4D97-AF65-F5344CB8AC3E}">
        <p14:creationId xmlns:p14="http://schemas.microsoft.com/office/powerpoint/2010/main" val="2738174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B67E888-F374-4D02-BFA3-F786A4C128A5}"/>
              </a:ext>
            </a:extLst>
          </p:cNvPr>
          <p:cNvSpPr txBox="1"/>
          <p:nvPr/>
        </p:nvSpPr>
        <p:spPr>
          <a:xfrm>
            <a:off x="4464784" y="2598003"/>
            <a:ext cx="3262432" cy="830997"/>
          </a:xfrm>
          <a:prstGeom prst="rect">
            <a:avLst/>
          </a:prstGeom>
          <a:noFill/>
        </p:spPr>
        <p:txBody>
          <a:bodyPr wrap="none" rtlCol="0">
            <a:spAutoFit/>
          </a:bodyPr>
          <a:lstStyle/>
          <a:p>
            <a:r>
              <a:rPr lang="zh-CN" altLang="en-US" sz="4800" dirty="0"/>
              <a:t>谢谢聆听！</a:t>
            </a:r>
          </a:p>
        </p:txBody>
      </p:sp>
    </p:spTree>
    <p:extLst>
      <p:ext uri="{BB962C8B-B14F-4D97-AF65-F5344CB8AC3E}">
        <p14:creationId xmlns:p14="http://schemas.microsoft.com/office/powerpoint/2010/main" val="203435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2BF8EA-88C4-4525-B878-C834E0376EB8}"/>
              </a:ext>
            </a:extLst>
          </p:cNvPr>
          <p:cNvSpPr>
            <a:spLocks noGrp="1"/>
          </p:cNvSpPr>
          <p:nvPr>
            <p:ph type="title"/>
          </p:nvPr>
        </p:nvSpPr>
        <p:spPr/>
        <p:txBody>
          <a:bodyPr/>
          <a:lstStyle/>
          <a:p>
            <a:pPr algn="l"/>
            <a:r>
              <a:rPr lang="zh-CN" altLang="en-US" dirty="0"/>
              <a:t>目录</a:t>
            </a:r>
          </a:p>
        </p:txBody>
      </p:sp>
      <p:sp>
        <p:nvSpPr>
          <p:cNvPr id="3" name="内容占位符 2">
            <a:extLst>
              <a:ext uri="{FF2B5EF4-FFF2-40B4-BE49-F238E27FC236}">
                <a16:creationId xmlns:a16="http://schemas.microsoft.com/office/drawing/2014/main" id="{65557149-BC6A-44C0-AACE-29ACB8891401}"/>
              </a:ext>
            </a:extLst>
          </p:cNvPr>
          <p:cNvSpPr>
            <a:spLocks noGrp="1"/>
          </p:cNvSpPr>
          <p:nvPr>
            <p:ph sz="quarter" idx="13"/>
          </p:nvPr>
        </p:nvSpPr>
        <p:spPr/>
        <p:txBody>
          <a:bodyPr>
            <a:normAutofit/>
          </a:bodyPr>
          <a:lstStyle/>
          <a:p>
            <a:r>
              <a:rPr lang="zh-CN" altLang="en-US" dirty="0"/>
              <a:t>运行环境</a:t>
            </a:r>
            <a:endParaRPr lang="en-US" altLang="zh-CN" cap="none" dirty="0"/>
          </a:p>
          <a:p>
            <a:r>
              <a:rPr lang="zh-CN" altLang="en-US" dirty="0"/>
              <a:t>数据生成</a:t>
            </a:r>
            <a:endParaRPr lang="en-US" altLang="zh-CN" cap="none" dirty="0"/>
          </a:p>
          <a:p>
            <a:r>
              <a:rPr lang="en-US" altLang="zh-CN" cap="none" dirty="0" err="1"/>
              <a:t>To</a:t>
            </a:r>
            <a:r>
              <a:rPr lang="en-US" altLang="zh-CN" dirty="0" err="1"/>
              <a:t>pK</a:t>
            </a:r>
            <a:endParaRPr lang="en-US" altLang="zh-CN" cap="none" dirty="0"/>
          </a:p>
          <a:p>
            <a:r>
              <a:rPr lang="en-US" altLang="zh-CN" dirty="0" err="1"/>
              <a:t>Black_List</a:t>
            </a:r>
            <a:endParaRPr lang="en-US" altLang="zh-CN" cap="none" dirty="0"/>
          </a:p>
          <a:p>
            <a:r>
              <a:rPr lang="zh-CN" altLang="en-US" cap="none" dirty="0"/>
              <a:t>实验数据测试</a:t>
            </a:r>
          </a:p>
        </p:txBody>
      </p:sp>
    </p:spTree>
    <p:extLst>
      <p:ext uri="{BB962C8B-B14F-4D97-AF65-F5344CB8AC3E}">
        <p14:creationId xmlns:p14="http://schemas.microsoft.com/office/powerpoint/2010/main" val="3481852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41A336-643C-4857-AAC8-DA1C7BB1F9A2}"/>
              </a:ext>
            </a:extLst>
          </p:cNvPr>
          <p:cNvSpPr>
            <a:spLocks noGrp="1"/>
          </p:cNvSpPr>
          <p:nvPr>
            <p:ph type="title"/>
          </p:nvPr>
        </p:nvSpPr>
        <p:spPr/>
        <p:txBody>
          <a:bodyPr/>
          <a:lstStyle/>
          <a:p>
            <a:r>
              <a:rPr lang="zh-CN" altLang="en-US" dirty="0"/>
              <a:t>运行环境</a:t>
            </a:r>
          </a:p>
        </p:txBody>
      </p:sp>
      <p:sp>
        <p:nvSpPr>
          <p:cNvPr id="3" name="内容占位符 2">
            <a:extLst>
              <a:ext uri="{FF2B5EF4-FFF2-40B4-BE49-F238E27FC236}">
                <a16:creationId xmlns:a16="http://schemas.microsoft.com/office/drawing/2014/main" id="{D736BDC3-BE7F-4223-9837-C7074AC00526}"/>
              </a:ext>
            </a:extLst>
          </p:cNvPr>
          <p:cNvSpPr>
            <a:spLocks noGrp="1"/>
          </p:cNvSpPr>
          <p:nvPr>
            <p:ph sz="quarter" idx="13"/>
          </p:nvPr>
        </p:nvSpPr>
        <p:spPr/>
        <p:txBody>
          <a:bodyPr/>
          <a:lstStyle/>
          <a:p>
            <a:r>
              <a:rPr lang="en-US" altLang="zh-CN" dirty="0"/>
              <a:t>Windows</a:t>
            </a:r>
            <a:r>
              <a:rPr lang="zh-CN" altLang="en-US" dirty="0"/>
              <a:t>系统</a:t>
            </a:r>
            <a:endParaRPr lang="en-US" altLang="zh-CN" dirty="0"/>
          </a:p>
          <a:p>
            <a:r>
              <a:rPr lang="en-US" altLang="zh-CN" dirty="0"/>
              <a:t>Python3.7</a:t>
            </a:r>
            <a:endParaRPr lang="zh-CN" altLang="en-US" dirty="0"/>
          </a:p>
        </p:txBody>
      </p:sp>
    </p:spTree>
    <p:extLst>
      <p:ext uri="{BB962C8B-B14F-4D97-AF65-F5344CB8AC3E}">
        <p14:creationId xmlns:p14="http://schemas.microsoft.com/office/powerpoint/2010/main" val="775153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41A336-643C-4857-AAC8-DA1C7BB1F9A2}"/>
              </a:ext>
            </a:extLst>
          </p:cNvPr>
          <p:cNvSpPr>
            <a:spLocks noGrp="1"/>
          </p:cNvSpPr>
          <p:nvPr>
            <p:ph type="title"/>
          </p:nvPr>
        </p:nvSpPr>
        <p:spPr/>
        <p:txBody>
          <a:bodyPr/>
          <a:lstStyle/>
          <a:p>
            <a:r>
              <a:rPr lang="zh-CN" altLang="en-US" dirty="0"/>
              <a:t>数据生成</a:t>
            </a:r>
          </a:p>
        </p:txBody>
      </p:sp>
      <p:sp>
        <p:nvSpPr>
          <p:cNvPr id="3" name="内容占位符 2">
            <a:extLst>
              <a:ext uri="{FF2B5EF4-FFF2-40B4-BE49-F238E27FC236}">
                <a16:creationId xmlns:a16="http://schemas.microsoft.com/office/drawing/2014/main" id="{D736BDC3-BE7F-4223-9837-C7074AC00526}"/>
              </a:ext>
            </a:extLst>
          </p:cNvPr>
          <p:cNvSpPr>
            <a:spLocks noGrp="1"/>
          </p:cNvSpPr>
          <p:nvPr>
            <p:ph sz="quarter" idx="13"/>
          </p:nvPr>
        </p:nvSpPr>
        <p:spPr/>
        <p:txBody>
          <a:bodyPr/>
          <a:lstStyle/>
          <a:p>
            <a:r>
              <a:rPr lang="zh-CN" altLang="en-US" dirty="0"/>
              <a:t>日志数据格式：</a:t>
            </a:r>
            <a:endParaRPr lang="en-US" altLang="zh-CN" dirty="0"/>
          </a:p>
          <a:p>
            <a:r>
              <a:rPr lang="zh-CN" altLang="en-US" dirty="0"/>
              <a:t>日志生成方式：</a:t>
            </a:r>
          </a:p>
        </p:txBody>
      </p:sp>
    </p:spTree>
    <p:extLst>
      <p:ext uri="{BB962C8B-B14F-4D97-AF65-F5344CB8AC3E}">
        <p14:creationId xmlns:p14="http://schemas.microsoft.com/office/powerpoint/2010/main" val="1643998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41A336-643C-4857-AAC8-DA1C7BB1F9A2}"/>
              </a:ext>
            </a:extLst>
          </p:cNvPr>
          <p:cNvSpPr>
            <a:spLocks noGrp="1"/>
          </p:cNvSpPr>
          <p:nvPr>
            <p:ph type="title"/>
          </p:nvPr>
        </p:nvSpPr>
        <p:spPr/>
        <p:txBody>
          <a:bodyPr/>
          <a:lstStyle/>
          <a:p>
            <a:r>
              <a:rPr lang="en-US" altLang="zh-CN" cap="none" dirty="0" err="1"/>
              <a:t>TopK</a:t>
            </a:r>
            <a:r>
              <a:rPr lang="en-US" altLang="zh-CN" cap="none" dirty="0"/>
              <a:t>—</a:t>
            </a:r>
            <a:r>
              <a:rPr lang="zh-CN" altLang="en-US" cap="none" dirty="0"/>
              <a:t>功能描述</a:t>
            </a:r>
          </a:p>
        </p:txBody>
      </p:sp>
      <p:sp>
        <p:nvSpPr>
          <p:cNvPr id="3" name="内容占位符 2">
            <a:extLst>
              <a:ext uri="{FF2B5EF4-FFF2-40B4-BE49-F238E27FC236}">
                <a16:creationId xmlns:a16="http://schemas.microsoft.com/office/drawing/2014/main" id="{D736BDC3-BE7F-4223-9837-C7074AC00526}"/>
              </a:ext>
            </a:extLst>
          </p:cNvPr>
          <p:cNvSpPr>
            <a:spLocks noGrp="1"/>
          </p:cNvSpPr>
          <p:nvPr>
            <p:ph sz="quarter" idx="13"/>
          </p:nvPr>
        </p:nvSpPr>
        <p:spPr/>
        <p:txBody>
          <a:bodyPr/>
          <a:lstStyle/>
          <a:p>
            <a:endParaRPr lang="zh-CN" altLang="en-US"/>
          </a:p>
        </p:txBody>
      </p:sp>
    </p:spTree>
    <p:extLst>
      <p:ext uri="{BB962C8B-B14F-4D97-AF65-F5344CB8AC3E}">
        <p14:creationId xmlns:p14="http://schemas.microsoft.com/office/powerpoint/2010/main" val="472186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41A336-643C-4857-AAC8-DA1C7BB1F9A2}"/>
              </a:ext>
            </a:extLst>
          </p:cNvPr>
          <p:cNvSpPr>
            <a:spLocks noGrp="1"/>
          </p:cNvSpPr>
          <p:nvPr>
            <p:ph type="title"/>
          </p:nvPr>
        </p:nvSpPr>
        <p:spPr/>
        <p:txBody>
          <a:bodyPr/>
          <a:lstStyle/>
          <a:p>
            <a:r>
              <a:rPr lang="en-US" altLang="zh-CN" cap="none" dirty="0" err="1"/>
              <a:t>TopK</a:t>
            </a:r>
            <a:r>
              <a:rPr lang="en-US" altLang="zh-CN" cap="none" dirty="0"/>
              <a:t>—</a:t>
            </a:r>
            <a:r>
              <a:rPr lang="zh-CN" altLang="en-US" cap="none" dirty="0"/>
              <a:t>实现方式简述</a:t>
            </a:r>
          </a:p>
        </p:txBody>
      </p:sp>
      <p:sp>
        <p:nvSpPr>
          <p:cNvPr id="3" name="内容占位符 2">
            <a:extLst>
              <a:ext uri="{FF2B5EF4-FFF2-40B4-BE49-F238E27FC236}">
                <a16:creationId xmlns:a16="http://schemas.microsoft.com/office/drawing/2014/main" id="{D736BDC3-BE7F-4223-9837-C7074AC00526}"/>
              </a:ext>
            </a:extLst>
          </p:cNvPr>
          <p:cNvSpPr>
            <a:spLocks noGrp="1"/>
          </p:cNvSpPr>
          <p:nvPr>
            <p:ph sz="quarter" idx="13"/>
          </p:nvPr>
        </p:nvSpPr>
        <p:spPr/>
        <p:txBody>
          <a:bodyPr/>
          <a:lstStyle/>
          <a:p>
            <a:endParaRPr lang="zh-CN" altLang="en-US"/>
          </a:p>
        </p:txBody>
      </p:sp>
    </p:spTree>
    <p:extLst>
      <p:ext uri="{BB962C8B-B14F-4D97-AF65-F5344CB8AC3E}">
        <p14:creationId xmlns:p14="http://schemas.microsoft.com/office/powerpoint/2010/main" val="124037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41A336-643C-4857-AAC8-DA1C7BB1F9A2}"/>
              </a:ext>
            </a:extLst>
          </p:cNvPr>
          <p:cNvSpPr>
            <a:spLocks noGrp="1"/>
          </p:cNvSpPr>
          <p:nvPr>
            <p:ph type="title"/>
          </p:nvPr>
        </p:nvSpPr>
        <p:spPr/>
        <p:txBody>
          <a:bodyPr/>
          <a:lstStyle/>
          <a:p>
            <a:r>
              <a:rPr lang="en-US" altLang="zh-CN" cap="none" dirty="0" err="1"/>
              <a:t>TopK</a:t>
            </a:r>
            <a:r>
              <a:rPr lang="en-US" altLang="zh-CN" cap="none" dirty="0"/>
              <a:t>—MapReduce</a:t>
            </a:r>
            <a:r>
              <a:rPr lang="zh-CN" altLang="en-US" cap="none" dirty="0"/>
              <a:t>过程</a:t>
            </a:r>
          </a:p>
        </p:txBody>
      </p:sp>
      <p:sp>
        <p:nvSpPr>
          <p:cNvPr id="3" name="内容占位符 2">
            <a:extLst>
              <a:ext uri="{FF2B5EF4-FFF2-40B4-BE49-F238E27FC236}">
                <a16:creationId xmlns:a16="http://schemas.microsoft.com/office/drawing/2014/main" id="{D736BDC3-BE7F-4223-9837-C7074AC00526}"/>
              </a:ext>
            </a:extLst>
          </p:cNvPr>
          <p:cNvSpPr>
            <a:spLocks noGrp="1"/>
          </p:cNvSpPr>
          <p:nvPr>
            <p:ph sz="quarter" idx="13"/>
          </p:nvPr>
        </p:nvSpPr>
        <p:spPr/>
        <p:txBody>
          <a:bodyPr/>
          <a:lstStyle/>
          <a:p>
            <a:r>
              <a:rPr lang="zh-CN" altLang="en-US" dirty="0"/>
              <a:t>第一次</a:t>
            </a:r>
            <a:endParaRPr lang="en-US" altLang="zh-CN" dirty="0"/>
          </a:p>
          <a:p>
            <a:r>
              <a:rPr lang="zh-CN" altLang="en-US" dirty="0"/>
              <a:t>第二次</a:t>
            </a:r>
          </a:p>
        </p:txBody>
      </p:sp>
    </p:spTree>
    <p:extLst>
      <p:ext uri="{BB962C8B-B14F-4D97-AF65-F5344CB8AC3E}">
        <p14:creationId xmlns:p14="http://schemas.microsoft.com/office/powerpoint/2010/main" val="3503196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41A336-643C-4857-AAC8-DA1C7BB1F9A2}"/>
              </a:ext>
            </a:extLst>
          </p:cNvPr>
          <p:cNvSpPr>
            <a:spLocks noGrp="1"/>
          </p:cNvSpPr>
          <p:nvPr>
            <p:ph type="title"/>
          </p:nvPr>
        </p:nvSpPr>
        <p:spPr/>
        <p:txBody>
          <a:bodyPr/>
          <a:lstStyle/>
          <a:p>
            <a:r>
              <a:rPr lang="en-US" altLang="zh-CN" cap="none" dirty="0" err="1"/>
              <a:t>Black_List</a:t>
            </a:r>
            <a:r>
              <a:rPr lang="en-US" altLang="zh-CN" cap="none" dirty="0"/>
              <a:t>—</a:t>
            </a:r>
            <a:r>
              <a:rPr lang="zh-CN" altLang="en-US" cap="none" dirty="0"/>
              <a:t>功能描述</a:t>
            </a:r>
          </a:p>
        </p:txBody>
      </p:sp>
      <p:sp>
        <p:nvSpPr>
          <p:cNvPr id="3" name="内容占位符 2">
            <a:extLst>
              <a:ext uri="{FF2B5EF4-FFF2-40B4-BE49-F238E27FC236}">
                <a16:creationId xmlns:a16="http://schemas.microsoft.com/office/drawing/2014/main" id="{D736BDC3-BE7F-4223-9837-C7074AC00526}"/>
              </a:ext>
            </a:extLst>
          </p:cNvPr>
          <p:cNvSpPr>
            <a:spLocks noGrp="1"/>
          </p:cNvSpPr>
          <p:nvPr>
            <p:ph sz="quarter" idx="13"/>
          </p:nvPr>
        </p:nvSpPr>
        <p:spPr/>
        <p:txBody>
          <a:bodyPr/>
          <a:lstStyle/>
          <a:p>
            <a:pPr marL="0" indent="0">
              <a:buNone/>
            </a:pPr>
            <a:r>
              <a:rPr lang="en-US" altLang="zh-CN" dirty="0"/>
              <a:t>        </a:t>
            </a:r>
            <a:r>
              <a:rPr lang="zh-CN" altLang="zh-CN" dirty="0"/>
              <a:t>假设一个网站有多个服务器（实际随机生成了多个文本文件代替多个服务器上的日志文件），用户对网站的访问会随机分配到任意一台服务器，现在需要对极短时间内访问的用户临时黑名单结构中，即从多个不确定日志条数的日志文件中找出一定时间段内访问次数超过某一阈值的</a:t>
            </a:r>
            <a:r>
              <a:rPr lang="en-US" altLang="zh-CN" dirty="0"/>
              <a:t>IP</a:t>
            </a:r>
            <a:r>
              <a:rPr lang="zh-CN" altLang="zh-CN" dirty="0"/>
              <a:t>。</a:t>
            </a:r>
            <a:endParaRPr lang="zh-CN" altLang="en-US" dirty="0"/>
          </a:p>
        </p:txBody>
      </p:sp>
    </p:spTree>
    <p:extLst>
      <p:ext uri="{BB962C8B-B14F-4D97-AF65-F5344CB8AC3E}">
        <p14:creationId xmlns:p14="http://schemas.microsoft.com/office/powerpoint/2010/main" val="1509133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41A336-643C-4857-AAC8-DA1C7BB1F9A2}"/>
              </a:ext>
            </a:extLst>
          </p:cNvPr>
          <p:cNvSpPr>
            <a:spLocks noGrp="1"/>
          </p:cNvSpPr>
          <p:nvPr>
            <p:ph type="title"/>
          </p:nvPr>
        </p:nvSpPr>
        <p:spPr/>
        <p:txBody>
          <a:bodyPr/>
          <a:lstStyle/>
          <a:p>
            <a:r>
              <a:rPr lang="en-US" altLang="zh-CN" cap="none" dirty="0" err="1"/>
              <a:t>Black_List</a:t>
            </a:r>
            <a:r>
              <a:rPr lang="en-US" altLang="zh-CN" cap="none" dirty="0"/>
              <a:t>—</a:t>
            </a:r>
            <a:r>
              <a:rPr lang="zh-CN" altLang="en-US" cap="none" dirty="0"/>
              <a:t>实现方式简述</a:t>
            </a:r>
          </a:p>
        </p:txBody>
      </p:sp>
      <p:sp>
        <p:nvSpPr>
          <p:cNvPr id="3" name="内容占位符 2">
            <a:extLst>
              <a:ext uri="{FF2B5EF4-FFF2-40B4-BE49-F238E27FC236}">
                <a16:creationId xmlns:a16="http://schemas.microsoft.com/office/drawing/2014/main" id="{D736BDC3-BE7F-4223-9837-C7074AC00526}"/>
              </a:ext>
            </a:extLst>
          </p:cNvPr>
          <p:cNvSpPr>
            <a:spLocks noGrp="1"/>
          </p:cNvSpPr>
          <p:nvPr>
            <p:ph sz="quarter" idx="13"/>
          </p:nvPr>
        </p:nvSpPr>
        <p:spPr/>
        <p:txBody>
          <a:bodyPr/>
          <a:lstStyle/>
          <a:p>
            <a:r>
              <a:rPr lang="zh-CN" altLang="zh-CN" dirty="0"/>
              <a:t>①、使用</a:t>
            </a:r>
            <a:r>
              <a:rPr lang="en-US" altLang="zh-CN" dirty="0" err="1"/>
              <a:t>mapreduce</a:t>
            </a:r>
            <a:r>
              <a:rPr lang="zh-CN" altLang="zh-CN" dirty="0"/>
              <a:t>架构，对日志数据进行统计，设计相应的数据结构使得需要的数据能够进行排序，然后输出答案；</a:t>
            </a:r>
          </a:p>
          <a:p>
            <a:r>
              <a:rPr lang="zh-CN" altLang="zh-CN" dirty="0"/>
              <a:t>②、一定时间段内可以看作是一个滑动窗口，通过统计某一</a:t>
            </a:r>
            <a:r>
              <a:rPr lang="en-US" altLang="zh-CN" dirty="0"/>
              <a:t>IP</a:t>
            </a:r>
            <a:r>
              <a:rPr lang="zh-CN" altLang="zh-CN" dirty="0"/>
              <a:t>在该滑动窗口时间内的访问次数，即可确定该</a:t>
            </a:r>
            <a:r>
              <a:rPr lang="en-US" altLang="zh-CN" dirty="0"/>
              <a:t>IP</a:t>
            </a:r>
            <a:r>
              <a:rPr lang="zh-CN" altLang="zh-CN" dirty="0"/>
              <a:t>在该时间段内是否违反规定成为了黑名单用户。</a:t>
            </a:r>
          </a:p>
          <a:p>
            <a:pPr marL="0" indent="0">
              <a:buNone/>
            </a:pPr>
            <a:endParaRPr lang="zh-CN" altLang="en-US" dirty="0"/>
          </a:p>
        </p:txBody>
      </p:sp>
    </p:spTree>
    <p:extLst>
      <p:ext uri="{BB962C8B-B14F-4D97-AF65-F5344CB8AC3E}">
        <p14:creationId xmlns:p14="http://schemas.microsoft.com/office/powerpoint/2010/main" val="33355327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电路">
  <a:themeElements>
    <a:clrScheme name="电路">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电路">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电路">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lnDef>
      <a:spPr/>
      <a:bodyPr/>
      <a:lstStyle/>
      <a:style>
        <a:lnRef idx="3">
          <a:schemeClr val="dk1"/>
        </a:lnRef>
        <a:fillRef idx="0">
          <a:schemeClr val="dk1"/>
        </a:fillRef>
        <a:effectRef idx="2">
          <a:schemeClr val="dk1"/>
        </a:effectRef>
        <a:fontRef idx="minor">
          <a:schemeClr val="tx1"/>
        </a:fontRef>
      </a:style>
    </a:lnDef>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电路</Template>
  <TotalTime>1480</TotalTime>
  <Words>388</Words>
  <Application>Microsoft Office PowerPoint</Application>
  <PresentationFormat>宽屏</PresentationFormat>
  <Paragraphs>42</Paragraphs>
  <Slides>16</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16</vt:i4>
      </vt:variant>
    </vt:vector>
  </HeadingPairs>
  <TitlesOfParts>
    <vt:vector size="19" baseType="lpstr">
      <vt:lpstr>Arial</vt:lpstr>
      <vt:lpstr>Tw Cen MT</vt:lpstr>
      <vt:lpstr>电路</vt:lpstr>
      <vt:lpstr>基于MapReduce的大规模网站访问日志管理</vt:lpstr>
      <vt:lpstr>目录</vt:lpstr>
      <vt:lpstr>运行环境</vt:lpstr>
      <vt:lpstr>数据生成</vt:lpstr>
      <vt:lpstr>TopK—功能描述</vt:lpstr>
      <vt:lpstr>TopK—实现方式简述</vt:lpstr>
      <vt:lpstr>TopK—MapReduce过程</vt:lpstr>
      <vt:lpstr>Black_List—功能描述</vt:lpstr>
      <vt:lpstr>Black_List—实现方式简述</vt:lpstr>
      <vt:lpstr>Black_List—MapReduce过程</vt:lpstr>
      <vt:lpstr>Black_List—MapReduce过程</vt:lpstr>
      <vt:lpstr>Black_List—MapReduce过程</vt:lpstr>
      <vt:lpstr>Black_List—MapReduce过程</vt:lpstr>
      <vt:lpstr>Black_List—MapReduce过程</vt:lpstr>
      <vt:lpstr>实验数据测试</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Sang Yu</dc:creator>
  <cp:lastModifiedBy>Sang Yu</cp:lastModifiedBy>
  <cp:revision>54</cp:revision>
  <dcterms:created xsi:type="dcterms:W3CDTF">2019-04-11T06:53:50Z</dcterms:created>
  <dcterms:modified xsi:type="dcterms:W3CDTF">2019-05-21T14:49:04Z</dcterms:modified>
</cp:coreProperties>
</file>