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1" r:id="rId7"/>
    <p:sldId id="274" r:id="rId8"/>
    <p:sldId id="263" r:id="rId9"/>
    <p:sldId id="262" r:id="rId10"/>
    <p:sldId id="264" r:id="rId11"/>
    <p:sldId id="269" r:id="rId12"/>
    <p:sldId id="265" r:id="rId13"/>
    <p:sldId id="266" r:id="rId14"/>
    <p:sldId id="270" r:id="rId15"/>
    <p:sldId id="275" r:id="rId16"/>
    <p:sldId id="267" r:id="rId17"/>
    <p:sldId id="271" r:id="rId18"/>
    <p:sldId id="272" r:id="rId19"/>
    <p:sldId id="273" r:id="rId20"/>
    <p:sldId id="276" r:id="rId21"/>
    <p:sldId id="277" r:id="rId22"/>
    <p:sldId id="268" r:id="rId23"/>
    <p:sldId id="260" r:id="rId24"/>
  </p:sldIdLst>
  <p:sldSz cx="9144000" cy="6858000" type="screen4x3"/>
  <p:notesSz cx="9918700" cy="67818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11B61B-9817-45C7-9100-CCABE13C0C09}">
          <p14:sldIdLst>
            <p14:sldId id="256"/>
            <p14:sldId id="257"/>
            <p14:sldId id="261"/>
            <p14:sldId id="274"/>
            <p14:sldId id="263"/>
            <p14:sldId id="262"/>
            <p14:sldId id="264"/>
            <p14:sldId id="269"/>
            <p14:sldId id="265"/>
            <p14:sldId id="266"/>
            <p14:sldId id="270"/>
            <p14:sldId id="275"/>
            <p14:sldId id="267"/>
            <p14:sldId id="271"/>
            <p14:sldId id="272"/>
            <p14:sldId id="273"/>
            <p14:sldId id="276"/>
            <p14:sldId id="277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F"/>
    <a:srgbClr val="D1DEFB"/>
    <a:srgbClr val="2475B2"/>
    <a:srgbClr val="006699"/>
    <a:srgbClr val="336699"/>
    <a:srgbClr val="3366FF"/>
    <a:srgbClr val="FF5050"/>
    <a:srgbClr val="FF010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86882" autoAdjust="0"/>
  </p:normalViewPr>
  <p:slideViewPr>
    <p:cSldViewPr>
      <p:cViewPr>
        <p:scale>
          <a:sx n="100" d="100"/>
          <a:sy n="100" d="100"/>
        </p:scale>
        <p:origin x="-195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094" y="-114"/>
      </p:cViewPr>
      <p:guideLst>
        <p:guide orient="horz" pos="2137"/>
        <p:guide pos="31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8104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8302" y="1"/>
            <a:ext cx="4298104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1533"/>
            <a:ext cx="4298104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8302" y="6441533"/>
            <a:ext cx="4298104" cy="33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A66F0-0753-4C75-A4A5-2E2222A0AAA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3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4" cy="33909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4" cy="33909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FD009DD7-5295-416D-8D79-5CE8F424CD66}" type="datetimeFigureOut">
              <a:rPr lang="de-DE" smtClean="0"/>
              <a:pPr/>
              <a:t>22.11.2010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0900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1871" y="3221355"/>
            <a:ext cx="7934960" cy="3051810"/>
          </a:xfrm>
          <a:prstGeom prst="rect">
            <a:avLst/>
          </a:prstGeom>
        </p:spPr>
        <p:txBody>
          <a:bodyPr vert="horz" lIns="92629" tIns="46314" rIns="92629" bIns="463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41533"/>
            <a:ext cx="4298104" cy="33909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18302" y="6441533"/>
            <a:ext cx="4298104" cy="33909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14533017-ACA5-4C7F-8CC4-CD1EAB60E18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403775"/>
            <a:ext cx="7565700" cy="1440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203975"/>
            <a:ext cx="7565700" cy="119719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err="1" smtClean="0"/>
              <a:t>Formatvorlage</a:t>
            </a:r>
            <a:r>
              <a:rPr lang="en-US" dirty="0" smtClean="0"/>
              <a:t> des </a:t>
            </a:r>
            <a:r>
              <a:rPr lang="en-US" dirty="0" err="1" smtClean="0"/>
              <a:t>Untertitelmasters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5223" y="5253848"/>
            <a:ext cx="413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0" dirty="0" smtClean="0">
                <a:latin typeface="+mn-lt"/>
              </a:rPr>
              <a:t>University</a:t>
            </a:r>
            <a:r>
              <a:rPr lang="en-US" sz="1600" baseline="0" noProof="0" dirty="0" smtClean="0">
                <a:latin typeface="+mn-lt"/>
              </a:rPr>
              <a:t> of </a:t>
            </a:r>
            <a:r>
              <a:rPr lang="en-US" sz="1600" noProof="0" dirty="0" smtClean="0">
                <a:latin typeface="+mn-lt"/>
              </a:rPr>
              <a:t>Kaiserslautern</a:t>
            </a:r>
          </a:p>
          <a:p>
            <a:r>
              <a:rPr lang="en-US" sz="1600" dirty="0" smtClean="0">
                <a:latin typeface="+mn-lt"/>
              </a:rPr>
              <a:t>Department</a:t>
            </a:r>
            <a:r>
              <a:rPr lang="en-US" sz="1600" baseline="0" dirty="0" smtClean="0">
                <a:latin typeface="+mn-lt"/>
              </a:rPr>
              <a:t> of Computer Science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Integrated Communication Systems ICSY</a:t>
            </a:r>
          </a:p>
          <a:p>
            <a:r>
              <a:rPr lang="en-US" sz="1600" dirty="0" smtClean="0">
                <a:latin typeface="+mn-lt"/>
              </a:rPr>
              <a:t>http://www.icsy.de</a:t>
            </a:r>
            <a:endParaRPr lang="en-US" sz="1600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93024" y="4869160"/>
            <a:ext cx="4103935" cy="359320"/>
          </a:xfr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620087" y="376480"/>
            <a:ext cx="1845205" cy="438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85" y="5525566"/>
            <a:ext cx="2514207" cy="6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842493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410445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4788480" y="1133745"/>
            <a:ext cx="4104000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6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885" y="2573904"/>
            <a:ext cx="8376368" cy="3735415"/>
          </a:xfrm>
        </p:spPr>
        <p:txBody>
          <a:bodyPr/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1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2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3</a:t>
            </a:r>
          </a:p>
          <a:p>
            <a:pPr lvl="0"/>
            <a:r>
              <a:rPr lang="en-US" noProof="0" dirty="0" smtClean="0"/>
              <a:t>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10885" y="1088740"/>
            <a:ext cx="8376368" cy="1260140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Zwischentitel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1964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fleuren\01 - Sonstige Aufgaben\PP-Folien\Foto_TU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1175595"/>
            <a:ext cx="4888574" cy="3127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4063446" y="3282622"/>
            <a:ext cx="4877898" cy="3156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74450" y="3718607"/>
            <a:ext cx="3766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Integrated Communication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S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ystems ICSY</a:t>
            </a:r>
          </a:p>
          <a:p>
            <a:pPr>
              <a:spcAft>
                <a:spcPts val="0"/>
              </a:spcAft>
            </a:pPr>
            <a:endParaRPr lang="en-US" sz="8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University of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 Kaiserslautern</a:t>
            </a:r>
          </a:p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Department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of Computer Science</a:t>
            </a:r>
            <a:endParaRPr lang="en-US" sz="16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P.O. Box 3049</a:t>
            </a: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D-67653 Kaiserslautern</a:t>
            </a:r>
            <a:endParaRPr lang="en-US" sz="1600" noProof="0" dirty="0" smtClean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69097" y="3356642"/>
            <a:ext cx="3772247" cy="436123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Dipl.-Inf. 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83460" y="5203257"/>
            <a:ext cx="3748359" cy="6465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Phone:	+49 (0)631 205-2643</a:t>
            </a:r>
          </a:p>
          <a:p>
            <a:pPr lvl="0"/>
            <a:r>
              <a:rPr lang="en-US" noProof="0" dirty="0" smtClean="0"/>
              <a:t>Fax:	+49 (0)631 205-30 56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826012" y="379823"/>
            <a:ext cx="1845205" cy="4388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930381" y="3280442"/>
            <a:ext cx="6870" cy="21602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9683" y="4465585"/>
            <a:ext cx="2874895" cy="79036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83975" y="5818747"/>
            <a:ext cx="3757369" cy="629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Email:	schwerdel@informatik.uni-kl.de</a:t>
            </a:r>
          </a:p>
          <a:p>
            <a:pPr lvl="0"/>
            <a:r>
              <a:rPr lang="en-US" noProof="0" dirty="0" smtClean="0"/>
              <a:t>Internet:	http://www.icsy.de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4598988"/>
            <a:ext cx="2970213" cy="183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ggf</a:t>
            </a:r>
            <a:r>
              <a:rPr lang="en-US" noProof="0" dirty="0" smtClean="0"/>
              <a:t>. Sponsor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94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6173"/>
              </p:ext>
            </p:extLst>
          </p:nvPr>
        </p:nvGraphicFramePr>
        <p:xfrm>
          <a:off x="0" y="0"/>
          <a:ext cx="179512" cy="6858000"/>
        </p:xfrm>
        <a:graphic>
          <a:graphicData uri="http://schemas.openxmlformats.org/drawingml/2006/table">
            <a:tbl>
              <a:tblPr/>
              <a:tblGrid>
                <a:gridCol w="179512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B5FF"/>
                          </a:solidFill>
                          <a:effectLst/>
                          <a:latin typeface="Braggadocio" pitchFamily="82" charset="0"/>
                          <a:ea typeface="Arial Unicode MS" pitchFamily="34" charset="-128"/>
                          <a:cs typeface="Arial Unicode MS" pitchFamily="34" charset="-128"/>
                        </a:rPr>
                        <a:t>           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vert="eaVert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475B2"/>
                    </a:solidFill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052736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9" y="-1"/>
            <a:ext cx="7421746" cy="59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Tx/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network experimentation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pic>
        <p:nvPicPr>
          <p:cNvPr id="5" name="Picture 3" descr="\\tsclient\capanord\glabnetman\doc\Presentati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75" y="1673805"/>
            <a:ext cx="4103688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4098" name="Picture 2" descr="\\tsclient\capanord\glabnetman\doc\Presentation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863715"/>
            <a:ext cx="6930770" cy="5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3745"/>
            <a:ext cx="3384376" cy="5175575"/>
          </a:xfrm>
        </p:spPr>
        <p:txBody>
          <a:bodyPr/>
          <a:lstStyle/>
          <a:p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smtClean="0"/>
              <a:t>Ring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Star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endParaRPr lang="de-DE" dirty="0" smtClean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r>
              <a:rPr lang="de-DE" dirty="0" err="1" smtClean="0"/>
              <a:t>Configures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IP </a:t>
            </a:r>
            <a:r>
              <a:rPr lang="de-DE" dirty="0" err="1" smtClean="0"/>
              <a:t>addresses</a:t>
            </a:r>
            <a:endParaRPr lang="de-DE" dirty="0" smtClean="0"/>
          </a:p>
          <a:p>
            <a:pPr lvl="1"/>
            <a:r>
              <a:rPr lang="de-DE" dirty="0" err="1" smtClean="0"/>
              <a:t>Netmasks</a:t>
            </a:r>
            <a:endParaRPr lang="en-US" dirty="0"/>
          </a:p>
        </p:txBody>
      </p:sp>
      <p:pic>
        <p:nvPicPr>
          <p:cNvPr id="5122" name="Picture 2" descr="\\tsclient\capanord\glabnetman\doc\Presentation\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8" y="1043736"/>
            <a:ext cx="5133675" cy="38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smtClean="0"/>
              <a:t>Network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err="1" smtClean="0"/>
              <a:t>Algorithm</a:t>
            </a:r>
            <a:r>
              <a:rPr lang="de-DE" dirty="0" smtClean="0"/>
              <a:t>/Protocol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smtClean="0"/>
              <a:t>Legacy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Methodology</a:t>
            </a:r>
            <a:endParaRPr lang="de-DE" dirty="0" smtClean="0"/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Mobile </a:t>
            </a:r>
            <a:r>
              <a:rPr lang="de-DE" dirty="0" err="1" smtClean="0"/>
              <a:t>handover</a:t>
            </a:r>
            <a:endParaRPr lang="de-DE" dirty="0" smtClean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Hardware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(Realtime)</a:t>
            </a:r>
          </a:p>
          <a:p>
            <a:pPr lvl="2"/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(3G, </a:t>
            </a:r>
            <a:r>
              <a:rPr lang="de-DE" dirty="0" err="1"/>
              <a:t>Wifi</a:t>
            </a:r>
            <a:r>
              <a:rPr lang="de-DE" dirty="0"/>
              <a:t>, etc.)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smtClean="0"/>
              <a:t>DES </a:t>
            </a:r>
            <a:r>
              <a:rPr lang="de-DE" dirty="0" err="1" smtClean="0"/>
              <a:t>Testbed</a:t>
            </a:r>
            <a:r>
              <a:rPr lang="de-DE" dirty="0" smtClean="0"/>
              <a:t>, </a:t>
            </a:r>
            <a:r>
              <a:rPr lang="de-DE" dirty="0" err="1" smtClean="0"/>
              <a:t>Wisebed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0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experiments</a:t>
            </a:r>
            <a:endParaRPr lang="de-DE" dirty="0"/>
          </a:p>
          <a:p>
            <a:pPr lvl="1"/>
            <a:r>
              <a:rPr lang="de-DE" dirty="0" smtClean="0"/>
              <a:t>Focus </a:t>
            </a:r>
            <a:r>
              <a:rPr lang="de-DE" dirty="0"/>
              <a:t>on TCP/IP </a:t>
            </a:r>
            <a:r>
              <a:rPr lang="de-DE" dirty="0" err="1"/>
              <a:t>suite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: IPv6 </a:t>
            </a:r>
            <a:r>
              <a:rPr lang="de-DE" dirty="0" err="1"/>
              <a:t>extensions</a:t>
            </a:r>
            <a:r>
              <a:rPr lang="de-DE" dirty="0"/>
              <a:t>, TCP </a:t>
            </a:r>
            <a:r>
              <a:rPr lang="de-DE" dirty="0" err="1"/>
              <a:t>substitutes</a:t>
            </a:r>
            <a:endParaRPr lang="de-DE" dirty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Deep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r>
              <a:rPr lang="de-DE" dirty="0" smtClean="0"/>
              <a:t> (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, etc.)</a:t>
            </a:r>
          </a:p>
          <a:p>
            <a:pPr lvl="2"/>
            <a:r>
              <a:rPr lang="de-DE" dirty="0" smtClean="0"/>
              <a:t>Small but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r>
              <a:rPr lang="de-DE" dirty="0" smtClean="0"/>
              <a:t>, 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via KVM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Easy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/Protocol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smtClean="0"/>
              <a:t>Work on top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P2P-Networks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Huge</a:t>
            </a:r>
            <a:r>
              <a:rPr lang="de-DE" dirty="0" smtClean="0"/>
              <a:t> but simple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Lightweight </a:t>
            </a:r>
            <a:r>
              <a:rPr lang="de-DE" dirty="0" err="1" smtClean="0"/>
              <a:t>virtualization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OpenVZ</a:t>
            </a:r>
            <a:r>
              <a:rPr lang="de-DE" dirty="0" smtClean="0"/>
              <a:t> (250 </a:t>
            </a:r>
            <a:r>
              <a:rPr lang="de-DE" dirty="0" err="1" smtClean="0"/>
              <a:t>devices</a:t>
            </a:r>
            <a:r>
              <a:rPr lang="de-DE" dirty="0" smtClean="0"/>
              <a:t> per </a:t>
            </a:r>
            <a:r>
              <a:rPr lang="de-DE" dirty="0" err="1" smtClean="0"/>
              <a:t>host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via Internet</a:t>
            </a:r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(</a:t>
            </a:r>
            <a:r>
              <a:rPr lang="de-DE" dirty="0" err="1" smtClean="0"/>
              <a:t>simplifies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devices</a:t>
            </a:r>
            <a:r>
              <a:rPr lang="de-DE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Legacy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Considers</a:t>
            </a:r>
            <a:r>
              <a:rPr lang="de-DE" dirty="0" smtClean="0"/>
              <a:t> </a:t>
            </a:r>
            <a:r>
              <a:rPr lang="de-DE" dirty="0" err="1" smtClean="0"/>
              <a:t>legacy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2"/>
            <a:r>
              <a:rPr lang="de-DE" dirty="0" smtClean="0"/>
              <a:t>„Legacy </a:t>
            </a:r>
            <a:r>
              <a:rPr lang="de-DE" dirty="0" err="1" smtClean="0"/>
              <a:t>software</a:t>
            </a:r>
            <a:r>
              <a:rPr lang="de-DE" dirty="0" smtClean="0"/>
              <a:t>“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widespread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undocumented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unpublished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Skype </a:t>
            </a:r>
            <a:r>
              <a:rPr lang="de-DE" dirty="0" err="1" smtClean="0"/>
              <a:t>and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Special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2"/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2"/>
            <a:r>
              <a:rPr lang="de-DE" dirty="0"/>
              <a:t>Small but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topologies</a:t>
            </a:r>
            <a:endParaRPr lang="de-DE" dirty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KVM (</a:t>
            </a:r>
            <a:r>
              <a:rPr lang="de-DE" dirty="0" err="1" smtClean="0"/>
              <a:t>even</a:t>
            </a:r>
            <a:r>
              <a:rPr lang="de-DE" dirty="0" smtClean="0"/>
              <a:t> Windows </a:t>
            </a:r>
            <a:r>
              <a:rPr lang="de-DE" dirty="0" err="1" smtClean="0"/>
              <a:t>and</a:t>
            </a:r>
            <a:r>
              <a:rPr lang="de-DE" dirty="0" smtClean="0"/>
              <a:t> BSD </a:t>
            </a:r>
            <a:r>
              <a:rPr lang="de-DE" dirty="0" err="1" smtClean="0"/>
              <a:t>run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via Internet </a:t>
            </a:r>
            <a:r>
              <a:rPr lang="de-DE" dirty="0" err="1" smtClean="0"/>
              <a:t>connector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guest</a:t>
            </a:r>
            <a:r>
              <a:rPr lang="de-DE" dirty="0" smtClean="0"/>
              <a:t> 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summary</a:t>
            </a:r>
            <a:endParaRPr lang="de-DE" dirty="0" smtClean="0"/>
          </a:p>
          <a:p>
            <a:r>
              <a:rPr lang="de-DE" dirty="0" smtClean="0"/>
              <a:t>German-Lab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Flexible </a:t>
            </a:r>
            <a:r>
              <a:rPr lang="de-DE" dirty="0" err="1" smtClean="0"/>
              <a:t>and</a:t>
            </a:r>
            <a:r>
              <a:rPr lang="de-DE" dirty="0" smtClean="0"/>
              <a:t> extensible</a:t>
            </a:r>
          </a:p>
          <a:p>
            <a:pPr lvl="1"/>
            <a:r>
              <a:rPr lang="de-DE" dirty="0" smtClean="0"/>
              <a:t>3-tier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endParaRPr lang="de-DE" dirty="0" smtClean="0"/>
          </a:p>
          <a:p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As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(KVM)</a:t>
            </a:r>
          </a:p>
          <a:p>
            <a:pPr lvl="1"/>
            <a:r>
              <a:rPr lang="de-DE" dirty="0"/>
              <a:t>As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OpenVZ</a:t>
            </a:r>
            <a:r>
              <a:rPr lang="de-DE" dirty="0"/>
              <a:t>)</a:t>
            </a:r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, 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smtClean="0"/>
              <a:t>Supports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Ready-to-use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endParaRPr lang="de-DE" dirty="0" smtClean="0"/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smtClean="0"/>
              <a:t>Image </a:t>
            </a:r>
            <a:r>
              <a:rPr lang="de-DE" dirty="0" err="1" smtClean="0"/>
              <a:t>download</a:t>
            </a:r>
            <a:r>
              <a:rPr lang="de-DE" dirty="0" smtClean="0"/>
              <a:t>/</a:t>
            </a:r>
            <a:r>
              <a:rPr lang="de-DE" dirty="0" err="1" smtClean="0"/>
              <a:t>upload</a:t>
            </a:r>
            <a:endParaRPr lang="de-DE" dirty="0" smtClean="0"/>
          </a:p>
          <a:p>
            <a:pPr lvl="1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4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German-Lab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Embedded in SIG </a:t>
            </a:r>
            <a:r>
              <a:rPr lang="de-DE" dirty="0" err="1"/>
              <a:t>Facility</a:t>
            </a:r>
            <a:endParaRPr lang="de-DE" dirty="0"/>
          </a:p>
          <a:p>
            <a:pPr lvl="1"/>
            <a:r>
              <a:rPr lang="de-DE" dirty="0"/>
              <a:t>But not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German-Lab</a:t>
            </a:r>
          </a:p>
          <a:p>
            <a:r>
              <a:rPr lang="de-DE" dirty="0" smtClean="0"/>
              <a:t>20 German-Lab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ToMaTo-enabled</a:t>
            </a:r>
            <a:endParaRPr lang="de-DE" dirty="0" smtClean="0"/>
          </a:p>
          <a:p>
            <a:pPr lvl="1"/>
            <a:r>
              <a:rPr lang="de-DE" dirty="0" smtClean="0"/>
              <a:t>Access via http://tomato.german-lab.de</a:t>
            </a:r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via LDAP</a:t>
            </a:r>
          </a:p>
          <a:p>
            <a:pPr lvl="1"/>
            <a:r>
              <a:rPr lang="de-DE" dirty="0" smtClean="0"/>
              <a:t>All German-Lab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endParaRPr lang="de-DE" dirty="0" smtClean="0"/>
          </a:p>
          <a:p>
            <a:r>
              <a:rPr lang="de-DE" dirty="0" smtClean="0"/>
              <a:t>Joint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smtClean="0"/>
              <a:t>Host </a:t>
            </a:r>
            <a:r>
              <a:rPr lang="de-DE" dirty="0" err="1" smtClean="0"/>
              <a:t>part</a:t>
            </a:r>
            <a:r>
              <a:rPr lang="de-DE" dirty="0" smtClean="0"/>
              <a:t>, Backend, Frontend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Kaiserslautern (Dennis </a:t>
            </a:r>
            <a:r>
              <a:rPr lang="de-DE" dirty="0" err="1" smtClean="0"/>
              <a:t>Schwerdel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r>
              <a:rPr lang="de-DE" dirty="0" smtClean="0"/>
              <a:t> (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</a:t>
            </a:r>
            <a:r>
              <a:rPr lang="de-DE" dirty="0"/>
              <a:t>David </a:t>
            </a:r>
            <a:r>
              <a:rPr lang="de-DE" dirty="0" smtClean="0"/>
              <a:t>Hock)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current</a:t>
            </a:r>
            <a:r>
              <a:rPr lang="de-DE" dirty="0" smtClean="0"/>
              <a:t>  </a:t>
            </a:r>
            <a:r>
              <a:rPr lang="de-DE" dirty="0" err="1" smtClean="0"/>
              <a:t>development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(Student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ToMaTo</a:t>
            </a:r>
            <a:endParaRPr lang="de-DE" dirty="0" smtClean="0"/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Editor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Evaluation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Integration in German-Lab</a:t>
            </a:r>
            <a:endParaRPr lang="en-US" dirty="0" smtClean="0"/>
          </a:p>
        </p:txBody>
      </p:sp>
      <p:pic>
        <p:nvPicPr>
          <p:cNvPr id="2050" name="Picture 2" descr="\\tsclient\capanord\glabnetman\doc\ToMaTo_a_network_experimentation_tool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80" y="1358770"/>
            <a:ext cx="4965261" cy="39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Dipl.-Inf. </a:t>
            </a:r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 smtClean="0"/>
              <a:t>Phone:	+49 (0)631 </a:t>
            </a:r>
            <a:r>
              <a:rPr lang="de-DE" dirty="0" smtClean="0"/>
              <a:t>205-26 43</a:t>
            </a:r>
            <a:endParaRPr lang="de-DE" dirty="0" smtClean="0"/>
          </a:p>
          <a:p>
            <a:pPr lvl="0"/>
            <a:r>
              <a:rPr lang="de-DE" dirty="0"/>
              <a:t>F</a:t>
            </a:r>
            <a:r>
              <a:rPr lang="de-DE" dirty="0" smtClean="0"/>
              <a:t>ax:	+49 (0)631 205-30 56</a:t>
            </a: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Email:	</a:t>
            </a:r>
            <a:r>
              <a:rPr lang="de-DE" dirty="0" smtClean="0"/>
              <a:t>schwerdel</a:t>
            </a:r>
            <a:r>
              <a:rPr lang="de-DE" dirty="0" smtClean="0"/>
              <a:t>@informatik.uni-kl.de</a:t>
            </a:r>
            <a:endParaRPr lang="de-DE" dirty="0" smtClean="0"/>
          </a:p>
          <a:p>
            <a:r>
              <a:rPr lang="de-DE" dirty="0" smtClean="0"/>
              <a:t>Internet:	http://www.icsy.de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,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arcghitectures</a:t>
            </a:r>
            <a:endParaRPr lang="de-DE" dirty="0" smtClean="0"/>
          </a:p>
          <a:p>
            <a:pPr lvl="1"/>
            <a:r>
              <a:rPr lang="de-DE" dirty="0" smtClean="0"/>
              <a:t>Instrument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/>
          </a:p>
          <a:p>
            <a:r>
              <a:rPr lang="de-DE" dirty="0" err="1" smtClean="0"/>
              <a:t>Existing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endParaRPr lang="de-DE" dirty="0" smtClean="0"/>
          </a:p>
          <a:p>
            <a:pPr lvl="1"/>
            <a:r>
              <a:rPr lang="de-DE" dirty="0" smtClean="0"/>
              <a:t>Planet-Lab</a:t>
            </a:r>
          </a:p>
          <a:p>
            <a:pPr lvl="2"/>
            <a:r>
              <a:rPr lang="de-DE" dirty="0" smtClean="0"/>
              <a:t>High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→ </a:t>
            </a:r>
            <a:r>
              <a:rPr lang="de-DE" dirty="0" err="1" smtClean="0"/>
              <a:t>allows</a:t>
            </a:r>
            <a:r>
              <a:rPr lang="de-DE" dirty="0" smtClean="0"/>
              <a:t> large </a:t>
            </a:r>
            <a:r>
              <a:rPr lang="de-DE" dirty="0" err="1" smtClean="0"/>
              <a:t>experiments</a:t>
            </a:r>
            <a:endParaRPr lang="de-DE" dirty="0"/>
          </a:p>
          <a:p>
            <a:pPr lvl="2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limited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→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Emulab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inefficient</a:t>
            </a:r>
            <a:endParaRPr lang="de-DE" dirty="0" smtClean="0"/>
          </a:p>
          <a:p>
            <a:pPr lvl="2"/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/>
              <a:t>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Seattle</a:t>
            </a:r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high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→ </a:t>
            </a:r>
            <a:r>
              <a:rPr lang="de-DE" dirty="0" err="1"/>
              <a:t>allows</a:t>
            </a:r>
            <a:r>
              <a:rPr lang="de-DE" dirty="0"/>
              <a:t> large </a:t>
            </a:r>
            <a:r>
              <a:rPr lang="de-DE" dirty="0" err="1"/>
              <a:t>experiments</a:t>
            </a:r>
            <a:endParaRPr lang="de-DE" dirty="0"/>
          </a:p>
          <a:p>
            <a:pPr lvl="2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dirty="0"/>
              <a:t>→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dialect</a:t>
            </a:r>
            <a:r>
              <a:rPr lang="de-DE" dirty="0" smtClean="0"/>
              <a:t> → 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experiments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Devices</a:t>
            </a:r>
          </a:p>
          <a:p>
            <a:r>
              <a:rPr lang="de-DE" dirty="0" err="1" smtClean="0"/>
              <a:t>Connectors</a:t>
            </a:r>
            <a:endParaRPr lang="de-DE" dirty="0" smtClean="0"/>
          </a:p>
          <a:p>
            <a:r>
              <a:rPr lang="de-DE" dirty="0" smtClean="0"/>
              <a:t>Features</a:t>
            </a:r>
          </a:p>
          <a:p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: „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Managenemt</a:t>
            </a:r>
            <a:r>
              <a:rPr lang="de-DE" dirty="0" smtClean="0"/>
              <a:t> Tool“</a:t>
            </a:r>
          </a:p>
          <a:p>
            <a:r>
              <a:rPr lang="de-DE" dirty="0" err="1" smtClean="0"/>
              <a:t>Topology</a:t>
            </a:r>
            <a:r>
              <a:rPr lang="de-DE" dirty="0"/>
              <a:t> </a:t>
            </a:r>
            <a:r>
              <a:rPr lang="de-DE" dirty="0" err="1" smtClean="0"/>
              <a:t>contains</a:t>
            </a:r>
            <a:endParaRPr lang="de-DE" dirty="0" smtClean="0"/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/>
          </a:p>
          <a:p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err="1" smtClean="0"/>
              <a:t>Produce</a:t>
            </a:r>
            <a:r>
              <a:rPr lang="de-DE" dirty="0" smtClean="0"/>
              <a:t>/</a:t>
            </a:r>
            <a:r>
              <a:rPr lang="de-DE" dirty="0" err="1" smtClean="0"/>
              <a:t>Consume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Networking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switches</a:t>
            </a:r>
            <a:r>
              <a:rPr lang="de-DE" dirty="0" smtClean="0"/>
              <a:t>,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smtClean="0"/>
              <a:t>Transport/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7" name="Picture 6" descr="\\tsclient\capanord\glabnetman\doc\ToMaTo_a_network_experimentation_tool\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1681529"/>
            <a:ext cx="4027488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3 </a:t>
            </a:r>
            <a:r>
              <a:rPr lang="de-DE" dirty="0" err="1" smtClean="0"/>
              <a:t>parts</a:t>
            </a:r>
            <a:endParaRPr lang="de-DE" dirty="0" smtClean="0"/>
          </a:p>
          <a:p>
            <a:r>
              <a:rPr lang="de-DE" dirty="0" smtClean="0"/>
              <a:t>Host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PROXMOX VE</a:t>
            </a:r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All additional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Controls </a:t>
            </a:r>
            <a:r>
              <a:rPr lang="de-DE" dirty="0" err="1" smtClean="0"/>
              <a:t>hosts</a:t>
            </a:r>
            <a:r>
              <a:rPr lang="de-DE" dirty="0" smtClean="0"/>
              <a:t> via SSH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,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accounts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XML RPC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Frontend(s)</a:t>
            </a:r>
          </a:p>
          <a:p>
            <a:pPr lvl="1"/>
            <a:r>
              <a:rPr lang="de-DE" dirty="0" err="1" smtClean="0"/>
              <a:t>Offer</a:t>
            </a:r>
            <a:r>
              <a:rPr lang="de-DE" dirty="0" smtClean="0"/>
              <a:t> a GUI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1"/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/>
              <a:t> </a:t>
            </a:r>
            <a:r>
              <a:rPr lang="de-DE" dirty="0" smtClean="0"/>
              <a:t>a web-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frontends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en-US" dirty="0"/>
          </a:p>
        </p:txBody>
      </p:sp>
      <p:pic>
        <p:nvPicPr>
          <p:cNvPr id="3074" name="Picture 2" descr="\\tsclient\capanord\glabnetman\doc\Presentation\stru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3755"/>
            <a:ext cx="4061005" cy="14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/>
              <a:t> </a:t>
            </a:r>
            <a:r>
              <a:rPr lang="de-DE" dirty="0" smtClean="0"/>
              <a:t>-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KVM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err="1" smtClean="0"/>
              <a:t>OpenVZ</a:t>
            </a:r>
            <a:endParaRPr lang="de-DE" dirty="0" smtClean="0"/>
          </a:p>
          <a:p>
            <a:pPr lvl="1"/>
            <a:r>
              <a:rPr lang="de-DE" dirty="0" smtClean="0"/>
              <a:t>Container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Lightweight,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smtClean="0"/>
              <a:t>Templates</a:t>
            </a:r>
          </a:p>
          <a:p>
            <a:pPr lvl="1"/>
            <a:r>
              <a:rPr lang="de-DE" dirty="0" err="1" smtClean="0"/>
              <a:t>Preinstalled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,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Debian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Ubuntu</a:t>
            </a:r>
            <a:r>
              <a:rPr lang="de-DE" dirty="0" smtClean="0"/>
              <a:t> Linux (32 </a:t>
            </a:r>
            <a:r>
              <a:rPr lang="de-DE" dirty="0" err="1" smtClean="0"/>
              <a:t>and</a:t>
            </a:r>
            <a:r>
              <a:rPr lang="de-DE" dirty="0" smtClean="0"/>
              <a:t> 64 </a:t>
            </a:r>
            <a:r>
              <a:rPr lang="de-DE" dirty="0" err="1" smtClean="0"/>
              <a:t>bits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FreeBSD (</a:t>
            </a:r>
            <a:r>
              <a:rPr lang="de-DE" dirty="0" err="1" smtClean="0"/>
              <a:t>only</a:t>
            </a:r>
            <a:r>
              <a:rPr lang="de-DE" dirty="0" smtClean="0"/>
              <a:t> KVM)</a:t>
            </a:r>
          </a:p>
        </p:txBody>
      </p:sp>
    </p:spTree>
    <p:extLst>
      <p:ext uri="{BB962C8B-B14F-4D97-AF65-F5344CB8AC3E}">
        <p14:creationId xmlns:p14="http://schemas.microsoft.com/office/powerpoint/2010/main" val="3485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err="1" smtClean="0"/>
              <a:t>Creates</a:t>
            </a:r>
            <a:r>
              <a:rPr lang="de-DE" dirty="0" smtClean="0"/>
              <a:t> private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encrypted</a:t>
            </a:r>
            <a:r>
              <a:rPr lang="de-DE" dirty="0" smtClean="0"/>
              <a:t> →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Hub, Switch </a:t>
            </a:r>
            <a:r>
              <a:rPr lang="de-DE" dirty="0" err="1" smtClean="0"/>
              <a:t>or</a:t>
            </a:r>
            <a:r>
              <a:rPr lang="de-DE" dirty="0" smtClean="0"/>
              <a:t> Router </a:t>
            </a:r>
            <a:r>
              <a:rPr lang="de-DE" dirty="0" err="1" smtClean="0"/>
              <a:t>semantics</a:t>
            </a:r>
            <a:endParaRPr lang="de-DE" dirty="0"/>
          </a:p>
          <a:p>
            <a:r>
              <a:rPr lang="de-DE" dirty="0" smtClean="0"/>
              <a:t>Special </a:t>
            </a:r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bridges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planned</a:t>
            </a:r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set</a:t>
            </a:r>
            <a:r>
              <a:rPr lang="de-DE" dirty="0" smtClean="0"/>
              <a:t> additional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on links</a:t>
            </a:r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loss</a:t>
            </a:r>
            <a:endParaRPr lang="de-DE" dirty="0" smtClean="0"/>
          </a:p>
          <a:p>
            <a:pPr lvl="2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endParaRPr lang="de-DE" dirty="0" smtClean="0"/>
          </a:p>
          <a:p>
            <a:pPr lvl="2"/>
            <a:r>
              <a:rPr lang="de-DE" dirty="0" err="1" smtClean="0"/>
              <a:t>Latency</a:t>
            </a:r>
            <a:endParaRPr lang="de-DE" dirty="0" smtClean="0"/>
          </a:p>
          <a:p>
            <a:pPr lvl="1"/>
            <a:r>
              <a:rPr lang="de-DE" dirty="0" smtClean="0"/>
              <a:t>Long-term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link </a:t>
            </a:r>
            <a:r>
              <a:rPr lang="de-DE" dirty="0" err="1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Administrator/Developer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Intelligent </a:t>
            </a:r>
            <a:r>
              <a:rPr lang="de-DE" dirty="0" err="1" smtClean="0"/>
              <a:t>load-balancing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xml-rpc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Administrator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smtClean="0"/>
              <a:t>LDAP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smtClean="0"/>
              <a:t>Image </a:t>
            </a:r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endParaRPr lang="de-DE" dirty="0"/>
          </a:p>
          <a:p>
            <a:pPr lvl="1"/>
            <a:r>
              <a:rPr lang="de-DE" dirty="0" err="1" smtClean="0"/>
              <a:t>Pcap</a:t>
            </a:r>
            <a:r>
              <a:rPr lang="de-DE" dirty="0" smtClean="0"/>
              <a:t> </a:t>
            </a:r>
            <a:r>
              <a:rPr lang="de-DE" dirty="0" err="1" smtClean="0"/>
              <a:t>capturing</a:t>
            </a:r>
            <a:endParaRPr lang="de-DE" dirty="0" smtClean="0"/>
          </a:p>
        </p:txBody>
      </p:sp>
      <p:pic>
        <p:nvPicPr>
          <p:cNvPr id="6146" name="Picture 2" descr="\\tsclient\capanord\glabnetman\doc\ToMaTo_a_network_experimentation_tool\16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45" y="4734145"/>
            <a:ext cx="4317677" cy="13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7CCABB40ADEF4B88F87057C5189174" ma:contentTypeVersion="0" ma:contentTypeDescription="Create a new document." ma:contentTypeScope="" ma:versionID="1c8a64cc8bf96ee48f490303cacc85c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B895663-9076-48B5-9FB3-BE4228C72BD0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F2812F-853A-4562-83B3-7C89750A1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313C4-71F5-4F95-A242-8F7DD8EC0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On-screen Show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Standarddesign</vt:lpstr>
      <vt:lpstr>ToMaTo</vt:lpstr>
      <vt:lpstr>Overview</vt:lpstr>
      <vt:lpstr>Introduction</vt:lpstr>
      <vt:lpstr>PowerPoint Presentation</vt:lpstr>
      <vt:lpstr>ToMaTo</vt:lpstr>
      <vt:lpstr>ToMaTo - Architecture</vt:lpstr>
      <vt:lpstr>ToMaTo - Devices</vt:lpstr>
      <vt:lpstr>ToMaTo - Connectors</vt:lpstr>
      <vt:lpstr>ToMaTo - Features</vt:lpstr>
      <vt:lpstr>ToMaTo – Graphical editor (1)</vt:lpstr>
      <vt:lpstr>ToMaTo – Graphical editor (2)</vt:lpstr>
      <vt:lpstr>PowerPoint Presentation</vt:lpstr>
      <vt:lpstr>Evaluation (1)</vt:lpstr>
      <vt:lpstr>Evaluation (2)</vt:lpstr>
      <vt:lpstr>Evaluation (3)</vt:lpstr>
      <vt:lpstr>Evaluation (4)</vt:lpstr>
      <vt:lpstr>PowerPoint Presentation</vt:lpstr>
      <vt:lpstr>ToMaTo Summary</vt:lpstr>
      <vt:lpstr>German-Lab Integration</vt:lpstr>
      <vt:lpstr>PowerPoint Presentation</vt:lpstr>
    </vt:vector>
  </TitlesOfParts>
  <Company>Uni 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hillenbr</dc:creator>
  <cp:lastModifiedBy>Windows User</cp:lastModifiedBy>
  <cp:revision>742</cp:revision>
  <cp:lastPrinted>2010-11-22T11:06:03Z</cp:lastPrinted>
  <dcterms:created xsi:type="dcterms:W3CDTF">2002-09-23T07:34:45Z</dcterms:created>
  <dcterms:modified xsi:type="dcterms:W3CDTF">2010-11-22T12:15:59Z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0x0101004A7CCABB40ADEF4B88F87057C5189174</vt:lpwstr>
  </property>
</Properties>
</file>