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61" r:id="rId7"/>
    <p:sldId id="263" r:id="rId8"/>
    <p:sldId id="262" r:id="rId9"/>
    <p:sldId id="264" r:id="rId10"/>
    <p:sldId id="269" r:id="rId11"/>
    <p:sldId id="265" r:id="rId12"/>
    <p:sldId id="266" r:id="rId13"/>
    <p:sldId id="270" r:id="rId14"/>
    <p:sldId id="267" r:id="rId15"/>
    <p:sldId id="271" r:id="rId16"/>
    <p:sldId id="272" r:id="rId17"/>
    <p:sldId id="273" r:id="rId18"/>
    <p:sldId id="268" r:id="rId19"/>
    <p:sldId id="260" r:id="rId20"/>
  </p:sldIdLst>
  <p:sldSz cx="9144000" cy="6858000" type="screen4x3"/>
  <p:notesSz cx="6781800" cy="9855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11B61B-9817-45C7-9100-CCABE13C0C09}">
          <p14:sldIdLst>
            <p14:sldId id="256"/>
            <p14:sldId id="257"/>
            <p14:sldId id="261"/>
            <p14:sldId id="263"/>
            <p14:sldId id="262"/>
            <p14:sldId id="264"/>
            <p14:sldId id="269"/>
            <p14:sldId id="265"/>
            <p14:sldId id="266"/>
            <p14:sldId id="270"/>
            <p14:sldId id="267"/>
            <p14:sldId id="271"/>
            <p14:sldId id="272"/>
            <p14:sldId id="273"/>
            <p14:sldId id="268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6FF"/>
    <a:srgbClr val="D1DEFB"/>
    <a:srgbClr val="2475B2"/>
    <a:srgbClr val="006699"/>
    <a:srgbClr val="336699"/>
    <a:srgbClr val="3366FF"/>
    <a:srgbClr val="FF5050"/>
    <a:srgbClr val="FF0101"/>
    <a:srgbClr val="FF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8" autoAdjust="0"/>
    <p:restoredTop sz="86882" autoAdjust="0"/>
  </p:normalViewPr>
  <p:slideViewPr>
    <p:cSldViewPr>
      <p:cViewPr>
        <p:scale>
          <a:sx n="100" d="100"/>
          <a:sy n="100" d="100"/>
        </p:scale>
        <p:origin x="-1950" y="-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2094" y="-114"/>
      </p:cViewPr>
      <p:guideLst>
        <p:guide orient="horz" pos="3105"/>
        <p:guide pos="21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3878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9" tIns="46314" rIns="92629" bIns="463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451" y="1"/>
            <a:ext cx="293878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9" tIns="46314" rIns="92629" bIns="463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60730"/>
            <a:ext cx="293878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9" tIns="46314" rIns="92629" bIns="463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451" y="9360730"/>
            <a:ext cx="293878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9" tIns="46314" rIns="92629" bIns="463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2A66F0-0753-4C75-A4A5-2E2222A0AAA1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932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38780" cy="492760"/>
          </a:xfrm>
          <a:prstGeom prst="rect">
            <a:avLst/>
          </a:prstGeom>
        </p:spPr>
        <p:txBody>
          <a:bodyPr vert="horz" lIns="92629" tIns="46314" rIns="92629" bIns="46314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1451" y="1"/>
            <a:ext cx="2938780" cy="492760"/>
          </a:xfrm>
          <a:prstGeom prst="rect">
            <a:avLst/>
          </a:prstGeom>
        </p:spPr>
        <p:txBody>
          <a:bodyPr vert="horz" lIns="92629" tIns="46314" rIns="92629" bIns="46314" rtlCol="0"/>
          <a:lstStyle>
            <a:lvl1pPr algn="r">
              <a:defRPr sz="1200"/>
            </a:lvl1pPr>
          </a:lstStyle>
          <a:p>
            <a:fld id="{FD009DD7-5295-416D-8D79-5CE8F424CD66}" type="datetimeFigureOut">
              <a:rPr lang="de-DE" smtClean="0"/>
              <a:pPr/>
              <a:t>22.11.2010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27100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29" tIns="46314" rIns="92629" bIns="4631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8181" y="4681220"/>
            <a:ext cx="5425440" cy="4434840"/>
          </a:xfrm>
          <a:prstGeom prst="rect">
            <a:avLst/>
          </a:prstGeom>
        </p:spPr>
        <p:txBody>
          <a:bodyPr vert="horz" lIns="92629" tIns="46314" rIns="92629" bIns="46314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60730"/>
            <a:ext cx="2938780" cy="492760"/>
          </a:xfrm>
          <a:prstGeom prst="rect">
            <a:avLst/>
          </a:prstGeom>
        </p:spPr>
        <p:txBody>
          <a:bodyPr vert="horz" lIns="92629" tIns="46314" rIns="92629" bIns="46314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1451" y="9360730"/>
            <a:ext cx="2938780" cy="492760"/>
          </a:xfrm>
          <a:prstGeom prst="rect">
            <a:avLst/>
          </a:prstGeom>
        </p:spPr>
        <p:txBody>
          <a:bodyPr vert="horz" lIns="92629" tIns="46314" rIns="92629" bIns="46314" rtlCol="0" anchor="b"/>
          <a:lstStyle>
            <a:lvl1pPr algn="r">
              <a:defRPr sz="1200"/>
            </a:lvl1pPr>
          </a:lstStyle>
          <a:p>
            <a:fld id="{14533017-ACA5-4C7F-8CC4-CD1EAB60E18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76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99592" y="1403775"/>
            <a:ext cx="7565700" cy="1440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99592" y="3203975"/>
            <a:ext cx="7565700" cy="119719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noProof="0" dirty="0" err="1" smtClean="0"/>
              <a:t>Formatvorlage</a:t>
            </a:r>
            <a:r>
              <a:rPr lang="en-US" dirty="0" smtClean="0"/>
              <a:t> des </a:t>
            </a:r>
            <a:r>
              <a:rPr lang="en-US" dirty="0" err="1" smtClean="0"/>
              <a:t>Untertitelmasters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85223" y="5253848"/>
            <a:ext cx="41368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0" dirty="0" smtClean="0">
                <a:latin typeface="+mn-lt"/>
              </a:rPr>
              <a:t>University</a:t>
            </a:r>
            <a:r>
              <a:rPr lang="en-US" sz="1600" baseline="0" noProof="0" dirty="0" smtClean="0">
                <a:latin typeface="+mn-lt"/>
              </a:rPr>
              <a:t> of </a:t>
            </a:r>
            <a:r>
              <a:rPr lang="en-US" sz="1600" noProof="0" dirty="0" smtClean="0">
                <a:latin typeface="+mn-lt"/>
              </a:rPr>
              <a:t>Kaiserslautern</a:t>
            </a:r>
          </a:p>
          <a:p>
            <a:r>
              <a:rPr lang="en-US" sz="1600" dirty="0" smtClean="0">
                <a:latin typeface="+mn-lt"/>
              </a:rPr>
              <a:t>Department</a:t>
            </a:r>
            <a:r>
              <a:rPr lang="en-US" sz="1600" baseline="0" dirty="0" smtClean="0">
                <a:latin typeface="+mn-lt"/>
              </a:rPr>
              <a:t> of Computer Science</a:t>
            </a:r>
            <a:endParaRPr lang="en-US" sz="1600" dirty="0" smtClean="0">
              <a:latin typeface="+mn-lt"/>
            </a:endParaRPr>
          </a:p>
          <a:p>
            <a:r>
              <a:rPr lang="en-US" sz="1600" dirty="0" smtClean="0">
                <a:latin typeface="+mn-lt"/>
              </a:rPr>
              <a:t>Integrated Communication Systems ICSY</a:t>
            </a:r>
          </a:p>
          <a:p>
            <a:r>
              <a:rPr lang="en-US" sz="1600" dirty="0" smtClean="0">
                <a:latin typeface="+mn-lt"/>
              </a:rPr>
              <a:t>http://www.icsy.de</a:t>
            </a:r>
            <a:endParaRPr lang="en-US" sz="1600" dirty="0">
              <a:latin typeface="+mn-lt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93024" y="4869160"/>
            <a:ext cx="4103935" cy="359320"/>
          </a:xfrm>
        </p:spPr>
        <p:txBody>
          <a:bodyPr/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 noProof="0" dirty="0" smtClean="0"/>
              <a:t>Dennis </a:t>
            </a:r>
            <a:r>
              <a:rPr lang="en-US" noProof="0" dirty="0" err="1" smtClean="0"/>
              <a:t>Schwerdel</a:t>
            </a:r>
            <a:endParaRPr lang="en-US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81"/>
          <a:stretch/>
        </p:blipFill>
        <p:spPr>
          <a:xfrm>
            <a:off x="6620087" y="376480"/>
            <a:ext cx="1845205" cy="4388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085" y="5525566"/>
            <a:ext cx="2514207" cy="69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8"/>
          <p:cNvSpPr>
            <a:spLocks noChangeArrowheads="1"/>
          </p:cNvSpPr>
          <p:nvPr userDrawn="1"/>
        </p:nvSpPr>
        <p:spPr bwMode="auto">
          <a:xfrm>
            <a:off x="90378" y="0"/>
            <a:ext cx="9053622" cy="594902"/>
          </a:xfrm>
          <a:prstGeom prst="rect">
            <a:avLst/>
          </a:prstGeom>
          <a:solidFill>
            <a:srgbClr val="CCE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" name="Rectangle 6"/>
          <p:cNvSpPr/>
          <p:nvPr userDrawn="1"/>
        </p:nvSpPr>
        <p:spPr>
          <a:xfrm>
            <a:off x="180000" y="6573858"/>
            <a:ext cx="8966060" cy="2841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2988" y="0"/>
            <a:ext cx="7849492" cy="59368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133745"/>
            <a:ext cx="8424936" cy="5175575"/>
          </a:xfrm>
        </p:spPr>
        <p:txBody>
          <a:bodyPr>
            <a:normAutofit/>
          </a:bodyPr>
          <a:lstStyle>
            <a:lvl1pPr marL="342900" indent="-342900">
              <a:buClr>
                <a:srgbClr val="2475B2"/>
              </a:buClr>
              <a:buFont typeface="Wingdings 3" pitchFamily="18" charset="2"/>
              <a:buChar char=""/>
              <a:defRPr/>
            </a:lvl1pPr>
            <a:lvl2pPr marL="800100" indent="-342900">
              <a:buFont typeface="Symbol" pitchFamily="18" charset="2"/>
              <a:buChar char="-"/>
              <a:defRPr/>
            </a:lvl2pPr>
            <a:lvl4pPr marL="1657350" indent="-285750">
              <a:buFont typeface="Symbol" pitchFamily="18" charset="2"/>
              <a:buChar char="-"/>
              <a:defRPr/>
            </a:lvl4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5" name="Rectangle 27"/>
          <p:cNvSpPr>
            <a:spLocks noChangeArrowheads="1"/>
          </p:cNvSpPr>
          <p:nvPr userDrawn="1"/>
        </p:nvSpPr>
        <p:spPr bwMode="auto">
          <a:xfrm>
            <a:off x="7535190" y="6572745"/>
            <a:ext cx="1357290" cy="284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fld id="{EEF55D88-CBD1-4C8D-8915-1DF7C1BA4878}" type="slidenum">
              <a:rPr lang="de-DE" sz="14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477064" y="6573858"/>
            <a:ext cx="542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Dennis </a:t>
            </a:r>
            <a:r>
              <a:rPr lang="en-US" sz="1400" noProof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Schwerdel</a:t>
            </a:r>
            <a:r>
              <a:rPr lang="en-US" sz="140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University</a:t>
            </a:r>
            <a:r>
              <a:rPr lang="en-US" sz="140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en-US" sz="140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Kaiserslautern</a:t>
            </a:r>
            <a:endParaRPr lang="en-US" sz="1400" noProof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1" name="Picture 3" descr="C:\Users\dfleuren\01 - Sonstige Aufgaben\PP-Folien\Dreiecke_Farbe angepasst_ohne weiß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5" y="94870"/>
            <a:ext cx="765085" cy="40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_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8"/>
          <p:cNvSpPr>
            <a:spLocks noChangeArrowheads="1"/>
          </p:cNvSpPr>
          <p:nvPr userDrawn="1"/>
        </p:nvSpPr>
        <p:spPr bwMode="auto">
          <a:xfrm>
            <a:off x="90378" y="0"/>
            <a:ext cx="9053622" cy="594902"/>
          </a:xfrm>
          <a:prstGeom prst="rect">
            <a:avLst/>
          </a:prstGeom>
          <a:solidFill>
            <a:srgbClr val="CCE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" name="Rectangle 6"/>
          <p:cNvSpPr/>
          <p:nvPr userDrawn="1"/>
        </p:nvSpPr>
        <p:spPr>
          <a:xfrm>
            <a:off x="180000" y="6573858"/>
            <a:ext cx="8966060" cy="2841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2988" y="0"/>
            <a:ext cx="7849492" cy="59368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133745"/>
            <a:ext cx="4104456" cy="5175575"/>
          </a:xfrm>
        </p:spPr>
        <p:txBody>
          <a:bodyPr>
            <a:normAutofit/>
          </a:bodyPr>
          <a:lstStyle>
            <a:lvl1pPr marL="342900" indent="-342900">
              <a:buClr>
                <a:srgbClr val="2475B2"/>
              </a:buClr>
              <a:buFont typeface="Wingdings 3" pitchFamily="18" charset="2"/>
              <a:buChar char=""/>
              <a:defRPr/>
            </a:lvl1pPr>
            <a:lvl2pPr marL="800100" indent="-342900">
              <a:buFont typeface="Symbol" pitchFamily="18" charset="2"/>
              <a:buChar char="-"/>
              <a:defRPr/>
            </a:lvl2pPr>
            <a:lvl4pPr marL="1657350" indent="-285750">
              <a:buFont typeface="Symbol" pitchFamily="18" charset="2"/>
              <a:buChar char="-"/>
              <a:defRPr/>
            </a:lvl4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5" name="Rectangle 27"/>
          <p:cNvSpPr>
            <a:spLocks noChangeArrowheads="1"/>
          </p:cNvSpPr>
          <p:nvPr userDrawn="1"/>
        </p:nvSpPr>
        <p:spPr bwMode="auto">
          <a:xfrm>
            <a:off x="7535190" y="6572745"/>
            <a:ext cx="1357290" cy="284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fld id="{EEF55D88-CBD1-4C8D-8915-1DF7C1BA4878}" type="slidenum">
              <a:rPr lang="de-DE" sz="14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Inhaltsplatzhalter 2"/>
          <p:cNvSpPr>
            <a:spLocks noGrp="1"/>
          </p:cNvSpPr>
          <p:nvPr>
            <p:ph idx="10"/>
          </p:nvPr>
        </p:nvSpPr>
        <p:spPr>
          <a:xfrm>
            <a:off x="4788480" y="1133745"/>
            <a:ext cx="4104000" cy="5175575"/>
          </a:xfrm>
        </p:spPr>
        <p:txBody>
          <a:bodyPr>
            <a:normAutofit/>
          </a:bodyPr>
          <a:lstStyle>
            <a:lvl1pPr marL="342900" indent="-342900">
              <a:buClr>
                <a:srgbClr val="2475B2"/>
              </a:buClr>
              <a:buFont typeface="Wingdings 3" pitchFamily="18" charset="2"/>
              <a:buChar char=""/>
              <a:defRPr/>
            </a:lvl1pPr>
            <a:lvl2pPr marL="800100" indent="-342900">
              <a:buFont typeface="Symbol" pitchFamily="18" charset="2"/>
              <a:buChar char="-"/>
              <a:defRPr/>
            </a:lvl2pPr>
            <a:lvl4pPr marL="1657350" indent="-285750">
              <a:buFont typeface="Symbol" pitchFamily="18" charset="2"/>
              <a:buChar char="-"/>
              <a:defRPr/>
            </a:lvl4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77064" y="6573858"/>
            <a:ext cx="542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Dennis </a:t>
            </a:r>
            <a:r>
              <a:rPr lang="en-US" sz="1400" noProof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Schwerdel</a:t>
            </a:r>
            <a:r>
              <a:rPr lang="en-US" sz="140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University</a:t>
            </a:r>
            <a:r>
              <a:rPr lang="en-US" sz="140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 </a:t>
            </a:r>
            <a:r>
              <a:rPr lang="en-US" sz="140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Kaiserslautern</a:t>
            </a:r>
            <a:endParaRPr lang="en-US" sz="1400" noProof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Picture 3" descr="C:\Users\dfleuren\01 - Sonstige Aufgaben\PP-Folien\Dreiecke_Farbe angepasst_ohne weiß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5" y="94870"/>
            <a:ext cx="765085" cy="40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965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0885" y="2573904"/>
            <a:ext cx="8376368" cy="3735415"/>
          </a:xfrm>
        </p:spPr>
        <p:txBody>
          <a:bodyPr/>
          <a:lstStyle>
            <a:lvl1pPr marL="342900" indent="-342900">
              <a:buClr>
                <a:srgbClr val="2475B2"/>
              </a:buClr>
              <a:buFont typeface="Wingdings 3" pitchFamily="18" charset="2"/>
              <a:buChar char=""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err="1" smtClean="0"/>
              <a:t>Inhalt</a:t>
            </a:r>
            <a:r>
              <a:rPr lang="en-US" noProof="0" dirty="0" smtClean="0"/>
              <a:t> 1</a:t>
            </a:r>
          </a:p>
          <a:p>
            <a:pPr lvl="0"/>
            <a:r>
              <a:rPr lang="en-US" noProof="0" dirty="0" err="1" smtClean="0"/>
              <a:t>Inhalt</a:t>
            </a:r>
            <a:r>
              <a:rPr lang="en-US" noProof="0" dirty="0" smtClean="0"/>
              <a:t> 2</a:t>
            </a:r>
          </a:p>
          <a:p>
            <a:pPr lvl="0"/>
            <a:r>
              <a:rPr lang="en-US" noProof="0" dirty="0" err="1" smtClean="0"/>
              <a:t>Inhalt</a:t>
            </a:r>
            <a:r>
              <a:rPr lang="en-US" noProof="0" dirty="0" smtClean="0"/>
              <a:t> 3</a:t>
            </a:r>
          </a:p>
          <a:p>
            <a:pPr lvl="0"/>
            <a:r>
              <a:rPr lang="en-US" noProof="0" dirty="0" smtClean="0"/>
              <a:t>…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10885" y="1088740"/>
            <a:ext cx="8376368" cy="1260140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err="1" smtClean="0"/>
              <a:t>Zwischentitel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719649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fleuren\01 - Sonstige Aufgaben\PP-Folien\Foto_TU3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15" y="1175595"/>
            <a:ext cx="4888574" cy="3127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>
            <a:spLocks noChangeAspect="1"/>
          </p:cNvSpPr>
          <p:nvPr userDrawn="1"/>
        </p:nvSpPr>
        <p:spPr>
          <a:xfrm>
            <a:off x="4063446" y="3282622"/>
            <a:ext cx="4877898" cy="31562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5174450" y="3718607"/>
            <a:ext cx="37668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noProof="0" dirty="0" smtClean="0">
                <a:solidFill>
                  <a:schemeClr val="tx2"/>
                </a:solidFill>
                <a:latin typeface="Arial Narrow" pitchFamily="34" charset="0"/>
              </a:rPr>
              <a:t>Integrated Communication</a:t>
            </a:r>
            <a:r>
              <a:rPr lang="en-US" sz="1600" baseline="0" noProof="0" dirty="0" smtClean="0">
                <a:solidFill>
                  <a:schemeClr val="tx2"/>
                </a:solidFill>
                <a:latin typeface="Arial Narrow" pitchFamily="34" charset="0"/>
              </a:rPr>
              <a:t> S</a:t>
            </a:r>
            <a:r>
              <a:rPr lang="en-US" sz="1600" noProof="0" dirty="0" smtClean="0">
                <a:solidFill>
                  <a:schemeClr val="tx2"/>
                </a:solidFill>
                <a:latin typeface="Arial Narrow" pitchFamily="34" charset="0"/>
              </a:rPr>
              <a:t>ystems ICSY</a:t>
            </a:r>
          </a:p>
          <a:p>
            <a:pPr>
              <a:spcAft>
                <a:spcPts val="0"/>
              </a:spcAft>
            </a:pPr>
            <a:endParaRPr lang="en-US" sz="800" noProof="0" dirty="0" smtClean="0">
              <a:solidFill>
                <a:schemeClr val="tx2"/>
              </a:solidFill>
              <a:latin typeface="Arial Narrow" pitchFamily="34" charset="0"/>
            </a:endParaRPr>
          </a:p>
          <a:p>
            <a:pPr>
              <a:spcAft>
                <a:spcPts val="0"/>
              </a:spcAft>
            </a:pPr>
            <a:r>
              <a:rPr lang="en-US" sz="1600" baseline="0" noProof="0" dirty="0" smtClean="0">
                <a:solidFill>
                  <a:schemeClr val="tx2"/>
                </a:solidFill>
                <a:latin typeface="Arial Narrow" pitchFamily="34" charset="0"/>
              </a:rPr>
              <a:t>University of</a:t>
            </a:r>
            <a:r>
              <a:rPr lang="en-US" sz="1600" noProof="0" dirty="0" smtClean="0">
                <a:solidFill>
                  <a:schemeClr val="tx2"/>
                </a:solidFill>
                <a:latin typeface="Arial Narrow" pitchFamily="34" charset="0"/>
              </a:rPr>
              <a:t> Kaiserslautern</a:t>
            </a:r>
          </a:p>
          <a:p>
            <a:pPr>
              <a:spcAft>
                <a:spcPts val="0"/>
              </a:spcAft>
            </a:pPr>
            <a:r>
              <a:rPr lang="en-US" sz="1600" noProof="0" dirty="0" smtClean="0">
                <a:solidFill>
                  <a:schemeClr val="tx2"/>
                </a:solidFill>
                <a:latin typeface="Arial Narrow" pitchFamily="34" charset="0"/>
              </a:rPr>
              <a:t>Department</a:t>
            </a:r>
            <a:r>
              <a:rPr lang="en-US" sz="1600" baseline="0" noProof="0" dirty="0" smtClean="0">
                <a:solidFill>
                  <a:schemeClr val="tx2"/>
                </a:solidFill>
                <a:latin typeface="Arial Narrow" pitchFamily="34" charset="0"/>
              </a:rPr>
              <a:t> of Computer Science</a:t>
            </a:r>
            <a:endParaRPr lang="en-US" sz="1600" noProof="0" dirty="0" smtClean="0">
              <a:solidFill>
                <a:schemeClr val="tx2"/>
              </a:solidFill>
              <a:latin typeface="Arial Narrow" pitchFamily="34" charset="0"/>
            </a:endParaRPr>
          </a:p>
          <a:p>
            <a:pPr>
              <a:spcAft>
                <a:spcPts val="0"/>
              </a:spcAft>
            </a:pPr>
            <a:r>
              <a:rPr lang="en-US" sz="1600" baseline="0" noProof="0" dirty="0" smtClean="0">
                <a:solidFill>
                  <a:schemeClr val="tx2"/>
                </a:solidFill>
                <a:latin typeface="Arial Narrow" pitchFamily="34" charset="0"/>
              </a:rPr>
              <a:t>P.O. Box 3049</a:t>
            </a:r>
          </a:p>
          <a:p>
            <a:pPr>
              <a:spcAft>
                <a:spcPts val="0"/>
              </a:spcAft>
            </a:pPr>
            <a:r>
              <a:rPr lang="en-US" sz="1600" baseline="0" noProof="0" dirty="0" smtClean="0">
                <a:solidFill>
                  <a:schemeClr val="tx2"/>
                </a:solidFill>
                <a:latin typeface="Arial Narrow" pitchFamily="34" charset="0"/>
              </a:rPr>
              <a:t>D-67653 Kaiserslautern</a:t>
            </a:r>
            <a:endParaRPr lang="en-US" sz="1600" noProof="0" dirty="0" smtClean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169097" y="3356642"/>
            <a:ext cx="3772247" cy="436123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noProof="0" dirty="0" smtClean="0"/>
              <a:t>Dipl.-Inf. Dennis </a:t>
            </a:r>
            <a:r>
              <a:rPr lang="en-US" noProof="0" dirty="0" err="1" smtClean="0"/>
              <a:t>Schwerdel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183460" y="5203257"/>
            <a:ext cx="3748359" cy="6465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  <a:latin typeface="Arial Narrow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Phone:	+49 (0)631 205-2643</a:t>
            </a:r>
          </a:p>
          <a:p>
            <a:pPr lvl="0"/>
            <a:r>
              <a:rPr lang="en-US" noProof="0" dirty="0" smtClean="0"/>
              <a:t>Fax:	+49 (0)631 205-30 56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81"/>
          <a:stretch/>
        </p:blipFill>
        <p:spPr>
          <a:xfrm>
            <a:off x="6826012" y="379823"/>
            <a:ext cx="1845205" cy="438845"/>
          </a:xfrm>
          <a:prstGeom prst="rect">
            <a:avLst/>
          </a:prstGeom>
        </p:spPr>
      </p:pic>
      <p:cxnSp>
        <p:nvCxnSpPr>
          <p:cNvPr id="3" name="Straight Connector 2"/>
          <p:cNvCxnSpPr/>
          <p:nvPr userDrawn="1"/>
        </p:nvCxnSpPr>
        <p:spPr>
          <a:xfrm>
            <a:off x="4930381" y="3280442"/>
            <a:ext cx="6870" cy="216024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79683" y="4465585"/>
            <a:ext cx="2874895" cy="790360"/>
          </a:xfrm>
          <a:prstGeom prst="rect">
            <a:avLst/>
          </a:prstGeom>
        </p:spPr>
      </p:pic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83975" y="5818747"/>
            <a:ext cx="3757369" cy="62968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  <a:latin typeface="Arial Narrow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Email:	schwerdel@informatik.uni-kl.de</a:t>
            </a:r>
          </a:p>
          <a:p>
            <a:pPr lvl="0"/>
            <a:r>
              <a:rPr lang="en-US" noProof="0" dirty="0" smtClean="0"/>
              <a:t>Internet:	http://www.icsy.de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3700" y="4598988"/>
            <a:ext cx="2970213" cy="18399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 err="1" smtClean="0"/>
              <a:t>ggf</a:t>
            </a:r>
            <a:r>
              <a:rPr lang="en-US" noProof="0" dirty="0" smtClean="0"/>
              <a:t>. Sponsor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5948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6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966173"/>
              </p:ext>
            </p:extLst>
          </p:nvPr>
        </p:nvGraphicFramePr>
        <p:xfrm>
          <a:off x="0" y="0"/>
          <a:ext cx="179512" cy="6858000"/>
        </p:xfrm>
        <a:graphic>
          <a:graphicData uri="http://schemas.openxmlformats.org/drawingml/2006/table">
            <a:tbl>
              <a:tblPr/>
              <a:tblGrid>
                <a:gridCol w="179512"/>
              </a:tblGrid>
              <a:tr h="685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BB5FF"/>
                          </a:solidFill>
                          <a:effectLst/>
                          <a:latin typeface="Braggadocio" pitchFamily="82" charset="0"/>
                          <a:ea typeface="Arial Unicode MS" pitchFamily="34" charset="-128"/>
                          <a:cs typeface="Arial Unicode MS" pitchFamily="34" charset="-128"/>
                        </a:rPr>
                        <a:t>           </a:t>
                      </a:r>
                      <a:endParaRPr kumimoji="0" lang="de-D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vert="eaVert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475B2"/>
                    </a:solidFill>
                  </a:tcPr>
                </a:tc>
              </a:tr>
            </a:tbl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552" y="1052736"/>
            <a:ext cx="8208912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3609" y="-1"/>
            <a:ext cx="7421746" cy="594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2" r:id="rId5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Tx/>
        <a:buBlip>
          <a:blip r:embed="rId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2475B2"/>
        </a:buClr>
        <a:buFont typeface="Symbol" pitchFamily="18" charset="2"/>
        <a:buChar char="-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2475B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2475B2"/>
        </a:buClr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2475B2"/>
        </a:buClr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ToMaTo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network experimentation tool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Dennis </a:t>
            </a:r>
            <a:r>
              <a:rPr lang="en-US" dirty="0" err="1" smtClean="0"/>
              <a:t>Schwerdel</a:t>
            </a:r>
            <a:endParaRPr lang="en-US" dirty="0"/>
          </a:p>
        </p:txBody>
      </p:sp>
      <p:pic>
        <p:nvPicPr>
          <p:cNvPr id="5" name="Picture 3" descr="\\tsclient\capanord\glabnetman\doc\Presentation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975" y="1673805"/>
            <a:ext cx="4103688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47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ToMaTo</a:t>
            </a:r>
            <a:r>
              <a:rPr lang="de-DE" dirty="0" smtClean="0"/>
              <a:t> – </a:t>
            </a:r>
            <a:r>
              <a:rPr lang="de-DE" dirty="0" err="1" smtClean="0"/>
              <a:t>Graphical</a:t>
            </a:r>
            <a:r>
              <a:rPr lang="de-DE" dirty="0" smtClean="0"/>
              <a:t> </a:t>
            </a:r>
            <a:r>
              <a:rPr lang="de-DE" dirty="0" err="1" smtClean="0"/>
              <a:t>editor</a:t>
            </a:r>
            <a:r>
              <a:rPr lang="de-DE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33745"/>
            <a:ext cx="3384376" cy="5175575"/>
          </a:xfrm>
        </p:spPr>
        <p:txBody>
          <a:bodyPr/>
          <a:lstStyle/>
          <a:p>
            <a:r>
              <a:rPr lang="de-DE" dirty="0" err="1" smtClean="0"/>
              <a:t>Topology</a:t>
            </a:r>
            <a:r>
              <a:rPr lang="de-DE" dirty="0" smtClean="0"/>
              <a:t> </a:t>
            </a:r>
            <a:r>
              <a:rPr lang="de-DE" dirty="0" err="1" smtClean="0"/>
              <a:t>Creator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Automatically</a:t>
            </a:r>
            <a:r>
              <a:rPr lang="de-DE" dirty="0" smtClean="0"/>
              <a:t> </a:t>
            </a:r>
            <a:r>
              <a:rPr lang="de-DE" dirty="0" err="1" smtClean="0"/>
              <a:t>creates</a:t>
            </a:r>
            <a:r>
              <a:rPr lang="de-DE" dirty="0" smtClean="0"/>
              <a:t> </a:t>
            </a:r>
            <a:r>
              <a:rPr lang="de-DE" dirty="0" err="1" smtClean="0"/>
              <a:t>topologies</a:t>
            </a:r>
            <a:endParaRPr lang="de-DE" dirty="0" smtClean="0"/>
          </a:p>
          <a:p>
            <a:pPr lvl="1"/>
            <a:r>
              <a:rPr lang="de-DE" dirty="0" smtClean="0"/>
              <a:t>Ring </a:t>
            </a:r>
            <a:r>
              <a:rPr lang="de-DE" dirty="0" err="1" smtClean="0"/>
              <a:t>topology</a:t>
            </a:r>
            <a:endParaRPr lang="de-DE" dirty="0" smtClean="0"/>
          </a:p>
          <a:p>
            <a:pPr lvl="1"/>
            <a:r>
              <a:rPr lang="de-DE" dirty="0" smtClean="0"/>
              <a:t>Star </a:t>
            </a:r>
            <a:r>
              <a:rPr lang="de-DE" dirty="0" err="1" smtClean="0"/>
              <a:t>topology</a:t>
            </a:r>
            <a:endParaRPr lang="de-DE" dirty="0" smtClean="0"/>
          </a:p>
          <a:p>
            <a:pPr lvl="1"/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mesh</a:t>
            </a:r>
            <a:endParaRPr lang="de-DE" dirty="0" smtClean="0"/>
          </a:p>
          <a:p>
            <a:r>
              <a:rPr lang="de-DE" dirty="0" err="1" smtClean="0"/>
              <a:t>Connects</a:t>
            </a:r>
            <a:r>
              <a:rPr lang="de-DE" dirty="0" smtClean="0"/>
              <a:t> </a:t>
            </a:r>
            <a:r>
              <a:rPr lang="de-DE" dirty="0" err="1" smtClean="0"/>
              <a:t>topologies</a:t>
            </a:r>
            <a:endParaRPr lang="de-DE" dirty="0" smtClean="0"/>
          </a:p>
          <a:p>
            <a:r>
              <a:rPr lang="de-DE" dirty="0" err="1" smtClean="0"/>
              <a:t>Configures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endParaRPr lang="de-DE" dirty="0" smtClean="0"/>
          </a:p>
          <a:p>
            <a:pPr lvl="1"/>
            <a:r>
              <a:rPr lang="de-DE" dirty="0" smtClean="0"/>
              <a:t>IP </a:t>
            </a:r>
            <a:r>
              <a:rPr lang="de-DE" dirty="0" err="1" smtClean="0"/>
              <a:t>addresses</a:t>
            </a:r>
            <a:endParaRPr lang="de-DE" dirty="0" smtClean="0"/>
          </a:p>
          <a:p>
            <a:pPr lvl="1"/>
            <a:r>
              <a:rPr lang="de-DE" dirty="0" err="1" smtClean="0"/>
              <a:t>Netmasks</a:t>
            </a:r>
            <a:endParaRPr lang="en-US" dirty="0"/>
          </a:p>
        </p:txBody>
      </p:sp>
      <p:pic>
        <p:nvPicPr>
          <p:cNvPr id="5122" name="Picture 2" descr="\\tsclient\capanord\glabnetman\doc\Presentation\t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68" y="1043736"/>
            <a:ext cx="5133675" cy="387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992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Evalutation</a:t>
            </a:r>
            <a:r>
              <a:rPr lang="de-DE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Methodology</a:t>
            </a:r>
            <a:endParaRPr lang="de-DE" dirty="0" smtClean="0"/>
          </a:p>
          <a:p>
            <a:pPr lvl="1"/>
            <a:r>
              <a:rPr lang="de-DE" dirty="0" err="1" smtClean="0"/>
              <a:t>Identify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endParaRPr lang="de-DE" dirty="0" smtClean="0"/>
          </a:p>
          <a:p>
            <a:pPr lvl="1"/>
            <a:r>
              <a:rPr lang="de-DE" dirty="0" err="1" smtClean="0"/>
              <a:t>Evaluate</a:t>
            </a:r>
            <a:r>
              <a:rPr lang="de-DE" dirty="0" smtClean="0"/>
              <a:t> </a:t>
            </a:r>
            <a:r>
              <a:rPr lang="de-DE" dirty="0" err="1" smtClean="0"/>
              <a:t>ToMaTo</a:t>
            </a:r>
            <a:r>
              <a:rPr lang="de-DE" dirty="0" smtClean="0"/>
              <a:t> </a:t>
            </a:r>
            <a:r>
              <a:rPr lang="de-DE" dirty="0" err="1" smtClean="0"/>
              <a:t>support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these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Access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experiments</a:t>
            </a:r>
            <a:endParaRPr lang="de-DE" dirty="0" smtClean="0"/>
          </a:p>
          <a:p>
            <a:pPr lvl="1"/>
            <a:r>
              <a:rPr lang="de-DE" dirty="0" err="1" smtClean="0"/>
              <a:t>Consider</a:t>
            </a:r>
            <a:r>
              <a:rPr lang="de-DE" dirty="0" smtClean="0"/>
              <a:t>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layers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hardware</a:t>
            </a:r>
            <a:endParaRPr lang="de-DE" dirty="0" smtClean="0"/>
          </a:p>
          <a:p>
            <a:pPr lvl="2"/>
            <a:r>
              <a:rPr lang="de-DE" dirty="0" err="1" smtClean="0"/>
              <a:t>Example</a:t>
            </a:r>
            <a:r>
              <a:rPr lang="de-DE" dirty="0" smtClean="0"/>
              <a:t>: Mobile </a:t>
            </a:r>
            <a:r>
              <a:rPr lang="de-DE" dirty="0" err="1" smtClean="0"/>
              <a:t>handover</a:t>
            </a:r>
            <a:endParaRPr lang="de-DE" dirty="0" smtClean="0"/>
          </a:p>
          <a:p>
            <a:pPr lvl="1"/>
            <a:r>
              <a:rPr lang="de-DE" dirty="0" err="1" smtClean="0"/>
              <a:t>Requirements</a:t>
            </a:r>
            <a:endParaRPr lang="de-DE" dirty="0" smtClean="0"/>
          </a:p>
          <a:p>
            <a:pPr lvl="2"/>
            <a:r>
              <a:rPr lang="de-DE" dirty="0" smtClean="0"/>
              <a:t>Hardware </a:t>
            </a:r>
            <a:r>
              <a:rPr lang="de-DE" dirty="0" err="1" smtClean="0"/>
              <a:t>access</a:t>
            </a:r>
            <a:endParaRPr lang="de-DE" dirty="0" smtClean="0"/>
          </a:p>
          <a:p>
            <a:pPr lvl="2"/>
            <a:r>
              <a:rPr lang="de-DE" dirty="0" smtClean="0"/>
              <a:t>Custom </a:t>
            </a:r>
            <a:r>
              <a:rPr lang="de-DE" dirty="0" err="1" smtClean="0"/>
              <a:t>operating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r>
              <a:rPr lang="de-DE" dirty="0" smtClean="0"/>
              <a:t> (Realtime)</a:t>
            </a:r>
          </a:p>
          <a:p>
            <a:pPr lvl="2"/>
            <a:r>
              <a:rPr lang="de-DE" dirty="0" err="1"/>
              <a:t>Heterogeneous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technologies</a:t>
            </a:r>
            <a:r>
              <a:rPr lang="de-DE" dirty="0"/>
              <a:t> (3G, </a:t>
            </a:r>
            <a:r>
              <a:rPr lang="de-DE" dirty="0" err="1"/>
              <a:t>Wifi</a:t>
            </a:r>
            <a:r>
              <a:rPr lang="de-DE" dirty="0"/>
              <a:t>, etc.)</a:t>
            </a:r>
          </a:p>
          <a:p>
            <a:pPr lvl="2"/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setup</a:t>
            </a:r>
            <a:r>
              <a:rPr lang="de-DE" dirty="0" smtClean="0"/>
              <a:t>, </a:t>
            </a:r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hardware</a:t>
            </a:r>
            <a:r>
              <a:rPr lang="de-DE" dirty="0" smtClean="0"/>
              <a:t> type</a:t>
            </a:r>
          </a:p>
          <a:p>
            <a:pPr lvl="1"/>
            <a:r>
              <a:rPr lang="de-DE" dirty="0" smtClean="0"/>
              <a:t>Needs </a:t>
            </a:r>
            <a:r>
              <a:rPr lang="de-DE" dirty="0" err="1" smtClean="0"/>
              <a:t>specialized</a:t>
            </a:r>
            <a:r>
              <a:rPr lang="de-DE" dirty="0" smtClean="0"/>
              <a:t> </a:t>
            </a:r>
            <a:r>
              <a:rPr lang="de-DE" dirty="0" err="1" smtClean="0"/>
              <a:t>testbeds</a:t>
            </a:r>
            <a:r>
              <a:rPr lang="de-DE" dirty="0" smtClean="0"/>
              <a:t> </a:t>
            </a:r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hardware</a:t>
            </a:r>
            <a:endParaRPr lang="de-DE" dirty="0" smtClean="0"/>
          </a:p>
          <a:p>
            <a:pPr lvl="2"/>
            <a:r>
              <a:rPr lang="de-DE" dirty="0" smtClean="0"/>
              <a:t>DES </a:t>
            </a:r>
            <a:r>
              <a:rPr lang="de-DE" dirty="0" err="1" smtClean="0"/>
              <a:t>Testbed</a:t>
            </a:r>
            <a:r>
              <a:rPr lang="de-DE" dirty="0" smtClean="0"/>
              <a:t>, </a:t>
            </a:r>
            <a:r>
              <a:rPr lang="de-DE" dirty="0" err="1" smtClean="0"/>
              <a:t>Wisebed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290149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Network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experiments</a:t>
            </a:r>
            <a:endParaRPr lang="de-DE" dirty="0"/>
          </a:p>
          <a:p>
            <a:pPr lvl="1"/>
            <a:r>
              <a:rPr lang="de-DE" dirty="0" smtClean="0"/>
              <a:t>Focus </a:t>
            </a:r>
            <a:r>
              <a:rPr lang="de-DE" dirty="0"/>
              <a:t>on TCP/IP </a:t>
            </a:r>
            <a:r>
              <a:rPr lang="de-DE" dirty="0" err="1"/>
              <a:t>suite</a:t>
            </a:r>
            <a:endParaRPr lang="de-DE" dirty="0"/>
          </a:p>
          <a:p>
            <a:pPr lvl="2"/>
            <a:r>
              <a:rPr lang="de-DE" dirty="0" err="1"/>
              <a:t>Example</a:t>
            </a:r>
            <a:r>
              <a:rPr lang="de-DE" dirty="0"/>
              <a:t>: IPv6 </a:t>
            </a:r>
            <a:r>
              <a:rPr lang="de-DE" dirty="0" err="1"/>
              <a:t>extensions</a:t>
            </a:r>
            <a:r>
              <a:rPr lang="de-DE" dirty="0"/>
              <a:t>, TCP </a:t>
            </a:r>
            <a:r>
              <a:rPr lang="de-DE" dirty="0" err="1"/>
              <a:t>substitutes</a:t>
            </a:r>
            <a:endParaRPr lang="de-DE" dirty="0"/>
          </a:p>
          <a:p>
            <a:pPr lvl="1"/>
            <a:r>
              <a:rPr lang="de-DE" dirty="0" err="1" smtClean="0"/>
              <a:t>Requirements</a:t>
            </a:r>
            <a:endParaRPr lang="de-DE" dirty="0" smtClean="0"/>
          </a:p>
          <a:p>
            <a:pPr lvl="2"/>
            <a:r>
              <a:rPr lang="de-DE" dirty="0" err="1" smtClean="0"/>
              <a:t>Deep</a:t>
            </a:r>
            <a:r>
              <a:rPr lang="de-DE" dirty="0" smtClean="0"/>
              <a:t> OS </a:t>
            </a:r>
            <a:r>
              <a:rPr lang="de-DE" dirty="0" err="1" smtClean="0"/>
              <a:t>access</a:t>
            </a:r>
            <a:r>
              <a:rPr lang="de-DE" dirty="0" smtClean="0"/>
              <a:t> (</a:t>
            </a:r>
            <a:r>
              <a:rPr lang="de-DE" dirty="0" err="1" smtClean="0"/>
              <a:t>modified</a:t>
            </a:r>
            <a:r>
              <a:rPr lang="de-DE" dirty="0" smtClean="0"/>
              <a:t> </a:t>
            </a:r>
            <a:r>
              <a:rPr lang="de-DE" dirty="0" err="1" smtClean="0"/>
              <a:t>kernels</a:t>
            </a:r>
            <a:r>
              <a:rPr lang="de-DE" dirty="0" smtClean="0"/>
              <a:t>, etc.)</a:t>
            </a:r>
          </a:p>
          <a:p>
            <a:pPr lvl="2"/>
            <a:r>
              <a:rPr lang="de-DE" dirty="0" smtClean="0"/>
              <a:t>Small but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topologies</a:t>
            </a:r>
            <a:r>
              <a:rPr lang="de-DE" dirty="0" smtClean="0"/>
              <a:t>, link </a:t>
            </a:r>
            <a:r>
              <a:rPr lang="de-DE" dirty="0" err="1" smtClean="0"/>
              <a:t>emulation</a:t>
            </a:r>
            <a:endParaRPr lang="de-DE" dirty="0" smtClean="0"/>
          </a:p>
          <a:p>
            <a:pPr lvl="1"/>
            <a:r>
              <a:rPr lang="de-DE" dirty="0" err="1" smtClean="0"/>
              <a:t>ToMaTo</a:t>
            </a:r>
            <a:r>
              <a:rPr lang="de-DE" dirty="0" smtClean="0"/>
              <a:t> </a:t>
            </a:r>
            <a:r>
              <a:rPr lang="de-DE" dirty="0" err="1" smtClean="0"/>
              <a:t>offers</a:t>
            </a:r>
            <a:endParaRPr lang="de-DE" dirty="0" smtClean="0"/>
          </a:p>
          <a:p>
            <a:pPr lvl="2"/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kernel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via KVM</a:t>
            </a:r>
          </a:p>
          <a:p>
            <a:pPr lvl="2"/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topologies</a:t>
            </a:r>
            <a:endParaRPr lang="de-DE" dirty="0" smtClean="0"/>
          </a:p>
          <a:p>
            <a:pPr lvl="2"/>
            <a:r>
              <a:rPr lang="de-DE" dirty="0" smtClean="0"/>
              <a:t>Link </a:t>
            </a:r>
            <a:r>
              <a:rPr lang="de-DE" dirty="0" err="1" smtClean="0"/>
              <a:t>emulation</a:t>
            </a:r>
            <a:endParaRPr lang="de-DE" dirty="0" smtClean="0"/>
          </a:p>
          <a:p>
            <a:pPr lvl="2"/>
            <a:r>
              <a:rPr lang="de-DE" dirty="0" smtClean="0"/>
              <a:t>Packet </a:t>
            </a:r>
            <a:r>
              <a:rPr lang="de-DE" dirty="0" err="1" smtClean="0"/>
              <a:t>capturing</a:t>
            </a:r>
            <a:r>
              <a:rPr lang="de-DE" dirty="0" smtClean="0"/>
              <a:t> (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Easy </a:t>
            </a:r>
            <a:r>
              <a:rPr lang="de-DE" dirty="0" err="1" smtClean="0"/>
              <a:t>setup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topologies</a:t>
            </a:r>
            <a:endParaRPr lang="de-D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05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Algorithm</a:t>
            </a:r>
            <a:r>
              <a:rPr lang="de-DE" dirty="0" smtClean="0"/>
              <a:t>/Protocol </a:t>
            </a:r>
            <a:r>
              <a:rPr lang="de-DE" dirty="0" err="1" smtClean="0"/>
              <a:t>experiments</a:t>
            </a:r>
            <a:endParaRPr lang="de-DE" dirty="0" smtClean="0"/>
          </a:p>
          <a:p>
            <a:pPr lvl="1"/>
            <a:r>
              <a:rPr lang="de-DE" dirty="0" smtClean="0"/>
              <a:t>Work on top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endParaRPr lang="de-DE" dirty="0" smtClean="0"/>
          </a:p>
          <a:p>
            <a:pPr lvl="2"/>
            <a:r>
              <a:rPr lang="de-DE" dirty="0" err="1" smtClean="0"/>
              <a:t>Example</a:t>
            </a:r>
            <a:r>
              <a:rPr lang="de-DE" dirty="0" smtClean="0"/>
              <a:t>: P2P-Networks</a:t>
            </a:r>
          </a:p>
          <a:p>
            <a:pPr lvl="1"/>
            <a:r>
              <a:rPr lang="de-DE" dirty="0" err="1" smtClean="0"/>
              <a:t>Requirements</a:t>
            </a:r>
            <a:endParaRPr lang="de-DE" dirty="0" smtClean="0"/>
          </a:p>
          <a:p>
            <a:pPr lvl="2"/>
            <a:r>
              <a:rPr lang="de-DE" dirty="0" err="1" smtClean="0"/>
              <a:t>Huge</a:t>
            </a:r>
            <a:r>
              <a:rPr lang="de-DE" dirty="0" smtClean="0"/>
              <a:t> but simple </a:t>
            </a:r>
            <a:r>
              <a:rPr lang="de-DE" dirty="0" err="1" smtClean="0"/>
              <a:t>topologies</a:t>
            </a:r>
            <a:endParaRPr lang="de-DE" dirty="0" smtClean="0"/>
          </a:p>
          <a:p>
            <a:pPr lvl="2"/>
            <a:r>
              <a:rPr lang="de-DE" dirty="0" smtClean="0"/>
              <a:t>Link </a:t>
            </a:r>
            <a:r>
              <a:rPr lang="de-DE" dirty="0" err="1" smtClean="0"/>
              <a:t>emulation</a:t>
            </a:r>
            <a:endParaRPr lang="de-DE" dirty="0" smtClean="0"/>
          </a:p>
          <a:p>
            <a:pPr lvl="2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hardware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OS </a:t>
            </a:r>
            <a:r>
              <a:rPr lang="de-DE" dirty="0" err="1" smtClean="0"/>
              <a:t>access</a:t>
            </a:r>
            <a:endParaRPr lang="de-DE" dirty="0" smtClean="0"/>
          </a:p>
          <a:p>
            <a:pPr lvl="1"/>
            <a:r>
              <a:rPr lang="de-DE" dirty="0" err="1" smtClean="0"/>
              <a:t>ToMaTo</a:t>
            </a:r>
            <a:r>
              <a:rPr lang="de-DE" dirty="0" smtClean="0"/>
              <a:t> </a:t>
            </a:r>
            <a:r>
              <a:rPr lang="de-DE" dirty="0" err="1" smtClean="0"/>
              <a:t>offers</a:t>
            </a:r>
            <a:endParaRPr lang="de-DE" dirty="0" smtClean="0"/>
          </a:p>
          <a:p>
            <a:pPr lvl="2"/>
            <a:r>
              <a:rPr lang="de-DE" dirty="0" smtClean="0"/>
              <a:t>Lightweight </a:t>
            </a:r>
            <a:r>
              <a:rPr lang="de-DE" dirty="0" err="1" smtClean="0"/>
              <a:t>virtualization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OpenVZ</a:t>
            </a:r>
            <a:r>
              <a:rPr lang="de-DE" dirty="0" smtClean="0"/>
              <a:t> (250 </a:t>
            </a:r>
            <a:r>
              <a:rPr lang="de-DE" dirty="0" err="1" smtClean="0"/>
              <a:t>devices</a:t>
            </a:r>
            <a:r>
              <a:rPr lang="de-DE" dirty="0" smtClean="0"/>
              <a:t> per </a:t>
            </a:r>
            <a:r>
              <a:rPr lang="de-DE" dirty="0" err="1" smtClean="0"/>
              <a:t>host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Link </a:t>
            </a:r>
            <a:r>
              <a:rPr lang="de-DE" dirty="0" err="1" smtClean="0"/>
              <a:t>emulation</a:t>
            </a:r>
            <a:endParaRPr lang="de-DE" dirty="0" smtClean="0"/>
          </a:p>
          <a:p>
            <a:pPr lvl="2"/>
            <a:r>
              <a:rPr lang="de-DE" dirty="0" err="1" smtClean="0"/>
              <a:t>Ability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connect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testbeds</a:t>
            </a:r>
            <a:r>
              <a:rPr lang="de-DE" dirty="0" smtClean="0"/>
              <a:t> via Internet</a:t>
            </a:r>
          </a:p>
          <a:p>
            <a:pPr lvl="2"/>
            <a:r>
              <a:rPr lang="de-DE" dirty="0" err="1" smtClean="0"/>
              <a:t>Up</a:t>
            </a:r>
            <a:r>
              <a:rPr lang="de-DE" dirty="0" smtClean="0"/>
              <a:t>/</a:t>
            </a:r>
            <a:r>
              <a:rPr lang="de-DE" dirty="0" err="1" smtClean="0"/>
              <a:t>download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images</a:t>
            </a:r>
            <a:r>
              <a:rPr lang="de-DE" dirty="0" smtClean="0"/>
              <a:t> (</a:t>
            </a:r>
            <a:r>
              <a:rPr lang="de-DE" dirty="0" err="1" smtClean="0"/>
              <a:t>simplifies</a:t>
            </a:r>
            <a:r>
              <a:rPr lang="de-DE" dirty="0" smtClean="0"/>
              <a:t> </a:t>
            </a:r>
            <a:r>
              <a:rPr lang="de-DE" dirty="0" err="1" smtClean="0"/>
              <a:t>setup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multiple </a:t>
            </a:r>
            <a:r>
              <a:rPr lang="de-DE" dirty="0" err="1" smtClean="0"/>
              <a:t>devices</a:t>
            </a:r>
            <a:r>
              <a:rPr lang="de-DE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065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Legacy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 smtClean="0"/>
              <a:t>experiments</a:t>
            </a:r>
            <a:endParaRPr lang="de-DE" dirty="0" smtClean="0"/>
          </a:p>
          <a:p>
            <a:pPr lvl="1"/>
            <a:r>
              <a:rPr lang="de-DE" dirty="0" err="1" smtClean="0"/>
              <a:t>Considers</a:t>
            </a:r>
            <a:r>
              <a:rPr lang="de-DE" dirty="0" smtClean="0"/>
              <a:t> </a:t>
            </a:r>
            <a:r>
              <a:rPr lang="de-DE" dirty="0" err="1" smtClean="0"/>
              <a:t>legacy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endParaRPr lang="de-DE" dirty="0" smtClean="0"/>
          </a:p>
          <a:p>
            <a:pPr lvl="2"/>
            <a:r>
              <a:rPr lang="de-DE" dirty="0" smtClean="0"/>
              <a:t>„Legacy </a:t>
            </a:r>
            <a:r>
              <a:rPr lang="de-DE" dirty="0" err="1" smtClean="0"/>
              <a:t>software</a:t>
            </a:r>
            <a:r>
              <a:rPr lang="de-DE" dirty="0" smtClean="0"/>
              <a:t>“ </a:t>
            </a:r>
            <a:r>
              <a:rPr lang="de-DE" dirty="0" err="1" smtClean="0"/>
              <a:t>refers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widespread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undocumented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unpublished</a:t>
            </a:r>
            <a:r>
              <a:rPr lang="de-DE" dirty="0" smtClean="0"/>
              <a:t> </a:t>
            </a:r>
            <a:r>
              <a:rPr lang="de-DE" dirty="0" err="1" smtClean="0"/>
              <a:t>behavior</a:t>
            </a:r>
            <a:endParaRPr lang="de-DE" dirty="0" smtClean="0"/>
          </a:p>
          <a:p>
            <a:pPr lvl="2"/>
            <a:r>
              <a:rPr lang="de-DE" dirty="0" err="1" smtClean="0"/>
              <a:t>Example</a:t>
            </a:r>
            <a:r>
              <a:rPr lang="de-DE" dirty="0" smtClean="0"/>
              <a:t>: Skype </a:t>
            </a:r>
            <a:r>
              <a:rPr lang="de-DE" dirty="0" err="1" smtClean="0"/>
              <a:t>and</a:t>
            </a:r>
            <a:r>
              <a:rPr lang="de-DE" dirty="0" smtClean="0"/>
              <a:t> Windows</a:t>
            </a:r>
          </a:p>
          <a:p>
            <a:pPr lvl="1"/>
            <a:r>
              <a:rPr lang="de-DE" dirty="0" err="1" smtClean="0"/>
              <a:t>Requirements</a:t>
            </a:r>
            <a:endParaRPr lang="de-DE" dirty="0" smtClean="0"/>
          </a:p>
          <a:p>
            <a:pPr lvl="2"/>
            <a:r>
              <a:rPr lang="de-DE" dirty="0" smtClean="0"/>
              <a:t>Special </a:t>
            </a:r>
            <a:r>
              <a:rPr lang="de-DE" dirty="0" err="1" smtClean="0"/>
              <a:t>environments</a:t>
            </a:r>
            <a:r>
              <a:rPr lang="de-DE" dirty="0" smtClean="0"/>
              <a:t>, </a:t>
            </a:r>
            <a:r>
              <a:rPr lang="de-DE" dirty="0" err="1" smtClean="0"/>
              <a:t>custom</a:t>
            </a:r>
            <a:r>
              <a:rPr lang="de-DE" dirty="0" smtClean="0"/>
              <a:t> </a:t>
            </a:r>
            <a:r>
              <a:rPr lang="de-DE" dirty="0" err="1" smtClean="0"/>
              <a:t>operating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endParaRPr lang="de-DE" dirty="0" smtClean="0"/>
          </a:p>
          <a:p>
            <a:pPr lvl="2"/>
            <a:r>
              <a:rPr lang="de-DE" dirty="0" smtClean="0"/>
              <a:t>Access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services</a:t>
            </a:r>
            <a:endParaRPr lang="de-DE" dirty="0" smtClean="0"/>
          </a:p>
          <a:p>
            <a:pPr lvl="2"/>
            <a:r>
              <a:rPr lang="de-DE" dirty="0"/>
              <a:t>Small but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topologies</a:t>
            </a:r>
            <a:endParaRPr lang="de-DE" dirty="0"/>
          </a:p>
          <a:p>
            <a:pPr lvl="2"/>
            <a:r>
              <a:rPr lang="de-DE" dirty="0" smtClean="0"/>
              <a:t>Link </a:t>
            </a:r>
            <a:r>
              <a:rPr lang="de-DE" dirty="0" err="1" smtClean="0"/>
              <a:t>emulation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packet </a:t>
            </a:r>
            <a:r>
              <a:rPr lang="de-DE" dirty="0" err="1" smtClean="0"/>
              <a:t>capturing</a:t>
            </a:r>
            <a:endParaRPr lang="de-DE" dirty="0" smtClean="0"/>
          </a:p>
          <a:p>
            <a:pPr lvl="1"/>
            <a:r>
              <a:rPr lang="de-DE" dirty="0" err="1" smtClean="0"/>
              <a:t>ToMaTo</a:t>
            </a:r>
            <a:r>
              <a:rPr lang="de-DE" dirty="0" smtClean="0"/>
              <a:t> </a:t>
            </a:r>
            <a:r>
              <a:rPr lang="de-DE" dirty="0" err="1" smtClean="0"/>
              <a:t>offers</a:t>
            </a:r>
            <a:endParaRPr lang="de-DE" dirty="0" smtClean="0"/>
          </a:p>
          <a:p>
            <a:pPr lvl="2"/>
            <a:r>
              <a:rPr lang="de-DE" dirty="0" smtClean="0"/>
              <a:t>Custom </a:t>
            </a:r>
            <a:r>
              <a:rPr lang="de-DE" dirty="0" err="1" smtClean="0"/>
              <a:t>operating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KVM (</a:t>
            </a:r>
            <a:r>
              <a:rPr lang="de-DE" dirty="0" err="1" smtClean="0"/>
              <a:t>even</a:t>
            </a:r>
            <a:r>
              <a:rPr lang="de-DE" dirty="0" smtClean="0"/>
              <a:t> Windows </a:t>
            </a:r>
            <a:r>
              <a:rPr lang="de-DE" dirty="0" err="1" smtClean="0"/>
              <a:t>and</a:t>
            </a:r>
            <a:r>
              <a:rPr lang="de-DE" dirty="0" smtClean="0"/>
              <a:t> BSD </a:t>
            </a:r>
            <a:r>
              <a:rPr lang="de-DE" dirty="0" err="1" smtClean="0"/>
              <a:t>run</a:t>
            </a:r>
            <a:r>
              <a:rPr lang="de-DE" dirty="0" smtClean="0"/>
              <a:t>)</a:t>
            </a:r>
          </a:p>
          <a:p>
            <a:pPr lvl="2"/>
            <a:r>
              <a:rPr lang="de-DE" dirty="0" err="1" smtClean="0"/>
              <a:t>Acces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service</a:t>
            </a:r>
            <a:r>
              <a:rPr lang="de-DE" dirty="0" smtClean="0"/>
              <a:t> via Internet </a:t>
            </a:r>
            <a:r>
              <a:rPr lang="de-DE" dirty="0" err="1" smtClean="0"/>
              <a:t>connector</a:t>
            </a:r>
            <a:endParaRPr lang="de-DE" dirty="0" smtClean="0"/>
          </a:p>
          <a:p>
            <a:pPr lvl="2"/>
            <a:r>
              <a:rPr lang="de-DE" dirty="0" smtClean="0"/>
              <a:t>Packet </a:t>
            </a:r>
            <a:r>
              <a:rPr lang="de-DE" dirty="0" err="1" smtClean="0"/>
              <a:t>capturing</a:t>
            </a:r>
            <a:r>
              <a:rPr lang="de-DE" dirty="0" smtClean="0"/>
              <a:t> </a:t>
            </a:r>
            <a:r>
              <a:rPr lang="de-DE" dirty="0" err="1" smtClean="0"/>
              <a:t>independent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guest</a:t>
            </a:r>
            <a:r>
              <a:rPr lang="de-DE" dirty="0" smtClean="0"/>
              <a:t> OS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466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German-Lab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Embedded in SIG </a:t>
            </a:r>
            <a:r>
              <a:rPr lang="de-DE" dirty="0" err="1"/>
              <a:t>Facility</a:t>
            </a:r>
            <a:endParaRPr lang="de-DE" dirty="0"/>
          </a:p>
          <a:p>
            <a:pPr lvl="1"/>
            <a:r>
              <a:rPr lang="de-DE" dirty="0"/>
              <a:t>But not </a:t>
            </a:r>
            <a:r>
              <a:rPr lang="de-DE" dirty="0" err="1"/>
              <a:t>bound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German-Lab</a:t>
            </a:r>
          </a:p>
          <a:p>
            <a:r>
              <a:rPr lang="de-DE" dirty="0" smtClean="0"/>
              <a:t>20 German-Lab </a:t>
            </a:r>
            <a:r>
              <a:rPr lang="de-DE" dirty="0" err="1"/>
              <a:t>hosts</a:t>
            </a:r>
            <a:r>
              <a:rPr lang="de-DE" dirty="0"/>
              <a:t> </a:t>
            </a:r>
            <a:r>
              <a:rPr lang="de-DE" dirty="0" err="1" smtClean="0"/>
              <a:t>already</a:t>
            </a:r>
            <a:r>
              <a:rPr lang="de-DE" dirty="0" smtClean="0"/>
              <a:t> </a:t>
            </a:r>
            <a:r>
              <a:rPr lang="de-DE" dirty="0" err="1" smtClean="0"/>
              <a:t>ToMaTo-enabled</a:t>
            </a:r>
            <a:endParaRPr lang="de-DE" dirty="0" smtClean="0"/>
          </a:p>
          <a:p>
            <a:pPr lvl="1"/>
            <a:r>
              <a:rPr lang="de-DE" dirty="0" smtClean="0"/>
              <a:t>Access via http://tomato.german-lab.de</a:t>
            </a:r>
          </a:p>
          <a:p>
            <a:r>
              <a:rPr lang="de-DE" dirty="0" err="1" smtClean="0"/>
              <a:t>Direct</a:t>
            </a:r>
            <a:r>
              <a:rPr lang="de-DE" dirty="0" smtClean="0"/>
              <a:t> </a:t>
            </a:r>
            <a:r>
              <a:rPr lang="de-DE" dirty="0" err="1" smtClean="0"/>
              <a:t>account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r>
              <a:rPr lang="de-DE" dirty="0" smtClean="0"/>
              <a:t> via LDAP</a:t>
            </a:r>
          </a:p>
          <a:p>
            <a:pPr lvl="1"/>
            <a:r>
              <a:rPr lang="de-DE" dirty="0" smtClean="0"/>
              <a:t>All German-Lab </a:t>
            </a:r>
            <a:r>
              <a:rPr lang="de-DE" dirty="0" err="1" smtClean="0"/>
              <a:t>users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ToMaTo</a:t>
            </a:r>
            <a:endParaRPr lang="de-DE" dirty="0" smtClean="0"/>
          </a:p>
          <a:p>
            <a:r>
              <a:rPr lang="de-DE" dirty="0" smtClean="0"/>
              <a:t>Joint </a:t>
            </a:r>
            <a:r>
              <a:rPr lang="de-DE" dirty="0" err="1" smtClean="0"/>
              <a:t>development</a:t>
            </a:r>
            <a:endParaRPr lang="de-DE" dirty="0" smtClean="0"/>
          </a:p>
          <a:p>
            <a:pPr lvl="1"/>
            <a:r>
              <a:rPr lang="de-DE" dirty="0" smtClean="0"/>
              <a:t>Host </a:t>
            </a:r>
            <a:r>
              <a:rPr lang="de-DE" dirty="0" err="1" smtClean="0"/>
              <a:t>part</a:t>
            </a:r>
            <a:r>
              <a:rPr lang="de-DE" dirty="0" smtClean="0"/>
              <a:t>, Backend, Frontend</a:t>
            </a:r>
          </a:p>
          <a:p>
            <a:pPr lvl="2"/>
            <a:r>
              <a:rPr lang="de-DE" dirty="0" smtClean="0"/>
              <a:t>University </a:t>
            </a:r>
            <a:r>
              <a:rPr lang="de-DE" dirty="0" err="1" smtClean="0"/>
              <a:t>of</a:t>
            </a:r>
            <a:r>
              <a:rPr lang="de-DE" dirty="0" smtClean="0"/>
              <a:t> Kaiserslautern (Dennis </a:t>
            </a:r>
            <a:r>
              <a:rPr lang="de-DE" dirty="0" err="1" smtClean="0"/>
              <a:t>Schwerdel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Topology</a:t>
            </a:r>
            <a:r>
              <a:rPr lang="de-DE" dirty="0" smtClean="0"/>
              <a:t> </a:t>
            </a:r>
            <a:r>
              <a:rPr lang="de-DE" dirty="0" err="1" smtClean="0"/>
              <a:t>creator</a:t>
            </a:r>
            <a:r>
              <a:rPr lang="de-DE" dirty="0" smtClean="0"/>
              <a:t> (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/>
              <a:t> </a:t>
            </a:r>
            <a:r>
              <a:rPr lang="de-DE" dirty="0" err="1" smtClean="0"/>
              <a:t>graphical</a:t>
            </a:r>
            <a:r>
              <a:rPr lang="de-DE" dirty="0" smtClean="0"/>
              <a:t> </a:t>
            </a:r>
            <a:r>
              <a:rPr lang="de-DE" dirty="0" err="1" smtClean="0"/>
              <a:t>editor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University </a:t>
            </a:r>
            <a:r>
              <a:rPr lang="de-DE" dirty="0" err="1" smtClean="0"/>
              <a:t>of</a:t>
            </a:r>
            <a:r>
              <a:rPr lang="de-DE" dirty="0" smtClean="0"/>
              <a:t> Würzburg (</a:t>
            </a:r>
            <a:r>
              <a:rPr lang="de-DE" dirty="0"/>
              <a:t>David </a:t>
            </a:r>
            <a:r>
              <a:rPr lang="de-DE" dirty="0" smtClean="0"/>
              <a:t>Hock)</a:t>
            </a:r>
          </a:p>
          <a:p>
            <a:pPr lvl="1"/>
            <a:r>
              <a:rPr lang="de-DE" dirty="0" err="1" smtClean="0"/>
              <a:t>Openflow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r>
              <a:rPr lang="de-DE" dirty="0" smtClean="0"/>
              <a:t> (</a:t>
            </a:r>
            <a:r>
              <a:rPr lang="de-DE" dirty="0" err="1" smtClean="0"/>
              <a:t>current</a:t>
            </a:r>
            <a:r>
              <a:rPr lang="de-DE" dirty="0" smtClean="0"/>
              <a:t>  </a:t>
            </a:r>
            <a:r>
              <a:rPr lang="de-DE" dirty="0" err="1" smtClean="0"/>
              <a:t>development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University </a:t>
            </a:r>
            <a:r>
              <a:rPr lang="de-DE" dirty="0" err="1" smtClean="0"/>
              <a:t>of</a:t>
            </a:r>
            <a:r>
              <a:rPr lang="de-DE" dirty="0" smtClean="0"/>
              <a:t> Würzburg (Student </a:t>
            </a:r>
            <a:r>
              <a:rPr lang="de-DE" dirty="0" err="1" smtClean="0"/>
              <a:t>work</a:t>
            </a:r>
            <a:r>
              <a:rPr lang="de-D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09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Dipl.-Inf. </a:t>
            </a:r>
            <a:r>
              <a:rPr lang="en-US" dirty="0" smtClean="0"/>
              <a:t>Dennis </a:t>
            </a:r>
            <a:r>
              <a:rPr lang="en-US" dirty="0" err="1" smtClean="0"/>
              <a:t>Schwerdel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de-DE" dirty="0" smtClean="0"/>
              <a:t>Phone:	+49 (0)631 </a:t>
            </a:r>
            <a:r>
              <a:rPr lang="de-DE" dirty="0" smtClean="0"/>
              <a:t>205-26 43</a:t>
            </a:r>
            <a:endParaRPr lang="de-DE" dirty="0" smtClean="0"/>
          </a:p>
          <a:p>
            <a:pPr lvl="0"/>
            <a:r>
              <a:rPr lang="de-DE" dirty="0"/>
              <a:t>F</a:t>
            </a:r>
            <a:r>
              <a:rPr lang="de-DE" dirty="0" smtClean="0"/>
              <a:t>ax:	+49 (0)631 205-30 56</a:t>
            </a:r>
            <a:endParaRPr lang="de-DE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Email:	</a:t>
            </a:r>
            <a:r>
              <a:rPr lang="de-DE" dirty="0" smtClean="0"/>
              <a:t>schwerdel</a:t>
            </a:r>
            <a:r>
              <a:rPr lang="de-DE" dirty="0" smtClean="0"/>
              <a:t>@informatik.uni-kl.de</a:t>
            </a:r>
            <a:endParaRPr lang="de-DE" dirty="0" smtClean="0"/>
          </a:p>
          <a:p>
            <a:r>
              <a:rPr lang="de-DE" dirty="0" smtClean="0"/>
              <a:t>Internet:	http://www.icsy.de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008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Introduction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ToMaTo</a:t>
            </a:r>
            <a:endParaRPr lang="de-DE" dirty="0" smtClean="0"/>
          </a:p>
          <a:p>
            <a:pPr lvl="1"/>
            <a:r>
              <a:rPr lang="en-US" dirty="0" smtClean="0"/>
              <a:t>Architecture</a:t>
            </a:r>
          </a:p>
          <a:p>
            <a:pPr lvl="1"/>
            <a:r>
              <a:rPr lang="de-DE" dirty="0" smtClean="0"/>
              <a:t>Devices</a:t>
            </a:r>
          </a:p>
          <a:p>
            <a:pPr lvl="1"/>
            <a:r>
              <a:rPr lang="de-DE" dirty="0" err="1" smtClean="0"/>
              <a:t>Connectors</a:t>
            </a:r>
            <a:endParaRPr lang="de-DE" dirty="0" smtClean="0"/>
          </a:p>
          <a:p>
            <a:pPr lvl="1"/>
            <a:r>
              <a:rPr lang="de-DE" dirty="0" smtClean="0"/>
              <a:t>Features</a:t>
            </a:r>
          </a:p>
          <a:p>
            <a:pPr lvl="1"/>
            <a:r>
              <a:rPr lang="de-DE" dirty="0" smtClean="0"/>
              <a:t>Editor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Evaluation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Integration in German-Lab</a:t>
            </a:r>
            <a:endParaRPr lang="en-US" dirty="0" smtClean="0"/>
          </a:p>
        </p:txBody>
      </p:sp>
      <p:pic>
        <p:nvPicPr>
          <p:cNvPr id="2050" name="Picture 2" descr="\\tsclient\capanord\glabnetman\doc\ToMaTo_a_network_experimentation_tool\exampl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480" y="1358770"/>
            <a:ext cx="4965261" cy="394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29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experimental </a:t>
            </a:r>
            <a:r>
              <a:rPr lang="de-DE" dirty="0" err="1" smtClean="0"/>
              <a:t>facilities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Helps</a:t>
            </a:r>
            <a:r>
              <a:rPr lang="de-DE" dirty="0" smtClean="0"/>
              <a:t> </a:t>
            </a:r>
            <a:r>
              <a:rPr lang="de-DE" dirty="0" err="1" smtClean="0"/>
              <a:t>designing</a:t>
            </a:r>
            <a:r>
              <a:rPr lang="de-DE" dirty="0" smtClean="0"/>
              <a:t>,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improving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r>
              <a:rPr lang="de-DE" dirty="0" smtClean="0"/>
              <a:t>, </a:t>
            </a:r>
            <a:r>
              <a:rPr lang="de-DE" dirty="0" err="1" smtClean="0"/>
              <a:t>applications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arcghitectures</a:t>
            </a:r>
            <a:endParaRPr lang="de-DE" dirty="0" smtClean="0"/>
          </a:p>
          <a:p>
            <a:pPr lvl="1"/>
            <a:r>
              <a:rPr lang="de-DE" dirty="0" smtClean="0"/>
              <a:t>Instrument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networking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endParaRPr lang="de-DE" dirty="0"/>
          </a:p>
          <a:p>
            <a:r>
              <a:rPr lang="de-DE" dirty="0" err="1" smtClean="0"/>
              <a:t>Existing</a:t>
            </a:r>
            <a:r>
              <a:rPr lang="de-DE" dirty="0" smtClean="0"/>
              <a:t> experimental </a:t>
            </a:r>
            <a:r>
              <a:rPr lang="de-DE" dirty="0" err="1" smtClean="0"/>
              <a:t>facilities</a:t>
            </a:r>
            <a:endParaRPr lang="de-DE" dirty="0" smtClean="0"/>
          </a:p>
          <a:p>
            <a:pPr lvl="1"/>
            <a:r>
              <a:rPr lang="de-DE" dirty="0" smtClean="0"/>
              <a:t>Planet-Lab</a:t>
            </a:r>
          </a:p>
          <a:p>
            <a:pPr lvl="2"/>
            <a:r>
              <a:rPr lang="de-DE" dirty="0" smtClean="0"/>
              <a:t>High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numbers</a:t>
            </a:r>
            <a:r>
              <a:rPr lang="de-DE" dirty="0" smtClean="0"/>
              <a:t> → </a:t>
            </a:r>
            <a:r>
              <a:rPr lang="de-DE" dirty="0" err="1" smtClean="0"/>
              <a:t>allows</a:t>
            </a:r>
            <a:r>
              <a:rPr lang="de-DE" dirty="0" smtClean="0"/>
              <a:t> large </a:t>
            </a:r>
            <a:r>
              <a:rPr lang="de-DE" dirty="0" err="1" smtClean="0"/>
              <a:t>experiments</a:t>
            </a:r>
            <a:endParaRPr lang="de-DE" dirty="0"/>
          </a:p>
          <a:p>
            <a:pPr lvl="2"/>
            <a:r>
              <a:rPr lang="de-DE" dirty="0" err="1" smtClean="0"/>
              <a:t>Uses</a:t>
            </a:r>
            <a:r>
              <a:rPr lang="de-DE" dirty="0" smtClean="0"/>
              <a:t> </a:t>
            </a:r>
            <a:r>
              <a:rPr lang="de-DE" dirty="0" err="1" smtClean="0"/>
              <a:t>container</a:t>
            </a:r>
            <a:r>
              <a:rPr lang="de-DE" dirty="0" smtClean="0"/>
              <a:t> </a:t>
            </a:r>
            <a:r>
              <a:rPr lang="de-DE" dirty="0" err="1" smtClean="0"/>
              <a:t>virtualization</a:t>
            </a:r>
            <a:r>
              <a:rPr lang="de-DE" dirty="0" smtClean="0"/>
              <a:t> → limited </a:t>
            </a:r>
            <a:r>
              <a:rPr lang="de-DE" dirty="0" err="1" smtClean="0"/>
              <a:t>hardware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kernel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endParaRPr lang="de-DE" dirty="0" smtClean="0"/>
          </a:p>
          <a:p>
            <a:pPr lvl="2"/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r>
              <a:rPr lang="de-DE" dirty="0" smtClean="0"/>
              <a:t> →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topologies</a:t>
            </a:r>
            <a:endParaRPr lang="de-DE" dirty="0" smtClean="0"/>
          </a:p>
          <a:p>
            <a:pPr lvl="1"/>
            <a:r>
              <a:rPr lang="de-DE" dirty="0" err="1" smtClean="0"/>
              <a:t>Emulab</a:t>
            </a:r>
            <a:endParaRPr lang="de-DE" dirty="0" smtClean="0"/>
          </a:p>
          <a:p>
            <a:pPr lvl="2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virtualization</a:t>
            </a:r>
            <a:r>
              <a:rPr lang="de-DE" dirty="0" smtClean="0"/>
              <a:t> → </a:t>
            </a:r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hardware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kernel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, </a:t>
            </a:r>
            <a:r>
              <a:rPr lang="de-DE" dirty="0" err="1" smtClean="0"/>
              <a:t>inefficient</a:t>
            </a:r>
            <a:endParaRPr lang="de-DE" dirty="0" smtClean="0"/>
          </a:p>
          <a:p>
            <a:pPr lvl="2"/>
            <a:r>
              <a:rPr lang="de-DE" dirty="0" err="1" smtClean="0"/>
              <a:t>Realized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cluster</a:t>
            </a:r>
            <a:r>
              <a:rPr lang="de-DE" dirty="0" smtClean="0"/>
              <a:t> → </a:t>
            </a:r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/>
              <a:t> </a:t>
            </a:r>
            <a:r>
              <a:rPr lang="de-DE" dirty="0" err="1" smtClean="0"/>
              <a:t>topology</a:t>
            </a:r>
            <a:endParaRPr lang="de-DE" dirty="0" smtClean="0"/>
          </a:p>
          <a:p>
            <a:pPr lvl="1"/>
            <a:r>
              <a:rPr lang="de-DE" dirty="0" smtClean="0"/>
              <a:t>Seattle</a:t>
            </a:r>
          </a:p>
          <a:p>
            <a:pPr lvl="2"/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custom</a:t>
            </a:r>
            <a:r>
              <a:rPr lang="de-DE" dirty="0" smtClean="0"/>
              <a:t> </a:t>
            </a:r>
            <a:r>
              <a:rPr lang="de-DE" dirty="0" err="1" smtClean="0"/>
              <a:t>python</a:t>
            </a:r>
            <a:r>
              <a:rPr lang="de-DE" dirty="0" smtClean="0"/>
              <a:t> </a:t>
            </a:r>
            <a:r>
              <a:rPr lang="de-DE" dirty="0" err="1" smtClean="0"/>
              <a:t>dialect</a:t>
            </a:r>
            <a:r>
              <a:rPr lang="de-DE" dirty="0" smtClean="0"/>
              <a:t> → not </a:t>
            </a:r>
            <a:r>
              <a:rPr lang="de-DE" dirty="0" err="1" smtClean="0"/>
              <a:t>suitable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all </a:t>
            </a:r>
            <a:r>
              <a:rPr lang="de-DE" dirty="0" err="1" smtClean="0"/>
              <a:t>experiments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92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ToMaTo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ToMaTo</a:t>
            </a:r>
            <a:r>
              <a:rPr lang="de-DE" dirty="0" smtClean="0"/>
              <a:t>: „</a:t>
            </a:r>
            <a:r>
              <a:rPr lang="de-DE" dirty="0" err="1" smtClean="0"/>
              <a:t>Topology</a:t>
            </a:r>
            <a:r>
              <a:rPr lang="de-DE" dirty="0" smtClean="0"/>
              <a:t> </a:t>
            </a:r>
            <a:r>
              <a:rPr lang="de-DE" dirty="0" err="1" smtClean="0"/>
              <a:t>Managenemt</a:t>
            </a:r>
            <a:r>
              <a:rPr lang="de-DE" dirty="0" smtClean="0"/>
              <a:t> Tool“</a:t>
            </a:r>
          </a:p>
          <a:p>
            <a:r>
              <a:rPr lang="de-DE" dirty="0" err="1" smtClean="0"/>
              <a:t>Topology</a:t>
            </a:r>
            <a:r>
              <a:rPr lang="de-DE" dirty="0"/>
              <a:t> </a:t>
            </a:r>
            <a:r>
              <a:rPr lang="de-DE" dirty="0" err="1" smtClean="0"/>
              <a:t>contains</a:t>
            </a:r>
            <a:endParaRPr lang="de-DE" dirty="0" smtClean="0"/>
          </a:p>
          <a:p>
            <a:pPr lvl="1"/>
            <a:r>
              <a:rPr lang="de-DE" dirty="0" smtClean="0"/>
              <a:t>Devices</a:t>
            </a:r>
          </a:p>
          <a:p>
            <a:pPr lvl="1"/>
            <a:r>
              <a:rPr lang="de-DE" dirty="0" err="1" smtClean="0"/>
              <a:t>Connectors</a:t>
            </a:r>
            <a:endParaRPr lang="de-DE" dirty="0"/>
          </a:p>
          <a:p>
            <a:r>
              <a:rPr lang="de-DE" dirty="0" smtClean="0"/>
              <a:t>Devices</a:t>
            </a:r>
          </a:p>
          <a:p>
            <a:pPr lvl="1"/>
            <a:r>
              <a:rPr lang="de-DE" dirty="0" err="1" smtClean="0"/>
              <a:t>Active</a:t>
            </a:r>
            <a:r>
              <a:rPr lang="de-DE" dirty="0" smtClean="0"/>
              <a:t> </a:t>
            </a:r>
            <a:r>
              <a:rPr lang="de-DE" dirty="0" err="1" smtClean="0"/>
              <a:t>components</a:t>
            </a:r>
            <a:endParaRPr lang="de-DE" dirty="0" smtClean="0"/>
          </a:p>
          <a:p>
            <a:pPr lvl="1"/>
            <a:r>
              <a:rPr lang="de-DE" dirty="0" smtClean="0"/>
              <a:t>E.g. </a:t>
            </a:r>
            <a:r>
              <a:rPr lang="de-DE" dirty="0" err="1" smtClean="0"/>
              <a:t>computers</a:t>
            </a:r>
            <a:endParaRPr lang="de-DE" dirty="0" smtClean="0"/>
          </a:p>
          <a:p>
            <a:pPr lvl="1"/>
            <a:r>
              <a:rPr lang="de-DE" dirty="0" err="1" smtClean="0"/>
              <a:t>Produce</a:t>
            </a:r>
            <a:r>
              <a:rPr lang="de-DE" dirty="0" smtClean="0"/>
              <a:t>/</a:t>
            </a:r>
            <a:r>
              <a:rPr lang="de-DE" dirty="0" err="1" smtClean="0"/>
              <a:t>Consume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r>
              <a:rPr lang="de-DE" dirty="0" err="1" smtClean="0"/>
              <a:t>Connectors</a:t>
            </a:r>
            <a:endParaRPr lang="de-DE" dirty="0" smtClean="0"/>
          </a:p>
          <a:p>
            <a:pPr lvl="1"/>
            <a:r>
              <a:rPr lang="de-DE" dirty="0" smtClean="0"/>
              <a:t>Networking </a:t>
            </a:r>
            <a:r>
              <a:rPr lang="de-DE" dirty="0" err="1" smtClean="0"/>
              <a:t>components</a:t>
            </a:r>
            <a:endParaRPr lang="de-DE" dirty="0" smtClean="0"/>
          </a:p>
          <a:p>
            <a:pPr lvl="1"/>
            <a:r>
              <a:rPr lang="de-DE" dirty="0" smtClean="0"/>
              <a:t>E.g. </a:t>
            </a:r>
            <a:r>
              <a:rPr lang="de-DE" dirty="0" err="1" smtClean="0"/>
              <a:t>switches</a:t>
            </a:r>
            <a:r>
              <a:rPr lang="de-DE" dirty="0" smtClean="0"/>
              <a:t>, </a:t>
            </a:r>
            <a:r>
              <a:rPr lang="de-DE" dirty="0" err="1" smtClean="0"/>
              <a:t>routers</a:t>
            </a:r>
            <a:endParaRPr lang="de-DE" dirty="0" smtClean="0"/>
          </a:p>
          <a:p>
            <a:pPr lvl="1"/>
            <a:r>
              <a:rPr lang="de-DE" dirty="0" smtClean="0"/>
              <a:t>Transport/</a:t>
            </a:r>
            <a:r>
              <a:rPr lang="de-DE" dirty="0" err="1" smtClean="0"/>
              <a:t>Manipulate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</p:txBody>
      </p:sp>
      <p:pic>
        <p:nvPicPr>
          <p:cNvPr id="7" name="Picture 6" descr="\\tsclient\capanord\glabnetman\doc\ToMaTo_a_network_experimentation_tool\exampl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005" y="1681529"/>
            <a:ext cx="4027488" cy="236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994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ToMaTo</a:t>
            </a:r>
            <a:r>
              <a:rPr lang="de-DE" dirty="0" smtClean="0"/>
              <a:t> - </a:t>
            </a:r>
            <a:r>
              <a:rPr lang="de-DE" dirty="0" err="1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ToMaTo</a:t>
            </a:r>
            <a:r>
              <a:rPr lang="de-DE" dirty="0" smtClean="0"/>
              <a:t> </a:t>
            </a:r>
            <a:r>
              <a:rPr lang="de-DE" dirty="0" err="1" smtClean="0"/>
              <a:t>contains</a:t>
            </a:r>
            <a:r>
              <a:rPr lang="de-DE" dirty="0" smtClean="0"/>
              <a:t> 3 </a:t>
            </a:r>
            <a:r>
              <a:rPr lang="de-DE" dirty="0" err="1" smtClean="0"/>
              <a:t>parts</a:t>
            </a:r>
            <a:endParaRPr lang="de-DE" dirty="0" smtClean="0"/>
          </a:p>
          <a:p>
            <a:r>
              <a:rPr lang="de-DE" dirty="0" smtClean="0"/>
              <a:t>Host </a:t>
            </a:r>
            <a:r>
              <a:rPr lang="de-DE" dirty="0" err="1" smtClean="0"/>
              <a:t>part</a:t>
            </a:r>
            <a:endParaRPr lang="de-DE" dirty="0" smtClean="0"/>
          </a:p>
          <a:p>
            <a:pPr lvl="1"/>
            <a:r>
              <a:rPr lang="de-DE" dirty="0" err="1" smtClean="0"/>
              <a:t>Based</a:t>
            </a:r>
            <a:r>
              <a:rPr lang="de-DE" dirty="0" smtClean="0"/>
              <a:t> on PROXMOX VE</a:t>
            </a:r>
          </a:p>
          <a:p>
            <a:pPr lvl="1"/>
            <a:r>
              <a:rPr lang="de-DE" dirty="0" err="1" smtClean="0"/>
              <a:t>Offers</a:t>
            </a:r>
            <a:r>
              <a:rPr lang="de-DE" dirty="0" smtClean="0"/>
              <a:t> </a:t>
            </a:r>
            <a:r>
              <a:rPr lang="de-DE" dirty="0" err="1" smtClean="0"/>
              <a:t>virtualization</a:t>
            </a:r>
            <a:endParaRPr lang="de-DE" dirty="0" smtClean="0"/>
          </a:p>
          <a:p>
            <a:pPr lvl="1"/>
            <a:r>
              <a:rPr lang="de-DE" dirty="0" smtClean="0"/>
              <a:t>All additional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packages</a:t>
            </a:r>
            <a:endParaRPr lang="de-DE" dirty="0" smtClean="0"/>
          </a:p>
          <a:p>
            <a:r>
              <a:rPr lang="de-DE" dirty="0" smtClean="0"/>
              <a:t>Backend</a:t>
            </a:r>
          </a:p>
          <a:p>
            <a:pPr lvl="1"/>
            <a:r>
              <a:rPr lang="de-DE" dirty="0" smtClean="0"/>
              <a:t>Controls </a:t>
            </a:r>
            <a:r>
              <a:rPr lang="de-DE" dirty="0" err="1" smtClean="0"/>
              <a:t>hosts</a:t>
            </a:r>
            <a:r>
              <a:rPr lang="de-DE" dirty="0" smtClean="0"/>
              <a:t> via SSH</a:t>
            </a:r>
          </a:p>
          <a:p>
            <a:pPr lvl="1"/>
            <a:r>
              <a:rPr lang="de-DE" dirty="0" err="1" smtClean="0"/>
              <a:t>Centralized</a:t>
            </a:r>
            <a:r>
              <a:rPr lang="de-DE" dirty="0" smtClean="0"/>
              <a:t> </a:t>
            </a:r>
            <a:r>
              <a:rPr lang="de-DE" dirty="0" err="1" smtClean="0"/>
              <a:t>logic</a:t>
            </a:r>
            <a:r>
              <a:rPr lang="de-DE" dirty="0" smtClean="0"/>
              <a:t>, </a:t>
            </a:r>
            <a:r>
              <a:rPr lang="de-DE" dirty="0" err="1" smtClean="0"/>
              <a:t>resource</a:t>
            </a:r>
            <a:r>
              <a:rPr lang="de-DE" dirty="0" smtClean="0"/>
              <a:t> </a:t>
            </a:r>
            <a:r>
              <a:rPr lang="de-DE" dirty="0" err="1" smtClean="0"/>
              <a:t>management</a:t>
            </a:r>
            <a:r>
              <a:rPr lang="de-DE" dirty="0" smtClean="0"/>
              <a:t>,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accounts</a:t>
            </a:r>
            <a:endParaRPr lang="de-DE" dirty="0" smtClean="0"/>
          </a:p>
          <a:p>
            <a:pPr lvl="1"/>
            <a:r>
              <a:rPr lang="de-DE" dirty="0" err="1" smtClean="0"/>
              <a:t>Offers</a:t>
            </a:r>
            <a:r>
              <a:rPr lang="de-DE" dirty="0" smtClean="0"/>
              <a:t> XML RPC </a:t>
            </a:r>
            <a:r>
              <a:rPr lang="de-DE" dirty="0" err="1" smtClean="0"/>
              <a:t>interface</a:t>
            </a:r>
            <a:endParaRPr lang="de-DE" dirty="0" smtClean="0"/>
          </a:p>
          <a:p>
            <a:r>
              <a:rPr lang="de-DE" dirty="0" smtClean="0"/>
              <a:t>Frontend(s)</a:t>
            </a:r>
          </a:p>
          <a:p>
            <a:pPr lvl="1"/>
            <a:r>
              <a:rPr lang="de-DE" dirty="0" err="1" smtClean="0"/>
              <a:t>Offer</a:t>
            </a:r>
            <a:r>
              <a:rPr lang="de-DE" dirty="0" smtClean="0"/>
              <a:t> a GUI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endParaRPr lang="de-DE" dirty="0" smtClean="0"/>
          </a:p>
          <a:p>
            <a:pPr lvl="1"/>
            <a:r>
              <a:rPr lang="de-DE" dirty="0" err="1" smtClean="0"/>
              <a:t>Currently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/>
              <a:t> </a:t>
            </a:r>
            <a:r>
              <a:rPr lang="de-DE" dirty="0" smtClean="0"/>
              <a:t>a web-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exists</a:t>
            </a:r>
            <a:endParaRPr lang="de-DE" dirty="0" smtClean="0"/>
          </a:p>
          <a:p>
            <a:pPr lvl="1"/>
            <a:r>
              <a:rPr lang="de-DE" dirty="0" smtClean="0"/>
              <a:t>More </a:t>
            </a:r>
            <a:r>
              <a:rPr lang="de-DE" dirty="0" err="1" smtClean="0"/>
              <a:t>frontends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endParaRPr lang="de-DE" dirty="0"/>
          </a:p>
          <a:p>
            <a:endParaRPr lang="de-DE" dirty="0" smtClean="0"/>
          </a:p>
          <a:p>
            <a:pPr lvl="1"/>
            <a:endParaRPr lang="de-DE" dirty="0"/>
          </a:p>
          <a:p>
            <a:endParaRPr lang="en-US" dirty="0"/>
          </a:p>
        </p:txBody>
      </p:sp>
      <p:pic>
        <p:nvPicPr>
          <p:cNvPr id="3074" name="Picture 2" descr="\\tsclient\capanord\glabnetman\doc\Presentation\struc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23755"/>
            <a:ext cx="4061005" cy="143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32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ToMaTo</a:t>
            </a:r>
            <a:r>
              <a:rPr lang="de-DE" dirty="0"/>
              <a:t> </a:t>
            </a:r>
            <a:r>
              <a:rPr lang="de-DE" dirty="0" smtClean="0"/>
              <a:t>-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KVM</a:t>
            </a:r>
          </a:p>
          <a:p>
            <a:pPr lvl="1"/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virtualization</a:t>
            </a:r>
            <a:endParaRPr lang="de-DE" dirty="0" smtClean="0"/>
          </a:p>
          <a:p>
            <a:pPr lvl="1"/>
            <a:r>
              <a:rPr lang="de-DE" dirty="0" err="1" smtClean="0"/>
              <a:t>Offers</a:t>
            </a:r>
            <a:r>
              <a:rPr lang="de-DE" dirty="0" smtClean="0"/>
              <a:t> </a:t>
            </a:r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endParaRPr lang="de-DE" dirty="0" smtClean="0"/>
          </a:p>
          <a:p>
            <a:r>
              <a:rPr lang="de-DE" dirty="0" err="1" smtClean="0"/>
              <a:t>OpenVZ</a:t>
            </a:r>
            <a:endParaRPr lang="de-DE" dirty="0" smtClean="0"/>
          </a:p>
          <a:p>
            <a:pPr lvl="1"/>
            <a:r>
              <a:rPr lang="de-DE" dirty="0" smtClean="0"/>
              <a:t>Container </a:t>
            </a:r>
            <a:r>
              <a:rPr lang="de-DE" dirty="0" err="1" smtClean="0"/>
              <a:t>virtualization</a:t>
            </a:r>
            <a:endParaRPr lang="de-DE" dirty="0" smtClean="0"/>
          </a:p>
          <a:p>
            <a:pPr lvl="1"/>
            <a:r>
              <a:rPr lang="de-DE" dirty="0" smtClean="0"/>
              <a:t>Lightweight, </a:t>
            </a:r>
            <a:r>
              <a:rPr lang="de-DE" dirty="0" err="1" smtClean="0"/>
              <a:t>uses</a:t>
            </a:r>
            <a:r>
              <a:rPr lang="de-DE" dirty="0" smtClean="0"/>
              <a:t> </a:t>
            </a:r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resources</a:t>
            </a:r>
            <a:endParaRPr lang="de-DE" dirty="0" smtClean="0"/>
          </a:p>
          <a:p>
            <a:pPr lvl="1"/>
            <a:r>
              <a:rPr lang="de-DE" dirty="0" err="1" smtClean="0"/>
              <a:t>Easier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endParaRPr lang="de-DE" dirty="0" smtClean="0"/>
          </a:p>
          <a:p>
            <a:r>
              <a:rPr lang="de-DE" dirty="0" smtClean="0"/>
              <a:t>Templates</a:t>
            </a:r>
          </a:p>
          <a:p>
            <a:pPr lvl="1"/>
            <a:r>
              <a:rPr lang="de-DE" dirty="0" err="1" smtClean="0"/>
              <a:t>Preinstalled</a:t>
            </a:r>
            <a:r>
              <a:rPr lang="de-DE" dirty="0" smtClean="0"/>
              <a:t> </a:t>
            </a:r>
            <a:r>
              <a:rPr lang="de-DE" dirty="0" err="1" smtClean="0"/>
              <a:t>device</a:t>
            </a:r>
            <a:r>
              <a:rPr lang="de-DE" dirty="0" smtClean="0"/>
              <a:t> </a:t>
            </a:r>
            <a:r>
              <a:rPr lang="de-DE" dirty="0" err="1" smtClean="0"/>
              <a:t>images</a:t>
            </a:r>
            <a:r>
              <a:rPr lang="de-DE" dirty="0" smtClean="0"/>
              <a:t>, </a:t>
            </a:r>
            <a:r>
              <a:rPr lang="de-DE" dirty="0" err="1" smtClean="0"/>
              <a:t>ready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endParaRPr lang="de-DE" dirty="0" smtClean="0"/>
          </a:p>
          <a:p>
            <a:pPr lvl="1"/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versions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Debian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Ubuntu</a:t>
            </a:r>
            <a:r>
              <a:rPr lang="de-DE" dirty="0" smtClean="0"/>
              <a:t> Linux (32 </a:t>
            </a:r>
            <a:r>
              <a:rPr lang="de-DE" dirty="0" err="1" smtClean="0"/>
              <a:t>and</a:t>
            </a:r>
            <a:r>
              <a:rPr lang="de-DE" dirty="0" smtClean="0"/>
              <a:t> 64 </a:t>
            </a:r>
            <a:r>
              <a:rPr lang="de-DE" dirty="0" err="1" smtClean="0"/>
              <a:t>bits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FreeBSD (</a:t>
            </a:r>
            <a:r>
              <a:rPr lang="de-DE" dirty="0" err="1" smtClean="0"/>
              <a:t>only</a:t>
            </a:r>
            <a:r>
              <a:rPr lang="de-DE" dirty="0" smtClean="0"/>
              <a:t> KVM)</a:t>
            </a:r>
          </a:p>
        </p:txBody>
      </p:sp>
    </p:spTree>
    <p:extLst>
      <p:ext uri="{BB962C8B-B14F-4D97-AF65-F5344CB8AC3E}">
        <p14:creationId xmlns:p14="http://schemas.microsoft.com/office/powerpoint/2010/main" val="3485713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ToMaTo</a:t>
            </a:r>
            <a:r>
              <a:rPr lang="de-DE" dirty="0" smtClean="0"/>
              <a:t> - </a:t>
            </a:r>
            <a:r>
              <a:rPr lang="de-DE" dirty="0" err="1" smtClean="0"/>
              <a:t>Connectors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/>
              <a:t>Tinc</a:t>
            </a:r>
            <a:r>
              <a:rPr lang="de-DE" dirty="0" smtClean="0"/>
              <a:t> VPN</a:t>
            </a:r>
          </a:p>
          <a:p>
            <a:pPr lvl="1"/>
            <a:r>
              <a:rPr lang="de-DE" dirty="0" err="1" smtClean="0"/>
              <a:t>Creates</a:t>
            </a:r>
            <a:r>
              <a:rPr lang="de-DE" dirty="0" smtClean="0"/>
              <a:t> private </a:t>
            </a:r>
            <a:r>
              <a:rPr lang="de-DE" dirty="0" err="1" smtClean="0"/>
              <a:t>networks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devices</a:t>
            </a:r>
            <a:endParaRPr lang="de-DE" dirty="0" smtClean="0"/>
          </a:p>
          <a:p>
            <a:pPr lvl="1"/>
            <a:r>
              <a:rPr lang="de-DE" dirty="0" smtClean="0"/>
              <a:t>Not </a:t>
            </a:r>
            <a:r>
              <a:rPr lang="de-DE" dirty="0" err="1" smtClean="0"/>
              <a:t>encrypted</a:t>
            </a:r>
            <a:r>
              <a:rPr lang="de-DE" dirty="0" smtClean="0"/>
              <a:t> →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performance</a:t>
            </a:r>
            <a:endParaRPr lang="de-DE" dirty="0" smtClean="0"/>
          </a:p>
          <a:p>
            <a:pPr lvl="1"/>
            <a:r>
              <a:rPr lang="de-DE" dirty="0" smtClean="0"/>
              <a:t>Hub, Switch </a:t>
            </a:r>
            <a:r>
              <a:rPr lang="de-DE" dirty="0" err="1" smtClean="0"/>
              <a:t>or</a:t>
            </a:r>
            <a:r>
              <a:rPr lang="de-DE" dirty="0" smtClean="0"/>
              <a:t> Router </a:t>
            </a:r>
            <a:r>
              <a:rPr lang="de-DE" dirty="0" err="1" smtClean="0"/>
              <a:t>semantics</a:t>
            </a:r>
            <a:endParaRPr lang="de-DE" dirty="0"/>
          </a:p>
          <a:p>
            <a:r>
              <a:rPr lang="de-DE" dirty="0" smtClean="0"/>
              <a:t>Special </a:t>
            </a:r>
            <a:r>
              <a:rPr lang="de-DE" dirty="0" err="1" smtClean="0"/>
              <a:t>connectors</a:t>
            </a:r>
            <a:endParaRPr lang="de-DE" dirty="0" smtClean="0"/>
          </a:p>
          <a:p>
            <a:pPr lvl="1"/>
            <a:r>
              <a:rPr lang="de-DE" dirty="0" smtClean="0"/>
              <a:t>Connect </a:t>
            </a:r>
            <a:r>
              <a:rPr lang="de-DE" dirty="0" err="1" smtClean="0"/>
              <a:t>devices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host</a:t>
            </a:r>
            <a:r>
              <a:rPr lang="de-DE" dirty="0" smtClean="0"/>
              <a:t> </a:t>
            </a:r>
            <a:r>
              <a:rPr lang="de-DE" dirty="0" err="1" smtClean="0"/>
              <a:t>bridges</a:t>
            </a:r>
            <a:endParaRPr lang="de-DE" dirty="0" smtClean="0"/>
          </a:p>
          <a:p>
            <a:pPr lvl="1"/>
            <a:r>
              <a:rPr lang="de-DE" dirty="0" smtClean="0"/>
              <a:t>Can </a:t>
            </a:r>
            <a:r>
              <a:rPr lang="de-DE" dirty="0" err="1" smtClean="0"/>
              <a:t>connect</a:t>
            </a:r>
            <a:r>
              <a:rPr lang="de-DE" dirty="0" smtClean="0"/>
              <a:t> </a:t>
            </a:r>
            <a:r>
              <a:rPr lang="de-DE" dirty="0" err="1" smtClean="0"/>
              <a:t>devices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Internet</a:t>
            </a:r>
          </a:p>
          <a:p>
            <a:pPr lvl="1"/>
            <a:r>
              <a:rPr lang="de-DE" dirty="0" err="1" smtClean="0"/>
              <a:t>Openflow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r>
              <a:rPr lang="de-DE" dirty="0" smtClean="0"/>
              <a:t> </a:t>
            </a:r>
            <a:r>
              <a:rPr lang="de-DE" dirty="0" err="1" smtClean="0"/>
              <a:t>planned</a:t>
            </a:r>
            <a:endParaRPr lang="de-DE" dirty="0" smtClean="0"/>
          </a:p>
          <a:p>
            <a:r>
              <a:rPr lang="de-DE" dirty="0" smtClean="0"/>
              <a:t>Link </a:t>
            </a:r>
            <a:r>
              <a:rPr lang="de-DE" dirty="0" err="1" smtClean="0"/>
              <a:t>emulation</a:t>
            </a:r>
            <a:endParaRPr lang="de-DE" dirty="0" smtClean="0"/>
          </a:p>
          <a:p>
            <a:pPr lvl="1"/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Tinc</a:t>
            </a:r>
            <a:r>
              <a:rPr lang="de-DE" dirty="0" smtClean="0"/>
              <a:t> VPN</a:t>
            </a:r>
          </a:p>
          <a:p>
            <a:pPr lvl="1"/>
            <a:r>
              <a:rPr lang="de-DE" dirty="0" smtClean="0"/>
              <a:t>Can </a:t>
            </a:r>
            <a:r>
              <a:rPr lang="de-DE" dirty="0" err="1" smtClean="0"/>
              <a:t>set</a:t>
            </a:r>
            <a:r>
              <a:rPr lang="de-DE" dirty="0" smtClean="0"/>
              <a:t> additional </a:t>
            </a:r>
            <a:r>
              <a:rPr lang="de-DE" dirty="0" err="1" smtClean="0"/>
              <a:t>QoS</a:t>
            </a:r>
            <a:r>
              <a:rPr lang="de-DE" dirty="0" smtClean="0"/>
              <a:t> </a:t>
            </a:r>
            <a:r>
              <a:rPr lang="de-DE" dirty="0" err="1" smtClean="0"/>
              <a:t>limitations</a:t>
            </a:r>
            <a:r>
              <a:rPr lang="de-DE" dirty="0" smtClean="0"/>
              <a:t> on links</a:t>
            </a:r>
          </a:p>
          <a:p>
            <a:pPr lvl="2"/>
            <a:r>
              <a:rPr lang="de-DE" dirty="0" smtClean="0"/>
              <a:t>Packet </a:t>
            </a:r>
            <a:r>
              <a:rPr lang="de-DE" dirty="0" err="1" smtClean="0"/>
              <a:t>loss</a:t>
            </a:r>
            <a:endParaRPr lang="de-DE" dirty="0" smtClean="0"/>
          </a:p>
          <a:p>
            <a:pPr lvl="2"/>
            <a:r>
              <a:rPr lang="de-DE" dirty="0" err="1" smtClean="0"/>
              <a:t>Bandwidth</a:t>
            </a:r>
            <a:r>
              <a:rPr lang="de-DE" dirty="0" smtClean="0"/>
              <a:t> </a:t>
            </a:r>
            <a:r>
              <a:rPr lang="de-DE" dirty="0" err="1" smtClean="0"/>
              <a:t>limit</a:t>
            </a:r>
            <a:endParaRPr lang="de-DE" dirty="0" smtClean="0"/>
          </a:p>
          <a:p>
            <a:pPr lvl="2"/>
            <a:r>
              <a:rPr lang="de-DE" dirty="0" err="1" smtClean="0"/>
              <a:t>Latency</a:t>
            </a:r>
            <a:endParaRPr lang="de-DE" dirty="0" smtClean="0"/>
          </a:p>
          <a:p>
            <a:pPr lvl="1"/>
            <a:r>
              <a:rPr lang="de-DE" dirty="0" smtClean="0"/>
              <a:t>Long-term </a:t>
            </a:r>
            <a:r>
              <a:rPr lang="de-DE" dirty="0" err="1" smtClean="0"/>
              <a:t>statistics</a:t>
            </a:r>
            <a:r>
              <a:rPr lang="de-DE" dirty="0" smtClean="0"/>
              <a:t> </a:t>
            </a:r>
            <a:r>
              <a:rPr lang="de-DE" dirty="0" err="1" smtClean="0"/>
              <a:t>help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estimate</a:t>
            </a:r>
            <a:r>
              <a:rPr lang="de-DE" dirty="0"/>
              <a:t> </a:t>
            </a:r>
            <a:r>
              <a:rPr lang="de-DE" dirty="0" err="1" smtClean="0"/>
              <a:t>underlying</a:t>
            </a:r>
            <a:r>
              <a:rPr lang="de-DE" dirty="0" smtClean="0"/>
              <a:t> link </a:t>
            </a:r>
            <a:r>
              <a:rPr lang="de-DE" dirty="0" err="1" smtClean="0"/>
              <a:t>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9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ToMaTo</a:t>
            </a:r>
            <a:r>
              <a:rPr lang="de-DE" dirty="0" smtClean="0"/>
              <a:t> -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Administrator/Developer </a:t>
            </a:r>
            <a:r>
              <a:rPr lang="de-DE" dirty="0" err="1" smtClean="0"/>
              <a:t>features</a:t>
            </a:r>
            <a:endParaRPr lang="de-DE" dirty="0" smtClean="0"/>
          </a:p>
          <a:p>
            <a:pPr lvl="1"/>
            <a:r>
              <a:rPr lang="de-DE" dirty="0" smtClean="0"/>
              <a:t>Intelligent </a:t>
            </a:r>
            <a:r>
              <a:rPr lang="de-DE" dirty="0" err="1" smtClean="0"/>
              <a:t>load-balancing</a:t>
            </a:r>
            <a:endParaRPr lang="de-DE" dirty="0" smtClean="0"/>
          </a:p>
          <a:p>
            <a:pPr lvl="1"/>
            <a:r>
              <a:rPr lang="de-DE" dirty="0" smtClean="0"/>
              <a:t>Open </a:t>
            </a:r>
            <a:r>
              <a:rPr lang="de-DE" dirty="0" err="1" smtClean="0"/>
              <a:t>xml-rpc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Administrator </a:t>
            </a:r>
            <a:r>
              <a:rPr lang="de-DE" dirty="0" err="1" smtClean="0"/>
              <a:t>tools</a:t>
            </a:r>
            <a:endParaRPr lang="de-DE" dirty="0" smtClean="0"/>
          </a:p>
          <a:p>
            <a:pPr lvl="1"/>
            <a:r>
              <a:rPr lang="de-DE" dirty="0" smtClean="0"/>
              <a:t>LDAP </a:t>
            </a:r>
            <a:r>
              <a:rPr lang="de-DE" dirty="0" err="1" smtClean="0"/>
              <a:t>integration</a:t>
            </a:r>
            <a:endParaRPr lang="de-DE" dirty="0"/>
          </a:p>
          <a:p>
            <a:pPr lvl="1"/>
            <a:endParaRPr lang="de-DE" dirty="0" smtClean="0"/>
          </a:p>
          <a:p>
            <a:r>
              <a:rPr lang="de-DE" dirty="0" smtClean="0"/>
              <a:t>User </a:t>
            </a:r>
            <a:r>
              <a:rPr lang="de-DE" dirty="0" err="1" smtClean="0"/>
              <a:t>features</a:t>
            </a:r>
            <a:endParaRPr lang="de-DE" dirty="0" smtClean="0"/>
          </a:p>
          <a:p>
            <a:pPr lvl="1"/>
            <a:r>
              <a:rPr lang="de-DE" dirty="0" err="1" smtClean="0"/>
              <a:t>Automatic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endParaRPr lang="de-DE" dirty="0" smtClean="0"/>
          </a:p>
          <a:p>
            <a:pPr lvl="1"/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running</a:t>
            </a:r>
            <a:r>
              <a:rPr lang="de-DE" dirty="0" smtClean="0"/>
              <a:t> </a:t>
            </a:r>
            <a:r>
              <a:rPr lang="de-DE" dirty="0" err="1" smtClean="0"/>
              <a:t>topologies</a:t>
            </a:r>
            <a:endParaRPr lang="de-DE" dirty="0" smtClean="0"/>
          </a:p>
          <a:p>
            <a:pPr lvl="1"/>
            <a:r>
              <a:rPr lang="de-DE" dirty="0" err="1" smtClean="0"/>
              <a:t>Console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endParaRPr lang="de-DE" dirty="0" smtClean="0"/>
          </a:p>
          <a:p>
            <a:pPr lvl="1"/>
            <a:r>
              <a:rPr lang="de-DE" dirty="0" smtClean="0"/>
              <a:t>Image </a:t>
            </a:r>
            <a:r>
              <a:rPr lang="de-DE" dirty="0" err="1" smtClean="0"/>
              <a:t>up</a:t>
            </a:r>
            <a:r>
              <a:rPr lang="de-DE" dirty="0" smtClean="0"/>
              <a:t>/</a:t>
            </a:r>
            <a:r>
              <a:rPr lang="de-DE" dirty="0" err="1" smtClean="0"/>
              <a:t>download</a:t>
            </a:r>
            <a:endParaRPr lang="de-DE" dirty="0"/>
          </a:p>
          <a:p>
            <a:pPr lvl="1"/>
            <a:r>
              <a:rPr lang="de-DE" dirty="0" err="1" smtClean="0"/>
              <a:t>Pcap</a:t>
            </a:r>
            <a:r>
              <a:rPr lang="de-DE" dirty="0" smtClean="0"/>
              <a:t> </a:t>
            </a:r>
            <a:r>
              <a:rPr lang="de-DE" dirty="0" err="1" smtClean="0"/>
              <a:t>capturing</a:t>
            </a:r>
            <a:endParaRPr lang="de-DE" dirty="0" smtClean="0"/>
          </a:p>
        </p:txBody>
      </p:sp>
      <p:pic>
        <p:nvPicPr>
          <p:cNvPr id="6146" name="Picture 2" descr="\\tsclient\capanord\glabnetman\doc\ToMaTo_a_network_experimentation_tool\16.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645" y="4734145"/>
            <a:ext cx="4317677" cy="137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93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ToMaTo</a:t>
            </a:r>
            <a:r>
              <a:rPr lang="de-DE" dirty="0" smtClean="0"/>
              <a:t> – </a:t>
            </a:r>
            <a:r>
              <a:rPr lang="de-DE" dirty="0" err="1" smtClean="0"/>
              <a:t>Graphical</a:t>
            </a:r>
            <a:r>
              <a:rPr lang="de-DE" dirty="0" smtClean="0"/>
              <a:t> </a:t>
            </a:r>
            <a:r>
              <a:rPr lang="de-DE" dirty="0" err="1" smtClean="0"/>
              <a:t>editor</a:t>
            </a:r>
            <a:r>
              <a:rPr lang="de-DE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 </a:t>
            </a:r>
            <a:endParaRPr lang="en-US" dirty="0"/>
          </a:p>
        </p:txBody>
      </p:sp>
      <p:pic>
        <p:nvPicPr>
          <p:cNvPr id="4098" name="Picture 2" descr="\\tsclient\capanord\glabnetman\doc\Presentation\exampl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35" y="863715"/>
            <a:ext cx="6930770" cy="550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92138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7CCABB40ADEF4B88F87057C5189174" ma:contentTypeVersion="0" ma:contentTypeDescription="Create a new document." ma:contentTypeScope="" ma:versionID="1c8a64cc8bf96ee48f490303cacc85c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B895663-9076-48B5-9FB3-BE4228C72BD0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FF2812F-853A-4562-83B3-7C89750A14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2313C4-71F5-4F95-A242-8F7DD8EC0C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689</Words>
  <Application>Microsoft Office PowerPoint</Application>
  <PresentationFormat>On-screen Show (4:3)</PresentationFormat>
  <Paragraphs>186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Standarddesign</vt:lpstr>
      <vt:lpstr>ToMaTo</vt:lpstr>
      <vt:lpstr>Overview</vt:lpstr>
      <vt:lpstr>Introduction</vt:lpstr>
      <vt:lpstr>ToMaTo</vt:lpstr>
      <vt:lpstr>ToMaTo - Architecture</vt:lpstr>
      <vt:lpstr>ToMaTo - Devices</vt:lpstr>
      <vt:lpstr>ToMaTo - Connectors</vt:lpstr>
      <vt:lpstr>ToMaTo - Features</vt:lpstr>
      <vt:lpstr>ToMaTo – Graphical editor (1)</vt:lpstr>
      <vt:lpstr>ToMaTo – Graphical editor (2)</vt:lpstr>
      <vt:lpstr>Evalutation 1</vt:lpstr>
      <vt:lpstr>Evaluation 2</vt:lpstr>
      <vt:lpstr>Evaluation 3</vt:lpstr>
      <vt:lpstr>Evaluation 4</vt:lpstr>
      <vt:lpstr>German-Lab Integration</vt:lpstr>
      <vt:lpstr>PowerPoint Presentation</vt:lpstr>
    </vt:vector>
  </TitlesOfParts>
  <Company>Uni KL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hillenbr</dc:creator>
  <cp:lastModifiedBy>Windows User</cp:lastModifiedBy>
  <cp:revision>733</cp:revision>
  <cp:lastPrinted>2010-07-14T10:05:01Z</cp:lastPrinted>
  <dcterms:created xsi:type="dcterms:W3CDTF">2002-09-23T07:34:45Z</dcterms:created>
  <dcterms:modified xsi:type="dcterms:W3CDTF">2010-11-22T10:47:43Z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0x0101004A7CCABB40ADEF4B88F87057C5189174</vt:lpwstr>
  </property>
</Properties>
</file>