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2245"/>
  </p:normalViewPr>
  <p:slideViewPr>
    <p:cSldViewPr snapToGrid="0">
      <p:cViewPr varScale="1">
        <p:scale>
          <a:sx n="118" d="100"/>
          <a:sy n="118"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differences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differences we see could just be due to chance. A 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probably real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a:xfrm>
            <a:off x="680322" y="2896994"/>
            <a:ext cx="8144134" cy="1373070"/>
          </a:xfrm>
        </p:spPr>
        <p:txBody>
          <a:bodyPr/>
          <a:lstStyle/>
          <a:p>
            <a:r>
              <a:rPr lang="en-US" sz="6000" dirty="0"/>
              <a:t>Factors Influencing Heart Disease Deaths</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slower as they age</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fontScale="92500"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endParaRPr lang="en-US" sz="2400" dirty="0"/>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FD5BA4-EC50-AA88-7271-D5477AD9F878}"/>
              </a:ext>
            </a:extLst>
          </p:cNvPr>
          <p:cNvSpPr/>
          <p:nvPr/>
        </p:nvSpPr>
        <p:spPr>
          <a:xfrm>
            <a:off x="680321" y="2057400"/>
            <a:ext cx="5589850" cy="43869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021D5E-3360-CC9A-0BBE-35A85425624D}"/>
              </a:ext>
            </a:extLst>
          </p:cNvPr>
          <p:cNvSpPr/>
          <p:nvPr/>
        </p:nvSpPr>
        <p:spPr>
          <a:xfrm>
            <a:off x="680321" y="2090058"/>
            <a:ext cx="5589850" cy="45775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857999" y="2214164"/>
            <a:ext cx="4031673" cy="3969461"/>
          </a:xfrm>
        </p:spPr>
        <p:txBody>
          <a:bodyPr>
            <a:normAutofit/>
          </a:bodyPr>
          <a:lstStyle/>
          <a:p>
            <a:r>
              <a:rPr lang="en-US" dirty="0"/>
              <a:t># 1 death worldwide</a:t>
            </a:r>
          </a:p>
          <a:p>
            <a:r>
              <a:rPr lang="en-US" dirty="0"/>
              <a:t>Surpassing Cancer and Covid-19</a:t>
            </a:r>
          </a:p>
          <a:p>
            <a:r>
              <a:rPr lang="en-US" dirty="0"/>
              <a:t>2021 – 20% of all deaths in the U.S.</a:t>
            </a:r>
          </a:p>
          <a:p>
            <a:r>
              <a:rPr lang="en-US" dirty="0" err="1"/>
              <a:t>Cadiovascular</a:t>
            </a:r>
            <a:r>
              <a:rPr lang="en-US" dirty="0"/>
              <a:t> diseases</a:t>
            </a:r>
          </a:p>
          <a:p>
            <a:pPr lvl="1"/>
            <a:r>
              <a:rPr lang="en-US" dirty="0"/>
              <a:t>Acute Myocardial infarction</a:t>
            </a:r>
          </a:p>
          <a:p>
            <a:pPr lvl="1"/>
            <a:r>
              <a:rPr lang="en-US" dirty="0"/>
              <a:t>Coronary Hear disease</a:t>
            </a:r>
          </a:p>
          <a:p>
            <a:pPr lvl="1"/>
            <a:r>
              <a:rPr lang="en-US" dirty="0"/>
              <a:t>Heart Failure</a:t>
            </a:r>
          </a:p>
          <a:p>
            <a:pPr lvl="1"/>
            <a:r>
              <a:rPr lang="en-US" dirty="0"/>
              <a:t>Strokes</a:t>
            </a:r>
          </a:p>
        </p:txBody>
      </p:sp>
      <p:pic>
        <p:nvPicPr>
          <p:cNvPr id="2052" name="Picture 4" descr="Infographic: What Are the Leading Causes of Death in the U.S.? | Statista">
            <a:extLst>
              <a:ext uri="{FF2B5EF4-FFF2-40B4-BE49-F238E27FC236}">
                <a16:creationId xmlns:a16="http://schemas.microsoft.com/office/drawing/2014/main" id="{64E10E8D-8E72-14A9-EBE8-9CFC71414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337" y="2214163"/>
            <a:ext cx="5007817" cy="39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10DFC-3CFB-9FCA-702A-EA78AF228A39}"/>
              </a:ext>
            </a:extLst>
          </p:cNvPr>
          <p:cNvSpPr/>
          <p:nvPr/>
        </p:nvSpPr>
        <p:spPr>
          <a:xfrm>
            <a:off x="272143" y="1589314"/>
            <a:ext cx="4926322" cy="51271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5880479" y="2226036"/>
            <a:ext cx="4413701" cy="3599313"/>
          </a:xfrm>
        </p:spPr>
        <p:txBody>
          <a:bodyPr>
            <a:normAutofit/>
          </a:bodyPr>
          <a:lstStyle/>
          <a:p>
            <a:r>
              <a:rPr lang="en-US" dirty="0"/>
              <a:t>35 years+ in the U.S. for 2014</a:t>
            </a:r>
          </a:p>
          <a:p>
            <a:r>
              <a:rPr lang="en-US" dirty="0"/>
              <a:t>Mortality rates per 100,000 people per county.</a:t>
            </a:r>
          </a:p>
          <a:p>
            <a:r>
              <a:rPr lang="en-US" dirty="0"/>
              <a:t>Gender, race, and location</a:t>
            </a:r>
          </a:p>
          <a:p>
            <a:pPr lvl="1"/>
            <a:r>
              <a:rPr lang="en-US" dirty="0"/>
              <a:t>Analyze individual-level data</a:t>
            </a:r>
          </a:p>
          <a:p>
            <a:pPr lvl="1"/>
            <a:r>
              <a:rPr lang="en-US" dirty="0"/>
              <a:t>Factors that influence heart disease</a:t>
            </a:r>
          </a:p>
        </p:txBody>
      </p:sp>
      <p:pic>
        <p:nvPicPr>
          <p:cNvPr id="3074" name="Picture 2" descr="Cardiology Magazine Image">
            <a:extLst>
              <a:ext uri="{FF2B5EF4-FFF2-40B4-BE49-F238E27FC236}">
                <a16:creationId xmlns:a16="http://schemas.microsoft.com/office/drawing/2014/main" id="{767893D3-015F-E01E-398B-DB3D59C0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6" y="1814459"/>
            <a:ext cx="4475505" cy="44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CB6D9E-9ECA-324D-4B3F-0BD45229A0C1}"/>
              </a:ext>
            </a:extLst>
          </p:cNvPr>
          <p:cNvSpPr/>
          <p:nvPr/>
        </p:nvSpPr>
        <p:spPr>
          <a:xfrm>
            <a:off x="370114" y="838200"/>
            <a:ext cx="10918372" cy="31895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fontScale="90000"/>
          </a:bodyPr>
          <a:lstStyle/>
          <a:p>
            <a:r>
              <a:rPr lang="en-US" dirty="0"/>
              <a:t>- Geographical Location – County / State</a:t>
            </a:r>
            <a:br>
              <a:rPr lang="en-US" dirty="0"/>
            </a:br>
            <a:br>
              <a:rPr lang="en-US" dirty="0"/>
            </a:br>
            <a:r>
              <a:rPr lang="en-US" dirty="0"/>
              <a:t>- Ethnicity/Race –White, Black, Hispanic, American Indian and Alaskan Native, and Asian and Pacific Islander </a:t>
            </a:r>
            <a:br>
              <a:rPr lang="en-US" dirty="0"/>
            </a:br>
            <a:br>
              <a:rPr lang="en-US" dirty="0"/>
            </a:br>
            <a:r>
              <a:rPr lang="en-US"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p:txBody>
          <a:bodyPr>
            <a:normAutofit/>
          </a:bodyPr>
          <a:lstStyle/>
          <a:p>
            <a:r>
              <a:rPr lang="en-US" sz="3000" b="0" i="0" dirty="0">
                <a:effectLst/>
                <a:latin typeface="+mj-lt"/>
              </a:rPr>
              <a:t>Factors that Impact of Location, Ethnicity, and Gender</a:t>
            </a:r>
            <a:endParaRPr lang="en-US" sz="30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1643" y="1141320"/>
            <a:ext cx="7984185"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0321" y="2336873"/>
            <a:ext cx="3315479" cy="1315171"/>
          </a:xfrm>
        </p:spPr>
        <p:txBody>
          <a:bodyPr vert="horz" lIns="91440" tIns="45720" rIns="91440" bIns="45720" rtlCol="0">
            <a:normAutofit/>
          </a:bodyPr>
          <a:lstStyle/>
          <a:p>
            <a:pPr marL="285750" indent="-285750">
              <a:buFont typeface="Arial" panose="020B0604020202020204" pitchFamily="34" charset="0"/>
              <a:buChar char="•"/>
            </a:pPr>
            <a:r>
              <a:rPr lang="en-US" sz="1400" dirty="0">
                <a:solidFill>
                  <a:srgbClr val="FFFFFF"/>
                </a:solidFill>
              </a:rPr>
              <a:t>Males and Females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345983" y="1387512"/>
            <a:ext cx="6165696" cy="4082975"/>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367659" y="2118541"/>
            <a:ext cx="1482603" cy="457127"/>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2" y="2156822"/>
            <a:ext cx="1395035" cy="457127"/>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599" y="2613950"/>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9" y="2693918"/>
            <a:ext cx="5638799" cy="3815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203201" y="753227"/>
            <a:ext cx="4746499"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dirty="0">
                          <a:solidFill>
                            <a:schemeClr val="tx1"/>
                          </a:solidFill>
                          <a:effectLst/>
                        </a:rPr>
                        <a:t>Category</a:t>
                      </a:r>
                      <a:endParaRPr lang="en-US" sz="28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dirty="0">
                          <a:solidFill>
                            <a:schemeClr val="tx1"/>
                          </a:solidFill>
                          <a:effectLst/>
                        </a:rPr>
                        <a:t>County</a:t>
                      </a:r>
                      <a:endParaRPr lang="en-US" sz="20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9.512658e+06</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9.999865e-01</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410</TotalTime>
  <Words>2945</Words>
  <Application>Microsoft Macintosh PowerPoint</Application>
  <PresentationFormat>Widescreen</PresentationFormat>
  <Paragraphs>284</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Trebuchet MS</vt:lpstr>
      <vt:lpstr>Berlin</vt:lpstr>
      <vt:lpstr>Factors Influencing Heart Disease Deaths</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Thai X</cp:lastModifiedBy>
  <cp:revision>3</cp:revision>
  <dcterms:created xsi:type="dcterms:W3CDTF">2024-02-24T15:44:25Z</dcterms:created>
  <dcterms:modified xsi:type="dcterms:W3CDTF">2024-02-25T02:02:12Z</dcterms:modified>
</cp:coreProperties>
</file>