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5" r:id="rId9"/>
    <p:sldId id="262"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86"/>
    <p:restoredTop sz="80272" autoAdjust="0"/>
  </p:normalViewPr>
  <p:slideViewPr>
    <p:cSldViewPr snapToGrid="0">
      <p:cViewPr varScale="1">
        <p:scale>
          <a:sx n="101" d="100"/>
          <a:sy n="101" d="100"/>
        </p:scale>
        <p:origin x="20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6E0DD-D431-CB43-9E0C-1316AF5F6F55}" type="datetimeFigureOut">
              <a:rPr lang="en-US" smtClean="0"/>
              <a:t>2/24/24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2BD82-836A-4B4B-AD57-9239A943BB72}" type="slidenum">
              <a:rPr lang="en-US" smtClean="0"/>
              <a:t>‹#›</a:t>
            </a:fld>
            <a:endParaRPr lang="en-US"/>
          </a:p>
        </p:txBody>
      </p:sp>
    </p:spTree>
    <p:extLst>
      <p:ext uri="{BB962C8B-B14F-4D97-AF65-F5344CB8AC3E}">
        <p14:creationId xmlns:p14="http://schemas.microsoft.com/office/powerpoint/2010/main" val="247062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Today, I want to shed light on a critical issue that affects millions of lives globally: heart disease. </a:t>
            </a:r>
          </a:p>
          <a:p>
            <a:pPr algn="l"/>
            <a:r>
              <a:rPr lang="en-US" b="0" i="0" dirty="0">
                <a:solidFill>
                  <a:srgbClr val="0D0D0D"/>
                </a:solidFill>
                <a:effectLst/>
                <a:latin typeface="Söhne"/>
              </a:rPr>
              <a:t>As we delve into this topic, it's crucial to recognize its significance. Heart disease isn't just a health concern—it's a leading cause of death worldwide.</a:t>
            </a:r>
          </a:p>
          <a:p>
            <a:pPr algn="l"/>
            <a:endParaRPr lang="en-US" b="0" i="0" dirty="0">
              <a:solidFill>
                <a:srgbClr val="0D0D0D"/>
              </a:solidFill>
              <a:effectLst/>
              <a:latin typeface="Söhne"/>
            </a:endParaRPr>
          </a:p>
          <a:p>
            <a:pPr algn="l"/>
            <a:r>
              <a:rPr lang="en-US" b="0" i="0" dirty="0">
                <a:solidFill>
                  <a:srgbClr val="0D0D0D"/>
                </a:solidFill>
                <a:effectLst/>
                <a:latin typeface="Söhne"/>
              </a:rPr>
              <a:t>In the United States alone, the numbers are staggering. According to the Centers for Disease Control and Prevention (CDC), heart disease </a:t>
            </a:r>
          </a:p>
          <a:p>
            <a:pPr algn="l"/>
            <a:r>
              <a:rPr lang="en-US" b="0" i="0" dirty="0">
                <a:solidFill>
                  <a:srgbClr val="0D0D0D"/>
                </a:solidFill>
                <a:effectLst/>
                <a:latin typeface="Söhne"/>
              </a:rPr>
              <a:t>has consistently claimed the top spot as the primary cause of death. Surpassing even cancer and COVID-19 in recent years, </a:t>
            </a:r>
          </a:p>
          <a:p>
            <a:pPr algn="l"/>
            <a:r>
              <a:rPr lang="en-US" b="0" i="0" dirty="0">
                <a:solidFill>
                  <a:srgbClr val="0D0D0D"/>
                </a:solidFill>
                <a:effectLst/>
                <a:latin typeface="Söhne"/>
              </a:rPr>
              <a:t>heart disease remains a formidable adversary to public health.</a:t>
            </a:r>
          </a:p>
          <a:p>
            <a:pPr algn="l"/>
            <a:endParaRPr lang="en-US" b="0" i="0" dirty="0">
              <a:solidFill>
                <a:srgbClr val="0D0D0D"/>
              </a:solidFill>
              <a:effectLst/>
              <a:latin typeface="Söhne"/>
            </a:endParaRPr>
          </a:p>
          <a:p>
            <a:pPr algn="l"/>
            <a:r>
              <a:rPr lang="en-US" b="0" i="0" dirty="0">
                <a:solidFill>
                  <a:srgbClr val="0D0D0D"/>
                </a:solidFill>
                <a:effectLst/>
                <a:latin typeface="Söhne"/>
              </a:rPr>
              <a:t>What's even more concerning is the persistent rise in heart disease mortality rates. In 2021, it accounted for a shocking </a:t>
            </a:r>
          </a:p>
          <a:p>
            <a:pPr algn="l"/>
            <a:r>
              <a:rPr lang="en-US" b="0" i="0" dirty="0">
                <a:solidFill>
                  <a:srgbClr val="0D0D0D"/>
                </a:solidFill>
                <a:effectLst/>
                <a:latin typeface="Söhne"/>
              </a:rPr>
              <a:t>20% of all deaths in the United States. Now, that's a statistic we can't afford to ignore.</a:t>
            </a:r>
          </a:p>
          <a:p>
            <a:pPr algn="l"/>
            <a:endParaRPr lang="en-US" b="0" i="0" dirty="0">
              <a:solidFill>
                <a:srgbClr val="0D0D0D"/>
              </a:solidFill>
              <a:effectLst/>
              <a:latin typeface="Söhne"/>
            </a:endParaRPr>
          </a:p>
          <a:p>
            <a:pPr algn="l"/>
            <a:r>
              <a:rPr lang="en-US" b="0" i="0" dirty="0">
                <a:solidFill>
                  <a:srgbClr val="0D0D0D"/>
                </a:solidFill>
                <a:effectLst/>
                <a:latin typeface="Söhne"/>
              </a:rPr>
              <a:t>But what exactly falls under the umbrella of heart disease? The CDC defines it broadly, encompassing major cardiovascular diseases such as acute myocardial infarction, coronary heart disease, heart failure, and strokes.</a:t>
            </a:r>
          </a:p>
          <a:p>
            <a:pPr algn="l"/>
            <a:endParaRPr lang="en-US" b="0" i="0" dirty="0">
              <a:solidFill>
                <a:srgbClr val="0D0D0D"/>
              </a:solidFill>
              <a:effectLst/>
              <a:latin typeface="Söhne"/>
            </a:endParaRPr>
          </a:p>
          <a:p>
            <a:pPr algn="l"/>
            <a:r>
              <a:rPr lang="en-US" b="0" i="0" dirty="0">
                <a:solidFill>
                  <a:srgbClr val="0D0D0D"/>
                </a:solidFill>
                <a:effectLst/>
                <a:latin typeface="Söhne"/>
              </a:rPr>
              <a:t>Image: https://</a:t>
            </a:r>
            <a:r>
              <a:rPr lang="en-US" b="0" i="0" dirty="0" err="1">
                <a:solidFill>
                  <a:srgbClr val="0D0D0D"/>
                </a:solidFill>
                <a:effectLst/>
                <a:latin typeface="Söhne"/>
              </a:rPr>
              <a:t>www.statista.com</a:t>
            </a:r>
            <a:r>
              <a:rPr lang="en-US" b="0" i="0" dirty="0">
                <a:solidFill>
                  <a:srgbClr val="0D0D0D"/>
                </a:solidFill>
                <a:effectLst/>
                <a:latin typeface="Söhne"/>
              </a:rPr>
              <a:t>/chart/30883/deaths-from-leading-causes-of-death-in-the-united-states/</a:t>
            </a:r>
          </a:p>
          <a:p>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2</a:t>
            </a:fld>
            <a:endParaRPr lang="en-US"/>
          </a:p>
        </p:txBody>
      </p:sp>
    </p:spTree>
    <p:extLst>
      <p:ext uri="{BB962C8B-B14F-4D97-AF65-F5344CB8AC3E}">
        <p14:creationId xmlns:p14="http://schemas.microsoft.com/office/powerpoint/2010/main" val="3964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 Female trend line in the light green, has a gentler slope than male.</a:t>
            </a:r>
            <a:r>
              <a:rPr lang="en-US" b="0" i="0" dirty="0">
                <a:solidFill>
                  <a:srgbClr val="0D0D0D"/>
                </a:solidFill>
                <a:effectLst/>
                <a:latin typeface="Söhne"/>
              </a:rPr>
              <a:t> When we look at this pattern, we see that the line for women increases more slowly,</a:t>
            </a:r>
          </a:p>
          <a:p>
            <a:pPr algn="l">
              <a:buFont typeface="Arial" panose="020B0604020202020204" pitchFamily="34" charset="0"/>
              <a:buNone/>
            </a:pPr>
            <a:r>
              <a:rPr lang="en-US" b="0" i="0" dirty="0">
                <a:solidFill>
                  <a:srgbClr val="0D0D0D"/>
                </a:solidFill>
                <a:effectLst/>
                <a:latin typeface="Söhne"/>
              </a:rPr>
              <a:t>suggesting that the number of heart disease deaths for women rises less sharply with age.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Men, in the blue, have a steeper increase in heart disease deaths with age.</a:t>
            </a:r>
            <a:r>
              <a:rPr lang="en-US" b="0" i="0" dirty="0">
                <a:solidFill>
                  <a:srgbClr val="0D0D0D"/>
                </a:solidFill>
                <a:effectLst/>
                <a:latin typeface="Söhne"/>
              </a:rPr>
              <a:t> Unfortunately, for men, as they get older, the risk of dying from </a:t>
            </a:r>
          </a:p>
          <a:p>
            <a:pPr algn="l">
              <a:buFont typeface="Arial" panose="020B0604020202020204" pitchFamily="34" charset="0"/>
              <a:buNone/>
            </a:pPr>
            <a:r>
              <a:rPr lang="en-US" b="0" i="0" dirty="0">
                <a:solidFill>
                  <a:srgbClr val="0D0D0D"/>
                </a:solidFill>
                <a:effectLst/>
                <a:latin typeface="Söhne"/>
              </a:rPr>
              <a:t>heart disease climbs at a faster rate.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Significant difference in mortality rates between genders.</a:t>
            </a:r>
            <a:r>
              <a:rPr lang="en-US" b="0" i="0" dirty="0">
                <a:solidFill>
                  <a:srgbClr val="0D0D0D"/>
                </a:solidFill>
                <a:effectLst/>
                <a:latin typeface="Söhne"/>
              </a:rPr>
              <a:t> Our analysis shows that this isn't just random; there's a clear and </a:t>
            </a:r>
          </a:p>
          <a:p>
            <a:pPr algn="l">
              <a:buFont typeface="Arial" panose="020B0604020202020204" pitchFamily="34" charset="0"/>
              <a:buNone/>
            </a:pPr>
            <a:r>
              <a:rPr lang="en-US" b="0" i="0" dirty="0">
                <a:solidFill>
                  <a:srgbClr val="0D0D0D"/>
                </a:solidFill>
                <a:effectLst/>
                <a:latin typeface="Söhne"/>
              </a:rPr>
              <a:t>meaningful difference in how heart disease is affecting men and women.</a:t>
            </a:r>
          </a:p>
          <a:p>
            <a:pPr algn="l">
              <a:buFont typeface="Arial" panose="020B0604020202020204" pitchFamily="34" charset="0"/>
              <a:buNone/>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D0D0D"/>
                </a:solidFill>
                <a:effectLst/>
                <a:latin typeface="Söhne"/>
              </a:rPr>
              <a:t>There were 297 women out of 100,000 people and Males had a 140 increase from the women.</a:t>
            </a:r>
          </a:p>
          <a:p>
            <a:pPr algn="l">
              <a:buFont typeface="Arial" panose="020B0604020202020204" pitchFamily="34" charset="0"/>
              <a:buNone/>
            </a:pP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4332BD82-836A-4B4B-AD57-9239A943BB72}" type="slidenum">
              <a:rPr lang="en-US" smtClean="0"/>
              <a:t>11</a:t>
            </a:fld>
            <a:endParaRPr lang="en-US"/>
          </a:p>
        </p:txBody>
      </p:sp>
    </p:spTree>
    <p:extLst>
      <p:ext uri="{BB962C8B-B14F-4D97-AF65-F5344CB8AC3E}">
        <p14:creationId xmlns:p14="http://schemas.microsoft.com/office/powerpoint/2010/main" val="325591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gives us a clear picture on which race is most or least affected by the death of heart disease.</a:t>
            </a:r>
          </a:p>
          <a:p>
            <a:endParaRPr lang="en-US" dirty="0"/>
          </a:p>
          <a:p>
            <a:pPr algn="l">
              <a:buFont typeface="Arial" panose="020B0604020202020204" pitchFamily="34" charset="0"/>
              <a:buNone/>
            </a:pPr>
            <a:r>
              <a:rPr lang="en-US" b="0" i="0" dirty="0">
                <a:solidFill>
                  <a:srgbClr val="0D0D0D"/>
                </a:solidFill>
                <a:effectLst/>
                <a:latin typeface="Söhne"/>
              </a:rPr>
              <a:t>- White used as baseline of 368 out of every 100,000 being affected by heart disease</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Now, when we look at the Black and American Indian and Alaskan Native communities, we see an increase in heart disease deaths. </a:t>
            </a:r>
          </a:p>
          <a:p>
            <a:pPr marL="171450" indent="-171450" algn="l">
              <a:buFontTx/>
              <a:buChar char="-"/>
            </a:pPr>
            <a:r>
              <a:rPr lang="en-US" b="0" i="0" dirty="0">
                <a:solidFill>
                  <a:srgbClr val="0D0D0D"/>
                </a:solidFill>
                <a:effectLst/>
                <a:latin typeface="Söhne"/>
              </a:rPr>
              <a:t>For Black individuals, the rate goes up by 60, and for American Indian and Alaskan Native, it goes up by 35 compared to the White group.</a:t>
            </a:r>
          </a:p>
          <a:p>
            <a:pPr marL="0" indent="0" algn="l">
              <a:buFontTx/>
              <a:buNone/>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However, it's a different story for the Hispanic and Asian and Pacific Islander groups. They see a decrease. </a:t>
            </a:r>
          </a:p>
          <a:p>
            <a:pPr marL="171450" indent="-171450" algn="l">
              <a:buFontTx/>
              <a:buChar char="-"/>
            </a:pPr>
            <a:r>
              <a:rPr lang="en-US" b="0" i="0" dirty="0">
                <a:solidFill>
                  <a:srgbClr val="0D0D0D"/>
                </a:solidFill>
                <a:effectLst/>
                <a:latin typeface="Söhne"/>
              </a:rPr>
              <a:t>Hispanics have 151 fewer deaths, and Asian and Pacific Islanders have 195 fewer deaths than the White group per 100,000 population.</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To note clustering models shows very similar results</a:t>
            </a:r>
          </a:p>
        </p:txBody>
      </p:sp>
      <p:sp>
        <p:nvSpPr>
          <p:cNvPr id="4" name="Slide Number Placeholder 3"/>
          <p:cNvSpPr>
            <a:spLocks noGrp="1"/>
          </p:cNvSpPr>
          <p:nvPr>
            <p:ph type="sldNum" sz="quarter" idx="5"/>
          </p:nvPr>
        </p:nvSpPr>
        <p:spPr/>
        <p:txBody>
          <a:bodyPr/>
          <a:lstStyle/>
          <a:p>
            <a:fld id="{4332BD82-836A-4B4B-AD57-9239A943BB72}" type="slidenum">
              <a:rPr lang="en-US" smtClean="0"/>
              <a:t>12</a:t>
            </a:fld>
            <a:endParaRPr lang="en-US"/>
          </a:p>
        </p:txBody>
      </p:sp>
    </p:spTree>
    <p:extLst>
      <p:ext uri="{BB962C8B-B14F-4D97-AF65-F5344CB8AC3E}">
        <p14:creationId xmlns:p14="http://schemas.microsoft.com/office/powerpoint/2010/main" val="223655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Diverse Impacts</a:t>
            </a:r>
            <a:r>
              <a:rPr lang="en-US" b="0" i="0" dirty="0">
                <a:solidFill>
                  <a:srgbClr val="0D0D0D"/>
                </a:solidFill>
                <a:effectLst/>
                <a:latin typeface="Söhne"/>
              </a:rPr>
              <a:t>: We see that gender and ethnicity have significant roles in heart disease mortality rates. Women, Asian and Pacific Islanders, and </a:t>
            </a:r>
          </a:p>
          <a:p>
            <a:pPr algn="l">
              <a:buFont typeface="Arial" panose="020B0604020202020204" pitchFamily="34" charset="0"/>
              <a:buNone/>
            </a:pPr>
            <a:r>
              <a:rPr lang="en-US" b="0" i="0" dirty="0">
                <a:solidFill>
                  <a:srgbClr val="0D0D0D"/>
                </a:solidFill>
                <a:effectLst/>
                <a:latin typeface="Söhne"/>
              </a:rPr>
              <a:t>Hispanics generally show lower rates, whereas Black males are most affected.</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Investigative Next Steps</a:t>
            </a:r>
            <a:r>
              <a:rPr lang="en-US" b="0" i="0" dirty="0">
                <a:solidFill>
                  <a:srgbClr val="0D0D0D"/>
                </a:solidFill>
                <a:effectLst/>
                <a:latin typeface="Söhne"/>
              </a:rPr>
              <a:t>: To tackle these disparities, we need to dig deeper. Understanding cultural and lifestyle influences, like diet and societal </a:t>
            </a:r>
          </a:p>
          <a:p>
            <a:pPr algn="l">
              <a:buFont typeface="Arial" panose="020B0604020202020204" pitchFamily="34" charset="0"/>
              <a:buNone/>
            </a:pPr>
            <a:r>
              <a:rPr lang="en-US" b="0" i="0" dirty="0">
                <a:solidFill>
                  <a:srgbClr val="0D0D0D"/>
                </a:solidFill>
                <a:effectLst/>
                <a:latin typeface="Söhne"/>
              </a:rPr>
              <a:t>norms, is crucial for developing targeted interventions.</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Geographical Factors</a:t>
            </a:r>
            <a:r>
              <a:rPr lang="en-US" b="0" i="0" dirty="0">
                <a:solidFill>
                  <a:srgbClr val="0D0D0D"/>
                </a:solidFill>
                <a:effectLst/>
                <a:latin typeface="Söhne"/>
              </a:rPr>
              <a:t>: Our study hints at certain states having a unique influence, though it's a small part of the overall picture. </a:t>
            </a:r>
          </a:p>
          <a:p>
            <a:pPr algn="l">
              <a:buFont typeface="Arial" panose="020B0604020202020204" pitchFamily="34" charset="0"/>
              <a:buNone/>
            </a:pPr>
            <a:r>
              <a:rPr lang="en-US" b="0" i="0" dirty="0">
                <a:solidFill>
                  <a:srgbClr val="0D0D0D"/>
                </a:solidFill>
                <a:effectLst/>
                <a:latin typeface="Söhne"/>
              </a:rPr>
              <a:t>We're curious about how broader environmental factors, like climate, or environment factors might play a role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Future Research Direction</a:t>
            </a:r>
            <a:r>
              <a:rPr lang="en-US" b="0" i="0" dirty="0">
                <a:solidFill>
                  <a:srgbClr val="0D0D0D"/>
                </a:solidFill>
                <a:effectLst/>
                <a:latin typeface="Söhne"/>
              </a:rPr>
              <a:t>: Moving forward, we aim to explore how different ethnicities worldwide are affected by their environments. </a:t>
            </a:r>
          </a:p>
          <a:p>
            <a:pPr algn="l">
              <a:buFont typeface="Arial" panose="020B0604020202020204" pitchFamily="34" charset="0"/>
              <a:buNone/>
            </a:pPr>
            <a:r>
              <a:rPr lang="en-US" b="0" i="0" dirty="0">
                <a:solidFill>
                  <a:srgbClr val="0D0D0D"/>
                </a:solidFill>
                <a:effectLst/>
                <a:latin typeface="Söhne"/>
              </a:rPr>
              <a:t>This global perspective could unveil new strategies to fight heart disease, especially in those critical middle years of life.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Public Health Strategies</a:t>
            </a:r>
            <a:r>
              <a:rPr lang="en-US" b="0" i="0" dirty="0">
                <a:solidFill>
                  <a:srgbClr val="0D0D0D"/>
                </a:solidFill>
                <a:effectLst/>
                <a:latin typeface="Söhne"/>
              </a:rPr>
              <a:t>: Armed with this knowledge, public health initiatives can be more customized and effective, reaching those at higher risk with precision and care. Also to continue to raise awareness of how impactful heart disease is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our study is to understand these patterns, so we can save lives and improve the heart health of people everywhere. </a:t>
            </a:r>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13</a:t>
            </a:fld>
            <a:endParaRPr lang="en-US"/>
          </a:p>
        </p:txBody>
      </p:sp>
    </p:spTree>
    <p:extLst>
      <p:ext uri="{BB962C8B-B14F-4D97-AF65-F5344CB8AC3E}">
        <p14:creationId xmlns:p14="http://schemas.microsoft.com/office/powerpoint/2010/main" val="220171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14</a:t>
            </a:fld>
            <a:endParaRPr lang="en-US"/>
          </a:p>
        </p:txBody>
      </p:sp>
    </p:spTree>
    <p:extLst>
      <p:ext uri="{BB962C8B-B14F-4D97-AF65-F5344CB8AC3E}">
        <p14:creationId xmlns:p14="http://schemas.microsoft.com/office/powerpoint/2010/main" val="2380225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15</a:t>
            </a:fld>
            <a:endParaRPr lang="en-US"/>
          </a:p>
        </p:txBody>
      </p:sp>
    </p:spTree>
    <p:extLst>
      <p:ext uri="{BB962C8B-B14F-4D97-AF65-F5344CB8AC3E}">
        <p14:creationId xmlns:p14="http://schemas.microsoft.com/office/powerpoint/2010/main" val="180511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Now, let's shift our focus to a specific dataset we've gathered. This dataset zooms in on heart disease mortality rates among individuals aged </a:t>
            </a:r>
          </a:p>
          <a:p>
            <a:pPr algn="l"/>
            <a:r>
              <a:rPr lang="en-US" b="0" i="0" dirty="0">
                <a:solidFill>
                  <a:srgbClr val="0D0D0D"/>
                </a:solidFill>
                <a:effectLst/>
                <a:latin typeface="Söhne"/>
              </a:rPr>
              <a:t>35 and above in the United States for the year 2014. It provides mortality rates per 100,000 people for each county for individuals dealing </a:t>
            </a:r>
          </a:p>
          <a:p>
            <a:pPr algn="l"/>
            <a:r>
              <a:rPr lang="en-US" b="0" i="0" dirty="0">
                <a:solidFill>
                  <a:srgbClr val="0D0D0D"/>
                </a:solidFill>
                <a:effectLst/>
                <a:latin typeface="Söhne"/>
              </a:rPr>
              <a:t>with heart disease. What's more, it includes variables such as gender, race, and geographical coordinates for each county.</a:t>
            </a:r>
          </a:p>
          <a:p>
            <a:pPr algn="l"/>
            <a:endParaRPr lang="en-US" b="0" i="0" dirty="0">
              <a:solidFill>
                <a:srgbClr val="0D0D0D"/>
              </a:solidFill>
              <a:effectLst/>
              <a:latin typeface="Söhne"/>
            </a:endParaRPr>
          </a:p>
          <a:p>
            <a:pPr algn="l"/>
            <a:r>
              <a:rPr lang="en-US" b="0" i="0" dirty="0">
                <a:solidFill>
                  <a:srgbClr val="0D0D0D"/>
                </a:solidFill>
                <a:effectLst/>
                <a:latin typeface="Söhne"/>
              </a:rPr>
              <a:t>Our aim with this study is clear: we want to understand the impact of gender, race, and geographical location on the likelihood of </a:t>
            </a:r>
          </a:p>
          <a:p>
            <a:pPr algn="l"/>
            <a:r>
              <a:rPr lang="en-US" b="0" i="0" dirty="0">
                <a:solidFill>
                  <a:srgbClr val="0D0D0D"/>
                </a:solidFill>
                <a:effectLst/>
                <a:latin typeface="Söhne"/>
              </a:rPr>
              <a:t>developing heart disease. By analyzing individual-level data within the dataset, we hope to raise awareness of how these factors </a:t>
            </a:r>
          </a:p>
          <a:p>
            <a:pPr algn="l"/>
            <a:r>
              <a:rPr lang="en-US" b="0" i="0" dirty="0">
                <a:solidFill>
                  <a:srgbClr val="0D0D0D"/>
                </a:solidFill>
                <a:effectLst/>
                <a:latin typeface="Söhne"/>
              </a:rPr>
              <a:t>can influence an individual's susceptibility to heart disease and ultimately, mortality outcomes.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this research isn't just about numbers—it's about people. It's about uncovering insights that can pave the way for </a:t>
            </a:r>
          </a:p>
          <a:p>
            <a:pPr algn="l"/>
            <a:r>
              <a:rPr lang="en-US" b="0" i="0" dirty="0">
                <a:solidFill>
                  <a:srgbClr val="0D0D0D"/>
                </a:solidFill>
                <a:effectLst/>
                <a:latin typeface="Söhne"/>
              </a:rPr>
              <a:t>targeted interventions and ultimately save lives.</a:t>
            </a:r>
          </a:p>
          <a:p>
            <a:pPr algn="l"/>
            <a:endParaRPr lang="en-US" b="0" i="0" dirty="0">
              <a:solidFill>
                <a:srgbClr val="0D0D0D"/>
              </a:solidFill>
              <a:effectLst/>
              <a:latin typeface="Söhne"/>
            </a:endParaRPr>
          </a:p>
          <a:p>
            <a:pPr algn="l"/>
            <a:r>
              <a:rPr lang="en-US" dirty="0"/>
              <a:t>Image: https://</a:t>
            </a:r>
            <a:r>
              <a:rPr lang="en-US" dirty="0" err="1"/>
              <a:t>www.acc.org</a:t>
            </a:r>
            <a:r>
              <a:rPr lang="en-US" dirty="0"/>
              <a:t>//-/media/Non-Clinical/Images/Membership/Member-Benefits-and-Resources/Member-Publications/Cardiology/2018/10/Cover-1.jpg</a:t>
            </a:r>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3</a:t>
            </a:fld>
            <a:endParaRPr lang="en-US"/>
          </a:p>
        </p:txBody>
      </p:sp>
    </p:spTree>
    <p:extLst>
      <p:ext uri="{BB962C8B-B14F-4D97-AF65-F5344CB8AC3E}">
        <p14:creationId xmlns:p14="http://schemas.microsoft.com/office/powerpoint/2010/main" val="117385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 want to investigate why some people are more likely to die from heart disease than others. To do this, we'll look at three main factors:</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Geographic Location:</a:t>
            </a:r>
            <a:r>
              <a:rPr lang="en-US" b="0" i="0" dirty="0">
                <a:solidFill>
                  <a:srgbClr val="0D0D0D"/>
                </a:solidFill>
                <a:effectLst/>
                <a:latin typeface="Söhne"/>
              </a:rPr>
              <a:t> We'll examine whether heart disease death rates differ depending on where people live, focusing on counties within states.</a:t>
            </a:r>
          </a:p>
          <a:p>
            <a:pPr algn="l">
              <a:buFont typeface="+mj-lt"/>
              <a:buAutoNum type="arabicPeriod"/>
            </a:pPr>
            <a:r>
              <a:rPr lang="en-US" b="1" i="0" dirty="0">
                <a:solidFill>
                  <a:srgbClr val="0D0D0D"/>
                </a:solidFill>
                <a:effectLst/>
                <a:latin typeface="Söhne"/>
              </a:rPr>
              <a:t>Ethnicity/Race:</a:t>
            </a:r>
            <a:r>
              <a:rPr lang="en-US" b="0" i="0" dirty="0">
                <a:solidFill>
                  <a:srgbClr val="0D0D0D"/>
                </a:solidFill>
                <a:effectLst/>
                <a:latin typeface="Söhne"/>
              </a:rPr>
              <a:t> We'll analyze how belonging to different ethnic or racial groups—such as White, Black, Hispanic, American Indian and Alaskan Native, and Asian and Pacific Islander—affects the likelihood of dying from heart disease.</a:t>
            </a:r>
          </a:p>
          <a:p>
            <a:pPr algn="l">
              <a:buFont typeface="+mj-lt"/>
              <a:buAutoNum type="arabicPeriod"/>
            </a:pPr>
            <a:r>
              <a:rPr lang="en-US" b="1" i="0" dirty="0">
                <a:solidFill>
                  <a:srgbClr val="0D0D0D"/>
                </a:solidFill>
                <a:effectLst/>
                <a:latin typeface="Söhne"/>
              </a:rPr>
              <a:t>Gender:</a:t>
            </a:r>
            <a:r>
              <a:rPr lang="en-US" b="0" i="0" dirty="0">
                <a:solidFill>
                  <a:srgbClr val="0D0D0D"/>
                </a:solidFill>
                <a:effectLst/>
                <a:latin typeface="Söhne"/>
              </a:rPr>
              <a:t> We'll explore whether being male or female influences the risk of death from heart disease.</a:t>
            </a:r>
          </a:p>
          <a:p>
            <a:pPr algn="l">
              <a:buFont typeface="+mj-lt"/>
              <a:buAutoNum type="arabicPeriod"/>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Understanding how these factors interact can help us identify patterns and develop strategies to reduce the risk of heart disease and improve overall health outcomes. Now, let's delve into our findings to see what insights we've uncovered!</a:t>
            </a:r>
          </a:p>
        </p:txBody>
      </p:sp>
      <p:sp>
        <p:nvSpPr>
          <p:cNvPr id="4" name="Slide Number Placeholder 3"/>
          <p:cNvSpPr>
            <a:spLocks noGrp="1"/>
          </p:cNvSpPr>
          <p:nvPr>
            <p:ph type="sldNum" sz="quarter" idx="5"/>
          </p:nvPr>
        </p:nvSpPr>
        <p:spPr/>
        <p:txBody>
          <a:bodyPr/>
          <a:lstStyle/>
          <a:p>
            <a:fld id="{4332BD82-836A-4B4B-AD57-9239A943BB72}" type="slidenum">
              <a:rPr lang="en-US" smtClean="0"/>
              <a:t>4</a:t>
            </a:fld>
            <a:endParaRPr lang="en-US"/>
          </a:p>
        </p:txBody>
      </p:sp>
    </p:spTree>
    <p:extLst>
      <p:ext uri="{BB962C8B-B14F-4D97-AF65-F5344CB8AC3E}">
        <p14:creationId xmlns:p14="http://schemas.microsoft.com/office/powerpoint/2010/main" val="185939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Let's look this bar chart showcasing the differences in heart disease death rates across the nation in the U.S. </a:t>
            </a:r>
          </a:p>
          <a:p>
            <a:pPr algn="l"/>
            <a:r>
              <a:rPr lang="en-US" b="0" i="0" dirty="0">
                <a:solidFill>
                  <a:srgbClr val="0D0D0D"/>
                </a:solidFill>
                <a:effectLst/>
                <a:latin typeface="Söhne"/>
              </a:rPr>
              <a:t>This will help us grasp how heart disease varies state to state.</a:t>
            </a:r>
          </a:p>
          <a:p>
            <a:pPr algn="l"/>
            <a:r>
              <a:rPr lang="en-US" b="0" i="0" dirty="0">
                <a:solidFill>
                  <a:srgbClr val="0D0D0D"/>
                </a:solidFill>
                <a:effectLst/>
                <a:latin typeface="Söhne"/>
              </a:rPr>
              <a:t>As we zoom into different states, we'll notice variations in these rates. </a:t>
            </a:r>
          </a:p>
          <a:p>
            <a:pPr algn="l"/>
            <a:r>
              <a:rPr lang="en-US" b="0" i="0" dirty="0">
                <a:solidFill>
                  <a:srgbClr val="0D0D0D"/>
                </a:solidFill>
                <a:effectLst/>
                <a:latin typeface="Söhne"/>
              </a:rPr>
              <a:t>Each bar represents a state, and the height of the bar shows how many people have died from heart disease in that state. </a:t>
            </a:r>
          </a:p>
          <a:p>
            <a:pPr algn="l"/>
            <a:r>
              <a:rPr lang="en-US" b="0" i="0" dirty="0">
                <a:solidFill>
                  <a:srgbClr val="0D0D0D"/>
                </a:solidFill>
                <a:effectLst/>
                <a:latin typeface="Söhne"/>
              </a:rPr>
              <a:t>The taller the bar, the more deaths there have been. </a:t>
            </a:r>
          </a:p>
          <a:p>
            <a:pPr algn="l"/>
            <a:r>
              <a:rPr lang="en-US" b="0" i="0" dirty="0">
                <a:solidFill>
                  <a:srgbClr val="0D0D0D"/>
                </a:solidFill>
                <a:effectLst/>
                <a:latin typeface="Söhne"/>
              </a:rPr>
              <a:t>For instances Texas ranks number one with the highest heart disease deaths and coming in second is Georgia. </a:t>
            </a:r>
          </a:p>
          <a:p>
            <a:pPr algn="l"/>
            <a:r>
              <a:rPr lang="en-US" b="0" i="0" dirty="0">
                <a:solidFill>
                  <a:srgbClr val="0D0D0D"/>
                </a:solidFill>
                <a:effectLst/>
                <a:latin typeface="Söhne"/>
              </a:rPr>
              <a:t>On the opposite end with the lowest heart disease deaths is Hawaii and Delaware.</a:t>
            </a:r>
          </a:p>
          <a:p>
            <a:pPr algn="l"/>
            <a:r>
              <a:rPr lang="en-US" b="0" i="0" dirty="0">
                <a:solidFill>
                  <a:srgbClr val="0D0D0D"/>
                </a:solidFill>
                <a:effectLst/>
                <a:latin typeface="Söhne"/>
              </a:rPr>
              <a:t>We must determine which factors contributed to these extremes. </a:t>
            </a:r>
          </a:p>
          <a:p>
            <a:pPr algn="l"/>
            <a:r>
              <a:rPr lang="en-US" b="0" i="0" dirty="0">
                <a:solidFill>
                  <a:srgbClr val="0D0D0D"/>
                </a:solidFill>
                <a:effectLst/>
                <a:latin typeface="Söhne"/>
              </a:rPr>
              <a:t>We need to determine if this information is based on the population, the quality of healthcare, how much they make, lifestyle choices, or resources available.</a:t>
            </a:r>
          </a:p>
        </p:txBody>
      </p:sp>
      <p:sp>
        <p:nvSpPr>
          <p:cNvPr id="4" name="Slide Number Placeholder 3"/>
          <p:cNvSpPr>
            <a:spLocks noGrp="1"/>
          </p:cNvSpPr>
          <p:nvPr>
            <p:ph type="sldNum" sz="quarter" idx="5"/>
          </p:nvPr>
        </p:nvSpPr>
        <p:spPr/>
        <p:txBody>
          <a:bodyPr/>
          <a:lstStyle/>
          <a:p>
            <a:fld id="{4332BD82-836A-4B4B-AD57-9239A943BB72}" type="slidenum">
              <a:rPr lang="en-US" smtClean="0"/>
              <a:t>5</a:t>
            </a:fld>
            <a:endParaRPr lang="en-US"/>
          </a:p>
        </p:txBody>
      </p:sp>
    </p:spTree>
    <p:extLst>
      <p:ext uri="{BB962C8B-B14F-4D97-AF65-F5344CB8AC3E}">
        <p14:creationId xmlns:p14="http://schemas.microsoft.com/office/powerpoint/2010/main" val="122430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We'll investigate the mortality rates due to heart disease and discuss the balance in representation between genders.</a:t>
            </a:r>
          </a:p>
          <a:p>
            <a:pPr algn="l"/>
            <a:r>
              <a:rPr lang="en-US" b="0" i="0" dirty="0">
                <a:solidFill>
                  <a:srgbClr val="0D0D0D"/>
                </a:solidFill>
                <a:effectLst/>
                <a:latin typeface="Söhne"/>
              </a:rPr>
              <a:t>As we dive into this topic, it's crucial to understand that heart disease is a leading cause of death, but it doesn't affect all groups equally. </a:t>
            </a:r>
          </a:p>
          <a:p>
            <a:pPr algn="l"/>
            <a:endParaRPr lang="en-US" b="0" i="0" dirty="0">
              <a:solidFill>
                <a:srgbClr val="0D0D0D"/>
              </a:solidFill>
              <a:effectLst/>
              <a:latin typeface="Söhne"/>
            </a:endParaRPr>
          </a:p>
          <a:p>
            <a:pPr algn="l"/>
            <a:r>
              <a:rPr lang="en-US" b="0" i="0" dirty="0">
                <a:solidFill>
                  <a:srgbClr val="0D0D0D"/>
                </a:solidFill>
                <a:effectLst/>
                <a:latin typeface="Söhne"/>
              </a:rPr>
              <a:t>Look at this graph. You see two bars – blue representing males and orange representing females.</a:t>
            </a:r>
          </a:p>
          <a:p>
            <a:pPr algn="l"/>
            <a:r>
              <a:rPr lang="en-US" b="0" i="0" dirty="0">
                <a:solidFill>
                  <a:srgbClr val="0D0D0D"/>
                </a:solidFill>
                <a:effectLst/>
                <a:latin typeface="Söhne"/>
              </a:rPr>
              <a:t>What's noteworthy here is the balance; the bars are almost the same height. </a:t>
            </a:r>
          </a:p>
          <a:p>
            <a:pPr algn="l"/>
            <a:r>
              <a:rPr lang="en-US" b="0" i="0" dirty="0">
                <a:solidFill>
                  <a:srgbClr val="0D0D0D"/>
                </a:solidFill>
                <a:effectLst/>
                <a:latin typeface="Söhne"/>
              </a:rPr>
              <a:t>This means we have nearly an equal number of men and women in our data, giving us a clear, UNBIASED view of how heart disease impacts both genders.</a:t>
            </a:r>
          </a:p>
          <a:p>
            <a:pPr algn="l"/>
            <a:endParaRPr lang="en-US" b="0" i="0" dirty="0">
              <a:solidFill>
                <a:srgbClr val="0D0D0D"/>
              </a:solidFill>
              <a:effectLst/>
              <a:latin typeface="Söhne"/>
            </a:endParaRPr>
          </a:p>
          <a:p>
            <a:pPr algn="l"/>
            <a:r>
              <a:rPr lang="en-US" b="0" i="0" dirty="0">
                <a:solidFill>
                  <a:srgbClr val="0D0D0D"/>
                </a:solidFill>
                <a:effectLst/>
                <a:latin typeface="Söhne"/>
              </a:rPr>
              <a:t>Now, although our data seems well-balanced, it doesn't mean that the risks are the same. </a:t>
            </a:r>
          </a:p>
          <a:p>
            <a:pPr algn="l"/>
            <a:r>
              <a:rPr lang="en-US" b="0" i="0" dirty="0">
                <a:solidFill>
                  <a:srgbClr val="0D0D0D"/>
                </a:solidFill>
                <a:effectLst/>
                <a:latin typeface="Söhne"/>
              </a:rPr>
              <a:t>Men and women can experience different symptoms, risk factors, and even outcomes when it comes to heart disease. </a:t>
            </a:r>
          </a:p>
          <a:p>
            <a:pPr algn="l"/>
            <a:endParaRPr lang="en-US" b="0" i="0" dirty="0">
              <a:solidFill>
                <a:srgbClr val="0D0D0D"/>
              </a:solidFill>
              <a:effectLst/>
              <a:latin typeface="Söhne"/>
            </a:endParaRPr>
          </a:p>
          <a:p>
            <a:pPr algn="l"/>
            <a:r>
              <a:rPr lang="en-US" b="0" i="0" dirty="0">
                <a:solidFill>
                  <a:srgbClr val="0D0D0D"/>
                </a:solidFill>
                <a:effectLst/>
                <a:latin typeface="Söhne"/>
              </a:rPr>
              <a:t>For males could it be hormonal factors?</a:t>
            </a:r>
          </a:p>
          <a:p>
            <a:pPr algn="l"/>
            <a:r>
              <a:rPr lang="en-US" b="0" i="0" dirty="0">
                <a:solidFill>
                  <a:srgbClr val="0D0D0D"/>
                </a:solidFill>
                <a:effectLst/>
                <a:latin typeface="Söhne"/>
              </a:rPr>
              <a:t>Studies show that men who have lower levels of estrogen could be a factor. </a:t>
            </a:r>
          </a:p>
          <a:p>
            <a:pPr algn="l"/>
            <a:r>
              <a:rPr lang="en-US" b="0" i="0" dirty="0">
                <a:solidFill>
                  <a:srgbClr val="0D0D0D"/>
                </a:solidFill>
                <a:effectLst/>
                <a:latin typeface="Söhne"/>
              </a:rPr>
              <a:t>Men are more likely to drink alcohol, they experience more stress, and less likely to visit the doctors.</a:t>
            </a:r>
          </a:p>
          <a:p>
            <a:pPr algn="l"/>
            <a:endParaRPr lang="en-US" b="0" i="0" dirty="0">
              <a:solidFill>
                <a:srgbClr val="0D0D0D"/>
              </a:solidFill>
              <a:effectLst/>
              <a:latin typeface="Söhne"/>
            </a:endParaRPr>
          </a:p>
          <a:p>
            <a:pPr algn="l"/>
            <a:r>
              <a:rPr lang="en-US" b="0" i="0" dirty="0">
                <a:solidFill>
                  <a:srgbClr val="0D0D0D"/>
                </a:solidFill>
                <a:effectLst/>
                <a:latin typeface="Söhne"/>
              </a:rPr>
              <a:t>For females, some factors may include menopause and a reduction of estrogen levels. Women are more susceptible to autoimmune disease and high rate of depression and anxiety which are contributing factors for an increase in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Part of our ongoing research is to understand these differences better.</a:t>
            </a:r>
          </a:p>
        </p:txBody>
      </p:sp>
      <p:sp>
        <p:nvSpPr>
          <p:cNvPr id="4" name="Slide Number Placeholder 3"/>
          <p:cNvSpPr>
            <a:spLocks noGrp="1"/>
          </p:cNvSpPr>
          <p:nvPr>
            <p:ph type="sldNum" sz="quarter" idx="5"/>
          </p:nvPr>
        </p:nvSpPr>
        <p:spPr/>
        <p:txBody>
          <a:bodyPr/>
          <a:lstStyle/>
          <a:p>
            <a:fld id="{4332BD82-836A-4B4B-AD57-9239A943BB72}" type="slidenum">
              <a:rPr lang="en-US" smtClean="0"/>
              <a:t>6</a:t>
            </a:fld>
            <a:endParaRPr lang="en-US"/>
          </a:p>
        </p:txBody>
      </p:sp>
    </p:spTree>
    <p:extLst>
      <p:ext uri="{BB962C8B-B14F-4D97-AF65-F5344CB8AC3E}">
        <p14:creationId xmlns:p14="http://schemas.microsoft.com/office/powerpoint/2010/main" val="219091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a:t>
            </a:r>
          </a:p>
          <a:p>
            <a:endParaRPr lang="en-US" dirty="0"/>
          </a:p>
          <a:p>
            <a:pPr marL="0" indent="0" algn="l">
              <a:buFont typeface="Arial" panose="020B0604020202020204" pitchFamily="34" charset="0"/>
              <a:buNone/>
            </a:pPr>
            <a:r>
              <a:rPr lang="en-US" b="0" i="0" dirty="0">
                <a:solidFill>
                  <a:srgbClr val="0D0D0D"/>
                </a:solidFill>
                <a:effectLst/>
                <a:latin typeface="Söhne"/>
              </a:rPr>
              <a:t>In the chart to the left, we call it a boxplot, we're looking at boxes that represent the range of heart disease death rates for different ethnic groups. </a:t>
            </a:r>
          </a:p>
          <a:p>
            <a:pPr marL="0" indent="0" algn="l">
              <a:buFont typeface="Arial" panose="020B0604020202020204" pitchFamily="34" charset="0"/>
              <a:buNone/>
            </a:pPr>
            <a:r>
              <a:rPr lang="en-US" b="0" i="0" dirty="0">
                <a:solidFill>
                  <a:srgbClr val="0D0D0D"/>
                </a:solidFill>
                <a:effectLst/>
                <a:latin typeface="Söhne"/>
              </a:rPr>
              <a:t>The bottom line of each box shows us where the rates start to pick up, and the top line shows where they start to taper off. The line in the middle of the box? </a:t>
            </a:r>
          </a:p>
          <a:p>
            <a:pPr marL="0" indent="0" algn="l">
              <a:buFont typeface="Arial" panose="020B0604020202020204" pitchFamily="34" charset="0"/>
              <a:buNone/>
            </a:pPr>
            <a:r>
              <a:rPr lang="en-US" b="0" i="0" dirty="0">
                <a:solidFill>
                  <a:srgbClr val="0D0D0D"/>
                </a:solidFill>
                <a:effectLst/>
                <a:latin typeface="Söhne"/>
              </a:rPr>
              <a:t>That's the middle ground where most people fall—it's the average rate for that group.</a:t>
            </a:r>
          </a:p>
          <a:p>
            <a:pPr marL="0" indent="0" algn="l">
              <a:buFont typeface="Arial" panose="020B0604020202020204" pitchFamily="34" charset="0"/>
              <a:buNone/>
            </a:pPr>
            <a:r>
              <a:rPr lang="en-US" b="0" i="0" dirty="0">
                <a:solidFill>
                  <a:srgbClr val="0D0D0D"/>
                </a:solidFill>
                <a:effectLst/>
                <a:latin typeface="Söhne"/>
              </a:rPr>
              <a:t>Sometimes you'll see dots above or below the boxes. We call these outliers. These represent rates that are much higher or lower than most of the others—they're the exceptions to the rule.</a:t>
            </a:r>
            <a:endParaRPr lang="en-US" dirty="0"/>
          </a:p>
          <a:p>
            <a:pPr marL="0" indent="0">
              <a:buFont typeface="Arial" panose="020B0604020202020204" pitchFamily="34" charset="0"/>
              <a:buNone/>
            </a:pPr>
            <a:r>
              <a:rPr lang="en-US" b="0" i="0" dirty="0">
                <a:solidFill>
                  <a:srgbClr val="0D0D0D"/>
                </a:solidFill>
                <a:effectLst/>
                <a:latin typeface="Söhne"/>
              </a:rPr>
              <a:t>Why are outliers important? They can tell us that there's more to the story. </a:t>
            </a:r>
          </a:p>
          <a:p>
            <a:pPr marL="0" indent="0">
              <a:buFont typeface="Arial" panose="020B0604020202020204" pitchFamily="34" charset="0"/>
              <a:buNone/>
            </a:pPr>
            <a:r>
              <a:rPr lang="en-US" b="0" i="0" dirty="0">
                <a:solidFill>
                  <a:srgbClr val="0D0D0D"/>
                </a:solidFill>
                <a:effectLst/>
                <a:latin typeface="Söhne"/>
              </a:rPr>
              <a:t>For instance, a high outlier in the context of heart disease might prompt us to ask: Is there a reason why these few individuals had such high death rates? </a:t>
            </a:r>
          </a:p>
          <a:p>
            <a:pPr marL="0" indent="0">
              <a:buFont typeface="Arial" panose="020B0604020202020204" pitchFamily="34" charset="0"/>
              <a:buNone/>
            </a:pPr>
            <a:r>
              <a:rPr lang="en-US" b="0" i="0" dirty="0">
                <a:solidFill>
                  <a:srgbClr val="0D0D0D"/>
                </a:solidFill>
                <a:effectLst/>
                <a:latin typeface="Söhne"/>
              </a:rPr>
              <a:t>This could be due to factors like access to healthcare, specific lifestyle choices, or even genetic predispositions. </a:t>
            </a:r>
          </a:p>
          <a:p>
            <a:pPr marL="0" indent="0">
              <a:buFont typeface="Arial" panose="020B0604020202020204" pitchFamily="34" charset="0"/>
              <a:buNone/>
            </a:pPr>
            <a:r>
              <a:rPr lang="en-US" b="0" i="0" dirty="0">
                <a:solidFill>
                  <a:srgbClr val="0D0D0D"/>
                </a:solidFill>
                <a:effectLst/>
                <a:latin typeface="Söhne"/>
              </a:rPr>
              <a:t>On the other hand, understanding low outliers could lead to insights about what protective factors or behaviors might be contributing to significantly lower death rates in those cases.</a:t>
            </a:r>
          </a:p>
          <a:p>
            <a:endParaRPr lang="en-US" b="0" i="0" dirty="0">
              <a:solidFill>
                <a:srgbClr val="0D0D0D"/>
              </a:solidFill>
              <a:effectLst/>
              <a:latin typeface="Söhne"/>
            </a:endParaRPr>
          </a:p>
          <a:p>
            <a:r>
              <a:rPr lang="en-US" b="0" i="0" dirty="0">
                <a:solidFill>
                  <a:srgbClr val="0D0D0D"/>
                </a:solidFill>
                <a:effectLst/>
                <a:latin typeface="Söhne"/>
              </a:rPr>
              <a:t>Bar Graph</a:t>
            </a:r>
          </a:p>
          <a:p>
            <a:endParaRPr lang="en-US" b="0" i="0" dirty="0">
              <a:solidFill>
                <a:srgbClr val="0D0D0D"/>
              </a:solidFill>
              <a:effectLst/>
              <a:latin typeface="Söhne"/>
            </a:endParaRPr>
          </a:p>
          <a:p>
            <a:r>
              <a:rPr lang="en-US" b="0" i="0" dirty="0">
                <a:solidFill>
                  <a:srgbClr val="0D0D0D"/>
                </a:solidFill>
                <a:effectLst/>
                <a:latin typeface="Söhne"/>
              </a:rPr>
              <a:t>Now looking at the right, The tallest bar, which stands out the most, represents the ethnic group with the highest death rate from heart disease, while the shortest bar represents the group with the lowest rate. </a:t>
            </a:r>
          </a:p>
          <a:p>
            <a:r>
              <a:rPr lang="en-US" b="0" i="0" dirty="0">
                <a:solidFill>
                  <a:srgbClr val="0D0D0D"/>
                </a:solidFill>
                <a:effectLst/>
                <a:latin typeface="Söhne"/>
              </a:rPr>
              <a:t>This visual comparison makes it clear that heart disease does not impact all communities equally, and some groups may need more targeted health interventions and resources to reduce their risk.</a:t>
            </a:r>
          </a:p>
          <a:p>
            <a:r>
              <a:rPr lang="en-US" b="0" i="0" dirty="0">
                <a:solidFill>
                  <a:srgbClr val="0D0D0D"/>
                </a:solidFill>
                <a:effectLst/>
                <a:latin typeface="Söhne"/>
              </a:rPr>
              <a:t>The most noticeable bar, which is the tallest, represents individuals who identify as White. This indicates that within our dataset, White individuals have the highest recorded number of deaths due to heart disease. </a:t>
            </a:r>
          </a:p>
          <a:p>
            <a:r>
              <a:rPr lang="en-US" b="0" i="0" dirty="0">
                <a:solidFill>
                  <a:srgbClr val="0D0D0D"/>
                </a:solidFill>
                <a:effectLst/>
                <a:latin typeface="Söhne"/>
              </a:rPr>
              <a:t>On the other end of the spectrum, the shortest bar corresponds to those who identify as American Indian and Alaskan Native.</a:t>
            </a:r>
          </a:p>
          <a:p>
            <a:endParaRPr lang="en-US" b="0" i="0" dirty="0">
              <a:solidFill>
                <a:srgbClr val="0D0D0D"/>
              </a:solidFill>
              <a:effectLst/>
              <a:latin typeface="Söhne"/>
            </a:endParaRPr>
          </a:p>
          <a:p>
            <a:r>
              <a:rPr lang="en-US" b="0" i="0" dirty="0">
                <a:solidFill>
                  <a:srgbClr val="0D0D0D"/>
                </a:solidFill>
                <a:effectLst/>
                <a:latin typeface="Söhne"/>
              </a:rPr>
              <a:t>This method is a common practice in research to help identify disparities and potential factors contributing to differences in health outcomes across racial lines.</a:t>
            </a:r>
            <a:endParaRPr lang="en-US" b="1" dirty="0"/>
          </a:p>
        </p:txBody>
      </p:sp>
      <p:sp>
        <p:nvSpPr>
          <p:cNvPr id="4" name="Slide Number Placeholder 3"/>
          <p:cNvSpPr>
            <a:spLocks noGrp="1"/>
          </p:cNvSpPr>
          <p:nvPr>
            <p:ph type="sldNum" sz="quarter" idx="5"/>
          </p:nvPr>
        </p:nvSpPr>
        <p:spPr/>
        <p:txBody>
          <a:bodyPr/>
          <a:lstStyle/>
          <a:p>
            <a:fld id="{4332BD82-836A-4B4B-AD57-9239A943BB72}" type="slidenum">
              <a:rPr lang="en-US" smtClean="0"/>
              <a:t>7</a:t>
            </a:fld>
            <a:endParaRPr lang="en-US"/>
          </a:p>
        </p:txBody>
      </p:sp>
    </p:spTree>
    <p:extLst>
      <p:ext uri="{BB962C8B-B14F-4D97-AF65-F5344CB8AC3E}">
        <p14:creationId xmlns:p14="http://schemas.microsoft.com/office/powerpoint/2010/main" val="365467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These are histograms representing the distribution of a health-related measurement across a population, with most values clustering around the middle.</a:t>
            </a:r>
          </a:p>
          <a:p>
            <a:r>
              <a:rPr lang="en-US" b="0" i="0" dirty="0">
                <a:solidFill>
                  <a:srgbClr val="0D0D0D"/>
                </a:solidFill>
                <a:effectLst/>
                <a:latin typeface="Söhne"/>
              </a:rPr>
              <a:t>The shape is bell-like, indicating a normal distribution, in other terms it helps us identify what's typical and what deviates from the norm.</a:t>
            </a:r>
          </a:p>
          <a:p>
            <a:endParaRPr lang="en-US" b="0" i="0" dirty="0">
              <a:solidFill>
                <a:srgbClr val="0D0D0D"/>
              </a:solidFill>
              <a:effectLst/>
              <a:latin typeface="Söhne"/>
            </a:endParaRPr>
          </a:p>
          <a:p>
            <a:r>
              <a:rPr lang="en-US" b="0" i="0" dirty="0">
                <a:solidFill>
                  <a:srgbClr val="0D0D0D"/>
                </a:solidFill>
                <a:effectLst/>
                <a:latin typeface="Söhne"/>
              </a:rPr>
              <a:t>It shows a range of deaths per 100,000 people and how often each range occurs.</a:t>
            </a:r>
          </a:p>
          <a:p>
            <a:r>
              <a:rPr lang="en-US" b="0" i="0" dirty="0">
                <a:solidFill>
                  <a:srgbClr val="0D0D0D"/>
                </a:solidFill>
                <a:effectLst/>
                <a:latin typeface="Söhne"/>
              </a:rPr>
              <a:t>The higher the bar means more death; the middle is where the bar is the tallest means it the most common. </a:t>
            </a: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8</a:t>
            </a:fld>
            <a:endParaRPr lang="en-US"/>
          </a:p>
        </p:txBody>
      </p:sp>
    </p:spTree>
    <p:extLst>
      <p:ext uri="{BB962C8B-B14F-4D97-AF65-F5344CB8AC3E}">
        <p14:creationId xmlns:p14="http://schemas.microsoft.com/office/powerpoint/2010/main" val="4231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next slide may look a little confusing. You may be wondering what all these numbers mean.</a:t>
            </a:r>
          </a:p>
          <a:p>
            <a:endParaRPr lang="en-US" dirty="0"/>
          </a:p>
          <a:p>
            <a:pPr algn="l"/>
            <a:r>
              <a:rPr lang="en-US" b="0" i="0" dirty="0">
                <a:solidFill>
                  <a:srgbClr val="0D0D0D"/>
                </a:solidFill>
                <a:effectLst/>
                <a:latin typeface="Söhne"/>
              </a:rPr>
              <a:t>This table is a summary of a statistical test called "Chi-square," which helps us determine if there are significant association in heart disease mortality rates across different categories like gender, ethnicity, county, and state.</a:t>
            </a:r>
          </a:p>
          <a:p>
            <a:pPr algn="l"/>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Chi-square statistic:</a:t>
            </a:r>
            <a:r>
              <a:rPr lang="en-US" b="0" i="0" dirty="0">
                <a:solidFill>
                  <a:srgbClr val="0D0D0D"/>
                </a:solidFill>
                <a:effectLst/>
                <a:latin typeface="Söhne"/>
              </a:rPr>
              <a:t> This number measures how much the observed data deviates from what we would expect by chance alone. </a:t>
            </a:r>
          </a:p>
          <a:p>
            <a:pPr algn="l">
              <a:buFont typeface="Arial" panose="020B0604020202020204" pitchFamily="34" charset="0"/>
              <a:buChar char="•"/>
            </a:pPr>
            <a:r>
              <a:rPr lang="en-US" b="0" i="0" dirty="0">
                <a:solidFill>
                  <a:srgbClr val="0D0D0D"/>
                </a:solidFill>
                <a:effectLst/>
                <a:latin typeface="Söhne"/>
              </a:rPr>
              <a:t>Larger numbers mean greater differences between what we see and what would occur randomly.</a:t>
            </a:r>
          </a:p>
          <a:p>
            <a:pPr algn="l">
              <a:buFont typeface="Arial" panose="020B0604020202020204" pitchFamily="34" charset="0"/>
              <a:buChar char="•"/>
            </a:pPr>
            <a:r>
              <a:rPr lang="en-US" b="1" i="0" dirty="0">
                <a:solidFill>
                  <a:srgbClr val="0D0D0D"/>
                </a:solidFill>
                <a:effectLst/>
                <a:latin typeface="Söhne"/>
              </a:rPr>
              <a:t>p-value:</a:t>
            </a:r>
            <a:r>
              <a:rPr lang="en-US" b="0" i="0" dirty="0">
                <a:solidFill>
                  <a:srgbClr val="0D0D0D"/>
                </a:solidFill>
                <a:effectLst/>
                <a:latin typeface="Söhne"/>
              </a:rPr>
              <a:t> This tells us whether the data is happening due to association </a:t>
            </a:r>
            <a:r>
              <a:rPr lang="en-US" b="0" i="0">
                <a:solidFill>
                  <a:srgbClr val="0D0D0D"/>
                </a:solidFill>
                <a:effectLst/>
                <a:latin typeface="Söhne"/>
              </a:rPr>
              <a:t>or chance. A </a:t>
            </a:r>
            <a:r>
              <a:rPr lang="en-US" b="0" i="0" dirty="0">
                <a:solidFill>
                  <a:srgbClr val="0D0D0D"/>
                </a:solidFill>
                <a:effectLst/>
                <a:latin typeface="Söhne"/>
              </a:rPr>
              <a:t>small p-value (typically less than 5% or 0.05) suggests that the differences </a:t>
            </a:r>
          </a:p>
          <a:p>
            <a:pPr algn="l">
              <a:buFont typeface="Arial" panose="020B0604020202020204" pitchFamily="34" charset="0"/>
              <a:buChar char="•"/>
            </a:pPr>
            <a:r>
              <a:rPr lang="en-US" b="0" i="0" dirty="0">
                <a:solidFill>
                  <a:srgbClr val="0D0D0D"/>
                </a:solidFill>
                <a:effectLst/>
                <a:latin typeface="Söhne"/>
              </a:rPr>
              <a:t>are association and not just random.</a:t>
            </a: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Here's what the numbers are telling us:</a:t>
            </a:r>
          </a:p>
          <a:p>
            <a:pPr algn="l">
              <a:buFont typeface="Arial" panose="020B0604020202020204" pitchFamily="34" charset="0"/>
              <a:buNone/>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There is a strong link between gender and ethnicity and heart disease mortality rates. We know this because the chi-square statistic numbers were huge, </a:t>
            </a:r>
          </a:p>
          <a:p>
            <a:pPr algn="l">
              <a:buFont typeface="+mj-lt"/>
              <a:buNone/>
            </a:pPr>
            <a:r>
              <a:rPr lang="en-US" b="0" i="0" dirty="0">
                <a:solidFill>
                  <a:srgbClr val="0D0D0D"/>
                </a:solidFill>
                <a:effectLst/>
                <a:latin typeface="Söhne"/>
              </a:rPr>
              <a:t>and the p-values were tiny – almost zero.</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2. On the other hand, when we look at county and state, it's a different story. The p-values were 1 or very close to 1. tells us that any differences we see in </a:t>
            </a:r>
          </a:p>
          <a:p>
            <a:pPr algn="l">
              <a:buFont typeface="+mj-lt"/>
              <a:buNone/>
            </a:pPr>
            <a:r>
              <a:rPr lang="en-US" b="0" i="0" dirty="0">
                <a:solidFill>
                  <a:srgbClr val="0D0D0D"/>
                </a:solidFill>
                <a:effectLst/>
                <a:latin typeface="Söhne"/>
              </a:rPr>
              <a:t>mortality rates across counties and states might just be due to random chance – there's no significant connection.</a:t>
            </a:r>
          </a:p>
          <a:p>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9</a:t>
            </a:fld>
            <a:endParaRPr lang="en-US"/>
          </a:p>
        </p:txBody>
      </p:sp>
    </p:spTree>
    <p:extLst>
      <p:ext uri="{BB962C8B-B14F-4D97-AF65-F5344CB8AC3E}">
        <p14:creationId xmlns:p14="http://schemas.microsoft.com/office/powerpoint/2010/main" val="212745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D0D0D"/>
                </a:solidFill>
                <a:effectLst/>
                <a:latin typeface="Söhne"/>
              </a:rPr>
              <a:t>To double check our numbers we performed a Z-test.</a:t>
            </a:r>
          </a:p>
          <a:p>
            <a:pPr algn="l">
              <a:buFont typeface="+mj-lt"/>
              <a:buNone/>
            </a:pPr>
            <a:r>
              <a:rPr lang="en-US" b="0" i="0" dirty="0">
                <a:solidFill>
                  <a:srgbClr val="0D0D0D"/>
                </a:solidFill>
                <a:effectLst/>
                <a:latin typeface="Söhne"/>
              </a:rPr>
              <a:t>It is a method that tells us the difference between two groups, such as men and women or black and whites to determine if it’s a true difference.</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If it's negative, it means the number we're looking at is lower than the average. A small p-value, &gt;0.05, means we should sit up and take notice; it's less likely to be a fluke.</a:t>
            </a:r>
          </a:p>
          <a:p>
            <a:pPr algn="l">
              <a:buFont typeface="+mj-lt"/>
              <a:buNone/>
            </a:pPr>
            <a:endParaRPr lang="en-US" b="0" i="0" dirty="0">
              <a:solidFill>
                <a:srgbClr val="0D0D0D"/>
              </a:solidFill>
              <a:effectLst/>
              <a:latin typeface="Söhne"/>
            </a:endParaRPr>
          </a:p>
          <a:p>
            <a:pPr algn="l"/>
            <a:r>
              <a:rPr lang="en-US" b="0" i="0" dirty="0">
                <a:solidFill>
                  <a:srgbClr val="0D0D0D"/>
                </a:solidFill>
                <a:effectLst/>
                <a:latin typeface="Söhne"/>
              </a:rPr>
              <a:t>1.Our studies show that women tend to have lower heart disease mortality rates compared to men. </a:t>
            </a:r>
          </a:p>
          <a:p>
            <a:pPr algn="l"/>
            <a:r>
              <a:rPr lang="en-US" b="0" i="0" dirty="0">
                <a:solidFill>
                  <a:srgbClr val="0D0D0D"/>
                </a:solidFill>
                <a:effectLst/>
                <a:latin typeface="Söhne"/>
              </a:rPr>
              <a:t>This is not a small difference - the numbers strongly suggest that being female is linked to a lower risk of dying from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2. When it comes to ethnicity, we see that not all groups are affected equally. </a:t>
            </a:r>
          </a:p>
          <a:p>
            <a:pPr algn="l"/>
            <a:r>
              <a:rPr lang="en-US" b="0" i="0" dirty="0">
                <a:solidFill>
                  <a:srgbClr val="0D0D0D"/>
                </a:solidFill>
                <a:effectLst/>
                <a:latin typeface="Söhne"/>
              </a:rPr>
              <a:t>Specifically, Hispanic and Asian and Pacific Islander populations are showing significantly lower mortality rates. </a:t>
            </a:r>
          </a:p>
          <a:p>
            <a:pPr algn="l"/>
            <a:endParaRPr lang="en-US" b="0" i="0" dirty="0">
              <a:solidFill>
                <a:srgbClr val="0D0D0D"/>
              </a:solidFill>
              <a:effectLst/>
              <a:latin typeface="Söhne"/>
            </a:endParaRPr>
          </a:p>
          <a:p>
            <a:pPr algn="l"/>
            <a:r>
              <a:rPr lang="en-US" b="0" i="0" dirty="0">
                <a:solidFill>
                  <a:srgbClr val="0D0D0D"/>
                </a:solidFill>
                <a:effectLst/>
                <a:latin typeface="Söhne"/>
              </a:rPr>
              <a:t>3. And about where we live? It turns out, the impact of living in different counties doesn't show a clear pattern in heart disease mortality rates. </a:t>
            </a:r>
          </a:p>
          <a:p>
            <a:pPr algn="l"/>
            <a:r>
              <a:rPr lang="en-US" b="0" i="0" dirty="0">
                <a:solidFill>
                  <a:srgbClr val="0D0D0D"/>
                </a:solidFill>
                <a:effectLst/>
                <a:latin typeface="Söhne"/>
              </a:rPr>
              <a:t>However, when we zoom out to look at the state level, certain states like Arizona, California, and many others show significant number.</a:t>
            </a:r>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10</a:t>
            </a:fld>
            <a:endParaRPr lang="en-US"/>
          </a:p>
        </p:txBody>
      </p:sp>
    </p:spTree>
    <p:extLst>
      <p:ext uri="{BB962C8B-B14F-4D97-AF65-F5344CB8AC3E}">
        <p14:creationId xmlns:p14="http://schemas.microsoft.com/office/powerpoint/2010/main" val="2437231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2/24/24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2/24/24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tatista.com/chart/30883/deaths-from-leading-causes-of-death-in-the-united-states/" TargetMode="External"/><Relationship Id="rId3" Type="http://schemas.openxmlformats.org/officeDocument/2006/relationships/hyperlink" Target="https://www.medicaldaily.com/cardiovascular-disease-ischemic-heart-disease-cerebrovascular-disease-stroke-417509" TargetMode="External"/><Relationship Id="rId7" Type="http://schemas.openxmlformats.org/officeDocument/2006/relationships/hyperlink" Target="https://stacks.cdc.gov/view/cdc/12251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catalog.data.gov/dataset/heart-disease-mortality-data-among-us-adults-35-by-state-territory-and-countyhttps:/catalog.data.gov/dataset/heart-disease-mortality-data-among-us-adults-35-by-state-territory-and-county" TargetMode="External"/><Relationship Id="rId5" Type="http://schemas.openxmlformats.org/officeDocument/2006/relationships/hyperlink" Target="https://doi.org/10.1016/s0828-282x(10)71075-8" TargetMode="External"/><Relationship Id="rId4" Type="http://schemas.openxmlformats.org/officeDocument/2006/relationships/hyperlink" Target="https://www.columbiadoctors.org/news/heart-disease-women-not-heart-disease-men#:~:text=Commonly%20known%20as%20heart%20disease%2C%20cardiovascular%20disease,for%20people%20with%20autoimmune%20diseases%20and%20pregnancy%2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76F-BC5D-9598-63E9-0ABA21DCE922}"/>
              </a:ext>
            </a:extLst>
          </p:cNvPr>
          <p:cNvSpPr>
            <a:spLocks noGrp="1"/>
          </p:cNvSpPr>
          <p:nvPr>
            <p:ph type="ctrTitle"/>
          </p:nvPr>
        </p:nvSpPr>
        <p:spPr>
          <a:xfrm>
            <a:off x="680322" y="2896994"/>
            <a:ext cx="8144134" cy="1373070"/>
          </a:xfrm>
        </p:spPr>
        <p:txBody>
          <a:bodyPr/>
          <a:lstStyle/>
          <a:p>
            <a:r>
              <a:rPr lang="en-US" sz="6000" dirty="0"/>
              <a:t>Factors Influencing Heart Disease Deaths</a:t>
            </a:r>
          </a:p>
        </p:txBody>
      </p:sp>
      <p:sp>
        <p:nvSpPr>
          <p:cNvPr id="3" name="Subtitle 2">
            <a:extLst>
              <a:ext uri="{FF2B5EF4-FFF2-40B4-BE49-F238E27FC236}">
                <a16:creationId xmlns:a16="http://schemas.microsoft.com/office/drawing/2014/main" id="{0CFD4F1E-F5C6-3A4F-2F57-E87F66C0E2F3}"/>
              </a:ext>
            </a:extLst>
          </p:cNvPr>
          <p:cNvSpPr>
            <a:spLocks noGrp="1"/>
          </p:cNvSpPr>
          <p:nvPr>
            <p:ph type="subTitle" idx="1"/>
          </p:nvPr>
        </p:nvSpPr>
        <p:spPr/>
        <p:txBody>
          <a:bodyPr/>
          <a:lstStyle/>
          <a:p>
            <a:r>
              <a:rPr lang="en-US" dirty="0"/>
              <a:t>by Geographic Location, Ethnicity, and Gender</a:t>
            </a:r>
          </a:p>
        </p:txBody>
      </p:sp>
    </p:spTree>
    <p:extLst>
      <p:ext uri="{BB962C8B-B14F-4D97-AF65-F5344CB8AC3E}">
        <p14:creationId xmlns:p14="http://schemas.microsoft.com/office/powerpoint/2010/main" val="320802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47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9A9-D0E7-63F2-DAA0-ACB9BE577160}"/>
              </a:ext>
            </a:extLst>
          </p:cNvPr>
          <p:cNvSpPr>
            <a:spLocks noGrp="1"/>
          </p:cNvSpPr>
          <p:nvPr>
            <p:ph type="title"/>
          </p:nvPr>
        </p:nvSpPr>
        <p:spPr>
          <a:xfrm>
            <a:off x="680321" y="753228"/>
            <a:ext cx="8772289" cy="1080938"/>
          </a:xfrm>
        </p:spPr>
        <p:txBody>
          <a:bodyPr/>
          <a:lstStyle/>
          <a:p>
            <a:r>
              <a:rPr lang="en-US" dirty="0"/>
              <a:t>What is a Z-test and how does it affect heart disease death rate?</a:t>
            </a:r>
          </a:p>
        </p:txBody>
      </p:sp>
      <p:sp>
        <p:nvSpPr>
          <p:cNvPr id="7" name="Content Placeholder 6">
            <a:extLst>
              <a:ext uri="{FF2B5EF4-FFF2-40B4-BE49-F238E27FC236}">
                <a16:creationId xmlns:a16="http://schemas.microsoft.com/office/drawing/2014/main" id="{33962609-E8C8-E22D-71EC-9458CEC6518A}"/>
              </a:ext>
            </a:extLst>
          </p:cNvPr>
          <p:cNvSpPr>
            <a:spLocks noGrp="1"/>
          </p:cNvSpPr>
          <p:nvPr>
            <p:ph idx="1"/>
          </p:nvPr>
        </p:nvSpPr>
        <p:spPr/>
        <p:txBody>
          <a:bodyPr>
            <a:normAutofit fontScale="92500" lnSpcReduction="20000"/>
          </a:bodyPr>
          <a:lstStyle/>
          <a:p>
            <a:r>
              <a:rPr lang="en-US" dirty="0"/>
              <a:t>Z-test compares 2 groups</a:t>
            </a:r>
          </a:p>
          <a:p>
            <a:pPr marL="0" indent="0">
              <a:buNone/>
            </a:pPr>
            <a:endParaRPr lang="en-US" dirty="0"/>
          </a:p>
          <a:p>
            <a:r>
              <a:rPr lang="en-US" dirty="0"/>
              <a:t>Gender</a:t>
            </a:r>
          </a:p>
          <a:p>
            <a:pPr lvl="1"/>
            <a:r>
              <a:rPr lang="en-US" dirty="0"/>
              <a:t>Females have lower heart disease deaths</a:t>
            </a:r>
          </a:p>
          <a:p>
            <a:pPr lvl="2"/>
            <a:r>
              <a:rPr lang="en-US" dirty="0"/>
              <a:t>(z-score -56, p-value &lt;0.05)</a:t>
            </a:r>
          </a:p>
          <a:p>
            <a:r>
              <a:rPr lang="en-US" dirty="0"/>
              <a:t>Ethnicity</a:t>
            </a:r>
          </a:p>
          <a:p>
            <a:pPr lvl="1"/>
            <a:r>
              <a:rPr lang="en-US" dirty="0"/>
              <a:t>Hispanic &amp; Asian and Pacific Islander have lower mortality rates </a:t>
            </a:r>
          </a:p>
          <a:p>
            <a:pPr lvl="2"/>
            <a:r>
              <a:rPr lang="en-US" dirty="0"/>
              <a:t>(z-score -58 Hispanic &amp; -81 Asian and Pacific Islander, both p-values &lt; .05)</a:t>
            </a:r>
          </a:p>
          <a:p>
            <a:pPr marL="228600" lvl="1">
              <a:spcBef>
                <a:spcPts val="1000"/>
              </a:spcBef>
            </a:pPr>
            <a:r>
              <a:rPr lang="en-US" sz="2400" dirty="0"/>
              <a:t>Location</a:t>
            </a:r>
          </a:p>
          <a:p>
            <a:pPr marL="685800" lvl="2">
              <a:spcBef>
                <a:spcPts val="1000"/>
              </a:spcBef>
            </a:pPr>
            <a:r>
              <a:rPr lang="en-US" sz="2200" dirty="0"/>
              <a:t>County - No significance</a:t>
            </a:r>
          </a:p>
          <a:p>
            <a:pPr marL="685800" lvl="2">
              <a:spcBef>
                <a:spcPts val="1000"/>
              </a:spcBef>
            </a:pPr>
            <a:r>
              <a:rPr lang="en-US" sz="2200" dirty="0"/>
              <a:t>State – Significant Impact &gt; Arizona, California, Colorado</a:t>
            </a:r>
          </a:p>
          <a:p>
            <a:pPr lvl="1"/>
            <a:endParaRPr lang="en-US" dirty="0"/>
          </a:p>
          <a:p>
            <a:endParaRPr lang="en-US" dirty="0"/>
          </a:p>
        </p:txBody>
      </p:sp>
    </p:spTree>
    <p:extLst>
      <p:ext uri="{BB962C8B-B14F-4D97-AF65-F5344CB8AC3E}">
        <p14:creationId xmlns:p14="http://schemas.microsoft.com/office/powerpoint/2010/main" val="12015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8F44AC-4B7E-B8C2-69F8-150B11F0559B}"/>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Linear Regression Model displays heart mortality between Males vs Females.</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6D72D57E-2F07-CAB6-C5FA-0C7610427A6B}"/>
              </a:ext>
            </a:extLst>
          </p:cNvPr>
          <p:cNvSpPr>
            <a:spLocks noGrp="1"/>
          </p:cNvSpPr>
          <p:nvPr>
            <p:ph type="body" sz="half" idx="2"/>
          </p:nvPr>
        </p:nvSpPr>
        <p:spPr>
          <a:xfrm>
            <a:off x="680321" y="2336873"/>
            <a:ext cx="3656289" cy="3878332"/>
          </a:xfrm>
        </p:spPr>
        <p:txBody>
          <a:bodyPr vert="horz" lIns="91440" tIns="45720" rIns="91440" bIns="45720" rtlCol="0">
            <a:normAutofit/>
          </a:bodyPr>
          <a:lstStyle/>
          <a:p>
            <a:pPr marL="285750" indent="-285750" algn="l">
              <a:buFont typeface="Arial" panose="020B0604020202020204" pitchFamily="34" charset="0"/>
              <a:buChar char="•"/>
            </a:pPr>
            <a:r>
              <a:rPr lang="en-US" sz="2400" b="0" i="0" dirty="0">
                <a:solidFill>
                  <a:schemeClr val="bg1"/>
                </a:solidFill>
                <a:effectLst/>
                <a:latin typeface="Söhne"/>
              </a:rPr>
              <a:t>Females' death rate is lower in the age bracket tested</a:t>
            </a:r>
          </a:p>
          <a:p>
            <a:pPr lvl="1"/>
            <a:endParaRPr lang="en-US" sz="2200" b="0" i="0" dirty="0">
              <a:solidFill>
                <a:schemeClr val="bg1"/>
              </a:solidFill>
              <a:effectLst/>
              <a:latin typeface="Söhne"/>
            </a:endParaRPr>
          </a:p>
          <a:p>
            <a:pPr marL="285750" indent="-285750" algn="l">
              <a:buFont typeface="Arial" panose="020B0604020202020204" pitchFamily="34" charset="0"/>
              <a:buChar char="•"/>
            </a:pPr>
            <a:r>
              <a:rPr lang="en-US" sz="2400" b="0" i="0" dirty="0">
                <a:solidFill>
                  <a:schemeClr val="bg1"/>
                </a:solidFill>
                <a:effectLst/>
                <a:latin typeface="Söhne"/>
              </a:rPr>
              <a:t>Men have a higher risk of death</a:t>
            </a:r>
          </a:p>
          <a:p>
            <a:pPr marL="285750" indent="-285750" algn="l">
              <a:buFont typeface="Arial" panose="020B0604020202020204" pitchFamily="34" charset="0"/>
              <a:buChar char="•"/>
            </a:pPr>
            <a:endParaRPr lang="en-US" sz="2400" dirty="0">
              <a:solidFill>
                <a:schemeClr val="bg1"/>
              </a:solidFill>
              <a:latin typeface="Söhne"/>
            </a:endParaRPr>
          </a:p>
          <a:p>
            <a:pPr marL="285750" indent="-285750" algn="l">
              <a:buFont typeface="Arial" panose="020B0604020202020204" pitchFamily="34" charset="0"/>
              <a:buChar char="•"/>
            </a:pPr>
            <a:r>
              <a:rPr lang="en-US" sz="2200" dirty="0">
                <a:solidFill>
                  <a:schemeClr val="bg1"/>
                </a:solidFill>
                <a:latin typeface="Söhne"/>
              </a:rPr>
              <a:t>Significant difference</a:t>
            </a:r>
          </a:p>
          <a:p>
            <a:pPr marL="742950" lvl="1" indent="-285750">
              <a:buFont typeface="Arial" panose="020B0604020202020204" pitchFamily="34" charset="0"/>
              <a:buChar char="•"/>
            </a:pPr>
            <a:r>
              <a:rPr lang="en-US" sz="2200" b="0" i="0" dirty="0">
                <a:solidFill>
                  <a:schemeClr val="bg1"/>
                </a:solidFill>
                <a:effectLst/>
                <a:latin typeface="Söhne"/>
              </a:rPr>
              <a:t>Females = 297 per 100k</a:t>
            </a:r>
          </a:p>
          <a:p>
            <a:pPr marL="742950" lvl="1" indent="-285750">
              <a:buFont typeface="Arial" panose="020B0604020202020204" pitchFamily="34" charset="0"/>
              <a:buChar char="•"/>
            </a:pPr>
            <a:r>
              <a:rPr lang="en-US" sz="2200" dirty="0">
                <a:solidFill>
                  <a:schemeClr val="bg1"/>
                </a:solidFill>
                <a:latin typeface="Söhne"/>
              </a:rPr>
              <a:t>Males = 437 per 100k</a:t>
            </a:r>
            <a:endParaRPr lang="en-US" sz="2200" b="0" i="0" dirty="0">
              <a:solidFill>
                <a:schemeClr val="bg1"/>
              </a:solidFill>
              <a:effectLst/>
              <a:latin typeface="Söhne"/>
            </a:endParaRPr>
          </a:p>
          <a:p>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10;&#10;Description automatically generated">
            <a:extLst>
              <a:ext uri="{FF2B5EF4-FFF2-40B4-BE49-F238E27FC236}">
                <a16:creationId xmlns:a16="http://schemas.microsoft.com/office/drawing/2014/main" id="{00E1B09C-8F82-625E-6632-E9174BE2972D}"/>
              </a:ext>
            </a:extLst>
          </p:cNvPr>
          <p:cNvPicPr>
            <a:picLocks noChangeAspect="1"/>
          </p:cNvPicPr>
          <p:nvPr/>
        </p:nvPicPr>
        <p:blipFill>
          <a:blip r:embed="rId6"/>
          <a:stretch>
            <a:fillRect/>
          </a:stretch>
        </p:blipFill>
        <p:spPr>
          <a:xfrm>
            <a:off x="5118890" y="753228"/>
            <a:ext cx="6547039" cy="5461977"/>
          </a:xfrm>
          <a:prstGeom prst="rect">
            <a:avLst/>
          </a:prstGeom>
        </p:spPr>
      </p:pic>
      <p:sp>
        <p:nvSpPr>
          <p:cNvPr id="3" name="TextBox 2">
            <a:extLst>
              <a:ext uri="{FF2B5EF4-FFF2-40B4-BE49-F238E27FC236}">
                <a16:creationId xmlns:a16="http://schemas.microsoft.com/office/drawing/2014/main" id="{8444CC59-2220-1CBC-5AB3-877DAAB553E5}"/>
              </a:ext>
            </a:extLst>
          </p:cNvPr>
          <p:cNvSpPr txBox="1"/>
          <p:nvPr/>
        </p:nvSpPr>
        <p:spPr>
          <a:xfrm>
            <a:off x="5276090" y="6325638"/>
            <a:ext cx="6272654" cy="276999"/>
          </a:xfrm>
          <a:prstGeom prst="rect">
            <a:avLst/>
          </a:prstGeom>
          <a:noFill/>
        </p:spPr>
        <p:txBody>
          <a:bodyPr wrap="square" rtlCol="0">
            <a:spAutoFit/>
          </a:bodyPr>
          <a:lstStyle/>
          <a:p>
            <a:r>
              <a:rPr lang="en-US" sz="1200" dirty="0"/>
              <a:t>Figure 7: Linear Regression Model by Gender</a:t>
            </a:r>
          </a:p>
        </p:txBody>
      </p:sp>
    </p:spTree>
    <p:extLst>
      <p:ext uri="{BB962C8B-B14F-4D97-AF65-F5344CB8AC3E}">
        <p14:creationId xmlns:p14="http://schemas.microsoft.com/office/powerpoint/2010/main" val="28201857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21E445-6FFD-E546-94AE-A88651B3B8EB}"/>
              </a:ext>
            </a:extLst>
          </p:cNvPr>
          <p:cNvSpPr>
            <a:spLocks noGrp="1"/>
          </p:cNvSpPr>
          <p:nvPr>
            <p:ph type="title"/>
          </p:nvPr>
        </p:nvSpPr>
        <p:spPr>
          <a:xfrm>
            <a:off x="160639" y="753228"/>
            <a:ext cx="4655806" cy="1080938"/>
          </a:xfrm>
        </p:spPr>
        <p:txBody>
          <a:bodyPr vert="horz" lIns="91440" tIns="45720" rIns="91440" bIns="45720" rtlCol="0" anchor="ctr">
            <a:normAutofit/>
          </a:bodyPr>
          <a:lstStyle/>
          <a:p>
            <a:r>
              <a:rPr lang="en-US" sz="2400" dirty="0">
                <a:solidFill>
                  <a:srgbClr val="FFFFFF"/>
                </a:solidFill>
              </a:rPr>
              <a:t>Linear Regression Model displays heart mortality by Race</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70B917B-7695-2DF0-D827-AD8B1D6829EE}"/>
              </a:ext>
            </a:extLst>
          </p:cNvPr>
          <p:cNvSpPr>
            <a:spLocks noGrp="1"/>
          </p:cNvSpPr>
          <p:nvPr>
            <p:ph type="body" sz="half" idx="2"/>
          </p:nvPr>
        </p:nvSpPr>
        <p:spPr>
          <a:xfrm>
            <a:off x="680321" y="2336873"/>
            <a:ext cx="3656289" cy="4076284"/>
          </a:xfrm>
        </p:spPr>
        <p:txBody>
          <a:bodyPr vert="horz" lIns="91440" tIns="45720" rIns="91440" bIns="45720" rtlCol="0">
            <a:normAutofit lnSpcReduction="10000"/>
          </a:bodyPr>
          <a:lstStyle/>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Whites 368 people out of 100,000 population</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Black increases by 60 people</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American Indian and Alaskan Natives increases by 35 people compared to Whites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Hispanics have 151 fewer deaths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Asian and Pacific Islanders have 195 fewer deaths</a:t>
            </a:r>
            <a:endParaRPr lang="en-US" sz="2000" dirty="0">
              <a:solidFill>
                <a:srgbClr val="FFFFFF"/>
              </a:solidFill>
            </a:endParaRPr>
          </a:p>
          <a:p>
            <a:pPr marL="285750" indent="-285750">
              <a:buFont typeface="Arial" panose="020B0604020202020204" pitchFamily="34" charset="0"/>
              <a:buChar char="•"/>
            </a:pPr>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
            <a:extLst>
              <a:ext uri="{FF2B5EF4-FFF2-40B4-BE49-F238E27FC236}">
                <a16:creationId xmlns:a16="http://schemas.microsoft.com/office/drawing/2014/main" id="{81C80177-1721-F96D-03DB-80C9F1D23306}"/>
              </a:ext>
            </a:extLst>
          </p:cNvPr>
          <p:cNvPicPr>
            <a:picLocks noChangeAspect="1"/>
          </p:cNvPicPr>
          <p:nvPr/>
        </p:nvPicPr>
        <p:blipFill>
          <a:blip r:embed="rId6"/>
          <a:stretch>
            <a:fillRect/>
          </a:stretch>
        </p:blipFill>
        <p:spPr>
          <a:xfrm>
            <a:off x="5116687" y="640079"/>
            <a:ext cx="6548092" cy="5575125"/>
          </a:xfrm>
          <a:prstGeom prst="rect">
            <a:avLst/>
          </a:prstGeom>
        </p:spPr>
      </p:pic>
      <p:sp>
        <p:nvSpPr>
          <p:cNvPr id="5" name="TextBox 4">
            <a:extLst>
              <a:ext uri="{FF2B5EF4-FFF2-40B4-BE49-F238E27FC236}">
                <a16:creationId xmlns:a16="http://schemas.microsoft.com/office/drawing/2014/main" id="{AE8AC94C-0ABE-5DC0-411C-BA2789F33376}"/>
              </a:ext>
            </a:extLst>
          </p:cNvPr>
          <p:cNvSpPr txBox="1"/>
          <p:nvPr/>
        </p:nvSpPr>
        <p:spPr>
          <a:xfrm>
            <a:off x="5276090" y="6325638"/>
            <a:ext cx="6272654" cy="276999"/>
          </a:xfrm>
          <a:prstGeom prst="rect">
            <a:avLst/>
          </a:prstGeom>
          <a:noFill/>
        </p:spPr>
        <p:txBody>
          <a:bodyPr wrap="square" rtlCol="0">
            <a:spAutoFit/>
          </a:bodyPr>
          <a:lstStyle/>
          <a:p>
            <a:r>
              <a:rPr lang="en-US" sz="1200" dirty="0"/>
              <a:t>Figure 8: Linear Regression Model by Race</a:t>
            </a:r>
          </a:p>
        </p:txBody>
      </p:sp>
    </p:spTree>
    <p:extLst>
      <p:ext uri="{BB962C8B-B14F-4D97-AF65-F5344CB8AC3E}">
        <p14:creationId xmlns:p14="http://schemas.microsoft.com/office/powerpoint/2010/main" val="1582884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43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4983-060F-5D57-3C34-268116000AB5}"/>
              </a:ext>
            </a:extLst>
          </p:cNvPr>
          <p:cNvSpPr>
            <a:spLocks noGrp="1"/>
          </p:cNvSpPr>
          <p:nvPr>
            <p:ph type="title"/>
          </p:nvPr>
        </p:nvSpPr>
        <p:spPr/>
        <p:txBody>
          <a:bodyPr/>
          <a:lstStyle/>
          <a:p>
            <a:r>
              <a:rPr lang="en-US" dirty="0"/>
              <a:t>Heart Disease Mortality Rates Results </a:t>
            </a:r>
            <a:br>
              <a:rPr lang="en-US" dirty="0"/>
            </a:br>
            <a:r>
              <a:rPr lang="en-US" dirty="0"/>
              <a:t>&amp; Recommendations</a:t>
            </a:r>
          </a:p>
        </p:txBody>
      </p:sp>
      <p:sp>
        <p:nvSpPr>
          <p:cNvPr id="3" name="Content Placeholder 2">
            <a:extLst>
              <a:ext uri="{FF2B5EF4-FFF2-40B4-BE49-F238E27FC236}">
                <a16:creationId xmlns:a16="http://schemas.microsoft.com/office/drawing/2014/main" id="{EC904A85-A2EC-B8B6-19C0-1538242D11B0}"/>
              </a:ext>
            </a:extLst>
          </p:cNvPr>
          <p:cNvSpPr>
            <a:spLocks noGrp="1"/>
          </p:cNvSpPr>
          <p:nvPr>
            <p:ph idx="1"/>
          </p:nvPr>
        </p:nvSpPr>
        <p:spPr>
          <a:xfrm>
            <a:off x="680321" y="2336873"/>
            <a:ext cx="10190879" cy="3599316"/>
          </a:xfrm>
        </p:spPr>
        <p:txBody>
          <a:bodyPr>
            <a:normAutofit fontScale="92500" lnSpcReduction="10000"/>
          </a:bodyPr>
          <a:lstStyle/>
          <a:p>
            <a:pPr marL="342900" lvl="1" indent="-342900">
              <a:spcBef>
                <a:spcPts val="1000"/>
              </a:spcBef>
            </a:pPr>
            <a:r>
              <a:rPr lang="en-US" sz="2400" dirty="0"/>
              <a:t>Diverse Impact between race and gender</a:t>
            </a:r>
          </a:p>
          <a:p>
            <a:pPr marL="342900" lvl="1" indent="-342900">
              <a:spcBef>
                <a:spcPts val="1000"/>
              </a:spcBef>
            </a:pPr>
            <a:endParaRPr lang="en-US" sz="2400" dirty="0"/>
          </a:p>
          <a:p>
            <a:pPr marL="342900" lvl="1" indent="-342900">
              <a:spcBef>
                <a:spcPts val="1000"/>
              </a:spcBef>
            </a:pPr>
            <a:r>
              <a:rPr lang="en-US" sz="2400" dirty="0"/>
              <a:t>Investigate next steps </a:t>
            </a:r>
          </a:p>
          <a:p>
            <a:pPr marL="342900" lvl="1" indent="-342900">
              <a:spcBef>
                <a:spcPts val="1000"/>
              </a:spcBef>
            </a:pPr>
            <a:endParaRPr lang="en-US" sz="2400" dirty="0"/>
          </a:p>
          <a:p>
            <a:pPr marL="342900" lvl="1" indent="-342900">
              <a:spcBef>
                <a:spcPts val="1000"/>
              </a:spcBef>
            </a:pPr>
            <a:r>
              <a:rPr lang="en-US" sz="2400" dirty="0"/>
              <a:t>Geographical Factors</a:t>
            </a:r>
          </a:p>
          <a:p>
            <a:pPr marL="342900" lvl="1" indent="-342900">
              <a:spcBef>
                <a:spcPts val="1000"/>
              </a:spcBef>
            </a:pPr>
            <a:endParaRPr lang="en-US" sz="2400" dirty="0"/>
          </a:p>
          <a:p>
            <a:pPr marL="342900" lvl="1" indent="-342900">
              <a:spcBef>
                <a:spcPts val="1000"/>
              </a:spcBef>
            </a:pPr>
            <a:r>
              <a:rPr lang="en-US" sz="2400" dirty="0"/>
              <a:t>Research more in ethnicities and their environments affected globally</a:t>
            </a:r>
          </a:p>
          <a:p>
            <a:pPr marL="342900" lvl="1" indent="-342900">
              <a:spcBef>
                <a:spcPts val="1000"/>
              </a:spcBef>
            </a:pPr>
            <a:endParaRPr lang="en-US" sz="2400" dirty="0"/>
          </a:p>
          <a:p>
            <a:pPr marL="342900" lvl="1" indent="-342900">
              <a:spcBef>
                <a:spcPts val="1000"/>
              </a:spcBef>
            </a:pPr>
            <a:r>
              <a:rPr lang="en-US" sz="2400" dirty="0"/>
              <a:t>Create a public health strategy for higher risk individuals or groups</a:t>
            </a:r>
            <a:endParaRPr lang="en-US" dirty="0"/>
          </a:p>
          <a:p>
            <a:pPr lvl="1"/>
            <a:endParaRPr lang="en-US" dirty="0"/>
          </a:p>
        </p:txBody>
      </p:sp>
    </p:spTree>
    <p:extLst>
      <p:ext uri="{BB962C8B-B14F-4D97-AF65-F5344CB8AC3E}">
        <p14:creationId xmlns:p14="http://schemas.microsoft.com/office/powerpoint/2010/main" val="105852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79BF-9B2D-404E-DCF4-6AEAC43577A5}"/>
              </a:ext>
            </a:extLst>
          </p:cNvPr>
          <p:cNvSpPr>
            <a:spLocks noGrp="1"/>
          </p:cNvSpPr>
          <p:nvPr>
            <p:ph type="title"/>
          </p:nvPr>
        </p:nvSpPr>
        <p:spPr>
          <a:xfrm>
            <a:off x="451284" y="759298"/>
            <a:ext cx="8546472" cy="1080938"/>
          </a:xfrm>
        </p:spPr>
        <p:txBody>
          <a:bodyPr/>
          <a:lstStyle/>
          <a:p>
            <a:r>
              <a:rPr lang="en-US" dirty="0"/>
              <a:t>Contributions</a:t>
            </a:r>
          </a:p>
        </p:txBody>
      </p:sp>
      <p:sp>
        <p:nvSpPr>
          <p:cNvPr id="6" name="Rectangle 5">
            <a:extLst>
              <a:ext uri="{FF2B5EF4-FFF2-40B4-BE49-F238E27FC236}">
                <a16:creationId xmlns:a16="http://schemas.microsoft.com/office/drawing/2014/main" id="{39871314-F028-D4C9-DC5C-1FA9CE23E043}"/>
              </a:ext>
            </a:extLst>
          </p:cNvPr>
          <p:cNvSpPr/>
          <p:nvPr/>
        </p:nvSpPr>
        <p:spPr>
          <a:xfrm>
            <a:off x="152402" y="2488734"/>
            <a:ext cx="5779803" cy="42243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8E98DFA-C5F2-E775-3BF0-BD14E6CFFC6E}"/>
              </a:ext>
            </a:extLst>
          </p:cNvPr>
          <p:cNvSpPr>
            <a:spLocks noGrp="1"/>
          </p:cNvSpPr>
          <p:nvPr>
            <p:ph idx="1"/>
          </p:nvPr>
        </p:nvSpPr>
        <p:spPr>
          <a:xfrm>
            <a:off x="185889" y="2550735"/>
            <a:ext cx="2811311" cy="4162327"/>
          </a:xfrm>
        </p:spPr>
        <p:txBody>
          <a:bodyPr>
            <a:noAutofit/>
          </a:bodyPr>
          <a:lstStyle/>
          <a:p>
            <a:pPr>
              <a:lnSpc>
                <a:spcPct val="100000"/>
              </a:lnSpc>
              <a:spcBef>
                <a:spcPts val="0"/>
              </a:spcBef>
            </a:pPr>
            <a:r>
              <a:rPr lang="en-US" sz="1300" dirty="0"/>
              <a:t>Created the GitHub</a:t>
            </a:r>
          </a:p>
          <a:p>
            <a:pPr>
              <a:lnSpc>
                <a:spcPct val="100000"/>
              </a:lnSpc>
              <a:spcBef>
                <a:spcPts val="0"/>
              </a:spcBef>
            </a:pPr>
            <a:r>
              <a:rPr lang="en-US" sz="1300" dirty="0"/>
              <a:t>Cleaned and created 2 data sets</a:t>
            </a:r>
          </a:p>
          <a:p>
            <a:pPr>
              <a:lnSpc>
                <a:spcPct val="100000"/>
              </a:lnSpc>
              <a:spcBef>
                <a:spcPts val="0"/>
              </a:spcBef>
            </a:pPr>
            <a:r>
              <a:rPr lang="en-US" sz="1300" dirty="0"/>
              <a:t>Removed the outliers</a:t>
            </a:r>
          </a:p>
          <a:p>
            <a:pPr>
              <a:lnSpc>
                <a:spcPct val="100000"/>
              </a:lnSpc>
              <a:spcBef>
                <a:spcPts val="0"/>
              </a:spcBef>
            </a:pPr>
            <a:r>
              <a:rPr lang="en-US" sz="1300" dirty="0"/>
              <a:t>Got the 5 number summary for both datasets</a:t>
            </a:r>
          </a:p>
          <a:p>
            <a:pPr>
              <a:lnSpc>
                <a:spcPct val="100000"/>
              </a:lnSpc>
              <a:spcBef>
                <a:spcPts val="0"/>
              </a:spcBef>
            </a:pPr>
            <a:r>
              <a:rPr lang="en-US" sz="1300" dirty="0"/>
              <a:t>Got the error rate for the datasets</a:t>
            </a:r>
          </a:p>
          <a:p>
            <a:pPr>
              <a:lnSpc>
                <a:spcPct val="100000"/>
              </a:lnSpc>
              <a:spcBef>
                <a:spcPts val="0"/>
              </a:spcBef>
            </a:pPr>
            <a:r>
              <a:rPr lang="en-US" sz="1300" dirty="0"/>
              <a:t>Created the histogram for both data sets</a:t>
            </a:r>
          </a:p>
          <a:p>
            <a:pPr>
              <a:lnSpc>
                <a:spcPct val="100000"/>
              </a:lnSpc>
              <a:spcBef>
                <a:spcPts val="0"/>
              </a:spcBef>
            </a:pPr>
            <a:r>
              <a:rPr lang="en-US" sz="1300" dirty="0"/>
              <a:t>Qc the boxplots and bar graphs</a:t>
            </a:r>
          </a:p>
          <a:p>
            <a:pPr>
              <a:lnSpc>
                <a:spcPct val="100000"/>
              </a:lnSpc>
              <a:spcBef>
                <a:spcPts val="0"/>
              </a:spcBef>
            </a:pPr>
            <a:r>
              <a:rPr lang="en-US" sz="1300" dirty="0"/>
              <a:t>Created the ‘overall’ boxplots and bar graphs</a:t>
            </a:r>
          </a:p>
          <a:p>
            <a:pPr>
              <a:lnSpc>
                <a:spcPct val="100000"/>
              </a:lnSpc>
              <a:spcBef>
                <a:spcPts val="0"/>
              </a:spcBef>
            </a:pPr>
            <a:r>
              <a:rPr lang="en-US" sz="1300" dirty="0"/>
              <a:t>Qc the chi square</a:t>
            </a:r>
          </a:p>
          <a:p>
            <a:pPr>
              <a:lnSpc>
                <a:spcPct val="100000"/>
              </a:lnSpc>
              <a:spcBef>
                <a:spcPts val="0"/>
              </a:spcBef>
            </a:pPr>
            <a:r>
              <a:rPr lang="en-US" sz="1300" dirty="0"/>
              <a:t>Qc the z-score</a:t>
            </a:r>
          </a:p>
          <a:p>
            <a:pPr>
              <a:lnSpc>
                <a:spcPct val="100000"/>
              </a:lnSpc>
              <a:spcBef>
                <a:spcPts val="0"/>
              </a:spcBef>
            </a:pPr>
            <a:r>
              <a:rPr lang="en-US" sz="1300" dirty="0"/>
              <a:t>Created linear regression for gender</a:t>
            </a:r>
          </a:p>
          <a:p>
            <a:pPr>
              <a:lnSpc>
                <a:spcPct val="100000"/>
              </a:lnSpc>
              <a:spcBef>
                <a:spcPts val="0"/>
              </a:spcBef>
            </a:pPr>
            <a:r>
              <a:rPr lang="en-US" sz="1300" dirty="0"/>
              <a:t>Created linear regression for ethnicity</a:t>
            </a:r>
          </a:p>
          <a:p>
            <a:pPr>
              <a:lnSpc>
                <a:spcPct val="100000"/>
              </a:lnSpc>
              <a:spcBef>
                <a:spcPts val="0"/>
              </a:spcBef>
            </a:pPr>
            <a:r>
              <a:rPr lang="en-US" sz="1300" dirty="0"/>
              <a:t>Identified multicollinearity and Created </a:t>
            </a:r>
            <a:r>
              <a:rPr lang="en-US" sz="1300" dirty="0" err="1"/>
              <a:t>vif</a:t>
            </a:r>
            <a:r>
              <a:rPr lang="en-US" sz="1300" dirty="0"/>
              <a:t> process for fix</a:t>
            </a:r>
          </a:p>
          <a:p>
            <a:pPr>
              <a:lnSpc>
                <a:spcPct val="100000"/>
              </a:lnSpc>
              <a:spcBef>
                <a:spcPts val="0"/>
              </a:spcBef>
            </a:pPr>
            <a:endParaRPr lang="en-US" sz="1000" dirty="0"/>
          </a:p>
        </p:txBody>
      </p:sp>
      <p:sp>
        <p:nvSpPr>
          <p:cNvPr id="4" name="TextBox 3">
            <a:extLst>
              <a:ext uri="{FF2B5EF4-FFF2-40B4-BE49-F238E27FC236}">
                <a16:creationId xmlns:a16="http://schemas.microsoft.com/office/drawing/2014/main" id="{1AD69390-6796-007F-5D2F-D12701B7A927}"/>
              </a:ext>
            </a:extLst>
          </p:cNvPr>
          <p:cNvSpPr txBox="1"/>
          <p:nvPr/>
        </p:nvSpPr>
        <p:spPr>
          <a:xfrm>
            <a:off x="2997200" y="2554183"/>
            <a:ext cx="2811312" cy="4093428"/>
          </a:xfrm>
          <a:prstGeom prst="rect">
            <a:avLst/>
          </a:prstGeom>
          <a:noFill/>
        </p:spPr>
        <p:txBody>
          <a:bodyPr wrap="square" rtlCol="0">
            <a:spAutoFit/>
          </a:bodyPr>
          <a:lstStyle/>
          <a:p>
            <a:pPr marL="285750" indent="-285750">
              <a:lnSpc>
                <a:spcPct val="100000"/>
              </a:lnSpc>
              <a:spcBef>
                <a:spcPts val="0"/>
              </a:spcBef>
              <a:buFont typeface="Arial" panose="020B0604020202020204" pitchFamily="34" charset="0"/>
              <a:buChar char="•"/>
            </a:pPr>
            <a:r>
              <a:rPr lang="en-US" sz="1300" dirty="0"/>
              <a:t>Identified multicollinearity and Created </a:t>
            </a:r>
            <a:r>
              <a:rPr lang="en-US" sz="1300" dirty="0" err="1"/>
              <a:t>vif</a:t>
            </a:r>
            <a:r>
              <a:rPr lang="en-US" sz="1300" dirty="0"/>
              <a:t> process for fix</a:t>
            </a:r>
          </a:p>
          <a:p>
            <a:pPr marL="285750" indent="-285750">
              <a:lnSpc>
                <a:spcPct val="100000"/>
              </a:lnSpc>
              <a:spcBef>
                <a:spcPts val="0"/>
              </a:spcBef>
              <a:buFont typeface="Arial" panose="020B0604020202020204" pitchFamily="34" charset="0"/>
              <a:buChar char="•"/>
            </a:pPr>
            <a:r>
              <a:rPr lang="en-US" sz="1300" dirty="0"/>
              <a:t>Created the hot encoded process for multi categorical variables</a:t>
            </a:r>
          </a:p>
          <a:p>
            <a:pPr marL="285750" indent="-285750">
              <a:lnSpc>
                <a:spcPct val="100000"/>
              </a:lnSpc>
              <a:spcBef>
                <a:spcPts val="0"/>
              </a:spcBef>
              <a:buFont typeface="Arial" panose="020B0604020202020204" pitchFamily="34" charset="0"/>
              <a:buChar char="•"/>
            </a:pPr>
            <a:r>
              <a:rPr lang="en-US" sz="1300" dirty="0"/>
              <a:t>Created linear regression for states</a:t>
            </a:r>
          </a:p>
          <a:p>
            <a:pPr marL="285750" indent="-285750">
              <a:lnSpc>
                <a:spcPct val="100000"/>
              </a:lnSpc>
              <a:spcBef>
                <a:spcPts val="0"/>
              </a:spcBef>
              <a:buFont typeface="Arial" panose="020B0604020202020204" pitchFamily="34" charset="0"/>
              <a:buChar char="•"/>
            </a:pPr>
            <a:r>
              <a:rPr lang="en-US" sz="1300" dirty="0"/>
              <a:t>Pulled out the states of interest</a:t>
            </a:r>
          </a:p>
          <a:p>
            <a:pPr marL="285750" indent="-285750">
              <a:lnSpc>
                <a:spcPct val="100000"/>
              </a:lnSpc>
              <a:spcBef>
                <a:spcPts val="0"/>
              </a:spcBef>
              <a:buFont typeface="Arial" panose="020B0604020202020204" pitchFamily="34" charset="0"/>
              <a:buChar char="•"/>
            </a:pPr>
            <a:r>
              <a:rPr lang="en-US" sz="1300" dirty="0"/>
              <a:t>Created clustering models and process</a:t>
            </a:r>
          </a:p>
          <a:p>
            <a:pPr marL="285750" indent="-285750">
              <a:lnSpc>
                <a:spcPct val="100000"/>
              </a:lnSpc>
              <a:spcBef>
                <a:spcPts val="0"/>
              </a:spcBef>
              <a:buFont typeface="Arial" panose="020B0604020202020204" pitchFamily="34" charset="0"/>
              <a:buChar char="•"/>
            </a:pPr>
            <a:r>
              <a:rPr lang="en-US" sz="1300" dirty="0"/>
              <a:t>QC linear regression modeling </a:t>
            </a:r>
          </a:p>
          <a:p>
            <a:pPr marL="285750" indent="-285750">
              <a:lnSpc>
                <a:spcPct val="100000"/>
              </a:lnSpc>
              <a:spcBef>
                <a:spcPts val="0"/>
              </a:spcBef>
              <a:buFont typeface="Arial" panose="020B0604020202020204" pitchFamily="34" charset="0"/>
              <a:buChar char="•"/>
            </a:pPr>
            <a:r>
              <a:rPr lang="en-US" sz="1300" dirty="0"/>
              <a:t>Pulled out the linear regression models to identify the anomalies for states</a:t>
            </a:r>
          </a:p>
          <a:p>
            <a:pPr marL="285750" indent="-285750">
              <a:lnSpc>
                <a:spcPct val="100000"/>
              </a:lnSpc>
              <a:spcBef>
                <a:spcPts val="0"/>
              </a:spcBef>
              <a:buFont typeface="Arial" panose="020B0604020202020204" pitchFamily="34" charset="0"/>
              <a:buChar char="•"/>
            </a:pPr>
            <a:r>
              <a:rPr lang="en-US" sz="1300" dirty="0"/>
              <a:t>Wrote the technical report</a:t>
            </a:r>
          </a:p>
          <a:p>
            <a:pPr marL="285750" indent="-285750">
              <a:lnSpc>
                <a:spcPct val="100000"/>
              </a:lnSpc>
              <a:spcBef>
                <a:spcPts val="0"/>
              </a:spcBef>
              <a:buFont typeface="Arial" panose="020B0604020202020204" pitchFamily="34" charset="0"/>
              <a:buChar char="•"/>
            </a:pPr>
            <a:r>
              <a:rPr lang="en-US" sz="1300" dirty="0"/>
              <a:t>Found references for the introduction statistics for the report</a:t>
            </a:r>
          </a:p>
          <a:p>
            <a:pPr marL="285750" indent="-285750">
              <a:lnSpc>
                <a:spcPct val="100000"/>
              </a:lnSpc>
              <a:spcBef>
                <a:spcPts val="0"/>
              </a:spcBef>
              <a:buFont typeface="Arial" panose="020B0604020202020204" pitchFamily="34" charset="0"/>
              <a:buChar char="•"/>
            </a:pPr>
            <a:r>
              <a:rPr lang="en-US" sz="1300" dirty="0"/>
              <a:t>QC the presentation </a:t>
            </a:r>
          </a:p>
        </p:txBody>
      </p:sp>
      <p:sp>
        <p:nvSpPr>
          <p:cNvPr id="5" name="TextBox 4">
            <a:extLst>
              <a:ext uri="{FF2B5EF4-FFF2-40B4-BE49-F238E27FC236}">
                <a16:creationId xmlns:a16="http://schemas.microsoft.com/office/drawing/2014/main" id="{2184A56D-3D42-CCBE-FBE2-7D4147240ECD}"/>
              </a:ext>
            </a:extLst>
          </p:cNvPr>
          <p:cNvSpPr txBox="1"/>
          <p:nvPr/>
        </p:nvSpPr>
        <p:spPr>
          <a:xfrm>
            <a:off x="451284" y="2119402"/>
            <a:ext cx="5148979" cy="369332"/>
          </a:xfrm>
          <a:prstGeom prst="rect">
            <a:avLst/>
          </a:prstGeom>
          <a:noFill/>
        </p:spPr>
        <p:txBody>
          <a:bodyPr wrap="square" rtlCol="0">
            <a:spAutoFit/>
          </a:bodyPr>
          <a:lstStyle/>
          <a:p>
            <a:pPr algn="ctr"/>
            <a:r>
              <a:rPr lang="en-US" b="1" dirty="0"/>
              <a:t>Aaron Ramirez</a:t>
            </a:r>
          </a:p>
        </p:txBody>
      </p:sp>
      <p:sp>
        <p:nvSpPr>
          <p:cNvPr id="10" name="Rectangle 9">
            <a:extLst>
              <a:ext uri="{FF2B5EF4-FFF2-40B4-BE49-F238E27FC236}">
                <a16:creationId xmlns:a16="http://schemas.microsoft.com/office/drawing/2014/main" id="{65385520-DAC6-2501-80C6-627DABA785E1}"/>
              </a:ext>
            </a:extLst>
          </p:cNvPr>
          <p:cNvSpPr/>
          <p:nvPr/>
        </p:nvSpPr>
        <p:spPr>
          <a:xfrm>
            <a:off x="6136105" y="2488733"/>
            <a:ext cx="5779803" cy="42243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6CBA342-BCFE-4A2F-85D3-90CDE9EE116A}"/>
              </a:ext>
            </a:extLst>
          </p:cNvPr>
          <p:cNvSpPr txBox="1"/>
          <p:nvPr/>
        </p:nvSpPr>
        <p:spPr>
          <a:xfrm>
            <a:off x="6451516" y="2119402"/>
            <a:ext cx="5148979" cy="369332"/>
          </a:xfrm>
          <a:prstGeom prst="rect">
            <a:avLst/>
          </a:prstGeom>
          <a:noFill/>
        </p:spPr>
        <p:txBody>
          <a:bodyPr wrap="square" rtlCol="0">
            <a:spAutoFit/>
          </a:bodyPr>
          <a:lstStyle/>
          <a:p>
            <a:pPr algn="ctr"/>
            <a:r>
              <a:rPr lang="en-US" b="1" dirty="0"/>
              <a:t>Outhai Xayavongsa</a:t>
            </a:r>
          </a:p>
        </p:txBody>
      </p:sp>
      <p:sp>
        <p:nvSpPr>
          <p:cNvPr id="15" name="TextBox 14">
            <a:extLst>
              <a:ext uri="{FF2B5EF4-FFF2-40B4-BE49-F238E27FC236}">
                <a16:creationId xmlns:a16="http://schemas.microsoft.com/office/drawing/2014/main" id="{6AAF3267-7DAD-62C1-5567-DF384A589647}"/>
              </a:ext>
            </a:extLst>
          </p:cNvPr>
          <p:cNvSpPr txBox="1"/>
          <p:nvPr/>
        </p:nvSpPr>
        <p:spPr>
          <a:xfrm>
            <a:off x="6288046" y="2554184"/>
            <a:ext cx="2709711" cy="3693319"/>
          </a:xfrm>
          <a:prstGeom prst="rect">
            <a:avLst/>
          </a:prstGeom>
          <a:noFill/>
        </p:spPr>
        <p:txBody>
          <a:bodyPr wrap="square" rtlCol="0">
            <a:spAutoFit/>
          </a:bodyPr>
          <a:lstStyle/>
          <a:p>
            <a:pPr marL="285750" indent="-285750">
              <a:buFont typeface="Arial" panose="020B0604020202020204" pitchFamily="34" charset="0"/>
              <a:buChar char="•"/>
            </a:pPr>
            <a:r>
              <a:rPr lang="en-US" sz="1300" dirty="0"/>
              <a:t>Researched Datasets</a:t>
            </a:r>
          </a:p>
          <a:p>
            <a:pPr marL="285750" indent="-285750">
              <a:buFont typeface="Arial" panose="020B0604020202020204" pitchFamily="34" charset="0"/>
              <a:buChar char="•"/>
            </a:pPr>
            <a:r>
              <a:rPr lang="en-US" sz="1300" dirty="0"/>
              <a:t>Initiated &amp; Scheduled Meetups</a:t>
            </a:r>
          </a:p>
          <a:p>
            <a:pPr marL="285750" indent="-285750">
              <a:buFont typeface="Arial" panose="020B0604020202020204" pitchFamily="34" charset="0"/>
              <a:buChar char="•"/>
            </a:pPr>
            <a:r>
              <a:rPr lang="en-US" sz="1300" dirty="0"/>
              <a:t>Cleaned data set</a:t>
            </a:r>
          </a:p>
          <a:p>
            <a:pPr marL="285750" indent="-285750">
              <a:buFont typeface="Arial" panose="020B0604020202020204" pitchFamily="34" charset="0"/>
              <a:buChar char="•"/>
            </a:pPr>
            <a:r>
              <a:rPr lang="en-US" sz="1300" dirty="0"/>
              <a:t>Completed the Team Project Status Update Form</a:t>
            </a:r>
          </a:p>
          <a:p>
            <a:pPr marL="285750" indent="-285750">
              <a:buFont typeface="Arial" panose="020B0604020202020204" pitchFamily="34" charset="0"/>
              <a:buChar char="•"/>
            </a:pPr>
            <a:r>
              <a:rPr lang="en-US" sz="1300" dirty="0"/>
              <a:t>QC the Technical Report</a:t>
            </a:r>
          </a:p>
          <a:p>
            <a:pPr marL="285750" indent="-285750">
              <a:buFont typeface="Arial" panose="020B0604020202020204" pitchFamily="34" charset="0"/>
              <a:buChar char="•"/>
            </a:pPr>
            <a:r>
              <a:rPr lang="en-US" sz="1300" dirty="0"/>
              <a:t>Added to and reformatted the Intro, Conclusion</a:t>
            </a:r>
          </a:p>
          <a:p>
            <a:pPr marL="285750" indent="-285750">
              <a:buFont typeface="Arial" panose="020B0604020202020204" pitchFamily="34" charset="0"/>
              <a:buChar char="•"/>
            </a:pPr>
            <a:r>
              <a:rPr lang="en-US" sz="1300" dirty="0"/>
              <a:t>Added References in APA to the Tech Report</a:t>
            </a:r>
          </a:p>
          <a:p>
            <a:pPr marL="285750" indent="-285750">
              <a:buFont typeface="Arial" panose="020B0604020202020204" pitchFamily="34" charset="0"/>
              <a:buChar char="•"/>
            </a:pPr>
            <a:r>
              <a:rPr lang="en-US" sz="1300" dirty="0"/>
              <a:t>PowerPoint Citations</a:t>
            </a:r>
          </a:p>
          <a:p>
            <a:pPr marL="285750" indent="-285750">
              <a:buFont typeface="Arial" panose="020B0604020202020204" pitchFamily="34" charset="0"/>
              <a:buChar char="•"/>
            </a:pPr>
            <a:r>
              <a:rPr lang="en-US" sz="1300" dirty="0"/>
              <a:t>Completed the full APA format for the Tech Report</a:t>
            </a:r>
          </a:p>
          <a:p>
            <a:pPr marL="285750" indent="-285750">
              <a:buFont typeface="Arial" panose="020B0604020202020204" pitchFamily="34" charset="0"/>
              <a:buChar char="•"/>
            </a:pPr>
            <a:r>
              <a:rPr lang="en-US" sz="1300" dirty="0"/>
              <a:t>Created the PowerPoints</a:t>
            </a:r>
          </a:p>
          <a:p>
            <a:pPr marL="285750" indent="-285750">
              <a:buFont typeface="Arial" panose="020B0604020202020204" pitchFamily="34" charset="0"/>
              <a:buChar char="•"/>
            </a:pPr>
            <a:r>
              <a:rPr lang="en-US" sz="1300" dirty="0"/>
              <a:t>Wrote the Scripts for the PowerPoint</a:t>
            </a:r>
          </a:p>
          <a:p>
            <a:pPr marL="285750" indent="-285750">
              <a:buFont typeface="Arial" panose="020B0604020202020204" pitchFamily="34" charset="0"/>
              <a:buChar char="•"/>
            </a:pPr>
            <a:endParaRPr lang="en-US" sz="1300" dirty="0"/>
          </a:p>
        </p:txBody>
      </p:sp>
      <p:sp>
        <p:nvSpPr>
          <p:cNvPr id="16" name="TextBox 15">
            <a:extLst>
              <a:ext uri="{FF2B5EF4-FFF2-40B4-BE49-F238E27FC236}">
                <a16:creationId xmlns:a16="http://schemas.microsoft.com/office/drawing/2014/main" id="{AA5EED06-35CB-746F-A842-111E2DA7E240}"/>
              </a:ext>
            </a:extLst>
          </p:cNvPr>
          <p:cNvSpPr txBox="1"/>
          <p:nvPr/>
        </p:nvSpPr>
        <p:spPr>
          <a:xfrm>
            <a:off x="9101977" y="2554184"/>
            <a:ext cx="2813931" cy="4293483"/>
          </a:xfrm>
          <a:prstGeom prst="rect">
            <a:avLst/>
          </a:prstGeom>
          <a:noFill/>
        </p:spPr>
        <p:txBody>
          <a:bodyPr wrap="square" rtlCol="0">
            <a:spAutoFit/>
          </a:bodyPr>
          <a:lstStyle/>
          <a:p>
            <a:pPr marL="285750" indent="-285750">
              <a:buFont typeface="Arial" panose="020B0604020202020204" pitchFamily="34" charset="0"/>
              <a:buChar char="•"/>
            </a:pPr>
            <a:r>
              <a:rPr lang="en-US" sz="1300" dirty="0"/>
              <a:t>Completed the Exploratory Data Analysis and Model Analysis</a:t>
            </a:r>
          </a:p>
          <a:p>
            <a:pPr marL="742950" lvl="1" indent="-285750">
              <a:buFont typeface="Arial" panose="020B0604020202020204" pitchFamily="34" charset="0"/>
              <a:buChar char="•"/>
            </a:pPr>
            <a:r>
              <a:rPr lang="en-US" sz="1300" dirty="0"/>
              <a:t>Bar plots for all except ‘Overall’</a:t>
            </a:r>
          </a:p>
          <a:p>
            <a:pPr marL="742950" lvl="1" indent="-285750">
              <a:buFont typeface="Arial" panose="020B0604020202020204" pitchFamily="34" charset="0"/>
              <a:buChar char="•"/>
            </a:pPr>
            <a:r>
              <a:rPr lang="en-US" sz="1300" dirty="0"/>
              <a:t>Chi-Square</a:t>
            </a:r>
          </a:p>
          <a:p>
            <a:pPr marL="742950" lvl="1" indent="-285750">
              <a:buFont typeface="Arial" panose="020B0604020202020204" pitchFamily="34" charset="0"/>
              <a:buChar char="•"/>
            </a:pPr>
            <a:r>
              <a:rPr lang="en-US" sz="1300" dirty="0"/>
              <a:t>Z-test for all</a:t>
            </a:r>
          </a:p>
          <a:p>
            <a:pPr marL="742950" lvl="1" indent="-285750">
              <a:buFont typeface="Arial" panose="020B0604020202020204" pitchFamily="34" charset="0"/>
              <a:buChar char="•"/>
            </a:pPr>
            <a:r>
              <a:rPr lang="en-US" sz="1300" dirty="0"/>
              <a:t>Linear Regression Models for Gender &amp; Location</a:t>
            </a:r>
          </a:p>
          <a:p>
            <a:pPr marL="742950" lvl="1" indent="-285750">
              <a:buFont typeface="Arial" panose="020B0604020202020204" pitchFamily="34" charset="0"/>
              <a:buChar char="•"/>
            </a:pPr>
            <a:r>
              <a:rPr lang="en-US" sz="1300" dirty="0"/>
              <a:t>Box Plots</a:t>
            </a:r>
          </a:p>
          <a:p>
            <a:pPr marL="285750" lvl="1" indent="-285750">
              <a:buFont typeface="Arial" panose="020B0604020202020204" pitchFamily="34" charset="0"/>
              <a:buChar char="•"/>
            </a:pPr>
            <a:r>
              <a:rPr lang="en-US" sz="1300" dirty="0"/>
              <a:t>Reviewed Aarons added visuals:</a:t>
            </a:r>
          </a:p>
          <a:p>
            <a:pPr marL="742950" lvl="2" indent="-285750">
              <a:buFont typeface="Arial" panose="020B0604020202020204" pitchFamily="34" charset="0"/>
              <a:buChar char="•"/>
            </a:pPr>
            <a:r>
              <a:rPr lang="en-US" sz="1300" dirty="0"/>
              <a:t>Cluster model</a:t>
            </a:r>
          </a:p>
          <a:p>
            <a:pPr marL="742950" lvl="2" indent="-285750">
              <a:buFont typeface="Arial" panose="020B0604020202020204" pitchFamily="34" charset="0"/>
              <a:buChar char="•"/>
            </a:pPr>
            <a:r>
              <a:rPr lang="en-US" sz="1300" dirty="0"/>
              <a:t>Linear Regression for the states</a:t>
            </a:r>
          </a:p>
          <a:p>
            <a:pPr marL="742950" lvl="2" indent="-285750">
              <a:buFont typeface="Arial" panose="020B0604020202020204" pitchFamily="34" charset="0"/>
              <a:buChar char="•"/>
            </a:pPr>
            <a:r>
              <a:rPr lang="en-US" sz="1300" dirty="0"/>
              <a:t>Linear regression for ethnicity</a:t>
            </a:r>
          </a:p>
          <a:p>
            <a:pPr marL="742950" lvl="2" indent="-285750">
              <a:buFont typeface="Arial" panose="020B0604020202020204" pitchFamily="34" charset="0"/>
              <a:buChar char="•"/>
            </a:pPr>
            <a:r>
              <a:rPr lang="en-US" sz="1300" dirty="0"/>
              <a:t>‘Overall’ Box Plot</a:t>
            </a:r>
          </a:p>
          <a:p>
            <a:pPr marL="285750" lvl="1" indent="-285750">
              <a:buFont typeface="Arial" panose="020B0604020202020204" pitchFamily="34" charset="0"/>
              <a:buChar char="•"/>
            </a:pPr>
            <a:r>
              <a:rPr lang="en-US" sz="1300" dirty="0"/>
              <a:t>Submit all deliverables</a:t>
            </a:r>
          </a:p>
          <a:p>
            <a:pPr marL="285750" lvl="1" indent="-285750">
              <a:buFont typeface="Arial" panose="020B0604020202020204" pitchFamily="34" charset="0"/>
              <a:buChar char="•"/>
            </a:pPr>
            <a:r>
              <a:rPr lang="en-US" sz="1300" dirty="0"/>
              <a:t>Presentation on 1</a:t>
            </a:r>
            <a:r>
              <a:rPr lang="en-US" sz="1300" baseline="30000" dirty="0"/>
              <a:t>st</a:t>
            </a:r>
            <a:r>
              <a:rPr lang="en-US" sz="1300" dirty="0"/>
              <a:t> half of the PowerPoints</a:t>
            </a:r>
          </a:p>
          <a:p>
            <a:pPr lvl="1"/>
            <a:endParaRPr lang="en-US" sz="1300" dirty="0"/>
          </a:p>
        </p:txBody>
      </p:sp>
    </p:spTree>
    <p:extLst>
      <p:ext uri="{BB962C8B-B14F-4D97-AF65-F5344CB8AC3E}">
        <p14:creationId xmlns:p14="http://schemas.microsoft.com/office/powerpoint/2010/main" val="2807895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34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CAB-FA48-D1CE-630D-30F6C02A2C70}"/>
              </a:ext>
            </a:extLst>
          </p:cNvPr>
          <p:cNvSpPr>
            <a:spLocks noGrp="1"/>
          </p:cNvSpPr>
          <p:nvPr>
            <p:ph type="title"/>
          </p:nvPr>
        </p:nvSpPr>
        <p:spPr>
          <a:xfrm>
            <a:off x="680321" y="753228"/>
            <a:ext cx="9613861" cy="1080938"/>
          </a:xfrm>
        </p:spPr>
        <p:txBody>
          <a:bodyPr/>
          <a:lstStyle/>
          <a:p>
            <a:r>
              <a:rPr lang="en-US"/>
              <a:t>References</a:t>
            </a:r>
            <a:endParaRPr lang="en-US" dirty="0"/>
          </a:p>
        </p:txBody>
      </p:sp>
      <p:sp>
        <p:nvSpPr>
          <p:cNvPr id="3" name="Content Placeholder 2">
            <a:extLst>
              <a:ext uri="{FF2B5EF4-FFF2-40B4-BE49-F238E27FC236}">
                <a16:creationId xmlns:a16="http://schemas.microsoft.com/office/drawing/2014/main" id="{F21213AD-BB71-2BC5-EB90-9D8697EF44DD}"/>
              </a:ext>
            </a:extLst>
          </p:cNvPr>
          <p:cNvSpPr>
            <a:spLocks noGrp="1"/>
          </p:cNvSpPr>
          <p:nvPr>
            <p:ph idx="1"/>
          </p:nvPr>
        </p:nvSpPr>
        <p:spPr>
          <a:xfrm>
            <a:off x="680321" y="2336872"/>
            <a:ext cx="10106499" cy="4172415"/>
          </a:xfrm>
        </p:spPr>
        <p:txBody>
          <a:bodyPr>
            <a:normAutofit/>
          </a:bodyPr>
          <a:lstStyle/>
          <a:p>
            <a:r>
              <a:rPr lang="en-US" sz="1400" dirty="0" err="1">
                <a:latin typeface="+mj-lt"/>
              </a:rPr>
              <a:t>Delzo</a:t>
            </a:r>
            <a:r>
              <a:rPr lang="en-US" sz="1400" dirty="0">
                <a:latin typeface="+mj-lt"/>
              </a:rPr>
              <a:t>, J. (2017). </a:t>
            </a:r>
            <a:r>
              <a:rPr lang="en-US" sz="1400" i="1" dirty="0">
                <a:latin typeface="+mj-lt"/>
              </a:rPr>
              <a:t>Heart Disease Death Rates Vary Widely Across the US, Map Reveals</a:t>
            </a:r>
            <a:r>
              <a:rPr lang="en-US" sz="1400" dirty="0">
                <a:latin typeface="+mj-lt"/>
              </a:rPr>
              <a:t> [Photograph]. Medical Daily. </a:t>
            </a:r>
            <a:r>
              <a:rPr lang="en-US" sz="1400" dirty="0">
                <a:solidFill>
                  <a:schemeClr val="accent1"/>
                </a:solidFill>
                <a:latin typeface="+mj-lt"/>
                <a:hlinkClick r:id="rId3">
                  <a:extLst>
                    <a:ext uri="{A12FA001-AC4F-418D-AE19-62706E023703}">
                      <ahyp:hlinkClr xmlns:ahyp="http://schemas.microsoft.com/office/drawing/2018/hyperlinkcolor" val="tx"/>
                    </a:ext>
                  </a:extLst>
                </a:hlinkClick>
              </a:rPr>
              <a:t>https://www.medicaldaily.com/cardiovascular-disease-ischemic-heart-disease-cerebrovascular-disease-stroke-417509</a:t>
            </a:r>
            <a:endParaRPr lang="en-US" sz="1400" dirty="0">
              <a:solidFill>
                <a:schemeClr val="accent1"/>
              </a:solidFill>
              <a:latin typeface="+mj-lt"/>
            </a:endParaRPr>
          </a:p>
          <a:p>
            <a:r>
              <a:rPr lang="en-US" sz="1400" dirty="0">
                <a:latin typeface="+mj-lt"/>
              </a:rPr>
              <a:t>Jhalani, N., MD (2022, February 28). </a:t>
            </a:r>
            <a:r>
              <a:rPr lang="en-US" sz="1400" i="1" dirty="0">
                <a:latin typeface="+mj-lt"/>
              </a:rPr>
              <a:t>Heart Disease in Women is Not Like Heart Disease in Men</a:t>
            </a:r>
            <a:r>
              <a:rPr lang="en-US" sz="1400" dirty="0">
                <a:latin typeface="+mj-lt"/>
              </a:rPr>
              <a:t>. Columbia University Irving Medical Center. Retrieved February 24, 2024, from </a:t>
            </a:r>
            <a:r>
              <a:rPr lang="en-US" sz="1400" dirty="0">
                <a:solidFill>
                  <a:schemeClr val="accent1"/>
                </a:solidFill>
                <a:latin typeface="+mj-lt"/>
                <a:hlinkClick r:id="rId4">
                  <a:extLst>
                    <a:ext uri="{A12FA001-AC4F-418D-AE19-62706E023703}">
                      <ahyp:hlinkClr xmlns:ahyp="http://schemas.microsoft.com/office/drawing/2018/hyperlinkcolor" val="tx"/>
                    </a:ext>
                  </a:extLst>
                </a:hlinkClick>
              </a:rPr>
              <a:t>https://www.columbiadoctors.org/news/heart-disease-women-not-heart-disease-men#:~:text=Commonly%20known%20as%20heart%20disease%2C%20cardiovascular%20disease,for%20people%20with%20autoimmune%20diseases%20and%20pregnancy%2D</a:t>
            </a:r>
            <a:endParaRPr lang="en-US" sz="1400" dirty="0">
              <a:solidFill>
                <a:schemeClr val="accent1"/>
              </a:solidFill>
              <a:latin typeface="+mj-lt"/>
            </a:endParaRPr>
          </a:p>
          <a:p>
            <a:r>
              <a:rPr lang="en-US" sz="1400" dirty="0" err="1">
                <a:latin typeface="+mj-lt"/>
              </a:rPr>
              <a:t>Kreatsoulas</a:t>
            </a:r>
            <a:r>
              <a:rPr lang="en-US" sz="1400" dirty="0">
                <a:latin typeface="+mj-lt"/>
              </a:rPr>
              <a:t>, C., MSc, &amp; Anand, S. S., MD PhD (2010). The impact of social determinants on cardiovascular disease. National Library of Medicine, 26(Suppl C), 8C-13C. </a:t>
            </a:r>
            <a:r>
              <a:rPr lang="en-US" sz="1400" dirty="0">
                <a:solidFill>
                  <a:schemeClr val="accent1"/>
                </a:solidFill>
                <a:latin typeface="+mj-lt"/>
                <a:hlinkClick r:id="rId5">
                  <a:extLst>
                    <a:ext uri="{A12FA001-AC4F-418D-AE19-62706E023703}">
                      <ahyp:hlinkClr xmlns:ahyp="http://schemas.microsoft.com/office/drawing/2018/hyperlinkcolor" val="tx"/>
                    </a:ext>
                  </a:extLst>
                </a:hlinkClick>
              </a:rPr>
              <a:t>https://doi.org/10.1016/s0828-282x(10)71075-8</a:t>
            </a:r>
            <a:endParaRPr lang="en-US" sz="1400" dirty="0">
              <a:solidFill>
                <a:schemeClr val="accent1"/>
              </a:solidFill>
              <a:latin typeface="+mj-lt"/>
            </a:endParaRPr>
          </a:p>
          <a:p>
            <a:r>
              <a:rPr lang="en-US" sz="1400" dirty="0">
                <a:latin typeface="+mj-lt"/>
              </a:rPr>
              <a:t>U.S. Department of Health &amp; Human Services (2023, August 26). Heart Disease </a:t>
            </a:r>
            <a:r>
              <a:rPr lang="en-US" sz="1400" i="1" dirty="0">
                <a:effectLst/>
                <a:latin typeface="+mj-lt"/>
                <a:ea typeface="Times New Roman" panose="02020603050405020304" pitchFamily="18" charset="0"/>
              </a:rPr>
              <a:t>Mortality Data Among US Adults (35+) by State/Territory and County</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Data.gov</a:t>
            </a:r>
            <a:r>
              <a:rPr lang="en-US" sz="1400" dirty="0">
                <a:effectLst/>
                <a:latin typeface="+mj-lt"/>
                <a:ea typeface="Times New Roman" panose="02020603050405020304" pitchFamily="18" charset="0"/>
              </a:rPr>
              <a:t>. Retrieved January 27, 2024, from </a:t>
            </a:r>
            <a:r>
              <a:rPr lang="en-US" sz="1400" dirty="0">
                <a:solidFill>
                  <a:schemeClr val="accent1"/>
                </a:solidFill>
                <a:effectLst/>
                <a:latin typeface="+mj-lt"/>
                <a:ea typeface="Times New Roman" panose="02020603050405020304" pitchFamily="18" charset="0"/>
                <a:hlinkClick r:id="rId6">
                  <a:extLst>
                    <a:ext uri="{A12FA001-AC4F-418D-AE19-62706E023703}">
                      <ahyp:hlinkClr xmlns:ahyp="http://schemas.microsoft.com/office/drawing/2018/hyperlinkcolor" val="tx"/>
                    </a:ext>
                  </a:extLst>
                </a:hlinkClick>
              </a:rPr>
              <a:t>https://catalog.data.gov/dataset/heart-disease-mortality-data-among-us-adults-35-by-state-territory-and-countyhttps://catalog.data.gov/dataset/heart-disease-mortality-data-among-us-adults-35-by-state-territory-and-county</a:t>
            </a:r>
            <a:endParaRPr lang="en-US" sz="1400" dirty="0">
              <a:solidFill>
                <a:schemeClr val="accent1"/>
              </a:solidFill>
              <a:latin typeface="+mj-lt"/>
            </a:endParaRPr>
          </a:p>
          <a:p>
            <a:r>
              <a:rPr lang="en-US" sz="1400" dirty="0">
                <a:effectLst/>
                <a:latin typeface="+mj-lt"/>
                <a:ea typeface="Times New Roman" panose="02020603050405020304" pitchFamily="18" charset="0"/>
              </a:rPr>
              <a:t>Xu, J., Murphy, S. L., </a:t>
            </a:r>
            <a:r>
              <a:rPr lang="en-US" sz="1400" dirty="0" err="1">
                <a:effectLst/>
                <a:latin typeface="+mj-lt"/>
                <a:ea typeface="Times New Roman" panose="02020603050405020304" pitchFamily="18" charset="0"/>
              </a:rPr>
              <a:t>Kochanek</a:t>
            </a:r>
            <a:r>
              <a:rPr lang="en-US" sz="1400" dirty="0">
                <a:effectLst/>
                <a:latin typeface="+mj-lt"/>
                <a:ea typeface="Times New Roman" panose="02020603050405020304" pitchFamily="18" charset="0"/>
              </a:rPr>
              <a:t>, K. D., &amp; Arias, E. (2022, December 22). </a:t>
            </a:r>
            <a:r>
              <a:rPr lang="en-US" sz="1400" i="1" dirty="0">
                <a:effectLst/>
                <a:latin typeface="+mj-lt"/>
                <a:ea typeface="Times New Roman" panose="02020603050405020304" pitchFamily="18" charset="0"/>
              </a:rPr>
              <a:t>Mortality in the United States, 2021</a:t>
            </a:r>
            <a:r>
              <a:rPr lang="en-US" sz="1400" dirty="0">
                <a:effectLst/>
                <a:latin typeface="+mj-lt"/>
                <a:ea typeface="Times New Roman" panose="02020603050405020304" pitchFamily="18" charset="0"/>
              </a:rPr>
              <a:t>. Center for Disease Control and Prevention. Retrieved February 24, 2024, from </a:t>
            </a:r>
            <a:r>
              <a:rPr lang="en-US" sz="1400" dirty="0">
                <a:solidFill>
                  <a:schemeClr val="accent1"/>
                </a:solidFill>
                <a:effectLst/>
                <a:latin typeface="+mj-lt"/>
                <a:ea typeface="Times New Roman" panose="02020603050405020304" pitchFamily="18" charset="0"/>
                <a:hlinkClick r:id="rId7">
                  <a:extLst>
                    <a:ext uri="{A12FA001-AC4F-418D-AE19-62706E023703}">
                      <ahyp:hlinkClr xmlns:ahyp="http://schemas.microsoft.com/office/drawing/2018/hyperlinkcolor" val="tx"/>
                    </a:ext>
                  </a:extLst>
                </a:hlinkClick>
              </a:rPr>
              <a:t>https://stacks.cdc.gov/view/cdc/122516</a:t>
            </a:r>
            <a:endParaRPr lang="en-US" sz="1400" dirty="0">
              <a:solidFill>
                <a:schemeClr val="accent1"/>
              </a:solidFill>
              <a:latin typeface="+mj-lt"/>
            </a:endParaRPr>
          </a:p>
          <a:p>
            <a:r>
              <a:rPr lang="en-US" sz="1400" dirty="0">
                <a:latin typeface="+mj-lt"/>
              </a:rPr>
              <a:t>Zandt, F. (2024). </a:t>
            </a:r>
            <a:r>
              <a:rPr lang="en-US" sz="1400" i="1" dirty="0">
                <a:latin typeface="+mj-lt"/>
              </a:rPr>
              <a:t>One in Five Deaths in the U.S. Caused by Heart Disease</a:t>
            </a:r>
            <a:r>
              <a:rPr lang="en-US" sz="1400" dirty="0">
                <a:latin typeface="+mj-lt"/>
              </a:rPr>
              <a:t> [Photograph]. Statista. </a:t>
            </a:r>
            <a:r>
              <a:rPr lang="en-US" sz="1400" dirty="0">
                <a:solidFill>
                  <a:schemeClr val="accent1"/>
                </a:solidFill>
                <a:latin typeface="+mj-lt"/>
                <a:hlinkClick r:id="rId8">
                  <a:extLst>
                    <a:ext uri="{A12FA001-AC4F-418D-AE19-62706E023703}">
                      <ahyp:hlinkClr xmlns:ahyp="http://schemas.microsoft.com/office/drawing/2018/hyperlinkcolor" val="tx"/>
                    </a:ext>
                  </a:extLst>
                </a:hlinkClick>
              </a:rPr>
              <a:t>https://www.statista.com/chart/30883/deaths-from-leading-causes-of-death-in-the-united-states/</a:t>
            </a:r>
            <a:endParaRPr lang="en-US" sz="1400" dirty="0">
              <a:solidFill>
                <a:schemeClr val="accent1"/>
              </a:solidFill>
              <a:latin typeface="+mj-lt"/>
            </a:endParaRPr>
          </a:p>
          <a:p>
            <a:endParaRPr lang="en-US" dirty="0"/>
          </a:p>
        </p:txBody>
      </p:sp>
    </p:spTree>
    <p:extLst>
      <p:ext uri="{BB962C8B-B14F-4D97-AF65-F5344CB8AC3E}">
        <p14:creationId xmlns:p14="http://schemas.microsoft.com/office/powerpoint/2010/main" val="317230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021D5E-3360-CC9A-0BBE-35A85425624D}"/>
              </a:ext>
            </a:extLst>
          </p:cNvPr>
          <p:cNvSpPr/>
          <p:nvPr/>
        </p:nvSpPr>
        <p:spPr>
          <a:xfrm>
            <a:off x="1187358" y="2111165"/>
            <a:ext cx="4299892" cy="43481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6096000" y="2263444"/>
            <a:ext cx="3874769" cy="3969461"/>
          </a:xfrm>
        </p:spPr>
        <p:txBody>
          <a:bodyPr>
            <a:normAutofit lnSpcReduction="10000"/>
          </a:bodyPr>
          <a:lstStyle/>
          <a:p>
            <a:r>
              <a:rPr lang="en-US" dirty="0"/>
              <a:t># 1 death worldwide</a:t>
            </a:r>
          </a:p>
          <a:p>
            <a:r>
              <a:rPr lang="en-US" dirty="0"/>
              <a:t>Surpassing Cancer and Covid-19</a:t>
            </a:r>
          </a:p>
          <a:p>
            <a:r>
              <a:rPr lang="en-US" dirty="0"/>
              <a:t>2021 – 20% of all deaths in the U.S.</a:t>
            </a:r>
          </a:p>
          <a:p>
            <a:r>
              <a:rPr lang="en-US" dirty="0"/>
              <a:t>Cardiovascular diseases</a:t>
            </a:r>
          </a:p>
          <a:p>
            <a:pPr lvl="1"/>
            <a:r>
              <a:rPr lang="en-US" dirty="0"/>
              <a:t>Acute Myocardial infarction</a:t>
            </a:r>
          </a:p>
          <a:p>
            <a:pPr lvl="1"/>
            <a:r>
              <a:rPr lang="en-US" dirty="0"/>
              <a:t>Coronary Hear disease</a:t>
            </a:r>
          </a:p>
          <a:p>
            <a:pPr lvl="1"/>
            <a:r>
              <a:rPr lang="en-US" dirty="0"/>
              <a:t>Heart Failure</a:t>
            </a:r>
          </a:p>
          <a:p>
            <a:pPr lvl="1"/>
            <a:r>
              <a:rPr lang="en-US" dirty="0"/>
              <a:t>Strokes</a:t>
            </a:r>
          </a:p>
        </p:txBody>
      </p:sp>
      <p:sp>
        <p:nvSpPr>
          <p:cNvPr id="6" name="TextBox 5">
            <a:extLst>
              <a:ext uri="{FF2B5EF4-FFF2-40B4-BE49-F238E27FC236}">
                <a16:creationId xmlns:a16="http://schemas.microsoft.com/office/drawing/2014/main" id="{3FF0B620-F0E0-5C4C-DF34-D30AFCE2F44D}"/>
              </a:ext>
            </a:extLst>
          </p:cNvPr>
          <p:cNvSpPr txBox="1"/>
          <p:nvPr/>
        </p:nvSpPr>
        <p:spPr>
          <a:xfrm>
            <a:off x="1097280" y="6472057"/>
            <a:ext cx="4572000" cy="276999"/>
          </a:xfrm>
          <a:prstGeom prst="rect">
            <a:avLst/>
          </a:prstGeom>
          <a:noFill/>
        </p:spPr>
        <p:txBody>
          <a:bodyPr wrap="square" rtlCol="0">
            <a:spAutoFit/>
          </a:bodyPr>
          <a:lstStyle/>
          <a:p>
            <a:r>
              <a:rPr lang="en-US" sz="1200" dirty="0"/>
              <a:t>(One in Five Deaths in the U.S. Caused by Heart Disease, 2024)</a:t>
            </a:r>
          </a:p>
        </p:txBody>
      </p:sp>
      <p:pic>
        <p:nvPicPr>
          <p:cNvPr id="1028" name="Picture 4" descr="Infographic: What Are the Leading Causes of Death in the U.S.? | Statista">
            <a:extLst>
              <a:ext uri="{FF2B5EF4-FFF2-40B4-BE49-F238E27FC236}">
                <a16:creationId xmlns:a16="http://schemas.microsoft.com/office/drawing/2014/main" id="{EA0C56ED-6AC3-CE18-20BE-A88061935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721" y="2225592"/>
            <a:ext cx="4045166" cy="40451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A40AF7-E9DF-0EE5-D87D-DE08DA31A4DA}"/>
              </a:ext>
            </a:extLst>
          </p:cNvPr>
          <p:cNvSpPr txBox="1"/>
          <p:nvPr/>
        </p:nvSpPr>
        <p:spPr>
          <a:xfrm>
            <a:off x="6096000" y="6472056"/>
            <a:ext cx="2045777" cy="276999"/>
          </a:xfrm>
          <a:prstGeom prst="rect">
            <a:avLst/>
          </a:prstGeom>
          <a:noFill/>
        </p:spPr>
        <p:txBody>
          <a:bodyPr wrap="square" rtlCol="0">
            <a:spAutoFit/>
          </a:bodyPr>
          <a:lstStyle/>
          <a:p>
            <a:r>
              <a:rPr lang="en-US" sz="1200" kern="0" dirty="0">
                <a:effectLst/>
                <a:latin typeface="Times New Roman" panose="02020603050405020304" pitchFamily="18" charset="0"/>
                <a:ea typeface="Times New Roman" panose="02020603050405020304" pitchFamily="18" charset="0"/>
              </a:rPr>
              <a:t>(Xu et al., 2022)</a:t>
            </a:r>
            <a:r>
              <a:rPr lang="en-US" sz="1200" dirty="0">
                <a:effectLst/>
              </a:rPr>
              <a:t> </a:t>
            </a:r>
            <a:endParaRPr lang="en-US" sz="1200" dirty="0"/>
          </a:p>
        </p:txBody>
      </p:sp>
    </p:spTree>
    <p:extLst>
      <p:ext uri="{BB962C8B-B14F-4D97-AF65-F5344CB8AC3E}">
        <p14:creationId xmlns:p14="http://schemas.microsoft.com/office/powerpoint/2010/main" val="37819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110DFC-3CFB-9FCA-702A-EA78AF228A39}"/>
              </a:ext>
            </a:extLst>
          </p:cNvPr>
          <p:cNvSpPr/>
          <p:nvPr/>
        </p:nvSpPr>
        <p:spPr>
          <a:xfrm>
            <a:off x="869998" y="2062688"/>
            <a:ext cx="5687878" cy="46812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6787766" y="2292672"/>
            <a:ext cx="4534235" cy="4221259"/>
          </a:xfrm>
        </p:spPr>
        <p:txBody>
          <a:bodyPr>
            <a:normAutofit/>
          </a:bodyPr>
          <a:lstStyle/>
          <a:p>
            <a:r>
              <a:rPr lang="en-US" dirty="0"/>
              <a:t>35 years+ in the U.S. for 2014</a:t>
            </a:r>
          </a:p>
          <a:p>
            <a:r>
              <a:rPr lang="en-US" dirty="0"/>
              <a:t>Mortality rates per 100,000 people per county.</a:t>
            </a:r>
          </a:p>
          <a:p>
            <a:r>
              <a:rPr lang="en-US" dirty="0"/>
              <a:t>Gender, race, and location</a:t>
            </a:r>
          </a:p>
          <a:p>
            <a:pPr lvl="1"/>
            <a:r>
              <a:rPr lang="en-US" dirty="0"/>
              <a:t>Analyze individual-level data</a:t>
            </a:r>
          </a:p>
          <a:p>
            <a:pPr lvl="1"/>
            <a:r>
              <a:rPr lang="en-US" dirty="0"/>
              <a:t>Factors that influence heart disease</a:t>
            </a:r>
          </a:p>
        </p:txBody>
      </p:sp>
      <p:pic>
        <p:nvPicPr>
          <p:cNvPr id="9" name="Picture 8" descr="A map of the united states&#10;&#10;Description automatically generated">
            <a:extLst>
              <a:ext uri="{FF2B5EF4-FFF2-40B4-BE49-F238E27FC236}">
                <a16:creationId xmlns:a16="http://schemas.microsoft.com/office/drawing/2014/main" id="{55529F78-C0BF-E3BE-A7DC-82BBD5EB048A}"/>
              </a:ext>
            </a:extLst>
          </p:cNvPr>
          <p:cNvPicPr>
            <a:picLocks noChangeAspect="1"/>
          </p:cNvPicPr>
          <p:nvPr/>
        </p:nvPicPr>
        <p:blipFill>
          <a:blip r:embed="rId3"/>
          <a:stretch>
            <a:fillRect/>
          </a:stretch>
        </p:blipFill>
        <p:spPr>
          <a:xfrm>
            <a:off x="1099889" y="2190677"/>
            <a:ext cx="5228096" cy="4276241"/>
          </a:xfrm>
          <a:prstGeom prst="rect">
            <a:avLst/>
          </a:prstGeom>
        </p:spPr>
      </p:pic>
      <p:sp>
        <p:nvSpPr>
          <p:cNvPr id="10" name="TextBox 9">
            <a:extLst>
              <a:ext uri="{FF2B5EF4-FFF2-40B4-BE49-F238E27FC236}">
                <a16:creationId xmlns:a16="http://schemas.microsoft.com/office/drawing/2014/main" id="{B069E6DB-B020-AD7D-AB70-CA330034658B}"/>
              </a:ext>
            </a:extLst>
          </p:cNvPr>
          <p:cNvSpPr txBox="1"/>
          <p:nvPr/>
        </p:nvSpPr>
        <p:spPr>
          <a:xfrm>
            <a:off x="1113293" y="6466918"/>
            <a:ext cx="5457987" cy="276999"/>
          </a:xfrm>
          <a:prstGeom prst="rect">
            <a:avLst/>
          </a:prstGeom>
          <a:noFill/>
        </p:spPr>
        <p:txBody>
          <a:bodyPr wrap="square" rtlCol="0">
            <a:spAutoFit/>
          </a:bodyPr>
          <a:lstStyle/>
          <a:p>
            <a:r>
              <a:rPr lang="en-US" sz="1200" dirty="0"/>
              <a:t>(Heart Disease Death Rates Vary Widely Across the US, Map Reveals, 2017)</a:t>
            </a:r>
          </a:p>
        </p:txBody>
      </p:sp>
      <p:sp>
        <p:nvSpPr>
          <p:cNvPr id="11" name="TextBox 10">
            <a:extLst>
              <a:ext uri="{FF2B5EF4-FFF2-40B4-BE49-F238E27FC236}">
                <a16:creationId xmlns:a16="http://schemas.microsoft.com/office/drawing/2014/main" id="{A27355DA-ACC2-B093-6DD2-05522A506462}"/>
              </a:ext>
            </a:extLst>
          </p:cNvPr>
          <p:cNvSpPr txBox="1"/>
          <p:nvPr/>
        </p:nvSpPr>
        <p:spPr>
          <a:xfrm>
            <a:off x="6814575" y="6466918"/>
            <a:ext cx="3642102" cy="276999"/>
          </a:xfrm>
          <a:prstGeom prst="rect">
            <a:avLst/>
          </a:prstGeom>
          <a:noFill/>
        </p:spPr>
        <p:txBody>
          <a:bodyPr wrap="square" rtlCol="0">
            <a:spAutoFit/>
          </a:bodyPr>
          <a:lstStyle/>
          <a:p>
            <a:r>
              <a:rPr lang="en-US" sz="1200" kern="0" dirty="0">
                <a:effectLst/>
                <a:latin typeface="Times New Roman" panose="02020603050405020304" pitchFamily="18" charset="0"/>
                <a:ea typeface="Times New Roman" panose="02020603050405020304" pitchFamily="18" charset="0"/>
              </a:rPr>
              <a:t>(U.S. Department of Health &amp; Human Services, 2023</a:t>
            </a:r>
            <a:r>
              <a:rPr lang="en-US" sz="1200" kern="0" dirty="0">
                <a:latin typeface="Times New Roman" panose="02020603050405020304" pitchFamily="18" charset="0"/>
                <a:ea typeface="Times New Roman" panose="02020603050405020304" pitchFamily="18" charset="0"/>
              </a:rPr>
              <a:t>)</a:t>
            </a:r>
            <a:endParaRPr lang="en-US" sz="1200" dirty="0"/>
          </a:p>
        </p:txBody>
      </p:sp>
    </p:spTree>
    <p:extLst>
      <p:ext uri="{BB962C8B-B14F-4D97-AF65-F5344CB8AC3E}">
        <p14:creationId xmlns:p14="http://schemas.microsoft.com/office/powerpoint/2010/main" val="74376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CB6D9E-9ECA-324D-4B3F-0BD45229A0C1}"/>
              </a:ext>
            </a:extLst>
          </p:cNvPr>
          <p:cNvSpPr/>
          <p:nvPr/>
        </p:nvSpPr>
        <p:spPr>
          <a:xfrm>
            <a:off x="370114" y="838200"/>
            <a:ext cx="10918372" cy="31895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84D8D-CB28-DC4B-94B8-FDBAC7485A46}"/>
              </a:ext>
            </a:extLst>
          </p:cNvPr>
          <p:cNvSpPr>
            <a:spLocks noGrp="1"/>
          </p:cNvSpPr>
          <p:nvPr>
            <p:ph type="title"/>
          </p:nvPr>
        </p:nvSpPr>
        <p:spPr>
          <a:xfrm>
            <a:off x="680322" y="761999"/>
            <a:ext cx="9613858" cy="3440347"/>
          </a:xfrm>
        </p:spPr>
        <p:txBody>
          <a:bodyPr>
            <a:normAutofit/>
          </a:bodyPr>
          <a:lstStyle/>
          <a:p>
            <a:r>
              <a:rPr lang="en-US" sz="2700" dirty="0"/>
              <a:t>- Geographical Location – County / State</a:t>
            </a:r>
            <a:br>
              <a:rPr lang="en-US" sz="2700" dirty="0"/>
            </a:br>
            <a:br>
              <a:rPr lang="en-US" sz="2700" dirty="0"/>
            </a:br>
            <a:r>
              <a:rPr lang="en-US" sz="2700" dirty="0"/>
              <a:t>- Ethnicity/Race –White, Black, Hispanic, American Indian and Alaskan Native, and Asian and Pacific Islander </a:t>
            </a:r>
            <a:br>
              <a:rPr lang="en-US" sz="2700" dirty="0"/>
            </a:br>
            <a:br>
              <a:rPr lang="en-US" sz="2700" dirty="0"/>
            </a:br>
            <a:r>
              <a:rPr lang="en-US" sz="2700" dirty="0"/>
              <a:t>- Gender – Male vs Female</a:t>
            </a:r>
            <a:br>
              <a:rPr lang="en-US" dirty="0"/>
            </a:br>
            <a:endParaRPr lang="en-US" dirty="0"/>
          </a:p>
        </p:txBody>
      </p:sp>
      <p:sp>
        <p:nvSpPr>
          <p:cNvPr id="3" name="Text Placeholder 2">
            <a:extLst>
              <a:ext uri="{FF2B5EF4-FFF2-40B4-BE49-F238E27FC236}">
                <a16:creationId xmlns:a16="http://schemas.microsoft.com/office/drawing/2014/main" id="{AF2C67EC-CB8E-5736-E2B4-CBFFC2C194A3}"/>
              </a:ext>
            </a:extLst>
          </p:cNvPr>
          <p:cNvSpPr>
            <a:spLocks noGrp="1"/>
          </p:cNvSpPr>
          <p:nvPr>
            <p:ph type="body" sz="half" idx="2"/>
          </p:nvPr>
        </p:nvSpPr>
        <p:spPr>
          <a:xfrm>
            <a:off x="370115" y="4711615"/>
            <a:ext cx="8819606" cy="1090789"/>
          </a:xfrm>
        </p:spPr>
        <p:txBody>
          <a:bodyPr>
            <a:normAutofit/>
          </a:bodyPr>
          <a:lstStyle/>
          <a:p>
            <a:r>
              <a:rPr lang="en-US" sz="3600" b="0" i="0" dirty="0">
                <a:effectLst/>
                <a:latin typeface="+mj-lt"/>
              </a:rPr>
              <a:t>Factors that Impact of Location, Ethnicity, and Gender</a:t>
            </a:r>
            <a:endParaRPr lang="en-US" sz="3600" dirty="0">
              <a:latin typeface="+mj-lt"/>
            </a:endParaRPr>
          </a:p>
        </p:txBody>
      </p:sp>
    </p:spTree>
    <p:extLst>
      <p:ext uri="{BB962C8B-B14F-4D97-AF65-F5344CB8AC3E}">
        <p14:creationId xmlns:p14="http://schemas.microsoft.com/office/powerpoint/2010/main" val="195350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1" name="Picture 11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2" name="Picture 11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3" name="Rectangle 11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4" name="Rectangle 11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5" name="Rectangle 114">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16" name="Rectangle 1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of a heart disease&#10;&#10;Description automatically generated with medium confidence">
            <a:extLst>
              <a:ext uri="{FF2B5EF4-FFF2-40B4-BE49-F238E27FC236}">
                <a16:creationId xmlns:a16="http://schemas.microsoft.com/office/drawing/2014/main" id="{29908C92-68B4-25CF-EE2A-05FE9F231B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6383" y="1141320"/>
            <a:ext cx="7948063" cy="4828101"/>
          </a:xfrm>
          <a:prstGeom prst="rect">
            <a:avLst/>
          </a:prstGeom>
          <a:ln>
            <a:noFill/>
          </a:ln>
          <a:effectLst>
            <a:outerShdw blurRad="76200" dist="63500" dir="5040000" algn="tl" rotWithShape="0">
              <a:srgbClr val="000000">
                <a:alpha val="41000"/>
              </a:srgbClr>
            </a:outerShdw>
          </a:effectLst>
        </p:spPr>
      </p:pic>
      <p:sp>
        <p:nvSpPr>
          <p:cNvPr id="117" name="Rectangle 1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4262A9-2C9B-4AFB-5F3F-E2BB679380A2}"/>
              </a:ext>
            </a:extLst>
          </p:cNvPr>
          <p:cNvSpPr>
            <a:spLocks noGrp="1"/>
          </p:cNvSpPr>
          <p:nvPr>
            <p:ph type="title"/>
          </p:nvPr>
        </p:nvSpPr>
        <p:spPr>
          <a:xfrm>
            <a:off x="860612" y="753228"/>
            <a:ext cx="3955832" cy="1108516"/>
          </a:xfrm>
        </p:spPr>
        <p:txBody>
          <a:bodyPr vert="horz" lIns="91440" tIns="45720" rIns="91440" bIns="45720" rtlCol="0" anchor="ctr">
            <a:normAutofit/>
          </a:bodyPr>
          <a:lstStyle/>
          <a:p>
            <a:r>
              <a:rPr lang="en-US" dirty="0"/>
              <a:t>What are the influential factors of heart disease within the states?</a:t>
            </a:r>
          </a:p>
        </p:txBody>
      </p:sp>
      <p:pic>
        <p:nvPicPr>
          <p:cNvPr id="109" name="Picture 10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1FEC3E97-FCA2-2FF1-31A1-4047D73BBE40}"/>
              </a:ext>
            </a:extLst>
          </p:cNvPr>
          <p:cNvSpPr>
            <a:spLocks noGrp="1"/>
          </p:cNvSpPr>
          <p:nvPr>
            <p:ph type="body" sz="half" idx="2"/>
          </p:nvPr>
        </p:nvSpPr>
        <p:spPr>
          <a:xfrm>
            <a:off x="680322" y="2336873"/>
            <a:ext cx="3058048" cy="3599316"/>
          </a:xfrm>
        </p:spPr>
        <p:txBody>
          <a:bodyPr vert="horz" lIns="91440" tIns="45720" rIns="91440" bIns="45720" rtlCol="0">
            <a:normAutofit/>
          </a:bodyPr>
          <a:lstStyle/>
          <a:p>
            <a:pPr indent="-228600">
              <a:buFont typeface="Arial" panose="020B0604020202020204" pitchFamily="34" charset="0"/>
              <a:buChar char="•"/>
            </a:pPr>
            <a:r>
              <a:rPr lang="en-US" sz="1400" dirty="0"/>
              <a:t>Heart disease by states</a:t>
            </a:r>
          </a:p>
          <a:p>
            <a:pPr indent="-228600">
              <a:buFont typeface="Arial" panose="020B0604020202020204" pitchFamily="34" charset="0"/>
              <a:buChar char="•"/>
            </a:pPr>
            <a:r>
              <a:rPr lang="en-US" sz="1400" dirty="0"/>
              <a:t>Tall = more deaths</a:t>
            </a:r>
            <a:endParaRPr lang="en-US" sz="1200" dirty="0"/>
          </a:p>
          <a:p>
            <a:pPr indent="-228600">
              <a:buFont typeface="Arial" panose="020B0604020202020204" pitchFamily="34" charset="0"/>
              <a:buChar char="•"/>
            </a:pPr>
            <a:r>
              <a:rPr lang="en-US" sz="1200" dirty="0"/>
              <a:t>#1 Texas</a:t>
            </a:r>
            <a:endParaRPr lang="en-US" sz="1400" dirty="0"/>
          </a:p>
          <a:p>
            <a:pPr indent="-228600">
              <a:buFont typeface="Arial" panose="020B0604020202020204" pitchFamily="34" charset="0"/>
              <a:buChar char="•"/>
            </a:pPr>
            <a:r>
              <a:rPr lang="en-US" sz="1400" dirty="0"/>
              <a:t>#2 Georgia</a:t>
            </a:r>
          </a:p>
          <a:p>
            <a:pPr indent="-228600">
              <a:buFont typeface="Arial" panose="020B0604020202020204" pitchFamily="34" charset="0"/>
              <a:buChar char="•"/>
            </a:pPr>
            <a:r>
              <a:rPr lang="en-US" sz="1400" dirty="0"/>
              <a:t>Lowest = Hawaii &amp; Delaware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Influential factors</a:t>
            </a:r>
          </a:p>
          <a:p>
            <a:pPr lvl="1" indent="-228600">
              <a:buFont typeface="Arial" panose="020B0604020202020204" pitchFamily="34" charset="0"/>
              <a:buChar char="•"/>
            </a:pPr>
            <a:r>
              <a:rPr lang="en-US" sz="1200" dirty="0"/>
              <a:t>Population</a:t>
            </a:r>
          </a:p>
          <a:p>
            <a:pPr lvl="1" indent="-228600">
              <a:buFont typeface="Arial" panose="020B0604020202020204" pitchFamily="34" charset="0"/>
              <a:buChar char="•"/>
            </a:pPr>
            <a:r>
              <a:rPr lang="en-US" sz="1200" dirty="0"/>
              <a:t>Healthcare</a:t>
            </a:r>
          </a:p>
          <a:p>
            <a:pPr lvl="1" indent="-228600">
              <a:buFont typeface="Arial" panose="020B0604020202020204" pitchFamily="34" charset="0"/>
              <a:buChar char="•"/>
            </a:pPr>
            <a:r>
              <a:rPr lang="en-US" sz="1200" dirty="0"/>
              <a:t>Income</a:t>
            </a:r>
          </a:p>
          <a:p>
            <a:pPr lvl="1" indent="-228600">
              <a:buFont typeface="Arial" panose="020B0604020202020204" pitchFamily="34" charset="0"/>
              <a:buChar char="•"/>
            </a:pPr>
            <a:r>
              <a:rPr lang="en-US" sz="1200" dirty="0"/>
              <a:t>Lifestyle</a:t>
            </a:r>
          </a:p>
          <a:p>
            <a:pPr lvl="1" indent="-228600">
              <a:buFont typeface="Arial" panose="020B0604020202020204" pitchFamily="34" charset="0"/>
              <a:buChar char="•"/>
            </a:pPr>
            <a:r>
              <a:rPr lang="en-US" sz="1200" dirty="0"/>
              <a:t>Resources</a:t>
            </a:r>
          </a:p>
        </p:txBody>
      </p:sp>
      <p:sp>
        <p:nvSpPr>
          <p:cNvPr id="3" name="TextBox 2">
            <a:extLst>
              <a:ext uri="{FF2B5EF4-FFF2-40B4-BE49-F238E27FC236}">
                <a16:creationId xmlns:a16="http://schemas.microsoft.com/office/drawing/2014/main" id="{0C46E4F4-CEDD-0801-B344-0CA3CF51C544}"/>
              </a:ext>
            </a:extLst>
          </p:cNvPr>
          <p:cNvSpPr txBox="1"/>
          <p:nvPr/>
        </p:nvSpPr>
        <p:spPr>
          <a:xfrm>
            <a:off x="645974" y="6120095"/>
            <a:ext cx="2192554" cy="276999"/>
          </a:xfrm>
          <a:prstGeom prst="rect">
            <a:avLst/>
          </a:prstGeom>
          <a:noFill/>
        </p:spPr>
        <p:txBody>
          <a:bodyPr wrap="square" rtlCol="0">
            <a:spAutoFit/>
          </a:bodyPr>
          <a:lstStyle/>
          <a:p>
            <a:r>
              <a:rPr lang="en-US" sz="1200" dirty="0"/>
              <a:t>(</a:t>
            </a:r>
            <a:r>
              <a:rPr lang="en-US" sz="1200" dirty="0" err="1"/>
              <a:t>Kreatsoulas</a:t>
            </a:r>
            <a:r>
              <a:rPr lang="en-US" sz="1200" dirty="0"/>
              <a:t> &amp; Anand, 2010)</a:t>
            </a:r>
          </a:p>
        </p:txBody>
      </p:sp>
      <p:sp>
        <p:nvSpPr>
          <p:cNvPr id="5" name="TextBox 4">
            <a:extLst>
              <a:ext uri="{FF2B5EF4-FFF2-40B4-BE49-F238E27FC236}">
                <a16:creationId xmlns:a16="http://schemas.microsoft.com/office/drawing/2014/main" id="{CAAD8F4D-8096-358F-90FB-3F5AB5BC6751}"/>
              </a:ext>
            </a:extLst>
          </p:cNvPr>
          <p:cNvSpPr txBox="1"/>
          <p:nvPr/>
        </p:nvSpPr>
        <p:spPr>
          <a:xfrm>
            <a:off x="5129728" y="6080514"/>
            <a:ext cx="6416298" cy="276999"/>
          </a:xfrm>
          <a:prstGeom prst="rect">
            <a:avLst/>
          </a:prstGeom>
          <a:noFill/>
        </p:spPr>
        <p:txBody>
          <a:bodyPr wrap="square" rtlCol="0">
            <a:spAutoFit/>
          </a:bodyPr>
          <a:lstStyle/>
          <a:p>
            <a:r>
              <a:rPr lang="en-US" sz="1200" dirty="0">
                <a:solidFill>
                  <a:schemeClr val="bg1"/>
                </a:solidFill>
              </a:rPr>
              <a:t>Figure 1: Bar Plot of Heart Disease Mortality Death Rate on State (Overall)</a:t>
            </a:r>
          </a:p>
        </p:txBody>
      </p:sp>
    </p:spTree>
    <p:extLst>
      <p:ext uri="{BB962C8B-B14F-4D97-AF65-F5344CB8AC3E}">
        <p14:creationId xmlns:p14="http://schemas.microsoft.com/office/powerpoint/2010/main" val="166942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7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4" name="Picture 7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6" name="Rectangle 7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0" name="Picture 7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82" name="Picture 8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4" name="Rectangle 8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B67C9F0-4E04-25A2-B958-CF83FD5AB1FE}"/>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Heart Disease mortality between Males vs. Females</a:t>
            </a:r>
          </a:p>
        </p:txBody>
      </p:sp>
      <p:pic>
        <p:nvPicPr>
          <p:cNvPr id="88" name="Picture 8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B6026895-07E9-67DC-ED1E-D87519DABB06}"/>
              </a:ext>
            </a:extLst>
          </p:cNvPr>
          <p:cNvSpPr>
            <a:spLocks noGrp="1"/>
          </p:cNvSpPr>
          <p:nvPr>
            <p:ph type="body" sz="half" idx="2"/>
          </p:nvPr>
        </p:nvSpPr>
        <p:spPr>
          <a:xfrm>
            <a:off x="687361" y="2231965"/>
            <a:ext cx="3315479" cy="1315171"/>
          </a:xfrm>
        </p:spPr>
        <p:txBody>
          <a:bodyPr vert="horz" lIns="91440" tIns="45720" rIns="91440" bIns="45720" rtlCol="0">
            <a:normAutofit fontScale="92500" lnSpcReduction="10000"/>
          </a:bodyPr>
          <a:lstStyle/>
          <a:p>
            <a:pPr marL="285750" indent="-285750">
              <a:buFont typeface="Arial" panose="020B0604020202020204" pitchFamily="34" charset="0"/>
              <a:buChar char="•"/>
            </a:pPr>
            <a:r>
              <a:rPr lang="en-US" sz="1400" dirty="0">
                <a:solidFill>
                  <a:srgbClr val="FFFFFF"/>
                </a:solidFill>
              </a:rPr>
              <a:t>Males and Females about the same height</a:t>
            </a:r>
          </a:p>
          <a:p>
            <a:pPr marL="285750" indent="-285750">
              <a:buFont typeface="Arial" panose="020B0604020202020204" pitchFamily="34" charset="0"/>
              <a:buChar char="•"/>
            </a:pPr>
            <a:r>
              <a:rPr lang="en-US" sz="1400" dirty="0">
                <a:solidFill>
                  <a:srgbClr val="FFFFFF"/>
                </a:solidFill>
              </a:rPr>
              <a:t>Heart disease is unbiased</a:t>
            </a:r>
          </a:p>
          <a:p>
            <a:pPr marL="285750" indent="-285750">
              <a:buFont typeface="Arial" panose="020B0604020202020204" pitchFamily="34" charset="0"/>
              <a:buChar char="•"/>
            </a:pPr>
            <a:r>
              <a:rPr lang="en-US" sz="1400" dirty="0">
                <a:solidFill>
                  <a:srgbClr val="FFFFFF"/>
                </a:solidFill>
              </a:rPr>
              <a:t>Risk are different</a:t>
            </a:r>
          </a:p>
          <a:p>
            <a:pPr marL="0" lvl="1">
              <a:spcBef>
                <a:spcPts val="1000"/>
              </a:spcBef>
            </a:pPr>
            <a:r>
              <a:rPr lang="en-US" dirty="0">
                <a:solidFill>
                  <a:srgbClr val="FFFFFF"/>
                </a:solidFill>
              </a:rPr>
              <a:t>	</a:t>
            </a:r>
          </a:p>
        </p:txBody>
      </p:sp>
      <p:sp useBgFill="1">
        <p:nvSpPr>
          <p:cNvPr id="90" name="Rectangle 8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blue and orange rectangles&#10;&#10;Description automatically generated">
            <a:extLst>
              <a:ext uri="{FF2B5EF4-FFF2-40B4-BE49-F238E27FC236}">
                <a16:creationId xmlns:a16="http://schemas.microsoft.com/office/drawing/2014/main" id="{F8902A61-B69C-9464-BA43-4F982136332F}"/>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t="22" b="22"/>
          <a:stretch>
            <a:fillRect/>
          </a:stretch>
        </p:blipFill>
        <p:spPr>
          <a:xfrm>
            <a:off x="5104063" y="945397"/>
            <a:ext cx="6444681" cy="5083443"/>
          </a:xfrm>
          <a:prstGeom prst="rect">
            <a:avLst/>
          </a:prstGeom>
          <a:ln>
            <a:noFill/>
          </a:ln>
          <a:effectLst/>
        </p:spPr>
      </p:pic>
      <p:sp>
        <p:nvSpPr>
          <p:cNvPr id="13" name="Rectangle 12">
            <a:extLst>
              <a:ext uri="{FF2B5EF4-FFF2-40B4-BE49-F238E27FC236}">
                <a16:creationId xmlns:a16="http://schemas.microsoft.com/office/drawing/2014/main" id="{6AF558A9-F6FD-3C06-68D8-A00536674602}"/>
              </a:ext>
            </a:extLst>
          </p:cNvPr>
          <p:cNvSpPr/>
          <p:nvPr/>
        </p:nvSpPr>
        <p:spPr>
          <a:xfrm>
            <a:off x="2529170" y="3389117"/>
            <a:ext cx="1741747" cy="243731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0AA55CE2-9D73-E6F4-B955-04FC9289A39C}"/>
              </a:ext>
            </a:extLst>
          </p:cNvPr>
          <p:cNvSpPr txBox="1">
            <a:spLocks/>
          </p:cNvSpPr>
          <p:nvPr/>
        </p:nvSpPr>
        <p:spPr>
          <a:xfrm>
            <a:off x="2529171" y="3428999"/>
            <a:ext cx="1834768"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Women</a:t>
            </a:r>
          </a:p>
          <a:p>
            <a:pPr marL="285750" lvl="1" indent="-285750">
              <a:spcBef>
                <a:spcPts val="1000"/>
              </a:spcBef>
              <a:buFont typeface="Arial" panose="020B0604020202020204" pitchFamily="34" charset="0"/>
              <a:buChar char="•"/>
            </a:pPr>
            <a:r>
              <a:rPr lang="en-US" dirty="0">
                <a:solidFill>
                  <a:srgbClr val="FFFFFF"/>
                </a:solidFill>
              </a:rPr>
              <a:t>Menopause</a:t>
            </a:r>
          </a:p>
          <a:p>
            <a:pPr marL="285750" lvl="1" indent="-285750">
              <a:spcBef>
                <a:spcPts val="1000"/>
              </a:spcBef>
              <a:buFont typeface="Arial" panose="020B0604020202020204" pitchFamily="34" charset="0"/>
              <a:buChar char="•"/>
            </a:pPr>
            <a:r>
              <a:rPr lang="en-US" dirty="0">
                <a:solidFill>
                  <a:srgbClr val="FFFFFF"/>
                </a:solidFill>
              </a:rPr>
              <a:t>Less Estrogen</a:t>
            </a:r>
          </a:p>
          <a:p>
            <a:pPr marL="285750" lvl="1" indent="-285750">
              <a:spcBef>
                <a:spcPts val="1000"/>
              </a:spcBef>
              <a:buFont typeface="Arial" panose="020B0604020202020204" pitchFamily="34" charset="0"/>
              <a:buChar char="•"/>
            </a:pPr>
            <a:r>
              <a:rPr lang="en-US" dirty="0">
                <a:solidFill>
                  <a:srgbClr val="FFFFFF"/>
                </a:solidFill>
              </a:rPr>
              <a:t>Autoimmune disease</a:t>
            </a:r>
          </a:p>
          <a:p>
            <a:pPr marL="285750" lvl="1" indent="-285750">
              <a:spcBef>
                <a:spcPts val="1000"/>
              </a:spcBef>
              <a:buFont typeface="Arial" panose="020B0604020202020204" pitchFamily="34" charset="0"/>
              <a:buChar char="•"/>
            </a:pPr>
            <a:r>
              <a:rPr lang="en-US" dirty="0">
                <a:solidFill>
                  <a:srgbClr val="FFFFFF"/>
                </a:solidFill>
              </a:rPr>
              <a:t>High Depression &amp; Anxiety	</a:t>
            </a:r>
          </a:p>
        </p:txBody>
      </p:sp>
      <p:sp>
        <p:nvSpPr>
          <p:cNvPr id="10" name="Rectangle 9">
            <a:extLst>
              <a:ext uri="{FF2B5EF4-FFF2-40B4-BE49-F238E27FC236}">
                <a16:creationId xmlns:a16="http://schemas.microsoft.com/office/drawing/2014/main" id="{E3A3C5BD-CC56-1907-53F8-0EDE232EAD5F}"/>
              </a:ext>
            </a:extLst>
          </p:cNvPr>
          <p:cNvSpPr/>
          <p:nvPr/>
        </p:nvSpPr>
        <p:spPr>
          <a:xfrm>
            <a:off x="643256" y="3389116"/>
            <a:ext cx="1797705" cy="2440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9A0E270-A293-4B3A-FCAF-046184131618}"/>
              </a:ext>
            </a:extLst>
          </p:cNvPr>
          <p:cNvSpPr txBox="1">
            <a:spLocks/>
          </p:cNvSpPr>
          <p:nvPr/>
        </p:nvSpPr>
        <p:spPr>
          <a:xfrm>
            <a:off x="691550" y="3267740"/>
            <a:ext cx="1760641"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Men</a:t>
            </a:r>
          </a:p>
          <a:p>
            <a:pPr marL="285750" lvl="1" indent="-285750">
              <a:spcBef>
                <a:spcPts val="1000"/>
              </a:spcBef>
              <a:buFont typeface="Arial" panose="020B0604020202020204" pitchFamily="34" charset="0"/>
              <a:buChar char="•"/>
            </a:pPr>
            <a:r>
              <a:rPr lang="en-US" dirty="0">
                <a:solidFill>
                  <a:srgbClr val="FFFFFF"/>
                </a:solidFill>
              </a:rPr>
              <a:t>Lower estrogen</a:t>
            </a:r>
          </a:p>
          <a:p>
            <a:pPr marL="285750" lvl="1" indent="-285750">
              <a:spcBef>
                <a:spcPts val="1000"/>
              </a:spcBef>
              <a:buFont typeface="Arial" panose="020B0604020202020204" pitchFamily="34" charset="0"/>
              <a:buChar char="•"/>
            </a:pPr>
            <a:r>
              <a:rPr lang="en-US" dirty="0">
                <a:solidFill>
                  <a:srgbClr val="FFFFFF"/>
                </a:solidFill>
              </a:rPr>
              <a:t>More alcohol</a:t>
            </a:r>
          </a:p>
          <a:p>
            <a:pPr marL="285750" lvl="1" indent="-285750">
              <a:spcBef>
                <a:spcPts val="1000"/>
              </a:spcBef>
              <a:buFont typeface="Arial" panose="020B0604020202020204" pitchFamily="34" charset="0"/>
              <a:buChar char="•"/>
            </a:pPr>
            <a:r>
              <a:rPr lang="en-US" dirty="0">
                <a:solidFill>
                  <a:srgbClr val="FFFFFF"/>
                </a:solidFill>
              </a:rPr>
              <a:t>More stress</a:t>
            </a:r>
          </a:p>
          <a:p>
            <a:pPr marL="285750" lvl="1" indent="-285750">
              <a:spcBef>
                <a:spcPts val="1000"/>
              </a:spcBef>
              <a:buFont typeface="Arial" panose="020B0604020202020204" pitchFamily="34" charset="0"/>
              <a:buChar char="•"/>
            </a:pPr>
            <a:r>
              <a:rPr lang="en-US" dirty="0">
                <a:solidFill>
                  <a:srgbClr val="FFFFFF"/>
                </a:solidFill>
              </a:rPr>
              <a:t>Less doctors visits	</a:t>
            </a:r>
          </a:p>
        </p:txBody>
      </p:sp>
      <p:sp>
        <p:nvSpPr>
          <p:cNvPr id="3" name="TextBox 2">
            <a:extLst>
              <a:ext uri="{FF2B5EF4-FFF2-40B4-BE49-F238E27FC236}">
                <a16:creationId xmlns:a16="http://schemas.microsoft.com/office/drawing/2014/main" id="{ECCDF149-95D4-28C2-FE2D-8768087670E8}"/>
              </a:ext>
            </a:extLst>
          </p:cNvPr>
          <p:cNvSpPr txBox="1"/>
          <p:nvPr/>
        </p:nvSpPr>
        <p:spPr>
          <a:xfrm>
            <a:off x="649192" y="5902225"/>
            <a:ext cx="3315479" cy="276999"/>
          </a:xfrm>
          <a:prstGeom prst="rect">
            <a:avLst/>
          </a:prstGeom>
          <a:noFill/>
        </p:spPr>
        <p:txBody>
          <a:bodyPr wrap="square" rtlCol="0">
            <a:spAutoFit/>
          </a:bodyPr>
          <a:lstStyle/>
          <a:p>
            <a:r>
              <a:rPr lang="en-US" sz="1200" dirty="0">
                <a:solidFill>
                  <a:schemeClr val="bg1"/>
                </a:solidFill>
              </a:rPr>
              <a:t>(Jhalani, 2022)</a:t>
            </a:r>
          </a:p>
        </p:txBody>
      </p:sp>
      <p:sp>
        <p:nvSpPr>
          <p:cNvPr id="6" name="TextBox 5">
            <a:extLst>
              <a:ext uri="{FF2B5EF4-FFF2-40B4-BE49-F238E27FC236}">
                <a16:creationId xmlns:a16="http://schemas.microsoft.com/office/drawing/2014/main" id="{7666E5D1-1E36-45BF-60C5-8F4E1DC4179C}"/>
              </a:ext>
            </a:extLst>
          </p:cNvPr>
          <p:cNvSpPr txBox="1"/>
          <p:nvPr/>
        </p:nvSpPr>
        <p:spPr>
          <a:xfrm>
            <a:off x="5276090" y="6300696"/>
            <a:ext cx="6075485" cy="276999"/>
          </a:xfrm>
          <a:prstGeom prst="rect">
            <a:avLst/>
          </a:prstGeom>
          <a:noFill/>
        </p:spPr>
        <p:txBody>
          <a:bodyPr wrap="square" rtlCol="0">
            <a:spAutoFit/>
          </a:bodyPr>
          <a:lstStyle/>
          <a:p>
            <a:r>
              <a:rPr lang="en-US" sz="1200" dirty="0"/>
              <a:t>Figure 2: Bar Plot of Heart Disease Mortality Death Rate based on Gender</a:t>
            </a:r>
          </a:p>
        </p:txBody>
      </p:sp>
    </p:spTree>
    <p:extLst>
      <p:ext uri="{BB962C8B-B14F-4D97-AF65-F5344CB8AC3E}">
        <p14:creationId xmlns:p14="http://schemas.microsoft.com/office/powerpoint/2010/main" val="4198985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FD2-89C5-03A9-5952-1D8AEB6DD37A}"/>
              </a:ext>
            </a:extLst>
          </p:cNvPr>
          <p:cNvSpPr>
            <a:spLocks noGrp="1"/>
          </p:cNvSpPr>
          <p:nvPr>
            <p:ph type="title"/>
          </p:nvPr>
        </p:nvSpPr>
        <p:spPr>
          <a:xfrm>
            <a:off x="680319" y="753229"/>
            <a:ext cx="9540641" cy="1080937"/>
          </a:xfrm>
        </p:spPr>
        <p:txBody>
          <a:bodyPr/>
          <a:lstStyle/>
          <a:p>
            <a:r>
              <a:rPr lang="en-US" dirty="0"/>
              <a:t>What are the impacts on Race/Ethnicity on Heart Disease?</a:t>
            </a:r>
          </a:p>
        </p:txBody>
      </p:sp>
      <p:sp>
        <p:nvSpPr>
          <p:cNvPr id="3" name="Text Placeholder 2">
            <a:extLst>
              <a:ext uri="{FF2B5EF4-FFF2-40B4-BE49-F238E27FC236}">
                <a16:creationId xmlns:a16="http://schemas.microsoft.com/office/drawing/2014/main" id="{E30FAFA8-8AC4-77E2-1C98-161609A32F9B}"/>
              </a:ext>
            </a:extLst>
          </p:cNvPr>
          <p:cNvSpPr>
            <a:spLocks noGrp="1"/>
          </p:cNvSpPr>
          <p:nvPr>
            <p:ph type="body" idx="1"/>
          </p:nvPr>
        </p:nvSpPr>
        <p:spPr>
          <a:xfrm>
            <a:off x="2402828" y="2057326"/>
            <a:ext cx="1166849" cy="418846"/>
          </a:xfrm>
        </p:spPr>
        <p:txBody>
          <a:bodyPr>
            <a:normAutofit fontScale="85000" lnSpcReduction="10000"/>
          </a:bodyPr>
          <a:lstStyle/>
          <a:p>
            <a:r>
              <a:rPr lang="en-US" dirty="0"/>
              <a:t>Boxplot	</a:t>
            </a:r>
          </a:p>
        </p:txBody>
      </p:sp>
      <p:sp>
        <p:nvSpPr>
          <p:cNvPr id="5" name="Text Placeholder 4">
            <a:extLst>
              <a:ext uri="{FF2B5EF4-FFF2-40B4-BE49-F238E27FC236}">
                <a16:creationId xmlns:a16="http://schemas.microsoft.com/office/drawing/2014/main" id="{E6386AD1-7696-56E7-AB9C-A418CD11E2E5}"/>
              </a:ext>
            </a:extLst>
          </p:cNvPr>
          <p:cNvSpPr>
            <a:spLocks noGrp="1"/>
          </p:cNvSpPr>
          <p:nvPr>
            <p:ph type="body" sz="quarter" idx="3"/>
          </p:nvPr>
        </p:nvSpPr>
        <p:spPr>
          <a:xfrm>
            <a:off x="8253440" y="2057327"/>
            <a:ext cx="1395035" cy="418846"/>
          </a:xfrm>
        </p:spPr>
        <p:txBody>
          <a:bodyPr>
            <a:normAutofit fontScale="85000" lnSpcReduction="10000"/>
          </a:bodyPr>
          <a:lstStyle/>
          <a:p>
            <a:r>
              <a:rPr lang="en-US" dirty="0"/>
              <a:t>Bar Graph</a:t>
            </a:r>
          </a:p>
        </p:txBody>
      </p:sp>
      <p:pic>
        <p:nvPicPr>
          <p:cNvPr id="7" name="Content Placeholder 6" descr="A diagram of a diagram&#10;&#10;Description automatically generated with medium confidence">
            <a:extLst>
              <a:ext uri="{FF2B5EF4-FFF2-40B4-BE49-F238E27FC236}">
                <a16:creationId xmlns:a16="http://schemas.microsoft.com/office/drawing/2014/main" id="{4B7DE876-E704-2356-4031-7795673860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3342" y="2545061"/>
            <a:ext cx="5567680" cy="3975808"/>
          </a:xfrm>
          <a:prstGeom prst="rect">
            <a:avLst/>
          </a:prstGeom>
        </p:spPr>
      </p:pic>
      <p:pic>
        <p:nvPicPr>
          <p:cNvPr id="8" name="Content Placeholder 7" descr="A graph of different colored squares&#10;&#10;Description automatically generated">
            <a:extLst>
              <a:ext uri="{FF2B5EF4-FFF2-40B4-BE49-F238E27FC236}">
                <a16:creationId xmlns:a16="http://schemas.microsoft.com/office/drawing/2014/main" id="{73C787B4-C1EB-B337-E5AB-787514E6E312}"/>
              </a:ext>
            </a:extLst>
          </p:cNvPr>
          <p:cNvPicPr>
            <a:picLocks noGrp="1" noChangeAspect="1"/>
          </p:cNvPicPr>
          <p:nvPr>
            <p:ph sz="quarter" idx="4"/>
          </p:nvPr>
        </p:nvPicPr>
        <p:blipFill>
          <a:blip r:embed="rId4"/>
          <a:stretch>
            <a:fillRect/>
          </a:stretch>
        </p:blipFill>
        <p:spPr>
          <a:xfrm>
            <a:off x="6131557" y="2579505"/>
            <a:ext cx="5638799" cy="39069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49F8AAD2-E579-BEFD-7D5A-A97D2CF56262}"/>
              </a:ext>
            </a:extLst>
          </p:cNvPr>
          <p:cNvSpPr txBox="1"/>
          <p:nvPr/>
        </p:nvSpPr>
        <p:spPr>
          <a:xfrm>
            <a:off x="383343" y="6520869"/>
            <a:ext cx="5454750" cy="276999"/>
          </a:xfrm>
          <a:prstGeom prst="rect">
            <a:avLst/>
          </a:prstGeom>
          <a:noFill/>
        </p:spPr>
        <p:txBody>
          <a:bodyPr wrap="square" rtlCol="0">
            <a:spAutoFit/>
          </a:bodyPr>
          <a:lstStyle/>
          <a:p>
            <a:r>
              <a:rPr lang="en-US" sz="1200" dirty="0"/>
              <a:t>Figure 3: Box Plot of Heart Disease per 100k by Ethnicity based on County</a:t>
            </a:r>
          </a:p>
        </p:txBody>
      </p:sp>
      <p:sp>
        <p:nvSpPr>
          <p:cNvPr id="9" name="TextBox 8">
            <a:extLst>
              <a:ext uri="{FF2B5EF4-FFF2-40B4-BE49-F238E27FC236}">
                <a16:creationId xmlns:a16="http://schemas.microsoft.com/office/drawing/2014/main" id="{7F154A93-CEFD-7C8B-7189-3A9B80D99823}"/>
              </a:ext>
            </a:extLst>
          </p:cNvPr>
          <p:cNvSpPr txBox="1"/>
          <p:nvPr/>
        </p:nvSpPr>
        <p:spPr>
          <a:xfrm>
            <a:off x="6096000" y="6560393"/>
            <a:ext cx="5454750" cy="276999"/>
          </a:xfrm>
          <a:prstGeom prst="rect">
            <a:avLst/>
          </a:prstGeom>
          <a:noFill/>
        </p:spPr>
        <p:txBody>
          <a:bodyPr wrap="square" rtlCol="0">
            <a:spAutoFit/>
          </a:bodyPr>
          <a:lstStyle/>
          <a:p>
            <a:r>
              <a:rPr lang="en-US" sz="1200" dirty="0"/>
              <a:t>Figure 4: Bar Plot of Heart Disease Mortality Death Rate based on Race</a:t>
            </a:r>
          </a:p>
        </p:txBody>
      </p:sp>
    </p:spTree>
    <p:extLst>
      <p:ext uri="{BB962C8B-B14F-4D97-AF65-F5344CB8AC3E}">
        <p14:creationId xmlns:p14="http://schemas.microsoft.com/office/powerpoint/2010/main" val="26366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43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71219D-83EB-C11B-28B4-533CE3FF0762}"/>
              </a:ext>
            </a:extLst>
          </p:cNvPr>
          <p:cNvSpPr/>
          <p:nvPr/>
        </p:nvSpPr>
        <p:spPr>
          <a:xfrm>
            <a:off x="6004322" y="2194561"/>
            <a:ext cx="3602258" cy="3590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ormal distribution">
            <a:extLst>
              <a:ext uri="{FF2B5EF4-FFF2-40B4-BE49-F238E27FC236}">
                <a16:creationId xmlns:a16="http://schemas.microsoft.com/office/drawing/2014/main" id="{F7BDEC70-2341-2ACF-7A97-50B74C767FDB}"/>
              </a:ext>
            </a:extLst>
          </p:cNvPr>
          <p:cNvPicPr>
            <a:picLocks noChangeAspect="1"/>
          </p:cNvPicPr>
          <p:nvPr/>
        </p:nvPicPr>
        <p:blipFill>
          <a:blip r:embed="rId3"/>
          <a:stretch>
            <a:fillRect/>
          </a:stretch>
        </p:blipFill>
        <p:spPr>
          <a:xfrm>
            <a:off x="696059" y="626533"/>
            <a:ext cx="4671937" cy="5571066"/>
          </a:xfrm>
          <a:prstGeom prst="rect">
            <a:avLst/>
          </a:prstGeom>
          <a:ln>
            <a:noFill/>
          </a:ln>
          <a:effectLst/>
        </p:spPr>
      </p:pic>
      <p:pic>
        <p:nvPicPr>
          <p:cNvPr id="18" name="Picture 17">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F1AE4206-2C7F-4FA1-F307-BCD35874DA2B}"/>
              </a:ext>
            </a:extLst>
          </p:cNvPr>
          <p:cNvSpPr/>
          <p:nvPr/>
        </p:nvSpPr>
        <p:spPr>
          <a:xfrm>
            <a:off x="4893276" y="922996"/>
            <a:ext cx="6351372" cy="7414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FEE04F-FB22-A696-CEA4-1C496523A59A}"/>
              </a:ext>
            </a:extLst>
          </p:cNvPr>
          <p:cNvSpPr txBox="1"/>
          <p:nvPr/>
        </p:nvSpPr>
        <p:spPr>
          <a:xfrm>
            <a:off x="4893276" y="1072703"/>
            <a:ext cx="6351372" cy="461665"/>
          </a:xfrm>
          <a:prstGeom prst="rect">
            <a:avLst/>
          </a:prstGeom>
          <a:noFill/>
        </p:spPr>
        <p:txBody>
          <a:bodyPr wrap="square" rtlCol="0">
            <a:spAutoFit/>
          </a:bodyPr>
          <a:lstStyle/>
          <a:p>
            <a:pPr algn="ctr"/>
            <a:r>
              <a:rPr lang="en-US" sz="2400" b="1" dirty="0"/>
              <a:t>Histogram on Heart Disease Mortality Rate</a:t>
            </a:r>
          </a:p>
        </p:txBody>
      </p:sp>
      <p:sp>
        <p:nvSpPr>
          <p:cNvPr id="10" name="TextBox 9">
            <a:extLst>
              <a:ext uri="{FF2B5EF4-FFF2-40B4-BE49-F238E27FC236}">
                <a16:creationId xmlns:a16="http://schemas.microsoft.com/office/drawing/2014/main" id="{65FCCC86-8902-633D-B8D3-9AA67096DF3E}"/>
              </a:ext>
            </a:extLst>
          </p:cNvPr>
          <p:cNvSpPr txBox="1"/>
          <p:nvPr/>
        </p:nvSpPr>
        <p:spPr>
          <a:xfrm>
            <a:off x="6208237" y="2589545"/>
            <a:ext cx="324570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Bell shape means what’s typical</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Range of death per 100k people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How often it occurs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Higher = more deaths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Tallest = most common</a:t>
            </a:r>
          </a:p>
        </p:txBody>
      </p:sp>
      <p:sp>
        <p:nvSpPr>
          <p:cNvPr id="4" name="TextBox 3">
            <a:extLst>
              <a:ext uri="{FF2B5EF4-FFF2-40B4-BE49-F238E27FC236}">
                <a16:creationId xmlns:a16="http://schemas.microsoft.com/office/drawing/2014/main" id="{93E3B33B-BD6C-CB26-20C4-430431D4029A}"/>
              </a:ext>
            </a:extLst>
          </p:cNvPr>
          <p:cNvSpPr txBox="1"/>
          <p:nvPr/>
        </p:nvSpPr>
        <p:spPr>
          <a:xfrm>
            <a:off x="644054" y="6324179"/>
            <a:ext cx="8107789" cy="276999"/>
          </a:xfrm>
          <a:prstGeom prst="rect">
            <a:avLst/>
          </a:prstGeom>
          <a:noFill/>
        </p:spPr>
        <p:txBody>
          <a:bodyPr wrap="square" rtlCol="0">
            <a:spAutoFit/>
          </a:bodyPr>
          <a:lstStyle/>
          <a:p>
            <a:r>
              <a:rPr lang="en-US" sz="1200" dirty="0"/>
              <a:t>Figure 5: Histogram Distribution of Heart Disease Mortality Rate per 100k population for County and Overall</a:t>
            </a:r>
          </a:p>
        </p:txBody>
      </p:sp>
    </p:spTree>
    <p:extLst>
      <p:ext uri="{BB962C8B-B14F-4D97-AF65-F5344CB8AC3E}">
        <p14:creationId xmlns:p14="http://schemas.microsoft.com/office/powerpoint/2010/main" val="10625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3" name="Picture 4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5" name="Picture 4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7" name="Rectangle 4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 name="Picture 5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3" name="Picture 5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ectangle 5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EE27DB-310C-FE15-4FD6-C88B252B71F3}"/>
              </a:ext>
            </a:extLst>
          </p:cNvPr>
          <p:cNvSpPr>
            <a:spLocks noGrp="1"/>
          </p:cNvSpPr>
          <p:nvPr>
            <p:ph type="title"/>
          </p:nvPr>
        </p:nvSpPr>
        <p:spPr>
          <a:xfrm>
            <a:off x="643256" y="753227"/>
            <a:ext cx="3989578" cy="1171543"/>
          </a:xfrm>
        </p:spPr>
        <p:txBody>
          <a:bodyPr vert="horz" lIns="91440" tIns="45720" rIns="91440" bIns="45720" rtlCol="0" anchor="ctr">
            <a:normAutofit fontScale="90000"/>
          </a:bodyPr>
          <a:lstStyle/>
          <a:p>
            <a:r>
              <a:rPr lang="en-US" sz="2800" dirty="0">
                <a:solidFill>
                  <a:srgbClr val="FFFFFF"/>
                </a:solidFill>
              </a:rPr>
              <a:t>Understanding how the Chi-square test affects heart disease death rates</a:t>
            </a:r>
          </a:p>
        </p:txBody>
      </p:sp>
      <p:pic>
        <p:nvPicPr>
          <p:cNvPr id="59" name="Picture 5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F5907A8-09EA-04E7-7A7A-98FEFC278E15}"/>
              </a:ext>
            </a:extLst>
          </p:cNvPr>
          <p:cNvSpPr>
            <a:spLocks noGrp="1"/>
          </p:cNvSpPr>
          <p:nvPr>
            <p:ph type="body" sz="half" idx="2"/>
          </p:nvPr>
        </p:nvSpPr>
        <p:spPr>
          <a:xfrm>
            <a:off x="680321" y="2336873"/>
            <a:ext cx="3656289" cy="3767900"/>
          </a:xfrm>
        </p:spPr>
        <p:txBody>
          <a:bodyPr vert="horz" lIns="91440" tIns="45720" rIns="91440" bIns="45720" rtlCol="0">
            <a:normAutofit/>
          </a:bodyPr>
          <a:lstStyle/>
          <a:p>
            <a:r>
              <a:rPr lang="en-US" sz="1400" dirty="0">
                <a:solidFill>
                  <a:srgbClr val="FFFFFF"/>
                </a:solidFill>
              </a:rPr>
              <a:t>Chi-square statistics – Observed data that deviates from chance. </a:t>
            </a:r>
          </a:p>
          <a:p>
            <a:pPr indent="-228600">
              <a:buFont typeface="Arial" panose="020B0604020202020204" pitchFamily="34" charset="0"/>
              <a:buChar char="•"/>
            </a:pPr>
            <a:r>
              <a:rPr lang="en-US" sz="1200" dirty="0">
                <a:solidFill>
                  <a:srgbClr val="FFFFFF"/>
                </a:solidFill>
              </a:rPr>
              <a:t>Larger = what we see vs what would occur randomly</a:t>
            </a:r>
          </a:p>
          <a:p>
            <a:pPr indent="-228600">
              <a:buFont typeface="Arial" panose="020B0604020202020204" pitchFamily="34" charset="0"/>
              <a:buChar char="•"/>
            </a:pPr>
            <a:endParaRPr lang="en-US" sz="1200" dirty="0">
              <a:solidFill>
                <a:srgbClr val="FFFFFF"/>
              </a:solidFill>
            </a:endParaRPr>
          </a:p>
          <a:p>
            <a:r>
              <a:rPr lang="en-US" sz="1400" dirty="0">
                <a:solidFill>
                  <a:srgbClr val="FFFFFF"/>
                </a:solidFill>
              </a:rPr>
              <a:t>P-Value = Difference due to chance</a:t>
            </a:r>
          </a:p>
          <a:p>
            <a:pPr indent="-228600">
              <a:buFont typeface="Arial" panose="020B0604020202020204" pitchFamily="34" charset="0"/>
              <a:buChar char="•"/>
            </a:pPr>
            <a:r>
              <a:rPr lang="en-US" sz="1200" dirty="0">
                <a:solidFill>
                  <a:srgbClr val="FFFFFF"/>
                </a:solidFill>
              </a:rPr>
              <a:t>Small p-value less than 5% = real significant difference</a:t>
            </a:r>
          </a:p>
          <a:p>
            <a:endParaRPr lang="en-US" sz="1200" dirty="0">
              <a:solidFill>
                <a:srgbClr val="FFFFFF"/>
              </a:solidFill>
            </a:endParaRPr>
          </a:p>
          <a:p>
            <a:r>
              <a:rPr lang="en-US" sz="1200" dirty="0">
                <a:solidFill>
                  <a:srgbClr val="FFFFFF"/>
                </a:solidFill>
              </a:rPr>
              <a:t>Differences</a:t>
            </a:r>
          </a:p>
          <a:p>
            <a:pPr marL="228600" indent="-228600">
              <a:buAutoNum type="arabicPeriod"/>
            </a:pPr>
            <a:r>
              <a:rPr lang="en-US" sz="1200" dirty="0">
                <a:solidFill>
                  <a:srgbClr val="FFFFFF"/>
                </a:solidFill>
              </a:rPr>
              <a:t>Gender &amp; ethnicity = p-values are tiny, strong link to heart disease death rate</a:t>
            </a:r>
          </a:p>
          <a:p>
            <a:pPr marL="228600" indent="-228600">
              <a:buAutoNum type="arabicPeriod"/>
            </a:pPr>
            <a:r>
              <a:rPr lang="en-US" sz="1200" dirty="0">
                <a:solidFill>
                  <a:srgbClr val="FFFFFF"/>
                </a:solidFill>
              </a:rPr>
              <a:t>County &amp; state = p-values close to 1 show no connections to heart rate death rates.</a:t>
            </a:r>
          </a:p>
        </p:txBody>
      </p:sp>
      <p:sp useBgFill="1">
        <p:nvSpPr>
          <p:cNvPr id="61" name="Rectangle 6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7C2736F2-D2D1-F36F-E2ED-57BDF3C20C72}"/>
              </a:ext>
            </a:extLst>
          </p:cNvPr>
          <p:cNvGraphicFramePr>
            <a:graphicFrameLocks noGrp="1"/>
          </p:cNvGraphicFramePr>
          <p:nvPr>
            <p:extLst>
              <p:ext uri="{D42A27DB-BD31-4B8C-83A1-F6EECF244321}">
                <p14:modId xmlns:p14="http://schemas.microsoft.com/office/powerpoint/2010/main" val="3544926309"/>
              </p:ext>
            </p:extLst>
          </p:nvPr>
        </p:nvGraphicFramePr>
        <p:xfrm>
          <a:off x="5593085" y="1370557"/>
          <a:ext cx="5629269" cy="4110093"/>
        </p:xfrm>
        <a:graphic>
          <a:graphicData uri="http://schemas.openxmlformats.org/drawingml/2006/table">
            <a:tbl>
              <a:tblPr firstRow="1" firstCol="1" bandRow="1">
                <a:solidFill>
                  <a:schemeClr val="bg1">
                    <a:lumMod val="95000"/>
                  </a:schemeClr>
                </a:solidFill>
                <a:tableStyleId>{5C22544A-7EE6-4342-B048-85BDC9FD1C3A}</a:tableStyleId>
              </a:tblPr>
              <a:tblGrid>
                <a:gridCol w="1802097">
                  <a:extLst>
                    <a:ext uri="{9D8B030D-6E8A-4147-A177-3AD203B41FA5}">
                      <a16:colId xmlns:a16="http://schemas.microsoft.com/office/drawing/2014/main" val="796544931"/>
                    </a:ext>
                  </a:extLst>
                </a:gridCol>
                <a:gridCol w="1913586">
                  <a:extLst>
                    <a:ext uri="{9D8B030D-6E8A-4147-A177-3AD203B41FA5}">
                      <a16:colId xmlns:a16="http://schemas.microsoft.com/office/drawing/2014/main" val="3898135972"/>
                    </a:ext>
                  </a:extLst>
                </a:gridCol>
                <a:gridCol w="1913586">
                  <a:extLst>
                    <a:ext uri="{9D8B030D-6E8A-4147-A177-3AD203B41FA5}">
                      <a16:colId xmlns:a16="http://schemas.microsoft.com/office/drawing/2014/main" val="457007689"/>
                    </a:ext>
                  </a:extLst>
                </a:gridCol>
              </a:tblGrid>
              <a:tr h="1636089">
                <a:tc>
                  <a:txBody>
                    <a:bodyPr/>
                    <a:lstStyle/>
                    <a:p>
                      <a:pPr marL="0" marR="0">
                        <a:lnSpc>
                          <a:spcPct val="107000"/>
                        </a:lnSpc>
                        <a:spcBef>
                          <a:spcPts val="0"/>
                        </a:spcBef>
                        <a:spcAft>
                          <a:spcPts val="800"/>
                        </a:spcAft>
                      </a:pPr>
                      <a:r>
                        <a:rPr lang="en-US" sz="2800" b="1" kern="100" cap="none" spc="0" dirty="0">
                          <a:solidFill>
                            <a:schemeClr val="tx1"/>
                          </a:solidFill>
                          <a:effectLst/>
                        </a:rPr>
                        <a:t>Category</a:t>
                      </a:r>
                      <a:endParaRPr lang="en-US" sz="28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Chi-square statistic</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p-value</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90101412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Gender</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7.171499e+03</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3.097805e-69</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9302294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Ethnicity</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2.560000e+04</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2.355235e-111</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65301762"/>
                  </a:ext>
                </a:extLst>
              </a:tr>
              <a:tr h="618501">
                <a:tc>
                  <a:txBody>
                    <a:bodyPr/>
                    <a:lstStyle/>
                    <a:p>
                      <a:pPr marL="0" marR="0">
                        <a:lnSpc>
                          <a:spcPct val="107000"/>
                        </a:lnSpc>
                        <a:spcBef>
                          <a:spcPts val="0"/>
                        </a:spcBef>
                        <a:spcAft>
                          <a:spcPts val="800"/>
                        </a:spcAft>
                      </a:pPr>
                      <a:r>
                        <a:rPr lang="en-US" sz="2000" b="1" kern="100" cap="none" spc="0" dirty="0">
                          <a:solidFill>
                            <a:schemeClr val="tx1"/>
                          </a:solidFill>
                          <a:effectLst/>
                        </a:rPr>
                        <a:t>County</a:t>
                      </a:r>
                      <a:endParaRPr lang="en-US" sz="20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dirty="0">
                          <a:solidFill>
                            <a:schemeClr val="tx1"/>
                          </a:solidFill>
                          <a:effectLst/>
                        </a:rPr>
                        <a:t>9.512658e+06</a:t>
                      </a:r>
                      <a:endParaRPr lang="en-US" sz="20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1.000000e+00</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73680260"/>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State</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2.557907e+05</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dirty="0">
                          <a:solidFill>
                            <a:schemeClr val="tx1"/>
                          </a:solidFill>
                          <a:effectLst/>
                        </a:rPr>
                        <a:t>9.999865e-01</a:t>
                      </a:r>
                      <a:endParaRPr lang="en-US" sz="20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854489838"/>
                  </a:ext>
                </a:extLst>
              </a:tr>
            </a:tbl>
          </a:graphicData>
        </a:graphic>
      </p:graphicFrame>
      <p:sp>
        <p:nvSpPr>
          <p:cNvPr id="3" name="TextBox 2">
            <a:extLst>
              <a:ext uri="{FF2B5EF4-FFF2-40B4-BE49-F238E27FC236}">
                <a16:creationId xmlns:a16="http://schemas.microsoft.com/office/drawing/2014/main" id="{0AFA1794-78E8-B6F9-6E78-98F3EC43CDA9}"/>
              </a:ext>
            </a:extLst>
          </p:cNvPr>
          <p:cNvSpPr txBox="1"/>
          <p:nvPr/>
        </p:nvSpPr>
        <p:spPr>
          <a:xfrm>
            <a:off x="5276090" y="6350558"/>
            <a:ext cx="6179031" cy="276999"/>
          </a:xfrm>
          <a:prstGeom prst="rect">
            <a:avLst/>
          </a:prstGeom>
          <a:noFill/>
        </p:spPr>
        <p:txBody>
          <a:bodyPr wrap="square" rtlCol="0">
            <a:spAutoFit/>
          </a:bodyPr>
          <a:lstStyle/>
          <a:p>
            <a:r>
              <a:rPr lang="en-US" sz="1200" dirty="0"/>
              <a:t>Figure 6: Chi-Square for heart disease based on Gender, County, State</a:t>
            </a:r>
          </a:p>
        </p:txBody>
      </p:sp>
    </p:spTree>
    <p:extLst>
      <p:ext uri="{BB962C8B-B14F-4D97-AF65-F5344CB8AC3E}">
        <p14:creationId xmlns:p14="http://schemas.microsoft.com/office/powerpoint/2010/main" val="13260058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565</TotalTime>
  <Words>3745</Words>
  <Application>Microsoft Macintosh PowerPoint</Application>
  <PresentationFormat>Widescreen</PresentationFormat>
  <Paragraphs>359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Times New Roman</vt:lpstr>
      <vt:lpstr>Trebuchet MS</vt:lpstr>
      <vt:lpstr>Berlin</vt:lpstr>
      <vt:lpstr>Factors Influencing Heart Disease Deaths</vt:lpstr>
      <vt:lpstr>Understanding Heart Disease</vt:lpstr>
      <vt:lpstr>Understanding Heart Disease</vt:lpstr>
      <vt:lpstr>- Geographical Location – County / State  - Ethnicity/Race –White, Black, Hispanic, American Indian and Alaskan Native, and Asian and Pacific Islander   - Gender – Male vs Female </vt:lpstr>
      <vt:lpstr>What are the influential factors of heart disease within the states?</vt:lpstr>
      <vt:lpstr>Heart Disease mortality between Males vs. Females</vt:lpstr>
      <vt:lpstr>What are the impacts on Race/Ethnicity on Heart Disease?</vt:lpstr>
      <vt:lpstr>PowerPoint Presentation</vt:lpstr>
      <vt:lpstr>Understanding how the Chi-square test affects heart disease death rates</vt:lpstr>
      <vt:lpstr>What is a Z-test and how does it affect heart disease death rate?</vt:lpstr>
      <vt:lpstr>Linear Regression Model displays heart mortality between Males vs Females.</vt:lpstr>
      <vt:lpstr>Linear Regression Model displays heart mortality by Race</vt:lpstr>
      <vt:lpstr>Heart Disease Mortality Rates Results  &amp; Recommendations</vt:lpstr>
      <vt:lpstr>Contributions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Heart Disease in Adults 35+</dc:title>
  <dc:creator>Thai X</dc:creator>
  <cp:lastModifiedBy>Thai X</cp:lastModifiedBy>
  <cp:revision>9</cp:revision>
  <dcterms:created xsi:type="dcterms:W3CDTF">2024-02-24T15:44:25Z</dcterms:created>
  <dcterms:modified xsi:type="dcterms:W3CDTF">2024-02-25T05:16:37Z</dcterms:modified>
</cp:coreProperties>
</file>