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20" r:id="rId3"/>
    <p:sldId id="324" r:id="rId4"/>
    <p:sldId id="293" r:id="rId5"/>
    <p:sldId id="319" r:id="rId6"/>
    <p:sldId id="322" r:id="rId7"/>
    <p:sldId id="325" r:id="rId8"/>
    <p:sldId id="321" r:id="rId9"/>
    <p:sldId id="323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39" userDrawn="1">
          <p15:clr>
            <a:srgbClr val="A4A3A4"/>
          </p15:clr>
        </p15:guide>
        <p15:guide id="2" pos="3265" userDrawn="1">
          <p15:clr>
            <a:srgbClr val="A4A3A4"/>
          </p15:clr>
        </p15:guide>
        <p15:guide id="3" pos="5188" userDrawn="1">
          <p15:clr>
            <a:srgbClr val="A4A3A4"/>
          </p15:clr>
        </p15:guide>
        <p15:guide id="4" pos="7041" userDrawn="1">
          <p15:clr>
            <a:srgbClr val="A4A3A4"/>
          </p15:clr>
        </p15:guide>
        <p15:guide id="5" orient="horz" pos="2744" userDrawn="1">
          <p15:clr>
            <a:srgbClr val="A4A3A4"/>
          </p15:clr>
        </p15:guide>
        <p15:guide id="6" orient="horz" pos="20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AC2AC"/>
    <a:srgbClr val="02528A"/>
    <a:srgbClr val="6BD2E0"/>
    <a:srgbClr val="FAD9E0"/>
    <a:srgbClr val="EED5DB"/>
    <a:srgbClr val="BCDFE5"/>
    <a:srgbClr val="BFE5DD"/>
    <a:srgbClr val="1FBFB2"/>
    <a:srgbClr val="BFE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4" y="68"/>
      </p:cViewPr>
      <p:guideLst>
        <p:guide pos="1439"/>
        <p:guide pos="3265"/>
        <p:guide pos="5188"/>
        <p:guide pos="7041"/>
        <p:guide orient="horz" pos="2744"/>
        <p:guide orient="horz" pos="20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10BC0-884A-49CE-B67A-CF6DB0908437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7CBAD-CDB2-419A-87FD-CC534053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1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B634-8C04-4E9F-9712-845F4898F3A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D97D9-CC8F-4533-AFFE-50E5E5F734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76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7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88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96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054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05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1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4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84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7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0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57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777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0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196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8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FB1AE-1A7B-4A93-B687-40C14386FB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3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0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40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27000" y="137026"/>
            <a:ext cx="540000" cy="540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菱形 2"/>
          <p:cNvSpPr/>
          <p:nvPr userDrawn="1"/>
        </p:nvSpPr>
        <p:spPr>
          <a:xfrm>
            <a:off x="190500" y="137026"/>
            <a:ext cx="540000" cy="540000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649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accent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9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7E1FF-3923-49C8-B047-B25E41603F7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00E7-A248-41A0-934A-B2519741E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59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649" r:id="rId14"/>
  </p:sldLayoutIdLst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33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5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tags" Target="../tags/tag13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4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78.png"/><Relationship Id="rId7" Type="http://schemas.openxmlformats.org/officeDocument/2006/relationships/image" Target="../media/image45.png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1" Type="http://schemas.openxmlformats.org/officeDocument/2006/relationships/tags" Target="../tags/tag15.xml"/><Relationship Id="rId6" Type="http://schemas.openxmlformats.org/officeDocument/2006/relationships/image" Target="../media/image66.png"/><Relationship Id="rId11" Type="http://schemas.openxmlformats.org/officeDocument/2006/relationships/image" Target="../media/image59.png"/><Relationship Id="rId24" Type="http://schemas.openxmlformats.org/officeDocument/2006/relationships/image" Target="../media/image81.png"/><Relationship Id="rId5" Type="http://schemas.openxmlformats.org/officeDocument/2006/relationships/image" Target="../media/image65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10" Type="http://schemas.openxmlformats.org/officeDocument/2006/relationships/image" Target="../media/image69.png"/><Relationship Id="rId19" Type="http://schemas.openxmlformats.org/officeDocument/2006/relationships/image" Target="../media/image76.png"/><Relationship Id="rId4" Type="http://schemas.openxmlformats.org/officeDocument/2006/relationships/image" Target="../media/image33.png"/><Relationship Id="rId9" Type="http://schemas.openxmlformats.org/officeDocument/2006/relationships/image" Target="../media/image68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349270" y="3623056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关于公</a:t>
            </a:r>
          </a:p>
        </p:txBody>
      </p:sp>
      <p:sp>
        <p:nvSpPr>
          <p:cNvPr id="3" name="矩形 2"/>
          <p:cNvSpPr/>
          <p:nvPr/>
        </p:nvSpPr>
        <p:spPr>
          <a:xfrm>
            <a:off x="849630" y="2241510"/>
            <a:ext cx="10568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7F7F7F"/>
                </a:solidFill>
                <a:latin typeface="Arial" panose="020B0604020202020204" pitchFamily="34" charset="0"/>
              </a:rPr>
              <a:t>A Decision-Theoretic Generalization of On-Line    Learning and an Application to Boosting </a:t>
            </a:r>
            <a:r>
              <a:rPr lang="zh-CN" altLang="en-US" sz="3200" dirty="0">
                <a:solidFill>
                  <a:srgbClr val="7F7F7F"/>
                </a:solidFill>
                <a:latin typeface="Arial" panose="020B0604020202020204" pitchFamily="34" charset="0"/>
              </a:rPr>
              <a:t>*</a:t>
            </a:r>
            <a:endParaRPr lang="zh-CN" altLang="en-US" sz="3200" dirty="0">
              <a:solidFill>
                <a:srgbClr val="7F7F7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CB7420-CEFF-4194-AB95-49A9AA188EE1}"/>
              </a:ext>
            </a:extLst>
          </p:cNvPr>
          <p:cNvSpPr txBox="1"/>
          <p:nvPr/>
        </p:nvSpPr>
        <p:spPr>
          <a:xfrm>
            <a:off x="4222142" y="3961610"/>
            <a:ext cx="43970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F7F7F"/>
                </a:solidFill>
                <a:latin typeface="Arial" panose="020B0604020202020204" pitchFamily="34" charset="0"/>
              </a:rPr>
              <a:t>Yoav Freund and Robert E. </a:t>
            </a:r>
            <a:r>
              <a:rPr lang="en-US" altLang="zh-CN" sz="1600" dirty="0" err="1">
                <a:solidFill>
                  <a:srgbClr val="7F7F7F"/>
                </a:solidFill>
                <a:latin typeface="Arial" panose="020B0604020202020204" pitchFamily="34" charset="0"/>
              </a:rPr>
              <a:t>Schapire</a:t>
            </a:r>
            <a:endParaRPr lang="en-US" altLang="zh-CN" sz="1600" dirty="0">
              <a:solidFill>
                <a:srgbClr val="7F7F7F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/>
              <p:nvPr/>
            </p:nvSpPr>
            <p:spPr>
              <a:xfrm>
                <a:off x="730701" y="1802187"/>
                <a:ext cx="45694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Step 1 – </a:t>
                </a:r>
                <a:r>
                  <a:rPr lang="zh-CN" altLang="en-US" b="1" dirty="0"/>
                  <a:t>初始化权重</a:t>
                </a:r>
                <a:endParaRPr lang="en-US" altLang="zh-CN" b="1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对每个样本初始化一个权重分布：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1802187"/>
                <a:ext cx="4569432" cy="1477328"/>
              </a:xfrm>
              <a:prstGeom prst="rect">
                <a:avLst/>
              </a:prstGeom>
              <a:blipFill>
                <a:blip r:embed="rId4"/>
                <a:stretch>
                  <a:fillRect l="-1202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0218C31-F942-4C81-A3E4-3B7BABC969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21" t="16543" r="14723" b="8271"/>
          <a:stretch/>
        </p:blipFill>
        <p:spPr>
          <a:xfrm>
            <a:off x="5300133" y="1831163"/>
            <a:ext cx="6041603" cy="33817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57DA71-79F4-419F-9F4F-6F40308A4981}"/>
                  </a:ext>
                </a:extLst>
              </p:cNvPr>
              <p:cNvSpPr txBox="1"/>
              <p:nvPr/>
            </p:nvSpPr>
            <p:spPr>
              <a:xfrm>
                <a:off x="730701" y="3429000"/>
                <a:ext cx="4569432" cy="1564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归一化权重：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lvl="1"/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57DA71-79F4-419F-9F4F-6F40308A4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3429000"/>
                <a:ext cx="4569432" cy="1564724"/>
              </a:xfrm>
              <a:prstGeom prst="rect">
                <a:avLst/>
              </a:prstGeom>
              <a:blipFill>
                <a:blip r:embed="rId6"/>
                <a:stretch>
                  <a:fillRect l="-935" b="-66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6D3A9BD-E1B4-4BAC-B4E9-AA39945F3CAD}"/>
              </a:ext>
            </a:extLst>
          </p:cNvPr>
          <p:cNvSpPr txBox="1"/>
          <p:nvPr/>
        </p:nvSpPr>
        <p:spPr>
          <a:xfrm>
            <a:off x="833585" y="5605452"/>
            <a:ext cx="594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注：如果一开始不知道样本的权重分布情况，则通常开始   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        </a:t>
            </a:r>
            <a:r>
              <a:rPr lang="zh-CN" altLang="en-US" dirty="0">
                <a:solidFill>
                  <a:srgbClr val="00B0F0"/>
                </a:solidFill>
              </a:rPr>
              <a:t>将所有样本的权重设置成一样。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33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/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Step 2 - </a:t>
                </a:r>
                <a:r>
                  <a:rPr lang="zh-CN" altLang="en-US" b="1" dirty="0"/>
                  <a:t>迭代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第一次迭代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–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生成弱分类器：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在特征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使样本错误率最小。在特征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中找到找到一个阈值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使样本错误率最小。最后将错误率最小的特征的阈值作为最后的决策树的阈值。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blipFill>
                <a:blip r:embed="rId4"/>
                <a:stretch>
                  <a:fillRect l="-1233" t="-1587" r="-1096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917A6E-9E14-4FA3-A87A-EE5B5A4F1027}"/>
              </a:ext>
            </a:extLst>
          </p:cNvPr>
          <p:cNvCxnSpPr>
            <a:cxnSpLocks/>
          </p:cNvCxnSpPr>
          <p:nvPr/>
        </p:nvCxnSpPr>
        <p:spPr>
          <a:xfrm>
            <a:off x="2821823" y="4696264"/>
            <a:ext cx="61232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D7C8B-8FD5-4A6A-A448-685EDBA06686}"/>
              </a:ext>
            </a:extLst>
          </p:cNvPr>
          <p:cNvSpPr txBox="1"/>
          <p:nvPr/>
        </p:nvSpPr>
        <p:spPr>
          <a:xfrm>
            <a:off x="1888148" y="5749944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A2FAEA-7AEC-4504-B504-3484DC848283}"/>
              </a:ext>
            </a:extLst>
          </p:cNvPr>
          <p:cNvSpPr txBox="1"/>
          <p:nvPr/>
        </p:nvSpPr>
        <p:spPr>
          <a:xfrm>
            <a:off x="3273403" y="576934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E7795D-76CA-4750-BCF6-C34E5E1B8C27}"/>
              </a:ext>
            </a:extLst>
          </p:cNvPr>
          <p:cNvSpPr txBox="1"/>
          <p:nvPr/>
        </p:nvSpPr>
        <p:spPr>
          <a:xfrm>
            <a:off x="1400461" y="4935855"/>
            <a:ext cx="115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&gt;=4.3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E3213F-8365-4DFB-82F8-0B6859225309}"/>
              </a:ext>
            </a:extLst>
          </p:cNvPr>
          <p:cNvSpPr txBox="1"/>
          <p:nvPr/>
        </p:nvSpPr>
        <p:spPr>
          <a:xfrm>
            <a:off x="3358444" y="4935855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X&lt;4.3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5EA949-0C14-4D4D-9824-A20855BAAAE6}"/>
              </a:ext>
            </a:extLst>
          </p:cNvPr>
          <p:cNvSpPr txBox="1"/>
          <p:nvPr/>
        </p:nvSpPr>
        <p:spPr>
          <a:xfrm>
            <a:off x="2593222" y="4230657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7CED5A-5085-4450-BAC2-05FD5A4A3D85}"/>
              </a:ext>
            </a:extLst>
          </p:cNvPr>
          <p:cNvCxnSpPr>
            <a:cxnSpLocks/>
          </p:cNvCxnSpPr>
          <p:nvPr/>
        </p:nvCxnSpPr>
        <p:spPr>
          <a:xfrm flipH="1">
            <a:off x="2099286" y="4696264"/>
            <a:ext cx="57520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/>
              <p:nvPr/>
            </p:nvSpPr>
            <p:spPr>
              <a:xfrm>
                <a:off x="7601561" y="4837199"/>
                <a:ext cx="176331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4.3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0.228571</a:t>
                </a:r>
              </a:p>
              <a:p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=</m:t>
                    </m:r>
                  </m:oMath>
                </a14:m>
                <a:r>
                  <a:rPr lang="en-US" altLang="zh-CN" dirty="0"/>
                  <a:t> 0.608198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561" y="4837199"/>
                <a:ext cx="1763311" cy="1477328"/>
              </a:xfrm>
              <a:prstGeom prst="rect">
                <a:avLst/>
              </a:prstGeom>
              <a:blipFill>
                <a:blip r:embed="rId5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DAE0DC36-6B72-4EE5-86C1-4B53503AA4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79" t="16640" r="15170" b="8638"/>
          <a:stretch/>
        </p:blipFill>
        <p:spPr>
          <a:xfrm>
            <a:off x="5679204" y="1035710"/>
            <a:ext cx="6125502" cy="3372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FD1A604-EF53-47D5-A6EC-3D08C47ED724}"/>
                  </a:ext>
                </a:extLst>
              </p:cNvPr>
              <p:cNvSpPr txBox="1"/>
              <p:nvPr/>
            </p:nvSpPr>
            <p:spPr>
              <a:xfrm>
                <a:off x="10130094" y="5307678"/>
                <a:ext cx="1160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权重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到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FD1A604-EF53-47D5-A6EC-3D08C47ED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094" y="5307678"/>
                <a:ext cx="1160758" cy="923330"/>
              </a:xfrm>
              <a:prstGeom prst="rect">
                <a:avLst/>
              </a:prstGeom>
              <a:blipFill>
                <a:blip r:embed="rId7"/>
                <a:stretch>
                  <a:fillRect l="-4737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箭头: 右 38">
            <a:extLst>
              <a:ext uri="{FF2B5EF4-FFF2-40B4-BE49-F238E27FC236}">
                <a16:creationId xmlns:a16="http://schemas.microsoft.com/office/drawing/2014/main" id="{F241322C-F54E-4CAC-AFA2-0808A0A608D8}"/>
              </a:ext>
            </a:extLst>
          </p:cNvPr>
          <p:cNvSpPr/>
          <p:nvPr/>
        </p:nvSpPr>
        <p:spPr>
          <a:xfrm>
            <a:off x="9530115" y="5441679"/>
            <a:ext cx="352234" cy="21169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00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  <p:bldP spid="16" grpId="0"/>
      <p:bldP spid="34" grpId="0"/>
      <p:bldP spid="36" grpId="0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/>
              <p:nvPr/>
            </p:nvSpPr>
            <p:spPr>
              <a:xfrm>
                <a:off x="730701" y="1802187"/>
                <a:ext cx="4450899" cy="449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Step 2 - </a:t>
                </a:r>
                <a:r>
                  <a:rPr lang="zh-CN" altLang="en-US" b="1" dirty="0"/>
                  <a:t>迭代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第一次迭代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–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生成强分类器：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第一步只生成了一个弱分类器，则本轮生成的强分类器由一个弱分类器构成，最后的输出：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最后分类：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&lt; 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1802187"/>
                <a:ext cx="4450899" cy="4494051"/>
              </a:xfrm>
              <a:prstGeom prst="rect">
                <a:avLst/>
              </a:prstGeom>
              <a:blipFill>
                <a:blip r:embed="rId4"/>
                <a:stretch>
                  <a:fillRect l="-1233" t="-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/>
              <p:nvPr/>
            </p:nvSpPr>
            <p:spPr>
              <a:xfrm>
                <a:off x="9980136" y="1386688"/>
                <a:ext cx="19506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= 4.3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= 0.228571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0.608198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136" y="1386688"/>
                <a:ext cx="1950606" cy="830997"/>
              </a:xfrm>
              <a:prstGeom prst="rect">
                <a:avLst/>
              </a:prstGeom>
              <a:blipFill>
                <a:blip r:embed="rId5"/>
                <a:stretch>
                  <a:fillRect t="-2190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DAE0DC36-6B72-4EE5-86C1-4B53503AA4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79" t="16640" r="15170" b="8638"/>
          <a:stretch/>
        </p:blipFill>
        <p:spPr>
          <a:xfrm>
            <a:off x="5529239" y="969172"/>
            <a:ext cx="4450898" cy="2450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/>
              <p:nvPr/>
            </p:nvSpPr>
            <p:spPr>
              <a:xfrm>
                <a:off x="6666614" y="1602131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14" y="1602131"/>
                <a:ext cx="391886" cy="400110"/>
              </a:xfrm>
              <a:prstGeom prst="rect">
                <a:avLst/>
              </a:prstGeom>
              <a:blipFill>
                <a:blip r:embed="rId7"/>
                <a:stretch>
                  <a:fillRect r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/>
              <p:nvPr/>
            </p:nvSpPr>
            <p:spPr>
              <a:xfrm>
                <a:off x="8712059" y="1602131"/>
                <a:ext cx="5099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059" y="1602131"/>
                <a:ext cx="50994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2E95A7F2-583C-4F84-AC5E-855A77F516A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79" t="16640" r="15170" b="8638"/>
          <a:stretch/>
        </p:blipFill>
        <p:spPr>
          <a:xfrm>
            <a:off x="5529239" y="4067813"/>
            <a:ext cx="4450898" cy="2450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1F5F8E4-A527-41FF-AD66-998D1FEDA6BD}"/>
                  </a:ext>
                </a:extLst>
              </p:cNvPr>
              <p:cNvSpPr txBox="1"/>
              <p:nvPr/>
            </p:nvSpPr>
            <p:spPr>
              <a:xfrm>
                <a:off x="6278336" y="4677345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0.60819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1F5F8E4-A527-41FF-AD66-998D1FEDA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36" y="4677345"/>
                <a:ext cx="391886" cy="400110"/>
              </a:xfrm>
              <a:prstGeom prst="rect">
                <a:avLst/>
              </a:prstGeom>
              <a:blipFill>
                <a:blip r:embed="rId9"/>
                <a:stretch>
                  <a:fillRect r="-19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7795D39-7514-49D8-91C8-4F01CAD17C9A}"/>
                  </a:ext>
                </a:extLst>
              </p:cNvPr>
              <p:cNvSpPr/>
              <p:nvPr/>
            </p:nvSpPr>
            <p:spPr>
              <a:xfrm>
                <a:off x="8500256" y="4677345"/>
                <a:ext cx="120359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0.60819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7795D39-7514-49D8-91C8-4F01CAD17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256" y="4677345"/>
                <a:ext cx="120359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035AF762-9BF2-4BC7-A798-E46676A987B8}"/>
              </a:ext>
            </a:extLst>
          </p:cNvPr>
          <p:cNvSpPr/>
          <p:nvPr/>
        </p:nvSpPr>
        <p:spPr>
          <a:xfrm>
            <a:off x="7554663" y="3562693"/>
            <a:ext cx="356530" cy="323507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8CA5B09-6197-4A4F-B196-E83A28E93195}"/>
                  </a:ext>
                </a:extLst>
              </p:cNvPr>
              <p:cNvSpPr txBox="1"/>
              <p:nvPr/>
            </p:nvSpPr>
            <p:spPr>
              <a:xfrm>
                <a:off x="10090370" y="4785067"/>
                <a:ext cx="1950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sz="1600" dirty="0"/>
                  <a:t> = 0.228571</a:t>
                </a:r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8CA5B09-6197-4A4F-B196-E83A28E93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370" y="4785067"/>
                <a:ext cx="1950606" cy="584775"/>
              </a:xfrm>
              <a:prstGeom prst="rect">
                <a:avLst/>
              </a:prstGeom>
              <a:blipFill>
                <a:blip r:embed="rId11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882DAA55-A774-4EE7-B3C9-FD25DB7A6DFA}"/>
              </a:ext>
            </a:extLst>
          </p:cNvPr>
          <p:cNvSpPr/>
          <p:nvPr/>
        </p:nvSpPr>
        <p:spPr>
          <a:xfrm>
            <a:off x="8252702" y="4122936"/>
            <a:ext cx="1651000" cy="228176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86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/>
      <p:bldP spid="3" grpId="0"/>
      <p:bldP spid="5" grpId="0"/>
      <p:bldP spid="18" grpId="0"/>
      <p:bldP spid="19" grpId="0"/>
      <p:bldP spid="10" grpId="0" animBg="1"/>
      <p:bldP spid="23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/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Step 2 - </a:t>
                </a:r>
                <a:r>
                  <a:rPr lang="zh-CN" altLang="en-US" b="1" dirty="0"/>
                  <a:t>迭代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第二次迭代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–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生成弱分类器：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在特征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使样本错误率最小。在特征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中找到找到一个阈值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使样本错误率最小。最后将错误率最小的特征的阈值作为最后的决策树的阈值。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blipFill>
                <a:blip r:embed="rId4"/>
                <a:stretch>
                  <a:fillRect l="-1233" t="-1587" r="-1096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917A6E-9E14-4FA3-A87A-EE5B5A4F1027}"/>
              </a:ext>
            </a:extLst>
          </p:cNvPr>
          <p:cNvCxnSpPr>
            <a:cxnSpLocks/>
          </p:cNvCxnSpPr>
          <p:nvPr/>
        </p:nvCxnSpPr>
        <p:spPr>
          <a:xfrm>
            <a:off x="2837726" y="4696264"/>
            <a:ext cx="61232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D7C8B-8FD5-4A6A-A448-685EDBA06686}"/>
              </a:ext>
            </a:extLst>
          </p:cNvPr>
          <p:cNvSpPr txBox="1"/>
          <p:nvPr/>
        </p:nvSpPr>
        <p:spPr>
          <a:xfrm>
            <a:off x="1849468" y="576934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A2FAEA-7AEC-4504-B504-3484DC848283}"/>
              </a:ext>
            </a:extLst>
          </p:cNvPr>
          <p:cNvSpPr txBox="1"/>
          <p:nvPr/>
        </p:nvSpPr>
        <p:spPr>
          <a:xfrm>
            <a:off x="3289306" y="576934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E7795D-76CA-4750-BCF6-C34E5E1B8C27}"/>
              </a:ext>
            </a:extLst>
          </p:cNvPr>
          <p:cNvSpPr txBox="1"/>
          <p:nvPr/>
        </p:nvSpPr>
        <p:spPr>
          <a:xfrm>
            <a:off x="1392650" y="4837199"/>
            <a:ext cx="115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&gt;=4.75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E3213F-8365-4DFB-82F8-0B6859225309}"/>
              </a:ext>
            </a:extLst>
          </p:cNvPr>
          <p:cNvSpPr txBox="1"/>
          <p:nvPr/>
        </p:nvSpPr>
        <p:spPr>
          <a:xfrm>
            <a:off x="3374347" y="4935855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Y&lt;4.75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5EA949-0C14-4D4D-9824-A20855BAAAE6}"/>
              </a:ext>
            </a:extLst>
          </p:cNvPr>
          <p:cNvSpPr txBox="1"/>
          <p:nvPr/>
        </p:nvSpPr>
        <p:spPr>
          <a:xfrm>
            <a:off x="2609125" y="4230657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7CED5A-5085-4450-BAC2-05FD5A4A3D85}"/>
              </a:ext>
            </a:extLst>
          </p:cNvPr>
          <p:cNvCxnSpPr>
            <a:cxnSpLocks/>
          </p:cNvCxnSpPr>
          <p:nvPr/>
        </p:nvCxnSpPr>
        <p:spPr>
          <a:xfrm flipH="1">
            <a:off x="2115189" y="4696264"/>
            <a:ext cx="57520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/>
              <p:nvPr/>
            </p:nvSpPr>
            <p:spPr>
              <a:xfrm>
                <a:off x="7405174" y="4722924"/>
                <a:ext cx="22807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4.75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= 0.148148</a:t>
                </a:r>
              </a:p>
              <a:p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=</m:t>
                    </m:r>
                  </m:oMath>
                </a14:m>
                <a:r>
                  <a:rPr lang="en-US" altLang="zh-CN" dirty="0"/>
                  <a:t> 0.874600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174" y="4722924"/>
                <a:ext cx="2280788" cy="1477328"/>
              </a:xfrm>
              <a:prstGeom prst="rect">
                <a:avLst/>
              </a:prstGeom>
              <a:blipFill>
                <a:blip r:embed="rId5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7AC718C-E417-4320-9412-4D8C29D02ADF}"/>
                  </a:ext>
                </a:extLst>
              </p:cNvPr>
              <p:cNvSpPr txBox="1"/>
              <p:nvPr/>
            </p:nvSpPr>
            <p:spPr>
              <a:xfrm>
                <a:off x="9883603" y="5215345"/>
                <a:ext cx="1160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权重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到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7AC718C-E417-4320-9412-4D8C29D02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603" y="5215345"/>
                <a:ext cx="1160758" cy="923330"/>
              </a:xfrm>
              <a:prstGeom prst="rect">
                <a:avLst/>
              </a:prstGeom>
              <a:blipFill>
                <a:blip r:embed="rId6"/>
                <a:stretch>
                  <a:fillRect l="-4188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E735F3DC-3AEA-4F59-AF9D-C14C8FE0DE6A}"/>
              </a:ext>
            </a:extLst>
          </p:cNvPr>
          <p:cNvSpPr/>
          <p:nvPr/>
        </p:nvSpPr>
        <p:spPr>
          <a:xfrm>
            <a:off x="9308115" y="5355738"/>
            <a:ext cx="352234" cy="21169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57E9B1-17BD-444F-9B03-0FC3CF16392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78" t="16640" r="15170" b="9143"/>
          <a:stretch/>
        </p:blipFill>
        <p:spPr>
          <a:xfrm>
            <a:off x="5620227" y="1067995"/>
            <a:ext cx="5897722" cy="3289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56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  <p:bldP spid="16" grpId="0"/>
      <p:bldP spid="34" grpId="0"/>
      <p:bldP spid="19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EDA66-D501-4848-8250-699725A8D4A5}"/>
              </a:ext>
            </a:extLst>
          </p:cNvPr>
          <p:cNvSpPr txBox="1"/>
          <p:nvPr/>
        </p:nvSpPr>
        <p:spPr>
          <a:xfrm>
            <a:off x="730702" y="1802187"/>
            <a:ext cx="3825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 2 - </a:t>
            </a:r>
            <a:r>
              <a:rPr lang="zh-CN" altLang="en-US" b="1" dirty="0"/>
              <a:t>迭代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第二次迭代 </a:t>
            </a:r>
            <a:r>
              <a:rPr lang="en-US" altLang="zh-CN" dirty="0">
                <a:solidFill>
                  <a:srgbClr val="00B050"/>
                </a:solidFill>
              </a:rPr>
              <a:t>– </a:t>
            </a:r>
            <a:r>
              <a:rPr lang="zh-CN" altLang="en-US" dirty="0">
                <a:solidFill>
                  <a:srgbClr val="00B050"/>
                </a:solidFill>
              </a:rPr>
              <a:t>生成强分类器：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AE0DC36-6B72-4EE5-86C1-4B53503AA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79" t="16640" r="15170" b="8638"/>
          <a:stretch/>
        </p:blipFill>
        <p:spPr>
          <a:xfrm>
            <a:off x="8539081" y="986994"/>
            <a:ext cx="3152486" cy="1735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/>
              <p:nvPr/>
            </p:nvSpPr>
            <p:spPr>
              <a:xfrm>
                <a:off x="9110956" y="1712687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956" y="1712687"/>
                <a:ext cx="391886" cy="400110"/>
              </a:xfrm>
              <a:prstGeom prst="rect">
                <a:avLst/>
              </a:prstGeom>
              <a:blipFill>
                <a:blip r:embed="rId5"/>
                <a:stretch>
                  <a:fillRect r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/>
              <p:nvPr/>
            </p:nvSpPr>
            <p:spPr>
              <a:xfrm>
                <a:off x="10642039" y="1654643"/>
                <a:ext cx="509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039" y="1654643"/>
                <a:ext cx="5099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035AF762-9BF2-4BC7-A798-E46676A987B8}"/>
              </a:ext>
            </a:extLst>
          </p:cNvPr>
          <p:cNvSpPr/>
          <p:nvPr/>
        </p:nvSpPr>
        <p:spPr>
          <a:xfrm>
            <a:off x="8033954" y="3118345"/>
            <a:ext cx="505127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B395831-3FA6-4FE1-A1E8-AB1CF0549F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78" t="16640" r="15170" b="9143"/>
          <a:stretch/>
        </p:blipFill>
        <p:spPr>
          <a:xfrm>
            <a:off x="4952354" y="986993"/>
            <a:ext cx="3047147" cy="1699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F5C88-3753-410E-9B44-CEE9821951FE}"/>
                  </a:ext>
                </a:extLst>
              </p:cNvPr>
              <p:cNvSpPr txBox="1"/>
              <p:nvPr/>
            </p:nvSpPr>
            <p:spPr>
              <a:xfrm>
                <a:off x="5912502" y="1165372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F5C88-3753-410E-9B44-CEE982195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02" y="1165372"/>
                <a:ext cx="391886" cy="400110"/>
              </a:xfrm>
              <a:prstGeom prst="rect">
                <a:avLst/>
              </a:prstGeom>
              <a:blipFill>
                <a:blip r:embed="rId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D293253-EBC9-414F-9404-B130A5601E7F}"/>
                  </a:ext>
                </a:extLst>
              </p:cNvPr>
              <p:cNvSpPr/>
              <p:nvPr/>
            </p:nvSpPr>
            <p:spPr>
              <a:xfrm>
                <a:off x="5825934" y="2112797"/>
                <a:ext cx="509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D293253-EBC9-414F-9404-B130A560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934" y="2112797"/>
                <a:ext cx="509948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3C23895-4EC2-42FD-9CC1-A7267D38B2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87" t="17259" r="15147" b="8637"/>
          <a:stretch/>
        </p:blipFill>
        <p:spPr>
          <a:xfrm>
            <a:off x="7101855" y="3871676"/>
            <a:ext cx="3577301" cy="1981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/>
              <p:nvPr/>
            </p:nvSpPr>
            <p:spPr>
              <a:xfrm>
                <a:off x="7527064" y="4092819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064" y="4092819"/>
                <a:ext cx="13634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E02D5A1-4132-42A0-BFFD-7D0E3CF11E5F}"/>
                  </a:ext>
                </a:extLst>
              </p:cNvPr>
              <p:cNvSpPr txBox="1"/>
              <p:nvPr/>
            </p:nvSpPr>
            <p:spPr>
              <a:xfrm>
                <a:off x="7527063" y="4985371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E02D5A1-4132-42A0-BFFD-7D0E3CF1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063" y="4985371"/>
                <a:ext cx="13634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/>
              <p:nvPr/>
            </p:nvSpPr>
            <p:spPr>
              <a:xfrm>
                <a:off x="9250721" y="4092819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721" y="4092819"/>
                <a:ext cx="136344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/>
              <p:nvPr/>
            </p:nvSpPr>
            <p:spPr>
              <a:xfrm>
                <a:off x="9281615" y="5012803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615" y="5012803"/>
                <a:ext cx="136344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63C23895-4EC2-42FD-9CC1-A7267D38B2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87" t="17259" r="15147" b="8637"/>
          <a:stretch/>
        </p:blipFill>
        <p:spPr>
          <a:xfrm>
            <a:off x="2288724" y="3871677"/>
            <a:ext cx="3577301" cy="1981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/>
              <p:nvPr/>
            </p:nvSpPr>
            <p:spPr>
              <a:xfrm>
                <a:off x="2713931" y="4092819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0.266402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931" y="4092819"/>
                <a:ext cx="136344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25">
                <a:extLst>
                  <a:ext uri="{FF2B5EF4-FFF2-40B4-BE49-F238E27FC236}">
                    <a16:creationId xmlns:a16="http://schemas.microsoft.com/office/drawing/2014/main" id="{3E02D5A1-4132-42A0-BFFD-7D0E3CF11E5F}"/>
                  </a:ext>
                </a:extLst>
              </p:cNvPr>
              <p:cNvSpPr txBox="1"/>
              <p:nvPr/>
            </p:nvSpPr>
            <p:spPr>
              <a:xfrm>
                <a:off x="2713930" y="5016284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1.482798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25">
                <a:extLst>
                  <a:ext uri="{FF2B5EF4-FFF2-40B4-BE49-F238E27FC236}">
                    <a16:creationId xmlns:a16="http://schemas.microsoft.com/office/drawing/2014/main" id="{3E02D5A1-4132-42A0-BFFD-7D0E3CF1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930" y="5016284"/>
                <a:ext cx="136344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7">
            <a:extLst>
              <a:ext uri="{FF2B5EF4-FFF2-40B4-BE49-F238E27FC236}">
                <a16:creationId xmlns:a16="http://schemas.microsoft.com/office/drawing/2014/main" id="{299199DD-7CA1-43F6-AFC3-6FD0D9D47318}"/>
              </a:ext>
            </a:extLst>
          </p:cNvPr>
          <p:cNvSpPr txBox="1"/>
          <p:nvPr/>
        </p:nvSpPr>
        <p:spPr>
          <a:xfrm>
            <a:off x="4502582" y="4092819"/>
            <a:ext cx="136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1.482798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/>
              <p:nvPr/>
            </p:nvSpPr>
            <p:spPr>
              <a:xfrm>
                <a:off x="4468482" y="5012803"/>
                <a:ext cx="136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−0.266402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7">
                <a:extLst>
                  <a:ext uri="{FF2B5EF4-FFF2-40B4-BE49-F238E27FC236}">
                    <a16:creationId xmlns:a16="http://schemas.microsoft.com/office/drawing/2014/main" id="{299199DD-7CA1-43F6-AFC3-6FD0D9D4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482" y="5012803"/>
                <a:ext cx="13634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箭头: 下 38">
            <a:extLst>
              <a:ext uri="{FF2B5EF4-FFF2-40B4-BE49-F238E27FC236}">
                <a16:creationId xmlns:a16="http://schemas.microsoft.com/office/drawing/2014/main" id="{3699CF75-DD03-40C4-9E80-25694CF9E0DE}"/>
              </a:ext>
            </a:extLst>
          </p:cNvPr>
          <p:cNvSpPr/>
          <p:nvPr/>
        </p:nvSpPr>
        <p:spPr>
          <a:xfrm rot="5400000">
            <a:off x="6263970" y="4539725"/>
            <a:ext cx="356530" cy="589627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4D87FE-4A64-4B52-8C44-57B2E473BDB8}"/>
              </a:ext>
            </a:extLst>
          </p:cNvPr>
          <p:cNvSpPr txBox="1"/>
          <p:nvPr/>
        </p:nvSpPr>
        <p:spPr>
          <a:xfrm>
            <a:off x="8100014" y="16546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8620BC-C256-4BC4-A69F-74F6C7F06D7E}"/>
                  </a:ext>
                </a:extLst>
              </p:cNvPr>
              <p:cNvSpPr txBox="1"/>
              <p:nvPr/>
            </p:nvSpPr>
            <p:spPr>
              <a:xfrm>
                <a:off x="648748" y="4769928"/>
                <a:ext cx="19506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sz="1600" dirty="0"/>
                  <a:t> = 0.228571</a:t>
                </a:r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8620BC-C256-4BC4-A69F-74F6C7F0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48" y="4769928"/>
                <a:ext cx="1950606" cy="584775"/>
              </a:xfrm>
              <a:prstGeom prst="rect">
                <a:avLst/>
              </a:prstGeom>
              <a:blipFill>
                <a:blip r:embed="rId18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FC627F-31E4-45B0-8314-D9F5860913C0}"/>
                  </a:ext>
                </a:extLst>
              </p:cNvPr>
              <p:cNvSpPr txBox="1"/>
              <p:nvPr/>
            </p:nvSpPr>
            <p:spPr>
              <a:xfrm>
                <a:off x="10357684" y="385274"/>
                <a:ext cx="1763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= 0.228571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0.608198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FC627F-31E4-45B0-8314-D9F58609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684" y="385274"/>
                <a:ext cx="1763311" cy="584775"/>
              </a:xfrm>
              <a:prstGeom prst="rect">
                <a:avLst/>
              </a:prstGeom>
              <a:blipFill>
                <a:blip r:embed="rId19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7C82BD8-7175-4703-8F68-2061A3363D68}"/>
                  </a:ext>
                </a:extLst>
              </p:cNvPr>
              <p:cNvSpPr txBox="1"/>
              <p:nvPr/>
            </p:nvSpPr>
            <p:spPr>
              <a:xfrm>
                <a:off x="6737049" y="385274"/>
                <a:ext cx="2280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= 0.148148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0.874600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7C82BD8-7175-4703-8F68-2061A336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049" y="385274"/>
                <a:ext cx="2280788" cy="584775"/>
              </a:xfrm>
              <a:prstGeom prst="rect">
                <a:avLst/>
              </a:prstGeom>
              <a:blipFill>
                <a:blip r:embed="rId20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33D0346E-FA2E-43A9-94C9-FD9EF33F89FF}"/>
              </a:ext>
            </a:extLst>
          </p:cNvPr>
          <p:cNvSpPr/>
          <p:nvPr/>
        </p:nvSpPr>
        <p:spPr>
          <a:xfrm>
            <a:off x="2378488" y="3911600"/>
            <a:ext cx="3434100" cy="74467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22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0" grpId="0" animBg="1"/>
      <p:bldP spid="16" grpId="0"/>
      <p:bldP spid="20" grpId="0"/>
      <p:bldP spid="8" grpId="0"/>
      <p:bldP spid="26" grpId="0"/>
      <p:bldP spid="27" grpId="0"/>
      <p:bldP spid="28" grpId="0"/>
      <p:bldP spid="33" grpId="0"/>
      <p:bldP spid="36" grpId="0"/>
      <p:bldP spid="37" grpId="0"/>
      <p:bldP spid="38" grpId="0"/>
      <p:bldP spid="39" grpId="0" animBg="1"/>
      <p:bldP spid="14" grpId="0"/>
      <p:bldP spid="40" grpId="0"/>
      <p:bldP spid="41" grpId="0"/>
      <p:bldP spid="42" grpId="0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/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Step 2 - </a:t>
                </a:r>
                <a:r>
                  <a:rPr lang="zh-CN" altLang="en-US" b="1" dirty="0"/>
                  <a:t>迭代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第三次迭代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–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生成弱分类器：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在特征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中找到一个阈值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使样本错误率最小。在特征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中找到找到一个阈值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/>
                  <a:t>使样本错误率最小。最后将错误率最小的特征的阈值作为最后的决策树的阈值。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6EDA66-D501-4848-8250-699725A8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1" y="1802187"/>
                <a:ext cx="4450899" cy="2308324"/>
              </a:xfrm>
              <a:prstGeom prst="rect">
                <a:avLst/>
              </a:prstGeom>
              <a:blipFill>
                <a:blip r:embed="rId4"/>
                <a:stretch>
                  <a:fillRect l="-1233" t="-1587" r="-1096" b="-3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917A6E-9E14-4FA3-A87A-EE5B5A4F1027}"/>
              </a:ext>
            </a:extLst>
          </p:cNvPr>
          <p:cNvCxnSpPr>
            <a:cxnSpLocks/>
          </p:cNvCxnSpPr>
          <p:nvPr/>
        </p:nvCxnSpPr>
        <p:spPr>
          <a:xfrm>
            <a:off x="2837726" y="4696264"/>
            <a:ext cx="61232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D7C8B-8FD5-4A6A-A448-685EDBA06686}"/>
              </a:ext>
            </a:extLst>
          </p:cNvPr>
          <p:cNvSpPr txBox="1"/>
          <p:nvPr/>
        </p:nvSpPr>
        <p:spPr>
          <a:xfrm>
            <a:off x="1849468" y="576934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A2FAEA-7AEC-4504-B504-3484DC848283}"/>
              </a:ext>
            </a:extLst>
          </p:cNvPr>
          <p:cNvSpPr txBox="1"/>
          <p:nvPr/>
        </p:nvSpPr>
        <p:spPr>
          <a:xfrm>
            <a:off x="3289306" y="576934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E7795D-76CA-4750-BCF6-C34E5E1B8C27}"/>
              </a:ext>
            </a:extLst>
          </p:cNvPr>
          <p:cNvSpPr txBox="1"/>
          <p:nvPr/>
        </p:nvSpPr>
        <p:spPr>
          <a:xfrm>
            <a:off x="1392650" y="4837199"/>
            <a:ext cx="115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&gt;=0.6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1E3213F-8365-4DFB-82F8-0B6859225309}"/>
              </a:ext>
            </a:extLst>
          </p:cNvPr>
          <p:cNvSpPr txBox="1"/>
          <p:nvPr/>
        </p:nvSpPr>
        <p:spPr>
          <a:xfrm>
            <a:off x="3374347" y="4935855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X&lt;0.6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5EA949-0C14-4D4D-9824-A20855BAAAE6}"/>
              </a:ext>
            </a:extLst>
          </p:cNvPr>
          <p:cNvSpPr txBox="1"/>
          <p:nvPr/>
        </p:nvSpPr>
        <p:spPr>
          <a:xfrm>
            <a:off x="2609125" y="4230657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B7CED5A-5085-4450-BAC2-05FD5A4A3D85}"/>
              </a:ext>
            </a:extLst>
          </p:cNvPr>
          <p:cNvCxnSpPr>
            <a:cxnSpLocks/>
          </p:cNvCxnSpPr>
          <p:nvPr/>
        </p:nvCxnSpPr>
        <p:spPr>
          <a:xfrm flipH="1">
            <a:off x="2115189" y="4696264"/>
            <a:ext cx="57520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/>
              <p:nvPr/>
            </p:nvSpPr>
            <p:spPr>
              <a:xfrm>
                <a:off x="7405174" y="4722924"/>
                <a:ext cx="22807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= 0.6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= 0.119565</a:t>
                </a:r>
              </a:p>
              <a:p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=</m:t>
                    </m:r>
                  </m:oMath>
                </a14:m>
                <a:r>
                  <a:rPr lang="en-US" altLang="zh-CN" dirty="0"/>
                  <a:t> 0.998277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417DDF7-A2E9-452D-B444-CE19130A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174" y="4722924"/>
                <a:ext cx="2280788" cy="1477328"/>
              </a:xfrm>
              <a:prstGeom prst="rect">
                <a:avLst/>
              </a:prstGeom>
              <a:blipFill>
                <a:blip r:embed="rId5"/>
                <a:stretch>
                  <a:fillRect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7AC718C-E417-4320-9412-4D8C29D02ADF}"/>
                  </a:ext>
                </a:extLst>
              </p:cNvPr>
              <p:cNvSpPr txBox="1"/>
              <p:nvPr/>
            </p:nvSpPr>
            <p:spPr>
              <a:xfrm>
                <a:off x="9883603" y="5215345"/>
                <a:ext cx="11607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更新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权重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到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7AC718C-E417-4320-9412-4D8C29D02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603" y="5215345"/>
                <a:ext cx="1160758" cy="923330"/>
              </a:xfrm>
              <a:prstGeom prst="rect">
                <a:avLst/>
              </a:prstGeom>
              <a:blipFill>
                <a:blip r:embed="rId6"/>
                <a:stretch>
                  <a:fillRect l="-4188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E735F3DC-3AEA-4F59-AF9D-C14C8FE0DE6A}"/>
              </a:ext>
            </a:extLst>
          </p:cNvPr>
          <p:cNvSpPr/>
          <p:nvPr/>
        </p:nvSpPr>
        <p:spPr>
          <a:xfrm>
            <a:off x="9308115" y="5355738"/>
            <a:ext cx="352234" cy="21169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95F50E-1C61-4357-9925-00DA6E9F38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42" t="16640" r="15739" b="8638"/>
          <a:stretch/>
        </p:blipFill>
        <p:spPr>
          <a:xfrm>
            <a:off x="5707103" y="1266542"/>
            <a:ext cx="5754195" cy="32587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  <p:bldP spid="15" grpId="0"/>
      <p:bldP spid="16" grpId="0"/>
      <p:bldP spid="34" grpId="0"/>
      <p:bldP spid="19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EDA66-D501-4848-8250-699725A8D4A5}"/>
              </a:ext>
            </a:extLst>
          </p:cNvPr>
          <p:cNvSpPr txBox="1"/>
          <p:nvPr/>
        </p:nvSpPr>
        <p:spPr>
          <a:xfrm>
            <a:off x="730702" y="1802187"/>
            <a:ext cx="3825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 2 - </a:t>
            </a:r>
            <a:r>
              <a:rPr lang="zh-CN" altLang="en-US" b="1" dirty="0"/>
              <a:t>迭代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第三次迭代 </a:t>
            </a:r>
            <a:r>
              <a:rPr lang="en-US" altLang="zh-CN" dirty="0">
                <a:solidFill>
                  <a:srgbClr val="00B050"/>
                </a:solidFill>
              </a:rPr>
              <a:t>– </a:t>
            </a:r>
            <a:r>
              <a:rPr lang="zh-CN" altLang="en-US" dirty="0">
                <a:solidFill>
                  <a:srgbClr val="00B050"/>
                </a:solidFill>
              </a:rPr>
              <a:t>生成强分类器：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AE0DC36-6B72-4EE5-86C1-4B53503AA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79" t="16640" r="15170" b="8638"/>
          <a:stretch/>
        </p:blipFill>
        <p:spPr>
          <a:xfrm>
            <a:off x="9281615" y="1038595"/>
            <a:ext cx="2422980" cy="1333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/>
              <p:nvPr/>
            </p:nvSpPr>
            <p:spPr>
              <a:xfrm>
                <a:off x="9921835" y="1497375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AB697DF-11D8-4E34-84F4-D2D4B258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35" y="1497375"/>
                <a:ext cx="391886" cy="400110"/>
              </a:xfrm>
              <a:prstGeom prst="rect">
                <a:avLst/>
              </a:prstGeom>
              <a:blipFill>
                <a:blip r:embed="rId5"/>
                <a:stretch>
                  <a:fillRect r="-2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/>
              <p:nvPr/>
            </p:nvSpPr>
            <p:spPr>
              <a:xfrm>
                <a:off x="10951350" y="1505452"/>
                <a:ext cx="509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771B1C-98C7-48A4-BB22-6DFB76588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350" y="1505452"/>
                <a:ext cx="5099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箭头: 下 9">
            <a:extLst>
              <a:ext uri="{FF2B5EF4-FFF2-40B4-BE49-F238E27FC236}">
                <a16:creationId xmlns:a16="http://schemas.microsoft.com/office/drawing/2014/main" id="{035AF762-9BF2-4BC7-A798-E46676A987B8}"/>
              </a:ext>
            </a:extLst>
          </p:cNvPr>
          <p:cNvSpPr/>
          <p:nvPr/>
        </p:nvSpPr>
        <p:spPr>
          <a:xfrm>
            <a:off x="7541349" y="2797780"/>
            <a:ext cx="505127" cy="584775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B395831-3FA6-4FE1-A1E8-AB1CF0549F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978" t="16640" r="15170" b="9143"/>
          <a:stretch/>
        </p:blipFill>
        <p:spPr>
          <a:xfrm>
            <a:off x="6488719" y="1060344"/>
            <a:ext cx="2364190" cy="1318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F5C88-3753-410E-9B44-CEE9821951FE}"/>
                  </a:ext>
                </a:extLst>
              </p:cNvPr>
              <p:cNvSpPr txBox="1"/>
              <p:nvPr/>
            </p:nvSpPr>
            <p:spPr>
              <a:xfrm>
                <a:off x="7086231" y="1208897"/>
                <a:ext cx="3918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7F5C88-3753-410E-9B44-CEE982195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231" y="1208897"/>
                <a:ext cx="391886" cy="400110"/>
              </a:xfrm>
              <a:prstGeom prst="rect">
                <a:avLst/>
              </a:prstGeom>
              <a:blipFill>
                <a:blip r:embed="rId8"/>
                <a:stretch>
                  <a:fillRect r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D293253-EBC9-414F-9404-B130A5601E7F}"/>
                  </a:ext>
                </a:extLst>
              </p:cNvPr>
              <p:cNvSpPr/>
              <p:nvPr/>
            </p:nvSpPr>
            <p:spPr>
              <a:xfrm>
                <a:off x="7017115" y="1806994"/>
                <a:ext cx="509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D293253-EBC9-414F-9404-B130A560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15" y="1806994"/>
                <a:ext cx="50994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箭头: 下 38">
            <a:extLst>
              <a:ext uri="{FF2B5EF4-FFF2-40B4-BE49-F238E27FC236}">
                <a16:creationId xmlns:a16="http://schemas.microsoft.com/office/drawing/2014/main" id="{3699CF75-DD03-40C4-9E80-25694CF9E0DE}"/>
              </a:ext>
            </a:extLst>
          </p:cNvPr>
          <p:cNvSpPr/>
          <p:nvPr/>
        </p:nvSpPr>
        <p:spPr>
          <a:xfrm rot="5400000">
            <a:off x="5732758" y="4449779"/>
            <a:ext cx="362282" cy="364201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4D87FE-4A64-4B52-8C44-57B2E473BDB8}"/>
              </a:ext>
            </a:extLst>
          </p:cNvPr>
          <p:cNvSpPr txBox="1"/>
          <p:nvPr/>
        </p:nvSpPr>
        <p:spPr>
          <a:xfrm>
            <a:off x="8874410" y="14358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8620BC-C256-4BC4-A69F-74F6C7F06D7E}"/>
                  </a:ext>
                </a:extLst>
              </p:cNvPr>
              <p:cNvSpPr txBox="1"/>
              <p:nvPr/>
            </p:nvSpPr>
            <p:spPr>
              <a:xfrm>
                <a:off x="253733" y="2932753"/>
                <a:ext cx="8117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altLang="zh-CN" sz="1600" dirty="0"/>
                  <a:t> = 0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8620BC-C256-4BC4-A69F-74F6C7F0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33" y="2932753"/>
                <a:ext cx="811742" cy="338554"/>
              </a:xfrm>
              <a:prstGeom prst="rect">
                <a:avLst/>
              </a:prstGeom>
              <a:blipFill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FC627F-31E4-45B0-8314-D9F5860913C0}"/>
                  </a:ext>
                </a:extLst>
              </p:cNvPr>
              <p:cNvSpPr txBox="1"/>
              <p:nvPr/>
            </p:nvSpPr>
            <p:spPr>
              <a:xfrm>
                <a:off x="10357684" y="385274"/>
                <a:ext cx="17633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= 0.228571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0.608198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FC627F-31E4-45B0-8314-D9F58609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684" y="385274"/>
                <a:ext cx="1763311" cy="584775"/>
              </a:xfrm>
              <a:prstGeom prst="rect">
                <a:avLst/>
              </a:prstGeom>
              <a:blipFill>
                <a:blip r:embed="rId11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7C82BD8-7175-4703-8F68-2061A3363D68}"/>
                  </a:ext>
                </a:extLst>
              </p:cNvPr>
              <p:cNvSpPr txBox="1"/>
              <p:nvPr/>
            </p:nvSpPr>
            <p:spPr>
              <a:xfrm>
                <a:off x="7541349" y="434034"/>
                <a:ext cx="2280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 = 0.148148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0.874600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7C82BD8-7175-4703-8F68-2061A3363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349" y="434034"/>
                <a:ext cx="2280788" cy="584775"/>
              </a:xfrm>
              <a:prstGeom prst="rect">
                <a:avLst/>
              </a:prstGeom>
              <a:blipFill>
                <a:blip r:embed="rId12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30A217FB-A633-47F0-81D9-E137EB9231D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0042" t="16640" r="15739" b="8638"/>
          <a:stretch/>
        </p:blipFill>
        <p:spPr>
          <a:xfrm>
            <a:off x="3553032" y="1068366"/>
            <a:ext cx="2364190" cy="1338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1AD8204-1BEC-4D74-9F6D-0C4D9846B9E5}"/>
                  </a:ext>
                </a:extLst>
              </p:cNvPr>
              <p:cNvSpPr txBox="1"/>
              <p:nvPr/>
            </p:nvSpPr>
            <p:spPr>
              <a:xfrm>
                <a:off x="4722335" y="420381"/>
                <a:ext cx="2280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/>
                  <a:t> = 0.119565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6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=</m:t>
                    </m:r>
                  </m:oMath>
                </a14:m>
                <a:r>
                  <a:rPr lang="en-US" altLang="zh-CN" sz="1600" dirty="0"/>
                  <a:t> 0.998277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1AD8204-1BEC-4D74-9F6D-0C4D9846B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35" y="420381"/>
                <a:ext cx="2280788" cy="584775"/>
              </a:xfrm>
              <a:prstGeom prst="rect">
                <a:avLst/>
              </a:prstGeom>
              <a:blipFill>
                <a:blip r:embed="rId1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49EFD788-2261-459F-B26A-E3AA4310ABDF}"/>
              </a:ext>
            </a:extLst>
          </p:cNvPr>
          <p:cNvSpPr txBox="1"/>
          <p:nvPr/>
        </p:nvSpPr>
        <p:spPr>
          <a:xfrm>
            <a:off x="5922835" y="13823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5123FD-6137-4034-A937-AB34F35FFF6F}"/>
                  </a:ext>
                </a:extLst>
              </p:cNvPr>
              <p:cNvSpPr txBox="1"/>
              <p:nvPr/>
            </p:nvSpPr>
            <p:spPr>
              <a:xfrm>
                <a:off x="4341412" y="1382342"/>
                <a:ext cx="380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95123FD-6137-4034-A937-AB34F35FF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12" y="1382342"/>
                <a:ext cx="380923" cy="369332"/>
              </a:xfrm>
              <a:prstGeom prst="rect">
                <a:avLst/>
              </a:prstGeom>
              <a:blipFill>
                <a:blip r:embed="rId1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72B9929-04A5-44A7-9E2F-B6AE913A078C}"/>
                  </a:ext>
                </a:extLst>
              </p:cNvPr>
              <p:cNvSpPr txBox="1"/>
              <p:nvPr/>
            </p:nvSpPr>
            <p:spPr>
              <a:xfrm>
                <a:off x="3484279" y="1368482"/>
                <a:ext cx="380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72B9929-04A5-44A7-9E2F-B6AE913A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79" y="1368482"/>
                <a:ext cx="380923" cy="369332"/>
              </a:xfrm>
              <a:prstGeom prst="rect">
                <a:avLst/>
              </a:prstGeom>
              <a:blipFill>
                <a:blip r:embed="rId16"/>
                <a:stretch>
                  <a:fillRect r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F33F3B0-BE95-4849-A1AB-611B0D5F2DB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9852" t="16584" r="15988" b="8902"/>
          <a:stretch/>
        </p:blipFill>
        <p:spPr>
          <a:xfrm>
            <a:off x="6432321" y="3541257"/>
            <a:ext cx="5397539" cy="3050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/>
              <p:nvPr/>
            </p:nvSpPr>
            <p:spPr>
              <a:xfrm>
                <a:off x="10064735" y="3950201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735" y="3950201"/>
                <a:ext cx="150647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EDAD82-814B-4B66-8AD3-FCE8117D62AF}"/>
                  </a:ext>
                </a:extLst>
              </p:cNvPr>
              <p:cNvSpPr txBox="1"/>
              <p:nvPr/>
            </p:nvSpPr>
            <p:spPr>
              <a:xfrm>
                <a:off x="7662669" y="3960442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FEDAD82-814B-4B66-8AD3-FCE8117D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669" y="3960442"/>
                <a:ext cx="150647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/>
              <p:nvPr/>
            </p:nvSpPr>
            <p:spPr>
              <a:xfrm>
                <a:off x="10019387" y="5454545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387" y="5454545"/>
                <a:ext cx="150647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4">
                <a:extLst>
                  <a:ext uri="{FF2B5EF4-FFF2-40B4-BE49-F238E27FC236}">
                    <a16:creationId xmlns:a16="http://schemas.microsoft.com/office/drawing/2014/main" id="{0F00DEC1-72B2-4F85-AC4B-90711A4A4A03}"/>
                  </a:ext>
                </a:extLst>
              </p:cNvPr>
              <p:cNvSpPr txBox="1"/>
              <p:nvPr/>
            </p:nvSpPr>
            <p:spPr>
              <a:xfrm>
                <a:off x="7624615" y="5420286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4">
                <a:extLst>
                  <a:ext uri="{FF2B5EF4-FFF2-40B4-BE49-F238E27FC236}">
                    <a16:creationId xmlns:a16="http://schemas.microsoft.com/office/drawing/2014/main" id="{0F00DEC1-72B2-4F85-AC4B-90711A4A4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15" y="5420286"/>
                <a:ext cx="150647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/>
              <p:nvPr/>
            </p:nvSpPr>
            <p:spPr>
              <a:xfrm>
                <a:off x="6251077" y="3996014"/>
                <a:ext cx="1506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1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9" name="文本框 44">
                <a:extLst>
                  <a:ext uri="{FF2B5EF4-FFF2-40B4-BE49-F238E27FC236}">
                    <a16:creationId xmlns:a16="http://schemas.microsoft.com/office/drawing/2014/main" id="{5FF78CD3-4FC9-46C3-8517-6C089EBE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077" y="3996014"/>
                <a:ext cx="1506476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4">
                <a:extLst>
                  <a:ext uri="{FF2B5EF4-FFF2-40B4-BE49-F238E27FC236}">
                    <a16:creationId xmlns:a16="http://schemas.microsoft.com/office/drawing/2014/main" id="{B2066B10-5E9D-4F4E-A1DF-32EDC4D05F0A}"/>
                  </a:ext>
                </a:extLst>
              </p:cNvPr>
              <p:cNvSpPr txBox="1"/>
              <p:nvPr/>
            </p:nvSpPr>
            <p:spPr>
              <a:xfrm>
                <a:off x="6233466" y="5562267"/>
                <a:ext cx="1506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1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11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0" name="文本框 44">
                <a:extLst>
                  <a:ext uri="{FF2B5EF4-FFF2-40B4-BE49-F238E27FC236}">
                    <a16:creationId xmlns:a16="http://schemas.microsoft.com/office/drawing/2014/main" id="{B2066B10-5E9D-4F4E-A1DF-32EDC4D05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66" y="5562267"/>
                <a:ext cx="1506476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F61933F0-D740-4545-AD73-EBD105DAD16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9852" t="16584" r="15988" b="8902"/>
          <a:stretch/>
        </p:blipFill>
        <p:spPr>
          <a:xfrm>
            <a:off x="220753" y="3512585"/>
            <a:ext cx="5397539" cy="3050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6C69ED2-2761-4A02-A256-6DEA08FBE620}"/>
                  </a:ext>
                </a:extLst>
              </p:cNvPr>
              <p:cNvSpPr txBox="1"/>
              <p:nvPr/>
            </p:nvSpPr>
            <p:spPr>
              <a:xfrm>
                <a:off x="3853167" y="3921529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.357398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6C69ED2-2761-4A02-A256-6DEA08FBE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167" y="3921529"/>
                <a:ext cx="150647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72D497-CE33-4747-AE31-63A864F6E353}"/>
                  </a:ext>
                </a:extLst>
              </p:cNvPr>
              <p:cNvSpPr txBox="1"/>
              <p:nvPr/>
            </p:nvSpPr>
            <p:spPr>
              <a:xfrm>
                <a:off x="1451101" y="3931770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.141002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72D497-CE33-4747-AE31-63A864F6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101" y="3931770"/>
                <a:ext cx="150647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44">
                <a:extLst>
                  <a:ext uri="{FF2B5EF4-FFF2-40B4-BE49-F238E27FC236}">
                    <a16:creationId xmlns:a16="http://schemas.microsoft.com/office/drawing/2014/main" id="{DCCA799D-8A1B-40F3-8665-AF07F1ADE2EB}"/>
                  </a:ext>
                </a:extLst>
              </p:cNvPr>
              <p:cNvSpPr txBox="1"/>
              <p:nvPr/>
            </p:nvSpPr>
            <p:spPr>
              <a:xfrm>
                <a:off x="3807819" y="5425873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.731874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44">
                <a:extLst>
                  <a:ext uri="{FF2B5EF4-FFF2-40B4-BE49-F238E27FC236}">
                    <a16:creationId xmlns:a16="http://schemas.microsoft.com/office/drawing/2014/main" id="{DCCA799D-8A1B-40F3-8665-AF07F1AD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19" y="5425873"/>
                <a:ext cx="150647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44">
                <a:extLst>
                  <a:ext uri="{FF2B5EF4-FFF2-40B4-BE49-F238E27FC236}">
                    <a16:creationId xmlns:a16="http://schemas.microsoft.com/office/drawing/2014/main" id="{3088CDF0-ACDA-4F51-AED0-12EA4F761CBB}"/>
                  </a:ext>
                </a:extLst>
              </p:cNvPr>
              <p:cNvSpPr txBox="1"/>
              <p:nvPr/>
            </p:nvSpPr>
            <p:spPr>
              <a:xfrm>
                <a:off x="1413047" y="5391614"/>
                <a:ext cx="150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.484521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44">
                <a:extLst>
                  <a:ext uri="{FF2B5EF4-FFF2-40B4-BE49-F238E27FC236}">
                    <a16:creationId xmlns:a16="http://schemas.microsoft.com/office/drawing/2014/main" id="{3088CDF0-ACDA-4F51-AED0-12EA4F761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047" y="5391614"/>
                <a:ext cx="1506476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44">
                <a:extLst>
                  <a:ext uri="{FF2B5EF4-FFF2-40B4-BE49-F238E27FC236}">
                    <a16:creationId xmlns:a16="http://schemas.microsoft.com/office/drawing/2014/main" id="{5FF7377C-59DD-4BC4-9F71-98F144B09EFD}"/>
                  </a:ext>
                </a:extLst>
              </p:cNvPr>
              <p:cNvSpPr txBox="1"/>
              <p:nvPr/>
            </p:nvSpPr>
            <p:spPr>
              <a:xfrm>
                <a:off x="250068" y="3978182"/>
                <a:ext cx="1506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1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100" dirty="0"/>
                  <a:t>0.731874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56" name="文本框 44">
                <a:extLst>
                  <a:ext uri="{FF2B5EF4-FFF2-40B4-BE49-F238E27FC236}">
                    <a16:creationId xmlns:a16="http://schemas.microsoft.com/office/drawing/2014/main" id="{5FF7377C-59DD-4BC4-9F71-98F144B0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68" y="3978182"/>
                <a:ext cx="1506476" cy="261610"/>
              </a:xfrm>
              <a:prstGeom prst="rect">
                <a:avLst/>
              </a:prstGeom>
              <a:blipFill>
                <a:blip r:embed="rId2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44">
                <a:extLst>
                  <a:ext uri="{FF2B5EF4-FFF2-40B4-BE49-F238E27FC236}">
                    <a16:creationId xmlns:a16="http://schemas.microsoft.com/office/drawing/2014/main" id="{2389C7CD-FE0F-4246-8986-B81BD671A4CB}"/>
                  </a:ext>
                </a:extLst>
              </p:cNvPr>
              <p:cNvSpPr txBox="1"/>
              <p:nvPr/>
            </p:nvSpPr>
            <p:spPr>
              <a:xfrm>
                <a:off x="250068" y="5406424"/>
                <a:ext cx="1506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11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1100" dirty="0"/>
                  <a:t>2.481045</a:t>
                </a:r>
                <a:endParaRPr lang="zh-CN" altLang="en-US" sz="1100" dirty="0"/>
              </a:p>
            </p:txBody>
          </p:sp>
        </mc:Choice>
        <mc:Fallback xmlns="">
          <p:sp>
            <p:nvSpPr>
              <p:cNvPr id="57" name="文本框 44">
                <a:extLst>
                  <a:ext uri="{FF2B5EF4-FFF2-40B4-BE49-F238E27FC236}">
                    <a16:creationId xmlns:a16="http://schemas.microsoft.com/office/drawing/2014/main" id="{2389C7CD-FE0F-4246-8986-B81BD671A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68" y="5406424"/>
                <a:ext cx="1506476" cy="261610"/>
              </a:xfrm>
              <a:prstGeom prst="rect">
                <a:avLst/>
              </a:prstGeom>
              <a:blipFill>
                <a:blip r:embed="rId2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E862162A-D2AA-4434-B8E3-556B27E70826}"/>
              </a:ext>
            </a:extLst>
          </p:cNvPr>
          <p:cNvSpPr/>
          <p:nvPr/>
        </p:nvSpPr>
        <p:spPr>
          <a:xfrm>
            <a:off x="825500" y="3595919"/>
            <a:ext cx="4742378" cy="118722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FBBFA2-7F41-46FB-B3CB-B5E5D4910006}"/>
              </a:ext>
            </a:extLst>
          </p:cNvPr>
          <p:cNvSpPr/>
          <p:nvPr/>
        </p:nvSpPr>
        <p:spPr>
          <a:xfrm>
            <a:off x="3534696" y="4783145"/>
            <a:ext cx="2047119" cy="165447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27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0" grpId="0" animBg="1"/>
      <p:bldP spid="16" grpId="0"/>
      <p:bldP spid="20" grpId="0"/>
      <p:bldP spid="39" grpId="0" animBg="1"/>
      <p:bldP spid="14" grpId="0"/>
      <p:bldP spid="40" grpId="0"/>
      <p:bldP spid="41" grpId="0"/>
      <p:bldP spid="42" grpId="0"/>
      <p:bldP spid="31" grpId="0"/>
      <p:bldP spid="34" grpId="0"/>
      <p:bldP spid="7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11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问题？？？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EDA66-D501-4848-8250-699725A8D4A5}"/>
              </a:ext>
            </a:extLst>
          </p:cNvPr>
          <p:cNvSpPr txBox="1"/>
          <p:nvPr/>
        </p:nvSpPr>
        <p:spPr>
          <a:xfrm>
            <a:off x="730700" y="1819727"/>
            <a:ext cx="991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、对于二分类单层决策树问题，将导致每次弱分类器的的错误率必小于等于</a:t>
            </a:r>
            <a:r>
              <a:rPr lang="en-US" altLang="zh-CN" dirty="0"/>
              <a:t>0.5</a:t>
            </a:r>
            <a:r>
              <a:rPr lang="zh-CN" altLang="en-US" dirty="0"/>
              <a:t>。所以算法才会收敛。如果是多分类问题，若错误率大于</a:t>
            </a:r>
            <a:r>
              <a:rPr lang="en-US" altLang="zh-CN" dirty="0"/>
              <a:t>0.5</a:t>
            </a:r>
            <a:r>
              <a:rPr lang="zh-CN" altLang="en-US" dirty="0"/>
              <a:t>则算法结束，为什么？论文算法中有提到。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、关于二分类的收敛性和性能评估？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11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E3E9A4-FB2D-4575-B374-CEF114A18F20}"/>
              </a:ext>
            </a:extLst>
          </p:cNvPr>
          <p:cNvSpPr txBox="1"/>
          <p:nvPr/>
        </p:nvSpPr>
        <p:spPr>
          <a:xfrm>
            <a:off x="1232451" y="1630017"/>
            <a:ext cx="9096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Adaboost</a:t>
            </a:r>
            <a:r>
              <a:rPr lang="zh-CN" altLang="en-US" dirty="0"/>
              <a:t>是一种基于</a:t>
            </a:r>
            <a:r>
              <a:rPr lang="en-US" altLang="zh-CN" dirty="0"/>
              <a:t>boost</a:t>
            </a:r>
            <a:r>
              <a:rPr lang="zh-CN" altLang="en-US" dirty="0"/>
              <a:t>思想的一种自适应的迭代式算法。 通过在同一个训练数据集上训练多个弱分类器</a:t>
            </a:r>
            <a:r>
              <a:rPr lang="en-US" altLang="zh-CN" dirty="0"/>
              <a:t>(weak classifier)</a:t>
            </a:r>
            <a:r>
              <a:rPr lang="zh-CN" altLang="en-US" dirty="0"/>
              <a:t>， 然后把这一组弱分类器组合起来， 产生一个强分类器（</a:t>
            </a:r>
            <a:r>
              <a:rPr lang="en-US" altLang="zh-CN" dirty="0"/>
              <a:t>strong classifier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48D984-521D-4247-AB15-F9C3EAC0275C}"/>
              </a:ext>
            </a:extLst>
          </p:cNvPr>
          <p:cNvSpPr txBox="1"/>
          <p:nvPr/>
        </p:nvSpPr>
        <p:spPr>
          <a:xfrm>
            <a:off x="1232451" y="2806812"/>
            <a:ext cx="8984974" cy="231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优点：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具有较低的泛化误差（</a:t>
            </a:r>
            <a:r>
              <a:rPr lang="en-US" altLang="zh-CN" sz="1600" dirty="0"/>
              <a:t>low generalization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改善了分类器的分类正确率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可以将这个算法配合多个分类算法使用。 例如， 可以选择决策树，</a:t>
            </a:r>
            <a:r>
              <a:rPr lang="en-US" altLang="zh-CN" sz="1600" dirty="0"/>
              <a:t>SVM</a:t>
            </a:r>
            <a:r>
              <a:rPr lang="zh-CN" altLang="en-US" sz="1600" dirty="0"/>
              <a:t>，贝叶斯分类器等作为弱分类器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容易编码实现，不容易出现</a:t>
            </a:r>
            <a:r>
              <a:rPr lang="en-US" altLang="zh-CN" sz="1600" dirty="0" err="1"/>
              <a:t>overfiting</a:t>
            </a:r>
            <a:r>
              <a:rPr lang="en-US" altLang="zh-CN" sz="1600" dirty="0"/>
              <a:t>(</a:t>
            </a:r>
            <a:r>
              <a:rPr lang="zh-CN" altLang="en-US" sz="1600" dirty="0"/>
              <a:t>过拟合</a:t>
            </a:r>
            <a:r>
              <a:rPr lang="en-US" altLang="zh-CN" sz="1600" dirty="0"/>
              <a:t>)</a:t>
            </a:r>
            <a:r>
              <a:rPr lang="zh-CN" altLang="en-US" sz="1600" dirty="0"/>
              <a:t>现象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032B1BA-1A9C-47DE-AC51-9DD1E9557475}"/>
              </a:ext>
            </a:extLst>
          </p:cNvPr>
          <p:cNvSpPr txBox="1"/>
          <p:nvPr/>
        </p:nvSpPr>
        <p:spPr>
          <a:xfrm>
            <a:off x="1232451" y="5448289"/>
            <a:ext cx="8984974" cy="83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缺点：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对</a:t>
            </a:r>
            <a:r>
              <a:rPr lang="en-US" altLang="zh-CN" sz="1600" dirty="0"/>
              <a:t>outliers</a:t>
            </a:r>
            <a:r>
              <a:rPr lang="zh-CN" altLang="en-US" sz="1600" dirty="0"/>
              <a:t>（异常点）非常的敏感。  因为异常点容易分错， 会逐级影响后面的产生的弱分类器</a:t>
            </a:r>
            <a:endParaRPr lang="en-US" altLang="zh-CN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564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F99BF2-6EDD-4B78-9AFB-CB6BAA71D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335" y="1619414"/>
            <a:ext cx="4187851" cy="17819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C53373-445D-4DE4-AEDF-324DD3735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341" y="1497375"/>
            <a:ext cx="4561654" cy="41408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028D73-2C4A-4324-BF7F-76DDB6147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61" y="3678216"/>
            <a:ext cx="4259125" cy="18583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AFFBB8-9922-4FE3-A62A-13E58D8E34CB}"/>
              </a:ext>
            </a:extLst>
          </p:cNvPr>
          <p:cNvSpPr txBox="1"/>
          <p:nvPr/>
        </p:nvSpPr>
        <p:spPr>
          <a:xfrm>
            <a:off x="914277" y="5915030"/>
            <a:ext cx="100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Mohammad, M., Maryam, N., Majid, P., Mohammad, K., 2018,</a:t>
            </a:r>
            <a:r>
              <a:rPr lang="zh-CN" altLang="en-US" sz="1600" dirty="0"/>
              <a:t> </a:t>
            </a:r>
            <a:r>
              <a:rPr lang="en-US" altLang="zh-CN" sz="1600" dirty="0"/>
              <a:t>Moving Vehicle Detection Using AdaBoost and </a:t>
            </a:r>
            <a:r>
              <a:rPr lang="en-US" altLang="zh-CN" sz="1600" dirty="0" err="1"/>
              <a:t>Haar</a:t>
            </a:r>
            <a:r>
              <a:rPr lang="en-US" altLang="zh-CN" sz="1600" dirty="0"/>
              <a:t>-Like Feature in Surveillance Videos, Islamic Azad University, Yazd, Iran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447C99-F501-4C63-AAC8-4DB5353B2E52}"/>
              </a:ext>
            </a:extLst>
          </p:cNvPr>
          <p:cNvSpPr txBox="1"/>
          <p:nvPr/>
        </p:nvSpPr>
        <p:spPr>
          <a:xfrm>
            <a:off x="2217594" y="3344752"/>
            <a:ext cx="20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medium lighting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2DF8F2-3D5A-4035-875E-57531E8BB560}"/>
              </a:ext>
            </a:extLst>
          </p:cNvPr>
          <p:cNvSpPr txBox="1"/>
          <p:nvPr/>
        </p:nvSpPr>
        <p:spPr>
          <a:xfrm>
            <a:off x="2217594" y="5545698"/>
            <a:ext cx="20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lighting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17C57E-515D-444C-86A4-8E50DE822C11}"/>
              </a:ext>
            </a:extLst>
          </p:cNvPr>
          <p:cNvSpPr txBox="1"/>
          <p:nvPr/>
        </p:nvSpPr>
        <p:spPr>
          <a:xfrm>
            <a:off x="7648893" y="5562801"/>
            <a:ext cx="201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strong lighting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预备知识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451848" y="1972369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弱分类器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CDDA694-DD1D-41F6-8014-F4F382255F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2" t="14504" r="15021" b="8975"/>
          <a:stretch/>
        </p:blipFill>
        <p:spPr>
          <a:xfrm>
            <a:off x="451848" y="2596097"/>
            <a:ext cx="5365299" cy="306588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EAAFE10-3EEC-4D9C-8910-7A39916A5819}"/>
              </a:ext>
            </a:extLst>
          </p:cNvPr>
          <p:cNvSpPr txBox="1"/>
          <p:nvPr/>
        </p:nvSpPr>
        <p:spPr>
          <a:xfrm>
            <a:off x="6043302" y="1972369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强分类器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7A2FD9D-ABB0-4BA4-9AC9-8F46D163DA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2" t="14504" r="15021" b="8975"/>
          <a:stretch/>
        </p:blipFill>
        <p:spPr>
          <a:xfrm>
            <a:off x="6043302" y="2596099"/>
            <a:ext cx="5386893" cy="3078224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29834F-005A-415A-8E90-A98D708B99D6}"/>
              </a:ext>
            </a:extLst>
          </p:cNvPr>
          <p:cNvCxnSpPr>
            <a:cxnSpLocks/>
          </p:cNvCxnSpPr>
          <p:nvPr/>
        </p:nvCxnSpPr>
        <p:spPr>
          <a:xfrm>
            <a:off x="852328" y="2928916"/>
            <a:ext cx="4453959" cy="240024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FCB0D5-701A-480D-8D71-8682792BFEE8}"/>
              </a:ext>
            </a:extLst>
          </p:cNvPr>
          <p:cNvCxnSpPr>
            <a:cxnSpLocks/>
          </p:cNvCxnSpPr>
          <p:nvPr/>
        </p:nvCxnSpPr>
        <p:spPr>
          <a:xfrm>
            <a:off x="6495612" y="2825027"/>
            <a:ext cx="0" cy="707666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29834F-005A-415A-8E90-A98D708B99D6}"/>
              </a:ext>
            </a:extLst>
          </p:cNvPr>
          <p:cNvCxnSpPr>
            <a:cxnSpLocks/>
          </p:cNvCxnSpPr>
          <p:nvPr/>
        </p:nvCxnSpPr>
        <p:spPr>
          <a:xfrm>
            <a:off x="6495612" y="3526729"/>
            <a:ext cx="3116912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C29834F-005A-415A-8E90-A98D708B99D6}"/>
              </a:ext>
            </a:extLst>
          </p:cNvPr>
          <p:cNvCxnSpPr>
            <a:cxnSpLocks/>
          </p:cNvCxnSpPr>
          <p:nvPr/>
        </p:nvCxnSpPr>
        <p:spPr>
          <a:xfrm>
            <a:off x="9612524" y="3526729"/>
            <a:ext cx="0" cy="191991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预备知识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单层决策树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7269541-A580-44ED-9D98-43D0FA63E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2" t="14504" r="15021" b="8975"/>
          <a:stretch/>
        </p:blipFill>
        <p:spPr>
          <a:xfrm>
            <a:off x="5212516" y="489264"/>
            <a:ext cx="4973105" cy="284177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363FE3-826F-4F7C-9350-E90AD5B99257}"/>
              </a:ext>
            </a:extLst>
          </p:cNvPr>
          <p:cNvCxnSpPr>
            <a:cxnSpLocks/>
          </p:cNvCxnSpPr>
          <p:nvPr/>
        </p:nvCxnSpPr>
        <p:spPr>
          <a:xfrm flipH="1">
            <a:off x="1400519" y="2223779"/>
            <a:ext cx="579665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AE9235-2C09-4547-BBDB-82CB9AFBA756}"/>
              </a:ext>
            </a:extLst>
          </p:cNvPr>
          <p:cNvCxnSpPr>
            <a:cxnSpLocks/>
          </p:cNvCxnSpPr>
          <p:nvPr/>
        </p:nvCxnSpPr>
        <p:spPr>
          <a:xfrm>
            <a:off x="2159798" y="2223779"/>
            <a:ext cx="61232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40104AA-617D-4224-A3DC-085E3A5C8374}"/>
              </a:ext>
            </a:extLst>
          </p:cNvPr>
          <p:cNvSpPr txBox="1"/>
          <p:nvPr/>
        </p:nvSpPr>
        <p:spPr>
          <a:xfrm>
            <a:off x="1139262" y="3340589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类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58252C-9840-44E4-8FEE-BE3975779EAB}"/>
              </a:ext>
            </a:extLst>
          </p:cNvPr>
          <p:cNvSpPr txBox="1"/>
          <p:nvPr/>
        </p:nvSpPr>
        <p:spPr>
          <a:xfrm>
            <a:off x="2605686" y="3340588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2AD618-15B8-4F3C-91A8-679B4E318EA7}"/>
              </a:ext>
            </a:extLst>
          </p:cNvPr>
          <p:cNvSpPr txBox="1"/>
          <p:nvPr/>
        </p:nvSpPr>
        <p:spPr>
          <a:xfrm>
            <a:off x="1016798" y="2522948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X&gt;=5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6A7330-DDDA-4180-AFDE-149703D4ACFB}"/>
              </a:ext>
            </a:extLst>
          </p:cNvPr>
          <p:cNvSpPr txBox="1"/>
          <p:nvPr/>
        </p:nvSpPr>
        <p:spPr>
          <a:xfrm>
            <a:off x="2653736" y="2549380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X&lt;5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D2D932-C7CF-4237-99B3-C613A4B30A6B}"/>
              </a:ext>
            </a:extLst>
          </p:cNvPr>
          <p:cNvSpPr txBox="1"/>
          <p:nvPr/>
        </p:nvSpPr>
        <p:spPr>
          <a:xfrm>
            <a:off x="1931197" y="1758172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D8A186-0B1D-4F12-9F50-B19E7F25C334}"/>
              </a:ext>
            </a:extLst>
          </p:cNvPr>
          <p:cNvCxnSpPr>
            <a:cxnSpLocks/>
          </p:cNvCxnSpPr>
          <p:nvPr/>
        </p:nvCxnSpPr>
        <p:spPr>
          <a:xfrm flipH="1">
            <a:off x="1400519" y="4534493"/>
            <a:ext cx="579665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0B601E1-1226-4B9C-85A4-531495AD694B}"/>
              </a:ext>
            </a:extLst>
          </p:cNvPr>
          <p:cNvCxnSpPr>
            <a:cxnSpLocks/>
          </p:cNvCxnSpPr>
          <p:nvPr/>
        </p:nvCxnSpPr>
        <p:spPr>
          <a:xfrm>
            <a:off x="2159798" y="4534493"/>
            <a:ext cx="612321" cy="102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CD017F8-5F46-4749-95AB-24323A38A9EB}"/>
              </a:ext>
            </a:extLst>
          </p:cNvPr>
          <p:cNvSpPr txBox="1"/>
          <p:nvPr/>
        </p:nvSpPr>
        <p:spPr>
          <a:xfrm>
            <a:off x="1139262" y="5651303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类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70A0A8-5CB3-423E-8608-3C324470C2DF}"/>
              </a:ext>
            </a:extLst>
          </p:cNvPr>
          <p:cNvSpPr txBox="1"/>
          <p:nvPr/>
        </p:nvSpPr>
        <p:spPr>
          <a:xfrm>
            <a:off x="2605686" y="5651302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类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5AD777-467F-4386-BAA0-2F26B82F0AFC}"/>
              </a:ext>
            </a:extLst>
          </p:cNvPr>
          <p:cNvSpPr txBox="1"/>
          <p:nvPr/>
        </p:nvSpPr>
        <p:spPr>
          <a:xfrm>
            <a:off x="870185" y="4834067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Y&gt;=5.5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8573241-FDF5-4271-8E64-6B646F952BDB}"/>
              </a:ext>
            </a:extLst>
          </p:cNvPr>
          <p:cNvSpPr txBox="1"/>
          <p:nvPr/>
        </p:nvSpPr>
        <p:spPr>
          <a:xfrm>
            <a:off x="2609176" y="4816364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Y&lt;5.5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55E5FB5-B9DC-48EC-8F36-690A2639A60B}"/>
              </a:ext>
            </a:extLst>
          </p:cNvPr>
          <p:cNvSpPr txBox="1"/>
          <p:nvPr/>
        </p:nvSpPr>
        <p:spPr>
          <a:xfrm>
            <a:off x="1931197" y="4068886"/>
            <a:ext cx="84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29834F-005A-415A-8E90-A98D708B99D6}"/>
              </a:ext>
            </a:extLst>
          </p:cNvPr>
          <p:cNvCxnSpPr>
            <a:cxnSpLocks/>
          </p:cNvCxnSpPr>
          <p:nvPr/>
        </p:nvCxnSpPr>
        <p:spPr>
          <a:xfrm flipV="1">
            <a:off x="8770289" y="550690"/>
            <a:ext cx="0" cy="286708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B2C4B7CB-3828-4330-9D9F-C40DEFF31F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652" t="14504" r="15021" b="8975"/>
          <a:stretch/>
        </p:blipFill>
        <p:spPr>
          <a:xfrm>
            <a:off x="5212516" y="3828086"/>
            <a:ext cx="4973105" cy="2841773"/>
          </a:xfrm>
          <a:prstGeom prst="rect">
            <a:avLst/>
          </a:prstGeom>
        </p:spPr>
      </p:pic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EE11FB1-10D9-4A04-9EAD-A7BA1B71D6D8}"/>
              </a:ext>
            </a:extLst>
          </p:cNvPr>
          <p:cNvCxnSpPr>
            <a:cxnSpLocks/>
          </p:cNvCxnSpPr>
          <p:nvPr/>
        </p:nvCxnSpPr>
        <p:spPr>
          <a:xfrm flipH="1">
            <a:off x="5212516" y="4744803"/>
            <a:ext cx="5051777" cy="1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D3FBABE-E308-4AB9-BFD0-9FF43F11AC65}"/>
              </a:ext>
            </a:extLst>
          </p:cNvPr>
          <p:cNvSpPr txBox="1"/>
          <p:nvPr/>
        </p:nvSpPr>
        <p:spPr>
          <a:xfrm>
            <a:off x="8110331" y="3397012"/>
            <a:ext cx="207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Threshold x = 5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485B814-FFA3-463E-8FA2-6C4C80B0AA03}"/>
              </a:ext>
            </a:extLst>
          </p:cNvPr>
          <p:cNvSpPr txBox="1"/>
          <p:nvPr/>
        </p:nvSpPr>
        <p:spPr>
          <a:xfrm>
            <a:off x="10185621" y="4907085"/>
            <a:ext cx="207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Threshold Y = 5.5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80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2719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算法基本思想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C20734-06DA-43E9-A642-234ABDB23AAD}"/>
              </a:ext>
            </a:extLst>
          </p:cNvPr>
          <p:cNvSpPr txBox="1"/>
          <p:nvPr/>
        </p:nvSpPr>
        <p:spPr>
          <a:xfrm>
            <a:off x="1050897" y="1920037"/>
            <a:ext cx="1009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）给所有训练样本增加一个权重属性</a:t>
            </a:r>
            <a:r>
              <a:rPr lang="en-US" altLang="zh-CN" dirty="0"/>
              <a:t>w</a:t>
            </a:r>
            <a:r>
              <a:rPr lang="zh-CN" altLang="en-US" dirty="0"/>
              <a:t>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15D32F-50CC-438E-9934-68D21597B5B0}"/>
              </a:ext>
            </a:extLst>
          </p:cNvPr>
          <p:cNvSpPr txBox="1"/>
          <p:nvPr/>
        </p:nvSpPr>
        <p:spPr>
          <a:xfrm>
            <a:off x="1050898" y="2607732"/>
            <a:ext cx="953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）根据当前的样本，训练一个弱分类器（线性分类器或者决策树等）。用</a:t>
            </a:r>
            <a:r>
              <a:rPr lang="zh-CN" altLang="en-US" dirty="0">
                <a:solidFill>
                  <a:srgbClr val="00B0F0"/>
                </a:solidFill>
              </a:rPr>
              <a:t>错分的样本的权重  之和</a:t>
            </a:r>
            <a:r>
              <a:rPr lang="zh-CN" altLang="en-US" dirty="0"/>
              <a:t>表示这个弱分类器的</a:t>
            </a:r>
            <a:r>
              <a:rPr lang="zh-CN" altLang="en-US" dirty="0">
                <a:solidFill>
                  <a:srgbClr val="00B0F0"/>
                </a:solidFill>
              </a:rPr>
              <a:t>错误率</a:t>
            </a:r>
            <a:r>
              <a:rPr lang="en-US" altLang="zh-CN" dirty="0">
                <a:solidFill>
                  <a:srgbClr val="00B0F0"/>
                </a:solidFill>
              </a:rPr>
              <a:t>e</a:t>
            </a:r>
            <a:r>
              <a:rPr lang="zh-CN" altLang="en-US" dirty="0">
                <a:solidFill>
                  <a:srgbClr val="00B0F0"/>
                </a:solidFill>
              </a:rPr>
              <a:t>。</a:t>
            </a:r>
            <a:endParaRPr lang="zh-CN" altLang="en-US" dirty="0"/>
          </a:p>
        </p:txBody>
      </p:sp>
      <p:sp>
        <p:nvSpPr>
          <p:cNvPr id="30" name="文本框 26">
            <a:extLst>
              <a:ext uri="{FF2B5EF4-FFF2-40B4-BE49-F238E27FC236}">
                <a16:creationId xmlns:a16="http://schemas.microsoft.com/office/drawing/2014/main" id="{C9986ABC-53DA-4B39-A107-E5F71D8F3927}"/>
              </a:ext>
            </a:extLst>
          </p:cNvPr>
          <p:cNvSpPr txBox="1"/>
          <p:nvPr/>
        </p:nvSpPr>
        <p:spPr>
          <a:xfrm>
            <a:off x="1050897" y="3572427"/>
            <a:ext cx="946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/>
              <a:t>）使用弱分类器的错误率更新</a:t>
            </a:r>
            <a:r>
              <a:rPr lang="zh-CN" altLang="en-US" dirty="0">
                <a:solidFill>
                  <a:srgbClr val="00B0F0"/>
                </a:solidFill>
              </a:rPr>
              <a:t>样本的权重</a:t>
            </a:r>
            <a:r>
              <a:rPr lang="en-US" altLang="zh-CN" dirty="0">
                <a:solidFill>
                  <a:srgbClr val="00B0F0"/>
                </a:solidFill>
              </a:rPr>
              <a:t>w</a:t>
            </a:r>
            <a:r>
              <a:rPr lang="zh-CN" altLang="en-US" dirty="0"/>
              <a:t>。如果样本在该弱分类器中被正确分类，则减小其权重；若被错误分类，则增加其权重。或者只减小正确分类的样本的权重，这样相当于增加了错误分类样本的权重。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26">
                <a:extLst>
                  <a:ext uri="{FF2B5EF4-FFF2-40B4-BE49-F238E27FC236}">
                    <a16:creationId xmlns:a16="http://schemas.microsoft.com/office/drawing/2014/main" id="{A4C7E968-A955-4FDE-BE33-AECEB66C0349}"/>
                  </a:ext>
                </a:extLst>
              </p:cNvPr>
              <p:cNvSpPr txBox="1"/>
              <p:nvPr/>
            </p:nvSpPr>
            <p:spPr>
              <a:xfrm>
                <a:off x="1050897" y="4649398"/>
                <a:ext cx="9921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4</a:t>
                </a:r>
                <a:r>
                  <a:rPr lang="zh-CN" altLang="en-US" dirty="0"/>
                  <a:t>）使用弱分类器的错误率生成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弱分类器的权重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1" name="文本框 26">
                <a:extLst>
                  <a:ext uri="{FF2B5EF4-FFF2-40B4-BE49-F238E27FC236}">
                    <a16:creationId xmlns:a16="http://schemas.microsoft.com/office/drawing/2014/main" id="{A4C7E968-A955-4FDE-BE33-AECEB66C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7" y="4649398"/>
                <a:ext cx="9921902" cy="369332"/>
              </a:xfrm>
              <a:prstGeom prst="rect">
                <a:avLst/>
              </a:prstGeom>
              <a:blipFill>
                <a:blip r:embed="rId4"/>
                <a:stretch>
                  <a:fillRect l="-49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26">
                <a:extLst>
                  <a:ext uri="{FF2B5EF4-FFF2-40B4-BE49-F238E27FC236}">
                    <a16:creationId xmlns:a16="http://schemas.microsoft.com/office/drawing/2014/main" id="{F478FF39-79D9-4E67-BE2E-9F5E0D4E6D69}"/>
                  </a:ext>
                </a:extLst>
              </p:cNvPr>
              <p:cNvSpPr txBox="1"/>
              <p:nvPr/>
            </p:nvSpPr>
            <p:spPr>
              <a:xfrm>
                <a:off x="1050897" y="5418593"/>
                <a:ext cx="9921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5</a:t>
                </a:r>
                <a:r>
                  <a:rPr lang="zh-CN" altLang="en-US" dirty="0"/>
                  <a:t>）重复第二步，产生若干个弱分类器，直到所有分类器的加权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的分类的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错误率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2" name="文本框 26">
                <a:extLst>
                  <a:ext uri="{FF2B5EF4-FFF2-40B4-BE49-F238E27FC236}">
                    <a16:creationId xmlns:a16="http://schemas.microsoft.com/office/drawing/2014/main" id="{F478FF39-79D9-4E67-BE2E-9F5E0D4E6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97" y="5418593"/>
                <a:ext cx="9921902" cy="369332"/>
              </a:xfrm>
              <a:prstGeom prst="rect">
                <a:avLst/>
              </a:prstGeom>
              <a:blipFill>
                <a:blip r:embed="rId5"/>
                <a:stretch>
                  <a:fillRect l="-49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952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0" y="1035710"/>
            <a:ext cx="304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dirty="0" err="1"/>
              <a:t>Adaboost</a:t>
            </a:r>
            <a:r>
              <a:rPr lang="zh-CN" altLang="en-US" sz="2400" dirty="0"/>
              <a:t>算法分类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CEDA2D-FF97-484F-81B9-703AD48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8228"/>
              </p:ext>
            </p:extLst>
          </p:nvPr>
        </p:nvGraphicFramePr>
        <p:xfrm>
          <a:off x="970944" y="1938018"/>
          <a:ext cx="3541867" cy="344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599">
                  <a:extLst>
                    <a:ext uri="{9D8B030D-6E8A-4147-A177-3AD203B41FA5}">
                      <a16:colId xmlns:a16="http://schemas.microsoft.com/office/drawing/2014/main" val="2319173789"/>
                    </a:ext>
                  </a:extLst>
                </a:gridCol>
                <a:gridCol w="2242268">
                  <a:extLst>
                    <a:ext uri="{9D8B030D-6E8A-4147-A177-3AD203B41FA5}">
                      <a16:colId xmlns:a16="http://schemas.microsoft.com/office/drawing/2014/main" val="222959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二分类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basic </a:t>
                      </a: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</a:rPr>
                        <a:t>adaboost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32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多分类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adaboost.M2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7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回归问题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adaboost.R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0663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注：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论文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给出了四种算法，并给出了一些基本的推导。论文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 </a:t>
                      </a:r>
                      <a:r>
                        <a:rPr lang="zh-CN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给出了二分类算法的详细推导。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CN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dirty="0"/>
                        <a:t>[1] A Decision-Theoretic Generalization of On-Line Learning and an Application to Boosting*</a:t>
                      </a:r>
                    </a:p>
                    <a:p>
                      <a:endParaRPr lang="en-US" altLang="zh-CN" sz="1400" dirty="0"/>
                    </a:p>
                    <a:p>
                      <a:r>
                        <a:rPr lang="en-US" altLang="zh-CN" sz="1400" dirty="0"/>
                        <a:t>[2] AdaBoost and the Super Bowl of Classiﬁers A Tutorial Introduction to Adaptive Boosting</a:t>
                      </a:r>
                      <a:endParaRPr lang="zh-CN" altLang="en-US" sz="1400" dirty="0"/>
                    </a:p>
                    <a:p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2488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7E25B18-5502-4B8E-8264-702CD6F06FD3}"/>
              </a:ext>
            </a:extLst>
          </p:cNvPr>
          <p:cNvSpPr txBox="1"/>
          <p:nvPr/>
        </p:nvSpPr>
        <p:spPr>
          <a:xfrm>
            <a:off x="5276409" y="528692"/>
            <a:ext cx="243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二分类算法步骤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E21C84-2BF0-4F9B-BD5A-0E9C2418A3B4}"/>
                  </a:ext>
                </a:extLst>
              </p:cNvPr>
              <p:cNvSpPr txBox="1"/>
              <p:nvPr/>
            </p:nvSpPr>
            <p:spPr>
              <a:xfrm>
                <a:off x="5966587" y="1127059"/>
                <a:ext cx="4897092" cy="5295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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表示第</a:t>
                </a:r>
                <a:r>
                  <a:rPr lang="en-US" altLang="zh-CN" sz="1400" dirty="0" err="1">
                    <a:sym typeface="Wingdings" panose="05000000000000000000" pitchFamily="2" charset="2"/>
                  </a:rPr>
                  <a:t>i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个样本，共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个样本。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表示第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次迭代，第一次迭代时，每个权重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bSup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。且样本的标签为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和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-1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。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表示第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个分类器对第</a:t>
                </a:r>
                <a:r>
                  <a:rPr lang="en-US" altLang="zh-CN" sz="1400" dirty="0" err="1">
                    <a:sym typeface="Wingdings" panose="05000000000000000000" pitchFamily="2" charset="2"/>
                  </a:rPr>
                  <a:t>i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个样本的输出。</a:t>
                </a:r>
                <a:endParaRPr lang="en-US" altLang="zh-CN" sz="14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"/>
                </a:pPr>
                <a:endParaRPr lang="en-US" altLang="zh-CN" sz="1400" dirty="0">
                  <a:sym typeface="Wingdings" panose="05000000000000000000" pitchFamily="2" charset="2"/>
                </a:endParaRPr>
              </a:p>
              <a:p>
                <a:r>
                  <a:rPr lang="zh-CN" altLang="en-US" sz="1400" dirty="0">
                    <a:sym typeface="Wingdings" panose="05000000000000000000" pitchFamily="2" charset="2"/>
                  </a:rPr>
                  <a:t>  归一化权重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zh-CN" altLang="en-US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p>
                    </m:sSubSup>
                    <m:r>
                      <a:rPr lang="en-US" altLang="zh-CN" sz="1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zh-CN" sz="1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400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bSup>
                      </m:num>
                      <m:den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𝛴</m:t>
                        </m:r>
                        <m:sSubSup>
                          <m:sSubSupPr>
                            <m:ctrlP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40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14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"/>
                </a:pPr>
                <a:endParaRPr lang="en-US" altLang="zh-CN" sz="14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</m:t>
                    </m:r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  第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m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次迭代时构造第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m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个若分类器，使得</a:t>
                </a:r>
                <a:endParaRPr lang="en-US" altLang="zh-CN" sz="1400" dirty="0">
                  <a:sym typeface="Wingdings" panose="05000000000000000000" pitchFamily="2" charset="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sz="14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14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sub>
                      </m:sSub>
                      <m:r>
                        <a:rPr lang="zh-CN" altLang="en-US" sz="1400" i="0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1400" i="0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40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40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zh-CN" altLang="en-US" sz="140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1400" dirty="0"/>
              </a:p>
              <a:p>
                <a:pPr marL="285750" indent="-285750">
                  <a:buFont typeface="Wingdings" panose="05000000000000000000" pitchFamily="2" charset="2"/>
                  <a:buChar char=""/>
                </a:pPr>
                <a:endParaRPr lang="en-US" altLang="zh-CN" sz="1400" dirty="0"/>
              </a:p>
              <a:p>
                <a:pPr marL="285750" indent="-285750">
                  <a:buFont typeface="Wingdings" panose="05000000000000000000" pitchFamily="2" charset="2"/>
                  <a:buChar char=""/>
                </a:pPr>
                <a:endParaRPr lang="en-US" altLang="zh-CN" sz="1400" dirty="0"/>
              </a:p>
              <a:p>
                <a:r>
                  <a:rPr lang="en-US" altLang="zh-CN" sz="1400" b="0" dirty="0">
                    <a:sym typeface="Wingdings" panose="05000000000000000000" pitchFamily="2" charset="2"/>
                  </a:rPr>
                  <a:t>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sSub>
                      <m:sSubPr>
                        <m:ctrlPr>
                          <a:rPr lang="zh-CN" altLang="en-US" sz="14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14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1400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400" i="0" dirty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400" i="0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zh-CN" altLang="en-US" sz="14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zh-CN" altLang="en-US" sz="1400" dirty="0"/>
                  <a:t>   或者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sz="14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zh-CN" altLang="en-US" sz="1400" i="0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sz="1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400" dirty="0"/>
              </a:p>
              <a:p>
                <a:pPr marL="285750" indent="-285750">
                  <a:buFont typeface="Wingdings" panose="05000000000000000000" pitchFamily="2" charset="2"/>
                  <a:buChar char=""/>
                </a:pPr>
                <a:endParaRPr lang="en-US" altLang="zh-CN" sz="1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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altLang="zh-CN" sz="1400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  <m:e>
                            <m:sSubSup>
                              <m:sSub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eqArr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      </a:t>
                </a:r>
                <a:endParaRPr lang="en-US" altLang="zh-CN" sz="1400" dirty="0"/>
              </a:p>
              <a:p>
                <a:r>
                  <a:rPr lang="zh-CN" altLang="en-US" sz="1400" dirty="0"/>
                  <a:t> 或者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zh-CN" sz="1400" dirty="0"/>
                  <a:t> </a:t>
                </a:r>
              </a:p>
              <a:p>
                <a:endParaRPr lang="en-US" altLang="zh-CN" sz="1400" dirty="0"/>
              </a:p>
              <a:p>
                <a:r>
                  <a:rPr lang="en-US" altLang="zh-CN" sz="1400" dirty="0">
                    <a:sym typeface="Wingdings" panose="05000000000000000000" pitchFamily="2" charset="2"/>
                  </a:rPr>
                  <a:t>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f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sgn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𝛴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r>
                  <a:rPr lang="en-US" altLang="zh-CN" sz="1400" dirty="0"/>
                  <a:t>        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AE21C84-2BF0-4F9B-BD5A-0E9C2418A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587" y="1127059"/>
                <a:ext cx="4897092" cy="5295617"/>
              </a:xfrm>
              <a:prstGeom prst="rect">
                <a:avLst/>
              </a:prstGeom>
              <a:blipFill>
                <a:blip r:embed="rId4"/>
                <a:stretch>
                  <a:fillRect l="-374" t="-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53B2624-C65D-4675-9485-A84041FC68B4}"/>
              </a:ext>
            </a:extLst>
          </p:cNvPr>
          <p:cNvSpPr txBox="1"/>
          <p:nvPr/>
        </p:nvSpPr>
        <p:spPr>
          <a:xfrm>
            <a:off x="2358945" y="5661150"/>
            <a:ext cx="2917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注意：更新权重的两种方法是等价的。在归一化权重时，多的系数会被约掉，最后得到一样的权重。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55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2965D14-CFD2-4379-B5F8-EFB5A93403FE}"/>
                  </a:ext>
                </a:extLst>
              </p:cNvPr>
              <p:cNvSpPr txBox="1"/>
              <p:nvPr/>
            </p:nvSpPr>
            <p:spPr>
              <a:xfrm>
                <a:off x="730700" y="1035710"/>
                <a:ext cx="35618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2400" dirty="0"/>
                  <a:t>流程图</a:t>
                </a:r>
                <a:r>
                  <a:rPr lang="zh-CN" altLang="en-US" sz="1400" dirty="0"/>
                  <a:t>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,1}</m:t>
                    </m:r>
                  </m:oMath>
                </a14:m>
                <a:r>
                  <a:rPr lang="zh-CN" altLang="en-US" sz="1400" dirty="0"/>
                  <a:t>）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2965D14-CFD2-4379-B5F8-EFB5A934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1035710"/>
                <a:ext cx="3561899" cy="461665"/>
              </a:xfrm>
              <a:prstGeom prst="rect">
                <a:avLst/>
              </a:prstGeom>
              <a:blipFill>
                <a:blip r:embed="rId4"/>
                <a:stretch>
                  <a:fillRect l="-239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8D2DF3C-2F64-4738-B11E-11E0896F25BE}"/>
              </a:ext>
            </a:extLst>
          </p:cNvPr>
          <p:cNvSpPr/>
          <p:nvPr/>
        </p:nvSpPr>
        <p:spPr>
          <a:xfrm>
            <a:off x="3776870" y="2039369"/>
            <a:ext cx="1733384" cy="524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weak classifier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D02159-2E0B-48F6-8DA3-9B32C99F4C24}"/>
              </a:ext>
            </a:extLst>
          </p:cNvPr>
          <p:cNvSpPr/>
          <p:nvPr/>
        </p:nvSpPr>
        <p:spPr>
          <a:xfrm>
            <a:off x="3776870" y="3236040"/>
            <a:ext cx="1733384" cy="524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weak classifier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859BFE-A442-43BE-90E2-E097D2D6E7CC}"/>
              </a:ext>
            </a:extLst>
          </p:cNvPr>
          <p:cNvSpPr txBox="1"/>
          <p:nvPr/>
        </p:nvSpPr>
        <p:spPr>
          <a:xfrm>
            <a:off x="4390770" y="4068127"/>
            <a:ext cx="21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D2DF3C-2F64-4738-B11E-11E0896F25BE}"/>
              </a:ext>
            </a:extLst>
          </p:cNvPr>
          <p:cNvSpPr/>
          <p:nvPr/>
        </p:nvSpPr>
        <p:spPr>
          <a:xfrm>
            <a:off x="3770573" y="5378715"/>
            <a:ext cx="1733384" cy="524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weak classifier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B022B49-DA35-464C-81FC-4984B96A9D25}"/>
              </a:ext>
            </a:extLst>
          </p:cNvPr>
          <p:cNvCxnSpPr/>
          <p:nvPr/>
        </p:nvCxnSpPr>
        <p:spPr>
          <a:xfrm>
            <a:off x="1979055" y="2293811"/>
            <a:ext cx="14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CB1E2E-9D30-4A19-B6C1-F8D27E57253E}"/>
                  </a:ext>
                </a:extLst>
              </p:cNvPr>
              <p:cNvSpPr txBox="1"/>
              <p:nvPr/>
            </p:nvSpPr>
            <p:spPr>
              <a:xfrm>
                <a:off x="2358070" y="1858118"/>
                <a:ext cx="512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CB1E2E-9D30-4A19-B6C1-F8D27E572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70" y="1858118"/>
                <a:ext cx="5123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3943294-BAAC-4625-AEE6-2C310DA54E26}"/>
              </a:ext>
            </a:extLst>
          </p:cNvPr>
          <p:cNvCxnSpPr>
            <a:cxnSpLocks/>
          </p:cNvCxnSpPr>
          <p:nvPr/>
        </p:nvCxnSpPr>
        <p:spPr>
          <a:xfrm>
            <a:off x="5892362" y="2293811"/>
            <a:ext cx="160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1F7B93-F5D6-4616-B4B6-BF65F74E70BA}"/>
                  </a:ext>
                </a:extLst>
              </p:cNvPr>
              <p:cNvSpPr txBox="1"/>
              <p:nvPr/>
            </p:nvSpPr>
            <p:spPr>
              <a:xfrm>
                <a:off x="6349821" y="2313093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1F7B93-F5D6-4616-B4B6-BF65F74E7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21" y="2313093"/>
                <a:ext cx="4373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2BFF5BBB-03FF-4690-A7ED-0094E9ABA931}"/>
              </a:ext>
            </a:extLst>
          </p:cNvPr>
          <p:cNvSpPr/>
          <p:nvPr/>
        </p:nvSpPr>
        <p:spPr>
          <a:xfrm>
            <a:off x="7798339" y="1858118"/>
            <a:ext cx="1223175" cy="4222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strong classifier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2B869C6-361E-4DC4-8877-7B2728DFB08D}"/>
              </a:ext>
            </a:extLst>
          </p:cNvPr>
          <p:cNvCxnSpPr>
            <a:cxnSpLocks/>
          </p:cNvCxnSpPr>
          <p:nvPr/>
        </p:nvCxnSpPr>
        <p:spPr>
          <a:xfrm flipV="1">
            <a:off x="5892362" y="3498433"/>
            <a:ext cx="1609812" cy="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687ADB3-0B44-4A53-8A9A-3E8F78E96984}"/>
                  </a:ext>
                </a:extLst>
              </p:cNvPr>
              <p:cNvSpPr txBox="1"/>
              <p:nvPr/>
            </p:nvSpPr>
            <p:spPr>
              <a:xfrm>
                <a:off x="6352021" y="3532827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687ADB3-0B44-4A53-8A9A-3E8F78E96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21" y="3532827"/>
                <a:ext cx="4373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DABABF5-1F28-42C2-B3FC-12492148990E}"/>
              </a:ext>
            </a:extLst>
          </p:cNvPr>
          <p:cNvCxnSpPr>
            <a:cxnSpLocks/>
          </p:cNvCxnSpPr>
          <p:nvPr/>
        </p:nvCxnSpPr>
        <p:spPr>
          <a:xfrm>
            <a:off x="5892362" y="5647732"/>
            <a:ext cx="160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3D16714-A58E-4637-88C2-9E38236FC401}"/>
                  </a:ext>
                </a:extLst>
              </p:cNvPr>
              <p:cNvSpPr txBox="1"/>
              <p:nvPr/>
            </p:nvSpPr>
            <p:spPr>
              <a:xfrm>
                <a:off x="6396860" y="5629742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3D16714-A58E-4637-88C2-9E38236F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60" y="5629742"/>
                <a:ext cx="43732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0CC0EA0-8E90-4EE7-A8F0-DE7C51A13F61}"/>
                  </a:ext>
                </a:extLst>
              </p:cNvPr>
              <p:cNvSpPr txBox="1"/>
              <p:nvPr/>
            </p:nvSpPr>
            <p:spPr>
              <a:xfrm>
                <a:off x="4377543" y="2586440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0CC0EA0-8E90-4EE7-A8F0-DE7C51A13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43" y="2586440"/>
                <a:ext cx="43732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3B36E4A-5256-4D99-A0AC-833253BA253B}"/>
                  </a:ext>
                </a:extLst>
              </p:cNvPr>
              <p:cNvSpPr txBox="1"/>
              <p:nvPr/>
            </p:nvSpPr>
            <p:spPr>
              <a:xfrm>
                <a:off x="4377542" y="3817802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3B36E4A-5256-4D99-A0AC-833253BA2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42" y="3817802"/>
                <a:ext cx="4373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8FF611-25F4-429B-8DFB-88D220F496D6}"/>
              </a:ext>
            </a:extLst>
          </p:cNvPr>
          <p:cNvCxnSpPr/>
          <p:nvPr/>
        </p:nvCxnSpPr>
        <p:spPr>
          <a:xfrm>
            <a:off x="1979055" y="3487067"/>
            <a:ext cx="14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D37D3F7-5C7F-414C-9306-875B1FF1270F}"/>
                  </a:ext>
                </a:extLst>
              </p:cNvPr>
              <p:cNvSpPr txBox="1"/>
              <p:nvPr/>
            </p:nvSpPr>
            <p:spPr>
              <a:xfrm>
                <a:off x="2358070" y="3051374"/>
                <a:ext cx="512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D37D3F7-5C7F-414C-9306-875B1FF12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70" y="3051374"/>
                <a:ext cx="5123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84E6801-D166-4077-BD49-1A8F707A96C3}"/>
              </a:ext>
            </a:extLst>
          </p:cNvPr>
          <p:cNvCxnSpPr/>
          <p:nvPr/>
        </p:nvCxnSpPr>
        <p:spPr>
          <a:xfrm>
            <a:off x="2027333" y="5629742"/>
            <a:ext cx="144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5363B01-0A29-4B1C-9F04-A05F3076C89F}"/>
                  </a:ext>
                </a:extLst>
              </p:cNvPr>
              <p:cNvSpPr txBox="1"/>
              <p:nvPr/>
            </p:nvSpPr>
            <p:spPr>
              <a:xfrm>
                <a:off x="2406348" y="5194049"/>
                <a:ext cx="512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5363B01-0A29-4B1C-9F04-A05F3076C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48" y="5194049"/>
                <a:ext cx="5123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12D65E7-0DB3-415D-8D2D-398E6C3CC6FB}"/>
              </a:ext>
            </a:extLst>
          </p:cNvPr>
          <p:cNvCxnSpPr>
            <a:cxnSpLocks/>
          </p:cNvCxnSpPr>
          <p:nvPr/>
        </p:nvCxnSpPr>
        <p:spPr>
          <a:xfrm>
            <a:off x="9296845" y="4041313"/>
            <a:ext cx="912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BF06B85-D539-46A3-8C51-F452AD07A450}"/>
                  </a:ext>
                </a:extLst>
              </p:cNvPr>
              <p:cNvSpPr txBox="1"/>
              <p:nvPr/>
            </p:nvSpPr>
            <p:spPr>
              <a:xfrm>
                <a:off x="9524121" y="3632278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BF06B85-D539-46A3-8C51-F452AD07A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121" y="3632278"/>
                <a:ext cx="437321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3D9D11F0-7B38-4D75-BBFC-2E56AAEE224C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 flipV="1">
            <a:off x="4814864" y="2497759"/>
            <a:ext cx="1534957" cy="273347"/>
          </a:xfrm>
          <a:prstGeom prst="curvedConnector3">
            <a:avLst/>
          </a:prstGeom>
          <a:ln>
            <a:solidFill>
              <a:schemeClr val="accent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D891119-941B-413C-A625-D92B8035E3C4}"/>
                  </a:ext>
                </a:extLst>
              </p:cNvPr>
              <p:cNvSpPr txBox="1"/>
              <p:nvPr/>
            </p:nvSpPr>
            <p:spPr>
              <a:xfrm>
                <a:off x="6345335" y="3079144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D891119-941B-413C-A625-D92B8035E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35" y="3079144"/>
                <a:ext cx="43732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69B3184-AD33-4BD0-8F89-55F0EB964535}"/>
                  </a:ext>
                </a:extLst>
              </p:cNvPr>
              <p:cNvSpPr txBox="1"/>
              <p:nvPr/>
            </p:nvSpPr>
            <p:spPr>
              <a:xfrm>
                <a:off x="6341986" y="1882304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69B3184-AD33-4BD0-8F89-55F0EB964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86" y="1882304"/>
                <a:ext cx="43732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AB3B08A-33E5-4858-AC35-1289B353A23C}"/>
                  </a:ext>
                </a:extLst>
              </p:cNvPr>
              <p:cNvSpPr txBox="1"/>
              <p:nvPr/>
            </p:nvSpPr>
            <p:spPr>
              <a:xfrm>
                <a:off x="6378609" y="5219153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AB3B08A-33E5-4858-AC35-1289B353A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09" y="5219153"/>
                <a:ext cx="4373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8D7416E-F5F6-44DD-9B3B-82378A9A110E}"/>
              </a:ext>
            </a:extLst>
          </p:cNvPr>
          <p:cNvCxnSpPr>
            <a:cxnSpLocks/>
            <a:stCxn id="29" idx="1"/>
            <a:endCxn id="35" idx="3"/>
          </p:cNvCxnSpPr>
          <p:nvPr/>
        </p:nvCxnSpPr>
        <p:spPr>
          <a:xfrm rot="10800000" flipV="1">
            <a:off x="2870421" y="2771106"/>
            <a:ext cx="1507123" cy="46493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8603516-17F4-440C-86AD-4F50B1BC98BB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4814863" y="3717493"/>
            <a:ext cx="1537158" cy="284975"/>
          </a:xfrm>
          <a:prstGeom prst="curvedConnector3">
            <a:avLst/>
          </a:prstGeom>
          <a:ln>
            <a:solidFill>
              <a:schemeClr val="accent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5908B3D7-6321-4176-A97B-DFBB637F8524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 flipV="1">
            <a:off x="2918698" y="4952407"/>
            <a:ext cx="1225066" cy="426308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B9728CB-AB90-4BAE-B150-07609FA14F0B}"/>
                  </a:ext>
                </a:extLst>
              </p:cNvPr>
              <p:cNvSpPr txBox="1"/>
              <p:nvPr/>
            </p:nvSpPr>
            <p:spPr>
              <a:xfrm>
                <a:off x="4377542" y="5929763"/>
                <a:ext cx="43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B9728CB-AB90-4BAE-B150-07609FA14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42" y="5929763"/>
                <a:ext cx="4373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3D5B945-4A82-4EEC-B0E5-9757348EDB41}"/>
              </a:ext>
            </a:extLst>
          </p:cNvPr>
          <p:cNvCxnSpPr>
            <a:cxnSpLocks/>
            <a:stCxn id="63" idx="3"/>
            <a:endCxn id="28" idx="1"/>
          </p:cNvCxnSpPr>
          <p:nvPr/>
        </p:nvCxnSpPr>
        <p:spPr>
          <a:xfrm flipV="1">
            <a:off x="4814863" y="5814408"/>
            <a:ext cx="1581997" cy="30002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alpha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338F2F1-7322-4BDF-83EC-D9EBBF59B083}"/>
                  </a:ext>
                </a:extLst>
              </p:cNvPr>
              <p:cNvSpPr txBox="1"/>
              <p:nvPr/>
            </p:nvSpPr>
            <p:spPr>
              <a:xfrm>
                <a:off x="10274759" y="3805819"/>
                <a:ext cx="43732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338F2F1-7322-4BDF-83EC-D9EBBF59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759" y="3805819"/>
                <a:ext cx="437321" cy="391582"/>
              </a:xfrm>
              <a:prstGeom prst="rect">
                <a:avLst/>
              </a:prstGeom>
              <a:blipFill>
                <a:blip r:embed="rId1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6F238D-977F-42DD-83D0-0ED4C4499624}"/>
                  </a:ext>
                </a:extLst>
              </p:cNvPr>
              <p:cNvSpPr/>
              <p:nvPr/>
            </p:nvSpPr>
            <p:spPr>
              <a:xfrm>
                <a:off x="2822163" y="642959"/>
                <a:ext cx="3123099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F6F238D-977F-42DD-83D0-0ED4C4499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63" y="642959"/>
                <a:ext cx="3123099" cy="392993"/>
              </a:xfrm>
              <a:prstGeom prst="rect">
                <a:avLst/>
              </a:prstGeom>
              <a:blipFill>
                <a:blip r:embed="rId19"/>
                <a:stretch>
                  <a:fillRect t="-3077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7E53532-72BC-4803-B1F7-C9515CA5D961}"/>
                  </a:ext>
                </a:extLst>
              </p:cNvPr>
              <p:cNvSpPr/>
              <p:nvPr/>
            </p:nvSpPr>
            <p:spPr>
              <a:xfrm>
                <a:off x="9174246" y="530171"/>
                <a:ext cx="1526893" cy="613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7E53532-72BC-4803-B1F7-C9515CA5D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246" y="530171"/>
                <a:ext cx="1526893" cy="61350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A161EB9-1E05-4918-8080-7EEAFD9916BF}"/>
                  </a:ext>
                </a:extLst>
              </p:cNvPr>
              <p:cNvSpPr/>
              <p:nvPr/>
            </p:nvSpPr>
            <p:spPr>
              <a:xfrm>
                <a:off x="6396860" y="429517"/>
                <a:ext cx="2027735" cy="801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sub>
                      </m:sSub>
                      <m:r>
                        <a:rPr lang="zh-CN" altLang="en-US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A161EB9-1E05-4918-8080-7EEAFD991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860" y="429517"/>
                <a:ext cx="2027735" cy="80195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0285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6" grpId="0"/>
      <p:bldP spid="15" grpId="0" animBg="1"/>
      <p:bldP spid="9" grpId="0"/>
      <p:bldP spid="10" grpId="0"/>
      <p:bldP spid="21" grpId="0" animBg="1"/>
      <p:bldP spid="26" grpId="0"/>
      <p:bldP spid="28" grpId="0"/>
      <p:bldP spid="29" grpId="0"/>
      <p:bldP spid="33" grpId="0"/>
      <p:bldP spid="35" grpId="0"/>
      <p:bldP spid="37" grpId="0"/>
      <p:bldP spid="39" grpId="0"/>
      <p:bldP spid="42" grpId="0"/>
      <p:bldP spid="43" grpId="0"/>
      <p:bldP spid="44" grpId="0"/>
      <p:bldP spid="63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730701" y="19013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bg2">
                    <a:lumMod val="50000"/>
                  </a:schemeClr>
                </a:solidFill>
                <a:latin typeface="+mn-ea"/>
              </a:rPr>
              <a:t>adaboost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965D14-CFD2-4379-B5F8-EFB5A93403FE}"/>
              </a:ext>
            </a:extLst>
          </p:cNvPr>
          <p:cNvSpPr txBox="1"/>
          <p:nvPr/>
        </p:nvSpPr>
        <p:spPr>
          <a:xfrm>
            <a:off x="730701" y="1035710"/>
            <a:ext cx="549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/>
              <a:t>简单示例（采用</a:t>
            </a:r>
            <a:r>
              <a:rPr lang="en-US" altLang="zh-CN" sz="2400" dirty="0" err="1"/>
              <a:t>adaboost</a:t>
            </a:r>
            <a:r>
              <a:rPr lang="en-US" altLang="zh-CN" sz="2400" dirty="0"/>
              <a:t> M1</a:t>
            </a:r>
            <a:r>
              <a:rPr lang="zh-CN" altLang="en-US" sz="2400" dirty="0"/>
              <a:t>算法）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EDA66-D501-4848-8250-699725A8D4A5}"/>
              </a:ext>
            </a:extLst>
          </p:cNvPr>
          <p:cNvSpPr txBox="1"/>
          <p:nvPr/>
        </p:nvSpPr>
        <p:spPr>
          <a:xfrm>
            <a:off x="730700" y="1819727"/>
            <a:ext cx="4916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分析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训练样本是二维坐标，即每个样本有两个特征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218C31-F942-4C81-A3E4-3B7BABC969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21" t="16543" r="14723" b="8271"/>
          <a:stretch/>
        </p:blipFill>
        <p:spPr>
          <a:xfrm>
            <a:off x="5889229" y="1995228"/>
            <a:ext cx="5968259" cy="334068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20C1A78B-DB24-4489-B9A1-20A6B600E465}"/>
              </a:ext>
            </a:extLst>
          </p:cNvPr>
          <p:cNvSpPr txBox="1"/>
          <p:nvPr/>
        </p:nvSpPr>
        <p:spPr>
          <a:xfrm>
            <a:off x="730701" y="3019242"/>
            <a:ext cx="36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00B0F0"/>
                </a:solidFill>
              </a:rPr>
              <a:t>单层决策树</a:t>
            </a:r>
            <a:r>
              <a:rPr lang="zh-CN" altLang="en-US" dirty="0"/>
              <a:t>作为弱分类器。</a:t>
            </a:r>
            <a:endParaRPr lang="en-US" altLang="zh-CN" dirty="0"/>
          </a:p>
        </p:txBody>
      </p:sp>
      <p:sp>
        <p:nvSpPr>
          <p:cNvPr id="47" name="文本框 3">
            <a:extLst>
              <a:ext uri="{FF2B5EF4-FFF2-40B4-BE49-F238E27FC236}">
                <a16:creationId xmlns:a16="http://schemas.microsoft.com/office/drawing/2014/main" id="{2F6EDA66-D501-4848-8250-699725A8D4A5}"/>
              </a:ext>
            </a:extLst>
          </p:cNvPr>
          <p:cNvSpPr txBox="1"/>
          <p:nvPr/>
        </p:nvSpPr>
        <p:spPr>
          <a:xfrm>
            <a:off x="730701" y="3687823"/>
            <a:ext cx="491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为了使结果更直观，两类的标签用</a:t>
            </a:r>
            <a:r>
              <a:rPr lang="en-US" altLang="zh-CN" dirty="0"/>
              <a:t>-1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表示。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3">
                <a:extLst>
                  <a:ext uri="{FF2B5EF4-FFF2-40B4-BE49-F238E27FC236}">
                    <a16:creationId xmlns:a16="http://schemas.microsoft.com/office/drawing/2014/main" id="{650697AB-B43C-4487-AE6D-2BAB7F4C1981}"/>
                  </a:ext>
                </a:extLst>
              </p:cNvPr>
              <p:cNvSpPr txBox="1"/>
              <p:nvPr/>
            </p:nvSpPr>
            <p:spPr>
              <a:xfrm>
                <a:off x="730700" y="4492432"/>
                <a:ext cx="4586366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强分类器最后的输出就为：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49" name="文本框 3">
                <a:extLst>
                  <a:ext uri="{FF2B5EF4-FFF2-40B4-BE49-F238E27FC236}">
                    <a16:creationId xmlns:a16="http://schemas.microsoft.com/office/drawing/2014/main" id="{650697AB-B43C-4487-AE6D-2BAB7F4C1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4492432"/>
                <a:ext cx="4586366" cy="945580"/>
              </a:xfrm>
              <a:prstGeom prst="rect">
                <a:avLst/>
              </a:prstGeom>
              <a:blipFill>
                <a:blip r:embed="rId5"/>
                <a:stretch>
                  <a:fillRect l="-931" t="-17419" r="-3457" b="-4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CFED87C-DE41-4543-8F3D-CD27E9931AF8}"/>
                  </a:ext>
                </a:extLst>
              </p:cNvPr>
              <p:cNvSpPr/>
              <p:nvPr/>
            </p:nvSpPr>
            <p:spPr>
              <a:xfrm>
                <a:off x="730700" y="5476875"/>
                <a:ext cx="6096000" cy="6908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最后分类：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en-US" altLang="zh-CN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&lt; 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CFED87C-DE41-4543-8F3D-CD27E9931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0" y="5476875"/>
                <a:ext cx="6096000" cy="690830"/>
              </a:xfrm>
              <a:prstGeom prst="rect">
                <a:avLst/>
              </a:prstGeom>
              <a:blipFill>
                <a:blip r:embed="rId6"/>
                <a:stretch>
                  <a:fillRect l="-700" t="-3509" b="-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88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comb/>
      </p:transition>
    </mc:Choice>
    <mc:Fallback xmlns=""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  <p:bldP spid="47" grpId="0"/>
      <p:bldP spid="49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324180745"/>
  <p:tag name="MH_LIBRARY" val="GRAPHIC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7380</TotalTime>
  <Words>1306</Words>
  <Application>Microsoft Office PowerPoint</Application>
  <PresentationFormat>宽屏</PresentationFormat>
  <Paragraphs>278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粉绿通用ppt</dc:title>
  <dc:creator>优品PPT</dc:creator>
  <cp:keywords>http:/www.ypppt.com</cp:keywords>
  <dc:description>http://www.ypppt.com/</dc:description>
  <cp:lastModifiedBy>伟 李</cp:lastModifiedBy>
  <cp:revision>684</cp:revision>
  <dcterms:created xsi:type="dcterms:W3CDTF">2016-07-03T13:52:00Z</dcterms:created>
  <dcterms:modified xsi:type="dcterms:W3CDTF">2019-01-13T08:08:36Z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