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6" r:id="rId9"/>
    <p:sldId id="267" r:id="rId10"/>
    <p:sldId id="263" r:id="rId11"/>
    <p:sldId id="264"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CBB69-FBA5-4535-AE72-12B57AE55F20}" type="datetimeFigureOut">
              <a:rPr lang="zh-CN" altLang="en-US" smtClean="0"/>
              <a:t>2019/3/27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82A26-71A8-45A3-BF44-E3D91AE2E381}" type="slidenum">
              <a:rPr lang="zh-CN" altLang="en-US" smtClean="0"/>
              <a:t>‹#›</a:t>
            </a:fld>
            <a:endParaRPr lang="zh-CN" altLang="en-US"/>
          </a:p>
        </p:txBody>
      </p:sp>
    </p:spTree>
    <p:extLst>
      <p:ext uri="{BB962C8B-B14F-4D97-AF65-F5344CB8AC3E}">
        <p14:creationId xmlns:p14="http://schemas.microsoft.com/office/powerpoint/2010/main" val="398099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782A26-71A8-45A3-BF44-E3D91AE2E381}" type="slidenum">
              <a:rPr lang="zh-CN" altLang="en-US" smtClean="0"/>
              <a:t>8</a:t>
            </a:fld>
            <a:endParaRPr lang="zh-CN" altLang="en-US"/>
          </a:p>
        </p:txBody>
      </p:sp>
    </p:spTree>
    <p:extLst>
      <p:ext uri="{BB962C8B-B14F-4D97-AF65-F5344CB8AC3E}">
        <p14:creationId xmlns:p14="http://schemas.microsoft.com/office/powerpoint/2010/main" val="75438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782A26-71A8-45A3-BF44-E3D91AE2E381}" type="slidenum">
              <a:rPr lang="zh-CN" altLang="en-US" smtClean="0"/>
              <a:t>9</a:t>
            </a:fld>
            <a:endParaRPr lang="zh-CN" altLang="en-US"/>
          </a:p>
        </p:txBody>
      </p:sp>
    </p:spTree>
    <p:extLst>
      <p:ext uri="{BB962C8B-B14F-4D97-AF65-F5344CB8AC3E}">
        <p14:creationId xmlns:p14="http://schemas.microsoft.com/office/powerpoint/2010/main" val="998240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782A26-71A8-45A3-BF44-E3D91AE2E381}" type="slidenum">
              <a:rPr lang="zh-CN" altLang="en-US" smtClean="0"/>
              <a:t>15</a:t>
            </a:fld>
            <a:endParaRPr lang="zh-CN" altLang="en-US"/>
          </a:p>
        </p:txBody>
      </p:sp>
    </p:spTree>
    <p:extLst>
      <p:ext uri="{BB962C8B-B14F-4D97-AF65-F5344CB8AC3E}">
        <p14:creationId xmlns:p14="http://schemas.microsoft.com/office/powerpoint/2010/main" val="156038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782A26-71A8-45A3-BF44-E3D91AE2E381}" type="slidenum">
              <a:rPr lang="zh-CN" altLang="en-US" smtClean="0"/>
              <a:t>16</a:t>
            </a:fld>
            <a:endParaRPr lang="zh-CN" altLang="en-US"/>
          </a:p>
        </p:txBody>
      </p:sp>
    </p:spTree>
    <p:extLst>
      <p:ext uri="{BB962C8B-B14F-4D97-AF65-F5344CB8AC3E}">
        <p14:creationId xmlns:p14="http://schemas.microsoft.com/office/powerpoint/2010/main" val="166794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782A26-71A8-45A3-BF44-E3D91AE2E381}" type="slidenum">
              <a:rPr lang="zh-CN" altLang="en-US" smtClean="0"/>
              <a:t>17</a:t>
            </a:fld>
            <a:endParaRPr lang="zh-CN" altLang="en-US"/>
          </a:p>
        </p:txBody>
      </p:sp>
    </p:spTree>
    <p:extLst>
      <p:ext uri="{BB962C8B-B14F-4D97-AF65-F5344CB8AC3E}">
        <p14:creationId xmlns:p14="http://schemas.microsoft.com/office/powerpoint/2010/main" val="67693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782A26-71A8-45A3-BF44-E3D91AE2E381}" type="slidenum">
              <a:rPr lang="zh-CN" altLang="en-US" smtClean="0"/>
              <a:t>18</a:t>
            </a:fld>
            <a:endParaRPr lang="zh-CN" altLang="en-US"/>
          </a:p>
        </p:txBody>
      </p:sp>
    </p:spTree>
    <p:extLst>
      <p:ext uri="{BB962C8B-B14F-4D97-AF65-F5344CB8AC3E}">
        <p14:creationId xmlns:p14="http://schemas.microsoft.com/office/powerpoint/2010/main" val="349259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286980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1448518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35750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378683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394826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380298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32562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324027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1705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125070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61AB51-15CF-44D8-8D46-4806F233FAFC}" type="datetimeFigureOut">
              <a:rPr lang="zh-CN" altLang="en-US" smtClean="0"/>
              <a:t>2019/3/27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276083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1AB51-15CF-44D8-8D46-4806F233FAFC}" type="datetimeFigureOut">
              <a:rPr lang="zh-CN" altLang="en-US" smtClean="0"/>
              <a:t>2019/3/27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17BA2-2A27-413A-95AC-8EEF56B2C501}" type="slidenum">
              <a:rPr lang="zh-CN" altLang="en-US" smtClean="0"/>
              <a:t>‹#›</a:t>
            </a:fld>
            <a:endParaRPr lang="zh-CN" altLang="en-US"/>
          </a:p>
        </p:txBody>
      </p:sp>
    </p:spTree>
    <p:extLst>
      <p:ext uri="{BB962C8B-B14F-4D97-AF65-F5344CB8AC3E}">
        <p14:creationId xmlns:p14="http://schemas.microsoft.com/office/powerpoint/2010/main" val="2633373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F3CDD14-AC82-4210-9515-ECBDBB151C9E}"/>
              </a:ext>
            </a:extLst>
          </p:cNvPr>
          <p:cNvSpPr txBox="1">
            <a:spLocks noChangeArrowheads="1"/>
          </p:cNvSpPr>
          <p:nvPr/>
        </p:nvSpPr>
        <p:spPr>
          <a:xfrm>
            <a:off x="409492" y="1497219"/>
            <a:ext cx="8325016" cy="1224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latin typeface="Arial" panose="020B0604020202020204" pitchFamily="34" charset="0"/>
              </a:rPr>
              <a:t>Introduction to Camera Calibration and Distortion Model</a:t>
            </a:r>
            <a:endParaRPr lang="zh-CN" altLang="en-US" dirty="0">
              <a:cs typeface="Lato Black"/>
            </a:endParaRPr>
          </a:p>
        </p:txBody>
      </p:sp>
      <p:sp>
        <p:nvSpPr>
          <p:cNvPr id="6" name="矩形 3">
            <a:extLst>
              <a:ext uri="{FF2B5EF4-FFF2-40B4-BE49-F238E27FC236}">
                <a16:creationId xmlns:a16="http://schemas.microsoft.com/office/drawing/2014/main" id="{4A0223EC-D243-4FBB-9822-86BFF31042B2}"/>
              </a:ext>
            </a:extLst>
          </p:cNvPr>
          <p:cNvSpPr>
            <a:spLocks noChangeArrowheads="1"/>
          </p:cNvSpPr>
          <p:nvPr/>
        </p:nvSpPr>
        <p:spPr bwMode="auto">
          <a:xfrm>
            <a:off x="4042567" y="3998899"/>
            <a:ext cx="1058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zh-CN" sz="2400" b="1" dirty="0"/>
              <a:t>Wei Li</a:t>
            </a:r>
          </a:p>
        </p:txBody>
      </p:sp>
      <p:sp>
        <p:nvSpPr>
          <p:cNvPr id="7" name="矩形 4">
            <a:extLst>
              <a:ext uri="{FF2B5EF4-FFF2-40B4-BE49-F238E27FC236}">
                <a16:creationId xmlns:a16="http://schemas.microsoft.com/office/drawing/2014/main" id="{652ADB8D-E95F-4940-AA88-A5567871EC2A}"/>
              </a:ext>
            </a:extLst>
          </p:cNvPr>
          <p:cNvSpPr>
            <a:spLocks noChangeArrowheads="1"/>
          </p:cNvSpPr>
          <p:nvPr/>
        </p:nvSpPr>
        <p:spPr bwMode="auto">
          <a:xfrm>
            <a:off x="1551781" y="4573601"/>
            <a:ext cx="6040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zh-CN" altLang="en-US" sz="2400" dirty="0">
                <a:latin typeface="Arial" panose="020B0604020202020204" pitchFamily="34" charset="0"/>
                <a:cs typeface="Arial" panose="020B0604020202020204" pitchFamily="34" charset="0"/>
              </a:rPr>
              <a:t>School of Automation Engineering, UESTC</a:t>
            </a:r>
          </a:p>
        </p:txBody>
      </p:sp>
    </p:spTree>
    <p:extLst>
      <p:ext uri="{BB962C8B-B14F-4D97-AF65-F5344CB8AC3E}">
        <p14:creationId xmlns:p14="http://schemas.microsoft.com/office/powerpoint/2010/main" val="201163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61D62D3A-891F-458C-A678-36374F3A0D53}"/>
                  </a:ext>
                </a:extLst>
              </p:cNvPr>
              <p:cNvSpPr txBox="1"/>
              <p:nvPr/>
            </p:nvSpPr>
            <p:spPr>
              <a:xfrm>
                <a:off x="895473" y="2111869"/>
                <a:ext cx="7454668" cy="89620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Getting the rotation vector and the translation vector </a:t>
                </a:r>
                <a14:m>
                  <m:oMath xmlns:m="http://schemas.openxmlformats.org/officeDocument/2006/math">
                    <m:acc>
                      <m:accPr>
                        <m:chr m:val="⃗"/>
                        <m:ctrlPr>
                          <a:rPr lang="en-US" altLang="zh-CN" sz="2400" dirty="0" smtClean="0">
                            <a:solidFill>
                              <a:srgbClr val="00B0F0"/>
                            </a:solidFill>
                            <a:latin typeface="Cambria Math" panose="02040503050406030204" pitchFamily="18" charset="0"/>
                          </a:rPr>
                        </m:ctrlPr>
                      </m:accPr>
                      <m:e>
                        <m:r>
                          <a:rPr lang="en-US" altLang="zh-CN" sz="2400" i="1" dirty="0" smtClean="0">
                            <a:solidFill>
                              <a:srgbClr val="00B0F0"/>
                            </a:solidFill>
                            <a:latin typeface="Cambria Math" panose="02040503050406030204" pitchFamily="18" charset="0"/>
                          </a:rPr>
                          <m:t>𝑅</m:t>
                        </m:r>
                      </m:e>
                    </m:acc>
                  </m:oMath>
                </a14:m>
                <a:r>
                  <a:rPr lang="en-US" altLang="zh-CN" sz="2400" dirty="0">
                    <a:solidFill>
                      <a:srgbClr val="00B0F0"/>
                    </a:solidFill>
                  </a:rPr>
                  <a:t>, </a:t>
                </a:r>
                <a14:m>
                  <m:oMath xmlns:m="http://schemas.openxmlformats.org/officeDocument/2006/math">
                    <m:acc>
                      <m:accPr>
                        <m:chr m:val="⃗"/>
                        <m:ctrlPr>
                          <a:rPr lang="en-US" altLang="zh-CN" sz="2400" smtClean="0">
                            <a:solidFill>
                              <a:srgbClr val="00B0F0"/>
                            </a:solidFill>
                            <a:latin typeface="Cambria Math" panose="02040503050406030204" pitchFamily="18" charset="0"/>
                          </a:rPr>
                        </m:ctrlPr>
                      </m:accPr>
                      <m:e>
                        <m:r>
                          <a:rPr lang="en-US" altLang="zh-CN" sz="2400" i="1" smtClean="0">
                            <a:solidFill>
                              <a:srgbClr val="00B0F0"/>
                            </a:solidFill>
                            <a:latin typeface="Cambria Math" panose="02040503050406030204" pitchFamily="18" charset="0"/>
                          </a:rPr>
                          <m:t>𝑡</m:t>
                        </m:r>
                      </m:e>
                    </m:acc>
                  </m:oMath>
                </a14:m>
                <a:r>
                  <a:rPr lang="en-US" altLang="zh-CN" sz="2400" dirty="0"/>
                  <a:t>, e.g., extrinsic matrix which has are </a:t>
                </a:r>
                <a:r>
                  <a:rPr lang="en-US" altLang="zh-CN" sz="2400" dirty="0">
                    <a:solidFill>
                      <a:srgbClr val="00B0F0"/>
                    </a:solidFill>
                  </a:rPr>
                  <a:t>6</a:t>
                </a:r>
                <a:r>
                  <a:rPr lang="en-US" altLang="zh-CN" sz="2400" dirty="0"/>
                  <a:t> constraints.</a:t>
                </a:r>
              </a:p>
            </p:txBody>
          </p:sp>
        </mc:Choice>
        <mc:Fallback>
          <p:sp>
            <p:nvSpPr>
              <p:cNvPr id="2" name="文本框 1">
                <a:extLst>
                  <a:ext uri="{FF2B5EF4-FFF2-40B4-BE49-F238E27FC236}">
                    <a16:creationId xmlns:a16="http://schemas.microsoft.com/office/drawing/2014/main" id="{61D62D3A-891F-458C-A678-36374F3A0D53}"/>
                  </a:ext>
                </a:extLst>
              </p:cNvPr>
              <p:cNvSpPr txBox="1">
                <a:spLocks noRot="1" noChangeAspect="1" noMove="1" noResize="1" noEditPoints="1" noAdjustHandles="1" noChangeArrowheads="1" noChangeShapeType="1" noTextEdit="1"/>
              </p:cNvSpPr>
              <p:nvPr/>
            </p:nvSpPr>
            <p:spPr>
              <a:xfrm>
                <a:off x="895473" y="2111869"/>
                <a:ext cx="7454668" cy="896207"/>
              </a:xfrm>
              <a:prstGeom prst="rect">
                <a:avLst/>
              </a:prstGeom>
              <a:blipFill>
                <a:blip r:embed="rId2"/>
                <a:stretch>
                  <a:fillRect l="-1145" t="-680" r="-2044" b="-149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8723413F-91EC-4865-910C-55BCA4D224FA}"/>
                  </a:ext>
                </a:extLst>
              </p:cNvPr>
              <p:cNvSpPr txBox="1"/>
              <p:nvPr/>
            </p:nvSpPr>
            <p:spPr>
              <a:xfrm>
                <a:off x="895473" y="3502662"/>
                <a:ext cx="7611395" cy="50642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Getting the intrinsic matrix </a:t>
                </a:r>
                <a14:m>
                  <m:oMath xmlns:m="http://schemas.openxmlformats.org/officeDocument/2006/math">
                    <m:acc>
                      <m:accPr>
                        <m:chr m:val="⃗"/>
                        <m:ctrlPr>
                          <a:rPr lang="en-US" altLang="zh-CN" sz="2400" dirty="0" smtClean="0">
                            <a:solidFill>
                              <a:srgbClr val="00B0F0"/>
                            </a:solidFill>
                          </a:rPr>
                        </m:ctrlPr>
                      </m:accPr>
                      <m:e>
                        <m:r>
                          <m:rPr>
                            <m:sty m:val="p"/>
                          </m:rPr>
                          <a:rPr lang="en-US" altLang="zh-CN" sz="2400" b="0" i="0" dirty="0" smtClean="0">
                            <a:solidFill>
                              <a:srgbClr val="00B0F0"/>
                            </a:solidFill>
                            <a:latin typeface="Cambria Math" panose="02040503050406030204" pitchFamily="18" charset="0"/>
                          </a:rPr>
                          <m:t>K</m:t>
                        </m:r>
                      </m:e>
                    </m:acc>
                  </m:oMath>
                </a14:m>
                <a:r>
                  <a:rPr lang="en-US" altLang="zh-CN" sz="2400" dirty="0">
                    <a:solidFill>
                      <a:srgbClr val="00B0F0"/>
                    </a:solidFill>
                  </a:rPr>
                  <a:t> </a:t>
                </a:r>
                <a:r>
                  <a:rPr lang="en-US" altLang="zh-CN" sz="2400" dirty="0"/>
                  <a:t>which has are </a:t>
                </a:r>
                <a:r>
                  <a:rPr lang="en-US" altLang="zh-CN" sz="2400" dirty="0">
                    <a:solidFill>
                      <a:srgbClr val="00B0F0"/>
                    </a:solidFill>
                  </a:rPr>
                  <a:t>5</a:t>
                </a:r>
                <a:r>
                  <a:rPr lang="en-US" altLang="zh-CN" sz="2400" dirty="0"/>
                  <a:t> constraints. </a:t>
                </a:r>
              </a:p>
            </p:txBody>
          </p:sp>
        </mc:Choice>
        <mc:Fallback>
          <p:sp>
            <p:nvSpPr>
              <p:cNvPr id="4" name="文本框 3">
                <a:extLst>
                  <a:ext uri="{FF2B5EF4-FFF2-40B4-BE49-F238E27FC236}">
                    <a16:creationId xmlns:a16="http://schemas.microsoft.com/office/drawing/2014/main" id="{8723413F-91EC-4865-910C-55BCA4D224FA}"/>
                  </a:ext>
                </a:extLst>
              </p:cNvPr>
              <p:cNvSpPr txBox="1">
                <a:spLocks noRot="1" noChangeAspect="1" noMove="1" noResize="1" noEditPoints="1" noAdjustHandles="1" noChangeArrowheads="1" noChangeShapeType="1" noTextEdit="1"/>
              </p:cNvSpPr>
              <p:nvPr/>
            </p:nvSpPr>
            <p:spPr>
              <a:xfrm>
                <a:off x="895473" y="3502662"/>
                <a:ext cx="7611395" cy="506421"/>
              </a:xfrm>
              <a:prstGeom prst="rect">
                <a:avLst/>
              </a:prstGeom>
              <a:blipFill>
                <a:blip r:embed="rId3"/>
                <a:stretch>
                  <a:fillRect l="-1122" t="-1205" r="-1923" b="-2650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1E39AAB-AB9F-45BF-A9DD-689B0914CDCB}"/>
              </a:ext>
            </a:extLst>
          </p:cNvPr>
          <p:cNvSpPr txBox="1"/>
          <p:nvPr/>
        </p:nvSpPr>
        <p:spPr>
          <a:xfrm>
            <a:off x="895473" y="4754524"/>
            <a:ext cx="761139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Getting the  distortion coefficients </a:t>
            </a:r>
            <a:r>
              <a:rPr lang="en-US" altLang="zh-CN" sz="2400" dirty="0">
                <a:solidFill>
                  <a:srgbClr val="00B0F0"/>
                </a:solidFill>
              </a:rPr>
              <a:t>k1, k2, k3, p1, p2.</a:t>
            </a:r>
          </a:p>
        </p:txBody>
      </p:sp>
      <p:sp>
        <p:nvSpPr>
          <p:cNvPr id="7" name="标题 1">
            <a:extLst>
              <a:ext uri="{FF2B5EF4-FFF2-40B4-BE49-F238E27FC236}">
                <a16:creationId xmlns:a16="http://schemas.microsoft.com/office/drawing/2014/main" id="{DC63C6A9-DF55-46C6-86D9-589F27144513}"/>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Purpose of camera calibration</a:t>
            </a:r>
          </a:p>
        </p:txBody>
      </p:sp>
    </p:spTree>
    <p:extLst>
      <p:ext uri="{BB962C8B-B14F-4D97-AF65-F5344CB8AC3E}">
        <p14:creationId xmlns:p14="http://schemas.microsoft.com/office/powerpoint/2010/main" val="20718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B073C6-99C7-464C-B7D6-CDB54BC81D29}"/>
              </a:ext>
            </a:extLst>
          </p:cNvPr>
          <p:cNvSpPr/>
          <p:nvPr/>
        </p:nvSpPr>
        <p:spPr>
          <a:xfrm>
            <a:off x="935271" y="2482844"/>
            <a:ext cx="7273457" cy="1077218"/>
          </a:xfrm>
          <a:prstGeom prst="rect">
            <a:avLst/>
          </a:prstGeom>
        </p:spPr>
        <p:txBody>
          <a:bodyPr wrap="square">
            <a:spAutoFit/>
          </a:bodyPr>
          <a:lstStyle/>
          <a:p>
            <a:pPr algn="ctr">
              <a:lnSpc>
                <a:spcPct val="100000"/>
              </a:lnSpc>
            </a:pPr>
            <a:r>
              <a:rPr lang="en-US" altLang="zh-CN" sz="3200" dirty="0">
                <a:solidFill>
                  <a:srgbClr val="404040"/>
                </a:solidFill>
                <a:latin typeface="Arial" panose="020B0604020202020204" pitchFamily="34" charset="0"/>
              </a:rPr>
              <a:t>A Flexible New Technique for Camera Calibration</a:t>
            </a:r>
            <a:endParaRPr lang="zh-CN" altLang="en-US" sz="3200" dirty="0">
              <a:latin typeface="Arial" panose="020B0604020202020204" pitchFamily="34" charset="0"/>
            </a:endParaRPr>
          </a:p>
        </p:txBody>
      </p:sp>
      <p:sp>
        <p:nvSpPr>
          <p:cNvPr id="3" name="矩形 2">
            <a:extLst>
              <a:ext uri="{FF2B5EF4-FFF2-40B4-BE49-F238E27FC236}">
                <a16:creationId xmlns:a16="http://schemas.microsoft.com/office/drawing/2014/main" id="{D3E73351-F39A-4DFB-A3A3-C9033D04DF8E}"/>
              </a:ext>
            </a:extLst>
          </p:cNvPr>
          <p:cNvSpPr/>
          <p:nvPr/>
        </p:nvSpPr>
        <p:spPr>
          <a:xfrm>
            <a:off x="3707563" y="4055367"/>
            <a:ext cx="1728871" cy="369332"/>
          </a:xfrm>
          <a:prstGeom prst="rect">
            <a:avLst/>
          </a:prstGeom>
        </p:spPr>
        <p:txBody>
          <a:bodyPr wrap="none">
            <a:spAutoFit/>
          </a:bodyPr>
          <a:lstStyle/>
          <a:p>
            <a:r>
              <a:rPr lang="en-US" altLang="zh-CN" dirty="0" err="1"/>
              <a:t>Zhengyou</a:t>
            </a:r>
            <a:r>
              <a:rPr lang="en-US" altLang="zh-CN" dirty="0"/>
              <a:t> Zhang</a:t>
            </a:r>
            <a:endParaRPr lang="zh-CN" altLang="en-US" dirty="0"/>
          </a:p>
        </p:txBody>
      </p:sp>
    </p:spTree>
    <p:extLst>
      <p:ext uri="{BB962C8B-B14F-4D97-AF65-F5344CB8AC3E}">
        <p14:creationId xmlns:p14="http://schemas.microsoft.com/office/powerpoint/2010/main" val="864108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D62D3A-891F-458C-A678-36374F3A0D53}"/>
              </a:ext>
            </a:extLst>
          </p:cNvPr>
          <p:cNvSpPr txBox="1"/>
          <p:nvPr/>
        </p:nvSpPr>
        <p:spPr>
          <a:xfrm>
            <a:off x="1181832" y="1709524"/>
            <a:ext cx="6567791" cy="4230081"/>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ﬂexibility </a:t>
            </a:r>
          </a:p>
          <a:p>
            <a:r>
              <a:rPr lang="en-US" altLang="zh-CN" dirty="0"/>
              <a:t>Current research is focused on a desktop vision system (DVS) . since the potential for using DVSs is large. Cameras are becoming cheap and ubiquitous. A DVS aims at the general public, who are not experts in computer vision.  </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robustness </a:t>
            </a:r>
          </a:p>
          <a:p>
            <a:r>
              <a:rPr lang="en-US" altLang="zh-CN" dirty="0"/>
              <a:t>The camera calibration algorithm is very stable through several comparative experiments</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low cost</a:t>
            </a:r>
          </a:p>
          <a:p>
            <a:r>
              <a:rPr lang="en-US" altLang="zh-CN" dirty="0"/>
              <a:t>A typical computer user will perform vision tasks only from time to time, so will not be willing to invest money for expensive equipment. </a:t>
            </a:r>
          </a:p>
        </p:txBody>
      </p:sp>
      <p:sp>
        <p:nvSpPr>
          <p:cNvPr id="9" name="标题 1">
            <a:extLst>
              <a:ext uri="{FF2B5EF4-FFF2-40B4-BE49-F238E27FC236}">
                <a16:creationId xmlns:a16="http://schemas.microsoft.com/office/drawing/2014/main" id="{DCFF138E-78C4-41DB-820A-4BCCB619B14D}"/>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3200" dirty="0">
                <a:solidFill>
                  <a:srgbClr val="404040"/>
                </a:solidFill>
                <a:latin typeface="Arial" panose="020B0604020202020204" pitchFamily="34" charset="0"/>
              </a:rPr>
              <a:t>Motivation</a:t>
            </a:r>
          </a:p>
        </p:txBody>
      </p:sp>
    </p:spTree>
    <p:extLst>
      <p:ext uri="{BB962C8B-B14F-4D97-AF65-F5344CB8AC3E}">
        <p14:creationId xmlns:p14="http://schemas.microsoft.com/office/powerpoint/2010/main" val="247955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9589A20-8FDE-4FD5-8C3A-67E7056E664F}"/>
              </a:ext>
            </a:extLst>
          </p:cNvPr>
          <p:cNvPicPr>
            <a:picLocks noChangeAspect="1"/>
          </p:cNvPicPr>
          <p:nvPr/>
        </p:nvPicPr>
        <p:blipFill>
          <a:blip r:embed="rId2"/>
          <a:stretch>
            <a:fillRect/>
          </a:stretch>
        </p:blipFill>
        <p:spPr>
          <a:xfrm>
            <a:off x="1873610" y="2293669"/>
            <a:ext cx="1505695" cy="859445"/>
          </a:xfrm>
          <a:prstGeom prst="rect">
            <a:avLst/>
          </a:prstGeom>
        </p:spPr>
      </p:pic>
      <p:pic>
        <p:nvPicPr>
          <p:cNvPr id="6" name="图片 5">
            <a:extLst>
              <a:ext uri="{FF2B5EF4-FFF2-40B4-BE49-F238E27FC236}">
                <a16:creationId xmlns:a16="http://schemas.microsoft.com/office/drawing/2014/main" id="{553C408E-1E1C-4722-B5C2-E37E9F518FD4}"/>
              </a:ext>
            </a:extLst>
          </p:cNvPr>
          <p:cNvPicPr>
            <a:picLocks noChangeAspect="1"/>
          </p:cNvPicPr>
          <p:nvPr/>
        </p:nvPicPr>
        <p:blipFill>
          <a:blip r:embed="rId3"/>
          <a:stretch>
            <a:fillRect/>
          </a:stretch>
        </p:blipFill>
        <p:spPr>
          <a:xfrm>
            <a:off x="2016736" y="4176140"/>
            <a:ext cx="2568333" cy="1731679"/>
          </a:xfrm>
          <a:prstGeom prst="rect">
            <a:avLst/>
          </a:prstGeom>
        </p:spPr>
      </p:pic>
      <p:sp>
        <p:nvSpPr>
          <p:cNvPr id="8" name="文本框 7">
            <a:extLst>
              <a:ext uri="{FF2B5EF4-FFF2-40B4-BE49-F238E27FC236}">
                <a16:creationId xmlns:a16="http://schemas.microsoft.com/office/drawing/2014/main" id="{14CA8BA6-17F6-47B0-AF65-6B969376C5A1}"/>
              </a:ext>
            </a:extLst>
          </p:cNvPr>
          <p:cNvSpPr txBox="1"/>
          <p:nvPr/>
        </p:nvSpPr>
        <p:spPr>
          <a:xfrm>
            <a:off x="1293164" y="1813044"/>
            <a:ext cx="384337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Let's say the k matrix is the A matrix</a:t>
            </a:r>
          </a:p>
        </p:txBody>
      </p:sp>
      <p:sp>
        <p:nvSpPr>
          <p:cNvPr id="9" name="文本框 8">
            <a:extLst>
              <a:ext uri="{FF2B5EF4-FFF2-40B4-BE49-F238E27FC236}">
                <a16:creationId xmlns:a16="http://schemas.microsoft.com/office/drawing/2014/main" id="{5E34DD08-23DD-4925-8B4E-BCD6F508F662}"/>
              </a:ext>
            </a:extLst>
          </p:cNvPr>
          <p:cNvSpPr txBox="1"/>
          <p:nvPr/>
        </p:nvSpPr>
        <p:spPr>
          <a:xfrm>
            <a:off x="1293164" y="3258568"/>
            <a:ext cx="6371893"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Suppose that the checkerboard grid's world coordinates are at Z=0, and the first corner point is the origin of the coordinates</a:t>
            </a:r>
          </a:p>
        </p:txBody>
      </p:sp>
      <p:sp>
        <p:nvSpPr>
          <p:cNvPr id="22" name="标题 1">
            <a:extLst>
              <a:ext uri="{FF2B5EF4-FFF2-40B4-BE49-F238E27FC236}">
                <a16:creationId xmlns:a16="http://schemas.microsoft.com/office/drawing/2014/main" id="{B41046DC-1A39-4344-B600-B0ED7CA2593E}"/>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3200" dirty="0">
                <a:solidFill>
                  <a:srgbClr val="404040"/>
                </a:solidFill>
                <a:latin typeface="Arial" panose="020B0604020202020204" pitchFamily="34" charset="0"/>
              </a:rPr>
              <a:t>Basic Equations</a:t>
            </a:r>
          </a:p>
        </p:txBody>
      </p:sp>
    </p:spTree>
    <p:extLst>
      <p:ext uri="{BB962C8B-B14F-4D97-AF65-F5344CB8AC3E}">
        <p14:creationId xmlns:p14="http://schemas.microsoft.com/office/powerpoint/2010/main" val="103594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283EC3D-8852-4C0E-9516-3E5E30DBCC02}"/>
              </a:ext>
            </a:extLst>
          </p:cNvPr>
          <p:cNvPicPr>
            <a:picLocks noChangeAspect="1"/>
          </p:cNvPicPr>
          <p:nvPr/>
        </p:nvPicPr>
        <p:blipFill>
          <a:blip r:embed="rId2"/>
          <a:stretch>
            <a:fillRect/>
          </a:stretch>
        </p:blipFill>
        <p:spPr>
          <a:xfrm>
            <a:off x="2054317" y="2261129"/>
            <a:ext cx="2424793" cy="340101"/>
          </a:xfrm>
          <a:prstGeom prst="rect">
            <a:avLst/>
          </a:prstGeom>
        </p:spPr>
      </p:pic>
      <p:sp>
        <p:nvSpPr>
          <p:cNvPr id="8" name="文本框 7">
            <a:extLst>
              <a:ext uri="{FF2B5EF4-FFF2-40B4-BE49-F238E27FC236}">
                <a16:creationId xmlns:a16="http://schemas.microsoft.com/office/drawing/2014/main" id="{14CA8BA6-17F6-47B0-AF65-6B969376C5A1}"/>
              </a:ext>
            </a:extLst>
          </p:cNvPr>
          <p:cNvSpPr txBox="1"/>
          <p:nvPr/>
        </p:nvSpPr>
        <p:spPr>
          <a:xfrm>
            <a:off x="1293164" y="1813044"/>
            <a:ext cx="384337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Let H be the </a:t>
            </a:r>
            <a:r>
              <a:rPr lang="en-US" altLang="zh-CN" dirty="0" err="1"/>
              <a:t>homography</a:t>
            </a:r>
            <a:endParaRPr lang="en-US" altLang="zh-CN" dirty="0"/>
          </a:p>
        </p:txBody>
      </p:sp>
      <p:sp>
        <p:nvSpPr>
          <p:cNvPr id="9" name="文本框 8">
            <a:extLst>
              <a:ext uri="{FF2B5EF4-FFF2-40B4-BE49-F238E27FC236}">
                <a16:creationId xmlns:a16="http://schemas.microsoft.com/office/drawing/2014/main" id="{5E34DD08-23DD-4925-8B4E-BCD6F508F662}"/>
              </a:ext>
            </a:extLst>
          </p:cNvPr>
          <p:cNvSpPr txBox="1"/>
          <p:nvPr/>
        </p:nvSpPr>
        <p:spPr>
          <a:xfrm>
            <a:off x="1293163" y="2969947"/>
            <a:ext cx="6371893"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Since r1 is orthogonal to r2 and the modulus of r1 is 1, two sets of constraint equations are obtained</a:t>
            </a:r>
          </a:p>
        </p:txBody>
      </p:sp>
      <p:pic>
        <p:nvPicPr>
          <p:cNvPr id="2" name="图片 1">
            <a:extLst>
              <a:ext uri="{FF2B5EF4-FFF2-40B4-BE49-F238E27FC236}">
                <a16:creationId xmlns:a16="http://schemas.microsoft.com/office/drawing/2014/main" id="{475A09AD-485D-4642-AE12-E3A989AB3CF3}"/>
              </a:ext>
            </a:extLst>
          </p:cNvPr>
          <p:cNvPicPr>
            <a:picLocks noChangeAspect="1"/>
          </p:cNvPicPr>
          <p:nvPr/>
        </p:nvPicPr>
        <p:blipFill>
          <a:blip r:embed="rId3"/>
          <a:stretch>
            <a:fillRect/>
          </a:stretch>
        </p:blipFill>
        <p:spPr>
          <a:xfrm>
            <a:off x="2009135" y="3782424"/>
            <a:ext cx="2512257" cy="621425"/>
          </a:xfrm>
          <a:prstGeom prst="rect">
            <a:avLst/>
          </a:prstGeom>
        </p:spPr>
      </p:pic>
      <p:pic>
        <p:nvPicPr>
          <p:cNvPr id="4" name="图片 3">
            <a:extLst>
              <a:ext uri="{FF2B5EF4-FFF2-40B4-BE49-F238E27FC236}">
                <a16:creationId xmlns:a16="http://schemas.microsoft.com/office/drawing/2014/main" id="{365E7838-92FD-480B-A537-E26F9CE505F8}"/>
              </a:ext>
            </a:extLst>
          </p:cNvPr>
          <p:cNvPicPr>
            <a:picLocks noChangeAspect="1"/>
          </p:cNvPicPr>
          <p:nvPr/>
        </p:nvPicPr>
        <p:blipFill>
          <a:blip r:embed="rId4"/>
          <a:stretch>
            <a:fillRect/>
          </a:stretch>
        </p:blipFill>
        <p:spPr>
          <a:xfrm>
            <a:off x="2128405" y="5093054"/>
            <a:ext cx="2578767" cy="745667"/>
          </a:xfrm>
          <a:prstGeom prst="rect">
            <a:avLst/>
          </a:prstGeom>
        </p:spPr>
      </p:pic>
      <p:sp>
        <p:nvSpPr>
          <p:cNvPr id="12" name="文本框 11">
            <a:extLst>
              <a:ext uri="{FF2B5EF4-FFF2-40B4-BE49-F238E27FC236}">
                <a16:creationId xmlns:a16="http://schemas.microsoft.com/office/drawing/2014/main" id="{D0E75AD6-EE54-4A28-A3B6-65FD1B33FA32}"/>
              </a:ext>
            </a:extLst>
          </p:cNvPr>
          <p:cNvSpPr txBox="1"/>
          <p:nvPr/>
        </p:nvSpPr>
        <p:spPr>
          <a:xfrm>
            <a:off x="1335446" y="4723723"/>
            <a:ext cx="6371893"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Next</a:t>
            </a:r>
          </a:p>
        </p:txBody>
      </p:sp>
      <p:sp>
        <p:nvSpPr>
          <p:cNvPr id="13" name="标题 1">
            <a:extLst>
              <a:ext uri="{FF2B5EF4-FFF2-40B4-BE49-F238E27FC236}">
                <a16:creationId xmlns:a16="http://schemas.microsoft.com/office/drawing/2014/main" id="{BFE89707-7784-4D11-A649-9A7835BAE9E5}"/>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3200" dirty="0">
                <a:solidFill>
                  <a:srgbClr val="404040"/>
                </a:solidFill>
                <a:latin typeface="Arial" panose="020B0604020202020204" pitchFamily="34" charset="0"/>
              </a:rPr>
              <a:t>Basic Equations</a:t>
            </a:r>
          </a:p>
        </p:txBody>
      </p:sp>
    </p:spTree>
    <p:extLst>
      <p:ext uri="{BB962C8B-B14F-4D97-AF65-F5344CB8AC3E}">
        <p14:creationId xmlns:p14="http://schemas.microsoft.com/office/powerpoint/2010/main" val="420347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4CA8BA6-17F6-47B0-AF65-6B969376C5A1}"/>
              </a:ext>
            </a:extLst>
          </p:cNvPr>
          <p:cNvSpPr txBox="1"/>
          <p:nvPr/>
        </p:nvSpPr>
        <p:spPr>
          <a:xfrm>
            <a:off x="1293163" y="1813044"/>
            <a:ext cx="645645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Maximum likelihood estimation, include distortion coefficients</a:t>
            </a:r>
          </a:p>
        </p:txBody>
      </p:sp>
      <p:sp>
        <p:nvSpPr>
          <p:cNvPr id="9" name="文本框 8">
            <a:extLst>
              <a:ext uri="{FF2B5EF4-FFF2-40B4-BE49-F238E27FC236}">
                <a16:creationId xmlns:a16="http://schemas.microsoft.com/office/drawing/2014/main" id="{5E34DD08-23DD-4925-8B4E-BCD6F508F662}"/>
              </a:ext>
            </a:extLst>
          </p:cNvPr>
          <p:cNvSpPr txBox="1"/>
          <p:nvPr/>
        </p:nvSpPr>
        <p:spPr>
          <a:xfrm>
            <a:off x="1293163" y="3244334"/>
            <a:ext cx="6371893"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Solution method is LM algorithm</a:t>
            </a:r>
          </a:p>
        </p:txBody>
      </p:sp>
      <p:pic>
        <p:nvPicPr>
          <p:cNvPr id="5" name="图片 4">
            <a:extLst>
              <a:ext uri="{FF2B5EF4-FFF2-40B4-BE49-F238E27FC236}">
                <a16:creationId xmlns:a16="http://schemas.microsoft.com/office/drawing/2014/main" id="{3F82D7DF-EEB5-46CA-A42D-9DEE0EF3844F}"/>
              </a:ext>
            </a:extLst>
          </p:cNvPr>
          <p:cNvPicPr>
            <a:picLocks noChangeAspect="1"/>
          </p:cNvPicPr>
          <p:nvPr/>
        </p:nvPicPr>
        <p:blipFill>
          <a:blip r:embed="rId3"/>
          <a:stretch>
            <a:fillRect/>
          </a:stretch>
        </p:blipFill>
        <p:spPr>
          <a:xfrm>
            <a:off x="2416617" y="2348522"/>
            <a:ext cx="3181101" cy="615697"/>
          </a:xfrm>
          <a:prstGeom prst="rect">
            <a:avLst/>
          </a:prstGeom>
        </p:spPr>
      </p:pic>
      <p:sp>
        <p:nvSpPr>
          <p:cNvPr id="6" name="矩形 5">
            <a:extLst>
              <a:ext uri="{FF2B5EF4-FFF2-40B4-BE49-F238E27FC236}">
                <a16:creationId xmlns:a16="http://schemas.microsoft.com/office/drawing/2014/main" id="{D8AFDC5C-11EE-4DAC-AFF0-DB217E316E85}"/>
              </a:ext>
            </a:extLst>
          </p:cNvPr>
          <p:cNvSpPr/>
          <p:nvPr/>
        </p:nvSpPr>
        <p:spPr>
          <a:xfrm>
            <a:off x="1636518" y="3793497"/>
            <a:ext cx="6113104" cy="2031325"/>
          </a:xfrm>
          <a:prstGeom prst="rect">
            <a:avLst/>
          </a:prstGeom>
        </p:spPr>
        <p:txBody>
          <a:bodyPr wrap="square">
            <a:spAutoFit/>
          </a:bodyPr>
          <a:lstStyle/>
          <a:p>
            <a:pPr marL="285750" indent="-285750">
              <a:buFont typeface="Arial" panose="020B0604020202020204" pitchFamily="34" charset="0"/>
              <a:buChar char="•"/>
            </a:pPr>
            <a:r>
              <a:rPr lang="en-US" altLang="zh-CN" dirty="0"/>
              <a:t>When the current solution is far from the correct one the algorithm behaves like a correct one, the algorithm behaves like a steepest descent method: slow, but guaranteed to converge.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When the current solution is close to the correct solution, it becomes a Newton’s method.</a:t>
            </a:r>
            <a:endParaRPr lang="zh-CN" altLang="en-US" dirty="0"/>
          </a:p>
        </p:txBody>
      </p:sp>
      <p:sp>
        <p:nvSpPr>
          <p:cNvPr id="13" name="标题 1">
            <a:extLst>
              <a:ext uri="{FF2B5EF4-FFF2-40B4-BE49-F238E27FC236}">
                <a16:creationId xmlns:a16="http://schemas.microsoft.com/office/drawing/2014/main" id="{CB2D7369-37E5-43A9-B2A0-AE896D4C289B}"/>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3200" dirty="0">
                <a:solidFill>
                  <a:srgbClr val="404040"/>
                </a:solidFill>
                <a:latin typeface="Arial" panose="020B0604020202020204" pitchFamily="34" charset="0"/>
              </a:rPr>
              <a:t>Maximum Likelihood Estimation</a:t>
            </a:r>
          </a:p>
        </p:txBody>
      </p:sp>
    </p:spTree>
    <p:extLst>
      <p:ext uri="{BB962C8B-B14F-4D97-AF65-F5344CB8AC3E}">
        <p14:creationId xmlns:p14="http://schemas.microsoft.com/office/powerpoint/2010/main" val="68522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1D6B3C5-F64D-4333-9197-B79E594B221C}"/>
              </a:ext>
            </a:extLst>
          </p:cNvPr>
          <p:cNvPicPr>
            <a:picLocks noChangeAspect="1"/>
          </p:cNvPicPr>
          <p:nvPr/>
        </p:nvPicPr>
        <p:blipFill>
          <a:blip r:embed="rId3"/>
          <a:stretch>
            <a:fillRect/>
          </a:stretch>
        </p:blipFill>
        <p:spPr>
          <a:xfrm>
            <a:off x="895473" y="1603078"/>
            <a:ext cx="7290980" cy="2018380"/>
          </a:xfrm>
          <a:prstGeom prst="rect">
            <a:avLst/>
          </a:prstGeom>
        </p:spPr>
      </p:pic>
      <p:pic>
        <p:nvPicPr>
          <p:cNvPr id="7" name="图片 6">
            <a:extLst>
              <a:ext uri="{FF2B5EF4-FFF2-40B4-BE49-F238E27FC236}">
                <a16:creationId xmlns:a16="http://schemas.microsoft.com/office/drawing/2014/main" id="{47FF8D94-8269-4BA0-9F17-B4A66AC90A22}"/>
              </a:ext>
            </a:extLst>
          </p:cNvPr>
          <p:cNvPicPr>
            <a:picLocks noChangeAspect="1"/>
          </p:cNvPicPr>
          <p:nvPr/>
        </p:nvPicPr>
        <p:blipFill>
          <a:blip r:embed="rId4"/>
          <a:stretch>
            <a:fillRect/>
          </a:stretch>
        </p:blipFill>
        <p:spPr>
          <a:xfrm>
            <a:off x="943672" y="4107404"/>
            <a:ext cx="5298102" cy="2171579"/>
          </a:xfrm>
          <a:prstGeom prst="rect">
            <a:avLst/>
          </a:prstGeom>
        </p:spPr>
      </p:pic>
      <p:sp>
        <p:nvSpPr>
          <p:cNvPr id="12" name="标题 1">
            <a:extLst>
              <a:ext uri="{FF2B5EF4-FFF2-40B4-BE49-F238E27FC236}">
                <a16:creationId xmlns:a16="http://schemas.microsoft.com/office/drawing/2014/main" id="{4170379D-07FB-496E-A574-2BE54F96750D}"/>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3200" dirty="0">
                <a:solidFill>
                  <a:srgbClr val="404040"/>
                </a:solidFill>
                <a:latin typeface="Arial" panose="020B0604020202020204" pitchFamily="34" charset="0"/>
              </a:rPr>
              <a:t>Experimental Results</a:t>
            </a:r>
          </a:p>
        </p:txBody>
      </p:sp>
    </p:spTree>
    <p:extLst>
      <p:ext uri="{BB962C8B-B14F-4D97-AF65-F5344CB8AC3E}">
        <p14:creationId xmlns:p14="http://schemas.microsoft.com/office/powerpoint/2010/main" val="381437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4170379D-07FB-496E-A574-2BE54F96750D}"/>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3200" dirty="0">
                <a:solidFill>
                  <a:srgbClr val="404040"/>
                </a:solidFill>
                <a:latin typeface="Arial" panose="020B0604020202020204" pitchFamily="34" charset="0"/>
              </a:rPr>
              <a:t>Practice</a:t>
            </a:r>
          </a:p>
        </p:txBody>
      </p:sp>
      <p:pic>
        <p:nvPicPr>
          <p:cNvPr id="6" name="图片 5">
            <a:extLst>
              <a:ext uri="{FF2B5EF4-FFF2-40B4-BE49-F238E27FC236}">
                <a16:creationId xmlns:a16="http://schemas.microsoft.com/office/drawing/2014/main" id="{2E1E9F24-0A96-4576-9F28-52448C3BE8B2}"/>
              </a:ext>
            </a:extLst>
          </p:cNvPr>
          <p:cNvPicPr>
            <a:picLocks noChangeAspect="1"/>
          </p:cNvPicPr>
          <p:nvPr/>
        </p:nvPicPr>
        <p:blipFill>
          <a:blip r:embed="rId3"/>
          <a:stretch>
            <a:fillRect/>
          </a:stretch>
        </p:blipFill>
        <p:spPr>
          <a:xfrm>
            <a:off x="1019737" y="1607137"/>
            <a:ext cx="7104526" cy="4009485"/>
          </a:xfrm>
          <a:prstGeom prst="rect">
            <a:avLst/>
          </a:prstGeom>
        </p:spPr>
      </p:pic>
    </p:spTree>
    <p:extLst>
      <p:ext uri="{BB962C8B-B14F-4D97-AF65-F5344CB8AC3E}">
        <p14:creationId xmlns:p14="http://schemas.microsoft.com/office/powerpoint/2010/main" val="103895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4170379D-07FB-496E-A574-2BE54F96750D}"/>
              </a:ext>
            </a:extLst>
          </p:cNvPr>
          <p:cNvSpPr txBox="1">
            <a:spLocks noChangeArrowheads="1"/>
          </p:cNvSpPr>
          <p:nvPr/>
        </p:nvSpPr>
        <p:spPr bwMode="auto">
          <a:xfrm>
            <a:off x="895473" y="2922630"/>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nSpc>
                <a:spcPct val="100000"/>
              </a:lnSpc>
            </a:pPr>
            <a:r>
              <a:rPr lang="en-US" altLang="zh-CN" sz="5400" dirty="0">
                <a:solidFill>
                  <a:srgbClr val="404040"/>
                </a:solidFill>
                <a:latin typeface="Arial" panose="020B0604020202020204" pitchFamily="34" charset="0"/>
              </a:rPr>
              <a:t>Thanks !</a:t>
            </a:r>
          </a:p>
        </p:txBody>
      </p:sp>
    </p:spTree>
    <p:extLst>
      <p:ext uri="{BB962C8B-B14F-4D97-AF65-F5344CB8AC3E}">
        <p14:creationId xmlns:p14="http://schemas.microsoft.com/office/powerpoint/2010/main" val="385194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6C9311C-77A7-47E9-9ACC-A91DA9D6ED06}"/>
              </a:ext>
            </a:extLst>
          </p:cNvPr>
          <p:cNvSpPr txBox="1">
            <a:spLocks noChangeArrowheads="1"/>
          </p:cNvSpPr>
          <p:nvPr/>
        </p:nvSpPr>
        <p:spPr>
          <a:xfrm>
            <a:off x="693738" y="415925"/>
            <a:ext cx="7434262" cy="815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800" dirty="0">
                <a:solidFill>
                  <a:srgbClr val="404040"/>
                </a:solidFill>
                <a:latin typeface="Arial" panose="020B0604020202020204" pitchFamily="34" charset="0"/>
              </a:rPr>
              <a:t>Contents</a:t>
            </a:r>
            <a:endParaRPr lang="zh-CN" altLang="en-US" sz="4800" dirty="0">
              <a:solidFill>
                <a:srgbClr val="404040"/>
              </a:solidFill>
              <a:latin typeface="Arial" panose="020B0604020202020204" pitchFamily="34" charset="0"/>
            </a:endParaRPr>
          </a:p>
        </p:txBody>
      </p:sp>
      <p:sp>
        <p:nvSpPr>
          <p:cNvPr id="9" name="文本框 5">
            <a:extLst>
              <a:ext uri="{FF2B5EF4-FFF2-40B4-BE49-F238E27FC236}">
                <a16:creationId xmlns:a16="http://schemas.microsoft.com/office/drawing/2014/main" id="{DB4AB351-A326-4FC5-BD4C-84D79F932AA6}"/>
              </a:ext>
            </a:extLst>
          </p:cNvPr>
          <p:cNvSpPr txBox="1">
            <a:spLocks noChangeArrowheads="1"/>
          </p:cNvSpPr>
          <p:nvPr/>
        </p:nvSpPr>
        <p:spPr bwMode="auto">
          <a:xfrm>
            <a:off x="693738" y="1533429"/>
            <a:ext cx="7756525" cy="471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Wingdings" panose="05000000000000000000" pitchFamily="2" charset="2"/>
              <a:buChar char=""/>
            </a:pPr>
            <a:r>
              <a:rPr lang="en-US" altLang="zh-CN" sz="2400" dirty="0">
                <a:solidFill>
                  <a:srgbClr val="404040"/>
                </a:solidFill>
                <a:latin typeface="Arial" panose="020B0604020202020204" pitchFamily="34" charset="0"/>
              </a:rPr>
              <a:t>Introduction</a:t>
            </a:r>
          </a:p>
          <a:p>
            <a:pPr eaLnBrk="1" hangingPunct="1">
              <a:lnSpc>
                <a:spcPct val="100000"/>
              </a:lnSpc>
              <a:spcBef>
                <a:spcPct val="0"/>
              </a:spcBef>
              <a:buFont typeface="Wingdings" panose="05000000000000000000" pitchFamily="2" charset="2"/>
              <a:buChar char=""/>
            </a:pPr>
            <a:endParaRPr lang="en-US" altLang="zh-CN" sz="2400" dirty="0">
              <a:solidFill>
                <a:srgbClr val="404040"/>
              </a:solidFill>
              <a:latin typeface="Arial" panose="020B0604020202020204" pitchFamily="34" charset="0"/>
            </a:endParaRPr>
          </a:p>
          <a:p>
            <a:pPr>
              <a:lnSpc>
                <a:spcPct val="100000"/>
              </a:lnSpc>
              <a:spcBef>
                <a:spcPct val="0"/>
              </a:spcBef>
              <a:buFont typeface="Wingdings" panose="05000000000000000000" pitchFamily="2" charset="2"/>
              <a:buChar char=""/>
            </a:pPr>
            <a:r>
              <a:rPr lang="en-US" altLang="zh-CN" sz="2400" dirty="0">
                <a:solidFill>
                  <a:srgbClr val="404040"/>
                </a:solidFill>
                <a:latin typeface="Arial" panose="020B0604020202020204" pitchFamily="34" charset="0"/>
              </a:rPr>
              <a:t>A Flexible New Technique for Camera Calibration</a:t>
            </a:r>
          </a:p>
          <a:p>
            <a:pPr marL="0" indent="0">
              <a:lnSpc>
                <a:spcPct val="100000"/>
              </a:lnSpc>
              <a:spcBef>
                <a:spcPct val="0"/>
              </a:spcBef>
              <a:buNone/>
            </a:pPr>
            <a:endParaRPr lang="en-US" altLang="zh-CN" sz="2400" dirty="0">
              <a:solidFill>
                <a:srgbClr val="404040"/>
              </a:solidFill>
              <a:latin typeface="Arial" panose="020B0604020202020204" pitchFamily="34" charset="0"/>
            </a:endParaRPr>
          </a:p>
          <a:p>
            <a:pPr lvl="1">
              <a:lnSpc>
                <a:spcPct val="100000"/>
              </a:lnSpc>
              <a:spcBef>
                <a:spcPct val="0"/>
              </a:spcBef>
              <a:buFont typeface="Wingdings" panose="05000000000000000000" pitchFamily="2" charset="2"/>
              <a:buChar char=""/>
            </a:pPr>
            <a:r>
              <a:rPr lang="en-US" altLang="zh-CN" sz="2000" dirty="0">
                <a:solidFill>
                  <a:srgbClr val="404040"/>
                </a:solidFill>
                <a:latin typeface="Arial" panose="020B0604020202020204" pitchFamily="34" charset="0"/>
              </a:rPr>
              <a:t>Motivation</a:t>
            </a:r>
          </a:p>
          <a:p>
            <a:pPr eaLnBrk="1" hangingPunct="1">
              <a:lnSpc>
                <a:spcPct val="100000"/>
              </a:lnSpc>
              <a:spcBef>
                <a:spcPct val="0"/>
              </a:spcBef>
              <a:buFont typeface="Wingdings" panose="05000000000000000000" pitchFamily="2" charset="2"/>
              <a:buChar char=""/>
            </a:pPr>
            <a:endParaRPr lang="en-US" altLang="zh-CN" sz="2400" dirty="0">
              <a:solidFill>
                <a:srgbClr val="404040"/>
              </a:solidFill>
              <a:latin typeface="Arial" panose="020B0604020202020204" pitchFamily="34" charset="0"/>
            </a:endParaRPr>
          </a:p>
          <a:p>
            <a:pPr lvl="1">
              <a:lnSpc>
                <a:spcPct val="100000"/>
              </a:lnSpc>
              <a:spcBef>
                <a:spcPct val="0"/>
              </a:spcBef>
              <a:buFont typeface="Wingdings" panose="05000000000000000000" pitchFamily="2" charset="2"/>
              <a:buChar char=""/>
            </a:pPr>
            <a:r>
              <a:rPr lang="en-US" altLang="zh-CN" sz="2000" dirty="0">
                <a:solidFill>
                  <a:srgbClr val="404040"/>
                </a:solidFill>
                <a:latin typeface="Arial" panose="020B0604020202020204" pitchFamily="34" charset="0"/>
              </a:rPr>
              <a:t>Basic Equations</a:t>
            </a:r>
          </a:p>
          <a:p>
            <a:pPr eaLnBrk="1" hangingPunct="1">
              <a:lnSpc>
                <a:spcPct val="100000"/>
              </a:lnSpc>
              <a:spcBef>
                <a:spcPct val="0"/>
              </a:spcBef>
              <a:buFont typeface="Wingdings" panose="05000000000000000000" pitchFamily="2" charset="2"/>
              <a:buChar char=""/>
            </a:pPr>
            <a:endParaRPr lang="en-US" altLang="zh-CN" sz="2400" dirty="0">
              <a:solidFill>
                <a:srgbClr val="404040"/>
              </a:solidFill>
              <a:latin typeface="Arial" panose="020B0604020202020204" pitchFamily="34" charset="0"/>
            </a:endParaRPr>
          </a:p>
          <a:p>
            <a:pPr lvl="1">
              <a:lnSpc>
                <a:spcPct val="100000"/>
              </a:lnSpc>
              <a:spcBef>
                <a:spcPct val="0"/>
              </a:spcBef>
              <a:buFont typeface="Wingdings" panose="05000000000000000000" pitchFamily="2" charset="2"/>
              <a:buChar char=""/>
            </a:pPr>
            <a:r>
              <a:rPr lang="en-US" altLang="zh-CN" sz="2000" dirty="0">
                <a:solidFill>
                  <a:srgbClr val="404040"/>
                </a:solidFill>
                <a:latin typeface="Arial" panose="020B0604020202020204" pitchFamily="34" charset="0"/>
              </a:rPr>
              <a:t>Maximum Likelihood Estimation</a:t>
            </a:r>
          </a:p>
          <a:p>
            <a:pPr marL="0" indent="0" eaLnBrk="1" hangingPunct="1">
              <a:lnSpc>
                <a:spcPct val="100000"/>
              </a:lnSpc>
              <a:spcBef>
                <a:spcPct val="0"/>
              </a:spcBef>
              <a:buNone/>
            </a:pPr>
            <a:endParaRPr lang="en-US" altLang="zh-CN" sz="2400" dirty="0">
              <a:solidFill>
                <a:srgbClr val="404040"/>
              </a:solidFill>
              <a:latin typeface="Arial" panose="020B0604020202020204" pitchFamily="34" charset="0"/>
            </a:endParaRPr>
          </a:p>
          <a:p>
            <a:pPr lvl="1">
              <a:lnSpc>
                <a:spcPct val="100000"/>
              </a:lnSpc>
              <a:spcBef>
                <a:spcPct val="0"/>
              </a:spcBef>
              <a:buFont typeface="Wingdings" panose="05000000000000000000" pitchFamily="2" charset="2"/>
              <a:buChar char=""/>
            </a:pPr>
            <a:r>
              <a:rPr lang="en-AU" altLang="zh-CN" sz="2000" dirty="0">
                <a:solidFill>
                  <a:srgbClr val="404040"/>
                </a:solidFill>
                <a:latin typeface="Arial" panose="020B0604020202020204" pitchFamily="34" charset="0"/>
              </a:rPr>
              <a:t>Experimental Results</a:t>
            </a:r>
          </a:p>
          <a:p>
            <a:pPr marL="0" indent="0" eaLnBrk="1" hangingPunct="1">
              <a:lnSpc>
                <a:spcPct val="100000"/>
              </a:lnSpc>
              <a:spcBef>
                <a:spcPct val="0"/>
              </a:spcBef>
              <a:buNone/>
            </a:pPr>
            <a:endParaRPr lang="en-US" altLang="zh-CN" sz="2400" dirty="0">
              <a:solidFill>
                <a:srgbClr val="404040"/>
              </a:solidFill>
              <a:latin typeface="Arial" panose="020B0604020202020204" pitchFamily="34" charset="0"/>
            </a:endParaRPr>
          </a:p>
          <a:p>
            <a:pPr eaLnBrk="1" hangingPunct="1">
              <a:lnSpc>
                <a:spcPct val="100000"/>
              </a:lnSpc>
              <a:spcBef>
                <a:spcPct val="0"/>
              </a:spcBef>
              <a:buFont typeface="Wingdings" panose="05000000000000000000" pitchFamily="2" charset="2"/>
              <a:buChar char=""/>
            </a:pPr>
            <a:r>
              <a:rPr lang="en-US" altLang="zh-CN" sz="2400" dirty="0">
                <a:solidFill>
                  <a:srgbClr val="404040"/>
                </a:solidFill>
                <a:latin typeface="Arial" panose="020B0604020202020204" pitchFamily="34" charset="0"/>
              </a:rPr>
              <a:t>Practice</a:t>
            </a:r>
            <a:endParaRPr lang="zh-CN" altLang="en-US" sz="2400" dirty="0">
              <a:solidFill>
                <a:srgbClr val="404040"/>
              </a:solidFill>
              <a:latin typeface="Arial" panose="020B0604020202020204" pitchFamily="34" charset="0"/>
            </a:endParaRPr>
          </a:p>
        </p:txBody>
      </p:sp>
    </p:spTree>
    <p:extLst>
      <p:ext uri="{BB962C8B-B14F-4D97-AF65-F5344CB8AC3E}">
        <p14:creationId xmlns:p14="http://schemas.microsoft.com/office/powerpoint/2010/main" val="176112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DE8988F-DBCF-429D-B9A4-4EAEB6D91C6F}"/>
              </a:ext>
            </a:extLst>
          </p:cNvPr>
          <p:cNvSpPr txBox="1">
            <a:spLocks noChangeArrowheads="1"/>
          </p:cNvSpPr>
          <p:nvPr/>
        </p:nvSpPr>
        <p:spPr>
          <a:xfrm>
            <a:off x="869950" y="2718946"/>
            <a:ext cx="7404100" cy="9112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800" dirty="0">
                <a:solidFill>
                  <a:srgbClr val="404040"/>
                </a:solidFill>
                <a:latin typeface="Arial" panose="020B0604020202020204" pitchFamily="34" charset="0"/>
              </a:rPr>
              <a:t> </a:t>
            </a:r>
            <a:r>
              <a:rPr lang="en-US" altLang="zh-CN" sz="5400" dirty="0">
                <a:solidFill>
                  <a:srgbClr val="404040"/>
                </a:solidFill>
                <a:latin typeface="Arial" panose="020B0604020202020204" pitchFamily="34" charset="0"/>
              </a:rPr>
              <a:t>Introduction</a:t>
            </a:r>
            <a:endParaRPr lang="zh-CN" altLang="en-US" sz="5400" dirty="0"/>
          </a:p>
        </p:txBody>
      </p:sp>
    </p:spTree>
    <p:extLst>
      <p:ext uri="{BB962C8B-B14F-4D97-AF65-F5344CB8AC3E}">
        <p14:creationId xmlns:p14="http://schemas.microsoft.com/office/powerpoint/2010/main" val="216183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66063-EFCC-4507-9B31-574D2262DC5E}"/>
              </a:ext>
            </a:extLst>
          </p:cNvPr>
          <p:cNvSpPr txBox="1">
            <a:spLocks noChangeArrowheads="1"/>
          </p:cNvSpPr>
          <p:nvPr/>
        </p:nvSpPr>
        <p:spPr bwMode="auto">
          <a:xfrm>
            <a:off x="1067377" y="465677"/>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Why Do We Need Camera Calibration?</a:t>
            </a:r>
            <a:endParaRPr lang="zh-CN" altLang="en-US" sz="3200" dirty="0">
              <a:latin typeface="Arial" panose="020B0604020202020204" pitchFamily="34" charset="0"/>
            </a:endParaRPr>
          </a:p>
        </p:txBody>
      </p:sp>
      <p:pic>
        <p:nvPicPr>
          <p:cNvPr id="3" name="Picture 2" descr="https://www.mathworks.com/help/vision/ug/calibration_applications.png">
            <a:extLst>
              <a:ext uri="{FF2B5EF4-FFF2-40B4-BE49-F238E27FC236}">
                <a16:creationId xmlns:a16="http://schemas.microsoft.com/office/drawing/2014/main" id="{3F106866-B3C3-443A-8867-CE2840331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397" y="1549557"/>
            <a:ext cx="6579768" cy="346771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B4E3C8A-4FBD-4CCA-B221-D7E309340546}"/>
              </a:ext>
            </a:extLst>
          </p:cNvPr>
          <p:cNvSpPr/>
          <p:nvPr/>
        </p:nvSpPr>
        <p:spPr>
          <a:xfrm>
            <a:off x="900132" y="5457650"/>
            <a:ext cx="7520299" cy="646331"/>
          </a:xfrm>
          <a:prstGeom prst="rect">
            <a:avLst/>
          </a:prstGeom>
        </p:spPr>
        <p:txBody>
          <a:bodyPr wrap="square">
            <a:spAutoFit/>
          </a:bodyPr>
          <a:lstStyle/>
          <a:p>
            <a:pPr marL="285750" indent="-285750">
              <a:buFont typeface="Arial" panose="020B0604020202020204" pitchFamily="34" charset="0"/>
              <a:buChar char="•"/>
            </a:pPr>
            <a:r>
              <a:rPr lang="en-US" altLang="zh-CN" sz="1200" b="0" i="0" dirty="0">
                <a:solidFill>
                  <a:srgbClr val="404040"/>
                </a:solidFill>
                <a:effectLst/>
                <a:latin typeface="Arial" panose="020B0604020202020204" pitchFamily="34" charset="0"/>
              </a:rPr>
              <a:t>We can correct for lens distortion, measure the size of an object in world units, or determine the location of the camera in the scene by camera calibration. They are also used in robotics, for navigation systems, and 3-D scene reconstruction.</a:t>
            </a:r>
            <a:endParaRPr lang="zh-CN" altLang="en-US" sz="1200" dirty="0"/>
          </a:p>
        </p:txBody>
      </p:sp>
    </p:spTree>
    <p:extLst>
      <p:ext uri="{BB962C8B-B14F-4D97-AF65-F5344CB8AC3E}">
        <p14:creationId xmlns:p14="http://schemas.microsoft.com/office/powerpoint/2010/main" val="234989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5E375A7-E5CD-4F0B-87D5-A9EF0828C505}"/>
              </a:ext>
            </a:extLst>
          </p:cNvPr>
          <p:cNvPicPr>
            <a:picLocks noChangeAspect="1"/>
          </p:cNvPicPr>
          <p:nvPr/>
        </p:nvPicPr>
        <p:blipFill>
          <a:blip r:embed="rId2"/>
          <a:stretch>
            <a:fillRect/>
          </a:stretch>
        </p:blipFill>
        <p:spPr>
          <a:xfrm>
            <a:off x="525036" y="2416733"/>
            <a:ext cx="7874086" cy="2703907"/>
          </a:xfrm>
          <a:prstGeom prst="rect">
            <a:avLst/>
          </a:prstGeom>
        </p:spPr>
      </p:pic>
      <p:sp>
        <p:nvSpPr>
          <p:cNvPr id="4" name="标题 1">
            <a:extLst>
              <a:ext uri="{FF2B5EF4-FFF2-40B4-BE49-F238E27FC236}">
                <a16:creationId xmlns:a16="http://schemas.microsoft.com/office/drawing/2014/main" id="{263A9BAD-A6CA-4DB8-B467-5EC841B585CE}"/>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Pinhole Model</a:t>
            </a:r>
            <a:endParaRPr lang="zh-CN" altLang="en-US" sz="3200" dirty="0">
              <a:latin typeface="Arial" panose="020B0604020202020204" pitchFamily="34" charset="0"/>
            </a:endParaRPr>
          </a:p>
        </p:txBody>
      </p:sp>
    </p:spTree>
    <p:extLst>
      <p:ext uri="{BB962C8B-B14F-4D97-AF65-F5344CB8AC3E}">
        <p14:creationId xmlns:p14="http://schemas.microsoft.com/office/powerpoint/2010/main" val="361827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www.mathworks.com/help/vision/ug/calibration_cameramodel_coords.png">
            <a:extLst>
              <a:ext uri="{FF2B5EF4-FFF2-40B4-BE49-F238E27FC236}">
                <a16:creationId xmlns:a16="http://schemas.microsoft.com/office/drawing/2014/main" id="{E229FCE8-1EA2-45B3-ABDD-BB5F59F78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86" y="1777459"/>
            <a:ext cx="4503176" cy="23292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www.mathworks.com/help/vision/ug/calibration_coordinate_blocks.png">
            <a:extLst>
              <a:ext uri="{FF2B5EF4-FFF2-40B4-BE49-F238E27FC236}">
                <a16:creationId xmlns:a16="http://schemas.microsoft.com/office/drawing/2014/main" id="{A3991E79-83EA-49FA-8E10-AB8E35BEF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696" y="2612523"/>
            <a:ext cx="3460312" cy="13626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779250B-352C-400F-98E0-1AA0B6A5BFD7}"/>
                  </a:ext>
                </a:extLst>
              </p:cNvPr>
              <p:cNvSpPr txBox="1"/>
              <p:nvPr/>
            </p:nvSpPr>
            <p:spPr>
              <a:xfrm>
                <a:off x="3800721" y="4700289"/>
                <a:ext cx="2051437" cy="1133387"/>
              </a:xfrm>
              <a:prstGeom prst="rect">
                <a:avLst/>
              </a:prstGeom>
              <a:noFill/>
            </p:spPr>
            <p:txBody>
              <a:bodyPr wrap="square" rtlCol="0">
                <a:spAutoFit/>
              </a:bodyPr>
              <a:lstStyle/>
              <a:p>
                <a14:m>
                  <m:oMath xmlns:m="http://schemas.openxmlformats.org/officeDocument/2006/math">
                    <m:d>
                      <m:dPr>
                        <m:begChr m:val="["/>
                        <m:endChr m:val="]"/>
                        <m:ctrlPr>
                          <a:rPr lang="zh-CN" altLang="en-US" i="1" smtClean="0">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en-US" altLang="zh-CN" b="0" i="1" smtClean="0">
                                      <a:latin typeface="Cambria Math" panose="02040503050406030204" pitchFamily="18" charset="0"/>
                                    </a:rPr>
                                    <m:t>𝑐</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en-US" altLang="zh-CN" b="0" i="1" smtClean="0">
                                      <a:latin typeface="Cambria Math" panose="02040503050406030204" pitchFamily="18" charset="0"/>
                                    </a:rPr>
                                    <m:t>𝑐</m:t>
                                  </m:r>
                                </m:sub>
                              </m:sSub>
                            </m:e>
                          </m:mr>
                          <m:m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𝑐</m:t>
                                  </m:r>
                                </m:sub>
                              </m:sSub>
                            </m:e>
                          </m:mr>
                        </m:m>
                      </m:e>
                    </m:d>
                  </m:oMath>
                </a14:m>
                <a:r>
                  <a:rPr lang="en-US" altLang="zh-CN" dirty="0"/>
                  <a:t>= </a:t>
                </a:r>
                <a14:m>
                  <m:oMath xmlns:m="http://schemas.openxmlformats.org/officeDocument/2006/math">
                    <m:d>
                      <m:dPr>
                        <m:begChr m:val="["/>
                        <m:endChr m:val="]"/>
                        <m:ctrlPr>
                          <a:rPr lang="zh-CN" altLang="en-US" smtClean="0">
                            <a:latin typeface="Cambria Math" panose="02040503050406030204" pitchFamily="18" charset="0"/>
                          </a:rPr>
                        </m:ctrlPr>
                      </m:dPr>
                      <m:e>
                        <m:r>
                          <a:rPr lang="zh-CN" altLang="en-US" i="1">
                            <a:latin typeface="Cambria Math" panose="02040503050406030204" pitchFamily="18" charset="0"/>
                          </a:rPr>
                          <m:t>𝑅</m:t>
                        </m:r>
                        <m:r>
                          <a:rPr lang="en-US" altLang="zh-CN" b="0" i="1" smtClean="0">
                            <a:latin typeface="Cambria Math" panose="02040503050406030204" pitchFamily="18" charset="0"/>
                          </a:rPr>
                          <m:t> | </m:t>
                        </m:r>
                        <m:r>
                          <a:rPr lang="zh-CN" altLang="en-US" i="1">
                            <a:latin typeface="Cambria Math" panose="02040503050406030204" pitchFamily="18" charset="0"/>
                          </a:rPr>
                          <m:t>𝑡</m:t>
                        </m:r>
                      </m:e>
                    </m:d>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en-US" altLang="zh-CN" b="0" i="1" smtClean="0">
                                      <a:latin typeface="Cambria Math" panose="02040503050406030204" pitchFamily="18" charset="0"/>
                                    </a:rPr>
                                    <m:t>𝑤</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en-US" altLang="zh-CN" b="0" i="1" smtClean="0">
                                      <a:latin typeface="Cambria Math" panose="02040503050406030204" pitchFamily="18" charset="0"/>
                                    </a:rPr>
                                    <m:t>𝑤</m:t>
                                  </m:r>
                                </m:sub>
                              </m:sSub>
                            </m:e>
                          </m:mr>
                          <m:mr>
                            <m:e>
                              <m:eqArr>
                                <m:eqArrPr>
                                  <m:ctrlPr>
                                    <a:rPr lang="zh-CN" altLang="en-US" i="1">
                                      <a:latin typeface="Cambria Math" panose="02040503050406030204" pitchFamily="18" charset="0"/>
                                    </a:rPr>
                                  </m:ctrlPr>
                                </m:eqArrPr>
                                <m:e>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𝑤</m:t>
                                      </m:r>
                                    </m:sub>
                                  </m:sSub>
                                </m:e>
                                <m:e>
                                  <m:r>
                                    <a:rPr lang="en-US" altLang="zh-CN" b="0" i="1" smtClean="0">
                                      <a:latin typeface="Cambria Math" panose="02040503050406030204" pitchFamily="18" charset="0"/>
                                    </a:rPr>
                                    <m:t>1</m:t>
                                  </m:r>
                                </m:e>
                              </m:eqArr>
                            </m:e>
                          </m:mr>
                        </m:m>
                      </m:e>
                    </m:d>
                  </m:oMath>
                </a14:m>
                <a:endParaRPr lang="en-US" altLang="zh-CN" dirty="0"/>
              </a:p>
            </p:txBody>
          </p:sp>
        </mc:Choice>
        <mc:Fallback>
          <p:sp>
            <p:nvSpPr>
              <p:cNvPr id="7" name="文本框 6">
                <a:extLst>
                  <a:ext uri="{FF2B5EF4-FFF2-40B4-BE49-F238E27FC236}">
                    <a16:creationId xmlns:a16="http://schemas.microsoft.com/office/drawing/2014/main" id="{A779250B-352C-400F-98E0-1AA0B6A5BFD7}"/>
                  </a:ext>
                </a:extLst>
              </p:cNvPr>
              <p:cNvSpPr txBox="1">
                <a:spLocks noRot="1" noChangeAspect="1" noMove="1" noResize="1" noEditPoints="1" noAdjustHandles="1" noChangeArrowheads="1" noChangeShapeType="1" noTextEdit="1"/>
              </p:cNvSpPr>
              <p:nvPr/>
            </p:nvSpPr>
            <p:spPr>
              <a:xfrm>
                <a:off x="3800721" y="4700289"/>
                <a:ext cx="2051437" cy="1133387"/>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CFD89880-B467-4F88-9031-89D1ED6C99E4}"/>
              </a:ext>
            </a:extLst>
          </p:cNvPr>
          <p:cNvSpPr txBox="1"/>
          <p:nvPr/>
        </p:nvSpPr>
        <p:spPr>
          <a:xfrm>
            <a:off x="1156748" y="5864668"/>
            <a:ext cx="1316110" cy="308939"/>
          </a:xfrm>
          <a:prstGeom prst="rect">
            <a:avLst/>
          </a:prstGeom>
          <a:noFill/>
        </p:spPr>
        <p:txBody>
          <a:bodyPr wrap="square" rtlCol="0">
            <a:spAutoFit/>
          </a:bodyPr>
          <a:lstStyle/>
          <a:p>
            <a:r>
              <a:rPr lang="en-US" altLang="zh-CN" sz="1400" b="1" dirty="0"/>
              <a:t>3-D to 2-D</a:t>
            </a:r>
          </a:p>
        </p:txBody>
      </p:sp>
      <p:sp>
        <p:nvSpPr>
          <p:cNvPr id="9" name="文本框 8">
            <a:extLst>
              <a:ext uri="{FF2B5EF4-FFF2-40B4-BE49-F238E27FC236}">
                <a16:creationId xmlns:a16="http://schemas.microsoft.com/office/drawing/2014/main" id="{9C7BE3B2-C3C0-4198-81EE-4DBC9DF1885D}"/>
              </a:ext>
            </a:extLst>
          </p:cNvPr>
          <p:cNvSpPr txBox="1"/>
          <p:nvPr/>
        </p:nvSpPr>
        <p:spPr>
          <a:xfrm>
            <a:off x="4212052" y="5865830"/>
            <a:ext cx="1504934" cy="307777"/>
          </a:xfrm>
          <a:prstGeom prst="rect">
            <a:avLst/>
          </a:prstGeom>
          <a:noFill/>
        </p:spPr>
        <p:txBody>
          <a:bodyPr wrap="square" rtlCol="0">
            <a:spAutoFit/>
          </a:bodyPr>
          <a:lstStyle/>
          <a:p>
            <a:r>
              <a:rPr lang="en-US" altLang="zh-CN" sz="1400" b="1" dirty="0"/>
              <a:t>3-D to 3-D</a:t>
            </a:r>
          </a:p>
        </p:txBody>
      </p:sp>
      <p:sp>
        <p:nvSpPr>
          <p:cNvPr id="10" name="箭头: 上 9">
            <a:extLst>
              <a:ext uri="{FF2B5EF4-FFF2-40B4-BE49-F238E27FC236}">
                <a16:creationId xmlns:a16="http://schemas.microsoft.com/office/drawing/2014/main" id="{930463EA-757D-4AB0-ADF2-6BFEFCD50760}"/>
              </a:ext>
            </a:extLst>
          </p:cNvPr>
          <p:cNvSpPr/>
          <p:nvPr/>
        </p:nvSpPr>
        <p:spPr>
          <a:xfrm flipV="1">
            <a:off x="1690605" y="4276766"/>
            <a:ext cx="248396" cy="423523"/>
          </a:xfrm>
          <a:prstGeom prst="upArrow">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上 10">
            <a:extLst>
              <a:ext uri="{FF2B5EF4-FFF2-40B4-BE49-F238E27FC236}">
                <a16:creationId xmlns:a16="http://schemas.microsoft.com/office/drawing/2014/main" id="{CED9FBE9-A5CC-4B35-86E4-D127AFC2836E}"/>
              </a:ext>
            </a:extLst>
          </p:cNvPr>
          <p:cNvSpPr/>
          <p:nvPr/>
        </p:nvSpPr>
        <p:spPr>
          <a:xfrm flipV="1">
            <a:off x="4468633" y="4276766"/>
            <a:ext cx="248396" cy="423523"/>
          </a:xfrm>
          <a:prstGeom prst="upArrow">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6A2D74E-97C1-444A-BE8C-5CD8CE54A2F7}"/>
                  </a:ext>
                </a:extLst>
              </p:cNvPr>
              <p:cNvSpPr txBox="1"/>
              <p:nvPr/>
            </p:nvSpPr>
            <p:spPr>
              <a:xfrm>
                <a:off x="298007" y="4747264"/>
                <a:ext cx="3184663" cy="972702"/>
              </a:xfrm>
              <a:prstGeom prst="rect">
                <a:avLst/>
              </a:prstGeom>
              <a:noFill/>
            </p:spPr>
            <p:txBody>
              <a:bodyPr wrap="square" rtlCol="0">
                <a:spAutoFit/>
              </a:bodyPr>
              <a:lstStyle/>
              <a:p>
                <a14:m>
                  <m:oMath xmlns:m="http://schemas.openxmlformats.org/officeDocument/2006/math">
                    <m:d>
                      <m:dPr>
                        <m:begChr m:val="["/>
                        <m:endChr m:val="]"/>
                        <m:ctrlPr>
                          <a:rPr lang="zh-CN" altLang="en-US" dirty="0" smtClean="0">
                            <a:latin typeface="Cambria Math" panose="02040503050406030204" pitchFamily="18" charset="0"/>
                          </a:rPr>
                        </m:ctrlPr>
                      </m:dPr>
                      <m:e>
                        <m:m>
                          <m:mPr>
                            <m:plcHide m:val="on"/>
                            <m:mcs>
                              <m:mc>
                                <m:mcPr>
                                  <m:count m:val="1"/>
                                  <m:mcJc m:val="center"/>
                                </m:mcPr>
                              </m:mc>
                            </m:mcs>
                            <m:ctrlPr>
                              <a:rPr lang="zh-CN" altLang="en-US" dirty="0">
                                <a:latin typeface="Cambria Math" panose="02040503050406030204" pitchFamily="18" charset="0"/>
                              </a:rPr>
                            </m:ctrlPr>
                          </m:mPr>
                          <m:mr>
                            <m:e>
                              <m:r>
                                <a:rPr lang="zh-CN" altLang="en-US" i="1" dirty="0">
                                  <a:latin typeface="Cambria Math" panose="02040503050406030204" pitchFamily="18" charset="0"/>
                                </a:rPr>
                                <m:t>𝑢</m:t>
                              </m:r>
                            </m:e>
                          </m:mr>
                          <m:mr>
                            <m:e>
                              <m:r>
                                <a:rPr lang="zh-CN" altLang="en-US" i="1" dirty="0">
                                  <a:latin typeface="Cambria Math" panose="02040503050406030204" pitchFamily="18" charset="0"/>
                                </a:rPr>
                                <m:t>𝑣</m:t>
                              </m:r>
                            </m:e>
                          </m:mr>
                          <m:mr>
                            <m:e>
                              <m:r>
                                <a:rPr lang="zh-CN" altLang="en-US" i="0" dirty="0">
                                  <a:latin typeface="Cambria Math" panose="02040503050406030204" pitchFamily="18" charset="0"/>
                                </a:rPr>
                                <m:t>1</m:t>
                              </m:r>
                            </m:e>
                          </m:mr>
                        </m:m>
                      </m:e>
                    </m:d>
                    <m:r>
                      <a:rPr lang="zh-CN" altLang="en-US" i="0" dirty="0">
                        <a:latin typeface="Cambria Math" panose="02040503050406030204" pitchFamily="18" charset="0"/>
                      </a:rPr>
                      <m:t>=</m:t>
                    </m:r>
                    <m:d>
                      <m:dPr>
                        <m:begChr m:val="["/>
                        <m:endChr m:val="]"/>
                        <m:ctrlPr>
                          <a:rPr lang="zh-CN" altLang="en-US" i="1" dirty="0">
                            <a:latin typeface="Cambria Math" panose="02040503050406030204" pitchFamily="18" charset="0"/>
                          </a:rPr>
                        </m:ctrlPr>
                      </m:dPr>
                      <m:e>
                        <m:m>
                          <m:mPr>
                            <m:plcHide m:val="on"/>
                            <m:mcs>
                              <m:mc>
                                <m:mcPr>
                                  <m:count m:val="3"/>
                                  <m:mcJc m:val="center"/>
                                </m:mcPr>
                              </m:mc>
                            </m:mcs>
                            <m:ctrlPr>
                              <a:rPr lang="zh-CN" altLang="en-US" i="1" dirty="0">
                                <a:latin typeface="Cambria Math" panose="02040503050406030204" pitchFamily="18" charset="0"/>
                              </a:rPr>
                            </m:ctrlPr>
                          </m:mPr>
                          <m:m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𝑓</m:t>
                                  </m:r>
                                </m:e>
                                <m:sub>
                                  <m:r>
                                    <a:rPr lang="zh-CN" altLang="en-US" i="1" dirty="0">
                                      <a:latin typeface="Cambria Math" panose="02040503050406030204" pitchFamily="18" charset="0"/>
                                    </a:rPr>
                                    <m:t>𝑥</m:t>
                                  </m:r>
                                </m:sub>
                              </m:sSub>
                            </m:e>
                            <m:e>
                              <m:r>
                                <m:rPr>
                                  <m:sty m:val="p"/>
                                </m:rPr>
                                <a:rPr lang="en-US" altLang="zh-CN" b="0" i="0" dirty="0" smtClean="0">
                                  <a:latin typeface="Cambria Math" panose="02040503050406030204" pitchFamily="18" charset="0"/>
                                </a:rPr>
                                <m:t>s</m:t>
                              </m:r>
                            </m:e>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𝑢</m:t>
                                  </m:r>
                                </m:e>
                                <m:sub>
                                  <m:r>
                                    <a:rPr lang="zh-CN" altLang="en-US" i="0" dirty="0">
                                      <a:latin typeface="Cambria Math" panose="02040503050406030204" pitchFamily="18" charset="0"/>
                                    </a:rPr>
                                    <m:t>0</m:t>
                                  </m:r>
                                </m:sub>
                              </m:sSub>
                            </m:e>
                          </m:mr>
                          <m:mr>
                            <m:e>
                              <m:r>
                                <a:rPr lang="zh-CN" altLang="en-US" i="0" dirty="0">
                                  <a:latin typeface="Cambria Math" panose="02040503050406030204" pitchFamily="18" charset="0"/>
                                </a:rPr>
                                <m:t>0</m:t>
                              </m:r>
                            </m:e>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𝑓</m:t>
                                  </m:r>
                                </m:e>
                                <m:sub>
                                  <m:r>
                                    <a:rPr lang="zh-CN" altLang="en-US" i="1" dirty="0">
                                      <a:latin typeface="Cambria Math" panose="02040503050406030204" pitchFamily="18" charset="0"/>
                                    </a:rPr>
                                    <m:t>𝑦</m:t>
                                  </m:r>
                                </m:sub>
                              </m:sSub>
                            </m:e>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𝜈</m:t>
                                  </m:r>
                                </m:e>
                                <m:sub>
                                  <m:r>
                                    <a:rPr lang="zh-CN" altLang="en-US" i="0" dirty="0">
                                      <a:latin typeface="Cambria Math" panose="02040503050406030204" pitchFamily="18" charset="0"/>
                                    </a:rPr>
                                    <m:t>0</m:t>
                                  </m:r>
                                </m:sub>
                              </m:sSub>
                            </m:e>
                          </m:mr>
                          <m:mr>
                            <m:e>
                              <m:r>
                                <a:rPr lang="zh-CN" altLang="en-US" i="0" dirty="0">
                                  <a:latin typeface="Cambria Math" panose="02040503050406030204" pitchFamily="18" charset="0"/>
                                </a:rPr>
                                <m:t>0</m:t>
                              </m:r>
                            </m:e>
                            <m:e>
                              <m:r>
                                <a:rPr lang="zh-CN" altLang="en-US" i="0" dirty="0">
                                  <a:latin typeface="Cambria Math" panose="02040503050406030204" pitchFamily="18" charset="0"/>
                                </a:rPr>
                                <m:t>0</m:t>
                              </m:r>
                            </m:e>
                            <m:e>
                              <m:r>
                                <a:rPr lang="zh-CN" altLang="en-US" i="0" dirty="0">
                                  <a:latin typeface="Cambria Math" panose="02040503050406030204" pitchFamily="18" charset="0"/>
                                </a:rPr>
                                <m:t>1</m:t>
                              </m:r>
                            </m:e>
                          </m:mr>
                        </m:m>
                      </m:e>
                    </m:d>
                  </m:oMath>
                </a14:m>
                <a:r>
                  <a:rPr lang="zh-CN" altLang="en-US" dirty="0"/>
                  <a:t> </a:t>
                </a:r>
                <a14:m>
                  <m:oMath xmlns:m="http://schemas.openxmlformats.org/officeDocument/2006/math">
                    <m:d>
                      <m:dPr>
                        <m:begChr m:val="["/>
                        <m:endChr m:val="]"/>
                        <m:ctrlPr>
                          <a:rPr lang="zh-CN" altLang="en-US" i="1" smtClean="0">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𝑐</m:t>
                                  </m:r>
                                </m:sub>
                              </m:sSub>
                            </m:e>
                          </m:mr>
                          <m:mr>
                            <m:e>
                              <m:eqArr>
                                <m:eqArrPr>
                                  <m:ctrlPr>
                                    <a:rPr lang="zh-CN" altLang="en-US" i="1">
                                      <a:latin typeface="Cambria Math" panose="02040503050406030204" pitchFamily="18" charset="0"/>
                                    </a:rPr>
                                  </m:ctrlPr>
                                </m:eqArrP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𝑐</m:t>
                                      </m:r>
                                    </m:sub>
                                  </m:sSub>
                                </m:e>
                                <m:e>
                                  <m:r>
                                    <a:rPr lang="en-US" altLang="zh-CN" b="0" i="1" smtClean="0">
                                      <a:latin typeface="Cambria Math" panose="02040503050406030204" pitchFamily="18" charset="0"/>
                                    </a:rPr>
                                    <m:t>1</m:t>
                                  </m:r>
                                </m:e>
                              </m:eqArr>
                            </m:e>
                          </m:mr>
                          <m:mr>
                            <m:e/>
                          </m:mr>
                        </m:m>
                      </m:e>
                    </m:d>
                  </m:oMath>
                </a14:m>
                <a:endParaRPr lang="zh-CN" altLang="en-US" dirty="0"/>
              </a:p>
            </p:txBody>
          </p:sp>
        </mc:Choice>
        <mc:Fallback>
          <p:sp>
            <p:nvSpPr>
              <p:cNvPr id="12" name="文本框 11">
                <a:extLst>
                  <a:ext uri="{FF2B5EF4-FFF2-40B4-BE49-F238E27FC236}">
                    <a16:creationId xmlns:a16="http://schemas.microsoft.com/office/drawing/2014/main" id="{16A2D74E-97C1-444A-BE8C-5CD8CE54A2F7}"/>
                  </a:ext>
                </a:extLst>
              </p:cNvPr>
              <p:cNvSpPr txBox="1">
                <a:spLocks noRot="1" noChangeAspect="1" noMove="1" noResize="1" noEditPoints="1" noAdjustHandles="1" noChangeArrowheads="1" noChangeShapeType="1" noTextEdit="1"/>
              </p:cNvSpPr>
              <p:nvPr/>
            </p:nvSpPr>
            <p:spPr>
              <a:xfrm>
                <a:off x="298007" y="4747264"/>
                <a:ext cx="3184663" cy="972702"/>
              </a:xfrm>
              <a:prstGeom prst="rect">
                <a:avLst/>
              </a:prstGeom>
              <a:blipFill>
                <a:blip r:embed="rId5"/>
                <a:stretch>
                  <a:fillRect/>
                </a:stretch>
              </a:blipFill>
            </p:spPr>
            <p:txBody>
              <a:bodyPr/>
              <a:lstStyle/>
              <a:p>
                <a:r>
                  <a:rPr lang="zh-CN" altLang="en-US">
                    <a:noFill/>
                  </a:rPr>
                  <a:t> </a:t>
                </a:r>
              </a:p>
            </p:txBody>
          </p:sp>
        </mc:Fallback>
      </mc:AlternateContent>
      <p:sp>
        <p:nvSpPr>
          <p:cNvPr id="13" name="箭头: 上 12">
            <a:extLst>
              <a:ext uri="{FF2B5EF4-FFF2-40B4-BE49-F238E27FC236}">
                <a16:creationId xmlns:a16="http://schemas.microsoft.com/office/drawing/2014/main" id="{9E59C9AD-0229-4E63-BA44-8ADEAC23DF1F}"/>
              </a:ext>
            </a:extLst>
          </p:cNvPr>
          <p:cNvSpPr/>
          <p:nvPr/>
        </p:nvSpPr>
        <p:spPr>
          <a:xfrm rot="16200000" flipV="1">
            <a:off x="5201795" y="2717309"/>
            <a:ext cx="212724" cy="339771"/>
          </a:xfrm>
          <a:prstGeom prst="upArrow">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a:extLst>
              <a:ext uri="{FF2B5EF4-FFF2-40B4-BE49-F238E27FC236}">
                <a16:creationId xmlns:a16="http://schemas.microsoft.com/office/drawing/2014/main" id="{80B9C9F8-D0F6-4D86-8952-F043AC16A864}"/>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Camera Imaging Model</a:t>
            </a:r>
            <a:endParaRPr lang="zh-CN" altLang="en-US" sz="3200" dirty="0">
              <a:latin typeface="Arial" panose="020B0604020202020204" pitchFamily="34" charset="0"/>
            </a:endParaRPr>
          </a:p>
        </p:txBody>
      </p:sp>
    </p:spTree>
    <p:extLst>
      <p:ext uri="{BB962C8B-B14F-4D97-AF65-F5344CB8AC3E}">
        <p14:creationId xmlns:p14="http://schemas.microsoft.com/office/powerpoint/2010/main" val="395869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33F3EB-FDEB-4A3A-A0DC-440FB034C63B}"/>
              </a:ext>
            </a:extLst>
          </p:cNvPr>
          <p:cNvSpPr/>
          <p:nvPr/>
        </p:nvSpPr>
        <p:spPr>
          <a:xfrm>
            <a:off x="1220357" y="1583803"/>
            <a:ext cx="2037737" cy="369332"/>
          </a:xfrm>
          <a:prstGeom prst="rect">
            <a:avLst/>
          </a:prstGeom>
        </p:spPr>
        <p:txBody>
          <a:bodyPr wrap="none">
            <a:spAutoFit/>
          </a:bodyPr>
          <a:lstStyle/>
          <a:p>
            <a:pPr marL="285750" indent="-285750">
              <a:spcBef>
                <a:spcPct val="0"/>
              </a:spcBef>
              <a:buFont typeface="Wingdings" panose="05000000000000000000" pitchFamily="2" charset="2"/>
              <a:buChar char="n"/>
            </a:pPr>
            <a:r>
              <a:rPr lang="en-US" altLang="zh-CN" dirty="0">
                <a:solidFill>
                  <a:srgbClr val="404040"/>
                </a:solidFill>
                <a:latin typeface="Arial" panose="020B0604020202020204" pitchFamily="34" charset="0"/>
              </a:rPr>
              <a:t>radial distortion</a:t>
            </a:r>
            <a:endParaRPr lang="en-US" altLang="zh-CN"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CEE1185-4EE0-4BD2-B99C-DC0359FC671B}"/>
                  </a:ext>
                </a:extLst>
              </p:cNvPr>
              <p:cNvSpPr txBox="1"/>
              <p:nvPr/>
            </p:nvSpPr>
            <p:spPr>
              <a:xfrm>
                <a:off x="1590259" y="4478775"/>
                <a:ext cx="4711317" cy="65800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a:rPr lang="en-US" altLang="zh-CN" b="0" i="1" smtClean="0">
                              <a:latin typeface="Cambria Math" panose="02040503050406030204" pitchFamily="18" charset="0"/>
                            </a:rPr>
                            <m:t>𝑋</m:t>
                          </m:r>
                        </m:e>
                        <m:sub>
                          <m:r>
                            <a:rPr lang="zh-CN" altLang="en-US" i="1">
                              <a:latin typeface="Cambria Math" panose="02040503050406030204" pitchFamily="18" charset="0"/>
                            </a:rPr>
                            <m:t>𝑑</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𝐶</m:t>
                              </m:r>
                            </m:sub>
                          </m:sSub>
                        </m:num>
                        <m:den>
                          <m:sSub>
                            <m:sSubPr>
                              <m:ctrlPr>
                                <a:rPr lang="zh-CN" altLang="en-US" i="1">
                                  <a:latin typeface="Cambria Math" panose="02040503050406030204" pitchFamily="18" charset="0"/>
                                </a:rPr>
                              </m:ctrlPr>
                            </m:sSubPr>
                            <m:e>
                              <m:r>
                                <a:rPr lang="en-US" altLang="zh-CN" i="1">
                                  <a:latin typeface="Cambria Math" panose="02040503050406030204" pitchFamily="18" charset="0"/>
                                </a:rPr>
                                <m:t>𝑍</m:t>
                              </m:r>
                            </m:e>
                            <m:sub>
                              <m:r>
                                <a:rPr lang="zh-CN" altLang="en-US" i="1">
                                  <a:latin typeface="Cambria Math" panose="02040503050406030204" pitchFamily="18" charset="0"/>
                                </a:rPr>
                                <m:t>𝐶</m:t>
                              </m:r>
                            </m:sub>
                          </m:sSub>
                        </m:den>
                      </m:f>
                      <m:d>
                        <m:dPr>
                          <m:ctrlPr>
                            <a:rPr lang="zh-CN" altLang="en-US" i="1">
                              <a:latin typeface="Cambria Math" panose="02040503050406030204" pitchFamily="18" charset="0"/>
                            </a:rPr>
                          </m:ctrlPr>
                        </m:dPr>
                        <m:e>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0">
                                  <a:latin typeface="Cambria Math" panose="02040503050406030204" pitchFamily="18" charset="0"/>
                                </a:rPr>
                                <m:t>1</m:t>
                              </m:r>
                            </m:sub>
                          </m:sSub>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𝑟</m:t>
                              </m:r>
                            </m:e>
                            <m:sup>
                              <m:r>
                                <a:rPr lang="en-US" altLang="zh-CN" b="0" i="0" smtClean="0">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en-US" altLang="zh-CN" b="0" i="0" smtClean="0">
                                  <a:latin typeface="Cambria Math" panose="02040503050406030204" pitchFamily="18" charset="0"/>
                                </a:rPr>
                                <m:t>2</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𝑟</m:t>
                              </m:r>
                            </m:e>
                            <m:sup>
                              <m:r>
                                <a:rPr lang="zh-CN" altLang="en-US">
                                  <a:latin typeface="Cambria Math" panose="02040503050406030204" pitchFamily="18" charset="0"/>
                                </a:rPr>
                                <m:t>4</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en-US" altLang="zh-CN" b="0" i="0" smtClean="0">
                                  <a:latin typeface="Cambria Math" panose="02040503050406030204" pitchFamily="18" charset="0"/>
                                </a:rPr>
                                <m:t>3</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𝑟</m:t>
                              </m:r>
                            </m:e>
                            <m:sup>
                              <m:r>
                                <a:rPr lang="en-US" altLang="zh-CN" b="0" i="1" smtClean="0">
                                  <a:latin typeface="Cambria Math" panose="02040503050406030204" pitchFamily="18" charset="0"/>
                                </a:rPr>
                                <m:t>6</m:t>
                              </m:r>
                            </m:sup>
                          </m:sSup>
                        </m:e>
                      </m:d>
                    </m:oMath>
                  </m:oMathPara>
                </a14:m>
                <a:endParaRPr lang="zh-CN" altLang="en-US" dirty="0"/>
              </a:p>
            </p:txBody>
          </p:sp>
        </mc:Choice>
        <mc:Fallback>
          <p:sp>
            <p:nvSpPr>
              <p:cNvPr id="5" name="文本框 4">
                <a:extLst>
                  <a:ext uri="{FF2B5EF4-FFF2-40B4-BE49-F238E27FC236}">
                    <a16:creationId xmlns:a16="http://schemas.microsoft.com/office/drawing/2014/main" id="{3CEE1185-4EE0-4BD2-B99C-DC0359FC671B}"/>
                  </a:ext>
                </a:extLst>
              </p:cNvPr>
              <p:cNvSpPr txBox="1">
                <a:spLocks noRot="1" noChangeAspect="1" noMove="1" noResize="1" noEditPoints="1" noAdjustHandles="1" noChangeArrowheads="1" noChangeShapeType="1" noTextEdit="1"/>
              </p:cNvSpPr>
              <p:nvPr/>
            </p:nvSpPr>
            <p:spPr>
              <a:xfrm>
                <a:off x="1590259" y="4478775"/>
                <a:ext cx="4711317" cy="65800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F23735F-0AEE-4980-8A6A-AA4281CD7A35}"/>
                  </a:ext>
                </a:extLst>
              </p:cNvPr>
              <p:cNvSpPr txBox="1"/>
              <p:nvPr/>
            </p:nvSpPr>
            <p:spPr>
              <a:xfrm>
                <a:off x="1590259" y="5136776"/>
                <a:ext cx="4711317" cy="65800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a:rPr lang="en-US" altLang="zh-CN" b="0" i="1" smtClean="0">
                              <a:latin typeface="Cambria Math" panose="02040503050406030204" pitchFamily="18" charset="0"/>
                            </a:rPr>
                            <m:t>𝑌</m:t>
                          </m:r>
                        </m:e>
                        <m:sub>
                          <m:r>
                            <a:rPr lang="zh-CN" altLang="en-US" i="1">
                              <a:latin typeface="Cambria Math" panose="02040503050406030204" pitchFamily="18" charset="0"/>
                            </a:rPr>
                            <m:t>𝑑</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en-US" altLang="zh-CN" i="1">
                                  <a:latin typeface="Cambria Math" panose="02040503050406030204" pitchFamily="18" charset="0"/>
                                </a:rPr>
                                <m:t>𝑌</m:t>
                              </m:r>
                            </m:e>
                            <m:sub>
                              <m:r>
                                <a:rPr lang="zh-CN" altLang="en-US" i="1">
                                  <a:latin typeface="Cambria Math" panose="02040503050406030204" pitchFamily="18" charset="0"/>
                                </a:rPr>
                                <m:t>𝐶</m:t>
                              </m:r>
                            </m:sub>
                          </m:sSub>
                        </m:num>
                        <m:den>
                          <m:sSub>
                            <m:sSubPr>
                              <m:ctrlPr>
                                <a:rPr lang="zh-CN" altLang="en-US" i="1">
                                  <a:latin typeface="Cambria Math" panose="02040503050406030204" pitchFamily="18" charset="0"/>
                                </a:rPr>
                              </m:ctrlPr>
                            </m:sSubPr>
                            <m:e>
                              <m:r>
                                <a:rPr lang="en-US" altLang="zh-CN" i="1">
                                  <a:latin typeface="Cambria Math" panose="02040503050406030204" pitchFamily="18" charset="0"/>
                                </a:rPr>
                                <m:t>𝑍</m:t>
                              </m:r>
                            </m:e>
                            <m:sub>
                              <m:r>
                                <a:rPr lang="zh-CN" altLang="en-US" i="1">
                                  <a:latin typeface="Cambria Math" panose="02040503050406030204" pitchFamily="18" charset="0"/>
                                </a:rPr>
                                <m:t>𝐶</m:t>
                              </m:r>
                            </m:sub>
                          </m:sSub>
                        </m:den>
                      </m:f>
                      <m:d>
                        <m:dPr>
                          <m:ctrlPr>
                            <a:rPr lang="zh-CN" altLang="en-US" i="1">
                              <a:latin typeface="Cambria Math" panose="02040503050406030204" pitchFamily="18" charset="0"/>
                            </a:rPr>
                          </m:ctrlPr>
                        </m:dPr>
                        <m:e>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0">
                                  <a:latin typeface="Cambria Math" panose="02040503050406030204" pitchFamily="18" charset="0"/>
                                </a:rPr>
                                <m:t>1</m:t>
                              </m:r>
                            </m:sub>
                          </m:sSub>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𝑟</m:t>
                              </m:r>
                            </m:e>
                            <m:sup>
                              <m:r>
                                <a:rPr lang="en-US" altLang="zh-CN" b="0" i="0" smtClean="0">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en-US" altLang="zh-CN" b="0" i="0" smtClean="0">
                                  <a:latin typeface="Cambria Math" panose="02040503050406030204" pitchFamily="18" charset="0"/>
                                </a:rPr>
                                <m:t>2</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𝑟</m:t>
                              </m:r>
                            </m:e>
                            <m:sup>
                              <m:r>
                                <a:rPr lang="zh-CN" altLang="en-US">
                                  <a:latin typeface="Cambria Math" panose="02040503050406030204" pitchFamily="18" charset="0"/>
                                </a:rPr>
                                <m:t>4</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en-US" altLang="zh-CN" b="0" i="0" smtClean="0">
                                  <a:latin typeface="Cambria Math" panose="02040503050406030204" pitchFamily="18" charset="0"/>
                                </a:rPr>
                                <m:t>3</m:t>
                              </m:r>
                            </m:sub>
                          </m:sSub>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𝑟</m:t>
                              </m:r>
                            </m:e>
                            <m:sup>
                              <m:r>
                                <a:rPr lang="en-US" altLang="zh-CN" b="0" i="1" smtClean="0">
                                  <a:latin typeface="Cambria Math" panose="02040503050406030204" pitchFamily="18" charset="0"/>
                                </a:rPr>
                                <m:t>6</m:t>
                              </m:r>
                            </m:sup>
                          </m:sSup>
                        </m:e>
                      </m:d>
                    </m:oMath>
                  </m:oMathPara>
                </a14:m>
                <a:endParaRPr lang="zh-CN" altLang="en-US" dirty="0"/>
              </a:p>
            </p:txBody>
          </p:sp>
        </mc:Choice>
        <mc:Fallback>
          <p:sp>
            <p:nvSpPr>
              <p:cNvPr id="8" name="文本框 7">
                <a:extLst>
                  <a:ext uri="{FF2B5EF4-FFF2-40B4-BE49-F238E27FC236}">
                    <a16:creationId xmlns:a16="http://schemas.microsoft.com/office/drawing/2014/main" id="{5F23735F-0AEE-4980-8A6A-AA4281CD7A35}"/>
                  </a:ext>
                </a:extLst>
              </p:cNvPr>
              <p:cNvSpPr txBox="1">
                <a:spLocks noRot="1" noChangeAspect="1" noMove="1" noResize="1" noEditPoints="1" noAdjustHandles="1" noChangeArrowheads="1" noChangeShapeType="1" noTextEdit="1"/>
              </p:cNvSpPr>
              <p:nvPr/>
            </p:nvSpPr>
            <p:spPr>
              <a:xfrm>
                <a:off x="1590259" y="5136776"/>
                <a:ext cx="4711317" cy="6580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5AB716B-5005-4864-A449-D4A0840A2FBC}"/>
                  </a:ext>
                </a:extLst>
              </p:cNvPr>
              <p:cNvSpPr txBox="1"/>
              <p:nvPr/>
            </p:nvSpPr>
            <p:spPr>
              <a:xfrm>
                <a:off x="1677724" y="5760362"/>
                <a:ext cx="2782957" cy="7693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zh-CN" altLang="en-US" smtClean="0">
                              <a:latin typeface="Cambria Math" panose="02040503050406030204" pitchFamily="18" charset="0"/>
                            </a:rPr>
                          </m:ctrlPr>
                        </m:sSupPr>
                        <m:e>
                          <m:r>
                            <a:rPr lang="zh-CN" altLang="en-US" i="1">
                              <a:latin typeface="Cambria Math" panose="02040503050406030204" pitchFamily="18" charset="0"/>
                            </a:rPr>
                            <m:t>𝑟</m:t>
                          </m:r>
                        </m:e>
                        <m:sup>
                          <m:r>
                            <a:rPr lang="zh-CN" altLang="en-US" i="0">
                              <a:latin typeface="Cambria Math" panose="02040503050406030204" pitchFamily="18" charset="0"/>
                            </a:rPr>
                            <m:t>2</m:t>
                          </m:r>
                        </m:sup>
                      </m:sSup>
                      <m:r>
                        <a:rPr lang="zh-CN" altLang="en-US" i="0">
                          <a:latin typeface="Cambria Math" panose="02040503050406030204" pitchFamily="18" charset="0"/>
                        </a:rPr>
                        <m:t>=</m:t>
                      </m:r>
                      <m:sSup>
                        <m:sSupPr>
                          <m:ctrlPr>
                            <a:rPr lang="zh-CN" altLang="en-US" i="1" smtClean="0">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𝐶</m:t>
                                      </m:r>
                                    </m:sub>
                                  </m:sSub>
                                </m:num>
                                <m:den>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𝑍</m:t>
                                      </m:r>
                                    </m:e>
                                    <m:sub>
                                      <m:r>
                                        <a:rPr lang="zh-CN" altLang="en-US" i="1">
                                          <a:latin typeface="Cambria Math" panose="02040503050406030204" pitchFamily="18" charset="0"/>
                                        </a:rPr>
                                        <m:t>𝐶</m:t>
                                      </m:r>
                                    </m:sub>
                                  </m:sSub>
                                </m:den>
                              </m:f>
                            </m:e>
                          </m:d>
                        </m:e>
                        <m:sup>
                          <m:r>
                            <a:rPr lang="zh-CN" altLang="en-US" i="1">
                              <a:latin typeface="Cambria Math" panose="02040503050406030204" pitchFamily="18" charset="0"/>
                            </a:rPr>
                            <m:t>2</m:t>
                          </m:r>
                        </m:sup>
                      </m:sSup>
                      <m:r>
                        <a:rPr lang="en-US" altLang="zh-CN" b="0" i="1" smtClean="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𝑌</m:t>
                                      </m:r>
                                    </m:e>
                                    <m:sub>
                                      <m:r>
                                        <a:rPr lang="zh-CN" altLang="en-US" i="1">
                                          <a:latin typeface="Cambria Math" panose="02040503050406030204" pitchFamily="18" charset="0"/>
                                        </a:rPr>
                                        <m:t>𝐶</m:t>
                                      </m:r>
                                    </m:sub>
                                  </m:sSub>
                                </m:num>
                                <m:den>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𝑍</m:t>
                                      </m:r>
                                    </m:e>
                                    <m:sub>
                                      <m:r>
                                        <a:rPr lang="zh-CN" altLang="en-US" i="1">
                                          <a:latin typeface="Cambria Math" panose="02040503050406030204" pitchFamily="18" charset="0"/>
                                        </a:rPr>
                                        <m:t>𝐶</m:t>
                                      </m:r>
                                    </m:sub>
                                  </m:sSub>
                                </m:den>
                              </m:f>
                            </m:e>
                          </m:d>
                        </m:e>
                        <m:sup>
                          <m:r>
                            <a:rPr lang="zh-CN" altLang="en-US" i="1">
                              <a:latin typeface="Cambria Math" panose="02040503050406030204" pitchFamily="18" charset="0"/>
                            </a:rPr>
                            <m:t>2</m:t>
                          </m:r>
                        </m:sup>
                      </m:sSup>
                    </m:oMath>
                  </m:oMathPara>
                </a14:m>
                <a:endParaRPr lang="zh-CN" altLang="en-US" dirty="0"/>
              </a:p>
            </p:txBody>
          </p:sp>
        </mc:Choice>
        <mc:Fallback>
          <p:sp>
            <p:nvSpPr>
              <p:cNvPr id="6" name="文本框 5">
                <a:extLst>
                  <a:ext uri="{FF2B5EF4-FFF2-40B4-BE49-F238E27FC236}">
                    <a16:creationId xmlns:a16="http://schemas.microsoft.com/office/drawing/2014/main" id="{85AB716B-5005-4864-A449-D4A0840A2FBC}"/>
                  </a:ext>
                </a:extLst>
              </p:cNvPr>
              <p:cNvSpPr txBox="1">
                <a:spLocks noRot="1" noChangeAspect="1" noMove="1" noResize="1" noEditPoints="1" noAdjustHandles="1" noChangeArrowheads="1" noChangeShapeType="1" noTextEdit="1"/>
              </p:cNvSpPr>
              <p:nvPr/>
            </p:nvSpPr>
            <p:spPr>
              <a:xfrm>
                <a:off x="1677724" y="5760362"/>
                <a:ext cx="2782957" cy="769378"/>
              </a:xfrm>
              <a:prstGeom prst="rect">
                <a:avLst/>
              </a:prstGeom>
              <a:blipFill>
                <a:blip r:embed="rId4"/>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F751AF2A-65A4-4610-8A91-7A5FB0AC9671}"/>
              </a:ext>
            </a:extLst>
          </p:cNvPr>
          <p:cNvPicPr>
            <a:picLocks noChangeAspect="1"/>
          </p:cNvPicPr>
          <p:nvPr/>
        </p:nvPicPr>
        <p:blipFill>
          <a:blip r:embed="rId5"/>
          <a:stretch>
            <a:fillRect/>
          </a:stretch>
        </p:blipFill>
        <p:spPr>
          <a:xfrm>
            <a:off x="1158950" y="2075457"/>
            <a:ext cx="2274890" cy="2043300"/>
          </a:xfrm>
          <a:prstGeom prst="rect">
            <a:avLst/>
          </a:prstGeom>
        </p:spPr>
      </p:pic>
      <p:pic>
        <p:nvPicPr>
          <p:cNvPr id="12" name="图片 11">
            <a:extLst>
              <a:ext uri="{FF2B5EF4-FFF2-40B4-BE49-F238E27FC236}">
                <a16:creationId xmlns:a16="http://schemas.microsoft.com/office/drawing/2014/main" id="{4E6C0896-79E3-4A05-A5B8-94F2F7CAB5CF}"/>
              </a:ext>
            </a:extLst>
          </p:cNvPr>
          <p:cNvPicPr>
            <a:picLocks noChangeAspect="1"/>
          </p:cNvPicPr>
          <p:nvPr/>
        </p:nvPicPr>
        <p:blipFill>
          <a:blip r:embed="rId6"/>
          <a:stretch>
            <a:fillRect/>
          </a:stretch>
        </p:blipFill>
        <p:spPr>
          <a:xfrm>
            <a:off x="6201886" y="2053258"/>
            <a:ext cx="2354310" cy="2065500"/>
          </a:xfrm>
          <a:prstGeom prst="rect">
            <a:avLst/>
          </a:prstGeom>
        </p:spPr>
      </p:pic>
      <p:pic>
        <p:nvPicPr>
          <p:cNvPr id="14" name="图片 13">
            <a:extLst>
              <a:ext uri="{FF2B5EF4-FFF2-40B4-BE49-F238E27FC236}">
                <a16:creationId xmlns:a16="http://schemas.microsoft.com/office/drawing/2014/main" id="{8167AD67-24E9-4338-96E2-843D85BB86F3}"/>
              </a:ext>
            </a:extLst>
          </p:cNvPr>
          <p:cNvPicPr>
            <a:picLocks noChangeAspect="1"/>
          </p:cNvPicPr>
          <p:nvPr/>
        </p:nvPicPr>
        <p:blipFill>
          <a:blip r:embed="rId7"/>
          <a:stretch>
            <a:fillRect/>
          </a:stretch>
        </p:blipFill>
        <p:spPr>
          <a:xfrm>
            <a:off x="3593513" y="2068507"/>
            <a:ext cx="2448700" cy="2050250"/>
          </a:xfrm>
          <a:prstGeom prst="rect">
            <a:avLst/>
          </a:prstGeom>
        </p:spPr>
      </p:pic>
      <p:sp>
        <p:nvSpPr>
          <p:cNvPr id="17" name="标题 1">
            <a:extLst>
              <a:ext uri="{FF2B5EF4-FFF2-40B4-BE49-F238E27FC236}">
                <a16:creationId xmlns:a16="http://schemas.microsoft.com/office/drawing/2014/main" id="{2384FADC-7DDB-4289-A4B0-1754C4AC5A84}"/>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Camera Distortion</a:t>
            </a:r>
            <a:endParaRPr lang="zh-CN" altLang="en-US" sz="3200" dirty="0">
              <a:latin typeface="Arial" panose="020B0604020202020204" pitchFamily="34" charset="0"/>
            </a:endParaRPr>
          </a:p>
        </p:txBody>
      </p:sp>
    </p:spTree>
    <p:extLst>
      <p:ext uri="{BB962C8B-B14F-4D97-AF65-F5344CB8AC3E}">
        <p14:creationId xmlns:p14="http://schemas.microsoft.com/office/powerpoint/2010/main" val="116286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33F3EB-FDEB-4A3A-A0DC-440FB034C63B}"/>
              </a:ext>
            </a:extLst>
          </p:cNvPr>
          <p:cNvSpPr/>
          <p:nvPr/>
        </p:nvSpPr>
        <p:spPr>
          <a:xfrm>
            <a:off x="1093136" y="1506581"/>
            <a:ext cx="5331518" cy="369332"/>
          </a:xfrm>
          <a:prstGeom prst="rect">
            <a:avLst/>
          </a:prstGeom>
        </p:spPr>
        <p:txBody>
          <a:bodyPr wrap="square">
            <a:spAutoFit/>
          </a:bodyPr>
          <a:lstStyle/>
          <a:p>
            <a:pPr marL="285750" indent="-285750">
              <a:spcBef>
                <a:spcPct val="0"/>
              </a:spcBef>
              <a:buFont typeface="Wingdings" panose="05000000000000000000" pitchFamily="2" charset="2"/>
              <a:buChar char="n"/>
            </a:pPr>
            <a:r>
              <a:rPr lang="en-US" altLang="zh-CN" dirty="0">
                <a:solidFill>
                  <a:srgbClr val="404040"/>
                </a:solidFill>
                <a:latin typeface="Arial" panose="020B0604020202020204" pitchFamily="34" charset="0"/>
              </a:rPr>
              <a:t>tangential</a:t>
            </a:r>
            <a:r>
              <a:rPr lang="en-US" altLang="zh-CN" b="1" dirty="0"/>
              <a:t> </a:t>
            </a:r>
            <a:r>
              <a:rPr lang="en-US" altLang="zh-CN" dirty="0">
                <a:solidFill>
                  <a:srgbClr val="404040"/>
                </a:solidFill>
                <a:latin typeface="Arial" panose="020B0604020202020204" pitchFamily="34" charset="0"/>
              </a:rPr>
              <a:t>distortion</a:t>
            </a:r>
            <a:endParaRPr lang="en-US" altLang="zh-CN" b="1" dirty="0"/>
          </a:p>
        </p:txBody>
      </p:sp>
      <p:pic>
        <p:nvPicPr>
          <p:cNvPr id="11266" name="Picture 2" descr="https://www.mathworks.com/help/vision/ug/calibration_tangentialdistortion.png">
            <a:extLst>
              <a:ext uri="{FF2B5EF4-FFF2-40B4-BE49-F238E27FC236}">
                <a16:creationId xmlns:a16="http://schemas.microsoft.com/office/drawing/2014/main" id="{968B9B29-2BC2-48ED-8DD3-370596213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92" y="2010813"/>
            <a:ext cx="4683151" cy="25074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492A84D-07B7-463A-933E-A7B3FE71BE18}"/>
                  </a:ext>
                </a:extLst>
              </p:cNvPr>
              <p:cNvSpPr txBox="1"/>
              <p:nvPr/>
            </p:nvSpPr>
            <p:spPr>
              <a:xfrm>
                <a:off x="2019798" y="4808292"/>
                <a:ext cx="4404856" cy="645561"/>
              </a:xfrm>
              <a:prstGeom prst="rect">
                <a:avLst/>
              </a:prstGeom>
              <a:noFill/>
            </p:spPr>
            <p:txBody>
              <a:bodyPr wrap="square" rtlCol="0">
                <a:spAutoFit/>
              </a:bodyPr>
              <a:lstStyle/>
              <a:p>
                <a:r>
                  <a:rPr lang="en-US" altLang="zh-CN" dirty="0"/>
                  <a:t> </a:t>
                </a:r>
                <a14:m>
                  <m:oMath xmlns:m="http://schemas.openxmlformats.org/officeDocument/2006/math">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𝑋</m:t>
                        </m:r>
                      </m:e>
                      <m:sub>
                        <m:r>
                          <a:rPr lang="zh-CN" altLang="en-US" sz="1600" i="1">
                            <a:latin typeface="Cambria Math" panose="02040503050406030204" pitchFamily="18" charset="0"/>
                          </a:rPr>
                          <m:t>𝑑</m:t>
                        </m:r>
                      </m:sub>
                    </m:sSub>
                    <m:r>
                      <a:rPr lang="zh-CN" altLang="en-US" sz="1600" i="1">
                        <a:latin typeface="Cambria Math" panose="02040503050406030204" pitchFamily="18" charset="0"/>
                      </a:rPr>
                      <m:t> </m:t>
                    </m:r>
                  </m:oMath>
                </a14:m>
                <a:r>
                  <a:rPr lang="en-US" altLang="zh-CN" sz="1600" dirty="0"/>
                  <a:t>= </a:t>
                </a:r>
                <a14:m>
                  <m:oMath xmlns:m="http://schemas.openxmlformats.org/officeDocument/2006/math">
                    <m:r>
                      <a:rPr lang="zh-CN" altLang="en-US" sz="1600" i="1" smtClean="0">
                        <a:latin typeface="Cambria Math" panose="02040503050406030204" pitchFamily="18" charset="0"/>
                      </a:rPr>
                      <m:t>2</m:t>
                    </m:r>
                    <m:sSub>
                      <m:sSubPr>
                        <m:ctrlPr>
                          <a:rPr lang="zh-CN" altLang="en-US" sz="1600" i="1" smtClean="0">
                            <a:latin typeface="Cambria Math" panose="02040503050406030204" pitchFamily="18" charset="0"/>
                          </a:rPr>
                        </m:ctrlPr>
                      </m:sSubPr>
                      <m:e>
                        <m:r>
                          <a:rPr lang="zh-CN" altLang="en-US" sz="1600" i="1" smtClean="0">
                            <a:latin typeface="Cambria Math" panose="02040503050406030204" pitchFamily="18" charset="0"/>
                          </a:rPr>
                          <m:t>𝑝</m:t>
                        </m:r>
                      </m:e>
                      <m:sub>
                        <m:r>
                          <a:rPr lang="zh-CN" altLang="en-US" sz="1600" i="1" smtClean="0">
                            <a:latin typeface="Cambria Math" panose="02040503050406030204" pitchFamily="18" charset="0"/>
                          </a:rPr>
                          <m:t>1</m:t>
                        </m:r>
                      </m:sub>
                    </m:sSub>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𝑋</m:t>
                            </m:r>
                          </m:e>
                          <m:sub>
                            <m:r>
                              <a:rPr lang="en-US" altLang="zh-CN" sz="1600" b="0" i="1" smtClean="0">
                                <a:latin typeface="Cambria Math" panose="02040503050406030204" pitchFamily="18" charset="0"/>
                              </a:rPr>
                              <m:t>𝑐</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𝑌</m:t>
                            </m:r>
                          </m:e>
                          <m:sub>
                            <m:r>
                              <a:rPr lang="zh-CN" altLang="en-US" sz="1600" i="1">
                                <a:latin typeface="Cambria Math" panose="02040503050406030204" pitchFamily="18" charset="0"/>
                              </a:rPr>
                              <m:t>𝑐</m:t>
                            </m:r>
                          </m:sub>
                        </m:sSub>
                      </m:num>
                      <m:den>
                        <m:sSubSup>
                          <m:sSubSupPr>
                            <m:ctrlPr>
                              <a:rPr lang="zh-CN" altLang="en-US" sz="1600" i="1">
                                <a:latin typeface="Cambria Math" panose="02040503050406030204" pitchFamily="18" charset="0"/>
                              </a:rPr>
                            </m:ctrlPr>
                          </m:sSubSupPr>
                          <m:e>
                            <m:r>
                              <a:rPr lang="en-US" altLang="zh-CN" sz="1600" b="0" i="1" smtClean="0">
                                <a:latin typeface="Cambria Math" panose="02040503050406030204" pitchFamily="18" charset="0"/>
                              </a:rPr>
                              <m:t>𝑍</m:t>
                            </m:r>
                          </m:e>
                          <m:sub>
                            <m:r>
                              <a:rPr lang="zh-CN" altLang="en-US" sz="1600" i="1">
                                <a:latin typeface="Cambria Math" panose="02040503050406030204" pitchFamily="18" charset="0"/>
                              </a:rPr>
                              <m:t>𝑐</m:t>
                            </m:r>
                          </m:sub>
                          <m:sup>
                            <m:r>
                              <a:rPr lang="zh-CN" altLang="en-US" sz="1600" i="1">
                                <a:latin typeface="Cambria Math" panose="02040503050406030204" pitchFamily="18" charset="0"/>
                              </a:rPr>
                              <m:t>2</m:t>
                            </m:r>
                          </m:sup>
                        </m:sSubSup>
                      </m:den>
                    </m:f>
                    <m:r>
                      <a:rPr lang="zh-CN" altLang="en-US" sz="1600" i="1" smtClean="0">
                        <a:latin typeface="Cambria Math" panose="02040503050406030204" pitchFamily="18" charset="0"/>
                      </a:rPr>
                      <m:t>+</m:t>
                    </m:r>
                    <m:sSub>
                      <m:sSubPr>
                        <m:ctrlPr>
                          <a:rPr lang="zh-CN" altLang="en-US" sz="1600" i="1" smtClean="0">
                            <a:latin typeface="Cambria Math" panose="02040503050406030204" pitchFamily="18" charset="0"/>
                          </a:rPr>
                        </m:ctrlPr>
                      </m:sSubPr>
                      <m:e>
                        <m:r>
                          <a:rPr lang="zh-CN" altLang="en-US" sz="1600" i="1" smtClean="0">
                            <a:latin typeface="Cambria Math" panose="02040503050406030204" pitchFamily="18" charset="0"/>
                          </a:rPr>
                          <m:t>𝑝</m:t>
                        </m:r>
                      </m:e>
                      <m:sub>
                        <m:r>
                          <a:rPr lang="zh-CN" altLang="en-US" sz="1600" i="1" smtClean="0">
                            <a:latin typeface="Cambria Math" panose="02040503050406030204" pitchFamily="18" charset="0"/>
                          </a:rPr>
                          <m:t>2</m:t>
                        </m:r>
                      </m:sub>
                    </m:sSub>
                    <m:d>
                      <m:dPr>
                        <m:ctrlPr>
                          <a:rPr lang="zh-CN" altLang="en-US" sz="1600" i="1" smtClean="0">
                            <a:latin typeface="Cambria Math" panose="02040503050406030204" pitchFamily="18" charset="0"/>
                          </a:rPr>
                        </m:ctrlPr>
                      </m:dPr>
                      <m:e>
                        <m:sSup>
                          <m:sSupPr>
                            <m:ctrlPr>
                              <a:rPr lang="zh-CN" altLang="en-US" sz="1600" i="1" smtClean="0">
                                <a:latin typeface="Cambria Math" panose="02040503050406030204" pitchFamily="18" charset="0"/>
                              </a:rPr>
                            </m:ctrlPr>
                          </m:sSupPr>
                          <m:e>
                            <m:r>
                              <a:rPr lang="zh-CN" altLang="en-US" sz="1600" i="1" smtClean="0">
                                <a:latin typeface="Cambria Math" panose="02040503050406030204" pitchFamily="18" charset="0"/>
                              </a:rPr>
                              <m:t>𝑟</m:t>
                            </m:r>
                          </m:e>
                          <m:sup>
                            <m:r>
                              <a:rPr lang="zh-CN" altLang="en-US" sz="1600" i="1" smtClean="0">
                                <a:latin typeface="Cambria Math" panose="02040503050406030204" pitchFamily="18" charset="0"/>
                              </a:rPr>
                              <m:t>2</m:t>
                            </m:r>
                          </m:sup>
                        </m:sSup>
                        <m:r>
                          <a:rPr lang="zh-CN" altLang="en-US" sz="1600" i="1" smtClean="0">
                            <a:latin typeface="Cambria Math" panose="02040503050406030204" pitchFamily="18" charset="0"/>
                          </a:rPr>
                          <m:t>+2</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𝑋</m:t>
                                        </m:r>
                                      </m:e>
                                      <m:sub>
                                        <m:r>
                                          <a:rPr lang="zh-CN" altLang="en-US" sz="1600" i="1">
                                            <a:latin typeface="Cambria Math" panose="02040503050406030204" pitchFamily="18" charset="0"/>
                                          </a:rPr>
                                          <m:t>𝐶</m:t>
                                        </m:r>
                                      </m:sub>
                                    </m:sSub>
                                  </m:num>
                                  <m:den>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𝑍</m:t>
                                        </m:r>
                                      </m:e>
                                      <m:sub>
                                        <m:r>
                                          <a:rPr lang="zh-CN" altLang="en-US" sz="1600" i="1">
                                            <a:latin typeface="Cambria Math" panose="02040503050406030204" pitchFamily="18" charset="0"/>
                                          </a:rPr>
                                          <m:t>𝐶</m:t>
                                        </m:r>
                                      </m:sub>
                                    </m:sSub>
                                  </m:den>
                                </m:f>
                              </m:e>
                            </m:d>
                          </m:e>
                          <m:sup>
                            <m:r>
                              <a:rPr lang="zh-CN" altLang="en-US" sz="1600" i="1">
                                <a:latin typeface="Cambria Math" panose="02040503050406030204" pitchFamily="18" charset="0"/>
                              </a:rPr>
                              <m:t>2</m:t>
                            </m:r>
                          </m:sup>
                        </m:sSup>
                      </m:e>
                    </m:d>
                  </m:oMath>
                </a14:m>
                <a:endParaRPr lang="zh-CN" altLang="en-US" sz="1600" dirty="0"/>
              </a:p>
            </p:txBody>
          </p:sp>
        </mc:Choice>
        <mc:Fallback>
          <p:sp>
            <p:nvSpPr>
              <p:cNvPr id="4" name="文本框 3">
                <a:extLst>
                  <a:ext uri="{FF2B5EF4-FFF2-40B4-BE49-F238E27FC236}">
                    <a16:creationId xmlns:a16="http://schemas.microsoft.com/office/drawing/2014/main" id="{C492A84D-07B7-463A-933E-A7B3FE71BE18}"/>
                  </a:ext>
                </a:extLst>
              </p:cNvPr>
              <p:cNvSpPr txBox="1">
                <a:spLocks noRot="1" noChangeAspect="1" noMove="1" noResize="1" noEditPoints="1" noAdjustHandles="1" noChangeArrowheads="1" noChangeShapeType="1" noTextEdit="1"/>
              </p:cNvSpPr>
              <p:nvPr/>
            </p:nvSpPr>
            <p:spPr>
              <a:xfrm>
                <a:off x="2019798" y="4808292"/>
                <a:ext cx="4404856" cy="64556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53ABF9A-7FEA-45E3-96DB-790422D49E10}"/>
                  </a:ext>
                </a:extLst>
              </p:cNvPr>
              <p:cNvSpPr txBox="1"/>
              <p:nvPr/>
            </p:nvSpPr>
            <p:spPr>
              <a:xfrm>
                <a:off x="2019798" y="5436979"/>
                <a:ext cx="4126560" cy="645561"/>
              </a:xfrm>
              <a:prstGeom prst="rect">
                <a:avLst/>
              </a:prstGeom>
              <a:noFill/>
            </p:spPr>
            <p:txBody>
              <a:bodyPr wrap="square" rtlCol="0">
                <a:spAutoFit/>
              </a:bodyPr>
              <a:lstStyle/>
              <a:p>
                <a:r>
                  <a:rPr lang="en-US" altLang="zh-CN" sz="1600" dirty="0"/>
                  <a:t> </a:t>
                </a:r>
                <a14:m>
                  <m:oMath xmlns:m="http://schemas.openxmlformats.org/officeDocument/2006/math">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𝑌</m:t>
                        </m:r>
                      </m:e>
                      <m:sub>
                        <m:r>
                          <a:rPr lang="zh-CN" altLang="en-US" sz="1600" i="1">
                            <a:latin typeface="Cambria Math" panose="02040503050406030204" pitchFamily="18" charset="0"/>
                          </a:rPr>
                          <m:t>𝑑</m:t>
                        </m:r>
                      </m:sub>
                    </m:sSub>
                    <m:r>
                      <a:rPr lang="zh-CN" altLang="en-US" sz="1600" i="1">
                        <a:latin typeface="Cambria Math" panose="02040503050406030204" pitchFamily="18" charset="0"/>
                      </a:rPr>
                      <m:t> </m:t>
                    </m:r>
                  </m:oMath>
                </a14:m>
                <a:r>
                  <a:rPr lang="en-US" altLang="zh-CN" sz="1600" dirty="0"/>
                  <a:t>= </a:t>
                </a:r>
                <a14:m>
                  <m:oMath xmlns:m="http://schemas.openxmlformats.org/officeDocument/2006/math">
                    <m:r>
                      <a:rPr lang="zh-CN" altLang="en-US" sz="1600" i="1" smtClean="0">
                        <a:latin typeface="Cambria Math" panose="02040503050406030204" pitchFamily="18" charset="0"/>
                      </a:rPr>
                      <m:t>2</m:t>
                    </m:r>
                    <m:sSub>
                      <m:sSubPr>
                        <m:ctrlPr>
                          <a:rPr lang="zh-CN" altLang="en-US" sz="1600" i="1" smtClean="0">
                            <a:latin typeface="Cambria Math" panose="02040503050406030204" pitchFamily="18" charset="0"/>
                          </a:rPr>
                        </m:ctrlPr>
                      </m:sSubPr>
                      <m:e>
                        <m:r>
                          <a:rPr lang="zh-CN" altLang="en-US" sz="1600" i="1" smtClean="0">
                            <a:latin typeface="Cambria Math" panose="02040503050406030204" pitchFamily="18" charset="0"/>
                          </a:rPr>
                          <m:t>𝑝</m:t>
                        </m:r>
                      </m:e>
                      <m:sub>
                        <m:r>
                          <a:rPr lang="en-US" altLang="zh-CN" sz="1600" b="0" i="1" smtClean="0">
                            <a:latin typeface="Cambria Math" panose="02040503050406030204" pitchFamily="18" charset="0"/>
                          </a:rPr>
                          <m:t>2</m:t>
                        </m:r>
                      </m:sub>
                    </m:sSub>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𝑋</m:t>
                            </m:r>
                          </m:e>
                          <m:sub>
                            <m:r>
                              <a:rPr lang="en-US" altLang="zh-CN" sz="1600" b="0" i="1" smtClean="0">
                                <a:latin typeface="Cambria Math" panose="02040503050406030204" pitchFamily="18" charset="0"/>
                              </a:rPr>
                              <m:t>𝑐</m:t>
                            </m:r>
                          </m:sub>
                        </m:s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𝑌</m:t>
                            </m:r>
                          </m:e>
                          <m:sub>
                            <m:r>
                              <a:rPr lang="zh-CN" altLang="en-US" sz="1600" i="1">
                                <a:latin typeface="Cambria Math" panose="02040503050406030204" pitchFamily="18" charset="0"/>
                              </a:rPr>
                              <m:t>𝑐</m:t>
                            </m:r>
                          </m:sub>
                        </m:sSub>
                      </m:num>
                      <m:den>
                        <m:sSubSup>
                          <m:sSubSupPr>
                            <m:ctrlPr>
                              <a:rPr lang="zh-CN" altLang="en-US" sz="1600" i="1">
                                <a:latin typeface="Cambria Math" panose="02040503050406030204" pitchFamily="18" charset="0"/>
                              </a:rPr>
                            </m:ctrlPr>
                          </m:sSubSupPr>
                          <m:e>
                            <m:r>
                              <a:rPr lang="en-US" altLang="zh-CN" sz="1600" i="1">
                                <a:latin typeface="Cambria Math" panose="02040503050406030204" pitchFamily="18" charset="0"/>
                              </a:rPr>
                              <m:t>𝑍</m:t>
                            </m:r>
                          </m:e>
                          <m:sub>
                            <m:r>
                              <a:rPr lang="zh-CN" altLang="en-US" sz="1600" i="1">
                                <a:latin typeface="Cambria Math" panose="02040503050406030204" pitchFamily="18" charset="0"/>
                              </a:rPr>
                              <m:t>𝑐</m:t>
                            </m:r>
                          </m:sub>
                          <m:sup>
                            <m:r>
                              <a:rPr lang="zh-CN" altLang="en-US" sz="1600" i="1">
                                <a:latin typeface="Cambria Math" panose="02040503050406030204" pitchFamily="18" charset="0"/>
                              </a:rPr>
                              <m:t>2</m:t>
                            </m:r>
                          </m:sup>
                        </m:sSubSup>
                      </m:den>
                    </m:f>
                    <m:r>
                      <a:rPr lang="zh-CN" altLang="en-US" sz="1600" i="1" smtClean="0">
                        <a:latin typeface="Cambria Math" panose="02040503050406030204" pitchFamily="18" charset="0"/>
                      </a:rPr>
                      <m:t>+</m:t>
                    </m:r>
                    <m:sSub>
                      <m:sSubPr>
                        <m:ctrlPr>
                          <a:rPr lang="zh-CN" altLang="en-US" sz="1600" i="1" smtClean="0">
                            <a:latin typeface="Cambria Math" panose="02040503050406030204" pitchFamily="18" charset="0"/>
                          </a:rPr>
                        </m:ctrlPr>
                      </m:sSubPr>
                      <m:e>
                        <m:r>
                          <a:rPr lang="zh-CN" altLang="en-US" sz="1600" i="1" smtClean="0">
                            <a:latin typeface="Cambria Math" panose="02040503050406030204" pitchFamily="18" charset="0"/>
                          </a:rPr>
                          <m:t>𝑝</m:t>
                        </m:r>
                      </m:e>
                      <m:sub>
                        <m:r>
                          <a:rPr lang="en-US" altLang="zh-CN" sz="1600" b="0" i="1" smtClean="0">
                            <a:latin typeface="Cambria Math" panose="02040503050406030204" pitchFamily="18" charset="0"/>
                          </a:rPr>
                          <m:t>1</m:t>
                        </m:r>
                      </m:sub>
                    </m:sSub>
                    <m:d>
                      <m:dPr>
                        <m:ctrlPr>
                          <a:rPr lang="zh-CN" altLang="en-US" sz="1600" i="1" smtClean="0">
                            <a:latin typeface="Cambria Math" panose="02040503050406030204" pitchFamily="18" charset="0"/>
                          </a:rPr>
                        </m:ctrlPr>
                      </m:dPr>
                      <m:e>
                        <m:sSup>
                          <m:sSupPr>
                            <m:ctrlPr>
                              <a:rPr lang="zh-CN" altLang="en-US" sz="1600" i="1" smtClean="0">
                                <a:latin typeface="Cambria Math" panose="02040503050406030204" pitchFamily="18" charset="0"/>
                              </a:rPr>
                            </m:ctrlPr>
                          </m:sSupPr>
                          <m:e>
                            <m:r>
                              <a:rPr lang="zh-CN" altLang="en-US" sz="1600" i="1" smtClean="0">
                                <a:latin typeface="Cambria Math" panose="02040503050406030204" pitchFamily="18" charset="0"/>
                              </a:rPr>
                              <m:t>𝑟</m:t>
                            </m:r>
                          </m:e>
                          <m:sup>
                            <m:r>
                              <a:rPr lang="zh-CN" altLang="en-US" sz="1600" i="1" smtClean="0">
                                <a:latin typeface="Cambria Math" panose="02040503050406030204" pitchFamily="18" charset="0"/>
                              </a:rPr>
                              <m:t>2</m:t>
                            </m:r>
                          </m:sup>
                        </m:sSup>
                        <m:r>
                          <a:rPr lang="zh-CN" altLang="en-US" sz="1600" i="1" smtClean="0">
                            <a:latin typeface="Cambria Math" panose="02040503050406030204" pitchFamily="18" charset="0"/>
                          </a:rPr>
                          <m:t>+2</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𝑌</m:t>
                                        </m:r>
                                      </m:e>
                                      <m:sub>
                                        <m:r>
                                          <a:rPr lang="zh-CN" altLang="en-US" sz="1600" i="1">
                                            <a:latin typeface="Cambria Math" panose="02040503050406030204" pitchFamily="18" charset="0"/>
                                          </a:rPr>
                                          <m:t>𝐶</m:t>
                                        </m:r>
                                      </m:sub>
                                    </m:sSub>
                                  </m:num>
                                  <m:den>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𝑍</m:t>
                                        </m:r>
                                      </m:e>
                                      <m:sub>
                                        <m:r>
                                          <a:rPr lang="zh-CN" altLang="en-US" sz="1600" i="1">
                                            <a:latin typeface="Cambria Math" panose="02040503050406030204" pitchFamily="18" charset="0"/>
                                          </a:rPr>
                                          <m:t>𝐶</m:t>
                                        </m:r>
                                      </m:sub>
                                    </m:sSub>
                                  </m:den>
                                </m:f>
                              </m:e>
                            </m:d>
                          </m:e>
                          <m:sup>
                            <m:r>
                              <a:rPr lang="zh-CN" altLang="en-US" sz="1600" i="1">
                                <a:latin typeface="Cambria Math" panose="02040503050406030204" pitchFamily="18" charset="0"/>
                              </a:rPr>
                              <m:t>2</m:t>
                            </m:r>
                          </m:sup>
                        </m:sSup>
                      </m:e>
                    </m:d>
                  </m:oMath>
                </a14:m>
                <a:endParaRPr lang="zh-CN" altLang="en-US" sz="1600" dirty="0"/>
              </a:p>
            </p:txBody>
          </p:sp>
        </mc:Choice>
        <mc:Fallback>
          <p:sp>
            <p:nvSpPr>
              <p:cNvPr id="9" name="文本框 8">
                <a:extLst>
                  <a:ext uri="{FF2B5EF4-FFF2-40B4-BE49-F238E27FC236}">
                    <a16:creationId xmlns:a16="http://schemas.microsoft.com/office/drawing/2014/main" id="{D53ABF9A-7FEA-45E3-96DB-790422D49E10}"/>
                  </a:ext>
                </a:extLst>
              </p:cNvPr>
              <p:cNvSpPr txBox="1">
                <a:spLocks noRot="1" noChangeAspect="1" noMove="1" noResize="1" noEditPoints="1" noAdjustHandles="1" noChangeArrowheads="1" noChangeShapeType="1" noTextEdit="1"/>
              </p:cNvSpPr>
              <p:nvPr/>
            </p:nvSpPr>
            <p:spPr>
              <a:xfrm>
                <a:off x="2019798" y="5436979"/>
                <a:ext cx="4126560" cy="64556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70712DA-C483-4B8B-8C48-23751762DDB6}"/>
                  </a:ext>
                </a:extLst>
              </p:cNvPr>
              <p:cNvSpPr txBox="1"/>
              <p:nvPr/>
            </p:nvSpPr>
            <p:spPr>
              <a:xfrm>
                <a:off x="1673915" y="6017063"/>
                <a:ext cx="2782957" cy="6941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zh-CN" altLang="en-US" sz="1600" smtClean="0">
                              <a:latin typeface="Cambria Math" panose="02040503050406030204" pitchFamily="18" charset="0"/>
                            </a:rPr>
                          </m:ctrlPr>
                        </m:sSupPr>
                        <m:e>
                          <m:r>
                            <a:rPr lang="zh-CN" altLang="en-US" sz="1600" i="1">
                              <a:latin typeface="Cambria Math" panose="02040503050406030204" pitchFamily="18" charset="0"/>
                            </a:rPr>
                            <m:t>𝑟</m:t>
                          </m:r>
                        </m:e>
                        <m:sup>
                          <m:r>
                            <a:rPr lang="zh-CN" altLang="en-US" sz="1600" i="0">
                              <a:latin typeface="Cambria Math" panose="02040503050406030204" pitchFamily="18" charset="0"/>
                            </a:rPr>
                            <m:t>2</m:t>
                          </m:r>
                        </m:sup>
                      </m:sSup>
                      <m:r>
                        <a:rPr lang="zh-CN" altLang="en-US" sz="1600" i="0">
                          <a:latin typeface="Cambria Math" panose="02040503050406030204" pitchFamily="18" charset="0"/>
                        </a:rPr>
                        <m:t>=</m:t>
                      </m:r>
                      <m:sSup>
                        <m:sSupPr>
                          <m:ctrlPr>
                            <a:rPr lang="zh-CN" altLang="en-US" sz="1600" i="1" smtClean="0">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𝑋</m:t>
                                      </m:r>
                                    </m:e>
                                    <m:sub>
                                      <m:r>
                                        <a:rPr lang="zh-CN" altLang="en-US" sz="1600" i="1">
                                          <a:latin typeface="Cambria Math" panose="02040503050406030204" pitchFamily="18" charset="0"/>
                                        </a:rPr>
                                        <m:t>𝐶</m:t>
                                      </m:r>
                                    </m:sub>
                                  </m:sSub>
                                </m:num>
                                <m:den>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𝑍</m:t>
                                      </m:r>
                                    </m:e>
                                    <m:sub>
                                      <m:r>
                                        <a:rPr lang="zh-CN" altLang="en-US" sz="1600" i="1">
                                          <a:latin typeface="Cambria Math" panose="02040503050406030204" pitchFamily="18" charset="0"/>
                                        </a:rPr>
                                        <m:t>𝐶</m:t>
                                      </m:r>
                                    </m:sub>
                                  </m:sSub>
                                </m:den>
                              </m:f>
                            </m:e>
                          </m:d>
                        </m:e>
                        <m:sup>
                          <m:r>
                            <a:rPr lang="zh-CN" altLang="en-US" sz="1600" i="1">
                              <a:latin typeface="Cambria Math" panose="02040503050406030204" pitchFamily="18" charset="0"/>
                            </a:rPr>
                            <m:t>2</m:t>
                          </m:r>
                        </m:sup>
                      </m:sSup>
                      <m:r>
                        <a:rPr lang="en-US" altLang="zh-CN" sz="1600" b="0" i="1" smtClean="0">
                          <a:latin typeface="Cambria Math" panose="02040503050406030204" pitchFamily="18" charset="0"/>
                        </a:rPr>
                        <m:t>+</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𝑌</m:t>
                                      </m:r>
                                    </m:e>
                                    <m:sub>
                                      <m:r>
                                        <a:rPr lang="zh-CN" altLang="en-US" sz="1600" i="1">
                                          <a:latin typeface="Cambria Math" panose="02040503050406030204" pitchFamily="18" charset="0"/>
                                        </a:rPr>
                                        <m:t>𝐶</m:t>
                                      </m:r>
                                    </m:sub>
                                  </m:sSub>
                                </m:num>
                                <m:den>
                                  <m:sSub>
                                    <m:sSubPr>
                                      <m:ctrlPr>
                                        <a:rPr lang="zh-CN" altLang="en-US" sz="1600" i="1">
                                          <a:latin typeface="Cambria Math" panose="02040503050406030204" pitchFamily="18" charset="0"/>
                                        </a:rPr>
                                      </m:ctrlPr>
                                    </m:sSubPr>
                                    <m:e>
                                      <m:r>
                                        <a:rPr lang="en-US" altLang="zh-CN" sz="1600" b="0" i="1" smtClean="0">
                                          <a:latin typeface="Cambria Math" panose="02040503050406030204" pitchFamily="18" charset="0"/>
                                        </a:rPr>
                                        <m:t>𝑍</m:t>
                                      </m:r>
                                    </m:e>
                                    <m:sub>
                                      <m:r>
                                        <a:rPr lang="zh-CN" altLang="en-US" sz="1600" i="1">
                                          <a:latin typeface="Cambria Math" panose="02040503050406030204" pitchFamily="18" charset="0"/>
                                        </a:rPr>
                                        <m:t>𝐶</m:t>
                                      </m:r>
                                    </m:sub>
                                  </m:sSub>
                                </m:den>
                              </m:f>
                            </m:e>
                          </m:d>
                        </m:e>
                        <m:sup>
                          <m:r>
                            <a:rPr lang="zh-CN" altLang="en-US" sz="1600" i="1">
                              <a:latin typeface="Cambria Math" panose="02040503050406030204" pitchFamily="18" charset="0"/>
                            </a:rPr>
                            <m:t>2</m:t>
                          </m:r>
                        </m:sup>
                      </m:sSup>
                    </m:oMath>
                  </m:oMathPara>
                </a14:m>
                <a:endParaRPr lang="zh-CN" altLang="en-US" sz="1600" dirty="0"/>
              </a:p>
            </p:txBody>
          </p:sp>
        </mc:Choice>
        <mc:Fallback>
          <p:sp>
            <p:nvSpPr>
              <p:cNvPr id="11" name="文本框 10">
                <a:extLst>
                  <a:ext uri="{FF2B5EF4-FFF2-40B4-BE49-F238E27FC236}">
                    <a16:creationId xmlns:a16="http://schemas.microsoft.com/office/drawing/2014/main" id="{B70712DA-C483-4B8B-8C48-23751762DDB6}"/>
                  </a:ext>
                </a:extLst>
              </p:cNvPr>
              <p:cNvSpPr txBox="1">
                <a:spLocks noRot="1" noChangeAspect="1" noMove="1" noResize="1" noEditPoints="1" noAdjustHandles="1" noChangeArrowheads="1" noChangeShapeType="1" noTextEdit="1"/>
              </p:cNvSpPr>
              <p:nvPr/>
            </p:nvSpPr>
            <p:spPr>
              <a:xfrm>
                <a:off x="1673915" y="6017063"/>
                <a:ext cx="2782957" cy="694164"/>
              </a:xfrm>
              <a:prstGeom prst="rect">
                <a:avLst/>
              </a:prstGeom>
              <a:blipFill>
                <a:blip r:embed="rId6"/>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F85253C-0DEE-49A7-8AA7-225414A3BD31}"/>
              </a:ext>
            </a:extLst>
          </p:cNvPr>
          <p:cNvPicPr>
            <a:picLocks noChangeAspect="1"/>
          </p:cNvPicPr>
          <p:nvPr/>
        </p:nvPicPr>
        <p:blipFill>
          <a:blip r:embed="rId7"/>
          <a:stretch>
            <a:fillRect/>
          </a:stretch>
        </p:blipFill>
        <p:spPr>
          <a:xfrm>
            <a:off x="5659991" y="2073811"/>
            <a:ext cx="2792269" cy="2577702"/>
          </a:xfrm>
          <a:prstGeom prst="rect">
            <a:avLst/>
          </a:prstGeom>
        </p:spPr>
      </p:pic>
      <p:sp>
        <p:nvSpPr>
          <p:cNvPr id="15" name="标题 1">
            <a:extLst>
              <a:ext uri="{FF2B5EF4-FFF2-40B4-BE49-F238E27FC236}">
                <a16:creationId xmlns:a16="http://schemas.microsoft.com/office/drawing/2014/main" id="{C19364E1-B869-4CDC-9D4A-98F467982A4C}"/>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Camera Distortion</a:t>
            </a:r>
            <a:endParaRPr lang="zh-CN" altLang="en-US" sz="3200" dirty="0">
              <a:latin typeface="Arial" panose="020B0604020202020204" pitchFamily="34" charset="0"/>
            </a:endParaRPr>
          </a:p>
        </p:txBody>
      </p:sp>
    </p:spTree>
    <p:extLst>
      <p:ext uri="{BB962C8B-B14F-4D97-AF65-F5344CB8AC3E}">
        <p14:creationId xmlns:p14="http://schemas.microsoft.com/office/powerpoint/2010/main" val="390193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箭头: 左 4">
            <a:extLst>
              <a:ext uri="{FF2B5EF4-FFF2-40B4-BE49-F238E27FC236}">
                <a16:creationId xmlns:a16="http://schemas.microsoft.com/office/drawing/2014/main" id="{1363513E-D793-458E-8F21-966275DFA9E4}"/>
              </a:ext>
            </a:extLst>
          </p:cNvPr>
          <p:cNvSpPr/>
          <p:nvPr/>
        </p:nvSpPr>
        <p:spPr>
          <a:xfrm>
            <a:off x="1510561" y="2690378"/>
            <a:ext cx="1240705" cy="369332"/>
          </a:xfrm>
          <a:prstGeom prst="lef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3CC5C9D6-330D-450E-BCB8-684EC511113D}"/>
                  </a:ext>
                </a:extLst>
              </p:cNvPr>
              <p:cNvSpPr/>
              <p:nvPr/>
            </p:nvSpPr>
            <p:spPr>
              <a:xfrm>
                <a:off x="6504283" y="2321046"/>
                <a:ext cx="82670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en-US" altLang="zh-CN" i="1">
                              <a:latin typeface="Cambria Math" panose="02040503050406030204" pitchFamily="18" charset="0"/>
                            </a:rPr>
                            <m:t> | </m:t>
                          </m:r>
                          <m:r>
                            <a:rPr lang="zh-CN" altLang="en-US" i="1">
                              <a:latin typeface="Cambria Math" panose="02040503050406030204" pitchFamily="18" charset="0"/>
                            </a:rPr>
                            <m:t>𝑡</m:t>
                          </m:r>
                        </m:e>
                      </m:d>
                    </m:oMath>
                  </m:oMathPara>
                </a14:m>
                <a:endParaRPr lang="zh-CN" altLang="en-US" dirty="0"/>
              </a:p>
            </p:txBody>
          </p:sp>
        </mc:Choice>
        <mc:Fallback>
          <p:sp>
            <p:nvSpPr>
              <p:cNvPr id="6" name="矩形 5">
                <a:extLst>
                  <a:ext uri="{FF2B5EF4-FFF2-40B4-BE49-F238E27FC236}">
                    <a16:creationId xmlns:a16="http://schemas.microsoft.com/office/drawing/2014/main" id="{3CC5C9D6-330D-450E-BCB8-684EC511113D}"/>
                  </a:ext>
                </a:extLst>
              </p:cNvPr>
              <p:cNvSpPr>
                <a:spLocks noRot="1" noChangeAspect="1" noMove="1" noResize="1" noEditPoints="1" noAdjustHandles="1" noChangeArrowheads="1" noChangeShapeType="1" noTextEdit="1"/>
              </p:cNvSpPr>
              <p:nvPr/>
            </p:nvSpPr>
            <p:spPr>
              <a:xfrm>
                <a:off x="6504283" y="2321046"/>
                <a:ext cx="826701"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6:creationId xmlns:a16="http://schemas.microsoft.com/office/drawing/2014/main" id="{F2B1ED37-2A4A-4F3C-A945-2804A8452187}"/>
                  </a:ext>
                </a:extLst>
              </p:cNvPr>
              <p:cNvSpPr/>
              <p:nvPr/>
            </p:nvSpPr>
            <p:spPr>
              <a:xfrm>
                <a:off x="1625146" y="2053916"/>
                <a:ext cx="1238672" cy="605935"/>
              </a:xfrm>
              <a:prstGeom prst="rect">
                <a:avLst/>
              </a:prstGeom>
            </p:spPr>
            <p:txBody>
              <a:bodyPr wrap="none">
                <a:spAutoFit/>
              </a:bodyPr>
              <a:lstStyle/>
              <a:p>
                <a14:m>
                  <m:oMath xmlns:m="http://schemas.openxmlformats.org/officeDocument/2006/math">
                    <m:r>
                      <a:rPr lang="en-US" altLang="zh-CN" sz="1050" b="0" i="1" dirty="0" smtClean="0">
                        <a:latin typeface="Cambria Math" panose="02040503050406030204" pitchFamily="18" charset="0"/>
                      </a:rPr>
                      <m:t>𝐾</m:t>
                    </m:r>
                    <m:r>
                      <a:rPr lang="en-US" altLang="zh-CN" sz="1050" b="0" i="1" dirty="0" smtClean="0">
                        <a:latin typeface="Cambria Math" panose="02040503050406030204" pitchFamily="18" charset="0"/>
                      </a:rPr>
                      <m:t>=</m:t>
                    </m:r>
                    <m:d>
                      <m:dPr>
                        <m:begChr m:val="["/>
                        <m:endChr m:val="]"/>
                        <m:ctrlPr>
                          <a:rPr lang="zh-CN" altLang="en-US" sz="1050" i="1" dirty="0">
                            <a:latin typeface="Cambria Math" panose="02040503050406030204" pitchFamily="18" charset="0"/>
                          </a:rPr>
                        </m:ctrlPr>
                      </m:dPr>
                      <m:e>
                        <m:m>
                          <m:mPr>
                            <m:plcHide m:val="on"/>
                            <m:mcs>
                              <m:mc>
                                <m:mcPr>
                                  <m:count m:val="3"/>
                                  <m:mcJc m:val="center"/>
                                </m:mcPr>
                              </m:mc>
                            </m:mcs>
                            <m:ctrlPr>
                              <a:rPr lang="zh-CN" altLang="en-US" sz="1050" i="1" dirty="0">
                                <a:latin typeface="Cambria Math" panose="02040503050406030204" pitchFamily="18" charset="0"/>
                              </a:rPr>
                            </m:ctrlPr>
                          </m:mPr>
                          <m:mr>
                            <m:e>
                              <m:sSub>
                                <m:sSubPr>
                                  <m:ctrlPr>
                                    <a:rPr lang="zh-CN" altLang="en-US" sz="1050" i="1" dirty="0">
                                      <a:latin typeface="Cambria Math" panose="02040503050406030204" pitchFamily="18" charset="0"/>
                                    </a:rPr>
                                  </m:ctrlPr>
                                </m:sSubPr>
                                <m:e>
                                  <m:r>
                                    <a:rPr lang="zh-CN" altLang="en-US" sz="1050" i="1" dirty="0">
                                      <a:latin typeface="Cambria Math" panose="02040503050406030204" pitchFamily="18" charset="0"/>
                                    </a:rPr>
                                    <m:t>𝑓</m:t>
                                  </m:r>
                                </m:e>
                                <m:sub>
                                  <m:r>
                                    <a:rPr lang="zh-CN" altLang="en-US" sz="1050" i="1" dirty="0">
                                      <a:latin typeface="Cambria Math" panose="02040503050406030204" pitchFamily="18" charset="0"/>
                                    </a:rPr>
                                    <m:t>𝑥</m:t>
                                  </m:r>
                                </m:sub>
                              </m:sSub>
                            </m:e>
                            <m:e>
                              <m:r>
                                <m:rPr>
                                  <m:sty m:val="p"/>
                                </m:rPr>
                                <a:rPr lang="en-US" altLang="zh-CN" sz="1050" dirty="0">
                                  <a:latin typeface="Cambria Math" panose="02040503050406030204" pitchFamily="18" charset="0"/>
                                </a:rPr>
                                <m:t>s</m:t>
                              </m:r>
                            </m:e>
                            <m:e>
                              <m:sSub>
                                <m:sSubPr>
                                  <m:ctrlPr>
                                    <a:rPr lang="zh-CN" altLang="en-US" sz="1050" i="1" dirty="0">
                                      <a:latin typeface="Cambria Math" panose="02040503050406030204" pitchFamily="18" charset="0"/>
                                    </a:rPr>
                                  </m:ctrlPr>
                                </m:sSubPr>
                                <m:e>
                                  <m:r>
                                    <a:rPr lang="zh-CN" altLang="en-US" sz="1050" i="1" dirty="0">
                                      <a:latin typeface="Cambria Math" panose="02040503050406030204" pitchFamily="18" charset="0"/>
                                    </a:rPr>
                                    <m:t>𝑢</m:t>
                                  </m:r>
                                </m:e>
                                <m:sub>
                                  <m:r>
                                    <a:rPr lang="zh-CN" altLang="en-US" sz="1050" dirty="0">
                                      <a:latin typeface="Cambria Math" panose="02040503050406030204" pitchFamily="18" charset="0"/>
                                    </a:rPr>
                                    <m:t>0</m:t>
                                  </m:r>
                                </m:sub>
                              </m:sSub>
                            </m:e>
                          </m:mr>
                          <m:mr>
                            <m:e>
                              <m:r>
                                <a:rPr lang="zh-CN" altLang="en-US" sz="1050" dirty="0">
                                  <a:latin typeface="Cambria Math" panose="02040503050406030204" pitchFamily="18" charset="0"/>
                                </a:rPr>
                                <m:t>0</m:t>
                              </m:r>
                            </m:e>
                            <m:e>
                              <m:sSub>
                                <m:sSubPr>
                                  <m:ctrlPr>
                                    <a:rPr lang="zh-CN" altLang="en-US" sz="1050" i="1" dirty="0">
                                      <a:latin typeface="Cambria Math" panose="02040503050406030204" pitchFamily="18" charset="0"/>
                                    </a:rPr>
                                  </m:ctrlPr>
                                </m:sSubPr>
                                <m:e>
                                  <m:r>
                                    <a:rPr lang="zh-CN" altLang="en-US" sz="1050" i="1" dirty="0">
                                      <a:latin typeface="Cambria Math" panose="02040503050406030204" pitchFamily="18" charset="0"/>
                                    </a:rPr>
                                    <m:t>𝑓</m:t>
                                  </m:r>
                                </m:e>
                                <m:sub>
                                  <m:r>
                                    <a:rPr lang="zh-CN" altLang="en-US" sz="1050" i="1" dirty="0">
                                      <a:latin typeface="Cambria Math" panose="02040503050406030204" pitchFamily="18" charset="0"/>
                                    </a:rPr>
                                    <m:t>𝑦</m:t>
                                  </m:r>
                                </m:sub>
                              </m:sSub>
                            </m:e>
                            <m:e>
                              <m:sSub>
                                <m:sSubPr>
                                  <m:ctrlPr>
                                    <a:rPr lang="zh-CN" altLang="en-US" sz="1050" i="1" dirty="0">
                                      <a:latin typeface="Cambria Math" panose="02040503050406030204" pitchFamily="18" charset="0"/>
                                    </a:rPr>
                                  </m:ctrlPr>
                                </m:sSubPr>
                                <m:e>
                                  <m:r>
                                    <a:rPr lang="zh-CN" altLang="en-US" sz="1050" i="1" dirty="0">
                                      <a:latin typeface="Cambria Math" panose="02040503050406030204" pitchFamily="18" charset="0"/>
                                    </a:rPr>
                                    <m:t>𝜈</m:t>
                                  </m:r>
                                </m:e>
                                <m:sub>
                                  <m:r>
                                    <a:rPr lang="zh-CN" altLang="en-US" sz="1050" dirty="0">
                                      <a:latin typeface="Cambria Math" panose="02040503050406030204" pitchFamily="18" charset="0"/>
                                    </a:rPr>
                                    <m:t>0</m:t>
                                  </m:r>
                                </m:sub>
                              </m:sSub>
                            </m:e>
                          </m:mr>
                          <m:mr>
                            <m:e>
                              <m:r>
                                <a:rPr lang="zh-CN" altLang="en-US" sz="1050" dirty="0">
                                  <a:latin typeface="Cambria Math" panose="02040503050406030204" pitchFamily="18" charset="0"/>
                                </a:rPr>
                                <m:t>0</m:t>
                              </m:r>
                            </m:e>
                            <m:e>
                              <m:r>
                                <a:rPr lang="zh-CN" altLang="en-US" sz="1050" dirty="0">
                                  <a:latin typeface="Cambria Math" panose="02040503050406030204" pitchFamily="18" charset="0"/>
                                </a:rPr>
                                <m:t>0</m:t>
                              </m:r>
                            </m:e>
                            <m:e>
                              <m:r>
                                <a:rPr lang="zh-CN" altLang="en-US" sz="1050" dirty="0">
                                  <a:latin typeface="Cambria Math" panose="02040503050406030204" pitchFamily="18" charset="0"/>
                                </a:rPr>
                                <m:t>1</m:t>
                              </m:r>
                            </m:e>
                          </m:mr>
                        </m:m>
                      </m:e>
                    </m:d>
                  </m:oMath>
                </a14:m>
                <a:r>
                  <a:rPr lang="zh-CN" altLang="en-US" sz="1050" dirty="0"/>
                  <a:t> </a:t>
                </a:r>
              </a:p>
            </p:txBody>
          </p:sp>
        </mc:Choice>
        <mc:Fallback>
          <p:sp>
            <p:nvSpPr>
              <p:cNvPr id="29" name="矩形 28">
                <a:extLst>
                  <a:ext uri="{FF2B5EF4-FFF2-40B4-BE49-F238E27FC236}">
                    <a16:creationId xmlns:a16="http://schemas.microsoft.com/office/drawing/2014/main" id="{F2B1ED37-2A4A-4F3C-A945-2804A8452187}"/>
                  </a:ext>
                </a:extLst>
              </p:cNvPr>
              <p:cNvSpPr>
                <a:spLocks noRot="1" noChangeAspect="1" noMove="1" noResize="1" noEditPoints="1" noAdjustHandles="1" noChangeArrowheads="1" noChangeShapeType="1" noTextEdit="1"/>
              </p:cNvSpPr>
              <p:nvPr/>
            </p:nvSpPr>
            <p:spPr>
              <a:xfrm>
                <a:off x="1625146" y="2053916"/>
                <a:ext cx="1238672" cy="6059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7C6896A0-BE23-4808-983B-DE8D17A9342C}"/>
                  </a:ext>
                </a:extLst>
              </p:cNvPr>
              <p:cNvSpPr/>
              <p:nvPr/>
            </p:nvSpPr>
            <p:spPr>
              <a:xfrm>
                <a:off x="7744550" y="2255708"/>
                <a:ext cx="604133" cy="1238672"/>
              </a:xfrm>
              <a:prstGeom prst="rect">
                <a:avLst/>
              </a:prstGeom>
            </p:spPr>
            <p:txBody>
              <a:bodyPr wrap="square">
                <a:spAutoFit/>
              </a:bodyPr>
              <a:lstStyle/>
              <a:p>
                <a:pPr lvl="1">
                  <a:lnSpc>
                    <a:spcPct val="90000"/>
                  </a:lnSpc>
                  <a:spcAft>
                    <a:spcPct val="15000"/>
                  </a:spcAft>
                  <a:buFont typeface="Arial" panose="020B0604020202020204" pitchFamily="34" charset="0"/>
                  <a:buChar char="•"/>
                </a:pPr>
                <a:endParaRPr lang="en-US" altLang="zh-CN" sz="1200" dirty="0">
                  <a:solidFill>
                    <a:srgbClr val="000000"/>
                  </a:solidFill>
                </a:endParaRPr>
              </a:p>
              <a:p>
                <a:pPr marL="0" lvl="1" indent="0">
                  <a:lnSpc>
                    <a:spcPct val="90000"/>
                  </a:lnSpc>
                  <a:spcAft>
                    <a:spcPct val="15000"/>
                  </a:spcAft>
                </a:pPr>
                <a14:m>
                  <m:oMathPara xmlns:m="http://schemas.openxmlformats.org/officeDocument/2006/math">
                    <m:oMathParaPr>
                      <m:jc m:val="centerGroup"/>
                    </m:oMathParaPr>
                    <m:oMath xmlns:m="http://schemas.openxmlformats.org/officeDocument/2006/math">
                      <m:d>
                        <m:dPr>
                          <m:begChr m:val="["/>
                          <m:endChr m:val="]"/>
                          <m:ctrlPr>
                            <a:rPr lang="zh-CN" altLang="en-US" sz="1600" i="1">
                              <a:latin typeface="Cambria Math" panose="02040503050406030204" pitchFamily="18" charset="0"/>
                            </a:rPr>
                          </m:ctrlPr>
                        </m:dPr>
                        <m:e>
                          <m:m>
                            <m:mPr>
                              <m:plcHide m:val="on"/>
                              <m:mcs>
                                <m:mc>
                                  <m:mcPr>
                                    <m:count m:val="1"/>
                                    <m:mcJc m:val="center"/>
                                  </m:mcPr>
                                </m:mc>
                              </m:mcs>
                              <m:ctrlPr>
                                <a:rPr lang="zh-CN" altLang="en-US" sz="1600" i="1">
                                  <a:latin typeface="Cambria Math" panose="02040503050406030204" pitchFamily="18" charset="0"/>
                                </a:rPr>
                              </m:ctrlPr>
                            </m:mPr>
                            <m:m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𝑋</m:t>
                                    </m:r>
                                  </m:e>
                                  <m:sub>
                                    <m:r>
                                      <a:rPr lang="en-US" altLang="zh-CN" sz="1600" i="1">
                                        <a:latin typeface="Cambria Math" panose="02040503050406030204" pitchFamily="18" charset="0"/>
                                      </a:rPr>
                                      <m:t>𝑤</m:t>
                                    </m:r>
                                  </m:sub>
                                </m:sSub>
                              </m:e>
                            </m:mr>
                            <m:m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𝑌</m:t>
                                    </m:r>
                                  </m:e>
                                  <m:sub>
                                    <m:r>
                                      <a:rPr lang="en-US" altLang="zh-CN" sz="1600" i="1">
                                        <a:latin typeface="Cambria Math" panose="02040503050406030204" pitchFamily="18" charset="0"/>
                                      </a:rPr>
                                      <m:t>𝑤</m:t>
                                    </m:r>
                                  </m:sub>
                                </m:sSub>
                              </m:e>
                            </m:mr>
                            <m:mr>
                              <m:e>
                                <m:eqArr>
                                  <m:eqArrPr>
                                    <m:ctrlPr>
                                      <a:rPr lang="zh-CN" altLang="en-US" sz="1600" i="1">
                                        <a:latin typeface="Cambria Math" panose="02040503050406030204" pitchFamily="18" charset="0"/>
                                      </a:rPr>
                                    </m:ctrlPr>
                                  </m:eqArrPr>
                                  <m:e>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𝑍</m:t>
                                        </m:r>
                                      </m:e>
                                      <m:sub>
                                        <m:r>
                                          <a:rPr lang="en-US" altLang="zh-CN" sz="1600" i="1">
                                            <a:latin typeface="Cambria Math" panose="02040503050406030204" pitchFamily="18" charset="0"/>
                                          </a:rPr>
                                          <m:t>𝑤</m:t>
                                        </m:r>
                                      </m:sub>
                                    </m:sSub>
                                  </m:e>
                                  <m:e>
                                    <m:r>
                                      <a:rPr lang="en-US" altLang="zh-CN" sz="1600" i="1">
                                        <a:latin typeface="Cambria Math" panose="02040503050406030204" pitchFamily="18" charset="0"/>
                                      </a:rPr>
                                      <m:t>1</m:t>
                                    </m:r>
                                  </m:e>
                                </m:eqArr>
                              </m:e>
                            </m:mr>
                          </m:m>
                        </m:e>
                      </m:d>
                    </m:oMath>
                  </m:oMathPara>
                </a14:m>
                <a:endParaRPr lang="en-US" altLang="zh-CN" sz="1600" dirty="0">
                  <a:solidFill>
                    <a:srgbClr val="000000"/>
                  </a:solidFill>
                </a:endParaRPr>
              </a:p>
            </p:txBody>
          </p:sp>
        </mc:Choice>
        <mc:Fallback>
          <p:sp>
            <p:nvSpPr>
              <p:cNvPr id="30" name="矩形 29">
                <a:extLst>
                  <a:ext uri="{FF2B5EF4-FFF2-40B4-BE49-F238E27FC236}">
                    <a16:creationId xmlns:a16="http://schemas.microsoft.com/office/drawing/2014/main" id="{7C6896A0-BE23-4808-983B-DE8D17A9342C}"/>
                  </a:ext>
                </a:extLst>
              </p:cNvPr>
              <p:cNvSpPr>
                <a:spLocks noRot="1" noChangeAspect="1" noMove="1" noResize="1" noEditPoints="1" noAdjustHandles="1" noChangeArrowheads="1" noChangeShapeType="1" noTextEdit="1"/>
              </p:cNvSpPr>
              <p:nvPr/>
            </p:nvSpPr>
            <p:spPr>
              <a:xfrm>
                <a:off x="7744550" y="2255708"/>
                <a:ext cx="604133" cy="123867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矩形 31">
                <a:extLst>
                  <a:ext uri="{FF2B5EF4-FFF2-40B4-BE49-F238E27FC236}">
                    <a16:creationId xmlns:a16="http://schemas.microsoft.com/office/drawing/2014/main" id="{A835CEDE-8D6A-48AB-8E98-23280B412D72}"/>
                  </a:ext>
                </a:extLst>
              </p:cNvPr>
              <p:cNvSpPr/>
              <p:nvPr/>
            </p:nvSpPr>
            <p:spPr>
              <a:xfrm>
                <a:off x="5391514" y="2393560"/>
                <a:ext cx="664862" cy="9727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en-US" altLang="zh-CN" i="1">
                                        <a:latin typeface="Cambria Math" panose="02040503050406030204" pitchFamily="18" charset="0"/>
                                      </a:rPr>
                                      <m:t>𝑐</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𝑌</m:t>
                                    </m:r>
                                  </m:e>
                                  <m:sub>
                                    <m:r>
                                      <a:rPr lang="en-US" altLang="zh-CN" i="1">
                                        <a:latin typeface="Cambria Math" panose="02040503050406030204" pitchFamily="18" charset="0"/>
                                      </a:rPr>
                                      <m:t>𝑐</m:t>
                                    </m:r>
                                  </m:sub>
                                </m:sSub>
                              </m:e>
                            </m:mr>
                            <m:mr>
                              <m:e>
                                <m:sSub>
                                  <m:sSubPr>
                                    <m:ctrlPr>
                                      <a:rPr lang="zh-CN" altLang="en-US"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𝑐</m:t>
                                    </m:r>
                                  </m:sub>
                                </m:sSub>
                              </m:e>
                            </m:mr>
                          </m:m>
                        </m:e>
                      </m:d>
                    </m:oMath>
                  </m:oMathPara>
                </a14:m>
                <a:endParaRPr lang="zh-CN" altLang="en-US" dirty="0"/>
              </a:p>
            </p:txBody>
          </p:sp>
        </mc:Choice>
        <mc:Fallback>
          <p:sp>
            <p:nvSpPr>
              <p:cNvPr id="32" name="矩形 31">
                <a:extLst>
                  <a:ext uri="{FF2B5EF4-FFF2-40B4-BE49-F238E27FC236}">
                    <a16:creationId xmlns:a16="http://schemas.microsoft.com/office/drawing/2014/main" id="{A835CEDE-8D6A-48AB-8E98-23280B412D72}"/>
                  </a:ext>
                </a:extLst>
              </p:cNvPr>
              <p:cNvSpPr>
                <a:spLocks noRot="1" noChangeAspect="1" noMove="1" noResize="1" noEditPoints="1" noAdjustHandles="1" noChangeArrowheads="1" noChangeShapeType="1" noTextEdit="1"/>
              </p:cNvSpPr>
              <p:nvPr/>
            </p:nvSpPr>
            <p:spPr>
              <a:xfrm>
                <a:off x="5391514" y="2393560"/>
                <a:ext cx="664862" cy="97270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E33EEFF5-C639-4102-943D-434192552EFF}"/>
                  </a:ext>
                </a:extLst>
              </p:cNvPr>
              <p:cNvSpPr/>
              <p:nvPr/>
            </p:nvSpPr>
            <p:spPr>
              <a:xfrm>
                <a:off x="2993162" y="2393560"/>
                <a:ext cx="710177" cy="97270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smtClean="0">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en-US" altLang="zh-CN" b="0" i="1" smtClean="0">
                                        <a:latin typeface="Cambria Math" panose="02040503050406030204" pitchFamily="18" charset="0"/>
                                      </a:rPr>
                                      <m:t>𝑑</m:t>
                                    </m:r>
                                  </m:sub>
                                </m:sSub>
                              </m:e>
                            </m:mr>
                            <m:mr>
                              <m:e>
                                <m:eqArr>
                                  <m:eqArrPr>
                                    <m:ctrlPr>
                                      <a:rPr lang="zh-CN" altLang="en-US" i="1" smtClean="0">
                                        <a:latin typeface="Cambria Math" panose="02040503050406030204" pitchFamily="18" charset="0"/>
                                      </a:rPr>
                                    </m:ctrlPr>
                                  </m:eqArrPr>
                                  <m:e>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𝑌</m:t>
                                        </m:r>
                                      </m:e>
                                      <m:sub>
                                        <m:r>
                                          <a:rPr lang="en-US" altLang="zh-CN" b="0" i="1" smtClean="0">
                                            <a:latin typeface="Cambria Math" panose="02040503050406030204" pitchFamily="18" charset="0"/>
                                          </a:rPr>
                                          <m:t>𝑑</m:t>
                                        </m:r>
                                      </m:sub>
                                    </m:sSub>
                                  </m:e>
                                  <m:e>
                                    <m:r>
                                      <a:rPr lang="en-US" altLang="zh-CN" b="0" i="1" smtClean="0">
                                        <a:latin typeface="Cambria Math" panose="02040503050406030204" pitchFamily="18" charset="0"/>
                                      </a:rPr>
                                      <m:t>1</m:t>
                                    </m:r>
                                  </m:e>
                                </m:eqArr>
                              </m:e>
                            </m:mr>
                            <m:mr>
                              <m:e/>
                            </m:mr>
                          </m:m>
                        </m:e>
                      </m:d>
                    </m:oMath>
                  </m:oMathPara>
                </a14:m>
                <a:endParaRPr lang="zh-CN" altLang="en-US" dirty="0"/>
              </a:p>
            </p:txBody>
          </p:sp>
        </mc:Choice>
        <mc:Fallback>
          <p:sp>
            <p:nvSpPr>
              <p:cNvPr id="34" name="矩形 33">
                <a:extLst>
                  <a:ext uri="{FF2B5EF4-FFF2-40B4-BE49-F238E27FC236}">
                    <a16:creationId xmlns:a16="http://schemas.microsoft.com/office/drawing/2014/main" id="{E33EEFF5-C639-4102-943D-434192552EFF}"/>
                  </a:ext>
                </a:extLst>
              </p:cNvPr>
              <p:cNvSpPr>
                <a:spLocks noRot="1" noChangeAspect="1" noMove="1" noResize="1" noEditPoints="1" noAdjustHandles="1" noChangeArrowheads="1" noChangeShapeType="1" noTextEdit="1"/>
              </p:cNvSpPr>
              <p:nvPr/>
            </p:nvSpPr>
            <p:spPr>
              <a:xfrm>
                <a:off x="2993162" y="2393560"/>
                <a:ext cx="710177" cy="972702"/>
              </a:xfrm>
              <a:prstGeom prst="rect">
                <a:avLst/>
              </a:prstGeom>
              <a:blipFill>
                <a:blip r:embed="rId7"/>
                <a:stretch>
                  <a:fillRect/>
                </a:stretch>
              </a:blipFill>
            </p:spPr>
            <p:txBody>
              <a:bodyPr/>
              <a:lstStyle/>
              <a:p>
                <a:r>
                  <a:rPr lang="zh-CN" altLang="en-US">
                    <a:noFill/>
                  </a:rPr>
                  <a:t> </a:t>
                </a:r>
              </a:p>
            </p:txBody>
          </p:sp>
        </mc:Fallback>
      </mc:AlternateContent>
      <p:sp>
        <p:nvSpPr>
          <p:cNvPr id="36" name="箭头: 左 35">
            <a:extLst>
              <a:ext uri="{FF2B5EF4-FFF2-40B4-BE49-F238E27FC236}">
                <a16:creationId xmlns:a16="http://schemas.microsoft.com/office/drawing/2014/main" id="{5B99EB6A-05C6-4EBA-A4E7-F514ABB22CA1}"/>
              </a:ext>
            </a:extLst>
          </p:cNvPr>
          <p:cNvSpPr/>
          <p:nvPr/>
        </p:nvSpPr>
        <p:spPr>
          <a:xfrm>
            <a:off x="6390601" y="2690378"/>
            <a:ext cx="1091574" cy="369332"/>
          </a:xfrm>
          <a:prstGeom prst="lef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3" name="矩形 32">
                <a:extLst>
                  <a:ext uri="{FF2B5EF4-FFF2-40B4-BE49-F238E27FC236}">
                    <a16:creationId xmlns:a16="http://schemas.microsoft.com/office/drawing/2014/main" id="{A4503130-8085-4666-8A18-DA309EBABADC}"/>
                  </a:ext>
                </a:extLst>
              </p:cNvPr>
              <p:cNvSpPr/>
              <p:nvPr/>
            </p:nvSpPr>
            <p:spPr>
              <a:xfrm>
                <a:off x="660251" y="2466173"/>
                <a:ext cx="560603" cy="81073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dirty="0">
                              <a:latin typeface="Cambria Math" panose="02040503050406030204" pitchFamily="18" charset="0"/>
                            </a:rPr>
                          </m:ctrlPr>
                        </m:dPr>
                        <m:e>
                          <m:m>
                            <m:mPr>
                              <m:plcHide m:val="on"/>
                              <m:mcs>
                                <m:mc>
                                  <m:mcPr>
                                    <m:count m:val="1"/>
                                    <m:mcJc m:val="center"/>
                                  </m:mcPr>
                                </m:mc>
                              </m:mcs>
                              <m:ctrlPr>
                                <a:rPr lang="zh-CN" altLang="en-US" i="1" dirty="0">
                                  <a:latin typeface="Cambria Math" panose="02040503050406030204" pitchFamily="18" charset="0"/>
                                </a:rPr>
                              </m:ctrlPr>
                            </m:mPr>
                            <m:mr>
                              <m:e>
                                <m:r>
                                  <a:rPr lang="zh-CN" altLang="en-US" i="1" dirty="0">
                                    <a:latin typeface="Cambria Math" panose="02040503050406030204" pitchFamily="18" charset="0"/>
                                  </a:rPr>
                                  <m:t>𝑢</m:t>
                                </m:r>
                              </m:e>
                            </m:mr>
                            <m:mr>
                              <m:e>
                                <m:r>
                                  <a:rPr lang="zh-CN" altLang="en-US" i="1" dirty="0">
                                    <a:latin typeface="Cambria Math" panose="02040503050406030204" pitchFamily="18" charset="0"/>
                                  </a:rPr>
                                  <m:t>𝑣</m:t>
                                </m:r>
                              </m:e>
                            </m:mr>
                            <m:mr>
                              <m:e>
                                <m:r>
                                  <a:rPr lang="zh-CN" altLang="en-US" dirty="0">
                                    <a:latin typeface="Cambria Math" panose="02040503050406030204" pitchFamily="18" charset="0"/>
                                  </a:rPr>
                                  <m:t>1</m:t>
                                </m:r>
                              </m:e>
                            </m:mr>
                          </m:m>
                        </m:e>
                      </m:d>
                    </m:oMath>
                  </m:oMathPara>
                </a14:m>
                <a:endParaRPr lang="zh-CN" altLang="en-US" dirty="0"/>
              </a:p>
            </p:txBody>
          </p:sp>
        </mc:Choice>
        <mc:Fallback>
          <p:sp>
            <p:nvSpPr>
              <p:cNvPr id="33" name="矩形 32">
                <a:extLst>
                  <a:ext uri="{FF2B5EF4-FFF2-40B4-BE49-F238E27FC236}">
                    <a16:creationId xmlns:a16="http://schemas.microsoft.com/office/drawing/2014/main" id="{A4503130-8085-4666-8A18-DA309EBABADC}"/>
                  </a:ext>
                </a:extLst>
              </p:cNvPr>
              <p:cNvSpPr>
                <a:spLocks noRot="1" noChangeAspect="1" noMove="1" noResize="1" noEditPoints="1" noAdjustHandles="1" noChangeArrowheads="1" noChangeShapeType="1" noTextEdit="1"/>
              </p:cNvSpPr>
              <p:nvPr/>
            </p:nvSpPr>
            <p:spPr>
              <a:xfrm>
                <a:off x="660251" y="2466173"/>
                <a:ext cx="560603" cy="81073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矩形: 圆角 43">
                <a:extLst>
                  <a:ext uri="{FF2B5EF4-FFF2-40B4-BE49-F238E27FC236}">
                    <a16:creationId xmlns:a16="http://schemas.microsoft.com/office/drawing/2014/main" id="{4DF36FE1-5A9D-4F78-A552-96BAF2B00F1E}"/>
                  </a:ext>
                </a:extLst>
              </p:cNvPr>
              <p:cNvSpPr/>
              <p:nvPr/>
            </p:nvSpPr>
            <p:spPr>
              <a:xfrm>
                <a:off x="2993162" y="4347639"/>
                <a:ext cx="5761224" cy="197365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zh-CN" altLang="en-US" sz="1200" i="1" smtClean="0">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𝑋</m:t>
                          </m:r>
                        </m:e>
                        <m:sub>
                          <m:r>
                            <a:rPr lang="zh-CN" altLang="en-US" sz="1200" i="1">
                              <a:solidFill>
                                <a:schemeClr val="tx1"/>
                              </a:solidFill>
                              <a:latin typeface="Cambria Math" panose="02040503050406030204" pitchFamily="18" charset="0"/>
                            </a:rPr>
                            <m:t>𝑑</m:t>
                          </m:r>
                        </m:sub>
                      </m:sSub>
                      <m:r>
                        <a:rPr lang="zh-CN" altLang="en-US" sz="1200" i="1">
                          <a:solidFill>
                            <a:schemeClr val="tx1"/>
                          </a:solidFill>
                          <a:latin typeface="Cambria Math" panose="02040503050406030204" pitchFamily="18" charset="0"/>
                        </a:rPr>
                        <m:t>=</m:t>
                      </m:r>
                      <m:f>
                        <m:fPr>
                          <m:ctrlPr>
                            <a:rPr lang="zh-CN" altLang="en-US" sz="1200" i="1">
                              <a:solidFill>
                                <a:schemeClr val="tx1"/>
                              </a:solidFill>
                              <a:latin typeface="Cambria Math" panose="02040503050406030204" pitchFamily="18" charset="0"/>
                            </a:rPr>
                          </m:ctrlPr>
                        </m:fPr>
                        <m:num>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𝑋</m:t>
                              </m:r>
                            </m:e>
                            <m:sub>
                              <m:r>
                                <a:rPr lang="zh-CN" altLang="en-US" sz="1200" i="1">
                                  <a:solidFill>
                                    <a:schemeClr val="tx1"/>
                                  </a:solidFill>
                                  <a:latin typeface="Cambria Math" panose="02040503050406030204" pitchFamily="18" charset="0"/>
                                </a:rPr>
                                <m:t>𝐶</m:t>
                              </m:r>
                            </m:sub>
                          </m:sSub>
                        </m:num>
                        <m:den>
                          <m:sSub>
                            <m:sSubPr>
                              <m:ctrlPr>
                                <a:rPr lang="zh-CN" altLang="en-US"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𝑍</m:t>
                              </m:r>
                            </m:e>
                            <m:sub>
                              <m:r>
                                <a:rPr lang="zh-CN" altLang="en-US" sz="1200" i="1">
                                  <a:solidFill>
                                    <a:schemeClr val="tx1"/>
                                  </a:solidFill>
                                  <a:latin typeface="Cambria Math" panose="02040503050406030204" pitchFamily="18" charset="0"/>
                                </a:rPr>
                                <m:t>𝐶</m:t>
                              </m:r>
                            </m:sub>
                          </m:sSub>
                        </m:den>
                      </m:f>
                      <m:d>
                        <m:dPr>
                          <m:ctrlPr>
                            <a:rPr lang="zh-CN" altLang="en-US" sz="1200" i="1">
                              <a:solidFill>
                                <a:schemeClr val="tx1"/>
                              </a:solidFill>
                              <a:latin typeface="Cambria Math" panose="02040503050406030204" pitchFamily="18" charset="0"/>
                            </a:rPr>
                          </m:ctrlPr>
                        </m:dPr>
                        <m:e>
                          <m:r>
                            <a:rPr lang="zh-CN" altLang="en-US" sz="1200" i="1">
                              <a:solidFill>
                                <a:schemeClr val="tx1"/>
                              </a:solidFill>
                              <a:latin typeface="Cambria Math" panose="02040503050406030204" pitchFamily="18" charset="0"/>
                            </a:rPr>
                            <m:t>1+</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𝑘</m:t>
                              </m:r>
                            </m:e>
                            <m:sub>
                              <m:r>
                                <a:rPr lang="zh-CN" altLang="en-US" sz="1200" i="1">
                                  <a:solidFill>
                                    <a:schemeClr val="tx1"/>
                                  </a:solidFill>
                                  <a:latin typeface="Cambria Math" panose="02040503050406030204" pitchFamily="18" charset="0"/>
                                </a:rPr>
                                <m:t>1</m:t>
                              </m:r>
                            </m:sub>
                          </m:sSub>
                          <m:r>
                            <a:rPr lang="zh-CN" altLang="en-US" sz="1200" i="1">
                              <a:solidFill>
                                <a:schemeClr val="tx1"/>
                              </a:solidFill>
                              <a:latin typeface="Cambria Math" panose="02040503050406030204" pitchFamily="18" charset="0"/>
                            </a:rPr>
                            <m:t>∗</m:t>
                          </m:r>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en-US" altLang="zh-CN" sz="1200" i="1">
                                  <a:solidFill>
                                    <a:schemeClr val="tx1"/>
                                  </a:solidFill>
                                  <a:latin typeface="Cambria Math" panose="02040503050406030204" pitchFamily="18" charset="0"/>
                                </a:rPr>
                                <m:t>2</m:t>
                              </m:r>
                            </m:sup>
                          </m:sSup>
                          <m:r>
                            <a:rPr lang="zh-CN" altLang="en-US" sz="1200" i="1">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𝑘</m:t>
                              </m:r>
                            </m:e>
                            <m:sub>
                              <m:r>
                                <a:rPr lang="en-US" altLang="zh-CN" sz="1200" i="1">
                                  <a:solidFill>
                                    <a:schemeClr val="tx1"/>
                                  </a:solidFill>
                                  <a:latin typeface="Cambria Math" panose="02040503050406030204" pitchFamily="18" charset="0"/>
                                </a:rPr>
                                <m:t>2</m:t>
                              </m:r>
                            </m:sub>
                          </m:sSub>
                          <m:r>
                            <a:rPr lang="zh-CN" altLang="en-US" sz="1200" i="1">
                              <a:solidFill>
                                <a:schemeClr val="tx1"/>
                              </a:solidFill>
                              <a:latin typeface="Cambria Math" panose="02040503050406030204" pitchFamily="18" charset="0"/>
                            </a:rPr>
                            <m:t>∗</m:t>
                          </m:r>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zh-CN" altLang="en-US" sz="1200" i="1">
                                  <a:solidFill>
                                    <a:schemeClr val="tx1"/>
                                  </a:solidFill>
                                  <a:latin typeface="Cambria Math" panose="02040503050406030204" pitchFamily="18" charset="0"/>
                                </a:rPr>
                                <m:t>4</m:t>
                              </m:r>
                            </m:sup>
                          </m:sSup>
                          <m:r>
                            <a:rPr lang="zh-CN" altLang="en-US" sz="1200" i="1">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𝑘</m:t>
                              </m:r>
                            </m:e>
                            <m:sub>
                              <m:r>
                                <a:rPr lang="en-US" altLang="zh-CN" sz="1200" i="1">
                                  <a:solidFill>
                                    <a:schemeClr val="tx1"/>
                                  </a:solidFill>
                                  <a:latin typeface="Cambria Math" panose="02040503050406030204" pitchFamily="18" charset="0"/>
                                </a:rPr>
                                <m:t>3</m:t>
                              </m:r>
                            </m:sub>
                          </m:sSub>
                          <m:r>
                            <a:rPr lang="zh-CN" altLang="en-US" sz="1200" i="1">
                              <a:solidFill>
                                <a:schemeClr val="tx1"/>
                              </a:solidFill>
                              <a:latin typeface="Cambria Math" panose="02040503050406030204" pitchFamily="18" charset="0"/>
                            </a:rPr>
                            <m:t>∗</m:t>
                          </m:r>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en-US" altLang="zh-CN" sz="1200" i="1">
                                  <a:solidFill>
                                    <a:schemeClr val="tx1"/>
                                  </a:solidFill>
                                  <a:latin typeface="Cambria Math" panose="02040503050406030204" pitchFamily="18" charset="0"/>
                                </a:rPr>
                                <m:t>6</m:t>
                              </m:r>
                            </m:sup>
                          </m:sSup>
                        </m:e>
                      </m:d>
                      <m:r>
                        <a:rPr lang="en-US" altLang="zh-CN" sz="1200" i="1">
                          <a:solidFill>
                            <a:schemeClr val="tx1"/>
                          </a:solidFill>
                          <a:latin typeface="Cambria Math" panose="02040503050406030204" pitchFamily="18" charset="0"/>
                        </a:rPr>
                        <m:t>+</m:t>
                      </m:r>
                      <m:r>
                        <a:rPr lang="zh-CN" altLang="en-US" sz="1200" i="1">
                          <a:solidFill>
                            <a:schemeClr val="tx1"/>
                          </a:solidFill>
                          <a:latin typeface="Cambria Math" panose="02040503050406030204" pitchFamily="18" charset="0"/>
                        </a:rPr>
                        <m:t>2</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𝑝</m:t>
                          </m:r>
                        </m:e>
                        <m:sub>
                          <m:r>
                            <a:rPr lang="zh-CN" altLang="en-US" sz="1200" i="1">
                              <a:solidFill>
                                <a:schemeClr val="tx1"/>
                              </a:solidFill>
                              <a:latin typeface="Cambria Math" panose="02040503050406030204" pitchFamily="18" charset="0"/>
                            </a:rPr>
                            <m:t>1</m:t>
                          </m:r>
                        </m:sub>
                      </m:sSub>
                      <m:f>
                        <m:fPr>
                          <m:ctrlPr>
                            <a:rPr lang="zh-CN" altLang="en-US" sz="1200" i="1">
                              <a:solidFill>
                                <a:schemeClr val="tx1"/>
                              </a:solidFill>
                              <a:latin typeface="Cambria Math" panose="02040503050406030204" pitchFamily="18" charset="0"/>
                            </a:rPr>
                          </m:ctrlPr>
                        </m:fPr>
                        <m:num>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𝑋</m:t>
                              </m:r>
                            </m:e>
                            <m:sub>
                              <m:r>
                                <a:rPr lang="en-US" altLang="zh-CN" sz="1200" i="1">
                                  <a:solidFill>
                                    <a:schemeClr val="tx1"/>
                                  </a:solidFill>
                                  <a:latin typeface="Cambria Math" panose="02040503050406030204" pitchFamily="18" charset="0"/>
                                </a:rPr>
                                <m:t>𝑐</m:t>
                              </m:r>
                            </m:sub>
                          </m:sSub>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𝑌</m:t>
                              </m:r>
                            </m:e>
                            <m:sub>
                              <m:r>
                                <a:rPr lang="zh-CN" altLang="en-US" sz="1200" i="1">
                                  <a:solidFill>
                                    <a:schemeClr val="tx1"/>
                                  </a:solidFill>
                                  <a:latin typeface="Cambria Math" panose="02040503050406030204" pitchFamily="18" charset="0"/>
                                </a:rPr>
                                <m:t>𝑐</m:t>
                              </m:r>
                            </m:sub>
                          </m:sSub>
                        </m:num>
                        <m:den>
                          <m:sSubSup>
                            <m:sSubSupPr>
                              <m:ctrlPr>
                                <a:rPr lang="zh-CN" altLang="en-US" sz="1200" i="1">
                                  <a:solidFill>
                                    <a:schemeClr val="tx1"/>
                                  </a:solidFill>
                                  <a:latin typeface="Cambria Math" panose="02040503050406030204" pitchFamily="18" charset="0"/>
                                </a:rPr>
                              </m:ctrlPr>
                            </m:sSubSupPr>
                            <m:e>
                              <m:r>
                                <a:rPr lang="en-US" altLang="zh-CN" sz="1200" i="1">
                                  <a:solidFill>
                                    <a:schemeClr val="tx1"/>
                                  </a:solidFill>
                                  <a:latin typeface="Cambria Math" panose="02040503050406030204" pitchFamily="18" charset="0"/>
                                </a:rPr>
                                <m:t>𝑍</m:t>
                              </m:r>
                            </m:e>
                            <m:sub>
                              <m:r>
                                <a:rPr lang="zh-CN" altLang="en-US" sz="1200" i="1">
                                  <a:solidFill>
                                    <a:schemeClr val="tx1"/>
                                  </a:solidFill>
                                  <a:latin typeface="Cambria Math" panose="02040503050406030204" pitchFamily="18" charset="0"/>
                                </a:rPr>
                                <m:t>𝑐</m:t>
                              </m:r>
                            </m:sub>
                            <m:sup>
                              <m:r>
                                <a:rPr lang="zh-CN" altLang="en-US" sz="1200" i="1">
                                  <a:solidFill>
                                    <a:schemeClr val="tx1"/>
                                  </a:solidFill>
                                  <a:latin typeface="Cambria Math" panose="02040503050406030204" pitchFamily="18" charset="0"/>
                                </a:rPr>
                                <m:t>2</m:t>
                              </m:r>
                            </m:sup>
                          </m:sSubSup>
                        </m:den>
                      </m:f>
                      <m:r>
                        <a:rPr lang="zh-CN" altLang="en-US" sz="1200" i="1">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𝑝</m:t>
                          </m:r>
                        </m:e>
                        <m:sub>
                          <m:r>
                            <a:rPr lang="zh-CN" altLang="en-US" sz="1200" i="1">
                              <a:solidFill>
                                <a:schemeClr val="tx1"/>
                              </a:solidFill>
                              <a:latin typeface="Cambria Math" panose="02040503050406030204" pitchFamily="18" charset="0"/>
                            </a:rPr>
                            <m:t>2</m:t>
                          </m:r>
                        </m:sub>
                      </m:sSub>
                      <m:d>
                        <m:dPr>
                          <m:ctrlPr>
                            <a:rPr lang="zh-CN" altLang="en-US" sz="1200" i="1">
                              <a:solidFill>
                                <a:schemeClr val="tx1"/>
                              </a:solidFill>
                              <a:latin typeface="Cambria Math" panose="02040503050406030204" pitchFamily="18" charset="0"/>
                            </a:rPr>
                          </m:ctrlPr>
                        </m:dPr>
                        <m:e>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zh-CN" altLang="en-US" sz="1200" i="1">
                                  <a:solidFill>
                                    <a:schemeClr val="tx1"/>
                                  </a:solidFill>
                                  <a:latin typeface="Cambria Math" panose="02040503050406030204" pitchFamily="18" charset="0"/>
                                </a:rPr>
                                <m:t>2</m:t>
                              </m:r>
                            </m:sup>
                          </m:sSup>
                          <m:r>
                            <a:rPr lang="zh-CN" altLang="en-US" sz="1200" i="1">
                              <a:solidFill>
                                <a:schemeClr val="tx1"/>
                              </a:solidFill>
                              <a:latin typeface="Cambria Math" panose="02040503050406030204" pitchFamily="18" charset="0"/>
                            </a:rPr>
                            <m:t>+2</m:t>
                          </m:r>
                          <m:sSup>
                            <m:sSupPr>
                              <m:ctrlPr>
                                <a:rPr lang="zh-CN" altLang="en-US" sz="1200" i="1">
                                  <a:solidFill>
                                    <a:schemeClr val="tx1"/>
                                  </a:solidFill>
                                  <a:latin typeface="Cambria Math" panose="02040503050406030204" pitchFamily="18" charset="0"/>
                                </a:rPr>
                              </m:ctrlPr>
                            </m:sSupPr>
                            <m:e>
                              <m:d>
                                <m:dPr>
                                  <m:ctrlPr>
                                    <a:rPr lang="zh-CN" altLang="en-US" sz="1200" i="1">
                                      <a:solidFill>
                                        <a:schemeClr val="tx1"/>
                                      </a:solidFill>
                                      <a:latin typeface="Cambria Math" panose="02040503050406030204" pitchFamily="18" charset="0"/>
                                    </a:rPr>
                                  </m:ctrlPr>
                                </m:dPr>
                                <m:e>
                                  <m:f>
                                    <m:fPr>
                                      <m:ctrlPr>
                                        <a:rPr lang="zh-CN" altLang="en-US" sz="1200" i="1">
                                          <a:solidFill>
                                            <a:schemeClr val="tx1"/>
                                          </a:solidFill>
                                          <a:latin typeface="Cambria Math" panose="02040503050406030204" pitchFamily="18" charset="0"/>
                                        </a:rPr>
                                      </m:ctrlPr>
                                    </m:fPr>
                                    <m:num>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𝑋</m:t>
                                          </m:r>
                                        </m:e>
                                        <m:sub>
                                          <m:r>
                                            <a:rPr lang="zh-CN" altLang="en-US" sz="1200" i="1">
                                              <a:solidFill>
                                                <a:schemeClr val="tx1"/>
                                              </a:solidFill>
                                              <a:latin typeface="Cambria Math" panose="02040503050406030204" pitchFamily="18" charset="0"/>
                                            </a:rPr>
                                            <m:t>𝐶</m:t>
                                          </m:r>
                                        </m:sub>
                                      </m:sSub>
                                    </m:num>
                                    <m:den>
                                      <m:sSub>
                                        <m:sSubPr>
                                          <m:ctrlPr>
                                            <a:rPr lang="zh-CN" altLang="en-US"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𝑍</m:t>
                                          </m:r>
                                        </m:e>
                                        <m:sub>
                                          <m:r>
                                            <a:rPr lang="zh-CN" altLang="en-US" sz="1200" i="1">
                                              <a:solidFill>
                                                <a:schemeClr val="tx1"/>
                                              </a:solidFill>
                                              <a:latin typeface="Cambria Math" panose="02040503050406030204" pitchFamily="18" charset="0"/>
                                            </a:rPr>
                                            <m:t>𝐶</m:t>
                                          </m:r>
                                        </m:sub>
                                      </m:sSub>
                                    </m:den>
                                  </m:f>
                                </m:e>
                              </m:d>
                            </m:e>
                            <m:sup>
                              <m:r>
                                <a:rPr lang="zh-CN" altLang="en-US" sz="1200" i="1">
                                  <a:solidFill>
                                    <a:schemeClr val="tx1"/>
                                  </a:solidFill>
                                  <a:latin typeface="Cambria Math" panose="02040503050406030204" pitchFamily="18" charset="0"/>
                                </a:rPr>
                                <m:t>2</m:t>
                              </m:r>
                            </m:sup>
                          </m:sSup>
                        </m:e>
                      </m:d>
                    </m:oMath>
                  </m:oMathPara>
                </a14:m>
                <a:endParaRPr lang="en-US" altLang="zh-CN" sz="1200" i="1" dirty="0">
                  <a:solidFill>
                    <a:schemeClr val="tx1"/>
                  </a:solidFill>
                  <a:latin typeface="Cambria Math" panose="02040503050406030204" pitchFamily="18" charset="0"/>
                </a:endParaRPr>
              </a:p>
              <a:p>
                <a:pPr algn="ctr"/>
                <a:endParaRPr lang="en-US" altLang="zh-CN" sz="12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zh-CN" altLang="en-US"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𝑋</m:t>
                          </m:r>
                        </m:e>
                        <m:sub>
                          <m:r>
                            <a:rPr lang="zh-CN" altLang="en-US" sz="1200" i="1">
                              <a:solidFill>
                                <a:schemeClr val="tx1"/>
                              </a:solidFill>
                              <a:latin typeface="Cambria Math" panose="02040503050406030204" pitchFamily="18" charset="0"/>
                            </a:rPr>
                            <m:t>𝑑</m:t>
                          </m:r>
                        </m:sub>
                      </m:sSub>
                      <m:r>
                        <a:rPr lang="zh-CN" altLang="en-US" sz="1200" i="1">
                          <a:solidFill>
                            <a:schemeClr val="tx1"/>
                          </a:solidFill>
                          <a:latin typeface="Cambria Math" panose="02040503050406030204" pitchFamily="18" charset="0"/>
                        </a:rPr>
                        <m:t>=</m:t>
                      </m:r>
                      <m:f>
                        <m:fPr>
                          <m:ctrlPr>
                            <a:rPr lang="zh-CN" altLang="en-US" sz="1200" i="1">
                              <a:solidFill>
                                <a:schemeClr val="tx1"/>
                              </a:solidFill>
                              <a:latin typeface="Cambria Math" panose="02040503050406030204" pitchFamily="18" charset="0"/>
                            </a:rPr>
                          </m:ctrlPr>
                        </m:fPr>
                        <m:num>
                          <m:sSub>
                            <m:sSubPr>
                              <m:ctrlPr>
                                <a:rPr lang="zh-CN" altLang="en-US" sz="1200" i="1">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𝑌</m:t>
                              </m:r>
                            </m:e>
                            <m:sub>
                              <m:r>
                                <a:rPr lang="zh-CN" altLang="en-US" sz="1200" i="1">
                                  <a:solidFill>
                                    <a:schemeClr val="tx1"/>
                                  </a:solidFill>
                                  <a:latin typeface="Cambria Math" panose="02040503050406030204" pitchFamily="18" charset="0"/>
                                </a:rPr>
                                <m:t>𝐶</m:t>
                              </m:r>
                            </m:sub>
                          </m:sSub>
                        </m:num>
                        <m:den>
                          <m:sSub>
                            <m:sSubPr>
                              <m:ctrlPr>
                                <a:rPr lang="zh-CN" altLang="en-US"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𝑍</m:t>
                              </m:r>
                            </m:e>
                            <m:sub>
                              <m:r>
                                <a:rPr lang="zh-CN" altLang="en-US" sz="1200" i="1">
                                  <a:solidFill>
                                    <a:schemeClr val="tx1"/>
                                  </a:solidFill>
                                  <a:latin typeface="Cambria Math" panose="02040503050406030204" pitchFamily="18" charset="0"/>
                                </a:rPr>
                                <m:t>𝐶</m:t>
                              </m:r>
                            </m:sub>
                          </m:sSub>
                        </m:den>
                      </m:f>
                      <m:d>
                        <m:dPr>
                          <m:ctrlPr>
                            <a:rPr lang="zh-CN" altLang="en-US" sz="1200" i="1">
                              <a:solidFill>
                                <a:schemeClr val="tx1"/>
                              </a:solidFill>
                              <a:latin typeface="Cambria Math" panose="02040503050406030204" pitchFamily="18" charset="0"/>
                            </a:rPr>
                          </m:ctrlPr>
                        </m:dPr>
                        <m:e>
                          <m:r>
                            <a:rPr lang="zh-CN" altLang="en-US" sz="1200" i="1">
                              <a:solidFill>
                                <a:schemeClr val="tx1"/>
                              </a:solidFill>
                              <a:latin typeface="Cambria Math" panose="02040503050406030204" pitchFamily="18" charset="0"/>
                            </a:rPr>
                            <m:t>1+</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𝑘</m:t>
                              </m:r>
                            </m:e>
                            <m:sub>
                              <m:r>
                                <a:rPr lang="zh-CN" altLang="en-US" sz="1200" i="1">
                                  <a:solidFill>
                                    <a:schemeClr val="tx1"/>
                                  </a:solidFill>
                                  <a:latin typeface="Cambria Math" panose="02040503050406030204" pitchFamily="18" charset="0"/>
                                </a:rPr>
                                <m:t>1</m:t>
                              </m:r>
                            </m:sub>
                          </m:sSub>
                          <m:r>
                            <a:rPr lang="zh-CN" altLang="en-US" sz="1200" i="1">
                              <a:solidFill>
                                <a:schemeClr val="tx1"/>
                              </a:solidFill>
                              <a:latin typeface="Cambria Math" panose="02040503050406030204" pitchFamily="18" charset="0"/>
                            </a:rPr>
                            <m:t>∗</m:t>
                          </m:r>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en-US" altLang="zh-CN" sz="1200" i="1">
                                  <a:solidFill>
                                    <a:schemeClr val="tx1"/>
                                  </a:solidFill>
                                  <a:latin typeface="Cambria Math" panose="02040503050406030204" pitchFamily="18" charset="0"/>
                                </a:rPr>
                                <m:t>2</m:t>
                              </m:r>
                            </m:sup>
                          </m:sSup>
                          <m:r>
                            <a:rPr lang="zh-CN" altLang="en-US" sz="1200" i="1">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𝑘</m:t>
                              </m:r>
                            </m:e>
                            <m:sub>
                              <m:r>
                                <a:rPr lang="en-US" altLang="zh-CN" sz="1200" i="1">
                                  <a:solidFill>
                                    <a:schemeClr val="tx1"/>
                                  </a:solidFill>
                                  <a:latin typeface="Cambria Math" panose="02040503050406030204" pitchFamily="18" charset="0"/>
                                </a:rPr>
                                <m:t>2</m:t>
                              </m:r>
                            </m:sub>
                          </m:sSub>
                          <m:r>
                            <a:rPr lang="zh-CN" altLang="en-US" sz="1200" i="1">
                              <a:solidFill>
                                <a:schemeClr val="tx1"/>
                              </a:solidFill>
                              <a:latin typeface="Cambria Math" panose="02040503050406030204" pitchFamily="18" charset="0"/>
                            </a:rPr>
                            <m:t>∗</m:t>
                          </m:r>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zh-CN" altLang="en-US" sz="1200" i="1">
                                  <a:solidFill>
                                    <a:schemeClr val="tx1"/>
                                  </a:solidFill>
                                  <a:latin typeface="Cambria Math" panose="02040503050406030204" pitchFamily="18" charset="0"/>
                                </a:rPr>
                                <m:t>4</m:t>
                              </m:r>
                            </m:sup>
                          </m:sSup>
                          <m:r>
                            <a:rPr lang="zh-CN" altLang="en-US" sz="1200" i="1">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𝑘</m:t>
                              </m:r>
                            </m:e>
                            <m:sub>
                              <m:r>
                                <a:rPr lang="en-US" altLang="zh-CN" sz="1200" i="1">
                                  <a:solidFill>
                                    <a:schemeClr val="tx1"/>
                                  </a:solidFill>
                                  <a:latin typeface="Cambria Math" panose="02040503050406030204" pitchFamily="18" charset="0"/>
                                </a:rPr>
                                <m:t>3</m:t>
                              </m:r>
                            </m:sub>
                          </m:sSub>
                          <m:r>
                            <a:rPr lang="zh-CN" altLang="en-US" sz="1200" i="1">
                              <a:solidFill>
                                <a:schemeClr val="tx1"/>
                              </a:solidFill>
                              <a:latin typeface="Cambria Math" panose="02040503050406030204" pitchFamily="18" charset="0"/>
                            </a:rPr>
                            <m:t>∗</m:t>
                          </m:r>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en-US" altLang="zh-CN" sz="1200" i="1">
                                  <a:solidFill>
                                    <a:schemeClr val="tx1"/>
                                  </a:solidFill>
                                  <a:latin typeface="Cambria Math" panose="02040503050406030204" pitchFamily="18" charset="0"/>
                                </a:rPr>
                                <m:t>6</m:t>
                              </m:r>
                            </m:sup>
                          </m:sSup>
                        </m:e>
                      </m:d>
                      <m:r>
                        <a:rPr lang="en-US" altLang="zh-CN" sz="1200" i="1">
                          <a:solidFill>
                            <a:schemeClr val="tx1"/>
                          </a:solidFill>
                          <a:latin typeface="Cambria Math" panose="02040503050406030204" pitchFamily="18" charset="0"/>
                        </a:rPr>
                        <m:t>+</m:t>
                      </m:r>
                      <m:r>
                        <a:rPr lang="zh-CN" altLang="en-US" sz="1200" i="1">
                          <a:solidFill>
                            <a:schemeClr val="tx1"/>
                          </a:solidFill>
                          <a:latin typeface="Cambria Math" panose="02040503050406030204" pitchFamily="18" charset="0"/>
                        </a:rPr>
                        <m:t>2</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𝑝</m:t>
                          </m:r>
                        </m:e>
                        <m:sub>
                          <m:r>
                            <a:rPr lang="en-US" altLang="zh-CN" sz="1200" b="0" i="1" smtClean="0">
                              <a:solidFill>
                                <a:schemeClr val="tx1"/>
                              </a:solidFill>
                              <a:latin typeface="Cambria Math" panose="02040503050406030204" pitchFamily="18" charset="0"/>
                            </a:rPr>
                            <m:t>2</m:t>
                          </m:r>
                        </m:sub>
                      </m:sSub>
                      <m:f>
                        <m:fPr>
                          <m:ctrlPr>
                            <a:rPr lang="zh-CN" altLang="en-US" sz="1200" i="1">
                              <a:solidFill>
                                <a:schemeClr val="tx1"/>
                              </a:solidFill>
                              <a:latin typeface="Cambria Math" panose="02040503050406030204" pitchFamily="18" charset="0"/>
                            </a:rPr>
                          </m:ctrlPr>
                        </m:fPr>
                        <m:num>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𝑋</m:t>
                              </m:r>
                            </m:e>
                            <m:sub>
                              <m:r>
                                <a:rPr lang="en-US" altLang="zh-CN" sz="1200" i="1">
                                  <a:solidFill>
                                    <a:schemeClr val="tx1"/>
                                  </a:solidFill>
                                  <a:latin typeface="Cambria Math" panose="02040503050406030204" pitchFamily="18" charset="0"/>
                                </a:rPr>
                                <m:t>𝑐</m:t>
                              </m:r>
                            </m:sub>
                          </m:sSub>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𝑌</m:t>
                              </m:r>
                            </m:e>
                            <m:sub>
                              <m:r>
                                <a:rPr lang="zh-CN" altLang="en-US" sz="1200" i="1">
                                  <a:solidFill>
                                    <a:schemeClr val="tx1"/>
                                  </a:solidFill>
                                  <a:latin typeface="Cambria Math" panose="02040503050406030204" pitchFamily="18" charset="0"/>
                                </a:rPr>
                                <m:t>𝑐</m:t>
                              </m:r>
                            </m:sub>
                          </m:sSub>
                        </m:num>
                        <m:den>
                          <m:sSubSup>
                            <m:sSubSupPr>
                              <m:ctrlPr>
                                <a:rPr lang="zh-CN" altLang="en-US" sz="1200" i="1">
                                  <a:solidFill>
                                    <a:schemeClr val="tx1"/>
                                  </a:solidFill>
                                  <a:latin typeface="Cambria Math" panose="02040503050406030204" pitchFamily="18" charset="0"/>
                                </a:rPr>
                              </m:ctrlPr>
                            </m:sSubSupPr>
                            <m:e>
                              <m:r>
                                <a:rPr lang="en-US" altLang="zh-CN" sz="1200" i="1">
                                  <a:solidFill>
                                    <a:schemeClr val="tx1"/>
                                  </a:solidFill>
                                  <a:latin typeface="Cambria Math" panose="02040503050406030204" pitchFamily="18" charset="0"/>
                                </a:rPr>
                                <m:t>𝑍</m:t>
                              </m:r>
                            </m:e>
                            <m:sub>
                              <m:r>
                                <a:rPr lang="zh-CN" altLang="en-US" sz="1200" i="1">
                                  <a:solidFill>
                                    <a:schemeClr val="tx1"/>
                                  </a:solidFill>
                                  <a:latin typeface="Cambria Math" panose="02040503050406030204" pitchFamily="18" charset="0"/>
                                </a:rPr>
                                <m:t>𝑐</m:t>
                              </m:r>
                            </m:sub>
                            <m:sup>
                              <m:r>
                                <a:rPr lang="zh-CN" altLang="en-US" sz="1200" i="1">
                                  <a:solidFill>
                                    <a:schemeClr val="tx1"/>
                                  </a:solidFill>
                                  <a:latin typeface="Cambria Math" panose="02040503050406030204" pitchFamily="18" charset="0"/>
                                </a:rPr>
                                <m:t>2</m:t>
                              </m:r>
                            </m:sup>
                          </m:sSubSup>
                        </m:den>
                      </m:f>
                      <m:r>
                        <a:rPr lang="zh-CN" altLang="en-US" sz="1200" i="1">
                          <a:solidFill>
                            <a:schemeClr val="tx1"/>
                          </a:solidFill>
                          <a:latin typeface="Cambria Math" panose="02040503050406030204" pitchFamily="18" charset="0"/>
                        </a:rPr>
                        <m:t>+</m:t>
                      </m:r>
                      <m:sSub>
                        <m:sSubPr>
                          <m:ctrlPr>
                            <a:rPr lang="zh-CN" altLang="en-US" sz="1200" i="1">
                              <a:solidFill>
                                <a:schemeClr val="tx1"/>
                              </a:solidFill>
                              <a:latin typeface="Cambria Math" panose="02040503050406030204" pitchFamily="18" charset="0"/>
                            </a:rPr>
                          </m:ctrlPr>
                        </m:sSubPr>
                        <m:e>
                          <m:r>
                            <a:rPr lang="zh-CN" altLang="en-US" sz="1200" i="1">
                              <a:solidFill>
                                <a:schemeClr val="tx1"/>
                              </a:solidFill>
                              <a:latin typeface="Cambria Math" panose="02040503050406030204" pitchFamily="18" charset="0"/>
                            </a:rPr>
                            <m:t>𝑝</m:t>
                          </m:r>
                        </m:e>
                        <m:sub>
                          <m:r>
                            <a:rPr lang="en-US" altLang="zh-CN" sz="1200" b="0" i="1" smtClean="0">
                              <a:solidFill>
                                <a:schemeClr val="tx1"/>
                              </a:solidFill>
                              <a:latin typeface="Cambria Math" panose="02040503050406030204" pitchFamily="18" charset="0"/>
                            </a:rPr>
                            <m:t>1</m:t>
                          </m:r>
                        </m:sub>
                      </m:sSub>
                      <m:d>
                        <m:dPr>
                          <m:ctrlPr>
                            <a:rPr lang="zh-CN" altLang="en-US" sz="1200" i="1">
                              <a:solidFill>
                                <a:schemeClr val="tx1"/>
                              </a:solidFill>
                              <a:latin typeface="Cambria Math" panose="02040503050406030204" pitchFamily="18" charset="0"/>
                            </a:rPr>
                          </m:ctrlPr>
                        </m:dPr>
                        <m:e>
                          <m:sSup>
                            <m:sSupPr>
                              <m:ctrlPr>
                                <a:rPr lang="zh-CN" altLang="en-US" sz="1200" i="1">
                                  <a:solidFill>
                                    <a:schemeClr val="tx1"/>
                                  </a:solidFill>
                                  <a:latin typeface="Cambria Math" panose="02040503050406030204" pitchFamily="18" charset="0"/>
                                </a:rPr>
                              </m:ctrlPr>
                            </m:sSupPr>
                            <m:e>
                              <m:r>
                                <a:rPr lang="zh-CN" altLang="en-US" sz="1200" i="1">
                                  <a:solidFill>
                                    <a:schemeClr val="tx1"/>
                                  </a:solidFill>
                                  <a:latin typeface="Cambria Math" panose="02040503050406030204" pitchFamily="18" charset="0"/>
                                </a:rPr>
                                <m:t>𝑟</m:t>
                              </m:r>
                            </m:e>
                            <m:sup>
                              <m:r>
                                <a:rPr lang="zh-CN" altLang="en-US" sz="1200" i="1">
                                  <a:solidFill>
                                    <a:schemeClr val="tx1"/>
                                  </a:solidFill>
                                  <a:latin typeface="Cambria Math" panose="02040503050406030204" pitchFamily="18" charset="0"/>
                                </a:rPr>
                                <m:t>2</m:t>
                              </m:r>
                            </m:sup>
                          </m:sSup>
                          <m:r>
                            <a:rPr lang="zh-CN" altLang="en-US" sz="1200" i="1">
                              <a:solidFill>
                                <a:schemeClr val="tx1"/>
                              </a:solidFill>
                              <a:latin typeface="Cambria Math" panose="02040503050406030204" pitchFamily="18" charset="0"/>
                            </a:rPr>
                            <m:t>+2</m:t>
                          </m:r>
                          <m:sSup>
                            <m:sSupPr>
                              <m:ctrlPr>
                                <a:rPr lang="zh-CN" altLang="en-US" sz="1200" i="1">
                                  <a:solidFill>
                                    <a:schemeClr val="tx1"/>
                                  </a:solidFill>
                                  <a:latin typeface="Cambria Math" panose="02040503050406030204" pitchFamily="18" charset="0"/>
                                </a:rPr>
                              </m:ctrlPr>
                            </m:sSupPr>
                            <m:e>
                              <m:d>
                                <m:dPr>
                                  <m:ctrlPr>
                                    <a:rPr lang="zh-CN" altLang="en-US" sz="1200" i="1">
                                      <a:solidFill>
                                        <a:schemeClr val="tx1"/>
                                      </a:solidFill>
                                      <a:latin typeface="Cambria Math" panose="02040503050406030204" pitchFamily="18" charset="0"/>
                                    </a:rPr>
                                  </m:ctrlPr>
                                </m:dPr>
                                <m:e>
                                  <m:f>
                                    <m:fPr>
                                      <m:ctrlPr>
                                        <a:rPr lang="zh-CN" altLang="en-US" sz="1200" i="1">
                                          <a:solidFill>
                                            <a:schemeClr val="tx1"/>
                                          </a:solidFill>
                                          <a:latin typeface="Cambria Math" panose="02040503050406030204" pitchFamily="18" charset="0"/>
                                        </a:rPr>
                                      </m:ctrlPr>
                                    </m:fPr>
                                    <m:num>
                                      <m:sSub>
                                        <m:sSubPr>
                                          <m:ctrlPr>
                                            <a:rPr lang="zh-CN" altLang="en-US" sz="1200" i="1">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𝑌</m:t>
                                          </m:r>
                                        </m:e>
                                        <m:sub>
                                          <m:r>
                                            <a:rPr lang="zh-CN" altLang="en-US" sz="1200" i="1">
                                              <a:solidFill>
                                                <a:schemeClr val="tx1"/>
                                              </a:solidFill>
                                              <a:latin typeface="Cambria Math" panose="02040503050406030204" pitchFamily="18" charset="0"/>
                                            </a:rPr>
                                            <m:t>𝐶</m:t>
                                          </m:r>
                                        </m:sub>
                                      </m:sSub>
                                    </m:num>
                                    <m:den>
                                      <m:sSub>
                                        <m:sSubPr>
                                          <m:ctrlPr>
                                            <a:rPr lang="zh-CN" altLang="en-US" sz="1200" i="1">
                                              <a:solidFill>
                                                <a:schemeClr val="tx1"/>
                                              </a:solidFill>
                                              <a:latin typeface="Cambria Math" panose="02040503050406030204" pitchFamily="18" charset="0"/>
                                            </a:rPr>
                                          </m:ctrlPr>
                                        </m:sSubPr>
                                        <m:e>
                                          <m:r>
                                            <a:rPr lang="en-US" altLang="zh-CN" sz="1200" i="1">
                                              <a:solidFill>
                                                <a:schemeClr val="tx1"/>
                                              </a:solidFill>
                                              <a:latin typeface="Cambria Math" panose="02040503050406030204" pitchFamily="18" charset="0"/>
                                            </a:rPr>
                                            <m:t>𝑍</m:t>
                                          </m:r>
                                        </m:e>
                                        <m:sub>
                                          <m:r>
                                            <a:rPr lang="zh-CN" altLang="en-US" sz="1200" i="1">
                                              <a:solidFill>
                                                <a:schemeClr val="tx1"/>
                                              </a:solidFill>
                                              <a:latin typeface="Cambria Math" panose="02040503050406030204" pitchFamily="18" charset="0"/>
                                            </a:rPr>
                                            <m:t>𝐶</m:t>
                                          </m:r>
                                        </m:sub>
                                      </m:sSub>
                                    </m:den>
                                  </m:f>
                                </m:e>
                              </m:d>
                            </m:e>
                            <m:sup>
                              <m:r>
                                <a:rPr lang="zh-CN" altLang="en-US" sz="1200" i="1">
                                  <a:solidFill>
                                    <a:schemeClr val="tx1"/>
                                  </a:solidFill>
                                  <a:latin typeface="Cambria Math" panose="02040503050406030204" pitchFamily="18" charset="0"/>
                                </a:rPr>
                                <m:t>2</m:t>
                              </m:r>
                            </m:sup>
                          </m:sSup>
                        </m:e>
                      </m:d>
                    </m:oMath>
                  </m:oMathPara>
                </a14:m>
                <a:endParaRPr lang="zh-CN" altLang="en-US" sz="1200" dirty="0">
                  <a:solidFill>
                    <a:schemeClr val="tx1"/>
                  </a:solidFill>
                </a:endParaRPr>
              </a:p>
              <a:p>
                <a:pPr algn="ctr"/>
                <a14:m>
                  <m:oMathPara xmlns:m="http://schemas.openxmlformats.org/officeDocument/2006/math">
                    <m:oMathParaPr>
                      <m:jc m:val="centerGroup"/>
                    </m:oMathParaPr>
                    <m:oMath xmlns:m="http://schemas.openxmlformats.org/officeDocument/2006/math">
                      <m:sSup>
                        <m:sSupPr>
                          <m:ctrlPr>
                            <a:rPr lang="zh-CN" altLang="en-US" sz="1200" i="1">
                              <a:solidFill>
                                <a:prstClr val="black"/>
                              </a:solidFill>
                              <a:latin typeface="Cambria Math" panose="02040503050406030204" pitchFamily="18" charset="0"/>
                            </a:rPr>
                          </m:ctrlPr>
                        </m:sSupPr>
                        <m:e>
                          <m:r>
                            <a:rPr lang="zh-CN" altLang="en-US" sz="1200" i="1">
                              <a:solidFill>
                                <a:prstClr val="black"/>
                              </a:solidFill>
                              <a:latin typeface="Cambria Math" panose="02040503050406030204" pitchFamily="18" charset="0"/>
                            </a:rPr>
                            <m:t>𝑟</m:t>
                          </m:r>
                        </m:e>
                        <m:sup>
                          <m:r>
                            <a:rPr lang="zh-CN" altLang="en-US" sz="1200">
                              <a:solidFill>
                                <a:prstClr val="black"/>
                              </a:solidFill>
                              <a:latin typeface="Cambria Math" panose="02040503050406030204" pitchFamily="18" charset="0"/>
                            </a:rPr>
                            <m:t>2</m:t>
                          </m:r>
                        </m:sup>
                      </m:sSup>
                      <m:r>
                        <a:rPr lang="zh-CN" altLang="en-US" sz="1200">
                          <a:solidFill>
                            <a:prstClr val="black"/>
                          </a:solidFill>
                          <a:latin typeface="Cambria Math" panose="02040503050406030204" pitchFamily="18" charset="0"/>
                        </a:rPr>
                        <m:t>=</m:t>
                      </m:r>
                      <m:sSup>
                        <m:sSupPr>
                          <m:ctrlPr>
                            <a:rPr lang="zh-CN" altLang="en-US" sz="1200" i="1">
                              <a:solidFill>
                                <a:prstClr val="black"/>
                              </a:solidFill>
                              <a:latin typeface="Cambria Math" panose="02040503050406030204" pitchFamily="18" charset="0"/>
                            </a:rPr>
                          </m:ctrlPr>
                        </m:sSupPr>
                        <m:e>
                          <m:d>
                            <m:dPr>
                              <m:ctrlPr>
                                <a:rPr lang="zh-CN" altLang="en-US" sz="1200" i="1">
                                  <a:solidFill>
                                    <a:prstClr val="black"/>
                                  </a:solidFill>
                                  <a:latin typeface="Cambria Math" panose="02040503050406030204" pitchFamily="18" charset="0"/>
                                </a:rPr>
                              </m:ctrlPr>
                            </m:dPr>
                            <m:e>
                              <m:f>
                                <m:fPr>
                                  <m:ctrlPr>
                                    <a:rPr lang="zh-CN" altLang="en-US" sz="1200" i="1">
                                      <a:solidFill>
                                        <a:prstClr val="black"/>
                                      </a:solidFill>
                                      <a:latin typeface="Cambria Math" panose="02040503050406030204" pitchFamily="18" charset="0"/>
                                    </a:rPr>
                                  </m:ctrlPr>
                                </m:fPr>
                                <m:num>
                                  <m:sSub>
                                    <m:sSubPr>
                                      <m:ctrlPr>
                                        <a:rPr lang="zh-CN" altLang="en-US" sz="1200" i="1">
                                          <a:solidFill>
                                            <a:prstClr val="black"/>
                                          </a:solidFill>
                                          <a:latin typeface="Cambria Math" panose="02040503050406030204" pitchFamily="18" charset="0"/>
                                        </a:rPr>
                                      </m:ctrlPr>
                                    </m:sSubPr>
                                    <m:e>
                                      <m:r>
                                        <a:rPr lang="zh-CN" altLang="en-US" sz="1200" i="1">
                                          <a:solidFill>
                                            <a:prstClr val="black"/>
                                          </a:solidFill>
                                          <a:latin typeface="Cambria Math" panose="02040503050406030204" pitchFamily="18" charset="0"/>
                                        </a:rPr>
                                        <m:t>𝑋</m:t>
                                      </m:r>
                                    </m:e>
                                    <m:sub>
                                      <m:r>
                                        <a:rPr lang="zh-CN" altLang="en-US" sz="1200" i="1">
                                          <a:solidFill>
                                            <a:prstClr val="black"/>
                                          </a:solidFill>
                                          <a:latin typeface="Cambria Math" panose="02040503050406030204" pitchFamily="18" charset="0"/>
                                        </a:rPr>
                                        <m:t>𝐶</m:t>
                                      </m:r>
                                    </m:sub>
                                  </m:sSub>
                                </m:num>
                                <m:den>
                                  <m:sSub>
                                    <m:sSubPr>
                                      <m:ctrlPr>
                                        <a:rPr lang="zh-CN" altLang="en-US" sz="1200" i="1">
                                          <a:solidFill>
                                            <a:prstClr val="black"/>
                                          </a:solidFill>
                                          <a:latin typeface="Cambria Math" panose="02040503050406030204" pitchFamily="18" charset="0"/>
                                        </a:rPr>
                                      </m:ctrlPr>
                                    </m:sSubPr>
                                    <m:e>
                                      <m:r>
                                        <a:rPr lang="en-US" altLang="zh-CN" sz="1200" i="1">
                                          <a:solidFill>
                                            <a:prstClr val="black"/>
                                          </a:solidFill>
                                          <a:latin typeface="Cambria Math" panose="02040503050406030204" pitchFamily="18" charset="0"/>
                                        </a:rPr>
                                        <m:t>𝑍</m:t>
                                      </m:r>
                                    </m:e>
                                    <m:sub>
                                      <m:r>
                                        <a:rPr lang="zh-CN" altLang="en-US" sz="1200" i="1">
                                          <a:solidFill>
                                            <a:prstClr val="black"/>
                                          </a:solidFill>
                                          <a:latin typeface="Cambria Math" panose="02040503050406030204" pitchFamily="18" charset="0"/>
                                        </a:rPr>
                                        <m:t>𝐶</m:t>
                                      </m:r>
                                    </m:sub>
                                  </m:sSub>
                                </m:den>
                              </m:f>
                            </m:e>
                          </m:d>
                        </m:e>
                        <m:sup>
                          <m:r>
                            <a:rPr lang="zh-CN" altLang="en-US" sz="1200" i="1">
                              <a:solidFill>
                                <a:prstClr val="black"/>
                              </a:solidFill>
                              <a:latin typeface="Cambria Math" panose="02040503050406030204" pitchFamily="18" charset="0"/>
                            </a:rPr>
                            <m:t>2</m:t>
                          </m:r>
                        </m:sup>
                      </m:sSup>
                      <m:r>
                        <a:rPr lang="en-US" altLang="zh-CN" sz="1200" i="1">
                          <a:solidFill>
                            <a:prstClr val="black"/>
                          </a:solidFill>
                          <a:latin typeface="Cambria Math" panose="02040503050406030204" pitchFamily="18" charset="0"/>
                        </a:rPr>
                        <m:t>+</m:t>
                      </m:r>
                      <m:sSup>
                        <m:sSupPr>
                          <m:ctrlPr>
                            <a:rPr lang="zh-CN" altLang="en-US" sz="1200" i="1">
                              <a:solidFill>
                                <a:prstClr val="black"/>
                              </a:solidFill>
                              <a:latin typeface="Cambria Math" panose="02040503050406030204" pitchFamily="18" charset="0"/>
                            </a:rPr>
                          </m:ctrlPr>
                        </m:sSupPr>
                        <m:e>
                          <m:d>
                            <m:dPr>
                              <m:ctrlPr>
                                <a:rPr lang="zh-CN" altLang="en-US" sz="1200" i="1">
                                  <a:solidFill>
                                    <a:prstClr val="black"/>
                                  </a:solidFill>
                                  <a:latin typeface="Cambria Math" panose="02040503050406030204" pitchFamily="18" charset="0"/>
                                </a:rPr>
                              </m:ctrlPr>
                            </m:dPr>
                            <m:e>
                              <m:f>
                                <m:fPr>
                                  <m:ctrlPr>
                                    <a:rPr lang="zh-CN" altLang="en-US" sz="1200" i="1">
                                      <a:solidFill>
                                        <a:prstClr val="black"/>
                                      </a:solidFill>
                                      <a:latin typeface="Cambria Math" panose="02040503050406030204" pitchFamily="18" charset="0"/>
                                    </a:rPr>
                                  </m:ctrlPr>
                                </m:fPr>
                                <m:num>
                                  <m:sSub>
                                    <m:sSubPr>
                                      <m:ctrlPr>
                                        <a:rPr lang="zh-CN" altLang="en-US" sz="1200" i="1">
                                          <a:solidFill>
                                            <a:prstClr val="black"/>
                                          </a:solidFill>
                                          <a:latin typeface="Cambria Math" panose="02040503050406030204" pitchFamily="18" charset="0"/>
                                        </a:rPr>
                                      </m:ctrlPr>
                                    </m:sSubPr>
                                    <m:e>
                                      <m:r>
                                        <a:rPr lang="en-US" altLang="zh-CN" sz="1200" i="1">
                                          <a:solidFill>
                                            <a:prstClr val="black"/>
                                          </a:solidFill>
                                          <a:latin typeface="Cambria Math" panose="02040503050406030204" pitchFamily="18" charset="0"/>
                                        </a:rPr>
                                        <m:t>𝑌</m:t>
                                      </m:r>
                                    </m:e>
                                    <m:sub>
                                      <m:r>
                                        <a:rPr lang="zh-CN" altLang="en-US" sz="1200" i="1">
                                          <a:solidFill>
                                            <a:prstClr val="black"/>
                                          </a:solidFill>
                                          <a:latin typeface="Cambria Math" panose="02040503050406030204" pitchFamily="18" charset="0"/>
                                        </a:rPr>
                                        <m:t>𝐶</m:t>
                                      </m:r>
                                    </m:sub>
                                  </m:sSub>
                                </m:num>
                                <m:den>
                                  <m:sSub>
                                    <m:sSubPr>
                                      <m:ctrlPr>
                                        <a:rPr lang="zh-CN" altLang="en-US" sz="1200" i="1">
                                          <a:solidFill>
                                            <a:prstClr val="black"/>
                                          </a:solidFill>
                                          <a:latin typeface="Cambria Math" panose="02040503050406030204" pitchFamily="18" charset="0"/>
                                        </a:rPr>
                                      </m:ctrlPr>
                                    </m:sSubPr>
                                    <m:e>
                                      <m:r>
                                        <a:rPr lang="en-US" altLang="zh-CN" sz="1200" i="1">
                                          <a:solidFill>
                                            <a:prstClr val="black"/>
                                          </a:solidFill>
                                          <a:latin typeface="Cambria Math" panose="02040503050406030204" pitchFamily="18" charset="0"/>
                                        </a:rPr>
                                        <m:t>𝑍</m:t>
                                      </m:r>
                                    </m:e>
                                    <m:sub>
                                      <m:r>
                                        <a:rPr lang="zh-CN" altLang="en-US" sz="1200" i="1">
                                          <a:solidFill>
                                            <a:prstClr val="black"/>
                                          </a:solidFill>
                                          <a:latin typeface="Cambria Math" panose="02040503050406030204" pitchFamily="18" charset="0"/>
                                        </a:rPr>
                                        <m:t>𝐶</m:t>
                                      </m:r>
                                    </m:sub>
                                  </m:sSub>
                                </m:den>
                              </m:f>
                            </m:e>
                          </m:d>
                        </m:e>
                        <m:sup>
                          <m:r>
                            <a:rPr lang="zh-CN" altLang="en-US" sz="1200" i="1">
                              <a:solidFill>
                                <a:prstClr val="black"/>
                              </a:solidFill>
                              <a:latin typeface="Cambria Math" panose="02040503050406030204" pitchFamily="18" charset="0"/>
                            </a:rPr>
                            <m:t>2</m:t>
                          </m:r>
                        </m:sup>
                      </m:sSup>
                    </m:oMath>
                  </m:oMathPara>
                </a14:m>
                <a:endParaRPr lang="zh-CN" altLang="en-US" sz="1200" dirty="0">
                  <a:solidFill>
                    <a:schemeClr val="tx1"/>
                  </a:solidFill>
                </a:endParaRPr>
              </a:p>
            </p:txBody>
          </p:sp>
        </mc:Choice>
        <mc:Fallback>
          <p:sp>
            <p:nvSpPr>
              <p:cNvPr id="44" name="矩形: 圆角 43">
                <a:extLst>
                  <a:ext uri="{FF2B5EF4-FFF2-40B4-BE49-F238E27FC236}">
                    <a16:creationId xmlns:a16="http://schemas.microsoft.com/office/drawing/2014/main" id="{4DF36FE1-5A9D-4F78-A552-96BAF2B00F1E}"/>
                  </a:ext>
                </a:extLst>
              </p:cNvPr>
              <p:cNvSpPr>
                <a:spLocks noRot="1" noChangeAspect="1" noMove="1" noResize="1" noEditPoints="1" noAdjustHandles="1" noChangeArrowheads="1" noChangeShapeType="1" noTextEdit="1"/>
              </p:cNvSpPr>
              <p:nvPr/>
            </p:nvSpPr>
            <p:spPr>
              <a:xfrm>
                <a:off x="2993162" y="4347639"/>
                <a:ext cx="5761224" cy="1973653"/>
              </a:xfrm>
              <a:prstGeom prst="roundRect">
                <a:avLst/>
              </a:prstGeom>
              <a:blipFill>
                <a:blip r:embed="rId9"/>
                <a:stretch>
                  <a:fillRect/>
                </a:stretch>
              </a:blipFill>
            </p:spPr>
            <p:txBody>
              <a:bodyPr/>
              <a:lstStyle/>
              <a:p>
                <a:r>
                  <a:rPr lang="zh-CN" altLang="en-US">
                    <a:noFill/>
                  </a:rPr>
                  <a:t> </a:t>
                </a:r>
              </a:p>
            </p:txBody>
          </p:sp>
        </mc:Fallback>
      </mc:AlternateContent>
      <p:sp>
        <p:nvSpPr>
          <p:cNvPr id="46" name="箭头: 环形 45">
            <a:extLst>
              <a:ext uri="{FF2B5EF4-FFF2-40B4-BE49-F238E27FC236}">
                <a16:creationId xmlns:a16="http://schemas.microsoft.com/office/drawing/2014/main" id="{64DA9363-B21A-4D44-A462-295927B813F4}"/>
              </a:ext>
            </a:extLst>
          </p:cNvPr>
          <p:cNvSpPr/>
          <p:nvPr/>
        </p:nvSpPr>
        <p:spPr>
          <a:xfrm rot="10800000">
            <a:off x="3680801" y="2513727"/>
            <a:ext cx="1653872" cy="1779640"/>
          </a:xfrm>
          <a:prstGeom prst="circular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a:extLst>
              <a:ext uri="{FF2B5EF4-FFF2-40B4-BE49-F238E27FC236}">
                <a16:creationId xmlns:a16="http://schemas.microsoft.com/office/drawing/2014/main" id="{6C257FA8-92AC-4CE7-9EC0-F0C4CDA64C94}"/>
              </a:ext>
            </a:extLst>
          </p:cNvPr>
          <p:cNvSpPr txBox="1"/>
          <p:nvPr/>
        </p:nvSpPr>
        <p:spPr>
          <a:xfrm>
            <a:off x="7482175" y="1932543"/>
            <a:ext cx="1399243" cy="276999"/>
          </a:xfrm>
          <a:prstGeom prst="rect">
            <a:avLst/>
          </a:prstGeom>
          <a:noFill/>
        </p:spPr>
        <p:txBody>
          <a:bodyPr wrap="square" rtlCol="0">
            <a:spAutoFit/>
          </a:bodyPr>
          <a:lstStyle/>
          <a:p>
            <a:r>
              <a:rPr lang="en-US" altLang="zh-CN" sz="1200" dirty="0">
                <a:solidFill>
                  <a:srgbClr val="00B050"/>
                </a:solidFill>
              </a:rPr>
              <a:t>World coordinate</a:t>
            </a:r>
            <a:endParaRPr lang="zh-CN" altLang="en-US" sz="1200" dirty="0">
              <a:solidFill>
                <a:srgbClr val="00B050"/>
              </a:solidFill>
            </a:endParaRPr>
          </a:p>
        </p:txBody>
      </p:sp>
      <p:sp>
        <p:nvSpPr>
          <p:cNvPr id="49" name="文本框 48">
            <a:extLst>
              <a:ext uri="{FF2B5EF4-FFF2-40B4-BE49-F238E27FC236}">
                <a16:creationId xmlns:a16="http://schemas.microsoft.com/office/drawing/2014/main" id="{AA00CA11-7584-4DE6-B9EF-D27286366AF5}"/>
              </a:ext>
            </a:extLst>
          </p:cNvPr>
          <p:cNvSpPr txBox="1"/>
          <p:nvPr/>
        </p:nvSpPr>
        <p:spPr>
          <a:xfrm>
            <a:off x="5105040" y="1923373"/>
            <a:ext cx="1399243" cy="276999"/>
          </a:xfrm>
          <a:prstGeom prst="rect">
            <a:avLst/>
          </a:prstGeom>
          <a:noFill/>
        </p:spPr>
        <p:txBody>
          <a:bodyPr wrap="square" rtlCol="0">
            <a:spAutoFit/>
          </a:bodyPr>
          <a:lstStyle/>
          <a:p>
            <a:r>
              <a:rPr lang="en-US" altLang="zh-CN" sz="1200" dirty="0">
                <a:solidFill>
                  <a:srgbClr val="00B050"/>
                </a:solidFill>
              </a:rPr>
              <a:t>Camera coordinate</a:t>
            </a:r>
            <a:endParaRPr lang="zh-CN" altLang="en-US" sz="1200" dirty="0">
              <a:solidFill>
                <a:srgbClr val="00B050"/>
              </a:solidFill>
            </a:endParaRPr>
          </a:p>
        </p:txBody>
      </p:sp>
      <p:sp>
        <p:nvSpPr>
          <p:cNvPr id="50" name="文本框 49">
            <a:extLst>
              <a:ext uri="{FF2B5EF4-FFF2-40B4-BE49-F238E27FC236}">
                <a16:creationId xmlns:a16="http://schemas.microsoft.com/office/drawing/2014/main" id="{44F78861-660F-4C34-8533-CD634090344F}"/>
              </a:ext>
            </a:extLst>
          </p:cNvPr>
          <p:cNvSpPr txBox="1"/>
          <p:nvPr/>
        </p:nvSpPr>
        <p:spPr>
          <a:xfrm>
            <a:off x="4867826" y="4002945"/>
            <a:ext cx="1399243" cy="276999"/>
          </a:xfrm>
          <a:prstGeom prst="rect">
            <a:avLst/>
          </a:prstGeom>
          <a:noFill/>
        </p:spPr>
        <p:txBody>
          <a:bodyPr wrap="square" rtlCol="0">
            <a:spAutoFit/>
          </a:bodyPr>
          <a:lstStyle/>
          <a:p>
            <a:r>
              <a:rPr lang="en-US" altLang="zh-CN" sz="1200" dirty="0">
                <a:solidFill>
                  <a:srgbClr val="00B050"/>
                </a:solidFill>
              </a:rPr>
              <a:t>Distortion</a:t>
            </a:r>
            <a:endParaRPr lang="zh-CN" altLang="en-US" sz="1200" dirty="0">
              <a:solidFill>
                <a:srgbClr val="00B050"/>
              </a:solidFill>
            </a:endParaRPr>
          </a:p>
        </p:txBody>
      </p:sp>
      <p:sp>
        <p:nvSpPr>
          <p:cNvPr id="51" name="文本框 50">
            <a:extLst>
              <a:ext uri="{FF2B5EF4-FFF2-40B4-BE49-F238E27FC236}">
                <a16:creationId xmlns:a16="http://schemas.microsoft.com/office/drawing/2014/main" id="{D98E7531-84BB-4DCD-A0F0-B8D38DAEFCFF}"/>
              </a:ext>
            </a:extLst>
          </p:cNvPr>
          <p:cNvSpPr txBox="1"/>
          <p:nvPr/>
        </p:nvSpPr>
        <p:spPr>
          <a:xfrm>
            <a:off x="2958554" y="1895384"/>
            <a:ext cx="1399243" cy="461665"/>
          </a:xfrm>
          <a:prstGeom prst="rect">
            <a:avLst/>
          </a:prstGeom>
          <a:noFill/>
        </p:spPr>
        <p:txBody>
          <a:bodyPr wrap="square" rtlCol="0">
            <a:spAutoFit/>
          </a:bodyPr>
          <a:lstStyle/>
          <a:p>
            <a:r>
              <a:rPr lang="en-US" altLang="zh-CN" sz="1200" dirty="0">
                <a:solidFill>
                  <a:srgbClr val="00B050"/>
                </a:solidFill>
              </a:rPr>
              <a:t>Normal distortion image coordinate</a:t>
            </a:r>
            <a:endParaRPr lang="zh-CN" altLang="en-US" sz="1200" dirty="0">
              <a:solidFill>
                <a:srgbClr val="00B050"/>
              </a:solidFill>
            </a:endParaRPr>
          </a:p>
        </p:txBody>
      </p:sp>
      <p:sp>
        <p:nvSpPr>
          <p:cNvPr id="52" name="文本框 51">
            <a:extLst>
              <a:ext uri="{FF2B5EF4-FFF2-40B4-BE49-F238E27FC236}">
                <a16:creationId xmlns:a16="http://schemas.microsoft.com/office/drawing/2014/main" id="{435751FD-DD1D-4FC7-9672-F60DB47CDAA3}"/>
              </a:ext>
            </a:extLst>
          </p:cNvPr>
          <p:cNvSpPr txBox="1"/>
          <p:nvPr/>
        </p:nvSpPr>
        <p:spPr>
          <a:xfrm>
            <a:off x="240930" y="2044047"/>
            <a:ext cx="1399243" cy="276999"/>
          </a:xfrm>
          <a:prstGeom prst="rect">
            <a:avLst/>
          </a:prstGeom>
          <a:noFill/>
        </p:spPr>
        <p:txBody>
          <a:bodyPr wrap="square" rtlCol="0">
            <a:spAutoFit/>
          </a:bodyPr>
          <a:lstStyle/>
          <a:p>
            <a:r>
              <a:rPr lang="en-US" altLang="zh-CN" sz="1200" dirty="0">
                <a:solidFill>
                  <a:srgbClr val="00B050"/>
                </a:solidFill>
              </a:rPr>
              <a:t>image coordinate</a:t>
            </a:r>
            <a:endParaRPr lang="zh-CN" altLang="en-US" sz="1200" dirty="0">
              <a:solidFill>
                <a:srgbClr val="00B050"/>
              </a:solidFill>
            </a:endParaRPr>
          </a:p>
        </p:txBody>
      </p:sp>
      <p:sp>
        <p:nvSpPr>
          <p:cNvPr id="54" name="标题 1">
            <a:extLst>
              <a:ext uri="{FF2B5EF4-FFF2-40B4-BE49-F238E27FC236}">
                <a16:creationId xmlns:a16="http://schemas.microsoft.com/office/drawing/2014/main" id="{AB1DC447-0C2D-4BDD-9370-BAD05C537A05}"/>
              </a:ext>
            </a:extLst>
          </p:cNvPr>
          <p:cNvSpPr txBox="1">
            <a:spLocks noChangeArrowheads="1"/>
          </p:cNvSpPr>
          <p:nvPr/>
        </p:nvSpPr>
        <p:spPr bwMode="auto">
          <a:xfrm>
            <a:off x="895473" y="473629"/>
            <a:ext cx="7353054" cy="64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r>
              <a:rPr lang="en-US" altLang="zh-CN" sz="3200" dirty="0">
                <a:latin typeface="Arial" panose="020B0604020202020204" pitchFamily="34" charset="0"/>
              </a:rPr>
              <a:t>Real Camera Model</a:t>
            </a:r>
            <a:endParaRPr lang="zh-CN" altLang="en-US" sz="3200" dirty="0">
              <a:latin typeface="Arial" panose="020B0604020202020204" pitchFamily="34" charset="0"/>
            </a:endParaRPr>
          </a:p>
        </p:txBody>
      </p:sp>
    </p:spTree>
    <p:extLst>
      <p:ext uri="{BB962C8B-B14F-4D97-AF65-F5344CB8AC3E}">
        <p14:creationId xmlns:p14="http://schemas.microsoft.com/office/powerpoint/2010/main" val="100217717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1790</TotalTime>
  <Words>479</Words>
  <Application>Microsoft Office PowerPoint</Application>
  <PresentationFormat>全屏显示(4:3)</PresentationFormat>
  <Paragraphs>90</Paragraphs>
  <Slides>18</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Lato Black</vt:lpstr>
      <vt:lpstr>等线</vt:lpstr>
      <vt:lpstr>等线 Light</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伟</dc:creator>
  <cp:lastModifiedBy>李 伟</cp:lastModifiedBy>
  <cp:revision>123</cp:revision>
  <dcterms:created xsi:type="dcterms:W3CDTF">2019-03-27T10:47:08Z</dcterms:created>
  <dcterms:modified xsi:type="dcterms:W3CDTF">2019-03-28T16:37:43Z</dcterms:modified>
</cp:coreProperties>
</file>