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27" autoAdjust="0"/>
  </p:normalViewPr>
  <p:slideViewPr>
    <p:cSldViewPr snapToGrid="0">
      <p:cViewPr>
        <p:scale>
          <a:sx n="75" d="100"/>
          <a:sy n="75" d="100"/>
        </p:scale>
        <p:origin x="136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116F3-97BB-42F2-8981-3DC9BCA6E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0F971C-688D-4B11-8FBD-BFAF8D46E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19631-702F-4201-BEC0-53FAC9FC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D002-76C6-445B-97A4-E4419B8B6083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DBA00B-6C79-43CA-A931-B131FEC1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6D790A-ADCF-4ADD-B2D4-3A8359CF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E899-8CC4-4F43-BD6E-4BB5E7C5A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81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78BA1-B6B5-478A-83F6-E96ACFE45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1236EC-3722-45A2-97C4-C8369BC13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313851-F08E-4380-AD69-D4CEB435C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D002-76C6-445B-97A4-E4419B8B6083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4D668-65A4-4ADC-830F-2F21F23AB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DBEED7-56C3-435A-83C9-0CB1E7C81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E899-8CC4-4F43-BD6E-4BB5E7C5A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15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66906E-C4EA-4E74-BED4-FC9C0CA48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8C100C-A72D-4C16-9FCB-98CE1093E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F8DCF-80BD-4FDE-B0A0-867B01DF7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D002-76C6-445B-97A4-E4419B8B6083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F6D2E2-0AE1-4553-91CA-9B9F5020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5ABAD2-297A-4ED0-8668-38BA86B63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E899-8CC4-4F43-BD6E-4BB5E7C5A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8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59AC9-ACA2-4530-AA1C-99D091AF1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6742D5-B57C-46A1-899B-085909A95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2EDBB-7AB8-44C8-82C9-A4243E8C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D002-76C6-445B-97A4-E4419B8B6083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04B171-C0EA-46BD-B6CD-14751DF5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BD5709-392F-4EF0-B449-A67ABEA2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E899-8CC4-4F43-BD6E-4BB5E7C5A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99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26DE1-F77D-4FF5-B20A-FAF42B09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3891-63A5-4A49-A5A1-16F7504D0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4664F7-6EF9-4F0C-A0B5-1B09B059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D002-76C6-445B-97A4-E4419B8B6083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FD8199-D162-4FF8-9B37-06DB0D45B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A8944C-75AC-44F4-A84C-E1DEE5B3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E899-8CC4-4F43-BD6E-4BB5E7C5A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59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BD072-0934-4A0A-A906-77A5886BE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7F46CF-492D-4119-9702-3C3C370A0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9EB5CF-4FBD-470A-8C81-F9DBAF239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AAE21D-14CE-4C2F-8D29-7B7B4C7C7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D002-76C6-445B-97A4-E4419B8B6083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346AC-075B-4B8D-BD2A-7952F234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B4BA7-8A80-47FE-B09A-91C4F25F5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E899-8CC4-4F43-BD6E-4BB5E7C5A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94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F4D01-2B5B-4A92-9463-31211AEC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78D1E0-54BC-4A51-8418-B3B3FCFCF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91FAD1-D033-4ED1-AD7B-9E2DF7CCC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9EFED6-DEED-4CB3-B9E5-AF6E5F7DF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BF6CCC-D4EC-47F1-BC99-7F3135437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7DE73D-9731-4DF5-B0B3-9420DABF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D002-76C6-445B-97A4-E4419B8B6083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EFB0C9-0B93-4A32-B674-686EB998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68DB3F-A384-43F0-B174-E26FD552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E899-8CC4-4F43-BD6E-4BB5E7C5A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48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69200-5EDA-4E3C-B738-7B81E961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0899CB-540D-401D-8AE1-3D9ED0FD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D002-76C6-445B-97A4-E4419B8B6083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D2E66C-3FDA-48E5-994B-8C575260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EA89A2-225A-4601-B02D-1F0621D5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E899-8CC4-4F43-BD6E-4BB5E7C5A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75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2D9E36-1987-4391-9945-B150B6AA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D002-76C6-445B-97A4-E4419B8B6083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A61B47-F942-4EEB-860A-2CFC5386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736F83-282D-4FA6-B641-69209AC8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E899-8CC4-4F43-BD6E-4BB5E7C5A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4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347B3-4873-4073-A1FF-1C39760A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E5B9E2-AABB-4E0D-BEC5-D2279B9D7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39B81F-94C9-46C4-945A-BA7E010A5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27423D-99D3-4CB1-959C-E2B29A649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D002-76C6-445B-97A4-E4419B8B6083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1ED17C-5456-42D2-A7CB-FCFC899B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57B076-B66C-4930-8EF2-7DDC1028B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E899-8CC4-4F43-BD6E-4BB5E7C5A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66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5ED78-8C51-4EDA-8EC5-CF9C1B43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29BB4F-CBB1-4FD6-9C17-20833B3A5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E1D8E5-D1B9-4C6D-8368-60022F04E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69555A-867F-40D8-9F16-E33F793F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D002-76C6-445B-97A4-E4419B8B6083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5BFAB2-0EFD-460E-A508-71D7423B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4A9B44-A42A-46AD-9584-B0A922A9A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E899-8CC4-4F43-BD6E-4BB5E7C5A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20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10DA86-DCD3-4D49-AF8E-DF7201652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873918-84C6-44D8-8135-EF9421557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9D91C9-BF15-4BD3-A65A-FE36FC806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9D002-76C6-445B-97A4-E4419B8B6083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001EDD-6B64-4728-A42E-10AEC9753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FB9BF-5823-41E0-8C55-7B573F07D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5E899-8CC4-4F43-BD6E-4BB5E7C5A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53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gZi5oIo4f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ron20127/machine-learning/blob/master/nerual-networks-and-deep-learning-pytorch/chapter2/4_rnn_base.p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2EA4F-017D-40EB-9AF3-2DD352A2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00758D-C92C-4D8B-A9BE-3F793071A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10E36E-549F-42C2-A9E3-5EBEF9C4A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9E44CA92-966C-4735-8A5E-7F8AB61C1278}"/>
              </a:ext>
            </a:extLst>
          </p:cNvPr>
          <p:cNvSpPr/>
          <p:nvPr/>
        </p:nvSpPr>
        <p:spPr>
          <a:xfrm>
            <a:off x="474133" y="5723467"/>
            <a:ext cx="2311402" cy="769408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这个图像表示的就是一个</a:t>
            </a:r>
            <a:r>
              <a:rPr lang="en-US" altLang="zh-CN" sz="1400" dirty="0">
                <a:solidFill>
                  <a:schemeClr val="tx1"/>
                </a:solidFill>
              </a:rPr>
              <a:t>RNN</a:t>
            </a:r>
            <a:r>
              <a:rPr lang="zh-CN" altLang="en-US" sz="1400" dirty="0">
                <a:solidFill>
                  <a:schemeClr val="tx1"/>
                </a:solidFill>
              </a:rPr>
              <a:t>序列。它展开之后就是右边的形式。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9D073978-8B05-475C-81BA-29B3D0E80B12}"/>
              </a:ext>
            </a:extLst>
          </p:cNvPr>
          <p:cNvCxnSpPr>
            <a:cxnSpLocks/>
            <a:stCxn id="6" idx="0"/>
          </p:cNvCxnSpPr>
          <p:nvPr/>
        </p:nvCxnSpPr>
        <p:spPr>
          <a:xfrm rot="16200000" flipV="1">
            <a:off x="1283759" y="5377392"/>
            <a:ext cx="685800" cy="6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F81F334-3BDA-4436-86E7-925700D36260}"/>
              </a:ext>
            </a:extLst>
          </p:cNvPr>
          <p:cNvSpPr/>
          <p:nvPr/>
        </p:nvSpPr>
        <p:spPr>
          <a:xfrm>
            <a:off x="240097" y="311705"/>
            <a:ext cx="6075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  <a:hlinkClick r:id="rId3"/>
              </a:rPr>
              <a:t>视频地址：</a:t>
            </a:r>
            <a:r>
              <a:rPr lang="en-US" altLang="zh-CN" dirty="0">
                <a:highlight>
                  <a:srgbClr val="FFFF00"/>
                </a:highlight>
                <a:hlinkClick r:id="rId3"/>
              </a:rPr>
              <a:t>https://www.youtube.com/watch?v=ogZi5oIo4fI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9028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60DD6C3-2D92-4DF3-B95D-78A99C9AA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CEDAB8F2-F43E-442E-AD8B-DB3AF3F5CE9D}"/>
              </a:ext>
            </a:extLst>
          </p:cNvPr>
          <p:cNvSpPr/>
          <p:nvPr/>
        </p:nvSpPr>
        <p:spPr>
          <a:xfrm>
            <a:off x="11260667" y="2048933"/>
            <a:ext cx="736600" cy="423334"/>
          </a:xfrm>
          <a:prstGeom prst="wedgeRectCallout">
            <a:avLst>
              <a:gd name="adj1" fmla="val 4167"/>
              <a:gd name="adj2" fmla="val 134295"/>
            </a:avLst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</a:t>
            </a:r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3FD60D4F-EC27-46CB-890F-803C944CFBB1}"/>
              </a:ext>
            </a:extLst>
          </p:cNvPr>
          <p:cNvSpPr/>
          <p:nvPr/>
        </p:nvSpPr>
        <p:spPr>
          <a:xfrm>
            <a:off x="9889066" y="1439334"/>
            <a:ext cx="1092200" cy="745066"/>
          </a:xfrm>
          <a:prstGeom prst="wedgeRectCallout">
            <a:avLst>
              <a:gd name="adj1" fmla="val 4167"/>
              <a:gd name="adj2" fmla="val 134295"/>
            </a:avLst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上一个节点向下一个节点输出</a:t>
            </a:r>
          </a:p>
        </p:txBody>
      </p:sp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7287FB56-EDC4-4972-A3A0-4DACE76F83D6}"/>
              </a:ext>
            </a:extLst>
          </p:cNvPr>
          <p:cNvSpPr/>
          <p:nvPr/>
        </p:nvSpPr>
        <p:spPr>
          <a:xfrm>
            <a:off x="8263466" y="4953000"/>
            <a:ext cx="1828801" cy="872067"/>
          </a:xfrm>
          <a:prstGeom prst="wedgeRectCallout">
            <a:avLst>
              <a:gd name="adj1" fmla="val -43311"/>
              <a:gd name="adj2" fmla="val -99278"/>
            </a:avLst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单个节点输出，这个例子主要用在分类，所以用了</a:t>
            </a:r>
            <a:r>
              <a:rPr lang="en-US" altLang="zh-CN" sz="1400" dirty="0">
                <a:solidFill>
                  <a:schemeClr val="tx1"/>
                </a:solidFill>
              </a:rPr>
              <a:t>soft-max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36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7F4864B-089E-4500-8554-69F0948ED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813" y="2005325"/>
            <a:ext cx="4694586" cy="2668385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softEdge rad="0"/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857B7EA-DFCC-4F88-86B2-EB6E705F958F}"/>
              </a:ext>
            </a:extLst>
          </p:cNvPr>
          <p:cNvSpPr txBox="1"/>
          <p:nvPr/>
        </p:nvSpPr>
        <p:spPr>
          <a:xfrm>
            <a:off x="6520389" y="4740211"/>
            <a:ext cx="107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‘a’ =100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A38BCD4-0ACF-4193-A97D-74A958C84BA9}"/>
              </a:ext>
            </a:extLst>
          </p:cNvPr>
          <p:cNvSpPr txBox="1"/>
          <p:nvPr/>
        </p:nvSpPr>
        <p:spPr>
          <a:xfrm>
            <a:off x="7970793" y="4740210"/>
            <a:ext cx="96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‘b’=010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9AF365-79BD-4C59-8B86-BFCE42D99CC5}"/>
              </a:ext>
            </a:extLst>
          </p:cNvPr>
          <p:cNvSpPr txBox="1"/>
          <p:nvPr/>
        </p:nvSpPr>
        <p:spPr>
          <a:xfrm>
            <a:off x="9490804" y="4740210"/>
            <a:ext cx="96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‘c’=001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C223C7B-4939-4191-A1FF-588560F31EA6}"/>
              </a:ext>
            </a:extLst>
          </p:cNvPr>
          <p:cNvSpPr/>
          <p:nvPr/>
        </p:nvSpPr>
        <p:spPr>
          <a:xfrm>
            <a:off x="233598" y="329312"/>
            <a:ext cx="3728642" cy="91651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目标</a:t>
            </a:r>
            <a:r>
              <a:rPr lang="zh-CN" altLang="en-US" sz="1400" dirty="0">
                <a:solidFill>
                  <a:schemeClr val="tx1"/>
                </a:solidFill>
              </a:rPr>
              <a:t>：</a:t>
            </a:r>
            <a:r>
              <a:rPr lang="zh-CN" altLang="en-US" sz="1200" dirty="0">
                <a:solidFill>
                  <a:schemeClr val="tx1"/>
                </a:solidFill>
              </a:rPr>
              <a:t>介绍</a:t>
            </a:r>
            <a:r>
              <a:rPr lang="en-US" altLang="zh-CN" sz="1200" dirty="0" err="1">
                <a:solidFill>
                  <a:schemeClr val="tx1"/>
                </a:solidFill>
              </a:rPr>
              <a:t>torch.nn.RNN</a:t>
            </a:r>
            <a:r>
              <a:rPr lang="zh-CN" altLang="en-US" sz="1200" dirty="0">
                <a:solidFill>
                  <a:schemeClr val="tx1"/>
                </a:solidFill>
              </a:rPr>
              <a:t>最简单的使用方法。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示例：将单词 </a:t>
            </a:r>
            <a:r>
              <a:rPr lang="en-US" altLang="zh-CN" sz="1600" dirty="0">
                <a:solidFill>
                  <a:schemeClr val="tx1"/>
                </a:solidFill>
              </a:rPr>
              <a:t>”</a:t>
            </a:r>
            <a:r>
              <a:rPr lang="en-US" altLang="zh-CN" sz="1600" dirty="0" err="1">
                <a:solidFill>
                  <a:schemeClr val="tx1"/>
                </a:solidFill>
              </a:rPr>
              <a:t>abc</a:t>
            </a:r>
            <a:r>
              <a:rPr lang="en-US" altLang="zh-CN" sz="1600" dirty="0">
                <a:solidFill>
                  <a:schemeClr val="tx1"/>
                </a:solidFill>
              </a:rPr>
              <a:t>” </a:t>
            </a:r>
            <a:r>
              <a:rPr lang="zh-CN" altLang="en-US" sz="1600" dirty="0">
                <a:solidFill>
                  <a:schemeClr val="tx1"/>
                </a:solidFill>
              </a:rPr>
              <a:t>翻译成 </a:t>
            </a:r>
            <a:r>
              <a:rPr lang="en-US" altLang="zh-CN" sz="1600" dirty="0">
                <a:solidFill>
                  <a:schemeClr val="tx1"/>
                </a:solidFill>
              </a:rPr>
              <a:t>”</a:t>
            </a:r>
            <a:r>
              <a:rPr lang="en-US" altLang="zh-CN" sz="1600" dirty="0" err="1">
                <a:solidFill>
                  <a:schemeClr val="tx1"/>
                </a:solidFill>
              </a:rPr>
              <a:t>cba</a:t>
            </a:r>
            <a:r>
              <a:rPr lang="en-US" altLang="zh-CN" sz="1600" dirty="0">
                <a:solidFill>
                  <a:schemeClr val="tx1"/>
                </a:solidFill>
              </a:rPr>
              <a:t>”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6EB93C7-2D6A-4F5D-8AEC-5506B3544BBE}"/>
              </a:ext>
            </a:extLst>
          </p:cNvPr>
          <p:cNvSpPr/>
          <p:nvPr/>
        </p:nvSpPr>
        <p:spPr>
          <a:xfrm>
            <a:off x="4100255" y="377174"/>
            <a:ext cx="1552500" cy="9165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编码每个字母：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‘</a:t>
            </a:r>
            <a:r>
              <a:rPr lang="en-US" altLang="zh-CN" sz="1400" dirty="0">
                <a:solidFill>
                  <a:schemeClr val="tx1"/>
                </a:solidFill>
              </a:rPr>
              <a:t>a</a:t>
            </a:r>
            <a:r>
              <a:rPr lang="zh-CN" altLang="en-US" sz="1400" dirty="0">
                <a:solidFill>
                  <a:schemeClr val="tx1"/>
                </a:solidFill>
              </a:rPr>
              <a:t>’ </a:t>
            </a:r>
            <a:r>
              <a:rPr lang="en-US" altLang="zh-CN" sz="1400" dirty="0">
                <a:solidFill>
                  <a:schemeClr val="tx1"/>
                </a:solidFill>
              </a:rPr>
              <a:t>= 100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‘b’ = 010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‘c’ = 001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602DA35-EB97-46BA-A07B-FF60BC957AB9}"/>
              </a:ext>
            </a:extLst>
          </p:cNvPr>
          <p:cNvSpPr txBox="1"/>
          <p:nvPr/>
        </p:nvSpPr>
        <p:spPr>
          <a:xfrm>
            <a:off x="9917689" y="1418077"/>
            <a:ext cx="107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‘a’ =100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1A9657E-899D-4326-A39E-C441C1A648CC}"/>
              </a:ext>
            </a:extLst>
          </p:cNvPr>
          <p:cNvSpPr txBox="1"/>
          <p:nvPr/>
        </p:nvSpPr>
        <p:spPr>
          <a:xfrm>
            <a:off x="6629674" y="1418077"/>
            <a:ext cx="96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‘c’=001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AA99C75-DD24-4893-9DC2-AC1054DD854B}"/>
              </a:ext>
            </a:extLst>
          </p:cNvPr>
          <p:cNvSpPr txBox="1"/>
          <p:nvPr/>
        </p:nvSpPr>
        <p:spPr>
          <a:xfrm>
            <a:off x="8232644" y="1418077"/>
            <a:ext cx="96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‘b’=010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0A27751-8F15-4C92-95D6-AB608E05999D}"/>
              </a:ext>
            </a:extLst>
          </p:cNvPr>
          <p:cNvSpPr/>
          <p:nvPr/>
        </p:nvSpPr>
        <p:spPr>
          <a:xfrm>
            <a:off x="5851214" y="74815"/>
            <a:ext cx="6044299" cy="6650181"/>
          </a:xfrm>
          <a:prstGeom prst="roundRect">
            <a:avLst/>
          </a:prstGeom>
          <a:solidFill>
            <a:schemeClr val="bg1">
              <a:alpha val="0"/>
            </a:schemeClr>
          </a:solidFill>
          <a:ln w="41275">
            <a:solidFill>
              <a:schemeClr val="accent4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B03809E-A0CB-41EC-9555-FF70E610BF42}"/>
              </a:ext>
            </a:extLst>
          </p:cNvPr>
          <p:cNvSpPr/>
          <p:nvPr/>
        </p:nvSpPr>
        <p:spPr>
          <a:xfrm>
            <a:off x="6388271" y="5761487"/>
            <a:ext cx="2338033" cy="6329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这里由于一次只有一个样本‘</a:t>
            </a:r>
            <a:r>
              <a:rPr lang="en-US" altLang="zh-CN" sz="1400" dirty="0" err="1">
                <a:solidFill>
                  <a:schemeClr val="tx1"/>
                </a:solidFill>
              </a:rPr>
              <a:t>abc</a:t>
            </a:r>
            <a:r>
              <a:rPr lang="zh-CN" altLang="en-US" sz="1400" dirty="0">
                <a:solidFill>
                  <a:schemeClr val="tx1"/>
                </a:solidFill>
              </a:rPr>
              <a:t>’，则</a:t>
            </a:r>
            <a:r>
              <a:rPr lang="en-US" altLang="zh-CN" sz="1400" b="1" dirty="0" err="1">
                <a:solidFill>
                  <a:schemeClr val="tx1"/>
                </a:solidFill>
              </a:rPr>
              <a:t>batch_size</a:t>
            </a:r>
            <a:r>
              <a:rPr lang="en-US" altLang="zh-CN" sz="1400" b="1" dirty="0">
                <a:solidFill>
                  <a:schemeClr val="tx1"/>
                </a:solidFill>
              </a:rPr>
              <a:t> = 1</a:t>
            </a:r>
            <a:endParaRPr lang="zh-CN" altLang="en-US" sz="1400" b="1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C0751138-1CE7-4FFC-B103-C4DC11C86513}"/>
              </a:ext>
            </a:extLst>
          </p:cNvPr>
          <p:cNvCxnSpPr>
            <a:cxnSpLocks/>
            <a:stCxn id="22" idx="0"/>
          </p:cNvCxnSpPr>
          <p:nvPr/>
        </p:nvCxnSpPr>
        <p:spPr>
          <a:xfrm rot="16200000" flipV="1">
            <a:off x="7287390" y="5491588"/>
            <a:ext cx="369332" cy="1704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88D229A-5235-4DBD-BB1D-121253A40ACB}"/>
              </a:ext>
            </a:extLst>
          </p:cNvPr>
          <p:cNvSpPr/>
          <p:nvPr/>
        </p:nvSpPr>
        <p:spPr>
          <a:xfrm>
            <a:off x="7047027" y="2378045"/>
            <a:ext cx="3830259" cy="1372952"/>
          </a:xfrm>
          <a:prstGeom prst="roundRect">
            <a:avLst/>
          </a:prstGeom>
          <a:solidFill>
            <a:schemeClr val="bg1">
              <a:alpha val="0"/>
            </a:schemeClr>
          </a:solidFill>
          <a:ln w="412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86767252-FA79-43A5-8D0C-928A15DF0110}"/>
              </a:ext>
            </a:extLst>
          </p:cNvPr>
          <p:cNvSpPr/>
          <p:nvPr/>
        </p:nvSpPr>
        <p:spPr>
          <a:xfrm>
            <a:off x="8927865" y="828488"/>
            <a:ext cx="1949421" cy="5888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一共有</a:t>
            </a:r>
            <a:r>
              <a:rPr lang="en-US" altLang="zh-CN" sz="1400" dirty="0">
                <a:solidFill>
                  <a:schemeClr val="tx1"/>
                </a:solidFill>
              </a:rPr>
              <a:t>3</a:t>
            </a:r>
            <a:r>
              <a:rPr lang="zh-CN" altLang="en-US" sz="1400" dirty="0">
                <a:solidFill>
                  <a:schemeClr val="tx1"/>
                </a:solidFill>
              </a:rPr>
              <a:t>个节点，则</a:t>
            </a:r>
            <a:r>
              <a:rPr lang="en-US" altLang="zh-CN" sz="1400" b="1" dirty="0" err="1">
                <a:solidFill>
                  <a:schemeClr val="tx1"/>
                </a:solidFill>
              </a:rPr>
              <a:t>sequence_length</a:t>
            </a:r>
            <a:r>
              <a:rPr lang="en-US" altLang="zh-CN" sz="1400" b="1" dirty="0">
                <a:solidFill>
                  <a:schemeClr val="tx1"/>
                </a:solidFill>
              </a:rPr>
              <a:t> = 3</a:t>
            </a:r>
            <a:endParaRPr lang="zh-CN" altLang="en-US" sz="1400" b="1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B76CFF95-60C7-4CE3-99AA-A91CEE15FF91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9325862" y="1725911"/>
            <a:ext cx="885304" cy="2681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62839DEE-C3E4-4EA0-BB64-A72A5F2E81E3}"/>
              </a:ext>
            </a:extLst>
          </p:cNvPr>
          <p:cNvSpPr/>
          <p:nvPr/>
        </p:nvSpPr>
        <p:spPr>
          <a:xfrm>
            <a:off x="9406374" y="4708885"/>
            <a:ext cx="1131916" cy="412465"/>
          </a:xfrm>
          <a:prstGeom prst="roundRect">
            <a:avLst/>
          </a:prstGeom>
          <a:solidFill>
            <a:schemeClr val="bg1">
              <a:alpha val="0"/>
            </a:schemeClr>
          </a:solidFill>
          <a:ln w="412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7DE9C8F-83AE-4040-8298-7D3F42A216A1}"/>
              </a:ext>
            </a:extLst>
          </p:cNvPr>
          <p:cNvSpPr/>
          <p:nvPr/>
        </p:nvSpPr>
        <p:spPr>
          <a:xfrm>
            <a:off x="9195701" y="5778748"/>
            <a:ext cx="2230415" cy="6329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一节点有</a:t>
            </a:r>
            <a:r>
              <a:rPr lang="en-US" altLang="zh-CN" sz="1400" dirty="0">
                <a:solidFill>
                  <a:schemeClr val="tx1"/>
                </a:solidFill>
              </a:rPr>
              <a:t>3</a:t>
            </a:r>
            <a:r>
              <a:rPr lang="zh-CN" altLang="en-US" sz="1400" dirty="0">
                <a:solidFill>
                  <a:schemeClr val="tx1"/>
                </a:solidFill>
              </a:rPr>
              <a:t>个元素输入，这里是编码的</a:t>
            </a:r>
            <a:r>
              <a:rPr lang="en-US" altLang="zh-CN" sz="1400" dirty="0">
                <a:solidFill>
                  <a:schemeClr val="tx1"/>
                </a:solidFill>
              </a:rPr>
              <a:t>3</a:t>
            </a:r>
            <a:r>
              <a:rPr lang="zh-CN" altLang="en-US" sz="1400" dirty="0">
                <a:solidFill>
                  <a:schemeClr val="tx1"/>
                </a:solidFill>
              </a:rPr>
              <a:t>位，则</a:t>
            </a:r>
            <a:r>
              <a:rPr lang="en-US" altLang="zh-CN" sz="1400" b="1" dirty="0" err="1">
                <a:solidFill>
                  <a:schemeClr val="tx1"/>
                </a:solidFill>
              </a:rPr>
              <a:t>input_size</a:t>
            </a:r>
            <a:r>
              <a:rPr lang="en-US" altLang="zh-CN" sz="1400" b="1" dirty="0">
                <a:solidFill>
                  <a:schemeClr val="tx1"/>
                </a:solidFill>
              </a:rPr>
              <a:t> = 3</a:t>
            </a:r>
            <a:endParaRPr lang="zh-CN" altLang="en-US" sz="1400" b="1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549355E8-F611-4058-B355-8FFAEC9ACD4C}"/>
              </a:ext>
            </a:extLst>
          </p:cNvPr>
          <p:cNvCxnSpPr>
            <a:cxnSpLocks/>
            <a:stCxn id="44" idx="0"/>
            <a:endCxn id="40" idx="3"/>
          </p:cNvCxnSpPr>
          <p:nvPr/>
        </p:nvCxnSpPr>
        <p:spPr>
          <a:xfrm rot="5400000" flipH="1" flipV="1">
            <a:off x="9992784" y="5233243"/>
            <a:ext cx="863630" cy="227381"/>
          </a:xfrm>
          <a:prstGeom prst="bentConnector4">
            <a:avLst>
              <a:gd name="adj1" fmla="val 38060"/>
              <a:gd name="adj2" fmla="val 200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78111F43-35E3-479A-8D7A-4E107579D2C3}"/>
              </a:ext>
            </a:extLst>
          </p:cNvPr>
          <p:cNvSpPr/>
          <p:nvPr/>
        </p:nvSpPr>
        <p:spPr>
          <a:xfrm>
            <a:off x="6546213" y="4276117"/>
            <a:ext cx="4483473" cy="1056320"/>
          </a:xfrm>
          <a:prstGeom prst="roundRect">
            <a:avLst/>
          </a:prstGeom>
          <a:solidFill>
            <a:schemeClr val="bg1">
              <a:alpha val="0"/>
            </a:schemeClr>
          </a:solidFill>
          <a:ln w="41275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FBC9D13B-47DF-4225-B300-F3F5A94BDB19}"/>
              </a:ext>
            </a:extLst>
          </p:cNvPr>
          <p:cNvSpPr/>
          <p:nvPr/>
        </p:nvSpPr>
        <p:spPr>
          <a:xfrm>
            <a:off x="216526" y="1411114"/>
            <a:ext cx="4931050" cy="5000573"/>
          </a:xfrm>
          <a:prstGeom prst="roundRect">
            <a:avLst/>
          </a:prstGeom>
          <a:solidFill>
            <a:schemeClr val="bg1">
              <a:alpha val="0"/>
            </a:schemeClr>
          </a:solidFill>
          <a:ln w="412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err="1">
                <a:solidFill>
                  <a:srgbClr val="0070C0"/>
                </a:solidFill>
                <a:latin typeface="Consolas" panose="020B0609020204030204" pitchFamily="49" charset="0"/>
              </a:rPr>
              <a:t>input_size</a:t>
            </a:r>
            <a:r>
              <a:rPr lang="en-US" altLang="zh-CN" sz="900" dirty="0">
                <a:solidFill>
                  <a:srgbClr val="0070C0"/>
                </a:solidFill>
                <a:latin typeface="Consolas" panose="020B0609020204030204" pitchFamily="49" charset="0"/>
              </a:rPr>
              <a:t> = 3   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每个节点输入的元素个数</a:t>
            </a:r>
            <a:endParaRPr lang="en-US" altLang="zh-CN" sz="9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 err="1">
                <a:solidFill>
                  <a:srgbClr val="0070C0"/>
                </a:solidFill>
                <a:latin typeface="Consolas" panose="020B0609020204030204" pitchFamily="49" charset="0"/>
              </a:rPr>
              <a:t>hidden_size</a:t>
            </a:r>
            <a:r>
              <a:rPr lang="en-US" altLang="zh-CN" sz="900" dirty="0">
                <a:solidFill>
                  <a:srgbClr val="0070C0"/>
                </a:solidFill>
                <a:latin typeface="Consolas" panose="020B0609020204030204" pitchFamily="49" charset="0"/>
              </a:rPr>
              <a:t> = 3  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等于每个节点输出元素个数</a:t>
            </a:r>
            <a:endParaRPr lang="en-US" altLang="zh-CN" sz="9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 err="1">
                <a:solidFill>
                  <a:srgbClr val="0070C0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zh-CN" sz="900" dirty="0">
                <a:solidFill>
                  <a:srgbClr val="0070C0"/>
                </a:solidFill>
                <a:latin typeface="Consolas" panose="020B0609020204030204" pitchFamily="49" charset="0"/>
              </a:rPr>
              <a:t> = 1   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每次训练的样本数</a:t>
            </a:r>
            <a:endParaRPr lang="en-US" altLang="zh-CN" sz="9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 err="1">
                <a:solidFill>
                  <a:srgbClr val="0070C0"/>
                </a:solidFill>
                <a:latin typeface="Consolas" panose="020B0609020204030204" pitchFamily="49" charset="0"/>
              </a:rPr>
              <a:t>sequence_length</a:t>
            </a:r>
            <a:r>
              <a:rPr lang="en-US" altLang="zh-CN" sz="900" dirty="0">
                <a:solidFill>
                  <a:srgbClr val="0070C0"/>
                </a:solidFill>
                <a:latin typeface="Consolas" panose="020B0609020204030204" pitchFamily="49" charset="0"/>
              </a:rPr>
              <a:t> = 3 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一个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RNN</a:t>
            </a:r>
            <a:r>
              <a:rPr lang="zh-CN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的节点个数</a:t>
            </a:r>
            <a:endParaRPr lang="en-US" altLang="zh-CN" sz="9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 err="1">
                <a:solidFill>
                  <a:srgbClr val="0070C0"/>
                </a:solidFill>
                <a:latin typeface="Consolas" panose="020B0609020204030204" pitchFamily="49" charset="0"/>
              </a:rPr>
              <a:t>num_layers</a:t>
            </a:r>
            <a:r>
              <a:rPr lang="en-US" altLang="zh-CN" sz="900" dirty="0">
                <a:solidFill>
                  <a:srgbClr val="0070C0"/>
                </a:solidFill>
                <a:latin typeface="Consolas" panose="020B0609020204030204" pitchFamily="49" charset="0"/>
              </a:rPr>
              <a:t> = 1   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层数还不太清楚？</a:t>
            </a:r>
            <a:endParaRPr lang="en-US" altLang="zh-CN" sz="9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 err="1">
                <a:solidFill>
                  <a:srgbClr val="0070C0"/>
                </a:solidFill>
                <a:latin typeface="Consolas" panose="020B0609020204030204" pitchFamily="49" charset="0"/>
              </a:rPr>
              <a:t>num_directions</a:t>
            </a:r>
            <a:r>
              <a:rPr lang="en-US" altLang="zh-CN" sz="900" dirty="0">
                <a:solidFill>
                  <a:srgbClr val="0070C0"/>
                </a:solidFill>
                <a:latin typeface="Consolas" panose="020B0609020204030204" pitchFamily="49" charset="0"/>
              </a:rPr>
              <a:t> = 1 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不太清楚这个的含义？</a:t>
            </a:r>
            <a:endParaRPr lang="en-US" altLang="zh-CN" sz="9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create one RNN </a:t>
            </a:r>
            <a:r>
              <a:rPr lang="en-US" altLang="zh-CN" sz="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neure</a:t>
            </a:r>
            <a:endParaRPr lang="en-US" altLang="zh-CN" sz="9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 err="1">
                <a:solidFill>
                  <a:srgbClr val="0070C0"/>
                </a:solidFill>
                <a:latin typeface="Consolas" panose="020B0609020204030204" pitchFamily="49" charset="0"/>
              </a:rPr>
              <a:t>Rnn</a:t>
            </a:r>
            <a:r>
              <a:rPr lang="en-US" altLang="zh-CN" sz="900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900" dirty="0" err="1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torch.nn.RNN</a:t>
            </a:r>
            <a:r>
              <a:rPr lang="en-US" altLang="zh-CN" sz="9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900" dirty="0" err="1">
                <a:solidFill>
                  <a:srgbClr val="0070C0"/>
                </a:solidFill>
                <a:latin typeface="Consolas" panose="020B0609020204030204" pitchFamily="49" charset="0"/>
              </a:rPr>
              <a:t>input_size</a:t>
            </a:r>
            <a:r>
              <a:rPr lang="en-US" altLang="zh-CN" sz="900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900" dirty="0" err="1">
                <a:solidFill>
                  <a:srgbClr val="0070C0"/>
                </a:solidFill>
                <a:latin typeface="Consolas" panose="020B0609020204030204" pitchFamily="49" charset="0"/>
              </a:rPr>
              <a:t>input_size</a:t>
            </a:r>
            <a:r>
              <a:rPr lang="en-US" altLang="zh-CN" sz="900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900" dirty="0" err="1">
                <a:solidFill>
                  <a:srgbClr val="0070C0"/>
                </a:solidFill>
                <a:latin typeface="Consolas" panose="020B0609020204030204" pitchFamily="49" charset="0"/>
              </a:rPr>
              <a:t>hidden_size</a:t>
            </a:r>
            <a:r>
              <a:rPr lang="en-US" altLang="zh-CN" sz="900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900" dirty="0" err="1">
                <a:solidFill>
                  <a:srgbClr val="0070C0"/>
                </a:solidFill>
                <a:latin typeface="Consolas" panose="020B0609020204030204" pitchFamily="49" charset="0"/>
              </a:rPr>
              <a:t>hidden_size</a:t>
            </a:r>
            <a:r>
              <a:rPr lang="en-US" altLang="zh-CN" sz="900" dirty="0">
                <a:solidFill>
                  <a:srgbClr val="0070C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9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altLang="zh-CN" sz="900" dirty="0" err="1">
                <a:solidFill>
                  <a:srgbClr val="0070C0"/>
                </a:solidFill>
                <a:latin typeface="Consolas" panose="020B0609020204030204" pitchFamily="49" charset="0"/>
              </a:rPr>
              <a:t>batch_first</a:t>
            </a:r>
            <a:r>
              <a:rPr lang="en-US" altLang="zh-CN" sz="900" dirty="0">
                <a:solidFill>
                  <a:srgbClr val="0070C0"/>
                </a:solidFill>
                <a:latin typeface="Consolas" panose="020B0609020204030204" pitchFamily="49" charset="0"/>
              </a:rPr>
              <a:t>=True)</a:t>
            </a:r>
          </a:p>
          <a:p>
            <a:endParaRPr lang="en-US" altLang="zh-CN" sz="9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altLang="zh-CN" sz="9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输入样本编码，每一层代表一个字母</a:t>
            </a:r>
            <a:endParaRPr lang="en-US" altLang="zh-CN" sz="9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size=(</a:t>
            </a:r>
            <a:r>
              <a:rPr lang="en-US" altLang="zh-CN" sz="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batch_size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sequence_length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input_size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    =(1,3,3)</a:t>
            </a:r>
          </a:p>
          <a:p>
            <a:r>
              <a:rPr lang="en-US" altLang="zh-CN" sz="900" dirty="0">
                <a:solidFill>
                  <a:srgbClr val="0070C0"/>
                </a:solidFill>
                <a:latin typeface="Consolas" panose="020B0609020204030204" pitchFamily="49" charset="0"/>
              </a:rPr>
              <a:t>inputs = </a:t>
            </a:r>
            <a:r>
              <a:rPr lang="en-US" altLang="zh-CN" sz="900" dirty="0" err="1">
                <a:solidFill>
                  <a:srgbClr val="0070C0"/>
                </a:solidFill>
                <a:latin typeface="Consolas" panose="020B0609020204030204" pitchFamily="49" charset="0"/>
              </a:rPr>
              <a:t>torch.Tensor</a:t>
            </a:r>
            <a:r>
              <a:rPr lang="en-US" altLang="zh-CN" sz="900" dirty="0">
                <a:solidFill>
                  <a:srgbClr val="0070C0"/>
                </a:solidFill>
                <a:latin typeface="Consolas" panose="020B0609020204030204" pitchFamily="49" charset="0"/>
              </a:rPr>
              <a:t>([[[1,0,0],</a:t>
            </a:r>
          </a:p>
          <a:p>
            <a:r>
              <a:rPr lang="en-US" altLang="zh-CN" sz="900" dirty="0">
                <a:solidFill>
                  <a:srgbClr val="0070C0"/>
                </a:solidFill>
                <a:latin typeface="Consolas" panose="020B0609020204030204" pitchFamily="49" charset="0"/>
              </a:rPr>
              <a:t>	          [0,1,0],</a:t>
            </a:r>
          </a:p>
          <a:p>
            <a:r>
              <a:rPr lang="en-US" altLang="zh-CN" sz="900" dirty="0">
                <a:solidFill>
                  <a:srgbClr val="0070C0"/>
                </a:solidFill>
                <a:latin typeface="Consolas" panose="020B0609020204030204" pitchFamily="49" charset="0"/>
              </a:rPr>
              <a:t>	          [0,0,1]]])</a:t>
            </a:r>
          </a:p>
          <a:p>
            <a:endParaRPr lang="en-US" altLang="zh-CN" sz="9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标签编码，每一层代表一个字母</a:t>
            </a:r>
            <a:endParaRPr lang="en-US" altLang="zh-CN" sz="9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70C0"/>
                </a:solidFill>
                <a:latin typeface="Consolas" panose="020B0609020204030204" pitchFamily="49" charset="0"/>
              </a:rPr>
              <a:t>labels = </a:t>
            </a:r>
            <a:r>
              <a:rPr lang="en-US" altLang="zh-CN" sz="900" dirty="0" err="1">
                <a:solidFill>
                  <a:srgbClr val="0070C0"/>
                </a:solidFill>
                <a:latin typeface="Consolas" panose="020B0609020204030204" pitchFamily="49" charset="0"/>
              </a:rPr>
              <a:t>torch.Tensor</a:t>
            </a:r>
            <a:r>
              <a:rPr lang="en-US" altLang="zh-CN" sz="900" dirty="0">
                <a:solidFill>
                  <a:srgbClr val="0070C0"/>
                </a:solidFill>
                <a:latin typeface="Consolas" panose="020B0609020204030204" pitchFamily="49" charset="0"/>
              </a:rPr>
              <a:t>([[[0,0,1],</a:t>
            </a:r>
          </a:p>
          <a:p>
            <a:r>
              <a:rPr lang="en-US" altLang="zh-CN" sz="900" dirty="0">
                <a:solidFill>
                  <a:srgbClr val="0070C0"/>
                </a:solidFill>
                <a:latin typeface="Consolas" panose="020B0609020204030204" pitchFamily="49" charset="0"/>
              </a:rPr>
              <a:t>	          [0,1,0],</a:t>
            </a:r>
          </a:p>
          <a:p>
            <a:r>
              <a:rPr lang="en-US" altLang="zh-CN" sz="900" dirty="0">
                <a:solidFill>
                  <a:srgbClr val="0070C0"/>
                </a:solidFill>
                <a:latin typeface="Consolas" panose="020B0609020204030204" pitchFamily="49" charset="0"/>
              </a:rPr>
              <a:t>	          [1,0,0]]])</a:t>
            </a:r>
          </a:p>
          <a:p>
            <a:endParaRPr lang="en-US" altLang="zh-CN" sz="9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size=(</a:t>
            </a:r>
            <a:r>
              <a:rPr lang="en-US" altLang="zh-CN" sz="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num_layers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* </a:t>
            </a:r>
            <a:r>
              <a:rPr lang="en-US" altLang="zh-CN" sz="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num_directions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batch_size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hidden_size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    =(1,1,3)</a:t>
            </a:r>
          </a:p>
          <a:p>
            <a:r>
              <a:rPr lang="en-US" altLang="zh-CN" sz="900" dirty="0">
                <a:solidFill>
                  <a:srgbClr val="0070C0"/>
                </a:solidFill>
                <a:latin typeface="Consolas" panose="020B0609020204030204" pitchFamily="49" charset="0"/>
              </a:rPr>
              <a:t>hidden_t_sub_1 = </a:t>
            </a:r>
            <a:r>
              <a:rPr lang="en-US" altLang="zh-CN" sz="900" dirty="0" err="1">
                <a:solidFill>
                  <a:srgbClr val="0070C0"/>
                </a:solidFill>
                <a:latin typeface="Consolas" panose="020B0609020204030204" pitchFamily="49" charset="0"/>
              </a:rPr>
              <a:t>torch.zeros</a:t>
            </a:r>
            <a:r>
              <a:rPr lang="en-US" altLang="zh-CN" sz="900" dirty="0">
                <a:solidFill>
                  <a:srgbClr val="0070C0"/>
                </a:solidFill>
                <a:latin typeface="Consolas" panose="020B0609020204030204" pitchFamily="49" charset="0"/>
              </a:rPr>
              <a:t>(1,1,3)</a:t>
            </a:r>
          </a:p>
          <a:p>
            <a:endParaRPr lang="en-US" altLang="zh-CN" sz="9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forward</a:t>
            </a:r>
          </a:p>
          <a:p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output.size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(</a:t>
            </a:r>
            <a:r>
              <a:rPr lang="en-US" altLang="zh-CN" sz="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batch_size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sequence_length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hidden_size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hidden_t_add_1.size = (</a:t>
            </a:r>
            <a:r>
              <a:rPr lang="en-US" altLang="zh-CN" sz="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num_layers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* </a:t>
            </a:r>
            <a:r>
              <a:rPr lang="en-US" altLang="zh-CN" sz="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num_directions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batch_size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hidden_size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>
                <a:solidFill>
                  <a:srgbClr val="0070C0"/>
                </a:solidFill>
                <a:latin typeface="Consolas" panose="020B0609020204030204" pitchFamily="49" charset="0"/>
              </a:rPr>
              <a:t>Output, hidden_t_add_1 = </a:t>
            </a:r>
            <a:r>
              <a:rPr lang="en-US" altLang="zh-CN" sz="900" dirty="0" err="1">
                <a:solidFill>
                  <a:srgbClr val="0070C0"/>
                </a:solidFill>
                <a:latin typeface="Consolas" panose="020B0609020204030204" pitchFamily="49" charset="0"/>
              </a:rPr>
              <a:t>Rnn</a:t>
            </a:r>
            <a:r>
              <a:rPr lang="en-US" altLang="zh-CN" sz="900" dirty="0">
                <a:solidFill>
                  <a:srgbClr val="0070C0"/>
                </a:solidFill>
                <a:latin typeface="Consolas" panose="020B0609020204030204" pitchFamily="49" charset="0"/>
              </a:rPr>
              <a:t>(inputs, labels)</a:t>
            </a: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EF28DCBC-9F59-42FE-9B28-53908F22B1B0}"/>
              </a:ext>
            </a:extLst>
          </p:cNvPr>
          <p:cNvSpPr/>
          <p:nvPr/>
        </p:nvSpPr>
        <p:spPr>
          <a:xfrm>
            <a:off x="6678764" y="1411114"/>
            <a:ext cx="843282" cy="371317"/>
          </a:xfrm>
          <a:prstGeom prst="roundRect">
            <a:avLst/>
          </a:prstGeom>
          <a:solidFill>
            <a:schemeClr val="bg1">
              <a:alpha val="0"/>
            </a:schemeClr>
          </a:solidFill>
          <a:ln w="4127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CCE54053-777E-4982-812B-6601C9B1064E}"/>
              </a:ext>
            </a:extLst>
          </p:cNvPr>
          <p:cNvSpPr/>
          <p:nvPr/>
        </p:nvSpPr>
        <p:spPr>
          <a:xfrm>
            <a:off x="6630833" y="348468"/>
            <a:ext cx="1949421" cy="7320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一个节点输出有</a:t>
            </a:r>
            <a:r>
              <a:rPr lang="en-US" altLang="zh-CN" sz="1400" dirty="0">
                <a:solidFill>
                  <a:schemeClr val="tx1"/>
                </a:solidFill>
              </a:rPr>
              <a:t>3</a:t>
            </a:r>
            <a:r>
              <a:rPr lang="zh-CN" altLang="en-US" sz="1400" dirty="0">
                <a:solidFill>
                  <a:schemeClr val="tx1"/>
                </a:solidFill>
              </a:rPr>
              <a:t>个元素，比如 </a:t>
            </a:r>
            <a:r>
              <a:rPr lang="en-US" altLang="zh-CN" sz="1400" dirty="0">
                <a:solidFill>
                  <a:schemeClr val="tx1"/>
                </a:solidFill>
              </a:rPr>
              <a:t>001</a:t>
            </a:r>
            <a:r>
              <a:rPr lang="zh-CN" altLang="en-US" sz="1400" dirty="0">
                <a:solidFill>
                  <a:schemeClr val="tx1"/>
                </a:solidFill>
              </a:rPr>
              <a:t>，则</a:t>
            </a:r>
            <a:r>
              <a:rPr lang="en-US" altLang="zh-CN" sz="1400" b="1" dirty="0" err="1">
                <a:solidFill>
                  <a:schemeClr val="tx1"/>
                </a:solidFill>
              </a:rPr>
              <a:t>hidden_size</a:t>
            </a:r>
            <a:r>
              <a:rPr lang="en-US" altLang="zh-CN" sz="1400" b="1" dirty="0">
                <a:solidFill>
                  <a:schemeClr val="tx1"/>
                </a:solidFill>
              </a:rPr>
              <a:t> = 3</a:t>
            </a:r>
            <a:endParaRPr lang="zh-CN" altLang="en-US" sz="1400" b="1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34078C36-61BB-40BD-B78D-B6668DAE6A34}"/>
              </a:ext>
            </a:extLst>
          </p:cNvPr>
          <p:cNvCxnSpPr>
            <a:stCxn id="65" idx="2"/>
            <a:endCxn id="64" idx="0"/>
          </p:cNvCxnSpPr>
          <p:nvPr/>
        </p:nvCxnSpPr>
        <p:spPr>
          <a:xfrm rot="5400000">
            <a:off x="7187690" y="993260"/>
            <a:ext cx="330570" cy="5051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F474E336-12C5-48F6-AEE2-EF59F90AB678}"/>
              </a:ext>
            </a:extLst>
          </p:cNvPr>
          <p:cNvSpPr/>
          <p:nvPr/>
        </p:nvSpPr>
        <p:spPr>
          <a:xfrm>
            <a:off x="0" y="6462516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000" dirty="0">
                <a:hlinkClick r:id="rId3"/>
              </a:rPr>
              <a:t>https://github.com/Aaron20127/machine-learning/blob/master/nerual-networks-and-deep-learning-pytorch/chapter2/4_rnn_base.py</a:t>
            </a:r>
            <a:endParaRPr lang="en-US" altLang="zh-CN" sz="10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075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224</Words>
  <Application>Microsoft Office PowerPoint</Application>
  <PresentationFormat>宽屏</PresentationFormat>
  <Paragraphs>59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伟</dc:creator>
  <cp:lastModifiedBy>李 伟</cp:lastModifiedBy>
  <cp:revision>95</cp:revision>
  <dcterms:created xsi:type="dcterms:W3CDTF">2019-09-11T09:38:53Z</dcterms:created>
  <dcterms:modified xsi:type="dcterms:W3CDTF">2019-09-11T13:17:19Z</dcterms:modified>
</cp:coreProperties>
</file>