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11"/>
  </p:notesMasterIdLst>
  <p:sldIdLst>
    <p:sldId id="261" r:id="rId3"/>
    <p:sldId id="270" r:id="rId4"/>
    <p:sldId id="271" r:id="rId5"/>
    <p:sldId id="292" r:id="rId6"/>
    <p:sldId id="293" r:id="rId7"/>
    <p:sldId id="294" r:id="rId8"/>
    <p:sldId id="295" r:id="rId9"/>
    <p:sldId id="262"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6F6"/>
    <a:srgbClr val="06001C"/>
    <a:srgbClr val="31635D"/>
    <a:srgbClr val="A5D2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showGuides="1">
      <p:cViewPr varScale="1">
        <p:scale>
          <a:sx n="77" d="100"/>
          <a:sy n="77" d="100"/>
        </p:scale>
        <p:origin x="84" y="14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BBDCB-298F-4B0F-A211-FC95444EBAAB}"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7CEBE-AE55-4527-B888-5D8E1DDAE184}" type="slidenum">
              <a:rPr lang="zh-CN" altLang="en-US" smtClean="0"/>
              <a:t>‹#›</a:t>
            </a:fld>
            <a:endParaRPr lang="zh-CN" altLang="en-US"/>
          </a:p>
        </p:txBody>
      </p:sp>
    </p:spTree>
    <p:extLst>
      <p:ext uri="{BB962C8B-B14F-4D97-AF65-F5344CB8AC3E}">
        <p14:creationId xmlns:p14="http://schemas.microsoft.com/office/powerpoint/2010/main" val="97640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t>1</a:t>
            </a:fld>
            <a:endParaRPr lang="zh-CN" altLang="en-US"/>
          </a:p>
        </p:txBody>
      </p:sp>
    </p:spTree>
    <p:extLst>
      <p:ext uri="{BB962C8B-B14F-4D97-AF65-F5344CB8AC3E}">
        <p14:creationId xmlns:p14="http://schemas.microsoft.com/office/powerpoint/2010/main" val="2611583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t>2</a:t>
            </a:fld>
            <a:endParaRPr lang="zh-CN" altLang="en-US"/>
          </a:p>
        </p:txBody>
      </p:sp>
    </p:spTree>
    <p:extLst>
      <p:ext uri="{BB962C8B-B14F-4D97-AF65-F5344CB8AC3E}">
        <p14:creationId xmlns:p14="http://schemas.microsoft.com/office/powerpoint/2010/main" val="412095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t>3</a:t>
            </a:fld>
            <a:endParaRPr lang="zh-CN" altLang="en-US"/>
          </a:p>
        </p:txBody>
      </p:sp>
    </p:spTree>
    <p:extLst>
      <p:ext uri="{BB962C8B-B14F-4D97-AF65-F5344CB8AC3E}">
        <p14:creationId xmlns:p14="http://schemas.microsoft.com/office/powerpoint/2010/main" val="812594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t>4</a:t>
            </a:fld>
            <a:endParaRPr lang="zh-CN" altLang="en-US"/>
          </a:p>
        </p:txBody>
      </p:sp>
    </p:spTree>
    <p:extLst>
      <p:ext uri="{BB962C8B-B14F-4D97-AF65-F5344CB8AC3E}">
        <p14:creationId xmlns:p14="http://schemas.microsoft.com/office/powerpoint/2010/main" val="104534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t>5</a:t>
            </a:fld>
            <a:endParaRPr lang="zh-CN" altLang="en-US"/>
          </a:p>
        </p:txBody>
      </p:sp>
    </p:spTree>
    <p:extLst>
      <p:ext uri="{BB962C8B-B14F-4D97-AF65-F5344CB8AC3E}">
        <p14:creationId xmlns:p14="http://schemas.microsoft.com/office/powerpoint/2010/main" val="262007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t>6</a:t>
            </a:fld>
            <a:endParaRPr lang="zh-CN" altLang="en-US"/>
          </a:p>
        </p:txBody>
      </p:sp>
    </p:spTree>
    <p:extLst>
      <p:ext uri="{BB962C8B-B14F-4D97-AF65-F5344CB8AC3E}">
        <p14:creationId xmlns:p14="http://schemas.microsoft.com/office/powerpoint/2010/main" val="394386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t>7</a:t>
            </a:fld>
            <a:endParaRPr lang="zh-CN" altLang="en-US"/>
          </a:p>
        </p:txBody>
      </p:sp>
    </p:spTree>
    <p:extLst>
      <p:ext uri="{BB962C8B-B14F-4D97-AF65-F5344CB8AC3E}">
        <p14:creationId xmlns:p14="http://schemas.microsoft.com/office/powerpoint/2010/main" val="43301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47CEBE-AE55-4527-B888-5D8E1DDAE184}" type="slidenum">
              <a:rPr lang="zh-CN" altLang="en-US" smtClean="0"/>
              <a:t>8</a:t>
            </a:fld>
            <a:endParaRPr lang="zh-CN" altLang="en-US"/>
          </a:p>
        </p:txBody>
      </p:sp>
    </p:spTree>
    <p:extLst>
      <p:ext uri="{BB962C8B-B14F-4D97-AF65-F5344CB8AC3E}">
        <p14:creationId xmlns:p14="http://schemas.microsoft.com/office/powerpoint/2010/main" val="1969800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13840" r="19468"/>
          <a:stretch/>
        </p:blipFill>
        <p:spPr>
          <a:xfrm>
            <a:off x="0" y="0"/>
            <a:ext cx="12192001" cy="6858000"/>
          </a:xfrm>
          <a:prstGeom prst="rect">
            <a:avLst/>
          </a:prstGeom>
        </p:spPr>
      </p:pic>
      <p:sp>
        <p:nvSpPr>
          <p:cNvPr id="2" name="矩形 1"/>
          <p:cNvSpPr/>
          <p:nvPr userDrawn="1"/>
        </p:nvSpPr>
        <p:spPr>
          <a:xfrm>
            <a:off x="1" y="0"/>
            <a:ext cx="12192000" cy="6858000"/>
          </a:xfrm>
          <a:prstGeom prst="rect">
            <a:avLst/>
          </a:prstGeom>
          <a:gradFill flip="none" rotWithShape="1">
            <a:gsLst>
              <a:gs pos="0">
                <a:srgbClr val="06001C">
                  <a:alpha val="0"/>
                </a:srgbClr>
              </a:gs>
              <a:gs pos="100000">
                <a:srgbClr val="06001C"/>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948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62917" y="2929528"/>
            <a:ext cx="2086700" cy="2086700"/>
          </a:xfrm>
          <a:custGeom>
            <a:avLst/>
            <a:gdLst>
              <a:gd name="connsiteX0" fmla="*/ 1043350 w 2086700"/>
              <a:gd name="connsiteY0" fmla="*/ 0 h 2086700"/>
              <a:gd name="connsiteX1" fmla="*/ 2086700 w 2086700"/>
              <a:gd name="connsiteY1" fmla="*/ 1043350 h 2086700"/>
              <a:gd name="connsiteX2" fmla="*/ 1043350 w 2086700"/>
              <a:gd name="connsiteY2" fmla="*/ 2086700 h 2086700"/>
              <a:gd name="connsiteX3" fmla="*/ 0 w 2086700"/>
              <a:gd name="connsiteY3" fmla="*/ 1043350 h 2086700"/>
              <a:gd name="connsiteX4" fmla="*/ 1043350 w 2086700"/>
              <a:gd name="connsiteY4" fmla="*/ 0 h 208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700" h="2086700">
                <a:moveTo>
                  <a:pt x="1043350" y="0"/>
                </a:moveTo>
                <a:cubicBezTo>
                  <a:pt x="1619576" y="0"/>
                  <a:pt x="2086700" y="467124"/>
                  <a:pt x="2086700" y="1043350"/>
                </a:cubicBezTo>
                <a:cubicBezTo>
                  <a:pt x="2086700" y="1619576"/>
                  <a:pt x="1619576" y="2086700"/>
                  <a:pt x="1043350" y="2086700"/>
                </a:cubicBezTo>
                <a:cubicBezTo>
                  <a:pt x="467124" y="2086700"/>
                  <a:pt x="0" y="1619576"/>
                  <a:pt x="0" y="1043350"/>
                </a:cubicBezTo>
                <a:cubicBezTo>
                  <a:pt x="0" y="467124"/>
                  <a:pt x="467124" y="0"/>
                  <a:pt x="104335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21095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4453843" y="2147207"/>
            <a:ext cx="1510030" cy="1510029"/>
          </a:xfrm>
          <a:custGeom>
            <a:avLst/>
            <a:gdLst>
              <a:gd name="connsiteX0" fmla="*/ 251677 w 1510030"/>
              <a:gd name="connsiteY0" fmla="*/ 0 h 1510029"/>
              <a:gd name="connsiteX1" fmla="*/ 1258354 w 1510030"/>
              <a:gd name="connsiteY1" fmla="*/ 0 h 1510029"/>
              <a:gd name="connsiteX2" fmla="*/ 1510030 w 1510030"/>
              <a:gd name="connsiteY2" fmla="*/ 251676 h 1510029"/>
              <a:gd name="connsiteX3" fmla="*/ 1510030 w 1510030"/>
              <a:gd name="connsiteY3" fmla="*/ 1258353 h 1510029"/>
              <a:gd name="connsiteX4" fmla="*/ 1258354 w 1510030"/>
              <a:gd name="connsiteY4" fmla="*/ 1510029 h 1510029"/>
              <a:gd name="connsiteX5" fmla="*/ 251677 w 1510030"/>
              <a:gd name="connsiteY5" fmla="*/ 1510029 h 1510029"/>
              <a:gd name="connsiteX6" fmla="*/ 0 w 1510030"/>
              <a:gd name="connsiteY6" fmla="*/ 1258353 h 1510029"/>
              <a:gd name="connsiteX7" fmla="*/ 0 w 1510030"/>
              <a:gd name="connsiteY7" fmla="*/ 251676 h 1510029"/>
              <a:gd name="connsiteX8" fmla="*/ 251677 w 1510030"/>
              <a:gd name="connsiteY8" fmla="*/ 0 h 15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030" h="1510029">
                <a:moveTo>
                  <a:pt x="251677" y="0"/>
                </a:moveTo>
                <a:lnTo>
                  <a:pt x="1258354" y="0"/>
                </a:lnTo>
                <a:cubicBezTo>
                  <a:pt x="1397351" y="0"/>
                  <a:pt x="1510030" y="112679"/>
                  <a:pt x="1510030" y="251676"/>
                </a:cubicBezTo>
                <a:lnTo>
                  <a:pt x="1510030" y="1258353"/>
                </a:lnTo>
                <a:cubicBezTo>
                  <a:pt x="1510030" y="1397350"/>
                  <a:pt x="1397351" y="1510029"/>
                  <a:pt x="1258354" y="1510029"/>
                </a:cubicBezTo>
                <a:lnTo>
                  <a:pt x="251677" y="1510029"/>
                </a:lnTo>
                <a:cubicBezTo>
                  <a:pt x="112679" y="1510029"/>
                  <a:pt x="0" y="1397350"/>
                  <a:pt x="0" y="1258353"/>
                </a:cubicBezTo>
                <a:lnTo>
                  <a:pt x="0" y="251676"/>
                </a:lnTo>
                <a:cubicBezTo>
                  <a:pt x="0" y="112679"/>
                  <a:pt x="112679" y="0"/>
                  <a:pt x="251677"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6228128" y="2147207"/>
            <a:ext cx="1510030" cy="1510029"/>
          </a:xfrm>
          <a:custGeom>
            <a:avLst/>
            <a:gdLst>
              <a:gd name="connsiteX0" fmla="*/ 251677 w 1510030"/>
              <a:gd name="connsiteY0" fmla="*/ 0 h 1510029"/>
              <a:gd name="connsiteX1" fmla="*/ 1258353 w 1510030"/>
              <a:gd name="connsiteY1" fmla="*/ 0 h 1510029"/>
              <a:gd name="connsiteX2" fmla="*/ 1510030 w 1510030"/>
              <a:gd name="connsiteY2" fmla="*/ 251677 h 1510029"/>
              <a:gd name="connsiteX3" fmla="*/ 1510030 w 1510030"/>
              <a:gd name="connsiteY3" fmla="*/ 1258352 h 1510029"/>
              <a:gd name="connsiteX4" fmla="*/ 1258353 w 1510030"/>
              <a:gd name="connsiteY4" fmla="*/ 1510029 h 1510029"/>
              <a:gd name="connsiteX5" fmla="*/ 251677 w 1510030"/>
              <a:gd name="connsiteY5" fmla="*/ 1510029 h 1510029"/>
              <a:gd name="connsiteX6" fmla="*/ 0 w 1510030"/>
              <a:gd name="connsiteY6" fmla="*/ 1258352 h 1510029"/>
              <a:gd name="connsiteX7" fmla="*/ 0 w 1510030"/>
              <a:gd name="connsiteY7" fmla="*/ 251677 h 1510029"/>
              <a:gd name="connsiteX8" fmla="*/ 251677 w 1510030"/>
              <a:gd name="connsiteY8" fmla="*/ 0 h 15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030" h="1510029">
                <a:moveTo>
                  <a:pt x="251677" y="0"/>
                </a:moveTo>
                <a:lnTo>
                  <a:pt x="1258353" y="0"/>
                </a:lnTo>
                <a:cubicBezTo>
                  <a:pt x="1397350" y="0"/>
                  <a:pt x="1510030" y="112680"/>
                  <a:pt x="1510030" y="251677"/>
                </a:cubicBezTo>
                <a:lnTo>
                  <a:pt x="1510030" y="1258352"/>
                </a:lnTo>
                <a:cubicBezTo>
                  <a:pt x="1510030" y="1397349"/>
                  <a:pt x="1397350" y="1510029"/>
                  <a:pt x="1258353" y="1510029"/>
                </a:cubicBezTo>
                <a:lnTo>
                  <a:pt x="251677" y="1510029"/>
                </a:lnTo>
                <a:cubicBezTo>
                  <a:pt x="112680" y="1510029"/>
                  <a:pt x="0" y="1397349"/>
                  <a:pt x="0" y="1258352"/>
                </a:cubicBezTo>
                <a:lnTo>
                  <a:pt x="0" y="251677"/>
                </a:lnTo>
                <a:cubicBezTo>
                  <a:pt x="0" y="112680"/>
                  <a:pt x="112680" y="0"/>
                  <a:pt x="251677" y="0"/>
                </a:cubicBez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4453843" y="3921491"/>
            <a:ext cx="1510030" cy="1510029"/>
          </a:xfrm>
          <a:custGeom>
            <a:avLst/>
            <a:gdLst>
              <a:gd name="connsiteX0" fmla="*/ 251677 w 1510030"/>
              <a:gd name="connsiteY0" fmla="*/ 0 h 1510029"/>
              <a:gd name="connsiteX1" fmla="*/ 1258353 w 1510030"/>
              <a:gd name="connsiteY1" fmla="*/ 0 h 1510029"/>
              <a:gd name="connsiteX2" fmla="*/ 1510030 w 1510030"/>
              <a:gd name="connsiteY2" fmla="*/ 251677 h 1510029"/>
              <a:gd name="connsiteX3" fmla="*/ 1510030 w 1510030"/>
              <a:gd name="connsiteY3" fmla="*/ 1258352 h 1510029"/>
              <a:gd name="connsiteX4" fmla="*/ 1258353 w 1510030"/>
              <a:gd name="connsiteY4" fmla="*/ 1510029 h 1510029"/>
              <a:gd name="connsiteX5" fmla="*/ 251677 w 1510030"/>
              <a:gd name="connsiteY5" fmla="*/ 1510029 h 1510029"/>
              <a:gd name="connsiteX6" fmla="*/ 0 w 1510030"/>
              <a:gd name="connsiteY6" fmla="*/ 1258352 h 1510029"/>
              <a:gd name="connsiteX7" fmla="*/ 0 w 1510030"/>
              <a:gd name="connsiteY7" fmla="*/ 251677 h 1510029"/>
              <a:gd name="connsiteX8" fmla="*/ 251677 w 1510030"/>
              <a:gd name="connsiteY8" fmla="*/ 0 h 15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030" h="1510029">
                <a:moveTo>
                  <a:pt x="251677" y="0"/>
                </a:moveTo>
                <a:lnTo>
                  <a:pt x="1258353" y="0"/>
                </a:lnTo>
                <a:cubicBezTo>
                  <a:pt x="1397350" y="0"/>
                  <a:pt x="1510030" y="112680"/>
                  <a:pt x="1510030" y="251677"/>
                </a:cubicBezTo>
                <a:lnTo>
                  <a:pt x="1510030" y="1258352"/>
                </a:lnTo>
                <a:cubicBezTo>
                  <a:pt x="1510030" y="1397349"/>
                  <a:pt x="1397350" y="1510029"/>
                  <a:pt x="1258353" y="1510029"/>
                </a:cubicBezTo>
                <a:lnTo>
                  <a:pt x="251677" y="1510029"/>
                </a:lnTo>
                <a:cubicBezTo>
                  <a:pt x="112680" y="1510029"/>
                  <a:pt x="0" y="1397349"/>
                  <a:pt x="0" y="1258352"/>
                </a:cubicBezTo>
                <a:lnTo>
                  <a:pt x="0" y="251677"/>
                </a:lnTo>
                <a:cubicBezTo>
                  <a:pt x="0" y="112680"/>
                  <a:pt x="112680" y="0"/>
                  <a:pt x="251677" y="0"/>
                </a:cubicBez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6228128" y="3921491"/>
            <a:ext cx="1510030" cy="1510029"/>
          </a:xfrm>
          <a:custGeom>
            <a:avLst/>
            <a:gdLst>
              <a:gd name="connsiteX0" fmla="*/ 251677 w 1510030"/>
              <a:gd name="connsiteY0" fmla="*/ 0 h 1510029"/>
              <a:gd name="connsiteX1" fmla="*/ 1258353 w 1510030"/>
              <a:gd name="connsiteY1" fmla="*/ 0 h 1510029"/>
              <a:gd name="connsiteX2" fmla="*/ 1510030 w 1510030"/>
              <a:gd name="connsiteY2" fmla="*/ 251677 h 1510029"/>
              <a:gd name="connsiteX3" fmla="*/ 1510030 w 1510030"/>
              <a:gd name="connsiteY3" fmla="*/ 1258352 h 1510029"/>
              <a:gd name="connsiteX4" fmla="*/ 1258353 w 1510030"/>
              <a:gd name="connsiteY4" fmla="*/ 1510029 h 1510029"/>
              <a:gd name="connsiteX5" fmla="*/ 251677 w 1510030"/>
              <a:gd name="connsiteY5" fmla="*/ 1510029 h 1510029"/>
              <a:gd name="connsiteX6" fmla="*/ 0 w 1510030"/>
              <a:gd name="connsiteY6" fmla="*/ 1258352 h 1510029"/>
              <a:gd name="connsiteX7" fmla="*/ 0 w 1510030"/>
              <a:gd name="connsiteY7" fmla="*/ 251677 h 1510029"/>
              <a:gd name="connsiteX8" fmla="*/ 251677 w 1510030"/>
              <a:gd name="connsiteY8" fmla="*/ 0 h 151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030" h="1510029">
                <a:moveTo>
                  <a:pt x="251677" y="0"/>
                </a:moveTo>
                <a:lnTo>
                  <a:pt x="1258353" y="0"/>
                </a:lnTo>
                <a:cubicBezTo>
                  <a:pt x="1397350" y="0"/>
                  <a:pt x="1510030" y="112680"/>
                  <a:pt x="1510030" y="251677"/>
                </a:cubicBezTo>
                <a:lnTo>
                  <a:pt x="1510030" y="1258352"/>
                </a:lnTo>
                <a:cubicBezTo>
                  <a:pt x="1510030" y="1397349"/>
                  <a:pt x="1397350" y="1510029"/>
                  <a:pt x="1258353" y="1510029"/>
                </a:cubicBezTo>
                <a:lnTo>
                  <a:pt x="251677" y="1510029"/>
                </a:lnTo>
                <a:cubicBezTo>
                  <a:pt x="112680" y="1510029"/>
                  <a:pt x="0" y="1397349"/>
                  <a:pt x="0" y="1258352"/>
                </a:cubicBezTo>
                <a:lnTo>
                  <a:pt x="0" y="251677"/>
                </a:lnTo>
                <a:cubicBezTo>
                  <a:pt x="0" y="112680"/>
                  <a:pt x="112680" y="0"/>
                  <a:pt x="25167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791540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493977" y="2542201"/>
            <a:ext cx="1692000" cy="2484000"/>
          </a:xfrm>
          <a:custGeom>
            <a:avLst/>
            <a:gdLst>
              <a:gd name="connsiteX0" fmla="*/ 0 w 1692000"/>
              <a:gd name="connsiteY0" fmla="*/ 0 h 2484000"/>
              <a:gd name="connsiteX1" fmla="*/ 1692000 w 1692000"/>
              <a:gd name="connsiteY1" fmla="*/ 0 h 2484000"/>
              <a:gd name="connsiteX2" fmla="*/ 1692000 w 1692000"/>
              <a:gd name="connsiteY2" fmla="*/ 2484000 h 2484000"/>
              <a:gd name="connsiteX3" fmla="*/ 0 w 1692000"/>
              <a:gd name="connsiteY3" fmla="*/ 2484000 h 2484000"/>
            </a:gdLst>
            <a:ahLst/>
            <a:cxnLst>
              <a:cxn ang="0">
                <a:pos x="connsiteX0" y="connsiteY0"/>
              </a:cxn>
              <a:cxn ang="0">
                <a:pos x="connsiteX1" y="connsiteY1"/>
              </a:cxn>
              <a:cxn ang="0">
                <a:pos x="connsiteX2" y="connsiteY2"/>
              </a:cxn>
              <a:cxn ang="0">
                <a:pos x="connsiteX3" y="connsiteY3"/>
              </a:cxn>
            </a:cxnLst>
            <a:rect l="l" t="t" r="r" b="b"/>
            <a:pathLst>
              <a:path w="1692000" h="2484000">
                <a:moveTo>
                  <a:pt x="0" y="0"/>
                </a:moveTo>
                <a:lnTo>
                  <a:pt x="1692000" y="0"/>
                </a:lnTo>
                <a:lnTo>
                  <a:pt x="1692000" y="2484000"/>
                </a:lnTo>
                <a:lnTo>
                  <a:pt x="0" y="2484000"/>
                </a:lnTo>
                <a:close/>
              </a:path>
            </a:pathLst>
          </a:custGeom>
        </p:spPr>
        <p:txBody>
          <a:bodyPr wrap="square">
            <a:noAutofit/>
          </a:bodyPr>
          <a:lstStyle/>
          <a:p>
            <a:endParaRPr lang="zh-CN" altLang="en-US" dirty="0"/>
          </a:p>
        </p:txBody>
      </p:sp>
      <p:sp>
        <p:nvSpPr>
          <p:cNvPr id="8" name="图片占位符 7"/>
          <p:cNvSpPr>
            <a:spLocks noGrp="1"/>
          </p:cNvSpPr>
          <p:nvPr>
            <p:ph type="pic" sz="quarter" idx="11"/>
          </p:nvPr>
        </p:nvSpPr>
        <p:spPr>
          <a:xfrm>
            <a:off x="3709123" y="2542201"/>
            <a:ext cx="1692000" cy="2484000"/>
          </a:xfrm>
          <a:custGeom>
            <a:avLst/>
            <a:gdLst>
              <a:gd name="connsiteX0" fmla="*/ 0 w 1692000"/>
              <a:gd name="connsiteY0" fmla="*/ 0 h 2484000"/>
              <a:gd name="connsiteX1" fmla="*/ 1692000 w 1692000"/>
              <a:gd name="connsiteY1" fmla="*/ 0 h 2484000"/>
              <a:gd name="connsiteX2" fmla="*/ 1692000 w 1692000"/>
              <a:gd name="connsiteY2" fmla="*/ 2484000 h 2484000"/>
              <a:gd name="connsiteX3" fmla="*/ 0 w 1692000"/>
              <a:gd name="connsiteY3" fmla="*/ 2484000 h 2484000"/>
            </a:gdLst>
            <a:ahLst/>
            <a:cxnLst>
              <a:cxn ang="0">
                <a:pos x="connsiteX0" y="connsiteY0"/>
              </a:cxn>
              <a:cxn ang="0">
                <a:pos x="connsiteX1" y="connsiteY1"/>
              </a:cxn>
              <a:cxn ang="0">
                <a:pos x="connsiteX2" y="connsiteY2"/>
              </a:cxn>
              <a:cxn ang="0">
                <a:pos x="connsiteX3" y="connsiteY3"/>
              </a:cxn>
            </a:cxnLst>
            <a:rect l="l" t="t" r="r" b="b"/>
            <a:pathLst>
              <a:path w="1692000" h="2484000">
                <a:moveTo>
                  <a:pt x="0" y="0"/>
                </a:moveTo>
                <a:lnTo>
                  <a:pt x="1692000" y="0"/>
                </a:lnTo>
                <a:lnTo>
                  <a:pt x="1692000" y="2484000"/>
                </a:lnTo>
                <a:lnTo>
                  <a:pt x="0" y="2484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353020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47393" y="1850622"/>
            <a:ext cx="2467828" cy="1813981"/>
          </a:xfrm>
          <a:custGeom>
            <a:avLst/>
            <a:gdLst>
              <a:gd name="connsiteX0" fmla="*/ 302336 w 2467828"/>
              <a:gd name="connsiteY0" fmla="*/ 0 h 1813981"/>
              <a:gd name="connsiteX1" fmla="*/ 2165492 w 2467828"/>
              <a:gd name="connsiteY1" fmla="*/ 0 h 1813981"/>
              <a:gd name="connsiteX2" fmla="*/ 2467828 w 2467828"/>
              <a:gd name="connsiteY2" fmla="*/ 302336 h 1813981"/>
              <a:gd name="connsiteX3" fmla="*/ 2467828 w 2467828"/>
              <a:gd name="connsiteY3" fmla="*/ 1511645 h 1813981"/>
              <a:gd name="connsiteX4" fmla="*/ 2165492 w 2467828"/>
              <a:gd name="connsiteY4" fmla="*/ 1813981 h 1813981"/>
              <a:gd name="connsiteX5" fmla="*/ 302336 w 2467828"/>
              <a:gd name="connsiteY5" fmla="*/ 1813981 h 1813981"/>
              <a:gd name="connsiteX6" fmla="*/ 0 w 2467828"/>
              <a:gd name="connsiteY6" fmla="*/ 1511645 h 1813981"/>
              <a:gd name="connsiteX7" fmla="*/ 0 w 2467828"/>
              <a:gd name="connsiteY7" fmla="*/ 302336 h 1813981"/>
              <a:gd name="connsiteX8" fmla="*/ 302336 w 2467828"/>
              <a:gd name="connsiteY8" fmla="*/ 0 h 181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7828" h="1813981">
                <a:moveTo>
                  <a:pt x="302336" y="0"/>
                </a:moveTo>
                <a:lnTo>
                  <a:pt x="2165492" y="0"/>
                </a:lnTo>
                <a:cubicBezTo>
                  <a:pt x="2332468" y="0"/>
                  <a:pt x="2467828" y="135360"/>
                  <a:pt x="2467828" y="302336"/>
                </a:cubicBezTo>
                <a:lnTo>
                  <a:pt x="2467828" y="1511645"/>
                </a:lnTo>
                <a:cubicBezTo>
                  <a:pt x="2467828" y="1678621"/>
                  <a:pt x="2332468" y="1813981"/>
                  <a:pt x="2165492" y="1813981"/>
                </a:cubicBezTo>
                <a:lnTo>
                  <a:pt x="302336" y="1813981"/>
                </a:lnTo>
                <a:cubicBezTo>
                  <a:pt x="135360" y="1813981"/>
                  <a:pt x="0" y="1678621"/>
                  <a:pt x="0" y="1511645"/>
                </a:cubicBezTo>
                <a:lnTo>
                  <a:pt x="0" y="302336"/>
                </a:lnTo>
                <a:cubicBezTo>
                  <a:pt x="0" y="135360"/>
                  <a:pt x="135360" y="0"/>
                  <a:pt x="302336"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61385" y="1850624"/>
            <a:ext cx="2467828" cy="1813981"/>
          </a:xfrm>
          <a:custGeom>
            <a:avLst/>
            <a:gdLst>
              <a:gd name="connsiteX0" fmla="*/ 302336 w 2467828"/>
              <a:gd name="connsiteY0" fmla="*/ 0 h 1813981"/>
              <a:gd name="connsiteX1" fmla="*/ 2165492 w 2467828"/>
              <a:gd name="connsiteY1" fmla="*/ 0 h 1813981"/>
              <a:gd name="connsiteX2" fmla="*/ 2467828 w 2467828"/>
              <a:gd name="connsiteY2" fmla="*/ 302336 h 1813981"/>
              <a:gd name="connsiteX3" fmla="*/ 2467828 w 2467828"/>
              <a:gd name="connsiteY3" fmla="*/ 1511645 h 1813981"/>
              <a:gd name="connsiteX4" fmla="*/ 2165492 w 2467828"/>
              <a:gd name="connsiteY4" fmla="*/ 1813981 h 1813981"/>
              <a:gd name="connsiteX5" fmla="*/ 302336 w 2467828"/>
              <a:gd name="connsiteY5" fmla="*/ 1813981 h 1813981"/>
              <a:gd name="connsiteX6" fmla="*/ 0 w 2467828"/>
              <a:gd name="connsiteY6" fmla="*/ 1511645 h 1813981"/>
              <a:gd name="connsiteX7" fmla="*/ 0 w 2467828"/>
              <a:gd name="connsiteY7" fmla="*/ 302336 h 1813981"/>
              <a:gd name="connsiteX8" fmla="*/ 302336 w 2467828"/>
              <a:gd name="connsiteY8" fmla="*/ 0 h 181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7828" h="1813981">
                <a:moveTo>
                  <a:pt x="302336" y="0"/>
                </a:moveTo>
                <a:lnTo>
                  <a:pt x="2165492" y="0"/>
                </a:lnTo>
                <a:cubicBezTo>
                  <a:pt x="2332468" y="0"/>
                  <a:pt x="2467828" y="135360"/>
                  <a:pt x="2467828" y="302336"/>
                </a:cubicBezTo>
                <a:lnTo>
                  <a:pt x="2467828" y="1511645"/>
                </a:lnTo>
                <a:cubicBezTo>
                  <a:pt x="2467828" y="1678621"/>
                  <a:pt x="2332468" y="1813981"/>
                  <a:pt x="2165492" y="1813981"/>
                </a:cubicBezTo>
                <a:lnTo>
                  <a:pt x="302336" y="1813981"/>
                </a:lnTo>
                <a:cubicBezTo>
                  <a:pt x="135360" y="1813981"/>
                  <a:pt x="0" y="1678621"/>
                  <a:pt x="0" y="1511645"/>
                </a:cubicBezTo>
                <a:lnTo>
                  <a:pt x="0" y="302336"/>
                </a:lnTo>
                <a:cubicBezTo>
                  <a:pt x="0" y="135360"/>
                  <a:pt x="135360" y="0"/>
                  <a:pt x="302336"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966689" y="1850623"/>
            <a:ext cx="2467828" cy="1813982"/>
          </a:xfrm>
          <a:custGeom>
            <a:avLst/>
            <a:gdLst>
              <a:gd name="connsiteX0" fmla="*/ 302336 w 2467828"/>
              <a:gd name="connsiteY0" fmla="*/ 0 h 1813982"/>
              <a:gd name="connsiteX1" fmla="*/ 2165492 w 2467828"/>
              <a:gd name="connsiteY1" fmla="*/ 0 h 1813982"/>
              <a:gd name="connsiteX2" fmla="*/ 2467828 w 2467828"/>
              <a:gd name="connsiteY2" fmla="*/ 302336 h 1813982"/>
              <a:gd name="connsiteX3" fmla="*/ 2467828 w 2467828"/>
              <a:gd name="connsiteY3" fmla="*/ 1511646 h 1813982"/>
              <a:gd name="connsiteX4" fmla="*/ 2165492 w 2467828"/>
              <a:gd name="connsiteY4" fmla="*/ 1813982 h 1813982"/>
              <a:gd name="connsiteX5" fmla="*/ 302336 w 2467828"/>
              <a:gd name="connsiteY5" fmla="*/ 1813982 h 1813982"/>
              <a:gd name="connsiteX6" fmla="*/ 0 w 2467828"/>
              <a:gd name="connsiteY6" fmla="*/ 1511646 h 1813982"/>
              <a:gd name="connsiteX7" fmla="*/ 0 w 2467828"/>
              <a:gd name="connsiteY7" fmla="*/ 302336 h 1813982"/>
              <a:gd name="connsiteX8" fmla="*/ 302336 w 2467828"/>
              <a:gd name="connsiteY8" fmla="*/ 0 h 181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7828" h="1813982">
                <a:moveTo>
                  <a:pt x="302336" y="0"/>
                </a:moveTo>
                <a:lnTo>
                  <a:pt x="2165492" y="0"/>
                </a:lnTo>
                <a:cubicBezTo>
                  <a:pt x="2332468" y="0"/>
                  <a:pt x="2467828" y="135360"/>
                  <a:pt x="2467828" y="302336"/>
                </a:cubicBezTo>
                <a:lnTo>
                  <a:pt x="2467828" y="1511646"/>
                </a:lnTo>
                <a:cubicBezTo>
                  <a:pt x="2467828" y="1678622"/>
                  <a:pt x="2332468" y="1813982"/>
                  <a:pt x="2165492" y="1813982"/>
                </a:cubicBezTo>
                <a:lnTo>
                  <a:pt x="302336" y="1813982"/>
                </a:lnTo>
                <a:cubicBezTo>
                  <a:pt x="135360" y="1813982"/>
                  <a:pt x="0" y="1678622"/>
                  <a:pt x="0" y="1511646"/>
                </a:cubicBezTo>
                <a:lnTo>
                  <a:pt x="0" y="302336"/>
                </a:lnTo>
                <a:cubicBezTo>
                  <a:pt x="0" y="135360"/>
                  <a:pt x="135360" y="0"/>
                  <a:pt x="30233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2310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369142" y="2341880"/>
            <a:ext cx="4923958" cy="2758436"/>
          </a:xfrm>
          <a:custGeom>
            <a:avLst/>
            <a:gdLst>
              <a:gd name="connsiteX0" fmla="*/ 0 w 4923958"/>
              <a:gd name="connsiteY0" fmla="*/ 0 h 2758436"/>
              <a:gd name="connsiteX1" fmla="*/ 4923958 w 4923958"/>
              <a:gd name="connsiteY1" fmla="*/ 0 h 2758436"/>
              <a:gd name="connsiteX2" fmla="*/ 4923958 w 4923958"/>
              <a:gd name="connsiteY2" fmla="*/ 2758436 h 2758436"/>
              <a:gd name="connsiteX3" fmla="*/ 0 w 4923958"/>
              <a:gd name="connsiteY3" fmla="*/ 2758436 h 2758436"/>
            </a:gdLst>
            <a:ahLst/>
            <a:cxnLst>
              <a:cxn ang="0">
                <a:pos x="connsiteX0" y="connsiteY0"/>
              </a:cxn>
              <a:cxn ang="0">
                <a:pos x="connsiteX1" y="connsiteY1"/>
              </a:cxn>
              <a:cxn ang="0">
                <a:pos x="connsiteX2" y="connsiteY2"/>
              </a:cxn>
              <a:cxn ang="0">
                <a:pos x="connsiteX3" y="connsiteY3"/>
              </a:cxn>
            </a:cxnLst>
            <a:rect l="l" t="t" r="r" b="b"/>
            <a:pathLst>
              <a:path w="4923958" h="2758436">
                <a:moveTo>
                  <a:pt x="0" y="0"/>
                </a:moveTo>
                <a:lnTo>
                  <a:pt x="4923958" y="0"/>
                </a:lnTo>
                <a:lnTo>
                  <a:pt x="4923958" y="2758436"/>
                </a:lnTo>
                <a:lnTo>
                  <a:pt x="0" y="275843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966609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74BDE-127E-4C21-9F6C-FD804940D95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6EAABCE-98A3-4B30-88C6-8460F841F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E5A952BB-7E25-4FB4-8A39-A2976AF2B038}"/>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CEE7AC34-F845-47C4-BD39-87B2891B6A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096EFA-9D30-432A-9547-0DE4AC55546F}"/>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416972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51CC7-20B7-41BD-9A50-2460B88F2E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1683D1-EC1B-496C-BD50-C8ED3147F95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DA11DC-4C13-4F2B-9594-1230938E01B9}"/>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34DF8847-ACAC-4514-8409-BF1E798695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B578E-C104-4EEE-8DAB-E35071832931}"/>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24426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CE3A3-4A6B-446B-9A97-425921565F7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4F1387-6C45-4B41-ACCB-D11002808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189F1B5-73AA-48B4-90B5-37B4991E5A5A}"/>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51415B58-04EA-4493-808F-7272A1CA03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82BDB5-82DF-4290-83D8-45EDF2E09FA5}"/>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3266971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BF60F-FB33-4B73-9B7F-E86D99AECE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E23968-C9AA-476D-843C-F9D3AB7870D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3769024-CED5-41C9-8EF8-1FA38460D22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960B331-8761-4BBF-A193-2C97DBCD2D34}"/>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6" name="页脚占位符 5">
            <a:extLst>
              <a:ext uri="{FF2B5EF4-FFF2-40B4-BE49-F238E27FC236}">
                <a16:creationId xmlns:a16="http://schemas.microsoft.com/office/drawing/2014/main" id="{99069154-D6CF-4A01-907D-569609158E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D7B6B3-A827-49FD-9B6F-D52A77E32401}"/>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2204137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A493B-D975-4978-A154-08030FD171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56C7D0-A369-4129-B127-1A653DF91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8DC7FC-81CD-4F07-9EE8-3505DA10C64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1F7BBDD-499A-41C7-89B3-9AD720B29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5EA3CD9-187F-48FA-9432-482ECB7F131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DEF521D-33F3-484C-8A3F-1CF7A15C6DFF}"/>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8" name="页脚占位符 7">
            <a:extLst>
              <a:ext uri="{FF2B5EF4-FFF2-40B4-BE49-F238E27FC236}">
                <a16:creationId xmlns:a16="http://schemas.microsoft.com/office/drawing/2014/main" id="{5B003EBE-D633-486D-8BEC-B955727901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247AE0-FA19-4A9F-9C84-B3F9395A96FA}"/>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101029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5294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31ACA-B57B-4F17-912C-6C36F70835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439895-8F5A-4014-AEB9-F6A8AC6CE5D1}"/>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4" name="页脚占位符 3">
            <a:extLst>
              <a:ext uri="{FF2B5EF4-FFF2-40B4-BE49-F238E27FC236}">
                <a16:creationId xmlns:a16="http://schemas.microsoft.com/office/drawing/2014/main" id="{D79629F4-F071-42ED-AB67-EF79546093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97DBEEB-9EE9-49E4-8A8B-EA841C078918}"/>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1206319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3841D6-1050-4992-B794-104FB7C68F7D}"/>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3" name="页脚占位符 2">
            <a:extLst>
              <a:ext uri="{FF2B5EF4-FFF2-40B4-BE49-F238E27FC236}">
                <a16:creationId xmlns:a16="http://schemas.microsoft.com/office/drawing/2014/main" id="{B3DF86D2-E19E-4881-B330-4DC05D0D2D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8F89A90-8B64-485D-9BF8-489EC964C396}"/>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824439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84E79-F894-4BF4-A8F5-2927204BC8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8A278D-5590-4C38-A884-8BD4089091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CCC3E79-D61E-482C-B41C-6274A507B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7EA8046-3646-47A1-9DEA-6E18CC6326C6}"/>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6" name="页脚占位符 5">
            <a:extLst>
              <a:ext uri="{FF2B5EF4-FFF2-40B4-BE49-F238E27FC236}">
                <a16:creationId xmlns:a16="http://schemas.microsoft.com/office/drawing/2014/main" id="{6537CE27-F79A-43B8-8958-C00C38B6E2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4F8BB8-9608-4005-BCDA-6737D903B27C}"/>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2706104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2F9A-A7FD-4975-AAF7-4282FF0282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DE851-9F4D-4867-AE28-1EB8C8A10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0B00B7A-326F-4FDB-9A07-16E79A58B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2E5626-3808-4A11-83DE-4C8150852F1A}"/>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6" name="页脚占位符 5">
            <a:extLst>
              <a:ext uri="{FF2B5EF4-FFF2-40B4-BE49-F238E27FC236}">
                <a16:creationId xmlns:a16="http://schemas.microsoft.com/office/drawing/2014/main" id="{B51E98EE-D05F-43E5-80B9-F524031BEF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3B8D70-60E4-4448-8DEE-D95BD0B33A55}"/>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12047626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76DD9-63ED-4063-882B-193DBCE089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5D28F4E-AFDF-41E6-A0DE-08C5F18585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485C4D-1EB5-4F00-9395-566E14103313}"/>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8F248925-BDA3-454E-BD2E-799D75C5A4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FCC3CA-DC3A-49D1-82AD-740C91B7991B}"/>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3951059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B79892-CE0E-416D-AA81-F909C3CE33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CD4E54-A30E-4E65-9E0B-71564E7EC74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9AE38FE-1079-40BE-8D5D-2C5741342126}"/>
              </a:ext>
            </a:extLst>
          </p:cNvPr>
          <p:cNvSpPr>
            <a:spLocks noGrp="1"/>
          </p:cNvSpPr>
          <p:nvPr>
            <p:ph type="dt" sz="half" idx="10"/>
          </p:nvPr>
        </p:nvSpPr>
        <p:spPr/>
        <p:txBody>
          <a:bodyPr/>
          <a:lstStyle/>
          <a:p>
            <a:fld id="{172DE5B9-2F6B-4240-8B03-3A7ECB18A189}"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09F4576E-38FE-4E50-B2B3-E5C8AC3AEC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342384-0CE3-4880-B7E2-54954177E770}"/>
              </a:ext>
            </a:extLst>
          </p:cNvPr>
          <p:cNvSpPr>
            <a:spLocks noGrp="1"/>
          </p:cNvSpPr>
          <p:nvPr>
            <p:ph type="sldNum" sz="quarter" idx="12"/>
          </p:nvPr>
        </p:nvSpPr>
        <p:spPr/>
        <p:txBody>
          <a:body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2608255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5240921" y="3130161"/>
            <a:ext cx="1674000" cy="1674002"/>
          </a:xfrm>
          <a:custGeom>
            <a:avLst/>
            <a:gdLst>
              <a:gd name="connsiteX0" fmla="*/ 837000 w 1674000"/>
              <a:gd name="connsiteY0" fmla="*/ 0 h 1674002"/>
              <a:gd name="connsiteX1" fmla="*/ 1674000 w 1674000"/>
              <a:gd name="connsiteY1" fmla="*/ 837001 h 1674002"/>
              <a:gd name="connsiteX2" fmla="*/ 837000 w 1674000"/>
              <a:gd name="connsiteY2" fmla="*/ 1674002 h 1674002"/>
              <a:gd name="connsiteX3" fmla="*/ 0 w 1674000"/>
              <a:gd name="connsiteY3" fmla="*/ 837001 h 1674002"/>
              <a:gd name="connsiteX4" fmla="*/ 837000 w 1674000"/>
              <a:gd name="connsiteY4" fmla="*/ 0 h 167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000" h="1674002">
                <a:moveTo>
                  <a:pt x="837000" y="0"/>
                </a:moveTo>
                <a:cubicBezTo>
                  <a:pt x="1299262" y="0"/>
                  <a:pt x="1674000" y="374738"/>
                  <a:pt x="1674000" y="837001"/>
                </a:cubicBezTo>
                <a:cubicBezTo>
                  <a:pt x="1674000" y="1299264"/>
                  <a:pt x="1299262" y="1674002"/>
                  <a:pt x="837000" y="1674002"/>
                </a:cubicBezTo>
                <a:cubicBezTo>
                  <a:pt x="374738" y="1674002"/>
                  <a:pt x="0" y="1299264"/>
                  <a:pt x="0" y="837001"/>
                </a:cubicBezTo>
                <a:cubicBezTo>
                  <a:pt x="0" y="374738"/>
                  <a:pt x="374738" y="0"/>
                  <a:pt x="83700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8521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874714" y="2001610"/>
            <a:ext cx="5456521" cy="3563442"/>
          </a:xfrm>
          <a:custGeom>
            <a:avLst/>
            <a:gdLst>
              <a:gd name="connsiteX0" fmla="*/ 0 w 5456521"/>
              <a:gd name="connsiteY0" fmla="*/ 0 h 3563442"/>
              <a:gd name="connsiteX1" fmla="*/ 5456521 w 5456521"/>
              <a:gd name="connsiteY1" fmla="*/ 0 h 3563442"/>
              <a:gd name="connsiteX2" fmla="*/ 5456521 w 5456521"/>
              <a:gd name="connsiteY2" fmla="*/ 3563442 h 3563442"/>
              <a:gd name="connsiteX3" fmla="*/ 0 w 5456521"/>
              <a:gd name="connsiteY3" fmla="*/ 3563442 h 3563442"/>
            </a:gdLst>
            <a:ahLst/>
            <a:cxnLst>
              <a:cxn ang="0">
                <a:pos x="connsiteX0" y="connsiteY0"/>
              </a:cxn>
              <a:cxn ang="0">
                <a:pos x="connsiteX1" y="connsiteY1"/>
              </a:cxn>
              <a:cxn ang="0">
                <a:pos x="connsiteX2" y="connsiteY2"/>
              </a:cxn>
              <a:cxn ang="0">
                <a:pos x="connsiteX3" y="connsiteY3"/>
              </a:cxn>
            </a:cxnLst>
            <a:rect l="l" t="t" r="r" b="b"/>
            <a:pathLst>
              <a:path w="5456521" h="3563442">
                <a:moveTo>
                  <a:pt x="0" y="0"/>
                </a:moveTo>
                <a:lnTo>
                  <a:pt x="5456521" y="0"/>
                </a:lnTo>
                <a:lnTo>
                  <a:pt x="5456521" y="3563442"/>
                </a:lnTo>
                <a:lnTo>
                  <a:pt x="0" y="356344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58061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881082" y="1796511"/>
            <a:ext cx="5014947" cy="1763342"/>
          </a:xfrm>
          <a:custGeom>
            <a:avLst/>
            <a:gdLst>
              <a:gd name="connsiteX0" fmla="*/ 0 w 5014947"/>
              <a:gd name="connsiteY0" fmla="*/ 0 h 1763342"/>
              <a:gd name="connsiteX1" fmla="*/ 5014947 w 5014947"/>
              <a:gd name="connsiteY1" fmla="*/ 0 h 1763342"/>
              <a:gd name="connsiteX2" fmla="*/ 5014947 w 5014947"/>
              <a:gd name="connsiteY2" fmla="*/ 1763342 h 1763342"/>
              <a:gd name="connsiteX3" fmla="*/ 0 w 5014947"/>
              <a:gd name="connsiteY3" fmla="*/ 1763342 h 1763342"/>
            </a:gdLst>
            <a:ahLst/>
            <a:cxnLst>
              <a:cxn ang="0">
                <a:pos x="connsiteX0" y="connsiteY0"/>
              </a:cxn>
              <a:cxn ang="0">
                <a:pos x="connsiteX1" y="connsiteY1"/>
              </a:cxn>
              <a:cxn ang="0">
                <a:pos x="connsiteX2" y="connsiteY2"/>
              </a:cxn>
              <a:cxn ang="0">
                <a:pos x="connsiteX3" y="connsiteY3"/>
              </a:cxn>
            </a:cxnLst>
            <a:rect l="l" t="t" r="r" b="b"/>
            <a:pathLst>
              <a:path w="5014947" h="1763342">
                <a:moveTo>
                  <a:pt x="0" y="0"/>
                </a:moveTo>
                <a:lnTo>
                  <a:pt x="5014947" y="0"/>
                </a:lnTo>
                <a:lnTo>
                  <a:pt x="5014947" y="1763342"/>
                </a:lnTo>
                <a:lnTo>
                  <a:pt x="0" y="1763342"/>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99625" y="1796515"/>
            <a:ext cx="5014947" cy="1763342"/>
          </a:xfrm>
          <a:custGeom>
            <a:avLst/>
            <a:gdLst>
              <a:gd name="connsiteX0" fmla="*/ 0 w 5014947"/>
              <a:gd name="connsiteY0" fmla="*/ 0 h 1763342"/>
              <a:gd name="connsiteX1" fmla="*/ 5014947 w 5014947"/>
              <a:gd name="connsiteY1" fmla="*/ 0 h 1763342"/>
              <a:gd name="connsiteX2" fmla="*/ 5014947 w 5014947"/>
              <a:gd name="connsiteY2" fmla="*/ 1763342 h 1763342"/>
              <a:gd name="connsiteX3" fmla="*/ 0 w 5014947"/>
              <a:gd name="connsiteY3" fmla="*/ 1763342 h 1763342"/>
            </a:gdLst>
            <a:ahLst/>
            <a:cxnLst>
              <a:cxn ang="0">
                <a:pos x="connsiteX0" y="connsiteY0"/>
              </a:cxn>
              <a:cxn ang="0">
                <a:pos x="connsiteX1" y="connsiteY1"/>
              </a:cxn>
              <a:cxn ang="0">
                <a:pos x="connsiteX2" y="connsiteY2"/>
              </a:cxn>
              <a:cxn ang="0">
                <a:pos x="connsiteX3" y="connsiteY3"/>
              </a:cxn>
            </a:cxnLst>
            <a:rect l="l" t="t" r="r" b="b"/>
            <a:pathLst>
              <a:path w="5014947" h="1763342">
                <a:moveTo>
                  <a:pt x="0" y="0"/>
                </a:moveTo>
                <a:lnTo>
                  <a:pt x="5014947" y="0"/>
                </a:lnTo>
                <a:lnTo>
                  <a:pt x="5014947" y="1763342"/>
                </a:lnTo>
                <a:lnTo>
                  <a:pt x="0" y="176334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51372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41032" y="1965088"/>
            <a:ext cx="2025062" cy="2041234"/>
          </a:xfrm>
          <a:custGeom>
            <a:avLst/>
            <a:gdLst>
              <a:gd name="connsiteX0" fmla="*/ 1012531 w 2025062"/>
              <a:gd name="connsiteY0" fmla="*/ 0 h 2041234"/>
              <a:gd name="connsiteX1" fmla="*/ 2025062 w 2025062"/>
              <a:gd name="connsiteY1" fmla="*/ 1020617 h 2041234"/>
              <a:gd name="connsiteX2" fmla="*/ 1012531 w 2025062"/>
              <a:gd name="connsiteY2" fmla="*/ 2041234 h 2041234"/>
              <a:gd name="connsiteX3" fmla="*/ 0 w 2025062"/>
              <a:gd name="connsiteY3" fmla="*/ 1020617 h 2041234"/>
              <a:gd name="connsiteX4" fmla="*/ 1012531 w 2025062"/>
              <a:gd name="connsiteY4" fmla="*/ 0 h 2041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062" h="2041234">
                <a:moveTo>
                  <a:pt x="1012531" y="0"/>
                </a:moveTo>
                <a:cubicBezTo>
                  <a:pt x="1571736" y="0"/>
                  <a:pt x="2025062" y="456946"/>
                  <a:pt x="2025062" y="1020617"/>
                </a:cubicBezTo>
                <a:cubicBezTo>
                  <a:pt x="2025062" y="1584288"/>
                  <a:pt x="1571736" y="2041234"/>
                  <a:pt x="1012531" y="2041234"/>
                </a:cubicBezTo>
                <a:cubicBezTo>
                  <a:pt x="453326" y="2041234"/>
                  <a:pt x="0" y="1584288"/>
                  <a:pt x="0" y="1020617"/>
                </a:cubicBezTo>
                <a:cubicBezTo>
                  <a:pt x="0" y="456946"/>
                  <a:pt x="453326" y="0"/>
                  <a:pt x="1012531"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69324" y="1965088"/>
            <a:ext cx="2025062" cy="2041234"/>
          </a:xfrm>
          <a:custGeom>
            <a:avLst/>
            <a:gdLst>
              <a:gd name="connsiteX0" fmla="*/ 1012531 w 2025062"/>
              <a:gd name="connsiteY0" fmla="*/ 0 h 2041234"/>
              <a:gd name="connsiteX1" fmla="*/ 2025062 w 2025062"/>
              <a:gd name="connsiteY1" fmla="*/ 1020617 h 2041234"/>
              <a:gd name="connsiteX2" fmla="*/ 1012531 w 2025062"/>
              <a:gd name="connsiteY2" fmla="*/ 2041234 h 2041234"/>
              <a:gd name="connsiteX3" fmla="*/ 0 w 2025062"/>
              <a:gd name="connsiteY3" fmla="*/ 1020617 h 2041234"/>
              <a:gd name="connsiteX4" fmla="*/ 1012531 w 2025062"/>
              <a:gd name="connsiteY4" fmla="*/ 0 h 2041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062" h="2041234">
                <a:moveTo>
                  <a:pt x="1012531" y="0"/>
                </a:moveTo>
                <a:cubicBezTo>
                  <a:pt x="1571736" y="0"/>
                  <a:pt x="2025062" y="456946"/>
                  <a:pt x="2025062" y="1020617"/>
                </a:cubicBezTo>
                <a:cubicBezTo>
                  <a:pt x="2025062" y="1584288"/>
                  <a:pt x="1571736" y="2041234"/>
                  <a:pt x="1012531" y="2041234"/>
                </a:cubicBezTo>
                <a:cubicBezTo>
                  <a:pt x="453326" y="2041234"/>
                  <a:pt x="0" y="1584288"/>
                  <a:pt x="0" y="1020617"/>
                </a:cubicBezTo>
                <a:cubicBezTo>
                  <a:pt x="0" y="456946"/>
                  <a:pt x="453326" y="0"/>
                  <a:pt x="1012531"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97616" y="1965088"/>
            <a:ext cx="2025062" cy="2041234"/>
          </a:xfrm>
          <a:custGeom>
            <a:avLst/>
            <a:gdLst>
              <a:gd name="connsiteX0" fmla="*/ 1012531 w 2025062"/>
              <a:gd name="connsiteY0" fmla="*/ 0 h 2041234"/>
              <a:gd name="connsiteX1" fmla="*/ 2025062 w 2025062"/>
              <a:gd name="connsiteY1" fmla="*/ 1020617 h 2041234"/>
              <a:gd name="connsiteX2" fmla="*/ 1012531 w 2025062"/>
              <a:gd name="connsiteY2" fmla="*/ 2041234 h 2041234"/>
              <a:gd name="connsiteX3" fmla="*/ 0 w 2025062"/>
              <a:gd name="connsiteY3" fmla="*/ 1020617 h 2041234"/>
              <a:gd name="connsiteX4" fmla="*/ 1012531 w 2025062"/>
              <a:gd name="connsiteY4" fmla="*/ 0 h 2041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062" h="2041234">
                <a:moveTo>
                  <a:pt x="1012531" y="0"/>
                </a:moveTo>
                <a:cubicBezTo>
                  <a:pt x="1571736" y="0"/>
                  <a:pt x="2025062" y="456946"/>
                  <a:pt x="2025062" y="1020617"/>
                </a:cubicBezTo>
                <a:cubicBezTo>
                  <a:pt x="2025062" y="1584288"/>
                  <a:pt x="1571736" y="2041234"/>
                  <a:pt x="1012531" y="2041234"/>
                </a:cubicBezTo>
                <a:cubicBezTo>
                  <a:pt x="453326" y="2041234"/>
                  <a:pt x="0" y="1584288"/>
                  <a:pt x="0" y="1020617"/>
                </a:cubicBezTo>
                <a:cubicBezTo>
                  <a:pt x="0" y="456946"/>
                  <a:pt x="453326" y="0"/>
                  <a:pt x="1012531"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25908" y="1965088"/>
            <a:ext cx="2025062" cy="2041234"/>
          </a:xfrm>
          <a:custGeom>
            <a:avLst/>
            <a:gdLst>
              <a:gd name="connsiteX0" fmla="*/ 1012531 w 2025062"/>
              <a:gd name="connsiteY0" fmla="*/ 0 h 2041234"/>
              <a:gd name="connsiteX1" fmla="*/ 2025062 w 2025062"/>
              <a:gd name="connsiteY1" fmla="*/ 1020617 h 2041234"/>
              <a:gd name="connsiteX2" fmla="*/ 1012531 w 2025062"/>
              <a:gd name="connsiteY2" fmla="*/ 2041234 h 2041234"/>
              <a:gd name="connsiteX3" fmla="*/ 0 w 2025062"/>
              <a:gd name="connsiteY3" fmla="*/ 1020617 h 2041234"/>
              <a:gd name="connsiteX4" fmla="*/ 1012531 w 2025062"/>
              <a:gd name="connsiteY4" fmla="*/ 0 h 2041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5062" h="2041234">
                <a:moveTo>
                  <a:pt x="1012531" y="0"/>
                </a:moveTo>
                <a:cubicBezTo>
                  <a:pt x="1571736" y="0"/>
                  <a:pt x="2025062" y="456946"/>
                  <a:pt x="2025062" y="1020617"/>
                </a:cubicBezTo>
                <a:cubicBezTo>
                  <a:pt x="2025062" y="1584288"/>
                  <a:pt x="1571736" y="2041234"/>
                  <a:pt x="1012531" y="2041234"/>
                </a:cubicBezTo>
                <a:cubicBezTo>
                  <a:pt x="453326" y="2041234"/>
                  <a:pt x="0" y="1584288"/>
                  <a:pt x="0" y="1020617"/>
                </a:cubicBezTo>
                <a:cubicBezTo>
                  <a:pt x="0" y="456946"/>
                  <a:pt x="453326" y="0"/>
                  <a:pt x="101253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64233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图片占位符 12"/>
          <p:cNvSpPr>
            <a:spLocks noGrp="1"/>
          </p:cNvSpPr>
          <p:nvPr>
            <p:ph type="pic" sz="quarter" idx="12"/>
          </p:nvPr>
        </p:nvSpPr>
        <p:spPr>
          <a:xfrm>
            <a:off x="4073476" y="1890235"/>
            <a:ext cx="4050487" cy="2405634"/>
          </a:xfrm>
          <a:custGeom>
            <a:avLst/>
            <a:gdLst>
              <a:gd name="connsiteX0" fmla="*/ 0 w 4050487"/>
              <a:gd name="connsiteY0" fmla="*/ 0 h 2405634"/>
              <a:gd name="connsiteX1" fmla="*/ 4050487 w 4050487"/>
              <a:gd name="connsiteY1" fmla="*/ 0 h 2405634"/>
              <a:gd name="connsiteX2" fmla="*/ 4050487 w 4050487"/>
              <a:gd name="connsiteY2" fmla="*/ 2405634 h 2405634"/>
              <a:gd name="connsiteX3" fmla="*/ 0 w 4050487"/>
              <a:gd name="connsiteY3" fmla="*/ 2405634 h 2405634"/>
            </a:gdLst>
            <a:ahLst/>
            <a:cxnLst>
              <a:cxn ang="0">
                <a:pos x="connsiteX0" y="connsiteY0"/>
              </a:cxn>
              <a:cxn ang="0">
                <a:pos x="connsiteX1" y="connsiteY1"/>
              </a:cxn>
              <a:cxn ang="0">
                <a:pos x="connsiteX2" y="connsiteY2"/>
              </a:cxn>
              <a:cxn ang="0">
                <a:pos x="connsiteX3" y="connsiteY3"/>
              </a:cxn>
            </a:cxnLst>
            <a:rect l="l" t="t" r="r" b="b"/>
            <a:pathLst>
              <a:path w="4050487" h="2405634">
                <a:moveTo>
                  <a:pt x="0" y="0"/>
                </a:moveTo>
                <a:lnTo>
                  <a:pt x="4050487" y="0"/>
                </a:lnTo>
                <a:lnTo>
                  <a:pt x="4050487" y="2405634"/>
                </a:lnTo>
                <a:lnTo>
                  <a:pt x="0" y="2405634"/>
                </a:lnTo>
                <a:close/>
              </a:path>
            </a:pathLst>
          </a:custGeom>
        </p:spPr>
        <p:txBody>
          <a:bodyPr wrap="square">
            <a:noAutofit/>
          </a:bodyPr>
          <a:lstStyle/>
          <a:p>
            <a:endParaRPr lang="zh-CN" altLang="en-US"/>
          </a:p>
        </p:txBody>
      </p:sp>
      <p:sp>
        <p:nvSpPr>
          <p:cNvPr id="8" name="图片占位符 7"/>
          <p:cNvSpPr>
            <a:spLocks noGrp="1"/>
          </p:cNvSpPr>
          <p:nvPr>
            <p:ph type="pic" sz="quarter" idx="10"/>
          </p:nvPr>
        </p:nvSpPr>
        <p:spPr>
          <a:xfrm>
            <a:off x="1360988" y="2161494"/>
            <a:ext cx="2350268" cy="1862718"/>
          </a:xfrm>
          <a:custGeom>
            <a:avLst/>
            <a:gdLst>
              <a:gd name="connsiteX0" fmla="*/ 0 w 2350268"/>
              <a:gd name="connsiteY0" fmla="*/ 0 h 1862718"/>
              <a:gd name="connsiteX1" fmla="*/ 2350268 w 2350268"/>
              <a:gd name="connsiteY1" fmla="*/ 0 h 1862718"/>
              <a:gd name="connsiteX2" fmla="*/ 2350268 w 2350268"/>
              <a:gd name="connsiteY2" fmla="*/ 1862718 h 1862718"/>
              <a:gd name="connsiteX3" fmla="*/ 0 w 2350268"/>
              <a:gd name="connsiteY3" fmla="*/ 1862718 h 1862718"/>
            </a:gdLst>
            <a:ahLst/>
            <a:cxnLst>
              <a:cxn ang="0">
                <a:pos x="connsiteX0" y="connsiteY0"/>
              </a:cxn>
              <a:cxn ang="0">
                <a:pos x="connsiteX1" y="connsiteY1"/>
              </a:cxn>
              <a:cxn ang="0">
                <a:pos x="connsiteX2" y="connsiteY2"/>
              </a:cxn>
              <a:cxn ang="0">
                <a:pos x="connsiteX3" y="connsiteY3"/>
              </a:cxn>
            </a:cxnLst>
            <a:rect l="l" t="t" r="r" b="b"/>
            <a:pathLst>
              <a:path w="2350268" h="1862718">
                <a:moveTo>
                  <a:pt x="0" y="0"/>
                </a:moveTo>
                <a:lnTo>
                  <a:pt x="2350268" y="0"/>
                </a:lnTo>
                <a:lnTo>
                  <a:pt x="2350268" y="1862718"/>
                </a:lnTo>
                <a:lnTo>
                  <a:pt x="0" y="1862718"/>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482832" y="2161494"/>
            <a:ext cx="2350268" cy="1862718"/>
          </a:xfrm>
          <a:custGeom>
            <a:avLst/>
            <a:gdLst>
              <a:gd name="connsiteX0" fmla="*/ 0 w 2350268"/>
              <a:gd name="connsiteY0" fmla="*/ 0 h 1862718"/>
              <a:gd name="connsiteX1" fmla="*/ 2350268 w 2350268"/>
              <a:gd name="connsiteY1" fmla="*/ 0 h 1862718"/>
              <a:gd name="connsiteX2" fmla="*/ 2350268 w 2350268"/>
              <a:gd name="connsiteY2" fmla="*/ 1862718 h 1862718"/>
              <a:gd name="connsiteX3" fmla="*/ 0 w 2350268"/>
              <a:gd name="connsiteY3" fmla="*/ 1862718 h 1862718"/>
            </a:gdLst>
            <a:ahLst/>
            <a:cxnLst>
              <a:cxn ang="0">
                <a:pos x="connsiteX0" y="connsiteY0"/>
              </a:cxn>
              <a:cxn ang="0">
                <a:pos x="connsiteX1" y="connsiteY1"/>
              </a:cxn>
              <a:cxn ang="0">
                <a:pos x="connsiteX2" y="connsiteY2"/>
              </a:cxn>
              <a:cxn ang="0">
                <a:pos x="connsiteX3" y="connsiteY3"/>
              </a:cxn>
            </a:cxnLst>
            <a:rect l="l" t="t" r="r" b="b"/>
            <a:pathLst>
              <a:path w="2350268" h="1862718">
                <a:moveTo>
                  <a:pt x="0" y="0"/>
                </a:moveTo>
                <a:lnTo>
                  <a:pt x="2350268" y="0"/>
                </a:lnTo>
                <a:lnTo>
                  <a:pt x="2350268" y="1862718"/>
                </a:lnTo>
                <a:lnTo>
                  <a:pt x="0" y="186271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191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874713" y="1711718"/>
            <a:ext cx="2556462" cy="2055437"/>
          </a:xfrm>
          <a:custGeom>
            <a:avLst/>
            <a:gdLst>
              <a:gd name="connsiteX0" fmla="*/ 0 w 2556462"/>
              <a:gd name="connsiteY0" fmla="*/ 0 h 2055437"/>
              <a:gd name="connsiteX1" fmla="*/ 2556462 w 2556462"/>
              <a:gd name="connsiteY1" fmla="*/ 0 h 2055437"/>
              <a:gd name="connsiteX2" fmla="*/ 2556462 w 2556462"/>
              <a:gd name="connsiteY2" fmla="*/ 2055437 h 2055437"/>
              <a:gd name="connsiteX3" fmla="*/ 0 w 2556462"/>
              <a:gd name="connsiteY3" fmla="*/ 2055437 h 2055437"/>
            </a:gdLst>
            <a:ahLst/>
            <a:cxnLst>
              <a:cxn ang="0">
                <a:pos x="connsiteX0" y="connsiteY0"/>
              </a:cxn>
              <a:cxn ang="0">
                <a:pos x="connsiteX1" y="connsiteY1"/>
              </a:cxn>
              <a:cxn ang="0">
                <a:pos x="connsiteX2" y="connsiteY2"/>
              </a:cxn>
              <a:cxn ang="0">
                <a:pos x="connsiteX3" y="connsiteY3"/>
              </a:cxn>
            </a:cxnLst>
            <a:rect l="l" t="t" r="r" b="b"/>
            <a:pathLst>
              <a:path w="2556462" h="2055437">
                <a:moveTo>
                  <a:pt x="0" y="0"/>
                </a:moveTo>
                <a:lnTo>
                  <a:pt x="2556462" y="0"/>
                </a:lnTo>
                <a:lnTo>
                  <a:pt x="2556462" y="2055437"/>
                </a:lnTo>
                <a:lnTo>
                  <a:pt x="0" y="2055437"/>
                </a:lnTo>
                <a:close/>
              </a:path>
            </a:pathLst>
          </a:custGeom>
        </p:spPr>
        <p:txBody>
          <a:bodyPr wrap="square">
            <a:noAutofit/>
          </a:bodyPr>
          <a:lstStyle/>
          <a:p>
            <a:endParaRPr lang="zh-CN" altLang="en-US"/>
          </a:p>
        </p:txBody>
      </p:sp>
      <p:sp>
        <p:nvSpPr>
          <p:cNvPr id="18" name="图片占位符 17"/>
          <p:cNvSpPr>
            <a:spLocks noGrp="1"/>
          </p:cNvSpPr>
          <p:nvPr>
            <p:ph type="pic" sz="quarter" idx="11"/>
          </p:nvPr>
        </p:nvSpPr>
        <p:spPr>
          <a:xfrm>
            <a:off x="874713" y="3820680"/>
            <a:ext cx="2556462" cy="2055437"/>
          </a:xfrm>
          <a:custGeom>
            <a:avLst/>
            <a:gdLst>
              <a:gd name="connsiteX0" fmla="*/ 0 w 2556462"/>
              <a:gd name="connsiteY0" fmla="*/ 0 h 2055437"/>
              <a:gd name="connsiteX1" fmla="*/ 2556462 w 2556462"/>
              <a:gd name="connsiteY1" fmla="*/ 0 h 2055437"/>
              <a:gd name="connsiteX2" fmla="*/ 2556462 w 2556462"/>
              <a:gd name="connsiteY2" fmla="*/ 2055437 h 2055437"/>
              <a:gd name="connsiteX3" fmla="*/ 0 w 2556462"/>
              <a:gd name="connsiteY3" fmla="*/ 2055437 h 2055437"/>
            </a:gdLst>
            <a:ahLst/>
            <a:cxnLst>
              <a:cxn ang="0">
                <a:pos x="connsiteX0" y="connsiteY0"/>
              </a:cxn>
              <a:cxn ang="0">
                <a:pos x="connsiteX1" y="connsiteY1"/>
              </a:cxn>
              <a:cxn ang="0">
                <a:pos x="connsiteX2" y="connsiteY2"/>
              </a:cxn>
              <a:cxn ang="0">
                <a:pos x="connsiteX3" y="connsiteY3"/>
              </a:cxn>
            </a:cxnLst>
            <a:rect l="l" t="t" r="r" b="b"/>
            <a:pathLst>
              <a:path w="2556462" h="2055437">
                <a:moveTo>
                  <a:pt x="0" y="0"/>
                </a:moveTo>
                <a:lnTo>
                  <a:pt x="2556462" y="0"/>
                </a:lnTo>
                <a:lnTo>
                  <a:pt x="2556462" y="2055437"/>
                </a:lnTo>
                <a:lnTo>
                  <a:pt x="0" y="2055437"/>
                </a:ln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3507804" y="1711720"/>
            <a:ext cx="5175190" cy="4164397"/>
          </a:xfrm>
          <a:custGeom>
            <a:avLst/>
            <a:gdLst>
              <a:gd name="connsiteX0" fmla="*/ 0 w 5175190"/>
              <a:gd name="connsiteY0" fmla="*/ 0 h 4164397"/>
              <a:gd name="connsiteX1" fmla="*/ 5175190 w 5175190"/>
              <a:gd name="connsiteY1" fmla="*/ 0 h 4164397"/>
              <a:gd name="connsiteX2" fmla="*/ 5175190 w 5175190"/>
              <a:gd name="connsiteY2" fmla="*/ 4164397 h 4164397"/>
              <a:gd name="connsiteX3" fmla="*/ 0 w 5175190"/>
              <a:gd name="connsiteY3" fmla="*/ 4164397 h 4164397"/>
            </a:gdLst>
            <a:ahLst/>
            <a:cxnLst>
              <a:cxn ang="0">
                <a:pos x="connsiteX0" y="connsiteY0"/>
              </a:cxn>
              <a:cxn ang="0">
                <a:pos x="connsiteX1" y="connsiteY1"/>
              </a:cxn>
              <a:cxn ang="0">
                <a:pos x="connsiteX2" y="connsiteY2"/>
              </a:cxn>
              <a:cxn ang="0">
                <a:pos x="connsiteX3" y="connsiteY3"/>
              </a:cxn>
            </a:cxnLst>
            <a:rect l="l" t="t" r="r" b="b"/>
            <a:pathLst>
              <a:path w="5175190" h="4164397">
                <a:moveTo>
                  <a:pt x="0" y="0"/>
                </a:moveTo>
                <a:lnTo>
                  <a:pt x="5175190" y="0"/>
                </a:lnTo>
                <a:lnTo>
                  <a:pt x="5175190" y="4164397"/>
                </a:lnTo>
                <a:lnTo>
                  <a:pt x="0" y="4164397"/>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760826" y="1702607"/>
            <a:ext cx="2556462" cy="2055437"/>
          </a:xfrm>
          <a:custGeom>
            <a:avLst/>
            <a:gdLst>
              <a:gd name="connsiteX0" fmla="*/ 0 w 2556462"/>
              <a:gd name="connsiteY0" fmla="*/ 0 h 2055437"/>
              <a:gd name="connsiteX1" fmla="*/ 2556462 w 2556462"/>
              <a:gd name="connsiteY1" fmla="*/ 0 h 2055437"/>
              <a:gd name="connsiteX2" fmla="*/ 2556462 w 2556462"/>
              <a:gd name="connsiteY2" fmla="*/ 2055437 h 2055437"/>
              <a:gd name="connsiteX3" fmla="*/ 0 w 2556462"/>
              <a:gd name="connsiteY3" fmla="*/ 2055437 h 2055437"/>
            </a:gdLst>
            <a:ahLst/>
            <a:cxnLst>
              <a:cxn ang="0">
                <a:pos x="connsiteX0" y="connsiteY0"/>
              </a:cxn>
              <a:cxn ang="0">
                <a:pos x="connsiteX1" y="connsiteY1"/>
              </a:cxn>
              <a:cxn ang="0">
                <a:pos x="connsiteX2" y="connsiteY2"/>
              </a:cxn>
              <a:cxn ang="0">
                <a:pos x="connsiteX3" y="connsiteY3"/>
              </a:cxn>
            </a:cxnLst>
            <a:rect l="l" t="t" r="r" b="b"/>
            <a:pathLst>
              <a:path w="2556462" h="2055437">
                <a:moveTo>
                  <a:pt x="0" y="0"/>
                </a:moveTo>
                <a:lnTo>
                  <a:pt x="2556462" y="0"/>
                </a:lnTo>
                <a:lnTo>
                  <a:pt x="2556462" y="2055437"/>
                </a:lnTo>
                <a:lnTo>
                  <a:pt x="0" y="2055437"/>
                </a:lnTo>
                <a:close/>
              </a:path>
            </a:pathLst>
          </a:custGeom>
        </p:spPr>
        <p:txBody>
          <a:bodyPr wrap="square">
            <a:noAutofit/>
          </a:bodyPr>
          <a:lstStyle/>
          <a:p>
            <a:endParaRPr lang="zh-CN" altLang="en-US"/>
          </a:p>
        </p:txBody>
      </p:sp>
      <p:sp>
        <p:nvSpPr>
          <p:cNvPr id="17" name="图片占位符 16"/>
          <p:cNvSpPr>
            <a:spLocks noGrp="1"/>
          </p:cNvSpPr>
          <p:nvPr>
            <p:ph type="pic" sz="quarter" idx="14"/>
          </p:nvPr>
        </p:nvSpPr>
        <p:spPr>
          <a:xfrm>
            <a:off x="8760826" y="3820681"/>
            <a:ext cx="2556462" cy="2055437"/>
          </a:xfrm>
          <a:custGeom>
            <a:avLst/>
            <a:gdLst>
              <a:gd name="connsiteX0" fmla="*/ 0 w 2556462"/>
              <a:gd name="connsiteY0" fmla="*/ 0 h 2055437"/>
              <a:gd name="connsiteX1" fmla="*/ 2556462 w 2556462"/>
              <a:gd name="connsiteY1" fmla="*/ 0 h 2055437"/>
              <a:gd name="connsiteX2" fmla="*/ 2556462 w 2556462"/>
              <a:gd name="connsiteY2" fmla="*/ 2055437 h 2055437"/>
              <a:gd name="connsiteX3" fmla="*/ 0 w 2556462"/>
              <a:gd name="connsiteY3" fmla="*/ 2055437 h 2055437"/>
            </a:gdLst>
            <a:ahLst/>
            <a:cxnLst>
              <a:cxn ang="0">
                <a:pos x="connsiteX0" y="connsiteY0"/>
              </a:cxn>
              <a:cxn ang="0">
                <a:pos x="connsiteX1" y="connsiteY1"/>
              </a:cxn>
              <a:cxn ang="0">
                <a:pos x="connsiteX2" y="connsiteY2"/>
              </a:cxn>
              <a:cxn ang="0">
                <a:pos x="connsiteX3" y="connsiteY3"/>
              </a:cxn>
            </a:cxnLst>
            <a:rect l="l" t="t" r="r" b="b"/>
            <a:pathLst>
              <a:path w="2556462" h="2055437">
                <a:moveTo>
                  <a:pt x="0" y="0"/>
                </a:moveTo>
                <a:lnTo>
                  <a:pt x="2556462" y="0"/>
                </a:lnTo>
                <a:lnTo>
                  <a:pt x="2556462" y="2055437"/>
                </a:lnTo>
                <a:lnTo>
                  <a:pt x="0" y="205543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895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725525" y="3854333"/>
            <a:ext cx="1504605" cy="2078395"/>
          </a:xfrm>
          <a:custGeom>
            <a:avLst/>
            <a:gdLst>
              <a:gd name="connsiteX0" fmla="*/ 3164 w 1504605"/>
              <a:gd name="connsiteY0" fmla="*/ 0 h 2078395"/>
              <a:gd name="connsiteX1" fmla="*/ 1502496 w 1504605"/>
              <a:gd name="connsiteY1" fmla="*/ 0 h 2078395"/>
              <a:gd name="connsiteX2" fmla="*/ 1504605 w 1504605"/>
              <a:gd name="connsiteY2" fmla="*/ 2321 h 2078395"/>
              <a:gd name="connsiteX3" fmla="*/ 1503551 w 1504605"/>
              <a:gd name="connsiteY3" fmla="*/ 2076074 h 2078395"/>
              <a:gd name="connsiteX4" fmla="*/ 1501442 w 1504605"/>
              <a:gd name="connsiteY4" fmla="*/ 2078395 h 2078395"/>
              <a:gd name="connsiteX5" fmla="*/ 2109 w 1504605"/>
              <a:gd name="connsiteY5" fmla="*/ 2078395 h 2078395"/>
              <a:gd name="connsiteX6" fmla="*/ 0 w 1504605"/>
              <a:gd name="connsiteY6" fmla="*/ 2076074 h 2078395"/>
              <a:gd name="connsiteX7" fmla="*/ 1055 w 1504605"/>
              <a:gd name="connsiteY7" fmla="*/ 2321 h 2078395"/>
              <a:gd name="connsiteX8" fmla="*/ 3164 w 1504605"/>
              <a:gd name="connsiteY8" fmla="*/ 0 h 207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4605" h="2078395">
                <a:moveTo>
                  <a:pt x="3164" y="0"/>
                </a:moveTo>
                <a:cubicBezTo>
                  <a:pt x="1502496" y="0"/>
                  <a:pt x="1502496" y="0"/>
                  <a:pt x="1502496" y="0"/>
                </a:cubicBezTo>
                <a:cubicBezTo>
                  <a:pt x="1503551" y="0"/>
                  <a:pt x="1504605" y="1161"/>
                  <a:pt x="1504605" y="2321"/>
                </a:cubicBezTo>
                <a:lnTo>
                  <a:pt x="1503551" y="2076074"/>
                </a:lnTo>
                <a:cubicBezTo>
                  <a:pt x="1503551" y="2077234"/>
                  <a:pt x="1502496" y="2078395"/>
                  <a:pt x="1501442" y="2078395"/>
                </a:cubicBezTo>
                <a:cubicBezTo>
                  <a:pt x="2109" y="2078395"/>
                  <a:pt x="2109" y="2078395"/>
                  <a:pt x="2109" y="2078395"/>
                </a:cubicBezTo>
                <a:cubicBezTo>
                  <a:pt x="1055" y="2078395"/>
                  <a:pt x="0" y="2077234"/>
                  <a:pt x="0" y="2076074"/>
                </a:cubicBezTo>
                <a:cubicBezTo>
                  <a:pt x="1055" y="2321"/>
                  <a:pt x="1055" y="2321"/>
                  <a:pt x="1055" y="2321"/>
                </a:cubicBezTo>
                <a:cubicBezTo>
                  <a:pt x="1055" y="1161"/>
                  <a:pt x="2109" y="0"/>
                  <a:pt x="3164"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038489" y="3118827"/>
            <a:ext cx="4305355" cy="2720186"/>
          </a:xfrm>
          <a:custGeom>
            <a:avLst/>
            <a:gdLst>
              <a:gd name="connsiteX0" fmla="*/ 0 w 4305355"/>
              <a:gd name="connsiteY0" fmla="*/ 0 h 2720186"/>
              <a:gd name="connsiteX1" fmla="*/ 4305355 w 4305355"/>
              <a:gd name="connsiteY1" fmla="*/ 0 h 2720186"/>
              <a:gd name="connsiteX2" fmla="*/ 4305355 w 4305355"/>
              <a:gd name="connsiteY2" fmla="*/ 2720186 h 2720186"/>
              <a:gd name="connsiteX3" fmla="*/ 0 w 4305355"/>
              <a:gd name="connsiteY3" fmla="*/ 2720186 h 2720186"/>
            </a:gdLst>
            <a:ahLst/>
            <a:cxnLst>
              <a:cxn ang="0">
                <a:pos x="connsiteX0" y="connsiteY0"/>
              </a:cxn>
              <a:cxn ang="0">
                <a:pos x="connsiteX1" y="connsiteY1"/>
              </a:cxn>
              <a:cxn ang="0">
                <a:pos x="connsiteX2" y="connsiteY2"/>
              </a:cxn>
              <a:cxn ang="0">
                <a:pos x="connsiteX3" y="connsiteY3"/>
              </a:cxn>
            </a:cxnLst>
            <a:rect l="l" t="t" r="r" b="b"/>
            <a:pathLst>
              <a:path w="4305355" h="2720186">
                <a:moveTo>
                  <a:pt x="0" y="0"/>
                </a:moveTo>
                <a:lnTo>
                  <a:pt x="4305355" y="0"/>
                </a:lnTo>
                <a:lnTo>
                  <a:pt x="4305355" y="2720186"/>
                </a:lnTo>
                <a:lnTo>
                  <a:pt x="0" y="2720186"/>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479990" y="4672037"/>
            <a:ext cx="737704" cy="1293411"/>
          </a:xfrm>
          <a:custGeom>
            <a:avLst/>
            <a:gdLst>
              <a:gd name="connsiteX0" fmla="*/ 0 w 737704"/>
              <a:gd name="connsiteY0" fmla="*/ 0 h 1293411"/>
              <a:gd name="connsiteX1" fmla="*/ 737704 w 737704"/>
              <a:gd name="connsiteY1" fmla="*/ 0 h 1293411"/>
              <a:gd name="connsiteX2" fmla="*/ 737704 w 737704"/>
              <a:gd name="connsiteY2" fmla="*/ 1293411 h 1293411"/>
              <a:gd name="connsiteX3" fmla="*/ 0 w 737704"/>
              <a:gd name="connsiteY3" fmla="*/ 1293411 h 1293411"/>
            </a:gdLst>
            <a:ahLst/>
            <a:cxnLst>
              <a:cxn ang="0">
                <a:pos x="connsiteX0" y="connsiteY0"/>
              </a:cxn>
              <a:cxn ang="0">
                <a:pos x="connsiteX1" y="connsiteY1"/>
              </a:cxn>
              <a:cxn ang="0">
                <a:pos x="connsiteX2" y="connsiteY2"/>
              </a:cxn>
              <a:cxn ang="0">
                <a:pos x="connsiteX3" y="connsiteY3"/>
              </a:cxn>
            </a:cxnLst>
            <a:rect l="l" t="t" r="r" b="b"/>
            <a:pathLst>
              <a:path w="737704" h="1293411">
                <a:moveTo>
                  <a:pt x="0" y="0"/>
                </a:moveTo>
                <a:lnTo>
                  <a:pt x="737704" y="0"/>
                </a:lnTo>
                <a:lnTo>
                  <a:pt x="737704" y="1293411"/>
                </a:lnTo>
                <a:lnTo>
                  <a:pt x="0" y="129341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7847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16" cstate="print">
            <a:extLst>
              <a:ext uri="{28A0092B-C50C-407E-A947-70E740481C1C}">
                <a14:useLocalDpi xmlns:a14="http://schemas.microsoft.com/office/drawing/2010/main" val="0"/>
              </a:ext>
            </a:extLst>
          </a:blip>
          <a:srcRect t="22024" r="52291" b="6151"/>
          <a:stretch/>
        </p:blipFill>
        <p:spPr>
          <a:xfrm>
            <a:off x="-1" y="0"/>
            <a:ext cx="12192001" cy="6858000"/>
          </a:xfrm>
          <a:prstGeom prst="rect">
            <a:avLst/>
          </a:prstGeom>
        </p:spPr>
      </p:pic>
      <p:sp>
        <p:nvSpPr>
          <p:cNvPr id="2" name="矩形 1"/>
          <p:cNvSpPr/>
          <p:nvPr userDrawn="1"/>
        </p:nvSpPr>
        <p:spPr>
          <a:xfrm>
            <a:off x="0" y="0"/>
            <a:ext cx="12191999" cy="6858000"/>
          </a:xfrm>
          <a:prstGeom prst="rect">
            <a:avLst/>
          </a:prstGeom>
          <a:solidFill>
            <a:srgbClr val="06001C">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1927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2" r:id="rId4"/>
    <p:sldLayoutId id="2147483671" r:id="rId5"/>
    <p:sldLayoutId id="2147483670" r:id="rId6"/>
    <p:sldLayoutId id="2147483669" r:id="rId7"/>
    <p:sldLayoutId id="2147483668" r:id="rId8"/>
    <p:sldLayoutId id="2147483667" r:id="rId9"/>
    <p:sldLayoutId id="2147483666" r:id="rId10"/>
    <p:sldLayoutId id="2147483665" r:id="rId11"/>
    <p:sldLayoutId id="2147483663" r:id="rId12"/>
    <p:sldLayoutId id="2147483664"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8E9FB2-8A11-4AFF-8694-2FC566EB4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FE575C4-1D8D-49D1-8778-1B5327CBA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46CABB-2D1F-427D-A6A0-0224E91FF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DE5B9-2F6B-4240-8B03-3A7ECB18A189}"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1F69E2DA-1105-4C93-B864-F10D88F76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19DD91-5652-4BA0-A3D5-130D13EA3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AE6E9-A9A9-4637-91BC-A509573C8156}" type="slidenum">
              <a:rPr lang="zh-CN" altLang="en-US" smtClean="0"/>
              <a:t>‹#›</a:t>
            </a:fld>
            <a:endParaRPr lang="zh-CN" altLang="en-US"/>
          </a:p>
        </p:txBody>
      </p:sp>
    </p:spTree>
    <p:extLst>
      <p:ext uri="{BB962C8B-B14F-4D97-AF65-F5344CB8AC3E}">
        <p14:creationId xmlns:p14="http://schemas.microsoft.com/office/powerpoint/2010/main" val="197045046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2.xml"/><Relationship Id="rId16"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5.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4.xml"/><Relationship Id="rId16" Type="http://schemas.openxmlformats.org/officeDocument/2006/relationships/image" Target="../media/image7.png"/><Relationship Id="rId20" Type="http://schemas.openxmlformats.org/officeDocument/2006/relationships/image" Target="../media/image47.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5.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49.pn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png"/><Relationship Id="rId1" Type="http://schemas.openxmlformats.org/officeDocument/2006/relationships/slideLayout" Target="../slideLayouts/slideLayout11.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8.png"/><Relationship Id="rId9" Type="http://schemas.openxmlformats.org/officeDocument/2006/relationships/image" Target="../media/image54.png"/><Relationship Id="rId14" Type="http://schemas.openxmlformats.org/officeDocument/2006/relationships/image" Target="../media/image59.png"/></Relationships>
</file>

<file path=ppt/slides/_rels/slide6.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54.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9.png"/><Relationship Id="rId9" Type="http://schemas.openxmlformats.org/officeDocument/2006/relationships/image" Target="../media/image67.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3" Type="http://schemas.openxmlformats.org/officeDocument/2006/relationships/image" Target="../media/image72.png"/><Relationship Id="rId7" Type="http://schemas.openxmlformats.org/officeDocument/2006/relationships/image" Target="../media/image75.png"/><Relationship Id="rId12"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9.png"/><Relationship Id="rId9" Type="http://schemas.openxmlformats.org/officeDocument/2006/relationships/image" Target="../media/image7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57398" y="2644170"/>
            <a:ext cx="8077202" cy="156966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汉仪菱心体简" panose="02010609000101010101" pitchFamily="49" charset="-122"/>
                <a:ea typeface="汉仪菱心体简" panose="02010609000101010101" pitchFamily="49" charset="-122"/>
              </a:rPr>
              <a:t>神经网络</a:t>
            </a:r>
            <a:r>
              <a:rPr lang="zh-CN" altLang="en-US" sz="4800" dirty="0">
                <a:solidFill>
                  <a:prstClr val="white"/>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基本工作原理</a:t>
            </a:r>
            <a:endParaRPr kumimoji="0" lang="en-US" altLang="zh-CN" sz="4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汉仪菱心体简" panose="02010609000101010101" pitchFamily="49" charset="-122"/>
              <a:ea typeface="汉仪菱心体简" panose="02010609000101010101" pitchFamily="49"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4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汉仪菱心体简" panose="02010609000101010101" pitchFamily="49" charset="-122"/>
              <a:ea typeface="汉仪菱心体简" panose="02010609000101010101" pitchFamily="49" charset="-122"/>
            </a:endParaRPr>
          </a:p>
        </p:txBody>
      </p:sp>
      <p:sp>
        <p:nvSpPr>
          <p:cNvPr id="3" name="TextBox 3"/>
          <p:cNvSpPr txBox="1"/>
          <p:nvPr/>
        </p:nvSpPr>
        <p:spPr>
          <a:xfrm>
            <a:off x="2975427" y="3675134"/>
            <a:ext cx="6241144" cy="369332"/>
          </a:xfrm>
          <a:prstGeom prst="rect">
            <a:avLst/>
          </a:prstGeom>
          <a:noFill/>
        </p:spPr>
        <p:txBody>
          <a:bodyPr wrap="square" rtlCol="0">
            <a:spAutoFit/>
            <a:scene3d>
              <a:camera prst="orthographicFront"/>
              <a:lightRig rig="threePt" dir="t"/>
            </a:scene3d>
            <a:sp3d contourW="12700"/>
          </a:bodyPr>
          <a:lstStyle/>
          <a:p>
            <a:pPr lvl="0" algn="ctr">
              <a:defRPr/>
            </a:pPr>
            <a:r>
              <a:rPr lang="en-US" altLang="zh-CN" dirty="0">
                <a:solidFill>
                  <a:schemeClr val="bg1"/>
                </a:solidFill>
              </a:rPr>
              <a:t>Basic working principle of neural network</a:t>
            </a:r>
            <a:endParaRPr kumimoji="0" lang="zh-CN" altLang="en-US" sz="1200" b="0" i="0" u="none" strike="noStrike" kern="1200" cap="none" spc="0" normalizeH="0" baseline="0" noProof="0" dirty="0">
              <a:ln>
                <a:noFill/>
              </a:ln>
              <a:solidFill>
                <a:schemeClr val="bg1"/>
              </a:solidFill>
              <a:effectLst/>
              <a:uLnTx/>
              <a:uFillTx/>
              <a:latin typeface="Arial"/>
              <a:ea typeface="微软雅黑"/>
            </a:endParaRPr>
          </a:p>
        </p:txBody>
      </p:sp>
    </p:spTree>
    <p:extLst>
      <p:ext uri="{BB962C8B-B14F-4D97-AF65-F5344CB8AC3E}">
        <p14:creationId xmlns:p14="http://schemas.microsoft.com/office/powerpoint/2010/main" val="122028655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874713" y="473038"/>
            <a:ext cx="445770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碳纤维正粗黑简体" panose="02010601030101010101" pitchFamily="2" charset="-122"/>
                <a:ea typeface="碳纤维正粗黑简体" panose="02010601030101010101" pitchFamily="2" charset="-122"/>
                <a:cs typeface="+mn-cs"/>
              </a:rPr>
              <a:t>感知器</a:t>
            </a:r>
          </a:p>
        </p:txBody>
      </p:sp>
      <p:grpSp>
        <p:nvGrpSpPr>
          <p:cNvPr id="31" name="组合 30"/>
          <p:cNvGrpSpPr/>
          <p:nvPr/>
        </p:nvGrpSpPr>
        <p:grpSpPr>
          <a:xfrm>
            <a:off x="0" y="863599"/>
            <a:ext cx="12192000" cy="232314"/>
            <a:chOff x="0" y="863599"/>
            <a:chExt cx="12192000" cy="232314"/>
          </a:xfrm>
        </p:grpSpPr>
        <p:cxnSp>
          <p:nvCxnSpPr>
            <p:cNvPr id="32" name="直接连接符 31"/>
            <p:cNvCxnSpPr/>
            <p:nvPr/>
          </p:nvCxnSpPr>
          <p:spPr>
            <a:xfrm>
              <a:off x="0" y="1095913"/>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0383519" y="863599"/>
              <a:ext cx="1024461" cy="232313"/>
              <a:chOff x="9494519" y="680443"/>
              <a:chExt cx="1024461" cy="377370"/>
            </a:xfrm>
          </p:grpSpPr>
          <p:sp>
            <p:nvSpPr>
              <p:cNvPr id="34" name="平行四边形 33"/>
              <p:cNvSpPr/>
              <p:nvPr/>
            </p:nvSpPr>
            <p:spPr>
              <a:xfrm>
                <a:off x="949451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a:off x="983910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a:off x="1018369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2C4834D-C7B2-4E20-9BE7-3A9ACADF8FF7}"/>
                  </a:ext>
                </a:extLst>
              </p:cNvPr>
              <p:cNvSpPr txBox="1"/>
              <p:nvPr/>
            </p:nvSpPr>
            <p:spPr>
              <a:xfrm>
                <a:off x="2481349" y="1749829"/>
                <a:ext cx="328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𝑤</m:t>
                          </m:r>
                        </m:e>
                        <m:sub>
                          <m:r>
                            <a:rPr lang="zh-CN" altLang="en-US" i="0">
                              <a:latin typeface="Cambria Math" panose="02040503050406030204" pitchFamily="18" charset="0"/>
                            </a:rPr>
                            <m:t>1</m:t>
                          </m:r>
                        </m:sub>
                      </m:sSub>
                    </m:oMath>
                  </m:oMathPara>
                </a14:m>
                <a:endParaRPr lang="zh-CN" altLang="en-US" dirty="0"/>
              </a:p>
            </p:txBody>
          </p:sp>
        </mc:Choice>
        <mc:Fallback xmlns="">
          <p:sp>
            <p:nvSpPr>
              <p:cNvPr id="22" name="文本框 21">
                <a:extLst>
                  <a:ext uri="{FF2B5EF4-FFF2-40B4-BE49-F238E27FC236}">
                    <a16:creationId xmlns:a16="http://schemas.microsoft.com/office/drawing/2014/main" id="{42C4834D-C7B2-4E20-9BE7-3A9ACADF8FF7}"/>
                  </a:ext>
                </a:extLst>
              </p:cNvPr>
              <p:cNvSpPr txBox="1">
                <a:spLocks noRot="1" noChangeAspect="1" noMove="1" noResize="1" noEditPoints="1" noAdjustHandles="1" noChangeArrowheads="1" noChangeShapeType="1" noTextEdit="1"/>
              </p:cNvSpPr>
              <p:nvPr/>
            </p:nvSpPr>
            <p:spPr>
              <a:xfrm>
                <a:off x="2481349" y="1749829"/>
                <a:ext cx="328360" cy="276999"/>
              </a:xfrm>
              <a:prstGeom prst="rect">
                <a:avLst/>
              </a:prstGeom>
              <a:blipFill>
                <a:blip r:embed="rId3"/>
                <a:stretch>
                  <a:fillRect l="-9259" r="-5556"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2F51403-47CE-41D3-B623-BA04CCC22BA6}"/>
                  </a:ext>
                </a:extLst>
              </p:cNvPr>
              <p:cNvSpPr txBox="1"/>
              <p:nvPr/>
            </p:nvSpPr>
            <p:spPr>
              <a:xfrm>
                <a:off x="2215342" y="2159334"/>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en-US" altLang="zh-CN" b="0" i="1" smtClean="0">
                              <a:latin typeface="Cambria Math" panose="02040503050406030204" pitchFamily="18" charset="0"/>
                            </a:rPr>
                            <m:t>𝑤</m:t>
                          </m:r>
                        </m:e>
                        <m:sub>
                          <m:r>
                            <a:rPr lang="zh-CN" altLang="en-US" i="0">
                              <a:latin typeface="Cambria Math" panose="02040503050406030204" pitchFamily="18" charset="0"/>
                            </a:rPr>
                            <m:t>2</m:t>
                          </m:r>
                        </m:sub>
                      </m:sSub>
                    </m:oMath>
                  </m:oMathPara>
                </a14:m>
                <a:endParaRPr lang="zh-CN" altLang="en-US" dirty="0"/>
              </a:p>
            </p:txBody>
          </p:sp>
        </mc:Choice>
        <mc:Fallback xmlns="">
          <p:sp>
            <p:nvSpPr>
              <p:cNvPr id="23" name="文本框 22">
                <a:extLst>
                  <a:ext uri="{FF2B5EF4-FFF2-40B4-BE49-F238E27FC236}">
                    <a16:creationId xmlns:a16="http://schemas.microsoft.com/office/drawing/2014/main" id="{42F51403-47CE-41D3-B623-BA04CCC22BA6}"/>
                  </a:ext>
                </a:extLst>
              </p:cNvPr>
              <p:cNvSpPr txBox="1">
                <a:spLocks noRot="1" noChangeAspect="1" noMove="1" noResize="1" noEditPoints="1" noAdjustHandles="1" noChangeArrowheads="1" noChangeShapeType="1" noTextEdit="1"/>
              </p:cNvSpPr>
              <p:nvPr/>
            </p:nvSpPr>
            <p:spPr>
              <a:xfrm>
                <a:off x="2215342" y="2159334"/>
                <a:ext cx="333681" cy="276999"/>
              </a:xfrm>
              <a:prstGeom prst="rect">
                <a:avLst/>
              </a:prstGeom>
              <a:blipFill>
                <a:blip r:embed="rId4"/>
                <a:stretch>
                  <a:fillRect l="-9091" r="-5455"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3CFBE4E-E7ED-46B7-BBE8-D0E610E5D55C}"/>
                  </a:ext>
                </a:extLst>
              </p:cNvPr>
              <p:cNvSpPr txBox="1"/>
              <p:nvPr/>
            </p:nvSpPr>
            <p:spPr>
              <a:xfrm>
                <a:off x="3355689" y="1792732"/>
                <a:ext cx="1942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𝑏</m:t>
                      </m:r>
                    </m:oMath>
                  </m:oMathPara>
                </a14:m>
                <a:endParaRPr lang="zh-CN" altLang="en-US" dirty="0"/>
              </a:p>
            </p:txBody>
          </p:sp>
        </mc:Choice>
        <mc:Fallback xmlns="">
          <p:sp>
            <p:nvSpPr>
              <p:cNvPr id="24" name="文本框 23">
                <a:extLst>
                  <a:ext uri="{FF2B5EF4-FFF2-40B4-BE49-F238E27FC236}">
                    <a16:creationId xmlns:a16="http://schemas.microsoft.com/office/drawing/2014/main" id="{13CFBE4E-E7ED-46B7-BBE8-D0E610E5D55C}"/>
                  </a:ext>
                </a:extLst>
              </p:cNvPr>
              <p:cNvSpPr txBox="1">
                <a:spLocks noRot="1" noChangeAspect="1" noMove="1" noResize="1" noEditPoints="1" noAdjustHandles="1" noChangeArrowheads="1" noChangeShapeType="1" noTextEdit="1"/>
              </p:cNvSpPr>
              <p:nvPr/>
            </p:nvSpPr>
            <p:spPr>
              <a:xfrm>
                <a:off x="3355689" y="1792732"/>
                <a:ext cx="194220" cy="276999"/>
              </a:xfrm>
              <a:prstGeom prst="rect">
                <a:avLst/>
              </a:prstGeom>
              <a:blipFill>
                <a:blip r:embed="rId5"/>
                <a:stretch>
                  <a:fillRect l="-28125" r="-21875"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5161D96-53FF-437F-A76F-8EA8B1BB3F0B}"/>
                  </a:ext>
                </a:extLst>
              </p:cNvPr>
              <p:cNvSpPr txBox="1"/>
              <p:nvPr/>
            </p:nvSpPr>
            <p:spPr>
              <a:xfrm>
                <a:off x="4093501" y="2132222"/>
                <a:ext cx="1980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𝑎</m:t>
                      </m:r>
                    </m:oMath>
                  </m:oMathPara>
                </a14:m>
                <a:endParaRPr lang="zh-CN" altLang="en-US" dirty="0"/>
              </a:p>
            </p:txBody>
          </p:sp>
        </mc:Choice>
        <mc:Fallback xmlns="">
          <p:sp>
            <p:nvSpPr>
              <p:cNvPr id="45" name="文本框 44">
                <a:extLst>
                  <a:ext uri="{FF2B5EF4-FFF2-40B4-BE49-F238E27FC236}">
                    <a16:creationId xmlns:a16="http://schemas.microsoft.com/office/drawing/2014/main" id="{F5161D96-53FF-437F-A76F-8EA8B1BB3F0B}"/>
                  </a:ext>
                </a:extLst>
              </p:cNvPr>
              <p:cNvSpPr txBox="1">
                <a:spLocks noRot="1" noChangeAspect="1" noMove="1" noResize="1" noEditPoints="1" noAdjustHandles="1" noChangeArrowheads="1" noChangeShapeType="1" noTextEdit="1"/>
              </p:cNvSpPr>
              <p:nvPr/>
            </p:nvSpPr>
            <p:spPr>
              <a:xfrm>
                <a:off x="4093501" y="2132222"/>
                <a:ext cx="198003" cy="276999"/>
              </a:xfrm>
              <a:prstGeom prst="rect">
                <a:avLst/>
              </a:prstGeom>
              <a:blipFill>
                <a:blip r:embed="rId6"/>
                <a:stretch>
                  <a:fillRect l="-15625" r="-12500"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FE5D1AF8-31B2-4991-A06F-1533F9D9B367}"/>
                  </a:ext>
                </a:extLst>
              </p:cNvPr>
              <p:cNvSpPr txBox="1"/>
              <p:nvPr/>
            </p:nvSpPr>
            <p:spPr>
              <a:xfrm>
                <a:off x="3196703" y="2311678"/>
                <a:ext cx="5121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𝜎</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oMath>
                  </m:oMathPara>
                </a14:m>
                <a:endParaRPr lang="zh-CN" altLang="en-US" dirty="0"/>
              </a:p>
            </p:txBody>
          </p:sp>
        </mc:Choice>
        <mc:Fallback xmlns="">
          <p:sp>
            <p:nvSpPr>
              <p:cNvPr id="53" name="文本框 52">
                <a:extLst>
                  <a:ext uri="{FF2B5EF4-FFF2-40B4-BE49-F238E27FC236}">
                    <a16:creationId xmlns:a16="http://schemas.microsoft.com/office/drawing/2014/main" id="{FE5D1AF8-31B2-4991-A06F-1533F9D9B367}"/>
                  </a:ext>
                </a:extLst>
              </p:cNvPr>
              <p:cNvSpPr txBox="1">
                <a:spLocks noRot="1" noChangeAspect="1" noMove="1" noResize="1" noEditPoints="1" noAdjustHandles="1" noChangeArrowheads="1" noChangeShapeType="1" noTextEdit="1"/>
              </p:cNvSpPr>
              <p:nvPr/>
            </p:nvSpPr>
            <p:spPr>
              <a:xfrm>
                <a:off x="3196703" y="2311678"/>
                <a:ext cx="512191" cy="276999"/>
              </a:xfrm>
              <a:prstGeom prst="rect">
                <a:avLst/>
              </a:prstGeom>
              <a:blipFill>
                <a:blip r:embed="rId7"/>
                <a:stretch>
                  <a:fillRect l="-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E8EA61FB-BC92-430D-903D-B99CFBADA960}"/>
                  </a:ext>
                </a:extLst>
              </p:cNvPr>
              <p:cNvSpPr txBox="1"/>
              <p:nvPr/>
            </p:nvSpPr>
            <p:spPr>
              <a:xfrm>
                <a:off x="6798835" y="2802079"/>
                <a:ext cx="1669111"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pitchFamily="18" charset="0"/>
                        </a:rPr>
                        <m:t>𝑧</m:t>
                      </m:r>
                      <m:r>
                        <a:rPr lang="zh-CN" altLang="en-US" i="0">
                          <a:solidFill>
                            <a:schemeClr val="bg1"/>
                          </a:solidFill>
                          <a:latin typeface="Cambria Math" panose="02040503050406030204" pitchFamily="18" charset="0"/>
                        </a:rPr>
                        <m:t>=</m:t>
                      </m:r>
                      <m:nary>
                        <m:naryPr>
                          <m:chr m:val="∑"/>
                          <m:limLoc m:val="undOvr"/>
                          <m:grow m:val="on"/>
                          <m:ctrlPr>
                            <a:rPr lang="zh-CN" altLang="en-US" i="1">
                              <a:solidFill>
                                <a:schemeClr val="bg1"/>
                              </a:solidFill>
                              <a:latin typeface="Cambria Math" panose="02040503050406030204" pitchFamily="18" charset="0"/>
                            </a:rPr>
                          </m:ctrlPr>
                        </m:naryPr>
                        <m:sub>
                          <m:r>
                            <a:rPr lang="zh-CN" altLang="en-US" i="1">
                              <a:solidFill>
                                <a:schemeClr val="bg1"/>
                              </a:solidFill>
                              <a:latin typeface="Cambria Math" panose="02040503050406030204" pitchFamily="18" charset="0"/>
                            </a:rPr>
                            <m:t>𝑖</m:t>
                          </m:r>
                        </m:sub>
                        <m:sup>
                          <m:r>
                            <a:rPr lang="zh-CN" altLang="en-US" i="1">
                              <a:solidFill>
                                <a:schemeClr val="bg1"/>
                              </a:solidFill>
                              <a:latin typeface="Cambria Math" panose="02040503050406030204" pitchFamily="18" charset="0"/>
                            </a:rPr>
                            <m:t>𝑛</m:t>
                          </m:r>
                        </m:sup>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r>
                                <a:rPr lang="zh-CN" altLang="en-US" i="1">
                                  <a:solidFill>
                                    <a:schemeClr val="bg1"/>
                                  </a:solidFill>
                                  <a:latin typeface="Cambria Math" panose="02040503050406030204" pitchFamily="18" charset="0"/>
                                </a:rPr>
                                <m:t>𝑖</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𝜔</m:t>
                              </m:r>
                            </m:e>
                            <m:sub>
                              <m:r>
                                <a:rPr lang="zh-CN" altLang="en-US" i="1">
                                  <a:solidFill>
                                    <a:schemeClr val="bg1"/>
                                  </a:solidFill>
                                  <a:latin typeface="Cambria Math" panose="02040503050406030204" pitchFamily="18" charset="0"/>
                                </a:rPr>
                                <m:t>𝑖</m:t>
                              </m:r>
                            </m:sub>
                          </m:sSub>
                        </m:e>
                      </m:nary>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𝑏</m:t>
                      </m:r>
                    </m:oMath>
                  </m:oMathPara>
                </a14:m>
                <a:endParaRPr lang="zh-CN" altLang="en-US" dirty="0">
                  <a:solidFill>
                    <a:schemeClr val="bg1"/>
                  </a:solidFill>
                </a:endParaRPr>
              </a:p>
            </p:txBody>
          </p:sp>
        </mc:Choice>
        <mc:Fallback xmlns="">
          <p:sp>
            <p:nvSpPr>
              <p:cNvPr id="54" name="文本框 53">
                <a:extLst>
                  <a:ext uri="{FF2B5EF4-FFF2-40B4-BE49-F238E27FC236}">
                    <a16:creationId xmlns:a16="http://schemas.microsoft.com/office/drawing/2014/main" id="{E8EA61FB-BC92-430D-903D-B99CFBADA960}"/>
                  </a:ext>
                </a:extLst>
              </p:cNvPr>
              <p:cNvSpPr txBox="1">
                <a:spLocks noRot="1" noChangeAspect="1" noMove="1" noResize="1" noEditPoints="1" noAdjustHandles="1" noChangeArrowheads="1" noChangeShapeType="1" noTextEdit="1"/>
              </p:cNvSpPr>
              <p:nvPr/>
            </p:nvSpPr>
            <p:spPr>
              <a:xfrm>
                <a:off x="6798835" y="2802079"/>
                <a:ext cx="1669111" cy="75623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761F3AC2-4ED8-45D0-9C5D-BE4A7D70386F}"/>
                  </a:ext>
                </a:extLst>
              </p:cNvPr>
              <p:cNvSpPr txBox="1"/>
              <p:nvPr/>
            </p:nvSpPr>
            <p:spPr>
              <a:xfrm>
                <a:off x="2549023" y="2846546"/>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dirty="0" smtClean="0">
                              <a:latin typeface="Cambria Math" panose="02040503050406030204" pitchFamily="18" charset="0"/>
                            </a:rPr>
                          </m:ctrlPr>
                        </m:sSubPr>
                        <m:e>
                          <m:r>
                            <a:rPr lang="zh-CN" altLang="en-US" i="1" dirty="0">
                              <a:latin typeface="Cambria Math" panose="02040503050406030204" pitchFamily="18" charset="0"/>
                            </a:rPr>
                            <m:t>𝑤</m:t>
                          </m:r>
                        </m:e>
                        <m:sub>
                          <m:r>
                            <a:rPr lang="zh-CN" altLang="en-US" i="0" dirty="0">
                              <a:latin typeface="Cambria Math" panose="02040503050406030204" pitchFamily="18" charset="0"/>
                            </a:rPr>
                            <m:t>3</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761F3AC2-4ED8-45D0-9C5D-BE4A7D70386F}"/>
                  </a:ext>
                </a:extLst>
              </p:cNvPr>
              <p:cNvSpPr txBox="1">
                <a:spLocks noRot="1" noChangeAspect="1" noMove="1" noResize="1" noEditPoints="1" noAdjustHandles="1" noChangeArrowheads="1" noChangeShapeType="1" noTextEdit="1"/>
              </p:cNvSpPr>
              <p:nvPr/>
            </p:nvSpPr>
            <p:spPr>
              <a:xfrm>
                <a:off x="2549023" y="2846546"/>
                <a:ext cx="333681" cy="276999"/>
              </a:xfrm>
              <a:prstGeom prst="rect">
                <a:avLst/>
              </a:prstGeom>
              <a:blipFill>
                <a:blip r:embed="rId9"/>
                <a:stretch>
                  <a:fillRect l="-9091" r="-5455"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5F18C177-BBE1-4BB5-9FA7-02C210933906}"/>
                  </a:ext>
                </a:extLst>
              </p:cNvPr>
              <p:cNvSpPr txBox="1"/>
              <p:nvPr/>
            </p:nvSpPr>
            <p:spPr>
              <a:xfrm>
                <a:off x="6798835" y="4313549"/>
                <a:ext cx="155459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pitchFamily="18" charset="0"/>
                        </a:rPr>
                        <m:t>𝜎</m:t>
                      </m:r>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𝑧</m:t>
                          </m:r>
                        </m:e>
                      </m:d>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
                            <a:rPr lang="zh-CN" altLang="en-US" i="0">
                              <a:solidFill>
                                <a:schemeClr val="bg1"/>
                              </a:solidFill>
                              <a:latin typeface="Cambria Math" panose="02040503050406030204" pitchFamily="18" charset="0"/>
                            </a:rPr>
                            <m:t>1+</m:t>
                          </m:r>
                          <m:sSup>
                            <m:sSupPr>
                              <m:ctrlPr>
                                <a:rPr lang="zh-CN" altLang="en-US" i="1">
                                  <a:solidFill>
                                    <a:schemeClr val="bg1"/>
                                  </a:solidFill>
                                  <a:latin typeface="Cambria Math" panose="02040503050406030204" pitchFamily="18" charset="0"/>
                                </a:rPr>
                              </m:ctrlPr>
                            </m:sSupPr>
                            <m:e>
                              <m:r>
                                <a:rPr lang="zh-CN" altLang="en-US" i="0">
                                  <a:solidFill>
                                    <a:schemeClr val="bg1"/>
                                  </a:solidFill>
                                  <a:latin typeface="Cambria Math" panose="02040503050406030204" pitchFamily="18" charset="0"/>
                                </a:rPr>
                                <m:t>ⅇ</m:t>
                              </m:r>
                            </m:e>
                            <m:sup>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𝑧</m:t>
                              </m:r>
                            </m:sup>
                          </m:sSup>
                        </m:den>
                      </m:f>
                    </m:oMath>
                  </m:oMathPara>
                </a14:m>
                <a:endParaRPr lang="zh-CN" altLang="en-US" dirty="0"/>
              </a:p>
            </p:txBody>
          </p:sp>
        </mc:Choice>
        <mc:Fallback xmlns="">
          <p:sp>
            <p:nvSpPr>
              <p:cNvPr id="56" name="文本框 55">
                <a:extLst>
                  <a:ext uri="{FF2B5EF4-FFF2-40B4-BE49-F238E27FC236}">
                    <a16:creationId xmlns:a16="http://schemas.microsoft.com/office/drawing/2014/main" id="{5F18C177-BBE1-4BB5-9FA7-02C210933906}"/>
                  </a:ext>
                </a:extLst>
              </p:cNvPr>
              <p:cNvSpPr txBox="1">
                <a:spLocks noRot="1" noChangeAspect="1" noMove="1" noResize="1" noEditPoints="1" noAdjustHandles="1" noChangeArrowheads="1" noChangeShapeType="1" noTextEdit="1"/>
              </p:cNvSpPr>
              <p:nvPr/>
            </p:nvSpPr>
            <p:spPr>
              <a:xfrm>
                <a:off x="6798835" y="4313549"/>
                <a:ext cx="1554593" cy="52501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FCCC7492-92C9-4CD3-A804-30B020CFCE48}"/>
                  </a:ext>
                </a:extLst>
              </p:cNvPr>
              <p:cNvSpPr txBox="1"/>
              <p:nvPr/>
            </p:nvSpPr>
            <p:spPr>
              <a:xfrm>
                <a:off x="6798835" y="5739060"/>
                <a:ext cx="9474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pitchFamily="18" charset="0"/>
                        </a:rPr>
                        <m:t>𝑎</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𝜎</m:t>
                      </m:r>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𝑧</m:t>
                          </m:r>
                        </m:e>
                      </m:d>
                    </m:oMath>
                  </m:oMathPara>
                </a14:m>
                <a:endParaRPr lang="zh-CN" altLang="en-US" dirty="0">
                  <a:solidFill>
                    <a:schemeClr val="bg1"/>
                  </a:solidFill>
                </a:endParaRPr>
              </a:p>
            </p:txBody>
          </p:sp>
        </mc:Choice>
        <mc:Fallback xmlns="">
          <p:sp>
            <p:nvSpPr>
              <p:cNvPr id="57" name="文本框 56">
                <a:extLst>
                  <a:ext uri="{FF2B5EF4-FFF2-40B4-BE49-F238E27FC236}">
                    <a16:creationId xmlns:a16="http://schemas.microsoft.com/office/drawing/2014/main" id="{FCCC7492-92C9-4CD3-A804-30B020CFCE48}"/>
                  </a:ext>
                </a:extLst>
              </p:cNvPr>
              <p:cNvSpPr txBox="1">
                <a:spLocks noRot="1" noChangeAspect="1" noMove="1" noResize="1" noEditPoints="1" noAdjustHandles="1" noChangeArrowheads="1" noChangeShapeType="1" noTextEdit="1"/>
              </p:cNvSpPr>
              <p:nvPr/>
            </p:nvSpPr>
            <p:spPr>
              <a:xfrm>
                <a:off x="6798835" y="5739060"/>
                <a:ext cx="947439" cy="276999"/>
              </a:xfrm>
              <a:prstGeom prst="rect">
                <a:avLst/>
              </a:prstGeom>
              <a:blipFill>
                <a:blip r:embed="rId11"/>
                <a:stretch>
                  <a:fillRect l="-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BF7B83B2-1C2A-4718-8FCC-5F4C14218FA4}"/>
                  </a:ext>
                </a:extLst>
              </p:cNvPr>
              <p:cNvSpPr txBox="1"/>
              <p:nvPr/>
            </p:nvSpPr>
            <p:spPr>
              <a:xfrm>
                <a:off x="1269573" y="3808306"/>
                <a:ext cx="3226261" cy="369332"/>
              </a:xfrm>
              <a:prstGeom prst="rect">
                <a:avLst/>
              </a:prstGeom>
              <a:noFill/>
            </p:spPr>
            <p:txBody>
              <a:bodyPr wrap="square" rtlCol="0">
                <a:spAutoFit/>
              </a:bodyPr>
              <a:lstStyle/>
              <a:p>
                <a14:m>
                  <m:oMath xmlns:m="http://schemas.openxmlformats.org/officeDocument/2006/math">
                    <m:sSub>
                      <m:sSubPr>
                        <m:ctrlPr>
                          <a:rPr lang="zh-CN" altLang="en-US" i="1" dirty="0" smtClean="0">
                            <a:solidFill>
                              <a:schemeClr val="bg1"/>
                            </a:solidFill>
                            <a:latin typeface="Cambria Math" panose="02040503050406030204" pitchFamily="18" charset="0"/>
                          </a:rPr>
                        </m:ctrlPr>
                      </m:sSubPr>
                      <m:e>
                        <m:r>
                          <a:rPr lang="zh-CN" altLang="en-US" i="1" dirty="0">
                            <a:solidFill>
                              <a:schemeClr val="bg1"/>
                            </a:solidFill>
                            <a:latin typeface="Cambria Math" panose="02040503050406030204" pitchFamily="18" charset="0"/>
                          </a:rPr>
                          <m:t>𝑥</m:t>
                        </m:r>
                      </m:e>
                      <m:sub>
                        <m:r>
                          <a:rPr lang="zh-CN" altLang="en-US" i="1" dirty="0">
                            <a:solidFill>
                              <a:schemeClr val="bg1"/>
                            </a:solidFill>
                            <a:latin typeface="Cambria Math" panose="02040503050406030204" pitchFamily="18" charset="0"/>
                          </a:rPr>
                          <m:t>𝑖</m:t>
                        </m:r>
                      </m:sub>
                    </m:sSub>
                    <m:r>
                      <a:rPr lang="zh-CN" altLang="en-US" i="1" dirty="0" smtClean="0">
                        <a:solidFill>
                          <a:schemeClr val="bg1"/>
                        </a:solidFill>
                        <a:latin typeface="Cambria Math" panose="02040503050406030204" pitchFamily="18" charset="0"/>
                      </a:rPr>
                      <m:t>：</m:t>
                    </m:r>
                  </m:oMath>
                </a14:m>
                <a:r>
                  <a:rPr lang="zh-CN" altLang="en-US" dirty="0">
                    <a:solidFill>
                      <a:schemeClr val="bg1"/>
                    </a:solidFill>
                  </a:rPr>
                  <a:t> 感知器的输入</a:t>
                </a:r>
              </a:p>
            </p:txBody>
          </p:sp>
        </mc:Choice>
        <mc:Fallback xmlns="">
          <p:sp>
            <p:nvSpPr>
              <p:cNvPr id="58" name="文本框 57">
                <a:extLst>
                  <a:ext uri="{FF2B5EF4-FFF2-40B4-BE49-F238E27FC236}">
                    <a16:creationId xmlns:a16="http://schemas.microsoft.com/office/drawing/2014/main" id="{BF7B83B2-1C2A-4718-8FCC-5F4C14218FA4}"/>
                  </a:ext>
                </a:extLst>
              </p:cNvPr>
              <p:cNvSpPr txBox="1">
                <a:spLocks noRot="1" noChangeAspect="1" noMove="1" noResize="1" noEditPoints="1" noAdjustHandles="1" noChangeArrowheads="1" noChangeShapeType="1" noTextEdit="1"/>
              </p:cNvSpPr>
              <p:nvPr/>
            </p:nvSpPr>
            <p:spPr>
              <a:xfrm>
                <a:off x="1269573" y="3808306"/>
                <a:ext cx="3226261" cy="369332"/>
              </a:xfrm>
              <a:prstGeom prst="rect">
                <a:avLst/>
              </a:prstGeom>
              <a:blipFill>
                <a:blip r:embed="rId12"/>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C954CD34-E52D-4261-BFBA-62B06554C569}"/>
                  </a:ext>
                </a:extLst>
              </p:cNvPr>
              <p:cNvSpPr txBox="1"/>
              <p:nvPr/>
            </p:nvSpPr>
            <p:spPr>
              <a:xfrm>
                <a:off x="1269572" y="4262965"/>
                <a:ext cx="3226261" cy="369332"/>
              </a:xfrm>
              <a:prstGeom prst="rect">
                <a:avLst/>
              </a:prstGeom>
              <a:noFill/>
            </p:spPr>
            <p:txBody>
              <a:bodyPr wrap="square" rtlCol="0">
                <a:spAutoFit/>
              </a:bodyPr>
              <a:lstStyle/>
              <a:p>
                <a14:m>
                  <m:oMath xmlns:m="http://schemas.openxmlformats.org/officeDocument/2006/math">
                    <m:sSub>
                      <m:sSubPr>
                        <m:ctrlPr>
                          <a:rPr lang="zh-CN" altLang="en-US" i="1" dirty="0" smtClean="0">
                            <a:solidFill>
                              <a:schemeClr val="bg1"/>
                            </a:solidFill>
                            <a:latin typeface="Cambria Math" panose="02040503050406030204" pitchFamily="18" charset="0"/>
                          </a:rPr>
                        </m:ctrlPr>
                      </m:sSubPr>
                      <m:e>
                        <m:r>
                          <a:rPr lang="zh-CN" altLang="en-US" i="1" dirty="0" smtClean="0">
                            <a:solidFill>
                              <a:schemeClr val="bg1"/>
                            </a:solidFill>
                            <a:latin typeface="Cambria Math" panose="02040503050406030204" pitchFamily="18" charset="0"/>
                          </a:rPr>
                          <m:t>𝑤</m:t>
                        </m:r>
                      </m:e>
                      <m:sub>
                        <m:r>
                          <a:rPr lang="zh-CN" altLang="en-US" i="1" dirty="0" smtClean="0">
                            <a:solidFill>
                              <a:schemeClr val="bg1"/>
                            </a:solidFill>
                            <a:latin typeface="Cambria Math" panose="02040503050406030204" pitchFamily="18" charset="0"/>
                          </a:rPr>
                          <m:t>𝑖</m:t>
                        </m:r>
                      </m:sub>
                    </m:sSub>
                    <m:r>
                      <a:rPr lang="zh-CN" altLang="en-US" i="1" dirty="0" smtClean="0">
                        <a:solidFill>
                          <a:schemeClr val="bg1"/>
                        </a:solidFill>
                        <a:latin typeface="Cambria Math" panose="02040503050406030204" pitchFamily="18" charset="0"/>
                      </a:rPr>
                      <m:t>：</m:t>
                    </m:r>
                  </m:oMath>
                </a14:m>
                <a:r>
                  <a:rPr lang="zh-CN" altLang="en-US" dirty="0">
                    <a:solidFill>
                      <a:schemeClr val="bg1"/>
                    </a:solidFill>
                  </a:rPr>
                  <a:t> 输入到神经元的权重</a:t>
                </a:r>
              </a:p>
            </p:txBody>
          </p:sp>
        </mc:Choice>
        <mc:Fallback xmlns="">
          <p:sp>
            <p:nvSpPr>
              <p:cNvPr id="59" name="文本框 58">
                <a:extLst>
                  <a:ext uri="{FF2B5EF4-FFF2-40B4-BE49-F238E27FC236}">
                    <a16:creationId xmlns:a16="http://schemas.microsoft.com/office/drawing/2014/main" id="{C954CD34-E52D-4261-BFBA-62B06554C569}"/>
                  </a:ext>
                </a:extLst>
              </p:cNvPr>
              <p:cNvSpPr txBox="1">
                <a:spLocks noRot="1" noChangeAspect="1" noMove="1" noResize="1" noEditPoints="1" noAdjustHandles="1" noChangeArrowheads="1" noChangeShapeType="1" noTextEdit="1"/>
              </p:cNvSpPr>
              <p:nvPr/>
            </p:nvSpPr>
            <p:spPr>
              <a:xfrm>
                <a:off x="1269572" y="4262965"/>
                <a:ext cx="3226261" cy="369332"/>
              </a:xfrm>
              <a:prstGeom prst="rect">
                <a:avLst/>
              </a:prstGeom>
              <a:blipFill>
                <a:blip r:embed="rId13"/>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E75021B1-D527-4673-83E7-C9B9C6293B9C}"/>
                  </a:ext>
                </a:extLst>
              </p:cNvPr>
              <p:cNvSpPr txBox="1"/>
              <p:nvPr/>
            </p:nvSpPr>
            <p:spPr>
              <a:xfrm>
                <a:off x="1269571" y="4727570"/>
                <a:ext cx="3226261" cy="369332"/>
              </a:xfrm>
              <a:prstGeom prst="rect">
                <a:avLst/>
              </a:prstGeom>
              <a:noFill/>
            </p:spPr>
            <p:txBody>
              <a:bodyPr wrap="square" rtlCol="0">
                <a:spAutoFit/>
              </a:bodyPr>
              <a:lstStyle/>
              <a:p>
                <a14:m>
                  <m:oMath xmlns:m="http://schemas.openxmlformats.org/officeDocument/2006/math">
                    <m:r>
                      <a:rPr lang="en-US" altLang="zh-CN" i="1" dirty="0" smtClean="0">
                        <a:solidFill>
                          <a:schemeClr val="bg1"/>
                        </a:solidFill>
                        <a:latin typeface="Cambria Math" panose="02040503050406030204" pitchFamily="18" charset="0"/>
                      </a:rPr>
                      <m:t>𝑏</m:t>
                    </m:r>
                  </m:oMath>
                </a14:m>
                <a:r>
                  <a:rPr lang="zh-CN" altLang="en-US" dirty="0">
                    <a:solidFill>
                      <a:schemeClr val="bg1"/>
                    </a:solidFill>
                  </a:rPr>
                  <a:t>： 神经元偏置</a:t>
                </a:r>
              </a:p>
            </p:txBody>
          </p:sp>
        </mc:Choice>
        <mc:Fallback xmlns="">
          <p:sp>
            <p:nvSpPr>
              <p:cNvPr id="60" name="文本框 59">
                <a:extLst>
                  <a:ext uri="{FF2B5EF4-FFF2-40B4-BE49-F238E27FC236}">
                    <a16:creationId xmlns:a16="http://schemas.microsoft.com/office/drawing/2014/main" id="{E75021B1-D527-4673-83E7-C9B9C6293B9C}"/>
                  </a:ext>
                </a:extLst>
              </p:cNvPr>
              <p:cNvSpPr txBox="1">
                <a:spLocks noRot="1" noChangeAspect="1" noMove="1" noResize="1" noEditPoints="1" noAdjustHandles="1" noChangeArrowheads="1" noChangeShapeType="1" noTextEdit="1"/>
              </p:cNvSpPr>
              <p:nvPr/>
            </p:nvSpPr>
            <p:spPr>
              <a:xfrm>
                <a:off x="1269571" y="4727570"/>
                <a:ext cx="3226261" cy="369332"/>
              </a:xfrm>
              <a:prstGeom prst="rect">
                <a:avLst/>
              </a:prstGeom>
              <a:blipFill>
                <a:blip r:embed="rId14"/>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9C03DF7D-42A2-48BC-A1C1-629990CC3DD3}"/>
                  </a:ext>
                </a:extLst>
              </p:cNvPr>
              <p:cNvSpPr txBox="1"/>
              <p:nvPr/>
            </p:nvSpPr>
            <p:spPr>
              <a:xfrm>
                <a:off x="1269570" y="5139191"/>
                <a:ext cx="3226261" cy="369332"/>
              </a:xfrm>
              <a:prstGeom prst="rect">
                <a:avLst/>
              </a:prstGeom>
              <a:noFill/>
            </p:spPr>
            <p:txBody>
              <a:bodyPr wrap="square" rtlCol="0">
                <a:spAutoFit/>
              </a:bodyPr>
              <a:lstStyle/>
              <a:p>
                <a14:m>
                  <m:oMath xmlns:m="http://schemas.openxmlformats.org/officeDocument/2006/math">
                    <m:r>
                      <a:rPr lang="zh-CN" altLang="en-US" i="1" smtClean="0">
                        <a:solidFill>
                          <a:schemeClr val="bg1"/>
                        </a:solidFill>
                        <a:latin typeface="Cambria Math" panose="02040503050406030204" pitchFamily="18" charset="0"/>
                      </a:rPr>
                      <m:t>𝜎</m:t>
                    </m:r>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𝑧</m:t>
                        </m:r>
                      </m:e>
                    </m:d>
                  </m:oMath>
                </a14:m>
                <a:r>
                  <a:rPr lang="zh-CN" altLang="en-US" dirty="0">
                    <a:solidFill>
                      <a:schemeClr val="bg1"/>
                    </a:solidFill>
                  </a:rPr>
                  <a:t>： </a:t>
                </a:r>
                <a:r>
                  <a:rPr lang="en-US" altLang="zh-CN" dirty="0">
                    <a:solidFill>
                      <a:schemeClr val="bg1"/>
                    </a:solidFill>
                  </a:rPr>
                  <a:t>S</a:t>
                </a:r>
                <a:r>
                  <a:rPr lang="zh-CN" altLang="en-US" dirty="0">
                    <a:solidFill>
                      <a:schemeClr val="bg1"/>
                    </a:solidFill>
                  </a:rPr>
                  <a:t>型函数</a:t>
                </a:r>
              </a:p>
            </p:txBody>
          </p:sp>
        </mc:Choice>
        <mc:Fallback xmlns="">
          <p:sp>
            <p:nvSpPr>
              <p:cNvPr id="61" name="文本框 60">
                <a:extLst>
                  <a:ext uri="{FF2B5EF4-FFF2-40B4-BE49-F238E27FC236}">
                    <a16:creationId xmlns:a16="http://schemas.microsoft.com/office/drawing/2014/main" id="{9C03DF7D-42A2-48BC-A1C1-629990CC3DD3}"/>
                  </a:ext>
                </a:extLst>
              </p:cNvPr>
              <p:cNvSpPr txBox="1">
                <a:spLocks noRot="1" noChangeAspect="1" noMove="1" noResize="1" noEditPoints="1" noAdjustHandles="1" noChangeArrowheads="1" noChangeShapeType="1" noTextEdit="1"/>
              </p:cNvSpPr>
              <p:nvPr/>
            </p:nvSpPr>
            <p:spPr>
              <a:xfrm>
                <a:off x="1269570" y="5139191"/>
                <a:ext cx="3226261" cy="369332"/>
              </a:xfrm>
              <a:prstGeom prst="rect">
                <a:avLst/>
              </a:prstGeom>
              <a:blipFill>
                <a:blip r:embed="rId15"/>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B0CAE965-124A-483E-89DB-C43CA79FDE39}"/>
                  </a:ext>
                </a:extLst>
              </p:cNvPr>
              <p:cNvSpPr txBox="1"/>
              <p:nvPr/>
            </p:nvSpPr>
            <p:spPr>
              <a:xfrm>
                <a:off x="1269569" y="5603796"/>
                <a:ext cx="3226261" cy="369332"/>
              </a:xfrm>
              <a:prstGeom prst="rect">
                <a:avLst/>
              </a:prstGeom>
              <a:noFill/>
            </p:spPr>
            <p:txBody>
              <a:bodyPr wrap="square" rtlCol="0">
                <a:spAutoFit/>
              </a:bodyPr>
              <a:lstStyle/>
              <a:p>
                <a14:m>
                  <m:oMath xmlns:m="http://schemas.openxmlformats.org/officeDocument/2006/math">
                    <m:r>
                      <a:rPr lang="en-US" altLang="zh-CN" b="0" i="1" dirty="0" smtClean="0">
                        <a:solidFill>
                          <a:schemeClr val="bg1"/>
                        </a:solidFill>
                        <a:latin typeface="Cambria Math" panose="02040503050406030204" pitchFamily="18" charset="0"/>
                      </a:rPr>
                      <m:t>𝑎</m:t>
                    </m:r>
                    <m:r>
                      <a:rPr lang="zh-CN" altLang="en-US" i="1" dirty="0">
                        <a:solidFill>
                          <a:schemeClr val="bg1"/>
                        </a:solidFill>
                        <a:latin typeface="Cambria Math" panose="02040503050406030204" pitchFamily="18" charset="0"/>
                      </a:rPr>
                      <m:t>：</m:t>
                    </m:r>
                  </m:oMath>
                </a14:m>
                <a:r>
                  <a:rPr lang="zh-CN" altLang="en-US" dirty="0">
                    <a:solidFill>
                      <a:schemeClr val="bg1"/>
                    </a:solidFill>
                  </a:rPr>
                  <a:t>单个神经元最后的输出</a:t>
                </a:r>
              </a:p>
            </p:txBody>
          </p:sp>
        </mc:Choice>
        <mc:Fallback xmlns="">
          <p:sp>
            <p:nvSpPr>
              <p:cNvPr id="62" name="文本框 61">
                <a:extLst>
                  <a:ext uri="{FF2B5EF4-FFF2-40B4-BE49-F238E27FC236}">
                    <a16:creationId xmlns:a16="http://schemas.microsoft.com/office/drawing/2014/main" id="{B0CAE965-124A-483E-89DB-C43CA79FDE39}"/>
                  </a:ext>
                </a:extLst>
              </p:cNvPr>
              <p:cNvSpPr txBox="1">
                <a:spLocks noRot="1" noChangeAspect="1" noMove="1" noResize="1" noEditPoints="1" noAdjustHandles="1" noChangeArrowheads="1" noChangeShapeType="1" noTextEdit="1"/>
              </p:cNvSpPr>
              <p:nvPr/>
            </p:nvSpPr>
            <p:spPr>
              <a:xfrm>
                <a:off x="1269569" y="5603796"/>
                <a:ext cx="3226261" cy="369332"/>
              </a:xfrm>
              <a:prstGeom prst="rect">
                <a:avLst/>
              </a:prstGeom>
              <a:blipFill>
                <a:blip r:embed="rId16"/>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817ED2B8-3707-455F-9BFC-3ECAFDF68325}"/>
                  </a:ext>
                </a:extLst>
              </p:cNvPr>
              <p:cNvSpPr txBox="1"/>
              <p:nvPr/>
            </p:nvSpPr>
            <p:spPr>
              <a:xfrm>
                <a:off x="5924364" y="2270818"/>
                <a:ext cx="3226261" cy="370935"/>
              </a:xfrm>
              <a:prstGeom prst="rect">
                <a:avLst/>
              </a:prstGeom>
              <a:noFill/>
            </p:spPr>
            <p:txBody>
              <a:bodyPr wrap="square" rtlCol="0">
                <a:spAutoFit/>
              </a:bodyPr>
              <a:lstStyle/>
              <a:p>
                <a:r>
                  <a:rPr lang="zh-CN" altLang="en-US" dirty="0">
                    <a:solidFill>
                      <a:schemeClr val="bg1"/>
                    </a:solidFill>
                    <a:sym typeface="Wingdings" panose="05000000000000000000" pitchFamily="2" charset="2"/>
                  </a:rPr>
                  <a:t> </a:t>
                </a:r>
                <a:r>
                  <a:rPr lang="zh-CN" altLang="en-US" dirty="0">
                    <a:solidFill>
                      <a:schemeClr val="bg1"/>
                    </a:solidFill>
                  </a:rPr>
                  <a:t>单个</a:t>
                </a:r>
                <a14:m>
                  <m:oMath xmlns:m="http://schemas.openxmlformats.org/officeDocument/2006/math">
                    <m:r>
                      <a:rPr lang="zh-CN" altLang="en-US" i="1" dirty="0">
                        <a:solidFill>
                          <a:schemeClr val="bg1"/>
                        </a:solidFill>
                        <a:latin typeface="Cambria Math" panose="02040503050406030204" pitchFamily="18" charset="0"/>
                      </a:rPr>
                      <m:t>神经</m:t>
                    </m:r>
                    <m:r>
                      <a:rPr lang="zh-CN" altLang="en-US" i="1" dirty="0" smtClean="0">
                        <a:solidFill>
                          <a:schemeClr val="bg1"/>
                        </a:solidFill>
                        <a:latin typeface="Cambria Math" panose="02040503050406030204" pitchFamily="18" charset="0"/>
                      </a:rPr>
                      <m:t>元</m:t>
                    </m:r>
                    <m:r>
                      <a:rPr lang="zh-CN" altLang="en-US" i="1" dirty="0">
                        <a:solidFill>
                          <a:schemeClr val="bg1"/>
                        </a:solidFill>
                        <a:latin typeface="Cambria Math" panose="02040503050406030204" pitchFamily="18" charset="0"/>
                      </a:rPr>
                      <m:t>输入</m:t>
                    </m:r>
                    <m:r>
                      <a:rPr lang="en-US" altLang="zh-CN" b="0" i="1" dirty="0" smtClean="0">
                        <a:solidFill>
                          <a:schemeClr val="bg1"/>
                        </a:solidFill>
                        <a:latin typeface="Cambria Math" panose="02040503050406030204" pitchFamily="18" charset="0"/>
                      </a:rPr>
                      <m:t>𝑧</m:t>
                    </m:r>
                    <m:r>
                      <a:rPr lang="zh-CN" altLang="en-US" i="1" dirty="0" smtClean="0">
                        <a:solidFill>
                          <a:schemeClr val="bg1"/>
                        </a:solidFill>
                        <a:latin typeface="Cambria Math" panose="02040503050406030204" pitchFamily="18" charset="0"/>
                      </a:rPr>
                      <m:t>表示</m:t>
                    </m:r>
                  </m:oMath>
                </a14:m>
                <a:r>
                  <a:rPr lang="zh-CN" altLang="en-US" dirty="0">
                    <a:solidFill>
                      <a:schemeClr val="bg1"/>
                    </a:solidFill>
                  </a:rPr>
                  <a:t>：</a:t>
                </a:r>
              </a:p>
            </p:txBody>
          </p:sp>
        </mc:Choice>
        <mc:Fallback xmlns="">
          <p:sp>
            <p:nvSpPr>
              <p:cNvPr id="63" name="文本框 62">
                <a:extLst>
                  <a:ext uri="{FF2B5EF4-FFF2-40B4-BE49-F238E27FC236}">
                    <a16:creationId xmlns:a16="http://schemas.microsoft.com/office/drawing/2014/main" id="{817ED2B8-3707-455F-9BFC-3ECAFDF68325}"/>
                  </a:ext>
                </a:extLst>
              </p:cNvPr>
              <p:cNvSpPr txBox="1">
                <a:spLocks noRot="1" noChangeAspect="1" noMove="1" noResize="1" noEditPoints="1" noAdjustHandles="1" noChangeArrowheads="1" noChangeShapeType="1" noTextEdit="1"/>
              </p:cNvSpPr>
              <p:nvPr/>
            </p:nvSpPr>
            <p:spPr>
              <a:xfrm>
                <a:off x="5924364" y="2270818"/>
                <a:ext cx="3226261" cy="370935"/>
              </a:xfrm>
              <a:prstGeom prst="rect">
                <a:avLst/>
              </a:prstGeom>
              <a:blipFill>
                <a:blip r:embed="rId17"/>
                <a:stretch>
                  <a:fillRect l="-1701" t="-10000" b="-26667"/>
                </a:stretch>
              </a:blipFill>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8F0398C8-3590-4609-B2AE-25C5259504AA}"/>
              </a:ext>
            </a:extLst>
          </p:cNvPr>
          <p:cNvSpPr txBox="1"/>
          <p:nvPr/>
        </p:nvSpPr>
        <p:spPr>
          <a:xfrm>
            <a:off x="5924366" y="3750463"/>
            <a:ext cx="3226261" cy="370935"/>
          </a:xfrm>
          <a:prstGeom prst="rect">
            <a:avLst/>
          </a:prstGeom>
          <a:noFill/>
          <a:effectLst>
            <a:softEdge rad="0"/>
          </a:effectLst>
        </p:spPr>
        <p:txBody>
          <a:bodyPr wrap="square" rtlCol="0">
            <a:spAutoFit/>
          </a:bodyPr>
          <a:lstStyle/>
          <a:p>
            <a:r>
              <a:rPr lang="zh-CN" altLang="en-US" dirty="0">
                <a:solidFill>
                  <a:schemeClr val="bg1"/>
                </a:solidFill>
                <a:sym typeface="Wingdings" panose="05000000000000000000" pitchFamily="2" charset="2"/>
              </a:rPr>
              <a:t> </a:t>
            </a:r>
            <a:r>
              <a:rPr lang="zh-CN" altLang="en-US" dirty="0">
                <a:solidFill>
                  <a:schemeClr val="bg1"/>
                </a:solidFill>
              </a:rPr>
              <a:t>神经元计算：</a:t>
            </a:r>
          </a:p>
        </p:txBody>
      </p:sp>
      <p:sp>
        <p:nvSpPr>
          <p:cNvPr id="65" name="文本框 64">
            <a:extLst>
              <a:ext uri="{FF2B5EF4-FFF2-40B4-BE49-F238E27FC236}">
                <a16:creationId xmlns:a16="http://schemas.microsoft.com/office/drawing/2014/main" id="{FE96C23B-FCCE-48CC-93C4-7E92A13ED9C3}"/>
              </a:ext>
            </a:extLst>
          </p:cNvPr>
          <p:cNvSpPr txBox="1"/>
          <p:nvPr/>
        </p:nvSpPr>
        <p:spPr>
          <a:xfrm>
            <a:off x="5924366" y="5106086"/>
            <a:ext cx="3226261" cy="370935"/>
          </a:xfrm>
          <a:prstGeom prst="rect">
            <a:avLst/>
          </a:prstGeom>
          <a:noFill/>
        </p:spPr>
        <p:txBody>
          <a:bodyPr wrap="square" rtlCol="0">
            <a:spAutoFit/>
          </a:bodyPr>
          <a:lstStyle/>
          <a:p>
            <a:r>
              <a:rPr lang="zh-CN" altLang="en-US" dirty="0">
                <a:solidFill>
                  <a:schemeClr val="bg1"/>
                </a:solidFill>
                <a:sym typeface="Wingdings" panose="05000000000000000000" pitchFamily="2" charset="2"/>
              </a:rPr>
              <a:t> </a:t>
            </a:r>
            <a:r>
              <a:rPr lang="zh-CN" altLang="en-US" dirty="0">
                <a:solidFill>
                  <a:schemeClr val="bg1"/>
                </a:solidFill>
              </a:rPr>
              <a:t>神经元输出：</a:t>
            </a:r>
          </a:p>
        </p:txBody>
      </p:sp>
      <p:pic>
        <p:nvPicPr>
          <p:cNvPr id="66" name="图片 65">
            <a:extLst>
              <a:ext uri="{FF2B5EF4-FFF2-40B4-BE49-F238E27FC236}">
                <a16:creationId xmlns:a16="http://schemas.microsoft.com/office/drawing/2014/main" id="{9F440144-A800-4A9A-8730-01057CC7A361}"/>
              </a:ext>
            </a:extLst>
          </p:cNvPr>
          <p:cNvPicPr>
            <a:picLocks noChangeAspect="1"/>
          </p:cNvPicPr>
          <p:nvPr/>
        </p:nvPicPr>
        <p:blipFill>
          <a:blip r:embed="rId18"/>
          <a:stretch>
            <a:fillRect/>
          </a:stretch>
        </p:blipFill>
        <p:spPr>
          <a:xfrm>
            <a:off x="9150625" y="3935930"/>
            <a:ext cx="2303112" cy="1378091"/>
          </a:xfrm>
          <a:prstGeom prst="rect">
            <a:avLst/>
          </a:prstGeom>
          <a:effectLst>
            <a:glow rad="76200">
              <a:schemeClr val="bg2"/>
            </a:glow>
          </a:effectLst>
        </p:spPr>
      </p:pic>
      <p:pic>
        <p:nvPicPr>
          <p:cNvPr id="68" name="图片 67">
            <a:extLst>
              <a:ext uri="{FF2B5EF4-FFF2-40B4-BE49-F238E27FC236}">
                <a16:creationId xmlns:a16="http://schemas.microsoft.com/office/drawing/2014/main" id="{6AAAC47B-9E72-4F2F-A158-3264E45A7B3D}"/>
              </a:ext>
            </a:extLst>
          </p:cNvPr>
          <p:cNvPicPr>
            <a:picLocks noChangeAspect="1"/>
          </p:cNvPicPr>
          <p:nvPr/>
        </p:nvPicPr>
        <p:blipFill>
          <a:blip r:embed="rId19"/>
          <a:stretch>
            <a:fillRect/>
          </a:stretch>
        </p:blipFill>
        <p:spPr>
          <a:xfrm>
            <a:off x="1036409" y="1532799"/>
            <a:ext cx="3692579" cy="1789758"/>
          </a:xfrm>
          <a:prstGeom prst="rect">
            <a:avLst/>
          </a:prstGeom>
          <a:effectLst>
            <a:glow rad="76200">
              <a:schemeClr val="bg2"/>
            </a:glow>
            <a:softEdge rad="12700"/>
          </a:effectLst>
        </p:spPr>
      </p:pic>
      <p:sp>
        <p:nvSpPr>
          <p:cNvPr id="71" name="箭头: 右 70">
            <a:extLst>
              <a:ext uri="{FF2B5EF4-FFF2-40B4-BE49-F238E27FC236}">
                <a16:creationId xmlns:a16="http://schemas.microsoft.com/office/drawing/2014/main" id="{285AEFF2-F902-4C42-AC92-6CA5DC87DD03}"/>
              </a:ext>
            </a:extLst>
          </p:cNvPr>
          <p:cNvSpPr/>
          <p:nvPr/>
        </p:nvSpPr>
        <p:spPr>
          <a:xfrm>
            <a:off x="8571064" y="4431638"/>
            <a:ext cx="361925" cy="406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14087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56CDDC4B-7DE4-4B19-8204-D8E9F340C90A}"/>
              </a:ext>
            </a:extLst>
          </p:cNvPr>
          <p:cNvPicPr>
            <a:picLocks noChangeAspect="1"/>
          </p:cNvPicPr>
          <p:nvPr/>
        </p:nvPicPr>
        <p:blipFill>
          <a:blip r:embed="rId3"/>
          <a:stretch>
            <a:fillRect/>
          </a:stretch>
        </p:blipFill>
        <p:spPr>
          <a:xfrm>
            <a:off x="781395" y="1663709"/>
            <a:ext cx="6267797" cy="4254949"/>
          </a:xfrm>
          <a:prstGeom prst="rect">
            <a:avLst/>
          </a:prstGeom>
          <a:effectLst>
            <a:glow rad="76200">
              <a:schemeClr val="bg2"/>
            </a:glow>
          </a:effectLst>
        </p:spPr>
      </p:pic>
      <p:sp>
        <p:nvSpPr>
          <p:cNvPr id="29" name="文本框 28"/>
          <p:cNvSpPr txBox="1"/>
          <p:nvPr/>
        </p:nvSpPr>
        <p:spPr>
          <a:xfrm>
            <a:off x="874712" y="473038"/>
            <a:ext cx="6623367" cy="584775"/>
          </a:xfrm>
          <a:prstGeom prst="rect">
            <a:avLst/>
          </a:prstGeom>
          <a:noFill/>
        </p:spPr>
        <p:txBody>
          <a:bodyPr wrap="square" rtlCol="0">
            <a:spAutoFit/>
            <a:scene3d>
              <a:camera prst="orthographicFront"/>
              <a:lightRig rig="threePt" dir="t"/>
            </a:scene3d>
            <a:sp3d contourW="12700"/>
          </a:bodyPr>
          <a:lstStyle/>
          <a:p>
            <a:pPr lvl="0">
              <a:defRPr/>
            </a:pPr>
            <a:r>
              <a:rPr lang="zh-CN" altLang="en-US" sz="3200" dirty="0">
                <a:solidFill>
                  <a:prstClr val="white"/>
                </a:solidFill>
                <a:latin typeface="碳纤维正粗黑简体" panose="02010601030101010101" pitchFamily="2" charset="-122"/>
                <a:ea typeface="碳纤维正粗黑简体" panose="02010601030101010101" pitchFamily="2" charset="-122"/>
              </a:rPr>
              <a:t>多层感知机</a:t>
            </a:r>
            <a:r>
              <a:rPr lang="en-US" altLang="zh-CN" sz="3200" dirty="0">
                <a:solidFill>
                  <a:prstClr val="white"/>
                </a:solidFill>
                <a:latin typeface="碳纤维正粗黑简体" panose="02010601030101010101" pitchFamily="2" charset="-122"/>
                <a:ea typeface="碳纤维正粗黑简体" panose="02010601030101010101" pitchFamily="2" charset="-122"/>
              </a:rPr>
              <a:t>(</a:t>
            </a:r>
            <a:r>
              <a:rPr lang="en-US" altLang="zh-CN" sz="3200" dirty="0">
                <a:solidFill>
                  <a:schemeClr val="bg1"/>
                </a:solidFill>
              </a:rPr>
              <a:t>MLP</a:t>
            </a:r>
            <a:r>
              <a:rPr lang="en-US" altLang="zh-CN" sz="3200" dirty="0">
                <a:solidFill>
                  <a:prstClr val="white"/>
                </a:solidFill>
                <a:latin typeface="碳纤维正粗黑简体" panose="02010601030101010101" pitchFamily="2" charset="-122"/>
                <a:ea typeface="碳纤维正粗黑简体" panose="02010601030101010101" pitchFamily="2" charset="-122"/>
              </a:rPr>
              <a:t>)</a:t>
            </a:r>
            <a:endParaRPr kumimoji="0" lang="zh-CN" altLang="en-US" sz="3200" b="0" i="0" u="none" strike="noStrike" kern="1200" cap="none" spc="0" normalizeH="0" baseline="0" noProof="0" dirty="0">
              <a:ln>
                <a:noFill/>
              </a:ln>
              <a:solidFill>
                <a:prstClr val="white"/>
              </a:solidFill>
              <a:effectLst/>
              <a:uLnTx/>
              <a:uFillTx/>
              <a:latin typeface="碳纤维正粗黑简体" panose="02010601030101010101" pitchFamily="2" charset="-122"/>
              <a:ea typeface="碳纤维正粗黑简体" panose="02010601030101010101" pitchFamily="2" charset="-122"/>
              <a:cs typeface="+mn-cs"/>
            </a:endParaRPr>
          </a:p>
        </p:txBody>
      </p:sp>
      <p:grpSp>
        <p:nvGrpSpPr>
          <p:cNvPr id="31" name="组合 30"/>
          <p:cNvGrpSpPr/>
          <p:nvPr/>
        </p:nvGrpSpPr>
        <p:grpSpPr>
          <a:xfrm>
            <a:off x="0" y="863599"/>
            <a:ext cx="12192000" cy="232314"/>
            <a:chOff x="0" y="863599"/>
            <a:chExt cx="12192000" cy="232314"/>
          </a:xfrm>
        </p:grpSpPr>
        <p:cxnSp>
          <p:nvCxnSpPr>
            <p:cNvPr id="32" name="直接连接符 31"/>
            <p:cNvCxnSpPr/>
            <p:nvPr/>
          </p:nvCxnSpPr>
          <p:spPr>
            <a:xfrm>
              <a:off x="0" y="1095913"/>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0383519" y="863599"/>
              <a:ext cx="1024461" cy="232313"/>
              <a:chOff x="9494519" y="680443"/>
              <a:chExt cx="1024461" cy="377370"/>
            </a:xfrm>
          </p:grpSpPr>
          <p:sp>
            <p:nvSpPr>
              <p:cNvPr id="34" name="平行四边形 33"/>
              <p:cNvSpPr/>
              <p:nvPr/>
            </p:nvSpPr>
            <p:spPr>
              <a:xfrm>
                <a:off x="949451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a:off x="983910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a:off x="1018369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文本框 45">
            <a:extLst>
              <a:ext uri="{FF2B5EF4-FFF2-40B4-BE49-F238E27FC236}">
                <a16:creationId xmlns:a16="http://schemas.microsoft.com/office/drawing/2014/main" id="{A9914857-8FDD-4E13-9DB5-E3C89007DD52}"/>
              </a:ext>
            </a:extLst>
          </p:cNvPr>
          <p:cNvSpPr txBox="1"/>
          <p:nvPr/>
        </p:nvSpPr>
        <p:spPr>
          <a:xfrm>
            <a:off x="7273636" y="1778398"/>
            <a:ext cx="3906132" cy="1077218"/>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 </a:t>
            </a:r>
            <a:r>
              <a:rPr lang="zh-CN" altLang="en-US" sz="1600" dirty="0">
                <a:solidFill>
                  <a:schemeClr val="bg1"/>
                </a:solidFill>
              </a:rPr>
              <a:t>多层感知机</a:t>
            </a:r>
            <a:r>
              <a:rPr lang="en-US" altLang="zh-CN" sz="1600" dirty="0">
                <a:solidFill>
                  <a:schemeClr val="bg1"/>
                </a:solidFill>
              </a:rPr>
              <a:t>(MLP)</a:t>
            </a:r>
            <a:r>
              <a:rPr lang="zh-CN" altLang="en-US" sz="1600" dirty="0">
                <a:solidFill>
                  <a:schemeClr val="bg1"/>
                </a:solidFill>
              </a:rPr>
              <a:t>是由多个感知器按层排列组合而成。前一层的输出连接到后一层每一个神经元的输入。每一层的神经元个数没有限制。</a:t>
            </a:r>
          </a:p>
        </p:txBody>
      </p:sp>
      <p:sp>
        <p:nvSpPr>
          <p:cNvPr id="47" name="文本框 46">
            <a:extLst>
              <a:ext uri="{FF2B5EF4-FFF2-40B4-BE49-F238E27FC236}">
                <a16:creationId xmlns:a16="http://schemas.microsoft.com/office/drawing/2014/main" id="{42BFD7B3-A5E5-42D6-97EB-4289B9CD4E06}"/>
              </a:ext>
            </a:extLst>
          </p:cNvPr>
          <p:cNvSpPr txBox="1"/>
          <p:nvPr/>
        </p:nvSpPr>
        <p:spPr>
          <a:xfrm>
            <a:off x="7273636" y="3079974"/>
            <a:ext cx="3906132" cy="830997"/>
          </a:xfrm>
          <a:prstGeom prst="rect">
            <a:avLst/>
          </a:prstGeom>
          <a:noFill/>
          <a:effectLst>
            <a:glow rad="228600">
              <a:schemeClr val="accent1">
                <a:satMod val="175000"/>
                <a:alpha val="40000"/>
              </a:schemeClr>
            </a:glow>
          </a:effectLst>
        </p:spPr>
        <p:txBody>
          <a:bodyPr wrap="square" rtlCol="0">
            <a:spAutoFit/>
          </a:bodyPr>
          <a:lstStyle/>
          <a:p>
            <a:r>
              <a:rPr lang="zh-CN" altLang="en-US" sz="1600" dirty="0">
                <a:solidFill>
                  <a:schemeClr val="bg1"/>
                </a:solidFill>
                <a:sym typeface="Wingdings" panose="05000000000000000000" pitchFamily="2" charset="2"/>
              </a:rPr>
              <a:t> 第一层</a:t>
            </a:r>
            <a:r>
              <a:rPr lang="zh-CN" altLang="en-US" sz="1600" dirty="0">
                <a:solidFill>
                  <a:schemeClr val="bg1"/>
                </a:solidFill>
              </a:rPr>
              <a:t>叫输入层</a:t>
            </a:r>
            <a:r>
              <a:rPr lang="en-US" altLang="zh-CN" sz="1600" dirty="0">
                <a:solidFill>
                  <a:schemeClr val="bg1"/>
                </a:solidFill>
              </a:rPr>
              <a:t>(input layer)</a:t>
            </a:r>
            <a:r>
              <a:rPr lang="zh-CN" altLang="en-US" sz="1600" dirty="0">
                <a:solidFill>
                  <a:schemeClr val="bg1"/>
                </a:solidFill>
              </a:rPr>
              <a:t>，每个神经元代表样本的某个值，该层作为第二层神经元的输入。</a:t>
            </a:r>
          </a:p>
        </p:txBody>
      </p:sp>
      <p:sp>
        <p:nvSpPr>
          <p:cNvPr id="48" name="文本框 47">
            <a:extLst>
              <a:ext uri="{FF2B5EF4-FFF2-40B4-BE49-F238E27FC236}">
                <a16:creationId xmlns:a16="http://schemas.microsoft.com/office/drawing/2014/main" id="{DDDBC1EA-2E42-4CAB-B9A8-B0D62419459C}"/>
              </a:ext>
            </a:extLst>
          </p:cNvPr>
          <p:cNvSpPr txBox="1"/>
          <p:nvPr/>
        </p:nvSpPr>
        <p:spPr>
          <a:xfrm>
            <a:off x="7273636" y="4083225"/>
            <a:ext cx="3906132" cy="584775"/>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 最后一层叫输出层</a:t>
            </a:r>
            <a:r>
              <a:rPr lang="en-US" altLang="zh-CN" sz="1600" dirty="0">
                <a:solidFill>
                  <a:schemeClr val="bg1"/>
                </a:solidFill>
                <a:sym typeface="Wingdings" panose="05000000000000000000" pitchFamily="2" charset="2"/>
              </a:rPr>
              <a:t>(output layer)</a:t>
            </a:r>
            <a:r>
              <a:rPr lang="zh-CN" altLang="en-US" sz="1600" dirty="0">
                <a:solidFill>
                  <a:schemeClr val="bg1"/>
                </a:solidFill>
                <a:sym typeface="Wingdings" panose="05000000000000000000" pitchFamily="2" charset="2"/>
              </a:rPr>
              <a:t>，表示整个神经网络的输出。</a:t>
            </a:r>
            <a:endParaRPr lang="zh-CN" altLang="en-US" sz="1600" dirty="0">
              <a:solidFill>
                <a:schemeClr val="bg1"/>
              </a:solidFill>
            </a:endParaRPr>
          </a:p>
        </p:txBody>
      </p:sp>
      <p:sp>
        <p:nvSpPr>
          <p:cNvPr id="49" name="文本框 48">
            <a:extLst>
              <a:ext uri="{FF2B5EF4-FFF2-40B4-BE49-F238E27FC236}">
                <a16:creationId xmlns:a16="http://schemas.microsoft.com/office/drawing/2014/main" id="{BA058D5E-1823-4E38-821E-CF0EEB737982}"/>
              </a:ext>
            </a:extLst>
          </p:cNvPr>
          <p:cNvSpPr txBox="1"/>
          <p:nvPr/>
        </p:nvSpPr>
        <p:spPr>
          <a:xfrm>
            <a:off x="7282945" y="5086476"/>
            <a:ext cx="3906132" cy="584775"/>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 除了第一层和最后一层，中间的所有层统称隐藏层</a:t>
            </a:r>
            <a:r>
              <a:rPr lang="en-US" altLang="zh-CN" sz="1600" dirty="0">
                <a:solidFill>
                  <a:schemeClr val="bg1"/>
                </a:solidFill>
                <a:sym typeface="Wingdings" panose="05000000000000000000" pitchFamily="2" charset="2"/>
              </a:rPr>
              <a:t>(hidden layer)</a:t>
            </a:r>
            <a:r>
              <a:rPr lang="zh-CN" altLang="en-US" sz="1600" dirty="0">
                <a:solidFill>
                  <a:schemeClr val="bg1"/>
                </a:solidFill>
                <a:sym typeface="Wingdings" panose="05000000000000000000" pitchFamily="2" charset="2"/>
              </a:rPr>
              <a:t>。</a:t>
            </a:r>
            <a:endParaRPr lang="zh-CN" altLang="en-US" sz="1600" dirty="0">
              <a:solidFill>
                <a:schemeClr val="bg1"/>
              </a:solidFill>
            </a:endParaRPr>
          </a:p>
        </p:txBody>
      </p:sp>
    </p:spTree>
    <p:extLst>
      <p:ext uri="{BB962C8B-B14F-4D97-AF65-F5344CB8AC3E}">
        <p14:creationId xmlns:p14="http://schemas.microsoft.com/office/powerpoint/2010/main" val="128458963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874712" y="473038"/>
            <a:ext cx="6623367" cy="584775"/>
          </a:xfrm>
          <a:prstGeom prst="rect">
            <a:avLst/>
          </a:prstGeom>
          <a:noFill/>
        </p:spPr>
        <p:txBody>
          <a:bodyPr wrap="square" rtlCol="0">
            <a:spAutoFit/>
            <a:scene3d>
              <a:camera prst="orthographicFront"/>
              <a:lightRig rig="threePt" dir="t"/>
            </a:scene3d>
            <a:sp3d contourW="12700"/>
          </a:bodyPr>
          <a:lstStyle/>
          <a:p>
            <a:pPr lvl="0">
              <a:defRPr/>
            </a:pPr>
            <a:r>
              <a:rPr lang="zh-CN" altLang="en-US" sz="3200" dirty="0">
                <a:solidFill>
                  <a:prstClr val="white"/>
                </a:solidFill>
                <a:latin typeface="碳纤维正粗黑简体" panose="02010601030101010101" pitchFamily="2" charset="-122"/>
                <a:ea typeface="碳纤维正粗黑简体" panose="02010601030101010101" pitchFamily="2" charset="-122"/>
              </a:rPr>
              <a:t>参数向量化</a:t>
            </a:r>
            <a:endParaRPr kumimoji="0" lang="zh-CN" altLang="en-US" sz="3200" b="0" i="0" u="none" strike="noStrike" kern="1200" cap="none" spc="0" normalizeH="0" baseline="0" noProof="0" dirty="0">
              <a:ln>
                <a:noFill/>
              </a:ln>
              <a:solidFill>
                <a:prstClr val="white"/>
              </a:solidFill>
              <a:effectLst/>
              <a:uLnTx/>
              <a:uFillTx/>
              <a:latin typeface="碳纤维正粗黑简体" panose="02010601030101010101" pitchFamily="2" charset="-122"/>
              <a:ea typeface="碳纤维正粗黑简体" panose="02010601030101010101" pitchFamily="2" charset="-122"/>
              <a:cs typeface="+mn-cs"/>
            </a:endParaRPr>
          </a:p>
        </p:txBody>
      </p:sp>
      <p:grpSp>
        <p:nvGrpSpPr>
          <p:cNvPr id="31" name="组合 30"/>
          <p:cNvGrpSpPr/>
          <p:nvPr/>
        </p:nvGrpSpPr>
        <p:grpSpPr>
          <a:xfrm>
            <a:off x="0" y="863599"/>
            <a:ext cx="12192000" cy="232314"/>
            <a:chOff x="0" y="863599"/>
            <a:chExt cx="12192000" cy="232314"/>
          </a:xfrm>
        </p:grpSpPr>
        <p:cxnSp>
          <p:nvCxnSpPr>
            <p:cNvPr id="32" name="直接连接符 31"/>
            <p:cNvCxnSpPr/>
            <p:nvPr/>
          </p:nvCxnSpPr>
          <p:spPr>
            <a:xfrm>
              <a:off x="0" y="1095913"/>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0383519" y="863599"/>
              <a:ext cx="1024461" cy="232313"/>
              <a:chOff x="9494519" y="680443"/>
              <a:chExt cx="1024461" cy="377370"/>
            </a:xfrm>
          </p:grpSpPr>
          <p:sp>
            <p:nvSpPr>
              <p:cNvPr id="34" name="平行四边形 33"/>
              <p:cNvSpPr/>
              <p:nvPr/>
            </p:nvSpPr>
            <p:spPr>
              <a:xfrm>
                <a:off x="949451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a:off x="983910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a:off x="1018369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A9914857-8FDD-4E13-9DB5-E3C89007DD52}"/>
                  </a:ext>
                </a:extLst>
              </p:cNvPr>
              <p:cNvSpPr txBox="1"/>
              <p:nvPr/>
            </p:nvSpPr>
            <p:spPr>
              <a:xfrm>
                <a:off x="5447756" y="1879071"/>
                <a:ext cx="3906132" cy="349391"/>
              </a:xfrm>
              <a:prstGeom prst="rect">
                <a:avLst/>
              </a:prstGeom>
              <a:noFill/>
            </p:spPr>
            <p:txBody>
              <a:bodyPr wrap="square" rtlCol="0">
                <a:spAutoFit/>
              </a:bodyPr>
              <a:lstStyle/>
              <a:p>
                <a14:m>
                  <m:oMath xmlns:m="http://schemas.openxmlformats.org/officeDocument/2006/math">
                    <m:sSubSup>
                      <m:sSubSupPr>
                        <m:ctrlPr>
                          <a:rPr lang="zh-CN" altLang="en-US" sz="1400" i="1" dirty="0" smtClean="0">
                            <a:solidFill>
                              <a:schemeClr val="bg1"/>
                            </a:solidFill>
                            <a:latin typeface="Cambria Math" panose="02040503050406030204" pitchFamily="18" charset="0"/>
                          </a:rPr>
                        </m:ctrlPr>
                      </m:sSubSupPr>
                      <m:e>
                        <m:r>
                          <a:rPr lang="zh-CN" altLang="en-US" sz="1400" i="1" dirty="0">
                            <a:solidFill>
                              <a:schemeClr val="bg1"/>
                            </a:solidFill>
                            <a:latin typeface="Cambria Math" panose="02040503050406030204" pitchFamily="18" charset="0"/>
                          </a:rPr>
                          <m:t>𝑏</m:t>
                        </m:r>
                      </m:e>
                      <m:sub>
                        <m:r>
                          <a:rPr lang="zh-CN" altLang="en-US" sz="1400" i="1" dirty="0">
                            <a:solidFill>
                              <a:schemeClr val="bg1"/>
                            </a:solidFill>
                            <a:latin typeface="Cambria Math" panose="02040503050406030204" pitchFamily="18" charset="0"/>
                          </a:rPr>
                          <m:t>𝑗</m:t>
                        </m:r>
                      </m:sub>
                      <m:sup>
                        <m:r>
                          <a:rPr lang="zh-CN" altLang="en-US" sz="1400" i="1" dirty="0">
                            <a:solidFill>
                              <a:schemeClr val="bg1"/>
                            </a:solidFill>
                            <a:latin typeface="Cambria Math" panose="02040503050406030204" pitchFamily="18" charset="0"/>
                          </a:rPr>
                          <m:t>𝑙</m:t>
                        </m:r>
                      </m:sup>
                    </m:sSubSup>
                  </m:oMath>
                </a14:m>
                <a:r>
                  <a:rPr lang="zh-CN" altLang="en-US" sz="1400" dirty="0">
                    <a:solidFill>
                      <a:schemeClr val="bg1"/>
                    </a:solidFill>
                  </a:rPr>
                  <a:t> ：第</a:t>
                </a:r>
                <a14:m>
                  <m:oMath xmlns:m="http://schemas.openxmlformats.org/officeDocument/2006/math">
                    <m:r>
                      <a:rPr lang="en-US" altLang="zh-CN" sz="1400" b="0" i="0" dirty="0" smtClean="0">
                        <a:solidFill>
                          <a:schemeClr val="bg1"/>
                        </a:solidFill>
                        <a:latin typeface="Cambria Math" panose="02040503050406030204" pitchFamily="18" charset="0"/>
                      </a:rPr>
                      <m:t> </m:t>
                    </m:r>
                    <m:r>
                      <a:rPr lang="zh-CN" altLang="en-US" sz="1400" i="1" dirty="0">
                        <a:solidFill>
                          <a:schemeClr val="bg1"/>
                        </a:solidFill>
                        <a:latin typeface="Cambria Math" panose="02040503050406030204" pitchFamily="18" charset="0"/>
                      </a:rPr>
                      <m:t>𝑙</m:t>
                    </m:r>
                    <m:r>
                      <a:rPr lang="en-US" altLang="zh-CN" sz="1400" i="1" dirty="0">
                        <a:solidFill>
                          <a:schemeClr val="bg1"/>
                        </a:solidFill>
                        <a:latin typeface="Cambria Math" panose="02040503050406030204" pitchFamily="18" charset="0"/>
                      </a:rPr>
                      <m:t> </m:t>
                    </m:r>
                  </m:oMath>
                </a14:m>
                <a:r>
                  <a:rPr lang="zh-CN" altLang="en-US" sz="1400" dirty="0">
                    <a:solidFill>
                      <a:schemeClr val="bg1"/>
                    </a:solidFill>
                  </a:rPr>
                  <a:t>层上第</a:t>
                </a:r>
                <a14:m>
                  <m:oMath xmlns:m="http://schemas.openxmlformats.org/officeDocument/2006/math">
                    <m:r>
                      <a:rPr lang="en-US" altLang="zh-CN" sz="1400" b="0" i="0" dirty="0" smtClean="0">
                        <a:solidFill>
                          <a:schemeClr val="bg1"/>
                        </a:solidFill>
                        <a:latin typeface="Cambria Math" panose="02040503050406030204" pitchFamily="18" charset="0"/>
                      </a:rPr>
                      <m:t> </m:t>
                    </m:r>
                    <m:r>
                      <a:rPr lang="zh-CN" altLang="en-US" sz="1400" i="1" dirty="0">
                        <a:solidFill>
                          <a:schemeClr val="bg1"/>
                        </a:solidFill>
                        <a:latin typeface="Cambria Math" panose="02040503050406030204" pitchFamily="18" charset="0"/>
                      </a:rPr>
                      <m:t>𝑗</m:t>
                    </m:r>
                    <m:r>
                      <a:rPr lang="en-US" altLang="zh-CN" sz="1400" i="1" dirty="0">
                        <a:solidFill>
                          <a:schemeClr val="bg1"/>
                        </a:solidFill>
                        <a:latin typeface="Cambria Math" panose="02040503050406030204" pitchFamily="18" charset="0"/>
                      </a:rPr>
                      <m:t> </m:t>
                    </m:r>
                  </m:oMath>
                </a14:m>
                <a:r>
                  <a:rPr lang="zh-CN" altLang="en-US" sz="1400" dirty="0">
                    <a:solidFill>
                      <a:schemeClr val="bg1"/>
                    </a:solidFill>
                  </a:rPr>
                  <a:t>个神经元的偏置</a:t>
                </a:r>
              </a:p>
            </p:txBody>
          </p:sp>
        </mc:Choice>
        <mc:Fallback xmlns="">
          <p:sp>
            <p:nvSpPr>
              <p:cNvPr id="46" name="文本框 45">
                <a:extLst>
                  <a:ext uri="{FF2B5EF4-FFF2-40B4-BE49-F238E27FC236}">
                    <a16:creationId xmlns:a16="http://schemas.microsoft.com/office/drawing/2014/main" id="{A9914857-8FDD-4E13-9DB5-E3C89007DD52}"/>
                  </a:ext>
                </a:extLst>
              </p:cNvPr>
              <p:cNvSpPr txBox="1">
                <a:spLocks noRot="1" noChangeAspect="1" noMove="1" noResize="1" noEditPoints="1" noAdjustHandles="1" noChangeArrowheads="1" noChangeShapeType="1" noTextEdit="1"/>
              </p:cNvSpPr>
              <p:nvPr/>
            </p:nvSpPr>
            <p:spPr>
              <a:xfrm>
                <a:off x="5447756" y="1879071"/>
                <a:ext cx="3906132" cy="349391"/>
              </a:xfrm>
              <a:prstGeom prst="rect">
                <a:avLst/>
              </a:prstGeom>
              <a:blipFill>
                <a:blip r:embed="rId3"/>
                <a:stretch>
                  <a:fillRect b="-86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42BFD7B3-A5E5-42D6-97EB-4289B9CD4E06}"/>
                  </a:ext>
                </a:extLst>
              </p:cNvPr>
              <p:cNvSpPr txBox="1"/>
              <p:nvPr/>
            </p:nvSpPr>
            <p:spPr>
              <a:xfrm>
                <a:off x="796676" y="5686957"/>
                <a:ext cx="3906132" cy="523220"/>
              </a:xfrm>
              <a:prstGeom prst="rect">
                <a:avLst/>
              </a:prstGeom>
              <a:noFill/>
              <a:effectLst>
                <a:glow rad="228600">
                  <a:schemeClr val="accent1">
                    <a:satMod val="175000"/>
                    <a:alpha val="40000"/>
                  </a:schemeClr>
                </a:glow>
              </a:effectLst>
            </p:spPr>
            <p:txBody>
              <a:bodyPr wrap="square" rtlCol="0">
                <a:spAutoFit/>
              </a:bodyPr>
              <a:lstStyle/>
              <a:p>
                <a:r>
                  <a:rPr lang="zh-CN" altLang="en-US" sz="1400" dirty="0">
                    <a:solidFill>
                      <a:srgbClr val="92D050"/>
                    </a:solidFill>
                    <a:sym typeface="Wingdings" panose="05000000000000000000" pitchFamily="2" charset="2"/>
                  </a:rPr>
                  <a:t></a:t>
                </a:r>
                <a:r>
                  <a:rPr lang="en-US" altLang="zh-CN" sz="1400" dirty="0">
                    <a:solidFill>
                      <a:srgbClr val="92D050"/>
                    </a:solidFill>
                    <a:sym typeface="Wingdings" panose="05000000000000000000" pitchFamily="2" charset="2"/>
                  </a:rPr>
                  <a:t> </a:t>
                </a:r>
                <a:r>
                  <a:rPr lang="zh-CN" altLang="en-US" sz="1400" dirty="0">
                    <a:solidFill>
                      <a:srgbClr val="92D050"/>
                    </a:solidFill>
                    <a:sym typeface="Wingdings" panose="05000000000000000000" pitchFamily="2" charset="2"/>
                  </a:rPr>
                  <a:t>假设网络一共有</a:t>
                </a:r>
                <a14:m>
                  <m:oMath xmlns:m="http://schemas.openxmlformats.org/officeDocument/2006/math">
                    <m:r>
                      <a:rPr lang="en-US" altLang="zh-CN" sz="1400" b="0" i="0" dirty="0" smtClean="0">
                        <a:solidFill>
                          <a:srgbClr val="92D050"/>
                        </a:solidFill>
                        <a:latin typeface="Cambria Math" panose="02040503050406030204" pitchFamily="18" charset="0"/>
                      </a:rPr>
                      <m:t> </m:t>
                    </m:r>
                    <m:r>
                      <a:rPr lang="zh-CN" altLang="en-US" sz="1400" i="1" dirty="0" smtClean="0">
                        <a:solidFill>
                          <a:srgbClr val="92D050"/>
                        </a:solidFill>
                        <a:latin typeface="Cambria Math" panose="02040503050406030204" pitchFamily="18" charset="0"/>
                      </a:rPr>
                      <m:t>𝑙</m:t>
                    </m:r>
                    <m:r>
                      <a:rPr lang="en-US" altLang="zh-CN" sz="1400" b="0" i="1" dirty="0" smtClean="0">
                        <a:solidFill>
                          <a:srgbClr val="92D050"/>
                        </a:solidFill>
                        <a:latin typeface="Cambria Math" panose="02040503050406030204" pitchFamily="18" charset="0"/>
                      </a:rPr>
                      <m:t> </m:t>
                    </m:r>
                  </m:oMath>
                </a14:m>
                <a:r>
                  <a:rPr lang="zh-CN" altLang="en-US" sz="1400" dirty="0">
                    <a:solidFill>
                      <a:srgbClr val="92D050"/>
                    </a:solidFill>
                  </a:rPr>
                  <a:t>层，用</a:t>
                </a:r>
                <a14:m>
                  <m:oMath xmlns:m="http://schemas.openxmlformats.org/officeDocument/2006/math">
                    <m:r>
                      <a:rPr lang="zh-CN" altLang="en-US" sz="1400" i="1" dirty="0" smtClean="0">
                        <a:solidFill>
                          <a:srgbClr val="92D050"/>
                        </a:solidFill>
                        <a:latin typeface="Cambria Math" panose="02040503050406030204" pitchFamily="18" charset="0"/>
                      </a:rPr>
                      <m:t>𝑗</m:t>
                    </m:r>
                  </m:oMath>
                </a14:m>
                <a:r>
                  <a:rPr lang="zh-CN" altLang="en-US" sz="1400" dirty="0">
                    <a:solidFill>
                      <a:srgbClr val="92D050"/>
                    </a:solidFill>
                  </a:rPr>
                  <a:t>表示该层的第</a:t>
                </a:r>
                <a14:m>
                  <m:oMath xmlns:m="http://schemas.openxmlformats.org/officeDocument/2006/math">
                    <m:r>
                      <a:rPr lang="en-US" altLang="zh-CN" sz="1400" b="0" i="0" dirty="0" smtClean="0">
                        <a:solidFill>
                          <a:srgbClr val="92D050"/>
                        </a:solidFill>
                        <a:latin typeface="Cambria Math" panose="02040503050406030204" pitchFamily="18" charset="0"/>
                      </a:rPr>
                      <m:t> </m:t>
                    </m:r>
                    <m:r>
                      <a:rPr lang="zh-CN" altLang="en-US" sz="1400" i="1" dirty="0">
                        <a:solidFill>
                          <a:srgbClr val="92D050"/>
                        </a:solidFill>
                        <a:latin typeface="Cambria Math" panose="02040503050406030204" pitchFamily="18" charset="0"/>
                      </a:rPr>
                      <m:t>𝑗</m:t>
                    </m:r>
                    <m:r>
                      <a:rPr lang="en-US" altLang="zh-CN" sz="1400" b="0" i="1" dirty="0" smtClean="0">
                        <a:solidFill>
                          <a:srgbClr val="92D050"/>
                        </a:solidFill>
                        <a:latin typeface="Cambria Math" panose="02040503050406030204" pitchFamily="18" charset="0"/>
                      </a:rPr>
                      <m:t> </m:t>
                    </m:r>
                  </m:oMath>
                </a14:m>
                <a:r>
                  <a:rPr lang="zh-CN" altLang="en-US" sz="1400" dirty="0">
                    <a:solidFill>
                      <a:srgbClr val="92D050"/>
                    </a:solidFill>
                  </a:rPr>
                  <a:t>个神经元，用</a:t>
                </a:r>
                <a14:m>
                  <m:oMath xmlns:m="http://schemas.openxmlformats.org/officeDocument/2006/math">
                    <m:r>
                      <a:rPr lang="en-US" altLang="zh-CN" sz="1400" b="0" i="0" dirty="0" smtClean="0">
                        <a:solidFill>
                          <a:srgbClr val="92D050"/>
                        </a:solidFill>
                        <a:latin typeface="Cambria Math" panose="02040503050406030204" pitchFamily="18" charset="0"/>
                      </a:rPr>
                      <m:t> </m:t>
                    </m:r>
                    <m:r>
                      <a:rPr lang="zh-CN" altLang="en-US" sz="1400" i="1" dirty="0" smtClean="0">
                        <a:solidFill>
                          <a:srgbClr val="92D050"/>
                        </a:solidFill>
                        <a:latin typeface="Cambria Math" panose="02040503050406030204" pitchFamily="18" charset="0"/>
                      </a:rPr>
                      <m:t>𝑘</m:t>
                    </m:r>
                    <m:r>
                      <a:rPr lang="en-US" altLang="zh-CN" sz="1400" b="0" i="1" dirty="0" smtClean="0">
                        <a:solidFill>
                          <a:srgbClr val="92D050"/>
                        </a:solidFill>
                        <a:latin typeface="Cambria Math" panose="02040503050406030204" pitchFamily="18" charset="0"/>
                      </a:rPr>
                      <m:t> </m:t>
                    </m:r>
                  </m:oMath>
                </a14:m>
                <a:r>
                  <a:rPr lang="zh-CN" altLang="en-US" sz="1400" dirty="0">
                    <a:solidFill>
                      <a:srgbClr val="92D050"/>
                    </a:solidFill>
                  </a:rPr>
                  <a:t>表示</a:t>
                </a:r>
                <a14:m>
                  <m:oMath xmlns:m="http://schemas.openxmlformats.org/officeDocument/2006/math">
                    <m:r>
                      <a:rPr lang="en-US" altLang="zh-CN" sz="1400" b="0" i="0" dirty="0" smtClean="0">
                        <a:solidFill>
                          <a:srgbClr val="92D050"/>
                        </a:solidFill>
                        <a:latin typeface="Cambria Math" panose="02040503050406030204" pitchFamily="18" charset="0"/>
                      </a:rPr>
                      <m:t> </m:t>
                    </m:r>
                    <m:r>
                      <a:rPr lang="zh-CN" altLang="en-US" sz="1400" i="1" dirty="0">
                        <a:solidFill>
                          <a:srgbClr val="92D050"/>
                        </a:solidFill>
                        <a:latin typeface="Cambria Math" panose="02040503050406030204" pitchFamily="18" charset="0"/>
                      </a:rPr>
                      <m:t>𝑙</m:t>
                    </m:r>
                    <m:r>
                      <a:rPr lang="en-US" altLang="zh-CN" sz="1400" i="1" dirty="0" smtClean="0">
                        <a:solidFill>
                          <a:srgbClr val="92D050"/>
                        </a:solidFill>
                        <a:latin typeface="Cambria Math" panose="02040503050406030204" pitchFamily="18" charset="0"/>
                      </a:rPr>
                      <m:t>−</m:t>
                    </m:r>
                    <m:r>
                      <a:rPr lang="en-US" altLang="zh-CN" sz="1400" b="0" i="0" dirty="0" smtClean="0">
                        <a:solidFill>
                          <a:srgbClr val="92D050"/>
                        </a:solidFill>
                        <a:latin typeface="Cambria Math" panose="02040503050406030204" pitchFamily="18" charset="0"/>
                      </a:rPr>
                      <m:t>1 </m:t>
                    </m:r>
                  </m:oMath>
                </a14:m>
                <a:r>
                  <a:rPr lang="zh-CN" altLang="en-US" sz="1400" dirty="0">
                    <a:solidFill>
                      <a:srgbClr val="92D050"/>
                    </a:solidFill>
                  </a:rPr>
                  <a:t>层的第</a:t>
                </a:r>
                <a14:m>
                  <m:oMath xmlns:m="http://schemas.openxmlformats.org/officeDocument/2006/math">
                    <m:r>
                      <a:rPr lang="en-US" altLang="zh-CN" sz="1400" b="0" i="0" dirty="0" smtClean="0">
                        <a:solidFill>
                          <a:srgbClr val="92D050"/>
                        </a:solidFill>
                        <a:latin typeface="Cambria Math" panose="02040503050406030204" pitchFamily="18" charset="0"/>
                      </a:rPr>
                      <m:t> </m:t>
                    </m:r>
                    <m:r>
                      <a:rPr lang="zh-CN" altLang="en-US" sz="1400" i="1" dirty="0">
                        <a:solidFill>
                          <a:srgbClr val="92D050"/>
                        </a:solidFill>
                        <a:latin typeface="Cambria Math" panose="02040503050406030204" pitchFamily="18" charset="0"/>
                      </a:rPr>
                      <m:t>𝑘</m:t>
                    </m:r>
                    <m:r>
                      <a:rPr lang="en-US" altLang="zh-CN" sz="1400" b="0" i="1" dirty="0" smtClean="0">
                        <a:solidFill>
                          <a:srgbClr val="92D050"/>
                        </a:solidFill>
                        <a:latin typeface="Cambria Math" panose="02040503050406030204" pitchFamily="18" charset="0"/>
                      </a:rPr>
                      <m:t> </m:t>
                    </m:r>
                  </m:oMath>
                </a14:m>
                <a:r>
                  <a:rPr lang="zh-CN" altLang="en-US" sz="1400" dirty="0">
                    <a:solidFill>
                      <a:srgbClr val="92D050"/>
                    </a:solidFill>
                  </a:rPr>
                  <a:t>个神经元。</a:t>
                </a:r>
              </a:p>
            </p:txBody>
          </p:sp>
        </mc:Choice>
        <mc:Fallback xmlns="">
          <p:sp>
            <p:nvSpPr>
              <p:cNvPr id="47" name="文本框 46">
                <a:extLst>
                  <a:ext uri="{FF2B5EF4-FFF2-40B4-BE49-F238E27FC236}">
                    <a16:creationId xmlns:a16="http://schemas.microsoft.com/office/drawing/2014/main" id="{42BFD7B3-A5E5-42D6-97EB-4289B9CD4E06}"/>
                  </a:ext>
                </a:extLst>
              </p:cNvPr>
              <p:cNvSpPr txBox="1">
                <a:spLocks noRot="1" noChangeAspect="1" noMove="1" noResize="1" noEditPoints="1" noAdjustHandles="1" noChangeArrowheads="1" noChangeShapeType="1" noTextEdit="1"/>
              </p:cNvSpPr>
              <p:nvPr/>
            </p:nvSpPr>
            <p:spPr>
              <a:xfrm>
                <a:off x="796676" y="5686957"/>
                <a:ext cx="3906132" cy="523220"/>
              </a:xfrm>
              <a:prstGeom prst="rect">
                <a:avLst/>
              </a:prstGeom>
              <a:blipFill>
                <a:blip r:embed="rId4"/>
                <a:stretch>
                  <a:fillRect/>
                </a:stretch>
              </a:blipFill>
              <a:effectLst>
                <a:glow rad="228600">
                  <a:schemeClr val="accent1">
                    <a:satMod val="175000"/>
                    <a:alpha val="40000"/>
                  </a:schemeClr>
                </a:glo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C317853-FAEE-41F5-B2AB-E4C565A7E869}"/>
                  </a:ext>
                </a:extLst>
              </p:cNvPr>
              <p:cNvSpPr txBox="1"/>
              <p:nvPr/>
            </p:nvSpPr>
            <p:spPr>
              <a:xfrm>
                <a:off x="3688182" y="4821324"/>
                <a:ext cx="435278"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𝑤</m:t>
                          </m:r>
                        </m:e>
                        <m:sub>
                          <m:r>
                            <a:rPr lang="zh-CN" altLang="en-US" i="0">
                              <a:latin typeface="Cambria Math" panose="02040503050406030204" pitchFamily="18" charset="0"/>
                            </a:rPr>
                            <m:t>24</m:t>
                          </m:r>
                        </m:sub>
                        <m:sup>
                          <m:r>
                            <a:rPr lang="zh-CN" altLang="en-US" i="0">
                              <a:latin typeface="Cambria Math" panose="02040503050406030204" pitchFamily="18" charset="0"/>
                            </a:rPr>
                            <m:t>3</m:t>
                          </m:r>
                        </m:sup>
                      </m:sSubSup>
                    </m:oMath>
                  </m:oMathPara>
                </a14:m>
                <a:endParaRPr lang="zh-CN" altLang="en-US" dirty="0"/>
              </a:p>
            </p:txBody>
          </p:sp>
        </mc:Choice>
        <mc:Fallback xmlns="">
          <p:sp>
            <p:nvSpPr>
              <p:cNvPr id="6" name="文本框 5">
                <a:extLst>
                  <a:ext uri="{FF2B5EF4-FFF2-40B4-BE49-F238E27FC236}">
                    <a16:creationId xmlns:a16="http://schemas.microsoft.com/office/drawing/2014/main" id="{8C317853-FAEE-41F5-B2AB-E4C565A7E869}"/>
                  </a:ext>
                </a:extLst>
              </p:cNvPr>
              <p:cNvSpPr txBox="1">
                <a:spLocks noRot="1" noChangeAspect="1" noMove="1" noResize="1" noEditPoints="1" noAdjustHandles="1" noChangeArrowheads="1" noChangeShapeType="1" noTextEdit="1"/>
              </p:cNvSpPr>
              <p:nvPr/>
            </p:nvSpPr>
            <p:spPr>
              <a:xfrm>
                <a:off x="3688182" y="4821324"/>
                <a:ext cx="435278" cy="282129"/>
              </a:xfrm>
              <a:prstGeom prst="rect">
                <a:avLst/>
              </a:prstGeom>
              <a:blipFill>
                <a:blip r:embed="rId5"/>
                <a:stretch>
                  <a:fillRect l="-5634" r="-4225" b="-19565"/>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229C9543-046F-41F4-8375-D212A96D7490}"/>
              </a:ext>
            </a:extLst>
          </p:cNvPr>
          <p:cNvCxnSpPr>
            <a:cxnSpLocks/>
          </p:cNvCxnSpPr>
          <p:nvPr/>
        </p:nvCxnSpPr>
        <p:spPr>
          <a:xfrm flipH="1" flipV="1">
            <a:off x="3572393" y="4500382"/>
            <a:ext cx="178724" cy="351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C630344-E6D0-452F-B86A-884B47AEF443}"/>
                  </a:ext>
                </a:extLst>
              </p:cNvPr>
              <p:cNvSpPr txBox="1"/>
              <p:nvPr/>
            </p:nvSpPr>
            <p:spPr>
              <a:xfrm>
                <a:off x="5442214" y="2201837"/>
                <a:ext cx="6035039" cy="349391"/>
              </a:xfrm>
              <a:prstGeom prst="rect">
                <a:avLst/>
              </a:prstGeom>
              <a:noFill/>
            </p:spPr>
            <p:txBody>
              <a:bodyPr wrap="square" rtlCol="0">
                <a:spAutoFit/>
              </a:bodyPr>
              <a:lstStyle/>
              <a:p>
                <a14:m>
                  <m:oMath xmlns:m="http://schemas.openxmlformats.org/officeDocument/2006/math">
                    <m:sSubSup>
                      <m:sSubSupPr>
                        <m:ctrlPr>
                          <a:rPr lang="zh-CN" altLang="en-US" sz="1400" i="1" smtClean="0">
                            <a:solidFill>
                              <a:schemeClr val="bg1"/>
                            </a:solidFill>
                            <a:latin typeface="Cambria Math" panose="02040503050406030204" pitchFamily="18" charset="0"/>
                          </a:rPr>
                        </m:ctrlPr>
                      </m:sSubSupPr>
                      <m:e>
                        <m:r>
                          <a:rPr lang="zh-CN" altLang="en-US" sz="1400" i="1" smtClean="0">
                            <a:solidFill>
                              <a:schemeClr val="bg1"/>
                            </a:solidFill>
                            <a:latin typeface="Cambria Math" panose="02040503050406030204" pitchFamily="18" charset="0"/>
                          </a:rPr>
                          <m:t>𝑤</m:t>
                        </m:r>
                      </m:e>
                      <m:sub>
                        <m:r>
                          <a:rPr lang="zh-CN" altLang="en-US" sz="1400" i="1" smtClean="0">
                            <a:solidFill>
                              <a:schemeClr val="bg1"/>
                            </a:solidFill>
                            <a:latin typeface="Cambria Math" panose="02040503050406030204" pitchFamily="18" charset="0"/>
                          </a:rPr>
                          <m:t>𝑗𝑘</m:t>
                        </m:r>
                      </m:sub>
                      <m:sup>
                        <m:r>
                          <a:rPr lang="zh-CN" altLang="en-US" sz="1400" i="1" smtClean="0">
                            <a:solidFill>
                              <a:schemeClr val="bg1"/>
                            </a:solidFill>
                            <a:latin typeface="Cambria Math" panose="02040503050406030204" pitchFamily="18" charset="0"/>
                          </a:rPr>
                          <m:t>𝑙</m:t>
                        </m:r>
                      </m:sup>
                    </m:sSubSup>
                  </m:oMath>
                </a14:m>
                <a:r>
                  <a:rPr lang="zh-CN" altLang="en-US" sz="1400" dirty="0">
                    <a:solidFill>
                      <a:schemeClr val="bg1"/>
                    </a:solidFill>
                  </a:rPr>
                  <a:t>：第</a:t>
                </a:r>
                <a14:m>
                  <m:oMath xmlns:m="http://schemas.openxmlformats.org/officeDocument/2006/math">
                    <m:r>
                      <a:rPr lang="en-US" altLang="zh-CN" sz="1400" b="0" i="0" dirty="0" smtClean="0">
                        <a:solidFill>
                          <a:schemeClr val="bg1"/>
                        </a:solidFill>
                        <a:latin typeface="Cambria Math" panose="02040503050406030204" pitchFamily="18" charset="0"/>
                      </a:rPr>
                      <m:t> </m:t>
                    </m:r>
                    <m:r>
                      <a:rPr lang="zh-CN" altLang="en-US" sz="1400" i="1" dirty="0">
                        <a:solidFill>
                          <a:schemeClr val="bg1"/>
                        </a:solidFill>
                        <a:latin typeface="Cambria Math" panose="02040503050406030204" pitchFamily="18" charset="0"/>
                      </a:rPr>
                      <m:t>𝑙</m:t>
                    </m:r>
                    <m:r>
                      <a:rPr lang="en-US" altLang="zh-CN" sz="1400" i="1" dirty="0" smtClean="0">
                        <a:solidFill>
                          <a:schemeClr val="bg1"/>
                        </a:solidFill>
                        <a:latin typeface="Cambria Math" panose="02040503050406030204" pitchFamily="18" charset="0"/>
                      </a:rPr>
                      <m:t>−</m:t>
                    </m:r>
                    <m:r>
                      <a:rPr lang="en-US" altLang="zh-CN" sz="1400" b="0" i="1" dirty="0" smtClean="0">
                        <a:solidFill>
                          <a:schemeClr val="bg1"/>
                        </a:solidFill>
                        <a:latin typeface="Cambria Math" panose="02040503050406030204" pitchFamily="18" charset="0"/>
                      </a:rPr>
                      <m:t>1</m:t>
                    </m:r>
                    <m:r>
                      <a:rPr lang="en-US" altLang="zh-CN" sz="1400" i="1" dirty="0">
                        <a:solidFill>
                          <a:schemeClr val="bg1"/>
                        </a:solidFill>
                        <a:latin typeface="Cambria Math" panose="02040503050406030204" pitchFamily="18" charset="0"/>
                      </a:rPr>
                      <m:t> </m:t>
                    </m:r>
                  </m:oMath>
                </a14:m>
                <a:r>
                  <a:rPr lang="zh-CN" altLang="en-US" sz="1400" dirty="0">
                    <a:solidFill>
                      <a:schemeClr val="bg1"/>
                    </a:solidFill>
                  </a:rPr>
                  <a:t>层上第</a:t>
                </a:r>
                <a14:m>
                  <m:oMath xmlns:m="http://schemas.openxmlformats.org/officeDocument/2006/math">
                    <m:r>
                      <a:rPr lang="en-US" altLang="zh-CN" sz="1400" b="0" i="0" dirty="0" smtClean="0">
                        <a:solidFill>
                          <a:schemeClr val="bg1"/>
                        </a:solidFill>
                        <a:latin typeface="Cambria Math" panose="02040503050406030204" pitchFamily="18" charset="0"/>
                      </a:rPr>
                      <m:t> </m:t>
                    </m:r>
                    <m:r>
                      <a:rPr lang="en-US" altLang="zh-CN" sz="1400" b="0" i="1" dirty="0" smtClean="0">
                        <a:solidFill>
                          <a:schemeClr val="bg1"/>
                        </a:solidFill>
                        <a:latin typeface="Cambria Math" panose="02040503050406030204" pitchFamily="18" charset="0"/>
                      </a:rPr>
                      <m:t>𝑘</m:t>
                    </m:r>
                    <m:r>
                      <a:rPr lang="en-US" altLang="zh-CN" sz="1400" i="1" dirty="0">
                        <a:solidFill>
                          <a:schemeClr val="bg1"/>
                        </a:solidFill>
                        <a:latin typeface="Cambria Math" panose="02040503050406030204" pitchFamily="18" charset="0"/>
                      </a:rPr>
                      <m:t> </m:t>
                    </m:r>
                  </m:oMath>
                </a14:m>
                <a:r>
                  <a:rPr lang="zh-CN" altLang="en-US" sz="1400" dirty="0">
                    <a:solidFill>
                      <a:schemeClr val="bg1"/>
                    </a:solidFill>
                  </a:rPr>
                  <a:t>个神经元到</a:t>
                </a:r>
                <a14:m>
                  <m:oMath xmlns:m="http://schemas.openxmlformats.org/officeDocument/2006/math">
                    <m:r>
                      <a:rPr lang="en-US" altLang="zh-CN" sz="1400" b="0" i="0" dirty="0" smtClean="0">
                        <a:solidFill>
                          <a:schemeClr val="bg1"/>
                        </a:solidFill>
                        <a:latin typeface="Cambria Math" panose="02040503050406030204" pitchFamily="18" charset="0"/>
                      </a:rPr>
                      <m:t> </m:t>
                    </m:r>
                    <m:r>
                      <a:rPr lang="zh-CN" altLang="en-US" sz="1400" i="1" dirty="0">
                        <a:solidFill>
                          <a:schemeClr val="bg1"/>
                        </a:solidFill>
                        <a:latin typeface="Cambria Math" panose="02040503050406030204" pitchFamily="18" charset="0"/>
                      </a:rPr>
                      <m:t>𝑙</m:t>
                    </m:r>
                    <m:r>
                      <a:rPr lang="en-US" altLang="zh-CN" sz="1400" i="1" dirty="0">
                        <a:solidFill>
                          <a:schemeClr val="bg1"/>
                        </a:solidFill>
                        <a:latin typeface="Cambria Math" panose="02040503050406030204" pitchFamily="18" charset="0"/>
                      </a:rPr>
                      <m:t> </m:t>
                    </m:r>
                    <m:r>
                      <a:rPr lang="zh-CN" altLang="en-US" sz="1400" i="1" dirty="0">
                        <a:solidFill>
                          <a:schemeClr val="bg1"/>
                        </a:solidFill>
                        <a:latin typeface="Cambria Math" panose="02040503050406030204" pitchFamily="18" charset="0"/>
                      </a:rPr>
                      <m:t>层</m:t>
                    </m:r>
                  </m:oMath>
                </a14:m>
                <a:r>
                  <a:rPr lang="zh-CN" altLang="en-US" sz="1400" dirty="0">
                    <a:solidFill>
                      <a:schemeClr val="bg1"/>
                    </a:solidFill>
                  </a:rPr>
                  <a:t>的第</a:t>
                </a:r>
                <a14:m>
                  <m:oMath xmlns:m="http://schemas.openxmlformats.org/officeDocument/2006/math">
                    <m:r>
                      <a:rPr lang="en-US" altLang="zh-CN" sz="1400" b="0" i="0" dirty="0" smtClean="0">
                        <a:solidFill>
                          <a:schemeClr val="bg1"/>
                        </a:solidFill>
                        <a:latin typeface="Cambria Math" panose="02040503050406030204" pitchFamily="18" charset="0"/>
                      </a:rPr>
                      <m:t> </m:t>
                    </m:r>
                    <m:r>
                      <a:rPr lang="en-US" altLang="zh-CN" sz="1400" b="0" i="1" dirty="0" smtClean="0">
                        <a:solidFill>
                          <a:schemeClr val="bg1"/>
                        </a:solidFill>
                        <a:latin typeface="Cambria Math" panose="02040503050406030204" pitchFamily="18" charset="0"/>
                      </a:rPr>
                      <m:t>𝑗</m:t>
                    </m:r>
                    <m:r>
                      <a:rPr lang="en-US" altLang="zh-CN" sz="1400" i="1" dirty="0">
                        <a:solidFill>
                          <a:schemeClr val="bg1"/>
                        </a:solidFill>
                        <a:latin typeface="Cambria Math" panose="02040503050406030204" pitchFamily="18" charset="0"/>
                      </a:rPr>
                      <m:t> </m:t>
                    </m:r>
                  </m:oMath>
                </a14:m>
                <a:r>
                  <a:rPr lang="zh-CN" altLang="en-US" sz="1400" dirty="0">
                    <a:solidFill>
                      <a:schemeClr val="bg1"/>
                    </a:solidFill>
                  </a:rPr>
                  <a:t>个神经元的权重。</a:t>
                </a:r>
              </a:p>
            </p:txBody>
          </p:sp>
        </mc:Choice>
        <mc:Fallback xmlns="">
          <p:sp>
            <p:nvSpPr>
              <p:cNvPr id="22" name="文本框 21">
                <a:extLst>
                  <a:ext uri="{FF2B5EF4-FFF2-40B4-BE49-F238E27FC236}">
                    <a16:creationId xmlns:a16="http://schemas.microsoft.com/office/drawing/2014/main" id="{0C630344-E6D0-452F-B86A-884B47AEF443}"/>
                  </a:ext>
                </a:extLst>
              </p:cNvPr>
              <p:cNvSpPr txBox="1">
                <a:spLocks noRot="1" noChangeAspect="1" noMove="1" noResize="1" noEditPoints="1" noAdjustHandles="1" noChangeArrowheads="1" noChangeShapeType="1" noTextEdit="1"/>
              </p:cNvSpPr>
              <p:nvPr/>
            </p:nvSpPr>
            <p:spPr>
              <a:xfrm>
                <a:off x="5442214" y="2201837"/>
                <a:ext cx="6035039" cy="349391"/>
              </a:xfrm>
              <a:prstGeom prst="rect">
                <a:avLst/>
              </a:prstGeom>
              <a:blipFill>
                <a:blip r:embed="rId6"/>
                <a:stretch>
                  <a:fillRect b="-86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AC5F523-50A3-4AFA-BC26-C25B4C7ADD1F}"/>
                  </a:ext>
                </a:extLst>
              </p:cNvPr>
              <p:cNvSpPr txBox="1"/>
              <p:nvPr/>
            </p:nvSpPr>
            <p:spPr>
              <a:xfrm>
                <a:off x="5442214" y="2857198"/>
                <a:ext cx="6035039" cy="352276"/>
              </a:xfrm>
              <a:prstGeom prst="rect">
                <a:avLst/>
              </a:prstGeom>
              <a:noFill/>
            </p:spPr>
            <p:txBody>
              <a:bodyPr wrap="square" rtlCol="0">
                <a:spAutoFit/>
              </a:bodyPr>
              <a:lstStyle/>
              <a:p>
                <a14:m>
                  <m:oMath xmlns:m="http://schemas.openxmlformats.org/officeDocument/2006/math">
                    <m:sSubSup>
                      <m:sSubSupPr>
                        <m:ctrlPr>
                          <a:rPr lang="zh-CN" altLang="en-US" sz="1400" i="1">
                            <a:solidFill>
                              <a:schemeClr val="bg1"/>
                            </a:solidFill>
                            <a:latin typeface="Cambria Math" panose="02040503050406030204" pitchFamily="18" charset="0"/>
                          </a:rPr>
                        </m:ctrlPr>
                      </m:sSubSupPr>
                      <m:e>
                        <m:r>
                          <a:rPr lang="en-US" altLang="zh-CN" sz="1400">
                            <a:solidFill>
                              <a:schemeClr val="bg1"/>
                            </a:solidFill>
                            <a:latin typeface="Cambria Math" panose="02040503050406030204" pitchFamily="18" charset="0"/>
                          </a:rPr>
                          <m:t>𝑎</m:t>
                        </m:r>
                      </m:e>
                      <m:sub>
                        <m:r>
                          <a:rPr lang="zh-CN" altLang="en-US" sz="1400">
                            <a:solidFill>
                              <a:schemeClr val="bg1"/>
                            </a:solidFill>
                            <a:latin typeface="Cambria Math" panose="02040503050406030204" pitchFamily="18" charset="0"/>
                          </a:rPr>
                          <m:t>𝑗</m:t>
                        </m:r>
                      </m:sub>
                      <m:sup>
                        <m:r>
                          <a:rPr lang="zh-CN" altLang="en-US" sz="1400">
                            <a:solidFill>
                              <a:schemeClr val="bg1"/>
                            </a:solidFill>
                            <a:latin typeface="Cambria Math" panose="02040503050406030204" pitchFamily="18" charset="0"/>
                          </a:rPr>
                          <m:t>𝑙</m:t>
                        </m:r>
                      </m:sup>
                    </m:sSubSup>
                  </m:oMath>
                </a14:m>
                <a:r>
                  <a:rPr lang="zh-CN" altLang="en-US" sz="1400" dirty="0">
                    <a:solidFill>
                      <a:schemeClr val="bg1"/>
                    </a:solidFill>
                  </a:rPr>
                  <a:t>：第</a:t>
                </a:r>
                <a14:m>
                  <m:oMath xmlns:m="http://schemas.openxmlformats.org/officeDocument/2006/math">
                    <m:r>
                      <a:rPr lang="en-US" altLang="zh-CN" sz="1400" dirty="0">
                        <a:solidFill>
                          <a:schemeClr val="bg1"/>
                        </a:solidFill>
                        <a:latin typeface="Cambria Math" panose="02040503050406030204" pitchFamily="18" charset="0"/>
                      </a:rPr>
                      <m:t> </m:t>
                    </m:r>
                    <m:r>
                      <a:rPr lang="zh-CN" altLang="en-US" sz="1400" dirty="0">
                        <a:solidFill>
                          <a:schemeClr val="bg1"/>
                        </a:solidFill>
                        <a:latin typeface="Cambria Math" panose="02040503050406030204" pitchFamily="18" charset="0"/>
                      </a:rPr>
                      <m:t>𝑙</m:t>
                    </m:r>
                    <m:r>
                      <a:rPr lang="en-US" altLang="zh-CN" sz="1400" dirty="0">
                        <a:solidFill>
                          <a:schemeClr val="bg1"/>
                        </a:solidFill>
                        <a:latin typeface="Cambria Math" panose="02040503050406030204" pitchFamily="18" charset="0"/>
                      </a:rPr>
                      <m:t> </m:t>
                    </m:r>
                  </m:oMath>
                </a14:m>
                <a:r>
                  <a:rPr lang="zh-CN" altLang="en-US" sz="1400" dirty="0">
                    <a:solidFill>
                      <a:schemeClr val="bg1"/>
                    </a:solidFill>
                  </a:rPr>
                  <a:t>层上第</a:t>
                </a:r>
                <a14:m>
                  <m:oMath xmlns:m="http://schemas.openxmlformats.org/officeDocument/2006/math">
                    <m:r>
                      <a:rPr lang="en-US" altLang="zh-CN" sz="1400" dirty="0">
                        <a:solidFill>
                          <a:schemeClr val="bg1"/>
                        </a:solidFill>
                        <a:latin typeface="Cambria Math" panose="02040503050406030204" pitchFamily="18" charset="0"/>
                      </a:rPr>
                      <m:t> </m:t>
                    </m:r>
                    <m:r>
                      <a:rPr lang="en-US" altLang="zh-CN" sz="1400" dirty="0">
                        <a:solidFill>
                          <a:schemeClr val="bg1"/>
                        </a:solidFill>
                        <a:latin typeface="Cambria Math" panose="02040503050406030204" pitchFamily="18" charset="0"/>
                      </a:rPr>
                      <m:t>𝑗</m:t>
                    </m:r>
                    <m:r>
                      <a:rPr lang="en-US" altLang="zh-CN" sz="1400" dirty="0">
                        <a:solidFill>
                          <a:schemeClr val="bg1"/>
                        </a:solidFill>
                        <a:latin typeface="Cambria Math" panose="02040503050406030204" pitchFamily="18" charset="0"/>
                      </a:rPr>
                      <m:t> </m:t>
                    </m:r>
                  </m:oMath>
                </a14:m>
                <a:r>
                  <a:rPr lang="zh-CN" altLang="en-US" sz="1400" dirty="0">
                    <a:solidFill>
                      <a:schemeClr val="bg1"/>
                    </a:solidFill>
                  </a:rPr>
                  <a:t>个神经元的输出。</a:t>
                </a:r>
              </a:p>
            </p:txBody>
          </p:sp>
        </mc:Choice>
        <mc:Fallback xmlns="">
          <p:sp>
            <p:nvSpPr>
              <p:cNvPr id="25" name="文本框 24">
                <a:extLst>
                  <a:ext uri="{FF2B5EF4-FFF2-40B4-BE49-F238E27FC236}">
                    <a16:creationId xmlns:a16="http://schemas.microsoft.com/office/drawing/2014/main" id="{1AC5F523-50A3-4AFA-BC26-C25B4C7ADD1F}"/>
                  </a:ext>
                </a:extLst>
              </p:cNvPr>
              <p:cNvSpPr txBox="1">
                <a:spLocks noRot="1" noChangeAspect="1" noMove="1" noResize="1" noEditPoints="1" noAdjustHandles="1" noChangeArrowheads="1" noChangeShapeType="1" noTextEdit="1"/>
              </p:cNvSpPr>
              <p:nvPr/>
            </p:nvSpPr>
            <p:spPr>
              <a:xfrm>
                <a:off x="5442214" y="2857198"/>
                <a:ext cx="6035039" cy="352276"/>
              </a:xfrm>
              <a:prstGeom prst="rect">
                <a:avLst/>
              </a:prstGeom>
              <a:blipFill>
                <a:blip r:embed="rId7"/>
                <a:stretch>
                  <a:fillRect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128E7B8-7A67-4F69-A0BF-E3B326E96E31}"/>
                  </a:ext>
                </a:extLst>
              </p:cNvPr>
              <p:cNvSpPr txBox="1"/>
              <p:nvPr/>
            </p:nvSpPr>
            <p:spPr>
              <a:xfrm>
                <a:off x="5442214" y="2524603"/>
                <a:ext cx="6035039" cy="352276"/>
              </a:xfrm>
              <a:prstGeom prst="rect">
                <a:avLst/>
              </a:prstGeom>
              <a:noFill/>
            </p:spPr>
            <p:txBody>
              <a:bodyPr wrap="square" rtlCol="0">
                <a:spAutoFit/>
              </a:bodyPr>
              <a:lstStyle/>
              <a:p>
                <a14:m>
                  <m:oMath xmlns:m="http://schemas.openxmlformats.org/officeDocument/2006/math">
                    <m:sSubSup>
                      <m:sSubSupPr>
                        <m:ctrlPr>
                          <a:rPr lang="zh-CN" altLang="en-US" sz="1400" i="1">
                            <a:solidFill>
                              <a:schemeClr val="bg1"/>
                            </a:solidFill>
                            <a:latin typeface="Cambria Math" panose="02040503050406030204" pitchFamily="18" charset="0"/>
                          </a:rPr>
                        </m:ctrlPr>
                      </m:sSubSupPr>
                      <m:e>
                        <m:r>
                          <a:rPr lang="en-US" altLang="zh-CN" sz="1400">
                            <a:solidFill>
                              <a:schemeClr val="bg1"/>
                            </a:solidFill>
                            <a:latin typeface="Cambria Math" panose="02040503050406030204" pitchFamily="18" charset="0"/>
                          </a:rPr>
                          <m:t>𝑧</m:t>
                        </m:r>
                      </m:e>
                      <m:sub>
                        <m:r>
                          <a:rPr lang="zh-CN" altLang="en-US" sz="1400">
                            <a:solidFill>
                              <a:schemeClr val="bg1"/>
                            </a:solidFill>
                            <a:latin typeface="Cambria Math" panose="02040503050406030204" pitchFamily="18" charset="0"/>
                          </a:rPr>
                          <m:t>𝑗</m:t>
                        </m:r>
                      </m:sub>
                      <m:sup>
                        <m:r>
                          <a:rPr lang="zh-CN" altLang="en-US" sz="1400">
                            <a:solidFill>
                              <a:schemeClr val="bg1"/>
                            </a:solidFill>
                            <a:latin typeface="Cambria Math" panose="02040503050406030204" pitchFamily="18" charset="0"/>
                          </a:rPr>
                          <m:t>𝑙</m:t>
                        </m:r>
                      </m:sup>
                    </m:sSubSup>
                  </m:oMath>
                </a14:m>
                <a:r>
                  <a:rPr lang="zh-CN" altLang="en-US" sz="1400" dirty="0">
                    <a:solidFill>
                      <a:schemeClr val="bg1"/>
                    </a:solidFill>
                  </a:rPr>
                  <a:t>：第</a:t>
                </a:r>
                <a14:m>
                  <m:oMath xmlns:m="http://schemas.openxmlformats.org/officeDocument/2006/math">
                    <m:r>
                      <a:rPr lang="en-US" altLang="zh-CN" sz="1400" dirty="0">
                        <a:solidFill>
                          <a:schemeClr val="bg1"/>
                        </a:solidFill>
                        <a:latin typeface="Cambria Math" panose="02040503050406030204" pitchFamily="18" charset="0"/>
                      </a:rPr>
                      <m:t> </m:t>
                    </m:r>
                    <m:r>
                      <a:rPr lang="zh-CN" altLang="en-US" sz="1400" dirty="0">
                        <a:solidFill>
                          <a:schemeClr val="bg1"/>
                        </a:solidFill>
                        <a:latin typeface="Cambria Math" panose="02040503050406030204" pitchFamily="18" charset="0"/>
                      </a:rPr>
                      <m:t>𝑙</m:t>
                    </m:r>
                    <m:r>
                      <a:rPr lang="en-US" altLang="zh-CN" sz="1400" dirty="0">
                        <a:solidFill>
                          <a:schemeClr val="bg1"/>
                        </a:solidFill>
                        <a:latin typeface="Cambria Math" panose="02040503050406030204" pitchFamily="18" charset="0"/>
                      </a:rPr>
                      <m:t> </m:t>
                    </m:r>
                  </m:oMath>
                </a14:m>
                <a:r>
                  <a:rPr lang="zh-CN" altLang="en-US" sz="1400" dirty="0">
                    <a:solidFill>
                      <a:schemeClr val="bg1"/>
                    </a:solidFill>
                  </a:rPr>
                  <a:t>层上第</a:t>
                </a:r>
                <a14:m>
                  <m:oMath xmlns:m="http://schemas.openxmlformats.org/officeDocument/2006/math">
                    <m:r>
                      <a:rPr lang="en-US" altLang="zh-CN" sz="1400" dirty="0">
                        <a:solidFill>
                          <a:schemeClr val="bg1"/>
                        </a:solidFill>
                        <a:latin typeface="Cambria Math" panose="02040503050406030204" pitchFamily="18" charset="0"/>
                      </a:rPr>
                      <m:t> </m:t>
                    </m:r>
                    <m:r>
                      <a:rPr lang="en-US" altLang="zh-CN" sz="1400" dirty="0">
                        <a:solidFill>
                          <a:schemeClr val="bg1"/>
                        </a:solidFill>
                        <a:latin typeface="Cambria Math" panose="02040503050406030204" pitchFamily="18" charset="0"/>
                      </a:rPr>
                      <m:t>𝑗</m:t>
                    </m:r>
                    <m:r>
                      <a:rPr lang="en-US" altLang="zh-CN" sz="1400" dirty="0">
                        <a:solidFill>
                          <a:schemeClr val="bg1"/>
                        </a:solidFill>
                        <a:latin typeface="Cambria Math" panose="02040503050406030204" pitchFamily="18" charset="0"/>
                      </a:rPr>
                      <m:t> </m:t>
                    </m:r>
                  </m:oMath>
                </a14:m>
                <a:r>
                  <a:rPr lang="zh-CN" altLang="en-US" sz="1400" dirty="0">
                    <a:solidFill>
                      <a:schemeClr val="bg1"/>
                    </a:solidFill>
                  </a:rPr>
                  <a:t>个神经元的输入。</a:t>
                </a:r>
              </a:p>
            </p:txBody>
          </p:sp>
        </mc:Choice>
        <mc:Fallback xmlns="">
          <p:sp>
            <p:nvSpPr>
              <p:cNvPr id="26" name="文本框 25">
                <a:extLst>
                  <a:ext uri="{FF2B5EF4-FFF2-40B4-BE49-F238E27FC236}">
                    <a16:creationId xmlns:a16="http://schemas.microsoft.com/office/drawing/2014/main" id="{0128E7B8-7A67-4F69-A0BF-E3B326E96E31}"/>
                  </a:ext>
                </a:extLst>
              </p:cNvPr>
              <p:cNvSpPr txBox="1">
                <a:spLocks noRot="1" noChangeAspect="1" noMove="1" noResize="1" noEditPoints="1" noAdjustHandles="1" noChangeArrowheads="1" noChangeShapeType="1" noTextEdit="1"/>
              </p:cNvSpPr>
              <p:nvPr/>
            </p:nvSpPr>
            <p:spPr>
              <a:xfrm>
                <a:off x="5442214" y="2524603"/>
                <a:ext cx="6035039" cy="352276"/>
              </a:xfrm>
              <a:prstGeom prst="rect">
                <a:avLst/>
              </a:prstGeom>
              <a:blipFill>
                <a:blip r:embed="rId8"/>
                <a:stretch>
                  <a:fillRect b="-10345"/>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EBF7D4BD-BFF9-4A09-B575-BDF3CE45FB40}"/>
              </a:ext>
            </a:extLst>
          </p:cNvPr>
          <p:cNvSpPr txBox="1"/>
          <p:nvPr/>
        </p:nvSpPr>
        <p:spPr>
          <a:xfrm>
            <a:off x="4915593" y="1471457"/>
            <a:ext cx="3906132" cy="338554"/>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a:t>
            </a:r>
            <a:r>
              <a:rPr lang="en-US" altLang="zh-CN" sz="1600" dirty="0">
                <a:solidFill>
                  <a:schemeClr val="bg1"/>
                </a:solidFill>
                <a:sym typeface="Wingdings" panose="05000000000000000000" pitchFamily="2" charset="2"/>
              </a:rPr>
              <a:t>1</a:t>
            </a:r>
            <a:r>
              <a:rPr lang="zh-CN" altLang="en-US" sz="1600" dirty="0">
                <a:solidFill>
                  <a:schemeClr val="bg1"/>
                </a:solidFill>
                <a:sym typeface="Wingdings" panose="05000000000000000000" pitchFamily="2" charset="2"/>
              </a:rPr>
              <a:t>）按层定义每个神经元的参数</a:t>
            </a:r>
            <a:endParaRPr lang="zh-CN" altLang="en-US" sz="1600" dirty="0">
              <a:solidFill>
                <a:schemeClr val="bg1"/>
              </a:solidFill>
            </a:endParaRPr>
          </a:p>
        </p:txBody>
      </p:sp>
      <p:sp>
        <p:nvSpPr>
          <p:cNvPr id="28" name="文本框 27">
            <a:extLst>
              <a:ext uri="{FF2B5EF4-FFF2-40B4-BE49-F238E27FC236}">
                <a16:creationId xmlns:a16="http://schemas.microsoft.com/office/drawing/2014/main" id="{4E7B7322-C9C0-46F3-A512-A5393496AC71}"/>
              </a:ext>
            </a:extLst>
          </p:cNvPr>
          <p:cNvSpPr txBox="1"/>
          <p:nvPr/>
        </p:nvSpPr>
        <p:spPr>
          <a:xfrm>
            <a:off x="4865717" y="3368521"/>
            <a:ext cx="3906132" cy="338554"/>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a:t>
            </a:r>
            <a:r>
              <a:rPr lang="en-US" altLang="zh-CN" sz="1600" dirty="0">
                <a:solidFill>
                  <a:schemeClr val="bg1"/>
                </a:solidFill>
                <a:sym typeface="Wingdings" panose="05000000000000000000" pitchFamily="2" charset="2"/>
              </a:rPr>
              <a:t>2</a:t>
            </a:r>
            <a:r>
              <a:rPr lang="zh-CN" altLang="en-US" sz="1600" dirty="0">
                <a:solidFill>
                  <a:schemeClr val="bg1"/>
                </a:solidFill>
                <a:sym typeface="Wingdings" panose="05000000000000000000" pitchFamily="2" charset="2"/>
              </a:rPr>
              <a:t>）向量化每层神经元的参数</a:t>
            </a:r>
            <a:endParaRPr lang="zh-CN" altLang="en-US" sz="1600" dirty="0">
              <a:solidFill>
                <a:schemeClr val="bg1"/>
              </a:solidFill>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3DCC4BB9-4F10-4D80-AA91-9C9E000627C9}"/>
                  </a:ext>
                </a:extLst>
              </p:cNvPr>
              <p:cNvSpPr txBox="1"/>
              <p:nvPr/>
            </p:nvSpPr>
            <p:spPr>
              <a:xfrm>
                <a:off x="5397880" y="3767477"/>
                <a:ext cx="3906132" cy="315727"/>
              </a:xfrm>
              <a:prstGeom prst="rect">
                <a:avLst/>
              </a:prstGeom>
              <a:noFill/>
            </p:spPr>
            <p:txBody>
              <a:bodyPr wrap="square" rtlCol="0">
                <a:spAutoFit/>
              </a:bodyPr>
              <a:lstStyle/>
              <a:p>
                <a14:m>
                  <m:oMath xmlns:m="http://schemas.openxmlformats.org/officeDocument/2006/math">
                    <m:sSubSup>
                      <m:sSubSupPr>
                        <m:ctrlPr>
                          <a:rPr lang="zh-CN" altLang="en-US" sz="1400" i="1" dirty="0">
                            <a:solidFill>
                              <a:schemeClr val="bg1"/>
                            </a:solidFill>
                            <a:latin typeface="Cambria Math" panose="02040503050406030204" pitchFamily="18" charset="0"/>
                          </a:rPr>
                        </m:ctrlPr>
                      </m:sSubSupPr>
                      <m:e>
                        <m:r>
                          <a:rPr lang="zh-CN" altLang="en-US" sz="1400" dirty="0">
                            <a:solidFill>
                              <a:schemeClr val="bg1"/>
                            </a:solidFill>
                            <a:latin typeface="Cambria Math" panose="02040503050406030204" pitchFamily="18" charset="0"/>
                          </a:rPr>
                          <m:t>𝑏</m:t>
                        </m:r>
                      </m:e>
                      <m:sub>
                        <m:r>
                          <a:rPr lang="en-US" altLang="zh-CN" sz="1400" dirty="0">
                            <a:solidFill>
                              <a:schemeClr val="bg1"/>
                            </a:solidFill>
                            <a:latin typeface="Cambria Math" panose="02040503050406030204" pitchFamily="18" charset="0"/>
                          </a:rPr>
                          <m:t> </m:t>
                        </m:r>
                      </m:sub>
                      <m:sup>
                        <m:r>
                          <a:rPr lang="zh-CN" altLang="en-US" sz="1400" dirty="0">
                            <a:solidFill>
                              <a:schemeClr val="bg1"/>
                            </a:solidFill>
                            <a:latin typeface="Cambria Math" panose="02040503050406030204" pitchFamily="18" charset="0"/>
                          </a:rPr>
                          <m:t>𝑙</m:t>
                        </m:r>
                      </m:sup>
                    </m:sSubSup>
                  </m:oMath>
                </a14:m>
                <a:r>
                  <a:rPr lang="zh-CN" altLang="en-US" sz="1400" dirty="0">
                    <a:solidFill>
                      <a:schemeClr val="bg1"/>
                    </a:solidFill>
                  </a:rPr>
                  <a:t> ：第</a:t>
                </a:r>
                <a14:m>
                  <m:oMath xmlns:m="http://schemas.openxmlformats.org/officeDocument/2006/math">
                    <m:r>
                      <a:rPr lang="en-US" altLang="zh-CN" sz="1400" dirty="0">
                        <a:solidFill>
                          <a:schemeClr val="bg1"/>
                        </a:solidFill>
                        <a:latin typeface="Cambria Math" panose="02040503050406030204" pitchFamily="18" charset="0"/>
                      </a:rPr>
                      <m:t> </m:t>
                    </m:r>
                    <m:r>
                      <a:rPr lang="zh-CN" altLang="en-US" sz="1400" dirty="0">
                        <a:solidFill>
                          <a:schemeClr val="bg1"/>
                        </a:solidFill>
                        <a:latin typeface="Cambria Math" panose="02040503050406030204" pitchFamily="18" charset="0"/>
                      </a:rPr>
                      <m:t>𝑙</m:t>
                    </m:r>
                    <m:r>
                      <a:rPr lang="en-US" altLang="zh-CN" sz="1400" dirty="0">
                        <a:solidFill>
                          <a:schemeClr val="bg1"/>
                        </a:solidFill>
                        <a:latin typeface="Cambria Math" panose="02040503050406030204" pitchFamily="18" charset="0"/>
                      </a:rPr>
                      <m:t> </m:t>
                    </m:r>
                  </m:oMath>
                </a14:m>
                <a:r>
                  <a:rPr lang="zh-CN" altLang="en-US" sz="1400" dirty="0">
                    <a:solidFill>
                      <a:schemeClr val="bg1"/>
                    </a:solidFill>
                  </a:rPr>
                  <a:t>层偏置的列向量</a:t>
                </a:r>
              </a:p>
            </p:txBody>
          </p:sp>
        </mc:Choice>
        <mc:Fallback xmlns="">
          <p:sp>
            <p:nvSpPr>
              <p:cNvPr id="37" name="文本框 36">
                <a:extLst>
                  <a:ext uri="{FF2B5EF4-FFF2-40B4-BE49-F238E27FC236}">
                    <a16:creationId xmlns:a16="http://schemas.microsoft.com/office/drawing/2014/main" id="{3DCC4BB9-4F10-4D80-AA91-9C9E000627C9}"/>
                  </a:ext>
                </a:extLst>
              </p:cNvPr>
              <p:cNvSpPr txBox="1">
                <a:spLocks noRot="1" noChangeAspect="1" noMove="1" noResize="1" noEditPoints="1" noAdjustHandles="1" noChangeArrowheads="1" noChangeShapeType="1" noTextEdit="1"/>
              </p:cNvSpPr>
              <p:nvPr/>
            </p:nvSpPr>
            <p:spPr>
              <a:xfrm>
                <a:off x="5397880" y="3767477"/>
                <a:ext cx="3906132" cy="315727"/>
              </a:xfrm>
              <a:prstGeom prst="rect">
                <a:avLst/>
              </a:prstGeom>
              <a:blipFill>
                <a:blip r:embed="rId9"/>
                <a:stretch>
                  <a:fillRect t="-1923"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B5A2C828-418E-43F5-9294-441489EF2844}"/>
                  </a:ext>
                </a:extLst>
              </p:cNvPr>
              <p:cNvSpPr txBox="1"/>
              <p:nvPr/>
            </p:nvSpPr>
            <p:spPr>
              <a:xfrm>
                <a:off x="5392337" y="4062501"/>
                <a:ext cx="6035039" cy="315727"/>
              </a:xfrm>
              <a:prstGeom prst="rect">
                <a:avLst/>
              </a:prstGeom>
              <a:noFill/>
            </p:spPr>
            <p:txBody>
              <a:bodyPr wrap="square" rtlCol="0">
                <a:spAutoFit/>
              </a:bodyPr>
              <a:lstStyle/>
              <a:p>
                <a14:m>
                  <m:oMath xmlns:m="http://schemas.openxmlformats.org/officeDocument/2006/math">
                    <m:sSubSup>
                      <m:sSubSupPr>
                        <m:ctrlPr>
                          <a:rPr lang="zh-CN" altLang="en-US" sz="1400" i="1">
                            <a:solidFill>
                              <a:schemeClr val="bg1"/>
                            </a:solidFill>
                            <a:latin typeface="Cambria Math" panose="02040503050406030204" pitchFamily="18" charset="0"/>
                          </a:rPr>
                        </m:ctrlPr>
                      </m:sSubSupPr>
                      <m:e>
                        <m:r>
                          <a:rPr lang="zh-CN" altLang="en-US" sz="1400">
                            <a:solidFill>
                              <a:schemeClr val="bg1"/>
                            </a:solidFill>
                            <a:latin typeface="Cambria Math" panose="02040503050406030204" pitchFamily="18" charset="0"/>
                          </a:rPr>
                          <m:t>𝑤</m:t>
                        </m:r>
                      </m:e>
                      <m:sub>
                        <m:r>
                          <a:rPr lang="en-US" altLang="zh-CN" sz="1400">
                            <a:solidFill>
                              <a:schemeClr val="bg1"/>
                            </a:solidFill>
                            <a:latin typeface="Cambria Math" panose="02040503050406030204" pitchFamily="18" charset="0"/>
                          </a:rPr>
                          <m:t> </m:t>
                        </m:r>
                      </m:sub>
                      <m:sup>
                        <m:r>
                          <a:rPr lang="zh-CN" altLang="en-US" sz="1400">
                            <a:solidFill>
                              <a:schemeClr val="bg1"/>
                            </a:solidFill>
                            <a:latin typeface="Cambria Math" panose="02040503050406030204" pitchFamily="18" charset="0"/>
                          </a:rPr>
                          <m:t>𝑙</m:t>
                        </m:r>
                      </m:sup>
                    </m:sSubSup>
                  </m:oMath>
                </a14:m>
                <a:r>
                  <a:rPr lang="zh-CN" altLang="en-US" sz="1400" dirty="0">
                    <a:solidFill>
                      <a:schemeClr val="bg1"/>
                    </a:solidFill>
                  </a:rPr>
                  <a:t>：第</a:t>
                </a:r>
                <a14:m>
                  <m:oMath xmlns:m="http://schemas.openxmlformats.org/officeDocument/2006/math">
                    <m:r>
                      <a:rPr lang="en-US" altLang="zh-CN" sz="1400" dirty="0">
                        <a:solidFill>
                          <a:schemeClr val="bg1"/>
                        </a:solidFill>
                        <a:latin typeface="Cambria Math" panose="02040503050406030204" pitchFamily="18" charset="0"/>
                      </a:rPr>
                      <m:t> </m:t>
                    </m:r>
                    <m:r>
                      <a:rPr lang="zh-CN" altLang="en-US" sz="1400" dirty="0">
                        <a:solidFill>
                          <a:schemeClr val="bg1"/>
                        </a:solidFill>
                        <a:latin typeface="Cambria Math" panose="02040503050406030204" pitchFamily="18" charset="0"/>
                      </a:rPr>
                      <m:t>𝑙</m:t>
                    </m:r>
                    <m:r>
                      <a:rPr lang="en-US" altLang="zh-CN" sz="1400" dirty="0">
                        <a:solidFill>
                          <a:schemeClr val="bg1"/>
                        </a:solidFill>
                        <a:latin typeface="Cambria Math" panose="02040503050406030204" pitchFamily="18" charset="0"/>
                      </a:rPr>
                      <m:t>−1 </m:t>
                    </m:r>
                  </m:oMath>
                </a14:m>
                <a:r>
                  <a:rPr lang="zh-CN" altLang="en-US" sz="1400" dirty="0">
                    <a:solidFill>
                      <a:schemeClr val="bg1"/>
                    </a:solidFill>
                  </a:rPr>
                  <a:t>层到</a:t>
                </a:r>
                <a14:m>
                  <m:oMath xmlns:m="http://schemas.openxmlformats.org/officeDocument/2006/math">
                    <m:r>
                      <a:rPr lang="en-US" altLang="zh-CN" sz="1400" dirty="0">
                        <a:solidFill>
                          <a:schemeClr val="bg1"/>
                        </a:solidFill>
                        <a:latin typeface="Cambria Math" panose="02040503050406030204" pitchFamily="18" charset="0"/>
                      </a:rPr>
                      <m:t> </m:t>
                    </m:r>
                    <m:r>
                      <a:rPr lang="zh-CN" altLang="en-US" sz="1400" dirty="0">
                        <a:solidFill>
                          <a:schemeClr val="bg1"/>
                        </a:solidFill>
                        <a:latin typeface="Cambria Math" panose="02040503050406030204" pitchFamily="18" charset="0"/>
                      </a:rPr>
                      <m:t>𝑙</m:t>
                    </m:r>
                    <m:r>
                      <a:rPr lang="en-US" altLang="zh-CN" sz="1400" dirty="0">
                        <a:solidFill>
                          <a:schemeClr val="bg1"/>
                        </a:solidFill>
                        <a:latin typeface="Cambria Math" panose="02040503050406030204" pitchFamily="18" charset="0"/>
                      </a:rPr>
                      <m:t> </m:t>
                    </m:r>
                    <m:r>
                      <a:rPr lang="zh-CN" altLang="en-US" sz="1400" dirty="0">
                        <a:solidFill>
                          <a:schemeClr val="bg1"/>
                        </a:solidFill>
                        <a:latin typeface="Cambria Math" panose="02040503050406030204" pitchFamily="18" charset="0"/>
                      </a:rPr>
                      <m:t>层</m:t>
                    </m:r>
                  </m:oMath>
                </a14:m>
                <a:r>
                  <a:rPr lang="zh-CN" altLang="en-US" sz="1400" dirty="0">
                    <a:solidFill>
                      <a:schemeClr val="bg1"/>
                    </a:solidFill>
                  </a:rPr>
                  <a:t>的权重矩阵，矩阵的维度为</a:t>
                </a:r>
                <a14:m>
                  <m:oMath xmlns:m="http://schemas.openxmlformats.org/officeDocument/2006/math">
                    <m:r>
                      <a:rPr lang="zh-CN" altLang="en-US" sz="1400" dirty="0">
                        <a:solidFill>
                          <a:schemeClr val="bg1"/>
                        </a:solidFill>
                        <a:latin typeface="Cambria Math" panose="02040503050406030204" pitchFamily="18" charset="0"/>
                      </a:rPr>
                      <m:t>𝑙</m:t>
                    </m:r>
                    <m:r>
                      <a:rPr lang="en-US" altLang="zh-CN" sz="1400" dirty="0">
                        <a:solidFill>
                          <a:schemeClr val="bg1"/>
                        </a:solidFill>
                        <a:latin typeface="Cambria Math" panose="02040503050406030204" pitchFamily="18" charset="0"/>
                      </a:rPr>
                      <m:t>×(</m:t>
                    </m:r>
                    <m:r>
                      <a:rPr lang="en-US" altLang="zh-CN" sz="1400" dirty="0">
                        <a:solidFill>
                          <a:schemeClr val="bg1"/>
                        </a:solidFill>
                        <a:latin typeface="Cambria Math" panose="02040503050406030204" pitchFamily="18" charset="0"/>
                      </a:rPr>
                      <m:t>𝑙</m:t>
                    </m:r>
                    <m:r>
                      <a:rPr lang="en-US" altLang="zh-CN" sz="1400" dirty="0">
                        <a:solidFill>
                          <a:schemeClr val="bg1"/>
                        </a:solidFill>
                        <a:latin typeface="Cambria Math" panose="02040503050406030204" pitchFamily="18" charset="0"/>
                      </a:rPr>
                      <m:t>−1)</m:t>
                    </m:r>
                  </m:oMath>
                </a14:m>
                <a:r>
                  <a:rPr lang="zh-CN" altLang="en-US" sz="1400" dirty="0">
                    <a:solidFill>
                      <a:schemeClr val="bg1"/>
                    </a:solidFill>
                  </a:rPr>
                  <a:t>。</a:t>
                </a:r>
              </a:p>
            </p:txBody>
          </p:sp>
        </mc:Choice>
        <mc:Fallback xmlns="">
          <p:sp>
            <p:nvSpPr>
              <p:cNvPr id="38" name="文本框 37">
                <a:extLst>
                  <a:ext uri="{FF2B5EF4-FFF2-40B4-BE49-F238E27FC236}">
                    <a16:creationId xmlns:a16="http://schemas.microsoft.com/office/drawing/2014/main" id="{B5A2C828-418E-43F5-9294-441489EF2844}"/>
                  </a:ext>
                </a:extLst>
              </p:cNvPr>
              <p:cNvSpPr txBox="1">
                <a:spLocks noRot="1" noChangeAspect="1" noMove="1" noResize="1" noEditPoints="1" noAdjustHandles="1" noChangeArrowheads="1" noChangeShapeType="1" noTextEdit="1"/>
              </p:cNvSpPr>
              <p:nvPr/>
            </p:nvSpPr>
            <p:spPr>
              <a:xfrm>
                <a:off x="5392337" y="4062501"/>
                <a:ext cx="6035039" cy="315727"/>
              </a:xfrm>
              <a:prstGeom prst="rect">
                <a:avLst/>
              </a:prstGeom>
              <a:blipFill>
                <a:blip r:embed="rId10"/>
                <a:stretch>
                  <a:fillRect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0D2DCE29-99FF-457B-B822-0C0DA8AFB276}"/>
                  </a:ext>
                </a:extLst>
              </p:cNvPr>
              <p:cNvSpPr txBox="1"/>
              <p:nvPr/>
            </p:nvSpPr>
            <p:spPr>
              <a:xfrm>
                <a:off x="5367792" y="4686439"/>
                <a:ext cx="6035039" cy="315727"/>
              </a:xfrm>
              <a:prstGeom prst="rect">
                <a:avLst/>
              </a:prstGeom>
              <a:noFill/>
            </p:spPr>
            <p:txBody>
              <a:bodyPr wrap="square" rtlCol="0">
                <a:spAutoFit/>
              </a:bodyPr>
              <a:lstStyle/>
              <a:p>
                <a14:m>
                  <m:oMath xmlns:m="http://schemas.openxmlformats.org/officeDocument/2006/math">
                    <m:sSubSup>
                      <m:sSubSupPr>
                        <m:ctrlPr>
                          <a:rPr lang="zh-CN" altLang="en-US" sz="1400" i="1">
                            <a:solidFill>
                              <a:schemeClr val="bg1"/>
                            </a:solidFill>
                            <a:latin typeface="Cambria Math" panose="02040503050406030204" pitchFamily="18" charset="0"/>
                          </a:rPr>
                        </m:ctrlPr>
                      </m:sSubSupPr>
                      <m:e>
                        <m:r>
                          <a:rPr lang="en-US" altLang="zh-CN" sz="1400">
                            <a:solidFill>
                              <a:schemeClr val="bg1"/>
                            </a:solidFill>
                            <a:latin typeface="Cambria Math" panose="02040503050406030204" pitchFamily="18" charset="0"/>
                          </a:rPr>
                          <m:t>𝑎</m:t>
                        </m:r>
                      </m:e>
                      <m:sub>
                        <m:r>
                          <a:rPr lang="en-US" altLang="zh-CN" sz="1400">
                            <a:solidFill>
                              <a:schemeClr val="bg1"/>
                            </a:solidFill>
                            <a:latin typeface="Cambria Math" panose="02040503050406030204" pitchFamily="18" charset="0"/>
                          </a:rPr>
                          <m:t> </m:t>
                        </m:r>
                      </m:sub>
                      <m:sup>
                        <m:r>
                          <a:rPr lang="zh-CN" altLang="en-US" sz="1400">
                            <a:solidFill>
                              <a:schemeClr val="bg1"/>
                            </a:solidFill>
                            <a:latin typeface="Cambria Math" panose="02040503050406030204" pitchFamily="18" charset="0"/>
                          </a:rPr>
                          <m:t>𝑙</m:t>
                        </m:r>
                      </m:sup>
                    </m:sSubSup>
                  </m:oMath>
                </a14:m>
                <a:r>
                  <a:rPr lang="zh-CN" altLang="en-US" sz="1400" dirty="0">
                    <a:solidFill>
                      <a:schemeClr val="bg1"/>
                    </a:solidFill>
                  </a:rPr>
                  <a:t>：第</a:t>
                </a:r>
                <a14:m>
                  <m:oMath xmlns:m="http://schemas.openxmlformats.org/officeDocument/2006/math">
                    <m:r>
                      <a:rPr lang="en-US" altLang="zh-CN" sz="1400" dirty="0">
                        <a:solidFill>
                          <a:schemeClr val="bg1"/>
                        </a:solidFill>
                        <a:latin typeface="Cambria Math" panose="02040503050406030204" pitchFamily="18" charset="0"/>
                      </a:rPr>
                      <m:t> </m:t>
                    </m:r>
                    <m:r>
                      <a:rPr lang="zh-CN" altLang="en-US" sz="1400" dirty="0">
                        <a:solidFill>
                          <a:schemeClr val="bg1"/>
                        </a:solidFill>
                        <a:latin typeface="Cambria Math" panose="02040503050406030204" pitchFamily="18" charset="0"/>
                      </a:rPr>
                      <m:t>𝑙</m:t>
                    </m:r>
                    <m:r>
                      <a:rPr lang="en-US" altLang="zh-CN" sz="1400" dirty="0">
                        <a:solidFill>
                          <a:schemeClr val="bg1"/>
                        </a:solidFill>
                        <a:latin typeface="Cambria Math" panose="02040503050406030204" pitchFamily="18" charset="0"/>
                      </a:rPr>
                      <m:t> </m:t>
                    </m:r>
                  </m:oMath>
                </a14:m>
                <a:r>
                  <a:rPr lang="zh-CN" altLang="en-US" sz="1400" dirty="0">
                    <a:solidFill>
                      <a:schemeClr val="bg1"/>
                    </a:solidFill>
                  </a:rPr>
                  <a:t>层上第</a:t>
                </a:r>
                <a14:m>
                  <m:oMath xmlns:m="http://schemas.openxmlformats.org/officeDocument/2006/math">
                    <m:r>
                      <a:rPr lang="en-US" altLang="zh-CN" sz="1400" dirty="0">
                        <a:solidFill>
                          <a:schemeClr val="bg1"/>
                        </a:solidFill>
                        <a:latin typeface="Cambria Math" panose="02040503050406030204" pitchFamily="18" charset="0"/>
                      </a:rPr>
                      <m:t> </m:t>
                    </m:r>
                    <m:r>
                      <a:rPr lang="en-US" altLang="zh-CN" sz="1400" dirty="0">
                        <a:solidFill>
                          <a:schemeClr val="bg1"/>
                        </a:solidFill>
                        <a:latin typeface="Cambria Math" panose="02040503050406030204" pitchFamily="18" charset="0"/>
                      </a:rPr>
                      <m:t>𝑗</m:t>
                    </m:r>
                    <m:r>
                      <a:rPr lang="en-US" altLang="zh-CN" sz="1400" dirty="0">
                        <a:solidFill>
                          <a:schemeClr val="bg1"/>
                        </a:solidFill>
                        <a:latin typeface="Cambria Math" panose="02040503050406030204" pitchFamily="18" charset="0"/>
                      </a:rPr>
                      <m:t> </m:t>
                    </m:r>
                  </m:oMath>
                </a14:m>
                <a:r>
                  <a:rPr lang="zh-CN" altLang="en-US" sz="1400" dirty="0">
                    <a:solidFill>
                      <a:schemeClr val="bg1"/>
                    </a:solidFill>
                  </a:rPr>
                  <a:t>个神经元的输出。</a:t>
                </a:r>
              </a:p>
            </p:txBody>
          </p:sp>
        </mc:Choice>
        <mc:Fallback xmlns="">
          <p:sp>
            <p:nvSpPr>
              <p:cNvPr id="39" name="文本框 38">
                <a:extLst>
                  <a:ext uri="{FF2B5EF4-FFF2-40B4-BE49-F238E27FC236}">
                    <a16:creationId xmlns:a16="http://schemas.microsoft.com/office/drawing/2014/main" id="{0D2DCE29-99FF-457B-B822-0C0DA8AFB276}"/>
                  </a:ext>
                </a:extLst>
              </p:cNvPr>
              <p:cNvSpPr txBox="1">
                <a:spLocks noRot="1" noChangeAspect="1" noMove="1" noResize="1" noEditPoints="1" noAdjustHandles="1" noChangeArrowheads="1" noChangeShapeType="1" noTextEdit="1"/>
              </p:cNvSpPr>
              <p:nvPr/>
            </p:nvSpPr>
            <p:spPr>
              <a:xfrm>
                <a:off x="5367792" y="4686439"/>
                <a:ext cx="6035039" cy="315727"/>
              </a:xfrm>
              <a:prstGeom prst="rect">
                <a:avLst/>
              </a:prstGeom>
              <a:blipFill>
                <a:blip r:embed="rId11"/>
                <a:stretch>
                  <a:fillRect t="-1923" b="-17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769BEEF7-5CCD-4F28-8730-AADD6C2AAE6D}"/>
                  </a:ext>
                </a:extLst>
              </p:cNvPr>
              <p:cNvSpPr txBox="1"/>
              <p:nvPr/>
            </p:nvSpPr>
            <p:spPr>
              <a:xfrm>
                <a:off x="5392336" y="4366254"/>
                <a:ext cx="6035039" cy="315727"/>
              </a:xfrm>
              <a:prstGeom prst="rect">
                <a:avLst/>
              </a:prstGeom>
              <a:noFill/>
            </p:spPr>
            <p:txBody>
              <a:bodyPr wrap="square" rtlCol="0">
                <a:spAutoFit/>
              </a:bodyPr>
              <a:lstStyle/>
              <a:p>
                <a14:m>
                  <m:oMath xmlns:m="http://schemas.openxmlformats.org/officeDocument/2006/math">
                    <m:sSubSup>
                      <m:sSubSupPr>
                        <m:ctrlPr>
                          <a:rPr lang="zh-CN" altLang="en-US" sz="1400" i="1">
                            <a:solidFill>
                              <a:schemeClr val="bg1"/>
                            </a:solidFill>
                            <a:latin typeface="Cambria Math" panose="02040503050406030204" pitchFamily="18" charset="0"/>
                          </a:rPr>
                        </m:ctrlPr>
                      </m:sSubSupPr>
                      <m:e>
                        <m:r>
                          <a:rPr lang="en-US" altLang="zh-CN" sz="1400">
                            <a:solidFill>
                              <a:schemeClr val="bg1"/>
                            </a:solidFill>
                            <a:latin typeface="Cambria Math" panose="02040503050406030204" pitchFamily="18" charset="0"/>
                          </a:rPr>
                          <m:t>𝑧</m:t>
                        </m:r>
                      </m:e>
                      <m:sub>
                        <m:r>
                          <a:rPr lang="en-US" altLang="zh-CN" sz="1400">
                            <a:solidFill>
                              <a:schemeClr val="bg1"/>
                            </a:solidFill>
                            <a:latin typeface="Cambria Math" panose="02040503050406030204" pitchFamily="18" charset="0"/>
                          </a:rPr>
                          <m:t> </m:t>
                        </m:r>
                      </m:sub>
                      <m:sup>
                        <m:r>
                          <a:rPr lang="zh-CN" altLang="en-US" sz="1400">
                            <a:solidFill>
                              <a:schemeClr val="bg1"/>
                            </a:solidFill>
                            <a:latin typeface="Cambria Math" panose="02040503050406030204" pitchFamily="18" charset="0"/>
                          </a:rPr>
                          <m:t>𝑙</m:t>
                        </m:r>
                      </m:sup>
                    </m:sSubSup>
                  </m:oMath>
                </a14:m>
                <a:r>
                  <a:rPr lang="zh-CN" altLang="en-US" sz="1400" dirty="0">
                    <a:solidFill>
                      <a:schemeClr val="bg1"/>
                    </a:solidFill>
                  </a:rPr>
                  <a:t>：第</a:t>
                </a:r>
                <a14:m>
                  <m:oMath xmlns:m="http://schemas.openxmlformats.org/officeDocument/2006/math">
                    <m:r>
                      <a:rPr lang="en-US" altLang="zh-CN" sz="1400" dirty="0">
                        <a:solidFill>
                          <a:schemeClr val="bg1"/>
                        </a:solidFill>
                        <a:latin typeface="Cambria Math" panose="02040503050406030204" pitchFamily="18" charset="0"/>
                      </a:rPr>
                      <m:t> </m:t>
                    </m:r>
                    <m:r>
                      <a:rPr lang="zh-CN" altLang="en-US" sz="1400" dirty="0">
                        <a:solidFill>
                          <a:schemeClr val="bg1"/>
                        </a:solidFill>
                        <a:latin typeface="Cambria Math" panose="02040503050406030204" pitchFamily="18" charset="0"/>
                      </a:rPr>
                      <m:t>𝑙</m:t>
                    </m:r>
                    <m:r>
                      <a:rPr lang="en-US" altLang="zh-CN" sz="1400" dirty="0">
                        <a:solidFill>
                          <a:schemeClr val="bg1"/>
                        </a:solidFill>
                        <a:latin typeface="Cambria Math" panose="02040503050406030204" pitchFamily="18" charset="0"/>
                      </a:rPr>
                      <m:t> </m:t>
                    </m:r>
                  </m:oMath>
                </a14:m>
                <a:r>
                  <a:rPr lang="zh-CN" altLang="en-US" sz="1400" dirty="0">
                    <a:solidFill>
                      <a:schemeClr val="bg1"/>
                    </a:solidFill>
                  </a:rPr>
                  <a:t>层的输入向量。</a:t>
                </a:r>
              </a:p>
            </p:txBody>
          </p:sp>
        </mc:Choice>
        <mc:Fallback xmlns="">
          <p:sp>
            <p:nvSpPr>
              <p:cNvPr id="40" name="文本框 39">
                <a:extLst>
                  <a:ext uri="{FF2B5EF4-FFF2-40B4-BE49-F238E27FC236}">
                    <a16:creationId xmlns:a16="http://schemas.microsoft.com/office/drawing/2014/main" id="{769BEEF7-5CCD-4F28-8730-AADD6C2AAE6D}"/>
                  </a:ext>
                </a:extLst>
              </p:cNvPr>
              <p:cNvSpPr txBox="1">
                <a:spLocks noRot="1" noChangeAspect="1" noMove="1" noResize="1" noEditPoints="1" noAdjustHandles="1" noChangeArrowheads="1" noChangeShapeType="1" noTextEdit="1"/>
              </p:cNvSpPr>
              <p:nvPr/>
            </p:nvSpPr>
            <p:spPr>
              <a:xfrm>
                <a:off x="5392336" y="4366254"/>
                <a:ext cx="6035039" cy="315727"/>
              </a:xfrm>
              <a:prstGeom prst="rect">
                <a:avLst/>
              </a:prstGeom>
              <a:blipFill>
                <a:blip r:embed="rId12"/>
                <a:stretch>
                  <a:fillRect t="-1923"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BA6B31F-22A4-451C-AAC3-853F8F92BAC1}"/>
                  </a:ext>
                </a:extLst>
              </p:cNvPr>
              <p:cNvSpPr txBox="1"/>
              <p:nvPr/>
            </p:nvSpPr>
            <p:spPr>
              <a:xfrm>
                <a:off x="9775955" y="5829155"/>
                <a:ext cx="1119794"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FFFF00"/>
                              </a:solidFill>
                              <a:latin typeface="Cambria Math" panose="02040503050406030204" pitchFamily="18" charset="0"/>
                            </a:rPr>
                          </m:ctrlPr>
                        </m:sSupPr>
                        <m:e>
                          <m:r>
                            <a:rPr lang="zh-CN" altLang="en-US" i="1">
                              <a:solidFill>
                                <a:srgbClr val="FFFF00"/>
                              </a:solidFill>
                              <a:latin typeface="Cambria Math" panose="02040503050406030204" pitchFamily="18" charset="0"/>
                            </a:rPr>
                            <m:t>𝑎</m:t>
                          </m:r>
                        </m:e>
                        <m:sup>
                          <m:r>
                            <a:rPr lang="zh-CN" altLang="en-US" i="1">
                              <a:solidFill>
                                <a:srgbClr val="FFFF00"/>
                              </a:solidFill>
                              <a:latin typeface="Cambria Math" panose="02040503050406030204" pitchFamily="18" charset="0"/>
                            </a:rPr>
                            <m:t>𝑙</m:t>
                          </m:r>
                        </m:sup>
                      </m:sSup>
                      <m:r>
                        <a:rPr lang="zh-CN" altLang="en-US" i="0">
                          <a:solidFill>
                            <a:srgbClr val="FFFF00"/>
                          </a:solidFill>
                          <a:latin typeface="Cambria Math" panose="02040503050406030204" pitchFamily="18" charset="0"/>
                        </a:rPr>
                        <m:t>=</m:t>
                      </m:r>
                      <m:r>
                        <a:rPr lang="zh-CN" altLang="en-US" i="1">
                          <a:solidFill>
                            <a:srgbClr val="FFFF00"/>
                          </a:solidFill>
                          <a:latin typeface="Cambria Math" panose="02040503050406030204" pitchFamily="18" charset="0"/>
                        </a:rPr>
                        <m:t>𝜎</m:t>
                      </m:r>
                      <m:d>
                        <m:dPr>
                          <m:ctrlPr>
                            <a:rPr lang="zh-CN" altLang="en-US" i="1">
                              <a:solidFill>
                                <a:srgbClr val="FFFF00"/>
                              </a:solidFill>
                              <a:latin typeface="Cambria Math" panose="02040503050406030204" pitchFamily="18" charset="0"/>
                            </a:rPr>
                          </m:ctrlPr>
                        </m:dPr>
                        <m:e>
                          <m:sSup>
                            <m:sSupPr>
                              <m:ctrlPr>
                                <a:rPr lang="zh-CN" altLang="en-US" i="1">
                                  <a:solidFill>
                                    <a:srgbClr val="FFFF00"/>
                                  </a:solidFill>
                                  <a:latin typeface="Cambria Math" panose="02040503050406030204" pitchFamily="18" charset="0"/>
                                </a:rPr>
                              </m:ctrlPr>
                            </m:sSupPr>
                            <m:e>
                              <m:r>
                                <a:rPr lang="zh-CN" altLang="en-US" i="1">
                                  <a:solidFill>
                                    <a:srgbClr val="FFFF00"/>
                                  </a:solidFill>
                                  <a:latin typeface="Cambria Math" panose="02040503050406030204" pitchFamily="18" charset="0"/>
                                </a:rPr>
                                <m:t>𝑧</m:t>
                              </m:r>
                            </m:e>
                            <m:sup>
                              <m:r>
                                <a:rPr lang="zh-CN" altLang="en-US" i="1">
                                  <a:solidFill>
                                    <a:srgbClr val="FFFF00"/>
                                  </a:solidFill>
                                  <a:latin typeface="Cambria Math" panose="02040503050406030204" pitchFamily="18" charset="0"/>
                                </a:rPr>
                                <m:t>𝑙</m:t>
                              </m:r>
                            </m:sup>
                          </m:sSup>
                        </m:e>
                      </m:d>
                    </m:oMath>
                  </m:oMathPara>
                </a14:m>
                <a:endParaRPr lang="zh-CN" altLang="en-US" dirty="0"/>
              </a:p>
            </p:txBody>
          </p:sp>
        </mc:Choice>
        <mc:Fallback xmlns="">
          <p:sp>
            <p:nvSpPr>
              <p:cNvPr id="10" name="文本框 9">
                <a:extLst>
                  <a:ext uri="{FF2B5EF4-FFF2-40B4-BE49-F238E27FC236}">
                    <a16:creationId xmlns:a16="http://schemas.microsoft.com/office/drawing/2014/main" id="{0BA6B31F-22A4-451C-AAC3-853F8F92BAC1}"/>
                  </a:ext>
                </a:extLst>
              </p:cNvPr>
              <p:cNvSpPr txBox="1">
                <a:spLocks noRot="1" noChangeAspect="1" noMove="1" noResize="1" noEditPoints="1" noAdjustHandles="1" noChangeArrowheads="1" noChangeShapeType="1" noTextEdit="1"/>
              </p:cNvSpPr>
              <p:nvPr/>
            </p:nvSpPr>
            <p:spPr>
              <a:xfrm>
                <a:off x="9775955" y="5829155"/>
                <a:ext cx="1119794" cy="312650"/>
              </a:xfrm>
              <a:prstGeom prst="rect">
                <a:avLst/>
              </a:prstGeom>
              <a:blipFill>
                <a:blip r:embed="rId13"/>
                <a:stretch>
                  <a:fillRect l="-21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C16512B-0970-4754-B527-9E4B4609521A}"/>
                  </a:ext>
                </a:extLst>
              </p:cNvPr>
              <p:cNvSpPr txBox="1"/>
              <p:nvPr/>
            </p:nvSpPr>
            <p:spPr>
              <a:xfrm>
                <a:off x="5583923" y="5829155"/>
                <a:ext cx="1733039"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FFFF00"/>
                              </a:solidFill>
                              <a:latin typeface="Cambria Math" panose="02040503050406030204" pitchFamily="18" charset="0"/>
                            </a:rPr>
                          </m:ctrlPr>
                        </m:sSupPr>
                        <m:e>
                          <m:r>
                            <a:rPr lang="zh-CN" altLang="en-US" i="1">
                              <a:solidFill>
                                <a:srgbClr val="FFFF00"/>
                              </a:solidFill>
                              <a:latin typeface="Cambria Math" panose="02040503050406030204" pitchFamily="18" charset="0"/>
                            </a:rPr>
                            <m:t>𝑧</m:t>
                          </m:r>
                        </m:e>
                        <m:sup>
                          <m:r>
                            <a:rPr lang="zh-CN" altLang="en-US" i="1">
                              <a:solidFill>
                                <a:srgbClr val="FFFF00"/>
                              </a:solidFill>
                              <a:latin typeface="Cambria Math" panose="02040503050406030204" pitchFamily="18" charset="0"/>
                            </a:rPr>
                            <m:t>𝑙</m:t>
                          </m:r>
                        </m:sup>
                      </m:sSup>
                      <m:r>
                        <a:rPr lang="zh-CN" altLang="en-US" i="0">
                          <a:solidFill>
                            <a:srgbClr val="FFFF00"/>
                          </a:solidFill>
                          <a:latin typeface="Cambria Math" panose="02040503050406030204" pitchFamily="18" charset="0"/>
                        </a:rPr>
                        <m:t>=</m:t>
                      </m:r>
                      <m:sSup>
                        <m:sSupPr>
                          <m:ctrlPr>
                            <a:rPr lang="zh-CN" altLang="en-US" i="1">
                              <a:solidFill>
                                <a:srgbClr val="FFFF00"/>
                              </a:solidFill>
                              <a:latin typeface="Cambria Math" panose="02040503050406030204" pitchFamily="18" charset="0"/>
                            </a:rPr>
                          </m:ctrlPr>
                        </m:sSupPr>
                        <m:e>
                          <m:r>
                            <a:rPr lang="zh-CN" altLang="en-US" i="1">
                              <a:solidFill>
                                <a:srgbClr val="FFFF00"/>
                              </a:solidFill>
                              <a:latin typeface="Cambria Math" panose="02040503050406030204" pitchFamily="18" charset="0"/>
                            </a:rPr>
                            <m:t>𝑤</m:t>
                          </m:r>
                        </m:e>
                        <m:sup>
                          <m:r>
                            <a:rPr lang="en-US" altLang="zh-CN" b="0" i="1" smtClean="0">
                              <a:solidFill>
                                <a:srgbClr val="FFFF00"/>
                              </a:solidFill>
                              <a:latin typeface="Cambria Math" panose="02040503050406030204" pitchFamily="18" charset="0"/>
                            </a:rPr>
                            <m:t>𝑙</m:t>
                          </m:r>
                        </m:sup>
                      </m:sSup>
                      <m:sSup>
                        <m:sSupPr>
                          <m:ctrlPr>
                            <a:rPr lang="zh-CN" altLang="en-US" i="1">
                              <a:solidFill>
                                <a:srgbClr val="FFFF00"/>
                              </a:solidFill>
                              <a:latin typeface="Cambria Math" panose="02040503050406030204" pitchFamily="18" charset="0"/>
                            </a:rPr>
                          </m:ctrlPr>
                        </m:sSupPr>
                        <m:e>
                          <m:r>
                            <a:rPr lang="zh-CN" altLang="en-US" i="1">
                              <a:solidFill>
                                <a:srgbClr val="FFFF00"/>
                              </a:solidFill>
                              <a:latin typeface="Cambria Math" panose="02040503050406030204" pitchFamily="18" charset="0"/>
                            </a:rPr>
                            <m:t>𝑎</m:t>
                          </m:r>
                        </m:e>
                        <m:sup>
                          <m:r>
                            <a:rPr lang="zh-CN" altLang="en-US" i="1">
                              <a:solidFill>
                                <a:srgbClr val="FFFF00"/>
                              </a:solidFill>
                              <a:latin typeface="Cambria Math" panose="02040503050406030204" pitchFamily="18" charset="0"/>
                            </a:rPr>
                            <m:t>𝑙</m:t>
                          </m:r>
                          <m:r>
                            <a:rPr lang="zh-CN" altLang="en-US" i="0">
                              <a:solidFill>
                                <a:srgbClr val="FFFF00"/>
                              </a:solidFill>
                              <a:latin typeface="Cambria Math" panose="02040503050406030204" pitchFamily="18" charset="0"/>
                            </a:rPr>
                            <m:t>−1</m:t>
                          </m:r>
                        </m:sup>
                      </m:sSup>
                      <m:r>
                        <a:rPr lang="zh-CN" altLang="en-US" i="0">
                          <a:solidFill>
                            <a:srgbClr val="FFFF00"/>
                          </a:solidFill>
                          <a:latin typeface="Cambria Math" panose="02040503050406030204" pitchFamily="18" charset="0"/>
                        </a:rPr>
                        <m:t>+</m:t>
                      </m:r>
                      <m:sSup>
                        <m:sSupPr>
                          <m:ctrlPr>
                            <a:rPr lang="zh-CN" altLang="en-US" i="1" smtClean="0">
                              <a:solidFill>
                                <a:srgbClr val="FFFF00"/>
                              </a:solidFill>
                              <a:latin typeface="Cambria Math" panose="02040503050406030204" pitchFamily="18" charset="0"/>
                            </a:rPr>
                          </m:ctrlPr>
                        </m:sSupPr>
                        <m:e>
                          <m:r>
                            <a:rPr lang="zh-CN" altLang="en-US" i="1">
                              <a:solidFill>
                                <a:srgbClr val="FFFF00"/>
                              </a:solidFill>
                              <a:latin typeface="Cambria Math" panose="02040503050406030204" pitchFamily="18" charset="0"/>
                            </a:rPr>
                            <m:t>𝑏</m:t>
                          </m:r>
                        </m:e>
                        <m:sup>
                          <m:r>
                            <a:rPr lang="zh-CN" altLang="en-US" i="1">
                              <a:solidFill>
                                <a:srgbClr val="FFFF00"/>
                              </a:solidFill>
                              <a:latin typeface="Cambria Math" panose="02040503050406030204" pitchFamily="18" charset="0"/>
                            </a:rPr>
                            <m:t>𝑙</m:t>
                          </m:r>
                        </m:sup>
                      </m:sSup>
                    </m:oMath>
                  </m:oMathPara>
                </a14:m>
                <a:endParaRPr lang="zh-CN" altLang="en-US" dirty="0"/>
              </a:p>
            </p:txBody>
          </p:sp>
        </mc:Choice>
        <mc:Fallback xmlns="">
          <p:sp>
            <p:nvSpPr>
              <p:cNvPr id="12" name="文本框 11">
                <a:extLst>
                  <a:ext uri="{FF2B5EF4-FFF2-40B4-BE49-F238E27FC236}">
                    <a16:creationId xmlns:a16="http://schemas.microsoft.com/office/drawing/2014/main" id="{8C16512B-0970-4754-B527-9E4B4609521A}"/>
                  </a:ext>
                </a:extLst>
              </p:cNvPr>
              <p:cNvSpPr txBox="1">
                <a:spLocks noRot="1" noChangeAspect="1" noMove="1" noResize="1" noEditPoints="1" noAdjustHandles="1" noChangeArrowheads="1" noChangeShapeType="1" noTextEdit="1"/>
              </p:cNvSpPr>
              <p:nvPr/>
            </p:nvSpPr>
            <p:spPr>
              <a:xfrm>
                <a:off x="5583923" y="5829155"/>
                <a:ext cx="1733039" cy="281937"/>
              </a:xfrm>
              <a:prstGeom prst="rect">
                <a:avLst/>
              </a:prstGeom>
              <a:blipFill>
                <a:blip r:embed="rId14"/>
                <a:stretch>
                  <a:fillRect l="-1408" t="-2174" r="-352"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7A64AFB-74C5-4ACA-8803-BB6CEDA7FA79}"/>
                  </a:ext>
                </a:extLst>
              </p:cNvPr>
              <p:cNvSpPr txBox="1"/>
              <p:nvPr/>
            </p:nvSpPr>
            <p:spPr>
              <a:xfrm>
                <a:off x="7636366" y="5690059"/>
                <a:ext cx="1717521" cy="558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FFFF00"/>
                          </a:solidFill>
                          <a:latin typeface="Cambria Math" panose="02040503050406030204" pitchFamily="18" charset="0"/>
                        </a:rPr>
                        <m:t>𝜎</m:t>
                      </m:r>
                      <m:d>
                        <m:dPr>
                          <m:ctrlPr>
                            <a:rPr lang="zh-CN" altLang="en-US" i="1">
                              <a:solidFill>
                                <a:srgbClr val="FFFF00"/>
                              </a:solidFill>
                              <a:latin typeface="Cambria Math" panose="02040503050406030204" pitchFamily="18" charset="0"/>
                            </a:rPr>
                          </m:ctrlPr>
                        </m:dPr>
                        <m:e>
                          <m:sSup>
                            <m:sSupPr>
                              <m:ctrlPr>
                                <a:rPr lang="zh-CN" altLang="en-US" i="1">
                                  <a:solidFill>
                                    <a:srgbClr val="FFFF00"/>
                                  </a:solidFill>
                                  <a:latin typeface="Cambria Math" panose="02040503050406030204" pitchFamily="18" charset="0"/>
                                </a:rPr>
                              </m:ctrlPr>
                            </m:sSupPr>
                            <m:e>
                              <m:r>
                                <a:rPr lang="zh-CN" altLang="en-US" i="1">
                                  <a:solidFill>
                                    <a:srgbClr val="FFFF00"/>
                                  </a:solidFill>
                                  <a:latin typeface="Cambria Math" panose="02040503050406030204" pitchFamily="18" charset="0"/>
                                </a:rPr>
                                <m:t>𝑧</m:t>
                              </m:r>
                            </m:e>
                            <m:sup>
                              <m:r>
                                <a:rPr lang="zh-CN" altLang="en-US" i="1">
                                  <a:solidFill>
                                    <a:srgbClr val="FFFF00"/>
                                  </a:solidFill>
                                  <a:latin typeface="Cambria Math" panose="02040503050406030204" pitchFamily="18" charset="0"/>
                                </a:rPr>
                                <m:t>𝑙</m:t>
                              </m:r>
                            </m:sup>
                          </m:sSup>
                        </m:e>
                      </m:d>
                      <m:r>
                        <a:rPr lang="zh-CN" altLang="en-US" i="0">
                          <a:solidFill>
                            <a:srgbClr val="FFFF00"/>
                          </a:solidFill>
                          <a:latin typeface="Cambria Math" panose="02040503050406030204" pitchFamily="18" charset="0"/>
                        </a:rPr>
                        <m:t>=</m:t>
                      </m:r>
                      <m:f>
                        <m:fPr>
                          <m:ctrlPr>
                            <a:rPr lang="zh-CN" altLang="en-US" i="1">
                              <a:solidFill>
                                <a:srgbClr val="FFFF00"/>
                              </a:solidFill>
                              <a:latin typeface="Cambria Math" panose="02040503050406030204" pitchFamily="18" charset="0"/>
                            </a:rPr>
                          </m:ctrlPr>
                        </m:fPr>
                        <m:num>
                          <m:r>
                            <a:rPr lang="zh-CN" altLang="en-US" i="0">
                              <a:solidFill>
                                <a:srgbClr val="FFFF00"/>
                              </a:solidFill>
                              <a:latin typeface="Cambria Math" panose="02040503050406030204" pitchFamily="18" charset="0"/>
                            </a:rPr>
                            <m:t>1</m:t>
                          </m:r>
                        </m:num>
                        <m:den>
                          <m:r>
                            <a:rPr lang="zh-CN" altLang="en-US" i="0">
                              <a:solidFill>
                                <a:srgbClr val="FFFF00"/>
                              </a:solidFill>
                              <a:latin typeface="Cambria Math" panose="02040503050406030204" pitchFamily="18" charset="0"/>
                            </a:rPr>
                            <m:t>1+</m:t>
                          </m:r>
                          <m:sSup>
                            <m:sSupPr>
                              <m:ctrlPr>
                                <a:rPr lang="zh-CN" altLang="en-US" i="1">
                                  <a:solidFill>
                                    <a:srgbClr val="FFFF00"/>
                                  </a:solidFill>
                                  <a:latin typeface="Cambria Math" panose="02040503050406030204" pitchFamily="18" charset="0"/>
                                </a:rPr>
                              </m:ctrlPr>
                            </m:sSupPr>
                            <m:e>
                              <m:r>
                                <a:rPr lang="zh-CN" altLang="en-US" i="0">
                                  <a:solidFill>
                                    <a:srgbClr val="FFFF00"/>
                                  </a:solidFill>
                                  <a:latin typeface="Cambria Math" panose="02040503050406030204" pitchFamily="18" charset="0"/>
                                </a:rPr>
                                <m:t>ⅇ</m:t>
                              </m:r>
                            </m:e>
                            <m:sup>
                              <m:r>
                                <a:rPr lang="zh-CN" altLang="en-US" i="0">
                                  <a:solidFill>
                                    <a:srgbClr val="FFFF00"/>
                                  </a:solidFill>
                                  <a:latin typeface="Cambria Math" panose="02040503050406030204" pitchFamily="18" charset="0"/>
                                </a:rPr>
                                <m:t>−</m:t>
                              </m:r>
                              <m:sSup>
                                <m:sSupPr>
                                  <m:ctrlPr>
                                    <a:rPr lang="zh-CN" altLang="en-US" i="1">
                                      <a:solidFill>
                                        <a:srgbClr val="FFFF00"/>
                                      </a:solidFill>
                                      <a:latin typeface="Cambria Math" panose="02040503050406030204" pitchFamily="18" charset="0"/>
                                    </a:rPr>
                                  </m:ctrlPr>
                                </m:sSupPr>
                                <m:e>
                                  <m:r>
                                    <a:rPr lang="zh-CN" altLang="en-US" i="1">
                                      <a:solidFill>
                                        <a:srgbClr val="FFFF00"/>
                                      </a:solidFill>
                                      <a:latin typeface="Cambria Math" panose="02040503050406030204" pitchFamily="18" charset="0"/>
                                    </a:rPr>
                                    <m:t>𝑧</m:t>
                                  </m:r>
                                </m:e>
                                <m:sup>
                                  <m:r>
                                    <a:rPr lang="zh-CN" altLang="en-US" i="1">
                                      <a:solidFill>
                                        <a:srgbClr val="FFFF00"/>
                                      </a:solidFill>
                                      <a:latin typeface="Cambria Math" panose="02040503050406030204" pitchFamily="18" charset="0"/>
                                    </a:rPr>
                                    <m:t>𝑙</m:t>
                                  </m:r>
                                </m:sup>
                              </m:sSup>
                            </m:sup>
                          </m:sSup>
                        </m:den>
                      </m:f>
                    </m:oMath>
                  </m:oMathPara>
                </a14:m>
                <a:endParaRPr lang="zh-CN" altLang="en-US" dirty="0"/>
              </a:p>
            </p:txBody>
          </p:sp>
        </mc:Choice>
        <mc:Fallback xmlns="">
          <p:sp>
            <p:nvSpPr>
              <p:cNvPr id="13" name="文本框 12">
                <a:extLst>
                  <a:ext uri="{FF2B5EF4-FFF2-40B4-BE49-F238E27FC236}">
                    <a16:creationId xmlns:a16="http://schemas.microsoft.com/office/drawing/2014/main" id="{A7A64AFB-74C5-4ACA-8803-BB6CEDA7FA79}"/>
                  </a:ext>
                </a:extLst>
              </p:cNvPr>
              <p:cNvSpPr txBox="1">
                <a:spLocks noRot="1" noChangeAspect="1" noMove="1" noResize="1" noEditPoints="1" noAdjustHandles="1" noChangeArrowheads="1" noChangeShapeType="1" noTextEdit="1"/>
              </p:cNvSpPr>
              <p:nvPr/>
            </p:nvSpPr>
            <p:spPr>
              <a:xfrm>
                <a:off x="7636366" y="5690059"/>
                <a:ext cx="1717521" cy="558807"/>
              </a:xfrm>
              <a:prstGeom prst="rect">
                <a:avLst/>
              </a:prstGeom>
              <a:blipFill>
                <a:blip r:embed="rId15"/>
                <a:stretch>
                  <a:fillRect/>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D46EECD9-EB47-42C4-9337-F448FA4CA5B6}"/>
              </a:ext>
            </a:extLst>
          </p:cNvPr>
          <p:cNvSpPr txBox="1"/>
          <p:nvPr/>
        </p:nvSpPr>
        <p:spPr>
          <a:xfrm>
            <a:off x="4915592" y="5200597"/>
            <a:ext cx="4438295" cy="338554"/>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a:t>
            </a:r>
            <a:r>
              <a:rPr lang="en-US" altLang="zh-CN" sz="1600" dirty="0">
                <a:solidFill>
                  <a:schemeClr val="bg1"/>
                </a:solidFill>
                <a:sym typeface="Wingdings" panose="05000000000000000000" pitchFamily="2" charset="2"/>
              </a:rPr>
              <a:t>3</a:t>
            </a:r>
            <a:r>
              <a:rPr lang="zh-CN" altLang="en-US" sz="1600" dirty="0">
                <a:solidFill>
                  <a:schemeClr val="bg1"/>
                </a:solidFill>
                <a:sym typeface="Wingdings" panose="05000000000000000000" pitchFamily="2" charset="2"/>
              </a:rPr>
              <a:t>）经过向量化的每层神经元的输入输出</a:t>
            </a:r>
            <a:endParaRPr lang="zh-CN" altLang="en-US" sz="1600" dirty="0">
              <a:solidFill>
                <a:schemeClr val="bg1"/>
              </a:solidFill>
            </a:endParaRPr>
          </a:p>
        </p:txBody>
      </p:sp>
      <p:sp>
        <p:nvSpPr>
          <p:cNvPr id="17" name="对话气泡: 圆角矩形 16">
            <a:extLst>
              <a:ext uri="{FF2B5EF4-FFF2-40B4-BE49-F238E27FC236}">
                <a16:creationId xmlns:a16="http://schemas.microsoft.com/office/drawing/2014/main" id="{2E22B180-2E24-4379-84C8-4B2E8D3F1D4F}"/>
              </a:ext>
            </a:extLst>
          </p:cNvPr>
          <p:cNvSpPr/>
          <p:nvPr/>
        </p:nvSpPr>
        <p:spPr>
          <a:xfrm>
            <a:off x="9353887" y="2984729"/>
            <a:ext cx="1718812" cy="528498"/>
          </a:xfrm>
          <a:prstGeom prst="wedgeRoundRectCallout">
            <a:avLst>
              <a:gd name="adj1" fmla="val -49101"/>
              <a:gd name="adj2" fmla="val 1474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图中权重矩阵的的维度分别为</a:t>
            </a:r>
            <a:r>
              <a:rPr lang="en-US" altLang="zh-CN" sz="1200" dirty="0"/>
              <a:t>4x3</a:t>
            </a:r>
            <a:r>
              <a:rPr lang="zh-CN" altLang="en-US" sz="1200" dirty="0"/>
              <a:t>和</a:t>
            </a:r>
            <a:r>
              <a:rPr lang="en-US" altLang="zh-CN" sz="1200" dirty="0"/>
              <a:t>2x4</a:t>
            </a:r>
            <a:endParaRPr lang="zh-CN" altLang="en-US" sz="1200" dirty="0"/>
          </a:p>
        </p:txBody>
      </p:sp>
      <p:pic>
        <p:nvPicPr>
          <p:cNvPr id="18" name="图片 17">
            <a:extLst>
              <a:ext uri="{FF2B5EF4-FFF2-40B4-BE49-F238E27FC236}">
                <a16:creationId xmlns:a16="http://schemas.microsoft.com/office/drawing/2014/main" id="{E3117D7D-376E-4EB4-AB5C-42773FF71BCA}"/>
              </a:ext>
            </a:extLst>
          </p:cNvPr>
          <p:cNvPicPr>
            <a:picLocks noChangeAspect="1"/>
          </p:cNvPicPr>
          <p:nvPr/>
        </p:nvPicPr>
        <p:blipFill>
          <a:blip r:embed="rId16"/>
          <a:stretch>
            <a:fillRect/>
          </a:stretch>
        </p:blipFill>
        <p:spPr>
          <a:xfrm>
            <a:off x="657935" y="1595419"/>
            <a:ext cx="3889248" cy="3956408"/>
          </a:xfrm>
          <a:prstGeom prst="rect">
            <a:avLst/>
          </a:prstGeom>
          <a:effectLst>
            <a:glow rad="76200">
              <a:schemeClr val="bg2"/>
            </a:glow>
          </a:effectLst>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788AEF3-3B30-40C9-9C67-886AA027ABF1}"/>
                  </a:ext>
                </a:extLst>
              </p:cNvPr>
              <p:cNvSpPr txBox="1"/>
              <p:nvPr/>
            </p:nvSpPr>
            <p:spPr>
              <a:xfrm>
                <a:off x="5648498" y="2971800"/>
                <a:ext cx="1435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𝑙</m:t>
                      </m:r>
                    </m:oMath>
                  </m:oMathPara>
                </a14:m>
                <a:endParaRPr lang="zh-CN" altLang="en-US" dirty="0"/>
              </a:p>
            </p:txBody>
          </p:sp>
        </mc:Choice>
        <mc:Fallback xmlns="">
          <p:sp>
            <p:nvSpPr>
              <p:cNvPr id="19" name="文本框 18">
                <a:extLst>
                  <a:ext uri="{FF2B5EF4-FFF2-40B4-BE49-F238E27FC236}">
                    <a16:creationId xmlns:a16="http://schemas.microsoft.com/office/drawing/2014/main" id="{C788AEF3-3B30-40C9-9C67-886AA027ABF1}"/>
                  </a:ext>
                </a:extLst>
              </p:cNvPr>
              <p:cNvSpPr txBox="1">
                <a:spLocks noRot="1" noChangeAspect="1" noMove="1" noResize="1" noEditPoints="1" noAdjustHandles="1" noChangeArrowheads="1" noChangeShapeType="1" noTextEdit="1"/>
              </p:cNvSpPr>
              <p:nvPr/>
            </p:nvSpPr>
            <p:spPr>
              <a:xfrm>
                <a:off x="5648498" y="2971800"/>
                <a:ext cx="143565" cy="276999"/>
              </a:xfrm>
              <a:prstGeom prst="rect">
                <a:avLst/>
              </a:prstGeom>
              <a:blipFill>
                <a:blip r:embed="rId17"/>
                <a:stretch>
                  <a:fillRect l="-39130" r="-34783"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3EC015B-D490-483E-94AB-915074F54D79}"/>
                  </a:ext>
                </a:extLst>
              </p:cNvPr>
              <p:cNvSpPr txBox="1"/>
              <p:nvPr/>
            </p:nvSpPr>
            <p:spPr>
              <a:xfrm>
                <a:off x="4038844" y="2562241"/>
                <a:ext cx="29510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𝑙</m:t>
                      </m:r>
                    </m:oMath>
                  </m:oMathPara>
                </a14:m>
                <a:endParaRPr lang="zh-CN" altLang="en-US" dirty="0"/>
              </a:p>
            </p:txBody>
          </p:sp>
        </mc:Choice>
        <mc:Fallback xmlns="">
          <p:sp>
            <p:nvSpPr>
              <p:cNvPr id="20" name="文本框 19">
                <a:extLst>
                  <a:ext uri="{FF2B5EF4-FFF2-40B4-BE49-F238E27FC236}">
                    <a16:creationId xmlns:a16="http://schemas.microsoft.com/office/drawing/2014/main" id="{53EC015B-D490-483E-94AB-915074F54D79}"/>
                  </a:ext>
                </a:extLst>
              </p:cNvPr>
              <p:cNvSpPr txBox="1">
                <a:spLocks noRot="1" noChangeAspect="1" noMove="1" noResize="1" noEditPoints="1" noAdjustHandles="1" noChangeArrowheads="1" noChangeShapeType="1" noTextEdit="1"/>
              </p:cNvSpPr>
              <p:nvPr/>
            </p:nvSpPr>
            <p:spPr>
              <a:xfrm>
                <a:off x="4038844" y="2562241"/>
                <a:ext cx="295102" cy="276999"/>
              </a:xfrm>
              <a:prstGeom prst="rect">
                <a:avLst/>
              </a:prstGeom>
              <a:blipFill>
                <a:blip r:embed="rId18"/>
                <a:stretch>
                  <a:fillRect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6AA77173-6864-440A-B561-1991E4A6FF98}"/>
                  </a:ext>
                </a:extLst>
              </p:cNvPr>
              <p:cNvSpPr txBox="1"/>
              <p:nvPr/>
            </p:nvSpPr>
            <p:spPr>
              <a:xfrm>
                <a:off x="2493809" y="1671759"/>
                <a:ext cx="295102" cy="276999"/>
              </a:xfrm>
              <a:prstGeom prst="rect">
                <a:avLst/>
              </a:prstGeom>
              <a:noFill/>
            </p:spPr>
            <p:txBody>
              <a:bodyPr wrap="square" lIns="0" tIns="0" rIns="0" bIns="0" rtlCol="0">
                <a:spAutoFit/>
              </a:bodyPr>
              <a:lstStyle/>
              <a:p>
                <a14:m>
                  <m:oMath xmlns:m="http://schemas.openxmlformats.org/officeDocument/2006/math">
                    <m:r>
                      <a:rPr lang="zh-CN" altLang="en-US" i="1" smtClean="0">
                        <a:latin typeface="Cambria Math" panose="02040503050406030204" pitchFamily="18" charset="0"/>
                      </a:rPr>
                      <m:t>𝑙</m:t>
                    </m:r>
                  </m:oMath>
                </a14:m>
                <a:r>
                  <a:rPr lang="en-US" altLang="zh-CN" dirty="0"/>
                  <a:t>-1</a:t>
                </a:r>
                <a:endParaRPr lang="zh-CN" altLang="en-US" dirty="0"/>
              </a:p>
            </p:txBody>
          </p:sp>
        </mc:Choice>
        <mc:Fallback xmlns="">
          <p:sp>
            <p:nvSpPr>
              <p:cNvPr id="50" name="文本框 49">
                <a:extLst>
                  <a:ext uri="{FF2B5EF4-FFF2-40B4-BE49-F238E27FC236}">
                    <a16:creationId xmlns:a16="http://schemas.microsoft.com/office/drawing/2014/main" id="{6AA77173-6864-440A-B561-1991E4A6FF98}"/>
                  </a:ext>
                </a:extLst>
              </p:cNvPr>
              <p:cNvSpPr txBox="1">
                <a:spLocks noRot="1" noChangeAspect="1" noMove="1" noResize="1" noEditPoints="1" noAdjustHandles="1" noChangeArrowheads="1" noChangeShapeType="1" noTextEdit="1"/>
              </p:cNvSpPr>
              <p:nvPr/>
            </p:nvSpPr>
            <p:spPr>
              <a:xfrm>
                <a:off x="2493809" y="1671759"/>
                <a:ext cx="295102" cy="276999"/>
              </a:xfrm>
              <a:prstGeom prst="rect">
                <a:avLst/>
              </a:prstGeom>
              <a:blipFill>
                <a:blip r:embed="rId19"/>
                <a:stretch>
                  <a:fillRect l="-29167" t="-28261" r="-4791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4226553F-CBBB-4E34-8825-DB112F59D833}"/>
                  </a:ext>
                </a:extLst>
              </p:cNvPr>
              <p:cNvSpPr txBox="1"/>
              <p:nvPr/>
            </p:nvSpPr>
            <p:spPr>
              <a:xfrm>
                <a:off x="874712" y="1671759"/>
                <a:ext cx="295102" cy="276999"/>
              </a:xfrm>
              <a:prstGeom prst="rect">
                <a:avLst/>
              </a:prstGeom>
              <a:noFill/>
            </p:spPr>
            <p:txBody>
              <a:bodyPr wrap="square" lIns="0" tIns="0" rIns="0" bIns="0" rtlCol="0">
                <a:spAutoFit/>
              </a:bodyPr>
              <a:lstStyle/>
              <a:p>
                <a14:m>
                  <m:oMath xmlns:m="http://schemas.openxmlformats.org/officeDocument/2006/math">
                    <m:r>
                      <a:rPr lang="zh-CN" altLang="en-US" i="1" smtClean="0">
                        <a:latin typeface="Cambria Math" panose="02040503050406030204" pitchFamily="18" charset="0"/>
                      </a:rPr>
                      <m:t>𝑙</m:t>
                    </m:r>
                  </m:oMath>
                </a14:m>
                <a:r>
                  <a:rPr lang="en-US" altLang="zh-CN" dirty="0"/>
                  <a:t>-2</a:t>
                </a:r>
                <a:endParaRPr lang="zh-CN" altLang="en-US" dirty="0"/>
              </a:p>
            </p:txBody>
          </p:sp>
        </mc:Choice>
        <mc:Fallback xmlns="">
          <p:sp>
            <p:nvSpPr>
              <p:cNvPr id="51" name="文本框 50">
                <a:extLst>
                  <a:ext uri="{FF2B5EF4-FFF2-40B4-BE49-F238E27FC236}">
                    <a16:creationId xmlns:a16="http://schemas.microsoft.com/office/drawing/2014/main" id="{4226553F-CBBB-4E34-8825-DB112F59D833}"/>
                  </a:ext>
                </a:extLst>
              </p:cNvPr>
              <p:cNvSpPr txBox="1">
                <a:spLocks noRot="1" noChangeAspect="1" noMove="1" noResize="1" noEditPoints="1" noAdjustHandles="1" noChangeArrowheads="1" noChangeShapeType="1" noTextEdit="1"/>
              </p:cNvSpPr>
              <p:nvPr/>
            </p:nvSpPr>
            <p:spPr>
              <a:xfrm>
                <a:off x="874712" y="1671759"/>
                <a:ext cx="295102" cy="276999"/>
              </a:xfrm>
              <a:prstGeom prst="rect">
                <a:avLst/>
              </a:prstGeom>
              <a:blipFill>
                <a:blip r:embed="rId20"/>
                <a:stretch>
                  <a:fillRect l="-28571" t="-28261" r="-44898"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360247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874712" y="473038"/>
            <a:ext cx="6623367" cy="584775"/>
          </a:xfrm>
          <a:prstGeom prst="rect">
            <a:avLst/>
          </a:prstGeom>
          <a:noFill/>
        </p:spPr>
        <p:txBody>
          <a:bodyPr wrap="square" rtlCol="0">
            <a:spAutoFit/>
            <a:scene3d>
              <a:camera prst="orthographicFront"/>
              <a:lightRig rig="threePt" dir="t"/>
            </a:scene3d>
            <a:sp3d contourW="12700"/>
          </a:bodyPr>
          <a:lstStyle/>
          <a:p>
            <a:pPr lvl="0">
              <a:defRPr/>
            </a:pPr>
            <a:r>
              <a:rPr kumimoji="0" lang="zh-CN" altLang="en-US" sz="3200" b="0" i="0" u="none" strike="noStrike" kern="1200" cap="none" spc="0" normalizeH="0" baseline="0" noProof="0" dirty="0">
                <a:ln>
                  <a:noFill/>
                </a:ln>
                <a:solidFill>
                  <a:prstClr val="white"/>
                </a:solidFill>
                <a:effectLst/>
                <a:uLnTx/>
                <a:uFillTx/>
                <a:latin typeface="碳纤维正粗黑简体" panose="02010601030101010101" pitchFamily="2" charset="-122"/>
                <a:ea typeface="碳纤维正粗黑简体" panose="02010601030101010101" pitchFamily="2" charset="-122"/>
                <a:cs typeface="+mn-cs"/>
              </a:rPr>
              <a:t>二次代价函数和梯度下降</a:t>
            </a:r>
          </a:p>
        </p:txBody>
      </p:sp>
      <p:grpSp>
        <p:nvGrpSpPr>
          <p:cNvPr id="31" name="组合 30"/>
          <p:cNvGrpSpPr/>
          <p:nvPr/>
        </p:nvGrpSpPr>
        <p:grpSpPr>
          <a:xfrm>
            <a:off x="0" y="863599"/>
            <a:ext cx="12192000" cy="232314"/>
            <a:chOff x="0" y="863599"/>
            <a:chExt cx="12192000" cy="232314"/>
          </a:xfrm>
        </p:grpSpPr>
        <p:cxnSp>
          <p:nvCxnSpPr>
            <p:cNvPr id="32" name="直接连接符 31"/>
            <p:cNvCxnSpPr/>
            <p:nvPr/>
          </p:nvCxnSpPr>
          <p:spPr>
            <a:xfrm>
              <a:off x="0" y="1095913"/>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0383519" y="863599"/>
              <a:ext cx="1024461" cy="232313"/>
              <a:chOff x="9494519" y="680443"/>
              <a:chExt cx="1024461" cy="377370"/>
            </a:xfrm>
          </p:grpSpPr>
          <p:sp>
            <p:nvSpPr>
              <p:cNvPr id="34" name="平行四边形 33"/>
              <p:cNvSpPr/>
              <p:nvPr/>
            </p:nvSpPr>
            <p:spPr>
              <a:xfrm>
                <a:off x="949451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a:off x="983910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a:off x="1018369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42BFD7B3-A5E5-42D6-97EB-4289B9CD4E06}"/>
                  </a:ext>
                </a:extLst>
              </p:cNvPr>
              <p:cNvSpPr txBox="1"/>
              <p:nvPr/>
            </p:nvSpPr>
            <p:spPr>
              <a:xfrm>
                <a:off x="704187" y="5348275"/>
                <a:ext cx="4389441" cy="1170770"/>
              </a:xfrm>
              <a:prstGeom prst="rect">
                <a:avLst/>
              </a:prstGeom>
              <a:noFill/>
              <a:effectLst>
                <a:glow rad="228600">
                  <a:schemeClr val="accent1">
                    <a:satMod val="175000"/>
                    <a:alpha val="40000"/>
                  </a:schemeClr>
                </a:glow>
              </a:effectLst>
            </p:spPr>
            <p:txBody>
              <a:bodyPr wrap="square" rtlCol="0">
                <a:spAutoFit/>
              </a:bodyPr>
              <a:lstStyle/>
              <a:p>
                <a:pPr marL="285750" indent="-285750">
                  <a:buFont typeface="Wingdings" panose="05000000000000000000" pitchFamily="2" charset="2"/>
                  <a:buChar char="l"/>
                </a:pPr>
                <a:r>
                  <a:rPr lang="zh-CN" altLang="en-US" sz="1400" dirty="0">
                    <a:solidFill>
                      <a:srgbClr val="92D050"/>
                    </a:solidFill>
                    <a:sym typeface="Wingdings" panose="05000000000000000000" pitchFamily="2" charset="2"/>
                  </a:rPr>
                  <a:t>假设网络一共有</a:t>
                </a:r>
                <a14:m>
                  <m:oMath xmlns:m="http://schemas.openxmlformats.org/officeDocument/2006/math">
                    <m:r>
                      <a:rPr lang="en-US" altLang="zh-CN" sz="1400" b="0" i="0" dirty="0" smtClean="0">
                        <a:solidFill>
                          <a:srgbClr val="92D050"/>
                        </a:solidFill>
                        <a:latin typeface="Cambria Math" panose="02040503050406030204" pitchFamily="18" charset="0"/>
                      </a:rPr>
                      <m:t> </m:t>
                    </m:r>
                    <m:r>
                      <a:rPr lang="zh-CN" altLang="en-US" sz="1400" i="1" dirty="0" smtClean="0">
                        <a:solidFill>
                          <a:srgbClr val="92D050"/>
                        </a:solidFill>
                        <a:latin typeface="Cambria Math" panose="02040503050406030204" pitchFamily="18" charset="0"/>
                      </a:rPr>
                      <m:t>𝑙</m:t>
                    </m:r>
                    <m:r>
                      <a:rPr lang="en-US" altLang="zh-CN" sz="1400" b="0" i="1" dirty="0" smtClean="0">
                        <a:solidFill>
                          <a:srgbClr val="92D050"/>
                        </a:solidFill>
                        <a:latin typeface="Cambria Math" panose="02040503050406030204" pitchFamily="18" charset="0"/>
                      </a:rPr>
                      <m:t> </m:t>
                    </m:r>
                  </m:oMath>
                </a14:m>
                <a:r>
                  <a:rPr lang="zh-CN" altLang="en-US" sz="1400" dirty="0">
                    <a:solidFill>
                      <a:srgbClr val="92D050"/>
                    </a:solidFill>
                  </a:rPr>
                  <a:t>层，令第</a:t>
                </a:r>
                <a14:m>
                  <m:oMath xmlns:m="http://schemas.openxmlformats.org/officeDocument/2006/math">
                    <m:r>
                      <a:rPr lang="en-US" altLang="zh-CN" sz="1400" b="0" i="0" smtClean="0">
                        <a:solidFill>
                          <a:srgbClr val="92D050"/>
                        </a:solidFill>
                        <a:latin typeface="Cambria Math" panose="02040503050406030204" pitchFamily="18" charset="0"/>
                      </a:rPr>
                      <m:t> </m:t>
                    </m:r>
                    <m:r>
                      <a:rPr lang="en-US" altLang="zh-CN" sz="1400" i="1" smtClean="0">
                        <a:solidFill>
                          <a:srgbClr val="92D050"/>
                        </a:solidFill>
                        <a:latin typeface="Cambria Math" panose="02040503050406030204" pitchFamily="18" charset="0"/>
                      </a:rPr>
                      <m:t>𝑙</m:t>
                    </m:r>
                    <m:r>
                      <a:rPr lang="en-US" altLang="zh-CN" sz="1400" b="0" i="1" smtClean="0">
                        <a:solidFill>
                          <a:srgbClr val="92D050"/>
                        </a:solidFill>
                        <a:latin typeface="Cambria Math" panose="02040503050406030204" pitchFamily="18" charset="0"/>
                      </a:rPr>
                      <m:t> </m:t>
                    </m:r>
                  </m:oMath>
                </a14:m>
                <a:r>
                  <a:rPr lang="zh-CN" altLang="en-US" sz="1400" dirty="0">
                    <a:solidFill>
                      <a:srgbClr val="92D050"/>
                    </a:solidFill>
                  </a:rPr>
                  <a:t>层等于</a:t>
                </a:r>
                <a14:m>
                  <m:oMath xmlns:m="http://schemas.openxmlformats.org/officeDocument/2006/math">
                    <m:r>
                      <a:rPr lang="en-US" altLang="zh-CN" sz="1400">
                        <a:solidFill>
                          <a:srgbClr val="92D050"/>
                        </a:solidFill>
                        <a:latin typeface="Cambria Math" panose="02040503050406030204" pitchFamily="18" charset="0"/>
                      </a:rPr>
                      <m:t> </m:t>
                    </m:r>
                    <m:r>
                      <a:rPr lang="en-US" altLang="zh-CN" sz="1400" b="0" i="1" smtClean="0">
                        <a:solidFill>
                          <a:srgbClr val="92D050"/>
                        </a:solidFill>
                        <a:latin typeface="Cambria Math" panose="02040503050406030204" pitchFamily="18" charset="0"/>
                      </a:rPr>
                      <m:t>𝐿</m:t>
                    </m:r>
                    <m:r>
                      <a:rPr lang="zh-CN" altLang="en-US" sz="1400" i="1">
                        <a:solidFill>
                          <a:srgbClr val="92D050"/>
                        </a:solidFill>
                        <a:latin typeface="Cambria Math" panose="02040503050406030204" pitchFamily="18" charset="0"/>
                      </a:rPr>
                      <m:t>。</m:t>
                    </m:r>
                  </m:oMath>
                </a14:m>
                <a:endParaRPr lang="en-US" altLang="zh-CN" sz="1400" dirty="0">
                  <a:solidFill>
                    <a:srgbClr val="92D050"/>
                  </a:solidFill>
                  <a:sym typeface="Wingdings" panose="05000000000000000000" pitchFamily="2" charset="2"/>
                </a:endParaRPr>
              </a:p>
              <a:p>
                <a:pPr marL="285750" indent="-285750">
                  <a:buFont typeface="Wingdings" panose="05000000000000000000" pitchFamily="2" charset="2"/>
                  <a:buChar char="l"/>
                </a:pPr>
                <a:r>
                  <a:rPr lang="zh-CN" altLang="en-US" sz="1400" dirty="0">
                    <a:solidFill>
                      <a:srgbClr val="92D050"/>
                    </a:solidFill>
                    <a:sym typeface="Wingdings" panose="05000000000000000000" pitchFamily="2" charset="2"/>
                  </a:rPr>
                  <a:t>假设有 </a:t>
                </a:r>
                <a14:m>
                  <m:oMath xmlns:m="http://schemas.openxmlformats.org/officeDocument/2006/math">
                    <m:r>
                      <a:rPr lang="zh-CN" altLang="en-US" sz="1400" i="1">
                        <a:solidFill>
                          <a:srgbClr val="92D050"/>
                        </a:solidFill>
                        <a:latin typeface="Cambria Math" panose="02040503050406030204" pitchFamily="18" charset="0"/>
                        <a:sym typeface="Wingdings" panose="05000000000000000000" pitchFamily="2" charset="2"/>
                      </a:rPr>
                      <m:t>𝑛</m:t>
                    </m:r>
                  </m:oMath>
                </a14:m>
                <a:r>
                  <a:rPr lang="zh-CN" altLang="en-US" sz="1400" dirty="0">
                    <a:solidFill>
                      <a:srgbClr val="92D050"/>
                    </a:solidFill>
                    <a:sym typeface="Wingdings" panose="05000000000000000000" pitchFamily="2" charset="2"/>
                  </a:rPr>
                  <a:t> 个训练样本，</a:t>
                </a:r>
                <a14:m>
                  <m:oMath xmlns:m="http://schemas.openxmlformats.org/officeDocument/2006/math">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r>
                      <a:rPr lang="en-US" altLang="zh-CN" sz="1400" i="1">
                        <a:solidFill>
                          <a:srgbClr val="92D050"/>
                        </a:solidFill>
                        <a:latin typeface="Cambria Math" panose="02040503050406030204" pitchFamily="18" charset="0"/>
                      </a:rPr>
                      <m:t> </m:t>
                    </m:r>
                    <m:r>
                      <a:rPr lang="zh-CN" altLang="en-US" sz="1400" i="1">
                        <a:solidFill>
                          <a:srgbClr val="92D050"/>
                        </a:solidFill>
                        <a:latin typeface="Cambria Math" panose="02040503050406030204" pitchFamily="18" charset="0"/>
                      </a:rPr>
                      <m:t>表示</m:t>
                    </m:r>
                  </m:oMath>
                </a14:m>
                <a:r>
                  <a:rPr lang="zh-CN" altLang="en-US" sz="1400" dirty="0">
                    <a:solidFill>
                      <a:srgbClr val="92D050"/>
                    </a:solidFill>
                  </a:rPr>
                  <a:t>其中一个样本的特征张成的一维向量</a:t>
                </a:r>
                <a14:m>
                  <m:oMath xmlns:m="http://schemas.openxmlformats.org/officeDocument/2006/math">
                    <m:r>
                      <a:rPr lang="zh-CN" altLang="en-US" sz="1400" i="1" dirty="0">
                        <a:solidFill>
                          <a:srgbClr val="92D050"/>
                        </a:solidFill>
                        <a:latin typeface="Cambria Math" panose="02040503050406030204" pitchFamily="18" charset="0"/>
                      </a:rPr>
                      <m:t>。</m:t>
                    </m:r>
                    <m:acc>
                      <m:accPr>
                        <m:chr m:val="⃗"/>
                        <m:ctrlPr>
                          <a:rPr lang="zh-CN" altLang="en-US" sz="1400" i="1" dirty="0">
                            <a:solidFill>
                              <a:srgbClr val="92D050"/>
                            </a:solidFill>
                            <a:latin typeface="Cambria Math" panose="02040503050406030204" pitchFamily="18" charset="0"/>
                          </a:rPr>
                        </m:ctrlPr>
                      </m:accPr>
                      <m:e>
                        <m:r>
                          <a:rPr lang="zh-CN" altLang="en-US" sz="1400" i="1" dirty="0">
                            <a:solidFill>
                              <a:srgbClr val="92D050"/>
                            </a:solidFill>
                            <a:latin typeface="Cambria Math" panose="02040503050406030204" pitchFamily="18" charset="0"/>
                          </a:rPr>
                          <m:t>𝑦</m:t>
                        </m:r>
                      </m:e>
                    </m:acc>
                    <m:sSub>
                      <m:sSubPr>
                        <m:ctrlPr>
                          <a:rPr lang="zh-CN" altLang="en-US" sz="1400" i="1">
                            <a:solidFill>
                              <a:srgbClr val="92D050"/>
                            </a:solidFill>
                            <a:latin typeface="Cambria Math" panose="02040503050406030204" pitchFamily="18" charset="0"/>
                          </a:rPr>
                        </m:ctrlPr>
                      </m:sSubPr>
                      <m:e>
                        <m:r>
                          <a:rPr lang="en-US" altLang="zh-CN" sz="1400" i="1">
                            <a:solidFill>
                              <a:srgbClr val="92D050"/>
                            </a:solidFill>
                            <a:latin typeface="Cambria Math" panose="02040503050406030204" pitchFamily="18" charset="0"/>
                          </a:rPr>
                          <m:t>(</m:t>
                        </m:r>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oMath>
                </a14:m>
                <a:r>
                  <a:rPr lang="en-US" altLang="zh-CN" sz="1400" dirty="0">
                    <a:solidFill>
                      <a:srgbClr val="92D050"/>
                    </a:solidFill>
                  </a:rPr>
                  <a:t>)</a:t>
                </a:r>
                <a:r>
                  <a:rPr lang="zh-CN" altLang="en-US" sz="1400" dirty="0">
                    <a:solidFill>
                      <a:srgbClr val="92D050"/>
                    </a:solidFill>
                  </a:rPr>
                  <a:t>表示每个样本的</a:t>
                </a:r>
                <a:r>
                  <a:rPr lang="en-US" altLang="zh-CN" sz="1400" dirty="0">
                    <a:solidFill>
                      <a:srgbClr val="92D050"/>
                    </a:solidFill>
                  </a:rPr>
                  <a:t>label</a:t>
                </a:r>
                <a:r>
                  <a:rPr lang="zh-CN" altLang="en-US" sz="1400" dirty="0">
                    <a:solidFill>
                      <a:srgbClr val="92D050"/>
                    </a:solidFill>
                  </a:rPr>
                  <a:t>，是一个单位向量，第 </a:t>
                </a:r>
                <a14:m>
                  <m:oMath xmlns:m="http://schemas.openxmlformats.org/officeDocument/2006/math">
                    <m:r>
                      <a:rPr lang="zh-CN" altLang="en-US" sz="1400" i="1" dirty="0">
                        <a:solidFill>
                          <a:srgbClr val="92D050"/>
                        </a:solidFill>
                        <a:latin typeface="Cambria Math" panose="02040503050406030204" pitchFamily="18" charset="0"/>
                      </a:rPr>
                      <m:t>𝑗</m:t>
                    </m:r>
                  </m:oMath>
                </a14:m>
                <a:r>
                  <a:rPr lang="zh-CN" altLang="en-US" sz="1400" dirty="0">
                    <a:solidFill>
                      <a:srgbClr val="92D050"/>
                    </a:solidFill>
                  </a:rPr>
                  <a:t> 个分量为</a:t>
                </a:r>
                <a:r>
                  <a:rPr lang="en-US" altLang="zh-CN" sz="1400" dirty="0">
                    <a:solidFill>
                      <a:srgbClr val="92D050"/>
                    </a:solidFill>
                  </a:rPr>
                  <a:t>1</a:t>
                </a:r>
                <a:r>
                  <a:rPr lang="zh-CN" altLang="en-US" sz="1400" dirty="0">
                    <a:solidFill>
                      <a:srgbClr val="92D050"/>
                    </a:solidFill>
                  </a:rPr>
                  <a:t>，则表示是该样本属于第 </a:t>
                </a:r>
                <a14:m>
                  <m:oMath xmlns:m="http://schemas.openxmlformats.org/officeDocument/2006/math">
                    <m:r>
                      <a:rPr lang="zh-CN" altLang="en-US" sz="1400" i="1" dirty="0">
                        <a:solidFill>
                          <a:srgbClr val="92D050"/>
                        </a:solidFill>
                        <a:latin typeface="Cambria Math" panose="02040503050406030204" pitchFamily="18" charset="0"/>
                      </a:rPr>
                      <m:t>𝑗</m:t>
                    </m:r>
                  </m:oMath>
                </a14:m>
                <a:r>
                  <a:rPr lang="zh-CN" altLang="en-US" sz="1400" dirty="0">
                    <a:solidFill>
                      <a:srgbClr val="92D050"/>
                    </a:solidFill>
                  </a:rPr>
                  <a:t> 类。</a:t>
                </a:r>
              </a:p>
            </p:txBody>
          </p:sp>
        </mc:Choice>
        <mc:Fallback xmlns="">
          <p:sp>
            <p:nvSpPr>
              <p:cNvPr id="47" name="文本框 46">
                <a:extLst>
                  <a:ext uri="{FF2B5EF4-FFF2-40B4-BE49-F238E27FC236}">
                    <a16:creationId xmlns:a16="http://schemas.microsoft.com/office/drawing/2014/main" id="{42BFD7B3-A5E5-42D6-97EB-4289B9CD4E06}"/>
                  </a:ext>
                </a:extLst>
              </p:cNvPr>
              <p:cNvSpPr txBox="1">
                <a:spLocks noRot="1" noChangeAspect="1" noMove="1" noResize="1" noEditPoints="1" noAdjustHandles="1" noChangeArrowheads="1" noChangeShapeType="1" noTextEdit="1"/>
              </p:cNvSpPr>
              <p:nvPr/>
            </p:nvSpPr>
            <p:spPr>
              <a:xfrm>
                <a:off x="704187" y="5348275"/>
                <a:ext cx="4389441" cy="1170770"/>
              </a:xfrm>
              <a:prstGeom prst="rect">
                <a:avLst/>
              </a:prstGeom>
              <a:blipFill>
                <a:blip r:embed="rId3"/>
                <a:stretch>
                  <a:fillRect/>
                </a:stretch>
              </a:blipFill>
              <a:effectLst>
                <a:glow rad="228600">
                  <a:schemeClr val="accent1">
                    <a:satMod val="175000"/>
                    <a:alpha val="40000"/>
                  </a:schemeClr>
                </a:glow>
              </a:effectLst>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EBF7D4BD-BFF9-4A09-B575-BDF3CE45FB40}"/>
              </a:ext>
            </a:extLst>
          </p:cNvPr>
          <p:cNvSpPr txBox="1"/>
          <p:nvPr/>
        </p:nvSpPr>
        <p:spPr>
          <a:xfrm>
            <a:off x="5442214" y="1351826"/>
            <a:ext cx="6278732" cy="338554"/>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a:t>
            </a:r>
            <a:r>
              <a:rPr lang="en-US" altLang="zh-CN" sz="1600" dirty="0">
                <a:solidFill>
                  <a:schemeClr val="bg1"/>
                </a:solidFill>
                <a:sym typeface="Wingdings" panose="05000000000000000000" pitchFamily="2" charset="2"/>
              </a:rPr>
              <a:t>1</a:t>
            </a:r>
            <a:r>
              <a:rPr lang="zh-CN" altLang="en-US" sz="1600" dirty="0">
                <a:solidFill>
                  <a:schemeClr val="bg1"/>
                </a:solidFill>
                <a:sym typeface="Wingdings" panose="05000000000000000000" pitchFamily="2" charset="2"/>
              </a:rPr>
              <a:t>）二次代价函数</a:t>
            </a:r>
            <a:r>
              <a:rPr lang="zh-CN" altLang="en-US" sz="1600" dirty="0">
                <a:solidFill>
                  <a:schemeClr val="bg1"/>
                </a:solidFill>
              </a:rPr>
              <a:t> </a:t>
            </a:r>
          </a:p>
        </p:txBody>
      </p:sp>
      <p:pic>
        <p:nvPicPr>
          <p:cNvPr id="3" name="图片 2">
            <a:extLst>
              <a:ext uri="{FF2B5EF4-FFF2-40B4-BE49-F238E27FC236}">
                <a16:creationId xmlns:a16="http://schemas.microsoft.com/office/drawing/2014/main" id="{C17B4927-9B21-4F6C-B922-CE6DEB09349F}"/>
              </a:ext>
            </a:extLst>
          </p:cNvPr>
          <p:cNvPicPr>
            <a:picLocks noChangeAspect="1"/>
          </p:cNvPicPr>
          <p:nvPr/>
        </p:nvPicPr>
        <p:blipFill>
          <a:blip r:embed="rId4"/>
          <a:stretch>
            <a:fillRect/>
          </a:stretch>
        </p:blipFill>
        <p:spPr>
          <a:xfrm>
            <a:off x="606176" y="1589226"/>
            <a:ext cx="4737072" cy="3538420"/>
          </a:xfrm>
          <a:prstGeom prst="rect">
            <a:avLst/>
          </a:prstGeom>
          <a:effectLst>
            <a:glow rad="76200">
              <a:schemeClr val="bg2"/>
            </a:glow>
          </a:effectLst>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631D782-F781-4134-9B3F-58B5C224E71F}"/>
                  </a:ext>
                </a:extLst>
              </p:cNvPr>
              <p:cNvSpPr txBox="1"/>
              <p:nvPr/>
            </p:nvSpPr>
            <p:spPr>
              <a:xfrm>
                <a:off x="542475" y="3275110"/>
                <a:ext cx="41133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𝑥</m:t>
                              </m:r>
                            </m:e>
                          </m:acc>
                        </m:e>
                        <m:sub>
                          <m:r>
                            <a:rPr lang="zh-CN" altLang="en-US" sz="2000" i="1">
                              <a:latin typeface="Cambria Math" panose="02040503050406030204" pitchFamily="18" charset="0"/>
                            </a:rPr>
                            <m:t>𝑖</m:t>
                          </m:r>
                        </m:sub>
                      </m:sSub>
                    </m:oMath>
                  </m:oMathPara>
                </a14:m>
                <a:endParaRPr lang="zh-CN" altLang="en-US" sz="2000" dirty="0"/>
              </a:p>
            </p:txBody>
          </p:sp>
        </mc:Choice>
        <mc:Fallback xmlns="">
          <p:sp>
            <p:nvSpPr>
              <p:cNvPr id="7" name="文本框 6">
                <a:extLst>
                  <a:ext uri="{FF2B5EF4-FFF2-40B4-BE49-F238E27FC236}">
                    <a16:creationId xmlns:a16="http://schemas.microsoft.com/office/drawing/2014/main" id="{A631D782-F781-4134-9B3F-58B5C224E71F}"/>
                  </a:ext>
                </a:extLst>
              </p:cNvPr>
              <p:cNvSpPr txBox="1">
                <a:spLocks noRot="1" noChangeAspect="1" noMove="1" noResize="1" noEditPoints="1" noAdjustHandles="1" noChangeArrowheads="1" noChangeShapeType="1" noTextEdit="1"/>
              </p:cNvSpPr>
              <p:nvPr/>
            </p:nvSpPr>
            <p:spPr>
              <a:xfrm>
                <a:off x="542475" y="3275110"/>
                <a:ext cx="411333" cy="307777"/>
              </a:xfrm>
              <a:prstGeom prst="rect">
                <a:avLst/>
              </a:prstGeom>
              <a:blipFill>
                <a:blip r:embed="rId5"/>
                <a:stretch>
                  <a:fillRect t="-33333" r="-59701"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3E073C2-349D-43BC-992F-C96AD59C54EA}"/>
                  </a:ext>
                </a:extLst>
              </p:cNvPr>
              <p:cNvSpPr txBox="1"/>
              <p:nvPr/>
            </p:nvSpPr>
            <p:spPr>
              <a:xfrm>
                <a:off x="4029321" y="2314728"/>
                <a:ext cx="5731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zh-CN" altLang="en-US" i="1" smtClean="0">
                          <a:latin typeface="Cambria Math" panose="02040503050406030204" pitchFamily="18" charset="0"/>
                        </a:rPr>
                        <m:t>𝐿</m:t>
                      </m:r>
                    </m:oMath>
                  </m:oMathPara>
                </a14:m>
                <a:endParaRPr lang="zh-CN" altLang="en-US" dirty="0"/>
              </a:p>
            </p:txBody>
          </p:sp>
        </mc:Choice>
        <mc:Fallback xmlns="">
          <p:sp>
            <p:nvSpPr>
              <p:cNvPr id="9" name="文本框 8">
                <a:extLst>
                  <a:ext uri="{FF2B5EF4-FFF2-40B4-BE49-F238E27FC236}">
                    <a16:creationId xmlns:a16="http://schemas.microsoft.com/office/drawing/2014/main" id="{F3E073C2-349D-43BC-992F-C96AD59C54EA}"/>
                  </a:ext>
                </a:extLst>
              </p:cNvPr>
              <p:cNvSpPr txBox="1">
                <a:spLocks noRot="1" noChangeAspect="1" noMove="1" noResize="1" noEditPoints="1" noAdjustHandles="1" noChangeArrowheads="1" noChangeShapeType="1" noTextEdit="1"/>
              </p:cNvSpPr>
              <p:nvPr/>
            </p:nvSpPr>
            <p:spPr>
              <a:xfrm>
                <a:off x="4029321" y="2314728"/>
                <a:ext cx="573106" cy="276999"/>
              </a:xfrm>
              <a:prstGeom prst="rect">
                <a:avLst/>
              </a:prstGeom>
              <a:blipFill>
                <a:blip r:embed="rId6"/>
                <a:stretch>
                  <a:fillRect l="-8511" r="-7447"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2C456E2-37F7-4671-9401-9BA8DBE18E6A}"/>
                  </a:ext>
                </a:extLst>
              </p:cNvPr>
              <p:cNvSpPr txBox="1"/>
              <p:nvPr/>
            </p:nvSpPr>
            <p:spPr>
              <a:xfrm>
                <a:off x="2760248" y="1584932"/>
                <a:ext cx="277320" cy="276999"/>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𝑙</m:t>
                    </m:r>
                    <m:r>
                      <a:rPr lang="en-US" altLang="zh-CN" i="1">
                        <a:latin typeface="Cambria Math" panose="02040503050406030204" pitchFamily="18" charset="0"/>
                      </a:rPr>
                      <m:t>−</m:t>
                    </m:r>
                  </m:oMath>
                </a14:m>
                <a:r>
                  <a:rPr lang="en-US" altLang="zh-CN" dirty="0"/>
                  <a:t>1</a:t>
                </a:r>
              </a:p>
            </p:txBody>
          </p:sp>
        </mc:Choice>
        <mc:Fallback xmlns="">
          <p:sp>
            <p:nvSpPr>
              <p:cNvPr id="42" name="文本框 41">
                <a:extLst>
                  <a:ext uri="{FF2B5EF4-FFF2-40B4-BE49-F238E27FC236}">
                    <a16:creationId xmlns:a16="http://schemas.microsoft.com/office/drawing/2014/main" id="{B2C456E2-37F7-4671-9401-9BA8DBE18E6A}"/>
                  </a:ext>
                </a:extLst>
              </p:cNvPr>
              <p:cNvSpPr txBox="1">
                <a:spLocks noRot="1" noChangeAspect="1" noMove="1" noResize="1" noEditPoints="1" noAdjustHandles="1" noChangeArrowheads="1" noChangeShapeType="1" noTextEdit="1"/>
              </p:cNvSpPr>
              <p:nvPr/>
            </p:nvSpPr>
            <p:spPr>
              <a:xfrm>
                <a:off x="2760248" y="1584932"/>
                <a:ext cx="277320" cy="276999"/>
              </a:xfrm>
              <a:prstGeom prst="rect">
                <a:avLst/>
              </a:prstGeom>
              <a:blipFill>
                <a:blip r:embed="rId7"/>
                <a:stretch>
                  <a:fillRect l="-31111" t="-28889" r="-51111"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EE087C1C-591D-42E7-9103-797D5AD6E9EA}"/>
                  </a:ext>
                </a:extLst>
              </p:cNvPr>
              <p:cNvSpPr txBox="1"/>
              <p:nvPr/>
            </p:nvSpPr>
            <p:spPr>
              <a:xfrm>
                <a:off x="1383683" y="1571183"/>
                <a:ext cx="3414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m:t>
                      </m:r>
                      <m:r>
                        <a:rPr lang="en-US" altLang="zh-CN" i="1">
                          <a:latin typeface="Cambria Math" panose="02040503050406030204" pitchFamily="18" charset="0"/>
                        </a:rPr>
                        <m:t>−</m:t>
                      </m:r>
                      <m:r>
                        <a:rPr lang="en-US" altLang="zh-CN" b="0" i="0" smtClean="0">
                          <a:latin typeface="Cambria Math" panose="02040503050406030204" pitchFamily="18" charset="0"/>
                        </a:rPr>
                        <m:t>2</m:t>
                      </m:r>
                    </m:oMath>
                  </m:oMathPara>
                </a14:m>
                <a:endParaRPr lang="zh-CN" altLang="en-US" dirty="0"/>
              </a:p>
            </p:txBody>
          </p:sp>
        </mc:Choice>
        <mc:Fallback xmlns="">
          <p:sp>
            <p:nvSpPr>
              <p:cNvPr id="43" name="文本框 42">
                <a:extLst>
                  <a:ext uri="{FF2B5EF4-FFF2-40B4-BE49-F238E27FC236}">
                    <a16:creationId xmlns:a16="http://schemas.microsoft.com/office/drawing/2014/main" id="{EE087C1C-591D-42E7-9103-797D5AD6E9EA}"/>
                  </a:ext>
                </a:extLst>
              </p:cNvPr>
              <p:cNvSpPr txBox="1">
                <a:spLocks noRot="1" noChangeAspect="1" noMove="1" noResize="1" noEditPoints="1" noAdjustHandles="1" noChangeArrowheads="1" noChangeShapeType="1" noTextEdit="1"/>
              </p:cNvSpPr>
              <p:nvPr/>
            </p:nvSpPr>
            <p:spPr>
              <a:xfrm>
                <a:off x="1383683" y="1571183"/>
                <a:ext cx="341439" cy="276999"/>
              </a:xfrm>
              <a:prstGeom prst="rect">
                <a:avLst/>
              </a:prstGeom>
              <a:blipFill>
                <a:blip r:embed="rId8"/>
                <a:stretch>
                  <a:fillRect l="-16071" r="-14286"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239B105-788D-4ACE-91AA-700F1EFB76B1}"/>
                  </a:ext>
                </a:extLst>
              </p:cNvPr>
              <p:cNvSpPr/>
              <p:nvPr/>
            </p:nvSpPr>
            <p:spPr>
              <a:xfrm>
                <a:off x="4467752" y="3275110"/>
                <a:ext cx="875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solidFill>
                              <a:latin typeface="Cambria Math" panose="02040503050406030204" pitchFamily="18" charset="0"/>
                            </a:rPr>
                          </m:ctrlPr>
                        </m:sSupPr>
                        <m:e>
                          <m:r>
                            <a:rPr lang="zh-CN" altLang="en-US" i="1" dirty="0">
                              <a:solidFill>
                                <a:schemeClr val="tx1"/>
                              </a:solidFill>
                              <a:latin typeface="Cambria Math" panose="02040503050406030204" pitchFamily="18" charset="0"/>
                            </a:rPr>
                            <m:t>𝑎</m:t>
                          </m:r>
                        </m:e>
                        <m:sup>
                          <m:r>
                            <a:rPr lang="zh-CN" altLang="en-US" i="1" dirty="0">
                              <a:solidFill>
                                <a:schemeClr val="tx1"/>
                              </a:solidFill>
                              <a:latin typeface="Cambria Math" panose="02040503050406030204" pitchFamily="18" charset="0"/>
                            </a:rPr>
                            <m:t>𝐿</m:t>
                          </m:r>
                        </m:sup>
                      </m:sSup>
                      <m:d>
                        <m:dPr>
                          <m:ctrlPr>
                            <a:rPr lang="zh-CN" altLang="en-US" i="1" dirty="0">
                              <a:solidFill>
                                <a:schemeClr val="tx1"/>
                              </a:solidFill>
                              <a:latin typeface="Cambria Math" panose="02040503050406030204" pitchFamily="18" charset="0"/>
                            </a:rPr>
                          </m:ctrlPr>
                        </m:dPr>
                        <m:e>
                          <m:sSub>
                            <m:sSubPr>
                              <m:ctrlPr>
                                <a:rPr lang="zh-CN" altLang="en-US" i="1" dirty="0">
                                  <a:solidFill>
                                    <a:schemeClr val="tx1"/>
                                  </a:solidFill>
                                  <a:latin typeface="Cambria Math" panose="02040503050406030204" pitchFamily="18" charset="0"/>
                                </a:rPr>
                              </m:ctrlPr>
                            </m:sSubPr>
                            <m:e>
                              <m:acc>
                                <m:accPr>
                                  <m:chr m:val="⃗"/>
                                  <m:ctrlPr>
                                    <a:rPr lang="zh-CN" altLang="en-US" i="1" dirty="0">
                                      <a:solidFill>
                                        <a:schemeClr val="tx1"/>
                                      </a:solidFill>
                                      <a:latin typeface="Cambria Math" panose="02040503050406030204" pitchFamily="18" charset="0"/>
                                    </a:rPr>
                                  </m:ctrlPr>
                                </m:accPr>
                                <m:e>
                                  <m:r>
                                    <a:rPr lang="zh-CN" altLang="en-US" i="1" dirty="0">
                                      <a:solidFill>
                                        <a:schemeClr val="tx1"/>
                                      </a:solidFill>
                                      <a:latin typeface="Cambria Math" panose="02040503050406030204" pitchFamily="18" charset="0"/>
                                    </a:rPr>
                                    <m:t>𝑥</m:t>
                                  </m:r>
                                </m:e>
                              </m:acc>
                            </m:e>
                            <m:sub>
                              <m:r>
                                <a:rPr lang="zh-CN" altLang="en-US" i="1" dirty="0">
                                  <a:solidFill>
                                    <a:schemeClr val="tx1"/>
                                  </a:solidFill>
                                  <a:latin typeface="Cambria Math" panose="02040503050406030204" pitchFamily="18" charset="0"/>
                                </a:rPr>
                                <m:t>𝑖</m:t>
                              </m:r>
                            </m:sub>
                          </m:sSub>
                        </m:e>
                      </m:d>
                    </m:oMath>
                  </m:oMathPara>
                </a14:m>
                <a:endParaRPr lang="zh-CN" altLang="en-US" dirty="0"/>
              </a:p>
            </p:txBody>
          </p:sp>
        </mc:Choice>
        <mc:Fallback xmlns="">
          <p:sp>
            <p:nvSpPr>
              <p:cNvPr id="11" name="矩形 10">
                <a:extLst>
                  <a:ext uri="{FF2B5EF4-FFF2-40B4-BE49-F238E27FC236}">
                    <a16:creationId xmlns:a16="http://schemas.microsoft.com/office/drawing/2014/main" id="{C239B105-788D-4ACE-91AA-700F1EFB76B1}"/>
                  </a:ext>
                </a:extLst>
              </p:cNvPr>
              <p:cNvSpPr>
                <a:spLocks noRot="1" noChangeAspect="1" noMove="1" noResize="1" noEditPoints="1" noAdjustHandles="1" noChangeArrowheads="1" noChangeShapeType="1" noTextEdit="1"/>
              </p:cNvSpPr>
              <p:nvPr/>
            </p:nvSpPr>
            <p:spPr>
              <a:xfrm>
                <a:off x="4467752" y="3275110"/>
                <a:ext cx="875496" cy="369332"/>
              </a:xfrm>
              <a:prstGeom prst="rect">
                <a:avLst/>
              </a:prstGeom>
              <a:blipFill>
                <a:blip r:embed="rId9"/>
                <a:stretch>
                  <a:fillRect t="-21311" r="-9722" b="-1639"/>
                </a:stretch>
              </a:blipFill>
            </p:spPr>
            <p:txBody>
              <a:bodyPr/>
              <a:lstStyle/>
              <a:p>
                <a:r>
                  <a:rPr lang="zh-CN" altLang="en-US">
                    <a:noFill/>
                  </a:rPr>
                  <a:t> </a:t>
                </a:r>
              </a:p>
            </p:txBody>
          </p:sp>
        </mc:Fallback>
      </mc:AlternateContent>
      <p:sp>
        <p:nvSpPr>
          <p:cNvPr id="14" name="左大括号 13">
            <a:extLst>
              <a:ext uri="{FF2B5EF4-FFF2-40B4-BE49-F238E27FC236}">
                <a16:creationId xmlns:a16="http://schemas.microsoft.com/office/drawing/2014/main" id="{488DB030-DC04-48F6-A96E-AC7FAA1EC7C1}"/>
              </a:ext>
            </a:extLst>
          </p:cNvPr>
          <p:cNvSpPr/>
          <p:nvPr/>
        </p:nvSpPr>
        <p:spPr>
          <a:xfrm>
            <a:off x="911319" y="2192298"/>
            <a:ext cx="169336" cy="2473403"/>
          </a:xfrm>
          <a:prstGeom prst="leftBrac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3283C09-2D29-43E7-AF61-F666DB0D546A}"/>
                  </a:ext>
                </a:extLst>
              </p:cNvPr>
              <p:cNvSpPr txBox="1"/>
              <p:nvPr/>
            </p:nvSpPr>
            <p:spPr>
              <a:xfrm>
                <a:off x="5958701" y="2396104"/>
                <a:ext cx="3561167" cy="7148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600" i="1">
                          <a:solidFill>
                            <a:schemeClr val="bg1"/>
                          </a:solidFill>
                          <a:latin typeface="Cambria Math" panose="02040503050406030204" pitchFamily="18" charset="0"/>
                        </a:rPr>
                        <m:t>𝐶</m:t>
                      </m:r>
                      <m:r>
                        <a:rPr lang="zh-CN" altLang="en-US" sz="1600" i="1">
                          <a:solidFill>
                            <a:schemeClr val="bg1"/>
                          </a:solidFill>
                          <a:latin typeface="Cambria Math" panose="02040503050406030204" pitchFamily="18" charset="0"/>
                        </a:rPr>
                        <m:t>=</m:t>
                      </m:r>
                      <m:f>
                        <m:fPr>
                          <m:ctrlPr>
                            <a:rPr lang="zh-CN" altLang="en-US" sz="1600" i="1">
                              <a:solidFill>
                                <a:schemeClr val="bg1"/>
                              </a:solidFill>
                              <a:latin typeface="Cambria Math" panose="02040503050406030204" pitchFamily="18" charset="0"/>
                            </a:rPr>
                          </m:ctrlPr>
                        </m:fPr>
                        <m:num>
                          <m:r>
                            <a:rPr lang="zh-CN" altLang="en-US" sz="1600" i="1">
                              <a:solidFill>
                                <a:schemeClr val="bg1"/>
                              </a:solidFill>
                              <a:latin typeface="Cambria Math" panose="02040503050406030204" pitchFamily="18" charset="0"/>
                            </a:rPr>
                            <m:t>1</m:t>
                          </m:r>
                        </m:num>
                        <m:den>
                          <m:r>
                            <a:rPr lang="zh-CN" altLang="en-US" sz="1600" i="1">
                              <a:solidFill>
                                <a:schemeClr val="bg1"/>
                              </a:solidFill>
                              <a:latin typeface="Cambria Math" panose="02040503050406030204" pitchFamily="18" charset="0"/>
                            </a:rPr>
                            <m:t>2</m:t>
                          </m:r>
                          <m:r>
                            <a:rPr lang="zh-CN" altLang="en-US" sz="1600" i="1">
                              <a:solidFill>
                                <a:schemeClr val="bg1"/>
                              </a:solidFill>
                              <a:latin typeface="Cambria Math" panose="02040503050406030204" pitchFamily="18" charset="0"/>
                            </a:rPr>
                            <m:t>𝑛</m:t>
                          </m:r>
                        </m:den>
                      </m:f>
                      <m:nary>
                        <m:naryPr>
                          <m:chr m:val="∑"/>
                          <m:limLoc m:val="undOvr"/>
                          <m:grow m:val="on"/>
                          <m:ctrlPr>
                            <a:rPr lang="zh-CN" altLang="en-US" sz="1600" i="1">
                              <a:solidFill>
                                <a:schemeClr val="bg1"/>
                              </a:solidFill>
                              <a:latin typeface="Cambria Math" panose="02040503050406030204" pitchFamily="18" charset="0"/>
                            </a:rPr>
                          </m:ctrlPr>
                        </m:naryPr>
                        <m:sub>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sub>
                        <m:sup>
                          <m:r>
                            <a:rPr lang="zh-CN" altLang="en-US" sz="1600" i="1">
                              <a:solidFill>
                                <a:schemeClr val="bg1"/>
                              </a:solidFill>
                              <a:latin typeface="Cambria Math" panose="02040503050406030204" pitchFamily="18" charset="0"/>
                            </a:rPr>
                            <m:t>𝑛</m:t>
                          </m:r>
                        </m:sup>
                        <m:e>
                          <m:sSup>
                            <m:sSupPr>
                              <m:ctrlPr>
                                <a:rPr lang="zh-CN" altLang="en-US" sz="1600" i="1">
                                  <a:solidFill>
                                    <a:schemeClr val="bg1"/>
                                  </a:solidFill>
                                  <a:latin typeface="Cambria Math" panose="02040503050406030204" pitchFamily="18" charset="0"/>
                                </a:rPr>
                              </m:ctrlPr>
                            </m:sSupPr>
                            <m:e>
                              <m:d>
                                <m:dPr>
                                  <m:begChr m:val="‖"/>
                                  <m:endChr m:val="‖"/>
                                  <m:ctrlPr>
                                    <a:rPr lang="zh-CN" altLang="en-US" sz="1600" i="1">
                                      <a:solidFill>
                                        <a:schemeClr val="bg1"/>
                                      </a:solidFill>
                                      <a:latin typeface="Cambria Math" panose="02040503050406030204" pitchFamily="18" charset="0"/>
                                    </a:rPr>
                                  </m:ctrlPr>
                                </m:d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𝑦</m:t>
                                      </m:r>
                                    </m:e>
                                  </m:acc>
                                  <m:d>
                                    <m:dPr>
                                      <m:ctrlPr>
                                        <a:rPr lang="zh-CN" altLang="en-US" sz="1600" i="1">
                                          <a:solidFill>
                                            <a:schemeClr val="bg1"/>
                                          </a:solidFill>
                                          <a:latin typeface="Cambria Math" panose="02040503050406030204" pitchFamily="18" charset="0"/>
                                        </a:rPr>
                                      </m:ctrlPr>
                                    </m:dPr>
                                    <m:e>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e>
                                  </m:d>
                                  <m:r>
                                    <a:rPr lang="zh-CN" altLang="en-US" sz="1600" i="1">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rPr>
                                      </m:ctrlPr>
                                    </m:sSupPr>
                                    <m:e>
                                      <m:r>
                                        <a:rPr lang="zh-CN" altLang="en-US" sz="1600" i="1">
                                          <a:solidFill>
                                            <a:schemeClr val="bg1"/>
                                          </a:solidFill>
                                          <a:latin typeface="Cambria Math" panose="02040503050406030204" pitchFamily="18" charset="0"/>
                                        </a:rPr>
                                        <m:t>𝑎</m:t>
                                      </m:r>
                                    </m:e>
                                    <m:sup>
                                      <m:r>
                                        <a:rPr lang="zh-CN" altLang="en-US" sz="1600" i="1">
                                          <a:solidFill>
                                            <a:schemeClr val="bg1"/>
                                          </a:solidFill>
                                          <a:latin typeface="Cambria Math" panose="02040503050406030204" pitchFamily="18" charset="0"/>
                                        </a:rPr>
                                        <m:t>𝐿</m:t>
                                      </m:r>
                                    </m:sup>
                                  </m:sSup>
                                  <m:d>
                                    <m:dPr>
                                      <m:ctrlPr>
                                        <a:rPr lang="zh-CN" altLang="en-US" sz="1600" i="1">
                                          <a:solidFill>
                                            <a:schemeClr val="bg1"/>
                                          </a:solidFill>
                                          <a:latin typeface="Cambria Math" panose="02040503050406030204" pitchFamily="18" charset="0"/>
                                        </a:rPr>
                                      </m:ctrlPr>
                                    </m:dPr>
                                    <m:e>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e>
                                  </m:d>
                                </m:e>
                              </m:d>
                            </m:e>
                            <m:sup>
                              <m:r>
                                <a:rPr lang="zh-CN" altLang="en-US" sz="1600" i="1">
                                  <a:solidFill>
                                    <a:schemeClr val="bg1"/>
                                  </a:solidFill>
                                  <a:latin typeface="Cambria Math" panose="02040503050406030204" pitchFamily="18" charset="0"/>
                                </a:rPr>
                                <m:t>2</m:t>
                              </m:r>
                            </m:sup>
                          </m:sSup>
                        </m:e>
                      </m:nary>
                      <m:r>
                        <a:rPr lang="zh-CN" altLang="en-US" sz="1600" i="1" dirty="0">
                          <a:solidFill>
                            <a:schemeClr val="bg1"/>
                          </a:solidFill>
                          <a:latin typeface="Cambria Math" panose="02040503050406030204" pitchFamily="18" charset="0"/>
                        </a:rPr>
                        <m:t>=</m:t>
                      </m:r>
                      <m:f>
                        <m:fPr>
                          <m:ctrlPr>
                            <a:rPr lang="zh-CN" altLang="en-US" sz="1600" i="1" dirty="0">
                              <a:solidFill>
                                <a:schemeClr val="bg1"/>
                              </a:solidFill>
                              <a:latin typeface="Cambria Math" panose="02040503050406030204" pitchFamily="18" charset="0"/>
                            </a:rPr>
                          </m:ctrlPr>
                        </m:fPr>
                        <m:num>
                          <m:r>
                            <a:rPr lang="zh-CN" altLang="en-US" sz="1600" i="1" dirty="0">
                              <a:solidFill>
                                <a:schemeClr val="bg1"/>
                              </a:solidFill>
                              <a:latin typeface="Cambria Math" panose="02040503050406030204" pitchFamily="18" charset="0"/>
                            </a:rPr>
                            <m:t>1</m:t>
                          </m:r>
                        </m:num>
                        <m:den>
                          <m:r>
                            <a:rPr lang="zh-CN" altLang="en-US" sz="1600" i="1" dirty="0">
                              <a:solidFill>
                                <a:schemeClr val="bg1"/>
                              </a:solidFill>
                              <a:latin typeface="Cambria Math" panose="02040503050406030204" pitchFamily="18" charset="0"/>
                            </a:rPr>
                            <m:t>𝑛</m:t>
                          </m:r>
                        </m:den>
                      </m:f>
                      <m:nary>
                        <m:naryPr>
                          <m:chr m:val="∑"/>
                          <m:limLoc m:val="undOvr"/>
                          <m:grow m:val="on"/>
                          <m:ctrlPr>
                            <a:rPr lang="zh-CN" altLang="en-US" sz="1600" i="1" dirty="0">
                              <a:solidFill>
                                <a:schemeClr val="bg1"/>
                              </a:solidFill>
                              <a:latin typeface="Cambria Math" panose="02040503050406030204" pitchFamily="18" charset="0"/>
                            </a:rPr>
                          </m:ctrlPr>
                        </m:naryPr>
                        <m:sub>
                          <m:sSub>
                            <m:sSubPr>
                              <m:ctrlPr>
                                <a:rPr lang="zh-CN" altLang="en-US" sz="1600" i="1" dirty="0">
                                  <a:solidFill>
                                    <a:schemeClr val="bg1"/>
                                  </a:solidFill>
                                  <a:latin typeface="Cambria Math" panose="02040503050406030204" pitchFamily="18" charset="0"/>
                                </a:rPr>
                              </m:ctrlPr>
                            </m:sSubPr>
                            <m:e>
                              <m:acc>
                                <m:accPr>
                                  <m:chr m:val="⃗"/>
                                  <m:ctrlPr>
                                    <a:rPr lang="zh-CN" altLang="en-US" sz="1600" i="1" dirty="0">
                                      <a:solidFill>
                                        <a:schemeClr val="bg1"/>
                                      </a:solidFill>
                                      <a:latin typeface="Cambria Math" panose="02040503050406030204" pitchFamily="18" charset="0"/>
                                    </a:rPr>
                                  </m:ctrlPr>
                                </m:accPr>
                                <m:e>
                                  <m:r>
                                    <a:rPr lang="zh-CN" altLang="en-US" sz="1600" i="1" dirty="0">
                                      <a:solidFill>
                                        <a:schemeClr val="bg1"/>
                                      </a:solidFill>
                                      <a:latin typeface="Cambria Math" panose="02040503050406030204" pitchFamily="18" charset="0"/>
                                    </a:rPr>
                                    <m:t>𝑥</m:t>
                                  </m:r>
                                </m:e>
                              </m:acc>
                            </m:e>
                            <m:sub>
                              <m:r>
                                <a:rPr lang="zh-CN" altLang="en-US" sz="1600" i="1" dirty="0">
                                  <a:solidFill>
                                    <a:schemeClr val="bg1"/>
                                  </a:solidFill>
                                  <a:latin typeface="Cambria Math" panose="02040503050406030204" pitchFamily="18" charset="0"/>
                                </a:rPr>
                                <m:t>𝑖</m:t>
                              </m:r>
                            </m:sub>
                          </m:sSub>
                        </m:sub>
                        <m:sup>
                          <m:r>
                            <a:rPr lang="zh-CN" altLang="en-US" sz="1600" i="1" dirty="0">
                              <a:solidFill>
                                <a:schemeClr val="bg1"/>
                              </a:solidFill>
                              <a:latin typeface="Cambria Math" panose="02040503050406030204" pitchFamily="18" charset="0"/>
                            </a:rPr>
                            <m:t>𝑛</m:t>
                          </m:r>
                        </m:sup>
                        <m:e>
                          <m:sSub>
                            <m:sSubPr>
                              <m:ctrlPr>
                                <a:rPr lang="zh-CN" altLang="en-US" sz="1600" i="1" dirty="0">
                                  <a:solidFill>
                                    <a:schemeClr val="bg1"/>
                                  </a:solidFill>
                                  <a:latin typeface="Cambria Math" panose="02040503050406030204" pitchFamily="18" charset="0"/>
                                </a:rPr>
                              </m:ctrlPr>
                            </m:sSubPr>
                            <m:e>
                              <m:r>
                                <a:rPr lang="en-US" altLang="zh-CN" sz="1600" i="1" dirty="0">
                                  <a:solidFill>
                                    <a:schemeClr val="bg1"/>
                                  </a:solidFill>
                                  <a:latin typeface="Cambria Math" panose="02040503050406030204" pitchFamily="18" charset="0"/>
                                </a:rPr>
                                <m:t>𝐶</m:t>
                              </m:r>
                            </m:e>
                            <m:sub>
                              <m:sSub>
                                <m:sSubPr>
                                  <m:ctrlPr>
                                    <a:rPr lang="zh-CN" altLang="en-US" sz="1600" i="1" dirty="0">
                                      <a:solidFill>
                                        <a:schemeClr val="bg1"/>
                                      </a:solidFill>
                                      <a:latin typeface="Cambria Math" panose="02040503050406030204" pitchFamily="18" charset="0"/>
                                    </a:rPr>
                                  </m:ctrlPr>
                                </m:sSubPr>
                                <m:e>
                                  <m:acc>
                                    <m:accPr>
                                      <m:chr m:val="⃗"/>
                                      <m:ctrlPr>
                                        <a:rPr lang="zh-CN" altLang="en-US" sz="1600" i="1" dirty="0">
                                          <a:solidFill>
                                            <a:schemeClr val="bg1"/>
                                          </a:solidFill>
                                          <a:latin typeface="Cambria Math" panose="02040503050406030204" pitchFamily="18" charset="0"/>
                                        </a:rPr>
                                      </m:ctrlPr>
                                    </m:accPr>
                                    <m:e>
                                      <m:r>
                                        <a:rPr lang="zh-CN" altLang="en-US" sz="1600" i="1" dirty="0">
                                          <a:solidFill>
                                            <a:schemeClr val="bg1"/>
                                          </a:solidFill>
                                          <a:latin typeface="Cambria Math" panose="02040503050406030204" pitchFamily="18" charset="0"/>
                                        </a:rPr>
                                        <m:t>𝑥</m:t>
                                      </m:r>
                                    </m:e>
                                  </m:acc>
                                </m:e>
                                <m:sub>
                                  <m:r>
                                    <a:rPr lang="zh-CN" altLang="en-US" sz="1600" i="1" dirty="0">
                                      <a:solidFill>
                                        <a:schemeClr val="bg1"/>
                                      </a:solidFill>
                                      <a:latin typeface="Cambria Math" panose="02040503050406030204" pitchFamily="18" charset="0"/>
                                    </a:rPr>
                                    <m:t>𝑖</m:t>
                                  </m:r>
                                </m:sub>
                              </m:sSub>
                            </m:sub>
                          </m:sSub>
                        </m:e>
                      </m:nary>
                    </m:oMath>
                  </m:oMathPara>
                </a14:m>
                <a:endParaRPr lang="zh-CN" altLang="en-US" sz="1600" i="1" dirty="0">
                  <a:solidFill>
                    <a:schemeClr val="bg1"/>
                  </a:solidFill>
                  <a:latin typeface="Cambria Math" panose="02040503050406030204" pitchFamily="18" charset="0"/>
                </a:endParaRPr>
              </a:p>
            </p:txBody>
          </p:sp>
        </mc:Choice>
        <mc:Fallback xmlns="">
          <p:sp>
            <p:nvSpPr>
              <p:cNvPr id="15" name="文本框 14">
                <a:extLst>
                  <a:ext uri="{FF2B5EF4-FFF2-40B4-BE49-F238E27FC236}">
                    <a16:creationId xmlns:a16="http://schemas.microsoft.com/office/drawing/2014/main" id="{03283C09-2D29-43E7-AF61-F666DB0D546A}"/>
                  </a:ext>
                </a:extLst>
              </p:cNvPr>
              <p:cNvSpPr txBox="1">
                <a:spLocks noRot="1" noChangeAspect="1" noMove="1" noResize="1" noEditPoints="1" noAdjustHandles="1" noChangeArrowheads="1" noChangeShapeType="1" noTextEdit="1"/>
              </p:cNvSpPr>
              <p:nvPr/>
            </p:nvSpPr>
            <p:spPr>
              <a:xfrm>
                <a:off x="5958701" y="2396104"/>
                <a:ext cx="3561167" cy="714876"/>
              </a:xfrm>
              <a:prstGeom prst="rect">
                <a:avLst/>
              </a:prstGeom>
              <a:blipFill>
                <a:blip r:embed="rId10"/>
                <a:stretch>
                  <a:fillRect b="-8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41BC006-334C-4D1C-BE33-CDDA5F81C9D6}"/>
                  </a:ext>
                </a:extLst>
              </p:cNvPr>
              <p:cNvSpPr txBox="1"/>
              <p:nvPr/>
            </p:nvSpPr>
            <p:spPr>
              <a:xfrm>
                <a:off x="5969134" y="1794812"/>
                <a:ext cx="2308965" cy="4610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solidFill>
                                <a:schemeClr val="bg1"/>
                              </a:solidFill>
                              <a:latin typeface="Cambria Math" panose="02040503050406030204" pitchFamily="18" charset="0"/>
                            </a:rPr>
                          </m:ctrlPr>
                        </m:sSubPr>
                        <m:e>
                          <m:r>
                            <a:rPr lang="en-US" altLang="zh-CN" sz="1600" i="1">
                              <a:solidFill>
                                <a:schemeClr val="bg1"/>
                              </a:solidFill>
                              <a:latin typeface="Cambria Math" panose="02040503050406030204" pitchFamily="18" charset="0"/>
                            </a:rPr>
                            <m:t>𝐶</m:t>
                          </m:r>
                        </m:e>
                        <m:sub>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sub>
                      </m:sSub>
                      <m:r>
                        <a:rPr lang="zh-CN" altLang="en-US" sz="1600" i="1">
                          <a:solidFill>
                            <a:schemeClr val="bg1"/>
                          </a:solidFill>
                          <a:latin typeface="Cambria Math" panose="02040503050406030204" pitchFamily="18" charset="0"/>
                        </a:rPr>
                        <m:t>=</m:t>
                      </m:r>
                      <m:f>
                        <m:fPr>
                          <m:ctrlPr>
                            <a:rPr lang="zh-CN" altLang="en-US" sz="1600" i="1">
                              <a:solidFill>
                                <a:schemeClr val="bg1"/>
                              </a:solidFill>
                              <a:latin typeface="Cambria Math" panose="02040503050406030204" pitchFamily="18" charset="0"/>
                            </a:rPr>
                          </m:ctrlPr>
                        </m:fPr>
                        <m:num>
                          <m:r>
                            <a:rPr lang="zh-CN" altLang="en-US" sz="1600" i="1">
                              <a:solidFill>
                                <a:schemeClr val="bg1"/>
                              </a:solidFill>
                              <a:latin typeface="Cambria Math" panose="02040503050406030204" pitchFamily="18" charset="0"/>
                            </a:rPr>
                            <m:t>1</m:t>
                          </m:r>
                        </m:num>
                        <m:den>
                          <m:r>
                            <a:rPr lang="zh-CN" altLang="en-US" sz="1600" i="1">
                              <a:solidFill>
                                <a:schemeClr val="bg1"/>
                              </a:solidFill>
                              <a:latin typeface="Cambria Math" panose="02040503050406030204" pitchFamily="18" charset="0"/>
                            </a:rPr>
                            <m:t>2</m:t>
                          </m:r>
                        </m:den>
                      </m:f>
                      <m:sSup>
                        <m:sSupPr>
                          <m:ctrlPr>
                            <a:rPr lang="zh-CN" altLang="en-US" sz="1600" i="1">
                              <a:solidFill>
                                <a:schemeClr val="bg1"/>
                              </a:solidFill>
                              <a:latin typeface="Cambria Math" panose="02040503050406030204" pitchFamily="18" charset="0"/>
                            </a:rPr>
                          </m:ctrlPr>
                        </m:sSupPr>
                        <m:e>
                          <m:d>
                            <m:dPr>
                              <m:begChr m:val="‖"/>
                              <m:endChr m:val="‖"/>
                              <m:ctrlPr>
                                <a:rPr lang="zh-CN" altLang="en-US" sz="1600" i="1">
                                  <a:solidFill>
                                    <a:schemeClr val="bg1"/>
                                  </a:solidFill>
                                  <a:latin typeface="Cambria Math" panose="02040503050406030204" pitchFamily="18" charset="0"/>
                                </a:rPr>
                              </m:ctrlPr>
                            </m:d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𝑦</m:t>
                                  </m:r>
                                </m:e>
                              </m:acc>
                              <m:d>
                                <m:dPr>
                                  <m:ctrlPr>
                                    <a:rPr lang="zh-CN" altLang="en-US" sz="1600" i="1">
                                      <a:solidFill>
                                        <a:schemeClr val="bg1"/>
                                      </a:solidFill>
                                      <a:latin typeface="Cambria Math" panose="02040503050406030204" pitchFamily="18" charset="0"/>
                                    </a:rPr>
                                  </m:ctrlPr>
                                </m:dPr>
                                <m:e>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e>
                              </m:d>
                              <m:r>
                                <a:rPr lang="zh-CN" altLang="en-US" sz="1600" i="1">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rPr>
                                  </m:ctrlPr>
                                </m:sSupPr>
                                <m:e>
                                  <m:r>
                                    <a:rPr lang="zh-CN" altLang="en-US" sz="1600" i="1">
                                      <a:solidFill>
                                        <a:schemeClr val="bg1"/>
                                      </a:solidFill>
                                      <a:latin typeface="Cambria Math" panose="02040503050406030204" pitchFamily="18" charset="0"/>
                                    </a:rPr>
                                    <m:t>𝑎</m:t>
                                  </m:r>
                                </m:e>
                                <m:sup>
                                  <m:r>
                                    <a:rPr lang="zh-CN" altLang="en-US" sz="1600" i="1">
                                      <a:solidFill>
                                        <a:schemeClr val="bg1"/>
                                      </a:solidFill>
                                      <a:latin typeface="Cambria Math" panose="02040503050406030204" pitchFamily="18" charset="0"/>
                                    </a:rPr>
                                    <m:t>𝐿</m:t>
                                  </m:r>
                                </m:sup>
                              </m:sSup>
                              <m:d>
                                <m:dPr>
                                  <m:ctrlPr>
                                    <a:rPr lang="zh-CN" altLang="en-US" sz="1600" i="1">
                                      <a:solidFill>
                                        <a:schemeClr val="bg1"/>
                                      </a:solidFill>
                                      <a:latin typeface="Cambria Math" panose="02040503050406030204" pitchFamily="18" charset="0"/>
                                    </a:rPr>
                                  </m:ctrlPr>
                                </m:dPr>
                                <m:e>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e>
                              </m:d>
                            </m:e>
                          </m:d>
                        </m:e>
                        <m:sup>
                          <m:r>
                            <a:rPr lang="zh-CN" altLang="en-US" sz="1600" i="1">
                              <a:solidFill>
                                <a:schemeClr val="bg1"/>
                              </a:solidFill>
                              <a:latin typeface="Cambria Math" panose="02040503050406030204" pitchFamily="18" charset="0"/>
                            </a:rPr>
                            <m:t>2</m:t>
                          </m:r>
                        </m:sup>
                      </m:sSup>
                    </m:oMath>
                  </m:oMathPara>
                </a14:m>
                <a:endParaRPr lang="zh-CN" altLang="en-US" sz="1600" i="1" dirty="0">
                  <a:solidFill>
                    <a:schemeClr val="bg1"/>
                  </a:solidFill>
                  <a:latin typeface="Cambria Math" panose="02040503050406030204" pitchFamily="18" charset="0"/>
                </a:endParaRPr>
              </a:p>
            </p:txBody>
          </p:sp>
        </mc:Choice>
        <mc:Fallback xmlns="">
          <p:sp>
            <p:nvSpPr>
              <p:cNvPr id="16" name="文本框 15">
                <a:extLst>
                  <a:ext uri="{FF2B5EF4-FFF2-40B4-BE49-F238E27FC236}">
                    <a16:creationId xmlns:a16="http://schemas.microsoft.com/office/drawing/2014/main" id="{641BC006-334C-4D1C-BE33-CDDA5F81C9D6}"/>
                  </a:ext>
                </a:extLst>
              </p:cNvPr>
              <p:cNvSpPr txBox="1">
                <a:spLocks noRot="1" noChangeAspect="1" noMove="1" noResize="1" noEditPoints="1" noAdjustHandles="1" noChangeArrowheads="1" noChangeShapeType="1" noTextEdit="1"/>
              </p:cNvSpPr>
              <p:nvPr/>
            </p:nvSpPr>
            <p:spPr>
              <a:xfrm>
                <a:off x="5969134" y="1794812"/>
                <a:ext cx="2308965" cy="46102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2C10CFA8-AEED-48B6-85BF-EEBA26DE4A24}"/>
                  </a:ext>
                </a:extLst>
              </p:cNvPr>
              <p:cNvSpPr txBox="1"/>
              <p:nvPr/>
            </p:nvSpPr>
            <p:spPr>
              <a:xfrm>
                <a:off x="5442214" y="3195000"/>
                <a:ext cx="6351430" cy="587020"/>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a:t>
                </a:r>
                <a:r>
                  <a:rPr lang="en-US" altLang="zh-CN" sz="1600" dirty="0">
                    <a:solidFill>
                      <a:schemeClr val="bg1"/>
                    </a:solidFill>
                    <a:sym typeface="Wingdings" panose="05000000000000000000" pitchFamily="2" charset="2"/>
                  </a:rPr>
                  <a:t>2</a:t>
                </a:r>
                <a:r>
                  <a:rPr lang="zh-CN" altLang="en-US" sz="1600" dirty="0">
                    <a:solidFill>
                      <a:schemeClr val="bg1"/>
                    </a:solidFill>
                    <a:sym typeface="Wingdings" panose="05000000000000000000" pitchFamily="2" charset="2"/>
                  </a:rPr>
                  <a:t>）</a:t>
                </a:r>
                <a14:m>
                  <m:oMath xmlns:m="http://schemas.openxmlformats.org/officeDocument/2006/math">
                    <m:r>
                      <a:rPr lang="zh-CN" altLang="en-US" sz="1600" dirty="0">
                        <a:solidFill>
                          <a:schemeClr val="bg1"/>
                        </a:solidFill>
                        <a:latin typeface="Cambria Math" panose="02040503050406030204" pitchFamily="18" charset="0"/>
                        <a:sym typeface="Wingdings" panose="05000000000000000000" pitchFamily="2" charset="2"/>
                      </a:rPr>
                      <m:t>使用梯度</m:t>
                    </m:r>
                  </m:oMath>
                </a14:m>
                <a:r>
                  <a:rPr lang="zh-CN" altLang="en-US" sz="1600" dirty="0">
                    <a:solidFill>
                      <a:schemeClr val="bg1"/>
                    </a:solidFill>
                  </a:rPr>
                  <a:t>下降法，使代价函数值最小。每次需要更新的参数是偏置矩阵 </a:t>
                </a:r>
                <a14:m>
                  <m:oMath xmlns:m="http://schemas.openxmlformats.org/officeDocument/2006/math">
                    <m:r>
                      <a:rPr lang="zh-CN" altLang="en-US" sz="1600">
                        <a:solidFill>
                          <a:schemeClr val="bg1"/>
                        </a:solidFill>
                        <a:latin typeface="Cambria Math" panose="02040503050406030204" pitchFamily="18" charset="0"/>
                      </a:rPr>
                      <m:t>𝑏</m:t>
                    </m:r>
                    <m:r>
                      <a:rPr lang="en-US" altLang="zh-CN" sz="1600" b="0" i="0" smtClean="0">
                        <a:solidFill>
                          <a:schemeClr val="bg1"/>
                        </a:solidFill>
                        <a:latin typeface="Cambria Math" panose="02040503050406030204" pitchFamily="18" charset="0"/>
                      </a:rPr>
                      <m:t> </m:t>
                    </m:r>
                  </m:oMath>
                </a14:m>
                <a:r>
                  <a:rPr lang="zh-CN" altLang="en-US" sz="1600" dirty="0">
                    <a:solidFill>
                      <a:schemeClr val="bg1"/>
                    </a:solidFill>
                  </a:rPr>
                  <a:t>和权重矩阵 </a:t>
                </a:r>
                <a14:m>
                  <m:oMath xmlns:m="http://schemas.openxmlformats.org/officeDocument/2006/math">
                    <m:r>
                      <a:rPr lang="en-US" altLang="zh-CN" sz="1600" dirty="0">
                        <a:solidFill>
                          <a:schemeClr val="bg1"/>
                        </a:solidFill>
                        <a:latin typeface="Cambria Math" panose="02040503050406030204" pitchFamily="18" charset="0"/>
                      </a:rPr>
                      <m:t>𝑤</m:t>
                    </m:r>
                  </m:oMath>
                </a14:m>
                <a:r>
                  <a:rPr lang="zh-CN" altLang="en-US" sz="1600" dirty="0">
                    <a:solidFill>
                      <a:schemeClr val="bg1"/>
                    </a:solidFill>
                  </a:rPr>
                  <a:t> ，在每次更新中加入步长 </a:t>
                </a:r>
                <a14:m>
                  <m:oMath xmlns:m="http://schemas.openxmlformats.org/officeDocument/2006/math">
                    <m:r>
                      <a:rPr lang="zh-CN" altLang="en-US" sz="1600" i="1" dirty="0" smtClean="0">
                        <a:solidFill>
                          <a:schemeClr val="bg1"/>
                        </a:solidFill>
                        <a:latin typeface="Cambria Math" panose="02040503050406030204" pitchFamily="18" charset="0"/>
                      </a:rPr>
                      <m:t>𝛼</m:t>
                    </m:r>
                  </m:oMath>
                </a14:m>
                <a:r>
                  <a:rPr lang="zh-CN" altLang="en-US" sz="1600" dirty="0">
                    <a:solidFill>
                      <a:schemeClr val="bg1"/>
                    </a:solidFill>
                  </a:rPr>
                  <a:t> </a:t>
                </a:r>
                <a:r>
                  <a:rPr lang="zh-CN" altLang="en-US" sz="1400" dirty="0">
                    <a:solidFill>
                      <a:schemeClr val="bg1"/>
                    </a:solidFill>
                  </a:rPr>
                  <a:t>。</a:t>
                </a:r>
              </a:p>
            </p:txBody>
          </p:sp>
        </mc:Choice>
        <mc:Fallback xmlns="">
          <p:sp>
            <p:nvSpPr>
              <p:cNvPr id="45" name="文本框 44">
                <a:extLst>
                  <a:ext uri="{FF2B5EF4-FFF2-40B4-BE49-F238E27FC236}">
                    <a16:creationId xmlns:a16="http://schemas.microsoft.com/office/drawing/2014/main" id="{2C10CFA8-AEED-48B6-85BF-EEBA26DE4A24}"/>
                  </a:ext>
                </a:extLst>
              </p:cNvPr>
              <p:cNvSpPr txBox="1">
                <a:spLocks noRot="1" noChangeAspect="1" noMove="1" noResize="1" noEditPoints="1" noAdjustHandles="1" noChangeArrowheads="1" noChangeShapeType="1" noTextEdit="1"/>
              </p:cNvSpPr>
              <p:nvPr/>
            </p:nvSpPr>
            <p:spPr>
              <a:xfrm>
                <a:off x="5442214" y="3195000"/>
                <a:ext cx="6351430" cy="587020"/>
              </a:xfrm>
              <a:prstGeom prst="rect">
                <a:avLst/>
              </a:prstGeom>
              <a:blipFill>
                <a:blip r:embed="rId12"/>
                <a:stretch>
                  <a:fillRect l="-576" t="-2083" b="-13542"/>
                </a:stretch>
              </a:blipFill>
            </p:spPr>
            <p:txBody>
              <a:bodyPr/>
              <a:lstStyle/>
              <a:p>
                <a:r>
                  <a:rPr lang="zh-CN" altLang="en-US">
                    <a:noFill/>
                  </a:rPr>
                  <a:t> </a:t>
                </a:r>
              </a:p>
            </p:txBody>
          </p:sp>
        </mc:Fallback>
      </mc:AlternateContent>
      <p:sp>
        <p:nvSpPr>
          <p:cNvPr id="48" name="对话气泡: 圆角矩形 47">
            <a:extLst>
              <a:ext uri="{FF2B5EF4-FFF2-40B4-BE49-F238E27FC236}">
                <a16:creationId xmlns:a16="http://schemas.microsoft.com/office/drawing/2014/main" id="{D882CE75-BE41-423E-A6AC-0FBC2F34F3D1}"/>
              </a:ext>
            </a:extLst>
          </p:cNvPr>
          <p:cNvSpPr/>
          <p:nvPr/>
        </p:nvSpPr>
        <p:spPr>
          <a:xfrm>
            <a:off x="9956109" y="2255836"/>
            <a:ext cx="1324572" cy="528498"/>
          </a:xfrm>
          <a:prstGeom prst="wedgeRoundRectCallout">
            <a:avLst>
              <a:gd name="adj1" fmla="val -77844"/>
              <a:gd name="adj2" fmla="val 294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n</a:t>
            </a:r>
            <a:r>
              <a:rPr lang="zh-CN" altLang="en-US" sz="1200" dirty="0"/>
              <a:t>个样本的代价函数</a:t>
            </a:r>
          </a:p>
        </p:txBody>
      </p:sp>
      <p:sp>
        <p:nvSpPr>
          <p:cNvPr id="49" name="对话气泡: 圆角矩形 48">
            <a:extLst>
              <a:ext uri="{FF2B5EF4-FFF2-40B4-BE49-F238E27FC236}">
                <a16:creationId xmlns:a16="http://schemas.microsoft.com/office/drawing/2014/main" id="{CBE57BBD-A3CB-4A89-A0F9-9ED450BDB15D}"/>
              </a:ext>
            </a:extLst>
          </p:cNvPr>
          <p:cNvSpPr/>
          <p:nvPr/>
        </p:nvSpPr>
        <p:spPr>
          <a:xfrm>
            <a:off x="8903985" y="1456940"/>
            <a:ext cx="1072768" cy="528498"/>
          </a:xfrm>
          <a:prstGeom prst="wedgeRoundRectCallout">
            <a:avLst>
              <a:gd name="adj1" fmla="val -92917"/>
              <a:gd name="adj2" fmla="val 562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单个样本的代价函数</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6B5E4DB-6483-4437-A417-92901C32F0CD}"/>
                  </a:ext>
                </a:extLst>
              </p:cNvPr>
              <p:cNvSpPr txBox="1"/>
              <p:nvPr/>
            </p:nvSpPr>
            <p:spPr>
              <a:xfrm>
                <a:off x="5969134" y="3935693"/>
                <a:ext cx="2938818" cy="9152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600" i="1" smtClean="0">
                          <a:solidFill>
                            <a:schemeClr val="bg1"/>
                          </a:solidFill>
                          <a:latin typeface="Cambria Math" panose="02040503050406030204" pitchFamily="18" charset="0"/>
                        </a:rPr>
                        <m:t>𝑏</m:t>
                      </m:r>
                      <m:r>
                        <a:rPr lang="zh-CN" altLang="en-US" sz="1600" i="0">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𝑏</m:t>
                      </m:r>
                      <m:r>
                        <a:rPr lang="zh-CN" altLang="en-US" sz="1600" i="0">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𝛼</m:t>
                      </m:r>
                      <m:f>
                        <m:fPr>
                          <m:ctrlPr>
                            <a:rPr lang="zh-CN" altLang="en-US" sz="1600" i="1">
                              <a:solidFill>
                                <a:schemeClr val="bg1"/>
                              </a:solidFill>
                              <a:latin typeface="Cambria Math" panose="02040503050406030204" pitchFamily="18" charset="0"/>
                            </a:rPr>
                          </m:ctrlPr>
                        </m:fPr>
                        <m:num>
                          <m:r>
                            <a:rPr lang="zh-CN" altLang="en-US" sz="1600" i="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𝐶</m:t>
                          </m:r>
                        </m:num>
                        <m:den>
                          <m:r>
                            <a:rPr lang="zh-CN" altLang="en-US" sz="1600" i="0">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𝑏</m:t>
                          </m:r>
                        </m:den>
                      </m:f>
                      <m:r>
                        <a:rPr lang="zh-CN" altLang="en-US" sz="1600" i="0">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𝑏</m:t>
                      </m:r>
                      <m:r>
                        <a:rPr lang="zh-CN" altLang="en-US" sz="1600" i="0">
                          <a:solidFill>
                            <a:schemeClr val="bg1"/>
                          </a:solidFill>
                          <a:latin typeface="Cambria Math" panose="02040503050406030204" pitchFamily="18" charset="0"/>
                        </a:rPr>
                        <m:t>−</m:t>
                      </m:r>
                      <m:f>
                        <m:fPr>
                          <m:ctrlPr>
                            <a:rPr lang="zh-CN" altLang="en-US" sz="1600" i="1">
                              <a:solidFill>
                                <a:schemeClr val="bg1"/>
                              </a:solidFill>
                              <a:latin typeface="Cambria Math" panose="02040503050406030204" pitchFamily="18" charset="0"/>
                            </a:rPr>
                          </m:ctrlPr>
                        </m:fPr>
                        <m:num>
                          <m:r>
                            <a:rPr lang="zh-CN" altLang="en-US" sz="1600" i="1">
                              <a:solidFill>
                                <a:schemeClr val="bg1"/>
                              </a:solidFill>
                              <a:latin typeface="Cambria Math" panose="02040503050406030204" pitchFamily="18" charset="0"/>
                            </a:rPr>
                            <m:t>𝛼</m:t>
                          </m:r>
                        </m:num>
                        <m:den>
                          <m:r>
                            <a:rPr lang="zh-CN" altLang="en-US" sz="1600" i="1">
                              <a:solidFill>
                                <a:schemeClr val="bg1"/>
                              </a:solidFill>
                              <a:latin typeface="Cambria Math" panose="02040503050406030204" pitchFamily="18" charset="0"/>
                            </a:rPr>
                            <m:t>𝑛</m:t>
                          </m:r>
                        </m:den>
                      </m:f>
                      <m:nary>
                        <m:naryPr>
                          <m:chr m:val="∑"/>
                          <m:limLoc m:val="undOvr"/>
                          <m:grow m:val="on"/>
                          <m:ctrlPr>
                            <a:rPr lang="zh-CN" altLang="en-US" sz="1600" i="1">
                              <a:solidFill>
                                <a:schemeClr val="bg1"/>
                              </a:solidFill>
                              <a:latin typeface="Cambria Math" panose="02040503050406030204" pitchFamily="18" charset="0"/>
                            </a:rPr>
                          </m:ctrlPr>
                        </m:naryPr>
                        <m:sub>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sub>
                        <m:sup>
                          <m:r>
                            <a:rPr lang="zh-CN" altLang="en-US" sz="1600" i="1">
                              <a:solidFill>
                                <a:schemeClr val="bg1"/>
                              </a:solidFill>
                              <a:latin typeface="Cambria Math" panose="02040503050406030204" pitchFamily="18" charset="0"/>
                            </a:rPr>
                            <m:t>𝑛</m:t>
                          </m:r>
                        </m:sup>
                        <m:e>
                          <m:f>
                            <m:fPr>
                              <m:ctrlPr>
                                <a:rPr lang="zh-CN" altLang="en-US" sz="1600" i="1">
                                  <a:solidFill>
                                    <a:schemeClr val="bg1"/>
                                  </a:solidFill>
                                  <a:latin typeface="Cambria Math" panose="02040503050406030204" pitchFamily="18" charset="0"/>
                                </a:rPr>
                              </m:ctrlPr>
                            </m:fPr>
                            <m:num>
                              <m:r>
                                <a:rPr lang="zh-CN" altLang="en-US" sz="1600" i="0">
                                  <a:solidFill>
                                    <a:schemeClr val="bg1"/>
                                  </a:solidFill>
                                  <a:latin typeface="Cambria Math" panose="02040503050406030204" pitchFamily="18" charset="0"/>
                                </a:rPr>
                                <m:t>𝜕</m:t>
                              </m:r>
                              <m:sSub>
                                <m:sSubPr>
                                  <m:ctrlPr>
                                    <a:rPr lang="zh-CN" altLang="en-US" sz="1600" i="1">
                                      <a:solidFill>
                                        <a:schemeClr val="bg1"/>
                                      </a:solidFill>
                                      <a:latin typeface="Cambria Math" panose="02040503050406030204" pitchFamily="18" charset="0"/>
                                    </a:rPr>
                                  </m:ctrlPr>
                                </m:sSubPr>
                                <m:e>
                                  <m:r>
                                    <a:rPr lang="en-US" altLang="zh-CN" sz="1600" b="0" i="1" smtClean="0">
                                      <a:solidFill>
                                        <a:schemeClr val="bg1"/>
                                      </a:solidFill>
                                      <a:latin typeface="Cambria Math" panose="02040503050406030204" pitchFamily="18" charset="0"/>
                                    </a:rPr>
                                    <m:t>𝐶</m:t>
                                  </m:r>
                                </m:e>
                                <m:sub>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sub>
                              </m:sSub>
                            </m:num>
                            <m:den>
                              <m:r>
                                <a:rPr lang="zh-CN" altLang="en-US" sz="1600" i="0">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𝑏</m:t>
                              </m:r>
                            </m:den>
                          </m:f>
                        </m:e>
                      </m:nary>
                    </m:oMath>
                  </m:oMathPara>
                </a14:m>
                <a:endParaRPr lang="zh-CN" altLang="en-US" sz="1600" dirty="0"/>
              </a:p>
            </p:txBody>
          </p:sp>
        </mc:Choice>
        <mc:Fallback xmlns="">
          <p:sp>
            <p:nvSpPr>
              <p:cNvPr id="23" name="文本框 22">
                <a:extLst>
                  <a:ext uri="{FF2B5EF4-FFF2-40B4-BE49-F238E27FC236}">
                    <a16:creationId xmlns:a16="http://schemas.microsoft.com/office/drawing/2014/main" id="{06B5E4DB-6483-4437-A417-92901C32F0CD}"/>
                  </a:ext>
                </a:extLst>
              </p:cNvPr>
              <p:cNvSpPr txBox="1">
                <a:spLocks noRot="1" noChangeAspect="1" noMove="1" noResize="1" noEditPoints="1" noAdjustHandles="1" noChangeArrowheads="1" noChangeShapeType="1" noTextEdit="1"/>
              </p:cNvSpPr>
              <p:nvPr/>
            </p:nvSpPr>
            <p:spPr>
              <a:xfrm>
                <a:off x="5969134" y="3935693"/>
                <a:ext cx="2938818" cy="915251"/>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F8E9F1DC-D1ED-4E4E-B497-24636C04DAFD}"/>
                  </a:ext>
                </a:extLst>
              </p:cNvPr>
              <p:cNvSpPr txBox="1"/>
              <p:nvPr/>
            </p:nvSpPr>
            <p:spPr>
              <a:xfrm>
                <a:off x="5997411" y="4872687"/>
                <a:ext cx="3001334" cy="9152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bg1"/>
                          </a:solidFill>
                          <a:latin typeface="Cambria Math" panose="02040503050406030204" pitchFamily="18" charset="0"/>
                        </a:rPr>
                        <m:t>𝑤</m:t>
                      </m:r>
                      <m:r>
                        <a:rPr lang="zh-CN" altLang="en-US" sz="1600" i="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𝑤</m:t>
                      </m:r>
                      <m:r>
                        <a:rPr lang="zh-CN" altLang="en-US" sz="1600" i="0">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𝛼</m:t>
                      </m:r>
                      <m:f>
                        <m:fPr>
                          <m:ctrlPr>
                            <a:rPr lang="zh-CN" altLang="en-US" sz="1600" i="1">
                              <a:solidFill>
                                <a:schemeClr val="bg1"/>
                              </a:solidFill>
                              <a:latin typeface="Cambria Math" panose="02040503050406030204" pitchFamily="18" charset="0"/>
                            </a:rPr>
                          </m:ctrlPr>
                        </m:fPr>
                        <m:num>
                          <m:r>
                            <a:rPr lang="zh-CN" altLang="en-US" sz="1600" i="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𝐶</m:t>
                          </m:r>
                        </m:num>
                        <m:den>
                          <m:r>
                            <a:rPr lang="zh-CN" altLang="en-US" sz="1600" i="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𝑤</m:t>
                          </m:r>
                        </m:den>
                      </m:f>
                      <m:r>
                        <a:rPr lang="zh-CN" altLang="en-US" sz="1600" i="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𝑤</m:t>
                      </m:r>
                      <m:r>
                        <a:rPr lang="zh-CN" altLang="en-US" sz="1600" i="0">
                          <a:solidFill>
                            <a:schemeClr val="bg1"/>
                          </a:solidFill>
                          <a:latin typeface="Cambria Math" panose="02040503050406030204" pitchFamily="18" charset="0"/>
                        </a:rPr>
                        <m:t>−</m:t>
                      </m:r>
                      <m:f>
                        <m:fPr>
                          <m:ctrlPr>
                            <a:rPr lang="zh-CN" altLang="en-US" sz="1600" i="1">
                              <a:solidFill>
                                <a:schemeClr val="bg1"/>
                              </a:solidFill>
                              <a:latin typeface="Cambria Math" panose="02040503050406030204" pitchFamily="18" charset="0"/>
                            </a:rPr>
                          </m:ctrlPr>
                        </m:fPr>
                        <m:num>
                          <m:r>
                            <a:rPr lang="zh-CN" altLang="en-US" sz="1600" i="1">
                              <a:solidFill>
                                <a:schemeClr val="bg1"/>
                              </a:solidFill>
                              <a:latin typeface="Cambria Math" panose="02040503050406030204" pitchFamily="18" charset="0"/>
                            </a:rPr>
                            <m:t>𝛼</m:t>
                          </m:r>
                        </m:num>
                        <m:den>
                          <m:r>
                            <a:rPr lang="zh-CN" altLang="en-US" sz="1600" i="1">
                              <a:solidFill>
                                <a:schemeClr val="bg1"/>
                              </a:solidFill>
                              <a:latin typeface="Cambria Math" panose="02040503050406030204" pitchFamily="18" charset="0"/>
                            </a:rPr>
                            <m:t>𝑛</m:t>
                          </m:r>
                        </m:den>
                      </m:f>
                      <m:nary>
                        <m:naryPr>
                          <m:chr m:val="∑"/>
                          <m:limLoc m:val="undOvr"/>
                          <m:grow m:val="on"/>
                          <m:ctrlPr>
                            <a:rPr lang="zh-CN" altLang="en-US" sz="1600" i="1">
                              <a:solidFill>
                                <a:schemeClr val="bg1"/>
                              </a:solidFill>
                              <a:latin typeface="Cambria Math" panose="02040503050406030204" pitchFamily="18" charset="0"/>
                            </a:rPr>
                          </m:ctrlPr>
                        </m:naryPr>
                        <m:sub>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sub>
                        <m:sup>
                          <m:r>
                            <a:rPr lang="zh-CN" altLang="en-US" sz="1600" i="1">
                              <a:solidFill>
                                <a:schemeClr val="bg1"/>
                              </a:solidFill>
                              <a:latin typeface="Cambria Math" panose="02040503050406030204" pitchFamily="18" charset="0"/>
                            </a:rPr>
                            <m:t>𝑛</m:t>
                          </m:r>
                        </m:sup>
                        <m:e>
                          <m:f>
                            <m:fPr>
                              <m:ctrlPr>
                                <a:rPr lang="zh-CN" altLang="en-US" sz="1600" i="1" smtClean="0">
                                  <a:solidFill>
                                    <a:schemeClr val="bg1"/>
                                  </a:solidFill>
                                  <a:latin typeface="Cambria Math" panose="02040503050406030204" pitchFamily="18" charset="0"/>
                                </a:rPr>
                              </m:ctrlPr>
                            </m:fPr>
                            <m:num>
                              <m:r>
                                <a:rPr lang="zh-CN" altLang="en-US" sz="1600" i="0">
                                  <a:solidFill>
                                    <a:schemeClr val="bg1"/>
                                  </a:solidFill>
                                  <a:latin typeface="Cambria Math" panose="02040503050406030204" pitchFamily="18" charset="0"/>
                                </a:rPr>
                                <m:t>𝜕</m:t>
                              </m:r>
                              <m:sSub>
                                <m:sSubPr>
                                  <m:ctrlPr>
                                    <a:rPr lang="zh-CN" altLang="en-US" sz="1600" i="1">
                                      <a:solidFill>
                                        <a:schemeClr val="bg1"/>
                                      </a:solidFill>
                                      <a:latin typeface="Cambria Math" panose="02040503050406030204" pitchFamily="18" charset="0"/>
                                    </a:rPr>
                                  </m:ctrlPr>
                                </m:sSubPr>
                                <m:e>
                                  <m:r>
                                    <a:rPr lang="en-US" altLang="zh-CN" sz="1600" b="0" i="1" smtClean="0">
                                      <a:solidFill>
                                        <a:schemeClr val="bg1"/>
                                      </a:solidFill>
                                      <a:latin typeface="Cambria Math" panose="02040503050406030204" pitchFamily="18" charset="0"/>
                                    </a:rPr>
                                    <m:t>𝐶</m:t>
                                  </m:r>
                                </m:e>
                                <m:sub>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𝑥</m:t>
                                          </m:r>
                                        </m:e>
                                      </m:acc>
                                    </m:e>
                                    <m:sub>
                                      <m:r>
                                        <a:rPr lang="zh-CN" altLang="en-US" sz="1600" i="1">
                                          <a:solidFill>
                                            <a:schemeClr val="bg1"/>
                                          </a:solidFill>
                                          <a:latin typeface="Cambria Math" panose="02040503050406030204" pitchFamily="18" charset="0"/>
                                        </a:rPr>
                                        <m:t>𝑖</m:t>
                                      </m:r>
                                    </m:sub>
                                  </m:sSub>
                                </m:sub>
                              </m:sSub>
                            </m:num>
                            <m:den>
                              <m:r>
                                <a:rPr lang="zh-CN" altLang="en-US" sz="1600" i="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𝑤</m:t>
                              </m:r>
                            </m:den>
                          </m:f>
                        </m:e>
                      </m:nary>
                    </m:oMath>
                  </m:oMathPara>
                </a14:m>
                <a:endParaRPr lang="zh-CN" altLang="en-US" sz="1600" dirty="0"/>
              </a:p>
            </p:txBody>
          </p:sp>
        </mc:Choice>
        <mc:Fallback xmlns="">
          <p:sp>
            <p:nvSpPr>
              <p:cNvPr id="51" name="文本框 50">
                <a:extLst>
                  <a:ext uri="{FF2B5EF4-FFF2-40B4-BE49-F238E27FC236}">
                    <a16:creationId xmlns:a16="http://schemas.microsoft.com/office/drawing/2014/main" id="{F8E9F1DC-D1ED-4E4E-B497-24636C04DAFD}"/>
                  </a:ext>
                </a:extLst>
              </p:cNvPr>
              <p:cNvSpPr txBox="1">
                <a:spLocks noRot="1" noChangeAspect="1" noMove="1" noResize="1" noEditPoints="1" noAdjustHandles="1" noChangeArrowheads="1" noChangeShapeType="1" noTextEdit="1"/>
              </p:cNvSpPr>
              <p:nvPr/>
            </p:nvSpPr>
            <p:spPr>
              <a:xfrm>
                <a:off x="5997411" y="4872687"/>
                <a:ext cx="3001334" cy="915251"/>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05CD6532-A8D4-453C-BEF5-D4EF85C878C0}"/>
                  </a:ext>
                </a:extLst>
              </p:cNvPr>
              <p:cNvSpPr txBox="1"/>
              <p:nvPr/>
            </p:nvSpPr>
            <p:spPr>
              <a:xfrm>
                <a:off x="9305623" y="4109922"/>
                <a:ext cx="2095840" cy="1224053"/>
              </a:xfrm>
              <a:prstGeom prst="rect">
                <a:avLst/>
              </a:prstGeom>
              <a:noFill/>
            </p:spPr>
            <p:txBody>
              <a:bodyPr wrap="square" rtlCol="0">
                <a:spAutoFit/>
              </a:bodyPr>
              <a:lstStyle/>
              <a:p>
                <a:r>
                  <a:rPr lang="zh-CN" altLang="en-US" sz="1600" b="1" dirty="0">
                    <a:solidFill>
                      <a:srgbClr val="FF0000"/>
                    </a:solidFill>
                    <a:sym typeface="Wingdings" panose="05000000000000000000" pitchFamily="2" charset="2"/>
                  </a:rPr>
                  <a:t>注意</a:t>
                </a:r>
                <a:r>
                  <a:rPr lang="zh-CN" altLang="en-US" sz="1600" dirty="0">
                    <a:solidFill>
                      <a:srgbClr val="FF0000"/>
                    </a:solidFill>
                    <a:sym typeface="Wingdings" panose="05000000000000000000" pitchFamily="2" charset="2"/>
                  </a:rPr>
                  <a:t>：</a:t>
                </a:r>
                <a:endParaRPr lang="en-US" altLang="zh-CN" sz="1400" dirty="0">
                  <a:solidFill>
                    <a:srgbClr val="FF0000"/>
                  </a:solidFill>
                  <a:sym typeface="Wingdings" panose="05000000000000000000" pitchFamily="2" charset="2"/>
                </a:endParaRPr>
              </a:p>
              <a:p>
                <a:r>
                  <a:rPr lang="zh-CN" altLang="en-US" sz="1400" dirty="0">
                    <a:solidFill>
                      <a:srgbClr val="FF0000"/>
                    </a:solidFill>
                    <a:sym typeface="Wingdings" panose="05000000000000000000" pitchFamily="2" charset="2"/>
                  </a:rPr>
                  <a:t>在求偏导的过程中，</a:t>
                </a:r>
                <a:r>
                  <a:rPr lang="zh-CN" altLang="en-US" sz="1400" dirty="0">
                    <a:solidFill>
                      <a:srgbClr val="FF0000"/>
                    </a:solidFill>
                  </a:rPr>
                  <a:t> 代价</a:t>
                </a:r>
                <a14:m>
                  <m:oMath xmlns:m="http://schemas.openxmlformats.org/officeDocument/2006/math">
                    <m:r>
                      <a:rPr lang="zh-CN" altLang="en-US" sz="1400" dirty="0">
                        <a:solidFill>
                          <a:srgbClr val="FF0000"/>
                        </a:solidFill>
                        <a:latin typeface="Cambria Math" panose="02040503050406030204" pitchFamily="18" charset="0"/>
                      </a:rPr>
                      <m:t>函数</m:t>
                    </m:r>
                    <m:sSub>
                      <m:sSubPr>
                        <m:ctrlPr>
                          <a:rPr lang="zh-CN" altLang="en-US" sz="1400" i="1">
                            <a:solidFill>
                              <a:srgbClr val="FF0000"/>
                            </a:solidFill>
                            <a:latin typeface="Cambria Math" panose="02040503050406030204" pitchFamily="18" charset="0"/>
                          </a:rPr>
                        </m:ctrlPr>
                      </m:sSubPr>
                      <m:e>
                        <m:r>
                          <a:rPr lang="en-US" altLang="zh-CN" sz="1400">
                            <a:solidFill>
                              <a:srgbClr val="FF0000"/>
                            </a:solidFill>
                            <a:latin typeface="Cambria Math" panose="02040503050406030204" pitchFamily="18" charset="0"/>
                          </a:rPr>
                          <m:t>𝐶</m:t>
                        </m:r>
                      </m:e>
                      <m:sub>
                        <m:sSub>
                          <m:sSubPr>
                            <m:ctrlPr>
                              <a:rPr lang="zh-CN" altLang="en-US" sz="1400" i="1">
                                <a:solidFill>
                                  <a:srgbClr val="FF0000"/>
                                </a:solidFill>
                                <a:latin typeface="Cambria Math" panose="02040503050406030204" pitchFamily="18" charset="0"/>
                              </a:rPr>
                            </m:ctrlPr>
                          </m:sSubPr>
                          <m:e>
                            <m:acc>
                              <m:accPr>
                                <m:chr m:val="⃗"/>
                                <m:ctrlPr>
                                  <a:rPr lang="zh-CN" altLang="en-US" sz="1400" i="1">
                                    <a:solidFill>
                                      <a:srgbClr val="FF0000"/>
                                    </a:solidFill>
                                    <a:latin typeface="Cambria Math" panose="02040503050406030204" pitchFamily="18" charset="0"/>
                                  </a:rPr>
                                </m:ctrlPr>
                              </m:accPr>
                              <m:e>
                                <m:r>
                                  <a:rPr lang="zh-CN" altLang="en-US" sz="1400">
                                    <a:solidFill>
                                      <a:srgbClr val="FF0000"/>
                                    </a:solidFill>
                                    <a:latin typeface="Cambria Math" panose="02040503050406030204" pitchFamily="18" charset="0"/>
                                  </a:rPr>
                                  <m:t>𝑥</m:t>
                                </m:r>
                              </m:e>
                            </m:acc>
                          </m:e>
                          <m:sub>
                            <m:r>
                              <a:rPr lang="zh-CN" altLang="en-US" sz="1400">
                                <a:solidFill>
                                  <a:srgbClr val="FF0000"/>
                                </a:solidFill>
                                <a:latin typeface="Cambria Math" panose="02040503050406030204" pitchFamily="18" charset="0"/>
                              </a:rPr>
                              <m:t>𝑖</m:t>
                            </m:r>
                          </m:sub>
                        </m:sSub>
                      </m:sub>
                    </m:sSub>
                  </m:oMath>
                </a14:m>
                <a:r>
                  <a:rPr lang="zh-CN" altLang="en-US" sz="1400" dirty="0">
                    <a:solidFill>
                      <a:srgbClr val="FF0000"/>
                    </a:solidFill>
                    <a:sym typeface="Wingdings" panose="05000000000000000000" pitchFamily="2" charset="2"/>
                  </a:rPr>
                  <a:t>中的 </a:t>
                </a:r>
                <a14:m>
                  <m:oMath xmlns:m="http://schemas.openxmlformats.org/officeDocument/2006/math">
                    <m:sSub>
                      <m:sSubPr>
                        <m:ctrlPr>
                          <a:rPr lang="zh-CN" altLang="en-US" sz="1400" i="1">
                            <a:solidFill>
                              <a:srgbClr val="FF0000"/>
                            </a:solidFill>
                            <a:latin typeface="Cambria Math" panose="02040503050406030204" pitchFamily="18" charset="0"/>
                          </a:rPr>
                        </m:ctrlPr>
                      </m:sSubPr>
                      <m:e>
                        <m:acc>
                          <m:accPr>
                            <m:chr m:val="⃗"/>
                            <m:ctrlPr>
                              <a:rPr lang="zh-CN" altLang="en-US" sz="1400" i="1">
                                <a:solidFill>
                                  <a:srgbClr val="FF0000"/>
                                </a:solidFill>
                                <a:latin typeface="Cambria Math" panose="02040503050406030204" pitchFamily="18" charset="0"/>
                              </a:rPr>
                            </m:ctrlPr>
                          </m:accPr>
                          <m:e>
                            <m:r>
                              <a:rPr lang="zh-CN" altLang="en-US" sz="1400">
                                <a:solidFill>
                                  <a:srgbClr val="FF0000"/>
                                </a:solidFill>
                                <a:latin typeface="Cambria Math" panose="02040503050406030204" pitchFamily="18" charset="0"/>
                              </a:rPr>
                              <m:t>𝑥</m:t>
                            </m:r>
                          </m:e>
                        </m:acc>
                      </m:e>
                      <m:sub>
                        <m:r>
                          <a:rPr lang="zh-CN" altLang="en-US" sz="1400">
                            <a:solidFill>
                              <a:srgbClr val="FF0000"/>
                            </a:solidFill>
                            <a:latin typeface="Cambria Math" panose="02040503050406030204" pitchFamily="18" charset="0"/>
                          </a:rPr>
                          <m:t>𝑖</m:t>
                        </m:r>
                      </m:sub>
                    </m:sSub>
                  </m:oMath>
                </a14:m>
                <a:r>
                  <a:rPr lang="zh-CN" altLang="en-US" sz="1400" dirty="0">
                    <a:solidFill>
                      <a:srgbClr val="FF0000"/>
                    </a:solidFill>
                  </a:rPr>
                  <a:t> 被视为常数，只有</a:t>
                </a:r>
                <a14:m>
                  <m:oMath xmlns:m="http://schemas.openxmlformats.org/officeDocument/2006/math">
                    <m:r>
                      <a:rPr lang="zh-CN" altLang="en-US" sz="1400">
                        <a:solidFill>
                          <a:srgbClr val="FF0000"/>
                        </a:solidFill>
                        <a:latin typeface="Cambria Math" panose="02040503050406030204" pitchFamily="18" charset="0"/>
                      </a:rPr>
                      <m:t>𝑏</m:t>
                    </m:r>
                  </m:oMath>
                </a14:m>
                <a:r>
                  <a:rPr lang="zh-CN" altLang="en-US" sz="1400" dirty="0">
                    <a:solidFill>
                      <a:srgbClr val="FF0000"/>
                    </a:solidFill>
                  </a:rPr>
                  <a:t> 和</a:t>
                </a:r>
                <a14:m>
                  <m:oMath xmlns:m="http://schemas.openxmlformats.org/officeDocument/2006/math">
                    <m:r>
                      <a:rPr lang="en-US" altLang="zh-CN" sz="1400" dirty="0">
                        <a:solidFill>
                          <a:srgbClr val="FF0000"/>
                        </a:solidFill>
                        <a:latin typeface="Cambria Math" panose="02040503050406030204" pitchFamily="18" charset="0"/>
                      </a:rPr>
                      <m:t>𝑤</m:t>
                    </m:r>
                  </m:oMath>
                </a14:m>
                <a:r>
                  <a:rPr lang="zh-CN" altLang="en-US" sz="1400" dirty="0">
                    <a:solidFill>
                      <a:srgbClr val="FF0000"/>
                    </a:solidFill>
                  </a:rPr>
                  <a:t>被视为变量。</a:t>
                </a:r>
              </a:p>
            </p:txBody>
          </p:sp>
        </mc:Choice>
        <mc:Fallback xmlns="">
          <p:sp>
            <p:nvSpPr>
              <p:cNvPr id="53" name="文本框 52">
                <a:extLst>
                  <a:ext uri="{FF2B5EF4-FFF2-40B4-BE49-F238E27FC236}">
                    <a16:creationId xmlns:a16="http://schemas.microsoft.com/office/drawing/2014/main" id="{05CD6532-A8D4-453C-BEF5-D4EF85C878C0}"/>
                  </a:ext>
                </a:extLst>
              </p:cNvPr>
              <p:cNvSpPr txBox="1">
                <a:spLocks noRot="1" noChangeAspect="1" noMove="1" noResize="1" noEditPoints="1" noAdjustHandles="1" noChangeArrowheads="1" noChangeShapeType="1" noTextEdit="1"/>
              </p:cNvSpPr>
              <p:nvPr/>
            </p:nvSpPr>
            <p:spPr>
              <a:xfrm>
                <a:off x="9305623" y="4109922"/>
                <a:ext cx="2095840" cy="1224053"/>
              </a:xfrm>
              <a:prstGeom prst="rect">
                <a:avLst/>
              </a:prstGeom>
              <a:blipFill>
                <a:blip r:embed="rId15"/>
                <a:stretch>
                  <a:fillRect l="-1749" t="-1493" b="-44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A93E3139-570D-43FB-A680-F78F75BA9343}"/>
                  </a:ext>
                </a:extLst>
              </p:cNvPr>
              <p:cNvSpPr txBox="1"/>
              <p:nvPr/>
            </p:nvSpPr>
            <p:spPr>
              <a:xfrm>
                <a:off x="9799271" y="5762087"/>
                <a:ext cx="1857675" cy="706604"/>
              </a:xfrm>
              <a:prstGeom prst="rect">
                <a:avLst/>
              </a:prstGeom>
              <a:noFill/>
            </p:spPr>
            <p:txBody>
              <a:bodyPr wrap="square" rtlCol="0">
                <a:spAutoFit/>
              </a:bodyPr>
              <a:lstStyle/>
              <a:p>
                <a14:m>
                  <m:oMath xmlns:m="http://schemas.openxmlformats.org/officeDocument/2006/math">
                    <m:f>
                      <m:fPr>
                        <m:ctrlPr>
                          <a:rPr lang="zh-CN" altLang="en-US" sz="2400" i="1">
                            <a:solidFill>
                              <a:srgbClr val="FFFF00"/>
                            </a:solidFill>
                            <a:latin typeface="Cambria Math" panose="02040503050406030204" pitchFamily="18" charset="0"/>
                          </a:rPr>
                        </m:ctrlPr>
                      </m:fPr>
                      <m:num>
                        <m:r>
                          <a:rPr lang="zh-CN" altLang="en-US" sz="2400">
                            <a:solidFill>
                              <a:srgbClr val="FFFF00"/>
                            </a:solidFill>
                            <a:latin typeface="Cambria Math" panose="02040503050406030204" pitchFamily="18" charset="0"/>
                          </a:rPr>
                          <m:t>𝜕</m:t>
                        </m:r>
                        <m:sSub>
                          <m:sSubPr>
                            <m:ctrlPr>
                              <a:rPr lang="zh-CN" altLang="en-US" sz="2400" i="1">
                                <a:solidFill>
                                  <a:srgbClr val="FFFF00"/>
                                </a:solidFill>
                                <a:latin typeface="Cambria Math" panose="02040503050406030204" pitchFamily="18" charset="0"/>
                              </a:rPr>
                            </m:ctrlPr>
                          </m:sSubPr>
                          <m:e>
                            <m:r>
                              <a:rPr lang="en-US" altLang="zh-CN" sz="2400" i="1">
                                <a:solidFill>
                                  <a:srgbClr val="FFFF00"/>
                                </a:solidFill>
                                <a:latin typeface="Cambria Math" panose="02040503050406030204" pitchFamily="18" charset="0"/>
                              </a:rPr>
                              <m:t>𝐶</m:t>
                            </m:r>
                          </m:e>
                          <m:sub>
                            <m:sSub>
                              <m:sSubPr>
                                <m:ctrlPr>
                                  <a:rPr lang="zh-CN" altLang="en-US" sz="2400" i="1">
                                    <a:solidFill>
                                      <a:srgbClr val="FFFF00"/>
                                    </a:solidFill>
                                    <a:latin typeface="Cambria Math" panose="02040503050406030204" pitchFamily="18" charset="0"/>
                                  </a:rPr>
                                </m:ctrlPr>
                              </m:sSubPr>
                              <m:e>
                                <m:acc>
                                  <m:accPr>
                                    <m:chr m:val="⃗"/>
                                    <m:ctrlPr>
                                      <a:rPr lang="zh-CN" altLang="en-US" sz="2400" i="1">
                                        <a:solidFill>
                                          <a:srgbClr val="FFFF00"/>
                                        </a:solidFill>
                                        <a:latin typeface="Cambria Math" panose="02040503050406030204" pitchFamily="18" charset="0"/>
                                      </a:rPr>
                                    </m:ctrlPr>
                                  </m:accPr>
                                  <m:e>
                                    <m:r>
                                      <a:rPr lang="zh-CN" altLang="en-US" sz="2400" i="1">
                                        <a:solidFill>
                                          <a:srgbClr val="FFFF00"/>
                                        </a:solidFill>
                                        <a:latin typeface="Cambria Math" panose="02040503050406030204" pitchFamily="18" charset="0"/>
                                      </a:rPr>
                                      <m:t>𝑥</m:t>
                                    </m:r>
                                  </m:e>
                                </m:acc>
                              </m:e>
                              <m:sub>
                                <m:r>
                                  <a:rPr lang="zh-CN" altLang="en-US" sz="2400" i="1">
                                    <a:solidFill>
                                      <a:srgbClr val="FFFF00"/>
                                    </a:solidFill>
                                    <a:latin typeface="Cambria Math" panose="02040503050406030204" pitchFamily="18" charset="0"/>
                                  </a:rPr>
                                  <m:t>𝑖</m:t>
                                </m:r>
                              </m:sub>
                            </m:sSub>
                          </m:sub>
                        </m:sSub>
                      </m:num>
                      <m:den>
                        <m:r>
                          <a:rPr lang="zh-CN" altLang="en-US" sz="2400">
                            <a:solidFill>
                              <a:srgbClr val="FFFF00"/>
                            </a:solidFill>
                            <a:latin typeface="Cambria Math" panose="02040503050406030204" pitchFamily="18" charset="0"/>
                          </a:rPr>
                          <m:t>𝜕</m:t>
                        </m:r>
                        <m:r>
                          <a:rPr lang="zh-CN" altLang="en-US" sz="2400" i="1">
                            <a:solidFill>
                              <a:srgbClr val="FFFF00"/>
                            </a:solidFill>
                            <a:latin typeface="Cambria Math" panose="02040503050406030204" pitchFamily="18" charset="0"/>
                          </a:rPr>
                          <m:t>𝑏</m:t>
                        </m:r>
                      </m:den>
                    </m:f>
                  </m:oMath>
                </a14:m>
                <a:r>
                  <a:rPr lang="zh-CN" altLang="en-US" sz="2400" dirty="0">
                    <a:solidFill>
                      <a:srgbClr val="FFFF00"/>
                    </a:solidFill>
                  </a:rPr>
                  <a:t> ？ </a:t>
                </a:r>
                <a14:m>
                  <m:oMath xmlns:m="http://schemas.openxmlformats.org/officeDocument/2006/math">
                    <m:f>
                      <m:fPr>
                        <m:ctrlPr>
                          <a:rPr lang="zh-CN" altLang="en-US" sz="2400" i="1">
                            <a:solidFill>
                              <a:srgbClr val="FFFF00"/>
                            </a:solidFill>
                            <a:latin typeface="Cambria Math" panose="02040503050406030204" pitchFamily="18" charset="0"/>
                          </a:rPr>
                        </m:ctrlPr>
                      </m:fPr>
                      <m:num>
                        <m:r>
                          <a:rPr lang="zh-CN" altLang="en-US" sz="2400">
                            <a:solidFill>
                              <a:srgbClr val="FFFF00"/>
                            </a:solidFill>
                            <a:latin typeface="Cambria Math" panose="02040503050406030204" pitchFamily="18" charset="0"/>
                          </a:rPr>
                          <m:t>𝜕</m:t>
                        </m:r>
                        <m:sSub>
                          <m:sSubPr>
                            <m:ctrlPr>
                              <a:rPr lang="zh-CN" altLang="en-US" sz="2400" i="1">
                                <a:solidFill>
                                  <a:srgbClr val="FFFF00"/>
                                </a:solidFill>
                                <a:latin typeface="Cambria Math" panose="02040503050406030204" pitchFamily="18" charset="0"/>
                              </a:rPr>
                            </m:ctrlPr>
                          </m:sSubPr>
                          <m:e>
                            <m:r>
                              <a:rPr lang="en-US" altLang="zh-CN" sz="2400" i="1">
                                <a:solidFill>
                                  <a:srgbClr val="FFFF00"/>
                                </a:solidFill>
                                <a:latin typeface="Cambria Math" panose="02040503050406030204" pitchFamily="18" charset="0"/>
                              </a:rPr>
                              <m:t>𝐶</m:t>
                            </m:r>
                          </m:e>
                          <m:sub>
                            <m:sSub>
                              <m:sSubPr>
                                <m:ctrlPr>
                                  <a:rPr lang="zh-CN" altLang="en-US" sz="2400" i="1">
                                    <a:solidFill>
                                      <a:srgbClr val="FFFF00"/>
                                    </a:solidFill>
                                    <a:latin typeface="Cambria Math" panose="02040503050406030204" pitchFamily="18" charset="0"/>
                                  </a:rPr>
                                </m:ctrlPr>
                              </m:sSubPr>
                              <m:e>
                                <m:acc>
                                  <m:accPr>
                                    <m:chr m:val="⃗"/>
                                    <m:ctrlPr>
                                      <a:rPr lang="zh-CN" altLang="en-US" sz="2400" i="1">
                                        <a:solidFill>
                                          <a:srgbClr val="FFFF00"/>
                                        </a:solidFill>
                                        <a:latin typeface="Cambria Math" panose="02040503050406030204" pitchFamily="18" charset="0"/>
                                      </a:rPr>
                                    </m:ctrlPr>
                                  </m:accPr>
                                  <m:e>
                                    <m:r>
                                      <a:rPr lang="zh-CN" altLang="en-US" sz="2400" i="1">
                                        <a:solidFill>
                                          <a:srgbClr val="FFFF00"/>
                                        </a:solidFill>
                                        <a:latin typeface="Cambria Math" panose="02040503050406030204" pitchFamily="18" charset="0"/>
                                      </a:rPr>
                                      <m:t>𝑥</m:t>
                                    </m:r>
                                  </m:e>
                                </m:acc>
                              </m:e>
                              <m:sub>
                                <m:r>
                                  <a:rPr lang="zh-CN" altLang="en-US" sz="2400" i="1">
                                    <a:solidFill>
                                      <a:srgbClr val="FFFF00"/>
                                    </a:solidFill>
                                    <a:latin typeface="Cambria Math" panose="02040503050406030204" pitchFamily="18" charset="0"/>
                                  </a:rPr>
                                  <m:t>𝑖</m:t>
                                </m:r>
                              </m:sub>
                            </m:sSub>
                          </m:sub>
                        </m:sSub>
                      </m:num>
                      <m:den>
                        <m:r>
                          <a:rPr lang="zh-CN" altLang="en-US" sz="2400">
                            <a:solidFill>
                              <a:srgbClr val="FFFF00"/>
                            </a:solidFill>
                            <a:latin typeface="Cambria Math" panose="02040503050406030204" pitchFamily="18" charset="0"/>
                          </a:rPr>
                          <m:t>𝜕</m:t>
                        </m:r>
                        <m:r>
                          <a:rPr lang="en-US" altLang="zh-CN" sz="2400" i="1">
                            <a:solidFill>
                              <a:srgbClr val="FFFF00"/>
                            </a:solidFill>
                            <a:latin typeface="Cambria Math" panose="02040503050406030204" pitchFamily="18" charset="0"/>
                          </a:rPr>
                          <m:t>𝑤</m:t>
                        </m:r>
                      </m:den>
                    </m:f>
                  </m:oMath>
                </a14:m>
                <a:r>
                  <a:rPr lang="zh-CN" altLang="en-US" sz="2400" dirty="0">
                    <a:solidFill>
                      <a:srgbClr val="FFFF00"/>
                    </a:solidFill>
                  </a:rPr>
                  <a:t> ？</a:t>
                </a:r>
              </a:p>
            </p:txBody>
          </p:sp>
        </mc:Choice>
        <mc:Fallback xmlns="">
          <p:sp>
            <p:nvSpPr>
              <p:cNvPr id="58" name="文本框 57">
                <a:extLst>
                  <a:ext uri="{FF2B5EF4-FFF2-40B4-BE49-F238E27FC236}">
                    <a16:creationId xmlns:a16="http://schemas.microsoft.com/office/drawing/2014/main" id="{A93E3139-570D-43FB-A680-F78F75BA9343}"/>
                  </a:ext>
                </a:extLst>
              </p:cNvPr>
              <p:cNvSpPr txBox="1">
                <a:spLocks noRot="1" noChangeAspect="1" noMove="1" noResize="1" noEditPoints="1" noAdjustHandles="1" noChangeArrowheads="1" noChangeShapeType="1" noTextEdit="1"/>
              </p:cNvSpPr>
              <p:nvPr/>
            </p:nvSpPr>
            <p:spPr>
              <a:xfrm>
                <a:off x="9799271" y="5762087"/>
                <a:ext cx="1857675" cy="706604"/>
              </a:xfrm>
              <a:prstGeom prst="rect">
                <a:avLst/>
              </a:prstGeom>
              <a:blipFill>
                <a:blip r:embed="rId16"/>
                <a:stretch>
                  <a:fillRect r="-21311" b="-6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7BD2C0F9-4628-4823-84C7-641CCE4108A4}"/>
                  </a:ext>
                </a:extLst>
              </p:cNvPr>
              <p:cNvSpPr txBox="1"/>
              <p:nvPr/>
            </p:nvSpPr>
            <p:spPr>
              <a:xfrm>
                <a:off x="5503607" y="5883068"/>
                <a:ext cx="3988943" cy="738664"/>
              </a:xfrm>
              <a:prstGeom prst="rect">
                <a:avLst/>
              </a:prstGeom>
              <a:noFill/>
            </p:spPr>
            <p:txBody>
              <a:bodyPr wrap="square" rtlCol="0">
                <a:spAutoFit/>
              </a:bodyPr>
              <a:lstStyle/>
              <a:p>
                <a:r>
                  <a:rPr lang="zh-CN" altLang="en-US" sz="1400" dirty="0">
                    <a:solidFill>
                      <a:srgbClr val="00B0F0"/>
                    </a:solidFill>
                    <a:sym typeface="Wingdings" panose="05000000000000000000" pitchFamily="2" charset="2"/>
                  </a:rPr>
                  <a:t>结论</a:t>
                </a:r>
                <a14:m>
                  <m:oMath xmlns:m="http://schemas.openxmlformats.org/officeDocument/2006/math">
                    <m:r>
                      <a:rPr lang="zh-CN" altLang="en-US" sz="1400" i="1" dirty="0" smtClean="0">
                        <a:solidFill>
                          <a:srgbClr val="00B0F0"/>
                        </a:solidFill>
                        <a:latin typeface="Cambria Math" panose="02040503050406030204" pitchFamily="18" charset="0"/>
                        <a:sym typeface="Wingdings" panose="05000000000000000000" pitchFamily="2" charset="2"/>
                      </a:rPr>
                      <m:t>：多</m:t>
                    </m:r>
                  </m:oMath>
                </a14:m>
                <a:r>
                  <a:rPr lang="zh-CN" altLang="en-US" sz="1400" dirty="0">
                    <a:solidFill>
                      <a:srgbClr val="00B0F0"/>
                    </a:solidFill>
                  </a:rPr>
                  <a:t>个样本的二次代价函数的梯度值相当于单个样本的二次代价函数梯度值之和的平均值。问题转化为求单个样本的二次代价函数的梯度值。</a:t>
                </a:r>
              </a:p>
            </p:txBody>
          </p:sp>
        </mc:Choice>
        <mc:Fallback xmlns="">
          <p:sp>
            <p:nvSpPr>
              <p:cNvPr id="61" name="文本框 60">
                <a:extLst>
                  <a:ext uri="{FF2B5EF4-FFF2-40B4-BE49-F238E27FC236}">
                    <a16:creationId xmlns:a16="http://schemas.microsoft.com/office/drawing/2014/main" id="{7BD2C0F9-4628-4823-84C7-641CCE4108A4}"/>
                  </a:ext>
                </a:extLst>
              </p:cNvPr>
              <p:cNvSpPr txBox="1">
                <a:spLocks noRot="1" noChangeAspect="1" noMove="1" noResize="1" noEditPoints="1" noAdjustHandles="1" noChangeArrowheads="1" noChangeShapeType="1" noTextEdit="1"/>
              </p:cNvSpPr>
              <p:nvPr/>
            </p:nvSpPr>
            <p:spPr>
              <a:xfrm>
                <a:off x="5503607" y="5883068"/>
                <a:ext cx="3988943" cy="738664"/>
              </a:xfrm>
              <a:prstGeom prst="rect">
                <a:avLst/>
              </a:prstGeom>
              <a:blipFill>
                <a:blip r:embed="rId17"/>
                <a:stretch>
                  <a:fillRect l="-459" t="-1653" r="-3211" b="-8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075699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874712" y="473038"/>
            <a:ext cx="6623367" cy="584775"/>
          </a:xfrm>
          <a:prstGeom prst="rect">
            <a:avLst/>
          </a:prstGeom>
          <a:noFill/>
        </p:spPr>
        <p:txBody>
          <a:bodyPr wrap="square" rtlCol="0">
            <a:spAutoFit/>
            <a:scene3d>
              <a:camera prst="orthographicFront"/>
              <a:lightRig rig="threePt" dir="t"/>
            </a:scene3d>
            <a:sp3d contourW="12700"/>
          </a:bodyPr>
          <a:lstStyle/>
          <a:p>
            <a:pPr lvl="0">
              <a:defRPr/>
            </a:pPr>
            <a:r>
              <a:rPr kumimoji="0" lang="zh-CN" altLang="en-US" sz="3200" b="0" i="0" u="none" strike="noStrike" kern="1200" cap="none" spc="0" normalizeH="0" baseline="0" noProof="0" dirty="0">
                <a:ln>
                  <a:noFill/>
                </a:ln>
                <a:solidFill>
                  <a:prstClr val="white"/>
                </a:solidFill>
                <a:effectLst/>
                <a:uLnTx/>
                <a:uFillTx/>
                <a:latin typeface="碳纤维正粗黑简体" panose="02010601030101010101" pitchFamily="2" charset="-122"/>
                <a:ea typeface="碳纤维正粗黑简体" panose="02010601030101010101" pitchFamily="2" charset="-122"/>
                <a:cs typeface="+mn-cs"/>
              </a:rPr>
              <a:t>反向传播</a:t>
            </a:r>
          </a:p>
        </p:txBody>
      </p:sp>
      <p:grpSp>
        <p:nvGrpSpPr>
          <p:cNvPr id="31" name="组合 30"/>
          <p:cNvGrpSpPr/>
          <p:nvPr/>
        </p:nvGrpSpPr>
        <p:grpSpPr>
          <a:xfrm>
            <a:off x="0" y="863599"/>
            <a:ext cx="12192000" cy="232314"/>
            <a:chOff x="0" y="863599"/>
            <a:chExt cx="12192000" cy="232314"/>
          </a:xfrm>
        </p:grpSpPr>
        <p:cxnSp>
          <p:nvCxnSpPr>
            <p:cNvPr id="32" name="直接连接符 31"/>
            <p:cNvCxnSpPr/>
            <p:nvPr/>
          </p:nvCxnSpPr>
          <p:spPr>
            <a:xfrm>
              <a:off x="0" y="1095913"/>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0383519" y="863599"/>
              <a:ext cx="1024461" cy="232313"/>
              <a:chOff x="9494519" y="680443"/>
              <a:chExt cx="1024461" cy="377370"/>
            </a:xfrm>
          </p:grpSpPr>
          <p:sp>
            <p:nvSpPr>
              <p:cNvPr id="34" name="平行四边形 33"/>
              <p:cNvSpPr/>
              <p:nvPr/>
            </p:nvSpPr>
            <p:spPr>
              <a:xfrm>
                <a:off x="949451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a:off x="983910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a:off x="1018369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文本框 26">
            <a:extLst>
              <a:ext uri="{FF2B5EF4-FFF2-40B4-BE49-F238E27FC236}">
                <a16:creationId xmlns:a16="http://schemas.microsoft.com/office/drawing/2014/main" id="{EBF7D4BD-BFF9-4A09-B575-BDF3CE45FB40}"/>
              </a:ext>
            </a:extLst>
          </p:cNvPr>
          <p:cNvSpPr txBox="1"/>
          <p:nvPr/>
        </p:nvSpPr>
        <p:spPr>
          <a:xfrm>
            <a:off x="5343248" y="1327882"/>
            <a:ext cx="6278732" cy="738664"/>
          </a:xfrm>
          <a:prstGeom prst="rect">
            <a:avLst/>
          </a:prstGeom>
          <a:noFill/>
        </p:spPr>
        <p:txBody>
          <a:bodyPr wrap="square" rtlCol="0">
            <a:spAutoFit/>
          </a:bodyPr>
          <a:lstStyle/>
          <a:p>
            <a:r>
              <a:rPr lang="zh-CN" altLang="en-US" sz="1400" dirty="0">
                <a:solidFill>
                  <a:schemeClr val="bg1"/>
                </a:solidFill>
                <a:sym typeface="Wingdings" panose="05000000000000000000" pitchFamily="2" charset="2"/>
              </a:rPr>
              <a:t> 由于神经网络函数的特殊性，我们不能一步求得每个神经元的偏置和权重，但是可以通过先求最后一层的权重和偏置，再沿反方向求出每一层神经元的偏置和权重。首先计算最后三层的偏置和权重：</a:t>
            </a:r>
            <a:endParaRPr lang="zh-CN" altLang="en-US" sz="1400" dirty="0">
              <a:solidFill>
                <a:schemeClr val="bg1"/>
              </a:solidFill>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239B105-788D-4ACE-91AA-700F1EFB76B1}"/>
                  </a:ext>
                </a:extLst>
              </p:cNvPr>
              <p:cNvSpPr/>
              <p:nvPr/>
            </p:nvSpPr>
            <p:spPr>
              <a:xfrm>
                <a:off x="4467752" y="3275110"/>
                <a:ext cx="875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solidFill>
                              <a:latin typeface="Cambria Math" panose="02040503050406030204" pitchFamily="18" charset="0"/>
                            </a:rPr>
                          </m:ctrlPr>
                        </m:sSupPr>
                        <m:e>
                          <m:r>
                            <a:rPr lang="zh-CN" altLang="en-US" i="1" dirty="0">
                              <a:solidFill>
                                <a:schemeClr val="tx1"/>
                              </a:solidFill>
                              <a:latin typeface="Cambria Math" panose="02040503050406030204" pitchFamily="18" charset="0"/>
                            </a:rPr>
                            <m:t>𝑎</m:t>
                          </m:r>
                        </m:e>
                        <m:sup>
                          <m:r>
                            <a:rPr lang="zh-CN" altLang="en-US" i="1" dirty="0">
                              <a:solidFill>
                                <a:schemeClr val="tx1"/>
                              </a:solidFill>
                              <a:latin typeface="Cambria Math" panose="02040503050406030204" pitchFamily="18" charset="0"/>
                            </a:rPr>
                            <m:t>𝐿</m:t>
                          </m:r>
                        </m:sup>
                      </m:sSup>
                      <m:d>
                        <m:dPr>
                          <m:ctrlPr>
                            <a:rPr lang="zh-CN" altLang="en-US" i="1" dirty="0">
                              <a:solidFill>
                                <a:schemeClr val="tx1"/>
                              </a:solidFill>
                              <a:latin typeface="Cambria Math" panose="02040503050406030204" pitchFamily="18" charset="0"/>
                            </a:rPr>
                          </m:ctrlPr>
                        </m:dPr>
                        <m:e>
                          <m:sSub>
                            <m:sSubPr>
                              <m:ctrlPr>
                                <a:rPr lang="zh-CN" altLang="en-US" i="1" dirty="0">
                                  <a:solidFill>
                                    <a:schemeClr val="tx1"/>
                                  </a:solidFill>
                                  <a:latin typeface="Cambria Math" panose="02040503050406030204" pitchFamily="18" charset="0"/>
                                </a:rPr>
                              </m:ctrlPr>
                            </m:sSubPr>
                            <m:e>
                              <m:acc>
                                <m:accPr>
                                  <m:chr m:val="⃗"/>
                                  <m:ctrlPr>
                                    <a:rPr lang="zh-CN" altLang="en-US" i="1" dirty="0">
                                      <a:solidFill>
                                        <a:schemeClr val="tx1"/>
                                      </a:solidFill>
                                      <a:latin typeface="Cambria Math" panose="02040503050406030204" pitchFamily="18" charset="0"/>
                                    </a:rPr>
                                  </m:ctrlPr>
                                </m:accPr>
                                <m:e>
                                  <m:r>
                                    <a:rPr lang="zh-CN" altLang="en-US" i="1" dirty="0">
                                      <a:solidFill>
                                        <a:schemeClr val="tx1"/>
                                      </a:solidFill>
                                      <a:latin typeface="Cambria Math" panose="02040503050406030204" pitchFamily="18" charset="0"/>
                                    </a:rPr>
                                    <m:t>𝑥</m:t>
                                  </m:r>
                                </m:e>
                              </m:acc>
                            </m:e>
                            <m:sub>
                              <m:r>
                                <a:rPr lang="zh-CN" altLang="en-US" i="1" dirty="0">
                                  <a:solidFill>
                                    <a:schemeClr val="tx1"/>
                                  </a:solidFill>
                                  <a:latin typeface="Cambria Math" panose="02040503050406030204" pitchFamily="18" charset="0"/>
                                </a:rPr>
                                <m:t>𝑖</m:t>
                              </m:r>
                            </m:sub>
                          </m:sSub>
                        </m:e>
                      </m:d>
                    </m:oMath>
                  </m:oMathPara>
                </a14:m>
                <a:endParaRPr lang="zh-CN" altLang="en-US" dirty="0"/>
              </a:p>
            </p:txBody>
          </p:sp>
        </mc:Choice>
        <mc:Fallback xmlns="">
          <p:sp>
            <p:nvSpPr>
              <p:cNvPr id="11" name="矩形 10">
                <a:extLst>
                  <a:ext uri="{FF2B5EF4-FFF2-40B4-BE49-F238E27FC236}">
                    <a16:creationId xmlns:a16="http://schemas.microsoft.com/office/drawing/2014/main" id="{C239B105-788D-4ACE-91AA-700F1EFB76B1}"/>
                  </a:ext>
                </a:extLst>
              </p:cNvPr>
              <p:cNvSpPr>
                <a:spLocks noRot="1" noChangeAspect="1" noMove="1" noResize="1" noEditPoints="1" noAdjustHandles="1" noChangeArrowheads="1" noChangeShapeType="1" noTextEdit="1"/>
              </p:cNvSpPr>
              <p:nvPr/>
            </p:nvSpPr>
            <p:spPr>
              <a:xfrm>
                <a:off x="4467752" y="3275110"/>
                <a:ext cx="875496" cy="369332"/>
              </a:xfrm>
              <a:prstGeom prst="rect">
                <a:avLst/>
              </a:prstGeom>
              <a:blipFill>
                <a:blip r:embed="rId3"/>
                <a:stretch>
                  <a:fillRect t="-21311" r="-9722" b="-1639"/>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50ED41A-3FA0-4D6B-886B-7B5AFF6EB5FD}"/>
              </a:ext>
            </a:extLst>
          </p:cNvPr>
          <p:cNvPicPr>
            <a:picLocks noChangeAspect="1"/>
          </p:cNvPicPr>
          <p:nvPr/>
        </p:nvPicPr>
        <p:blipFill>
          <a:blip r:embed="rId4"/>
          <a:stretch>
            <a:fillRect/>
          </a:stretch>
        </p:blipFill>
        <p:spPr>
          <a:xfrm>
            <a:off x="376883" y="1411201"/>
            <a:ext cx="4377515" cy="3268861"/>
          </a:xfrm>
          <a:prstGeom prst="rect">
            <a:avLst/>
          </a:prstGeom>
          <a:effectLst>
            <a:glow rad="76200">
              <a:schemeClr val="bg2"/>
            </a:glow>
          </a:effectLst>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A27A217-7B19-4603-A8F6-C9811057AEFD}"/>
                  </a:ext>
                </a:extLst>
              </p:cNvPr>
              <p:cNvSpPr txBox="1"/>
              <p:nvPr/>
            </p:nvSpPr>
            <p:spPr>
              <a:xfrm>
                <a:off x="5342371" y="2430592"/>
                <a:ext cx="1904367" cy="7346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rgbClr val="FFFF00"/>
                              </a:solidFill>
                              <a:latin typeface="Cambria Math" panose="02040503050406030204" pitchFamily="18" charset="0"/>
                            </a:rPr>
                          </m:ctrlPr>
                        </m:fPr>
                        <m:num>
                          <m:r>
                            <a:rPr lang="zh-CN" altLang="en-US" sz="1400">
                              <a:solidFill>
                                <a:srgbClr val="FFFF00"/>
                              </a:solidFill>
                              <a:latin typeface="Cambria Math" panose="02040503050406030204" pitchFamily="18" charset="0"/>
                            </a:rPr>
                            <m:t>𝜕</m:t>
                          </m:r>
                          <m:r>
                            <a:rPr lang="en-US" altLang="zh-CN" sz="1400" b="0" i="1" smtClean="0">
                              <a:solidFill>
                                <a:srgbClr val="FFFF00"/>
                              </a:solidFill>
                              <a:latin typeface="Cambria Math" panose="02040503050406030204" pitchFamily="18" charset="0"/>
                            </a:rPr>
                            <m:t>𝐶</m:t>
                          </m:r>
                        </m:num>
                        <m:den>
                          <m:sSup>
                            <m:sSupPr>
                              <m:ctrlPr>
                                <a:rPr lang="zh-CN" altLang="en-US" sz="1400" i="1">
                                  <a:solidFill>
                                    <a:srgbClr val="FFFF00"/>
                                  </a:solidFill>
                                  <a:latin typeface="Cambria Math" panose="02040503050406030204" pitchFamily="18" charset="0"/>
                                </a:rPr>
                              </m:ctrlPr>
                            </m:sSupPr>
                            <m:e>
                              <m:r>
                                <a:rPr lang="zh-CN" altLang="en-US" sz="1400" i="1">
                                  <a:solidFill>
                                    <a:srgbClr val="FFFF00"/>
                                  </a:solidFill>
                                  <a:latin typeface="Cambria Math" panose="02040503050406030204" pitchFamily="18" charset="0"/>
                                </a:rPr>
                                <m:t>𝑏</m:t>
                              </m:r>
                            </m:e>
                            <m:sup>
                              <m:r>
                                <a:rPr lang="zh-CN" altLang="en-US" sz="1400" i="1">
                                  <a:solidFill>
                                    <a:srgbClr val="FFFF00"/>
                                  </a:solidFill>
                                  <a:latin typeface="Cambria Math" panose="02040503050406030204" pitchFamily="18" charset="0"/>
                                </a:rPr>
                                <m:t>𝐿</m:t>
                              </m:r>
                            </m:sup>
                          </m:sSup>
                        </m:den>
                      </m:f>
                      <m:r>
                        <a:rPr lang="en-US" altLang="zh-CN" sz="1400" b="0" i="0" smtClean="0">
                          <a:solidFill>
                            <a:srgbClr val="FFFF00"/>
                          </a:solidFill>
                          <a:latin typeface="Cambria Math" panose="02040503050406030204" pitchFamily="18" charset="0"/>
                        </a:rPr>
                        <m:t> </m:t>
                      </m:r>
                      <m:r>
                        <a:rPr lang="zh-CN" altLang="en-US" sz="1400" i="0">
                          <a:solidFill>
                            <a:schemeClr val="bg1"/>
                          </a:solidFill>
                          <a:latin typeface="Cambria Math" panose="02040503050406030204" pitchFamily="18" charset="0"/>
                        </a:rPr>
                        <m:t>=</m:t>
                      </m:r>
                      <m:r>
                        <a:rPr lang="en-US" altLang="zh-CN" sz="1400" b="0" i="0" smtClean="0">
                          <a:solidFill>
                            <a:schemeClr val="bg1"/>
                          </a:solidFill>
                          <a:latin typeface="Cambria Math" panose="02040503050406030204" pitchFamily="18" charset="0"/>
                        </a:rPr>
                        <m:t> </m:t>
                      </m:r>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sup>
                          </m:sSup>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𝑏</m:t>
                              </m:r>
                            </m:e>
                            <m:sup>
                              <m:r>
                                <a:rPr lang="zh-CN" altLang="en-US" sz="1400" i="1">
                                  <a:solidFill>
                                    <a:schemeClr val="bg1"/>
                                  </a:solidFill>
                                  <a:latin typeface="Cambria Math" panose="02040503050406030204" pitchFamily="18" charset="0"/>
                                </a:rPr>
                                <m:t>𝐿</m:t>
                              </m:r>
                            </m:sup>
                          </m:sSup>
                        </m:den>
                      </m:f>
                      <m:d>
                        <m:dPr>
                          <m:ctrlPr>
                            <a:rPr lang="zh-CN" altLang="en-US" sz="1400" i="1">
                              <a:solidFill>
                                <a:schemeClr val="bg1"/>
                              </a:solidFill>
                              <a:latin typeface="Cambria Math" panose="02040503050406030204" pitchFamily="18" charset="0"/>
                            </a:rPr>
                          </m:ctrlPr>
                        </m:dPr>
                        <m:e>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sup>
                              </m:sSup>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sup>
                              </m:sSup>
                            </m:den>
                          </m:f>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𝐶</m:t>
                              </m:r>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sup>
                              </m:sSup>
                            </m:den>
                          </m:f>
                        </m:e>
                      </m:d>
                    </m:oMath>
                  </m:oMathPara>
                </a14:m>
                <a:endParaRPr lang="en-US" altLang="zh-CN" sz="1400" dirty="0">
                  <a:solidFill>
                    <a:schemeClr val="bg1"/>
                  </a:solidFill>
                </a:endParaRPr>
              </a:p>
              <a:p>
                <a:r>
                  <a:rPr lang="en-US" altLang="zh-CN" sz="1600" dirty="0">
                    <a:solidFill>
                      <a:schemeClr val="bg1"/>
                    </a:solidFill>
                  </a:rPr>
                  <a:t>                                 </a:t>
                </a:r>
              </a:p>
            </p:txBody>
          </p:sp>
        </mc:Choice>
        <mc:Fallback xmlns="">
          <p:sp>
            <p:nvSpPr>
              <p:cNvPr id="4" name="文本框 3">
                <a:extLst>
                  <a:ext uri="{FF2B5EF4-FFF2-40B4-BE49-F238E27FC236}">
                    <a16:creationId xmlns:a16="http://schemas.microsoft.com/office/drawing/2014/main" id="{EA27A217-7B19-4603-A8F6-C9811057AEFD}"/>
                  </a:ext>
                </a:extLst>
              </p:cNvPr>
              <p:cNvSpPr txBox="1">
                <a:spLocks noRot="1" noChangeAspect="1" noMove="1" noResize="1" noEditPoints="1" noAdjustHandles="1" noChangeArrowheads="1" noChangeShapeType="1" noTextEdit="1"/>
              </p:cNvSpPr>
              <p:nvPr/>
            </p:nvSpPr>
            <p:spPr>
              <a:xfrm>
                <a:off x="5342371" y="2430592"/>
                <a:ext cx="1904367" cy="73468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7823CB3-7D0C-4325-9724-2108C756EA39}"/>
                  </a:ext>
                </a:extLst>
              </p:cNvPr>
              <p:cNvSpPr txBox="1"/>
              <p:nvPr/>
            </p:nvSpPr>
            <p:spPr>
              <a:xfrm>
                <a:off x="289166" y="4980450"/>
                <a:ext cx="4616334" cy="1401217"/>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solidFill>
                      <a:srgbClr val="92D050"/>
                    </a:solidFill>
                    <a:sym typeface="Wingdings" panose="05000000000000000000" pitchFamily="2" charset="2"/>
                  </a:rPr>
                  <a:t>后边的计算中，</a:t>
                </a:r>
                <a14:m>
                  <m:oMath xmlns:m="http://schemas.openxmlformats.org/officeDocument/2006/math">
                    <m:r>
                      <a:rPr lang="en-US" altLang="zh-CN" sz="1400" b="0" i="1" smtClean="0">
                        <a:solidFill>
                          <a:srgbClr val="92D050"/>
                        </a:solidFill>
                        <a:latin typeface="Cambria Math" panose="02040503050406030204" pitchFamily="18" charset="0"/>
                        <a:sym typeface="Wingdings" panose="05000000000000000000" pitchFamily="2" charset="2"/>
                      </a:rPr>
                      <m:t>𝐶</m:t>
                    </m:r>
                    <m:r>
                      <a:rPr lang="zh-CN" altLang="en-US" sz="1400" i="1">
                        <a:solidFill>
                          <a:srgbClr val="92D050"/>
                        </a:solidFill>
                        <a:latin typeface="Cambria Math" panose="02040503050406030204" pitchFamily="18" charset="0"/>
                        <a:sym typeface="Wingdings" panose="05000000000000000000" pitchFamily="2" charset="2"/>
                      </a:rPr>
                      <m:t>，</m:t>
                    </m:r>
                  </m:oMath>
                </a14:m>
                <a:r>
                  <a:rPr lang="en-US" altLang="zh-CN" sz="1400" dirty="0">
                    <a:solidFill>
                      <a:srgbClr val="92D050"/>
                    </a:solidFill>
                    <a:sym typeface="Wingdings" panose="05000000000000000000" pitchFamily="2" charset="2"/>
                  </a:rPr>
                  <a:t> </a:t>
                </a:r>
                <a14:m>
                  <m:oMath xmlns:m="http://schemas.openxmlformats.org/officeDocument/2006/math">
                    <m:r>
                      <a:rPr lang="en-US" altLang="zh-CN" sz="1400" b="0" i="1" smtClean="0">
                        <a:solidFill>
                          <a:srgbClr val="92D050"/>
                        </a:solidFill>
                        <a:latin typeface="Cambria Math" panose="02040503050406030204" pitchFamily="18" charset="0"/>
                        <a:sym typeface="Wingdings" panose="05000000000000000000" pitchFamily="2" charset="2"/>
                      </a:rPr>
                      <m:t>𝑏</m:t>
                    </m:r>
                  </m:oMath>
                </a14:m>
                <a:r>
                  <a:rPr lang="zh-CN" altLang="en-US" sz="1400" dirty="0">
                    <a:solidFill>
                      <a:srgbClr val="92D050"/>
                    </a:solidFill>
                  </a:rPr>
                  <a:t>，</a:t>
                </a:r>
                <a:r>
                  <a:rPr lang="en-US" altLang="zh-CN" sz="1400" dirty="0">
                    <a:solidFill>
                      <a:srgbClr val="92D050"/>
                    </a:solidFill>
                    <a:sym typeface="Wingdings" panose="05000000000000000000" pitchFamily="2" charset="2"/>
                  </a:rPr>
                  <a:t> </a:t>
                </a:r>
                <a14:m>
                  <m:oMath xmlns:m="http://schemas.openxmlformats.org/officeDocument/2006/math">
                    <m:r>
                      <a:rPr lang="en-US" altLang="zh-CN" sz="1400" b="0" i="1" smtClean="0">
                        <a:solidFill>
                          <a:srgbClr val="92D050"/>
                        </a:solidFill>
                        <a:latin typeface="Cambria Math" panose="02040503050406030204" pitchFamily="18" charset="0"/>
                        <a:sym typeface="Wingdings" panose="05000000000000000000" pitchFamily="2" charset="2"/>
                      </a:rPr>
                      <m:t>𝑤</m:t>
                    </m:r>
                  </m:oMath>
                </a14:m>
                <a:r>
                  <a:rPr lang="zh-CN" altLang="en-US" sz="1400" dirty="0">
                    <a:solidFill>
                      <a:srgbClr val="92D050"/>
                    </a:solidFill>
                  </a:rPr>
                  <a:t>都视为单个样本的二次函数，偏置和权重。即：</a:t>
                </a:r>
                <a:endParaRPr lang="en-US" altLang="zh-CN" sz="1400" dirty="0">
                  <a:solidFill>
                    <a:srgbClr val="92D050"/>
                  </a:solidFill>
                </a:endParaRPr>
              </a:p>
              <a:p>
                <a:pPr marL="285750" indent="-285750">
                  <a:buFont typeface="Wingdings" panose="05000000000000000000" pitchFamily="2" charset="2"/>
                  <a:buChar char="l"/>
                </a:pPr>
                <a:r>
                  <a:rPr lang="zh-CN" altLang="en-US" sz="1400" dirty="0">
                    <a:solidFill>
                      <a:srgbClr val="92D050"/>
                    </a:solidFill>
                  </a:rPr>
                  <a:t>代价函数：</a:t>
                </a:r>
                <a:r>
                  <a:rPr lang="en-US" altLang="zh-CN" sz="1400" dirty="0">
                    <a:solidFill>
                      <a:srgbClr val="92D050"/>
                    </a:solidFill>
                  </a:rPr>
                  <a:t> </a:t>
                </a:r>
                <a14:m>
                  <m:oMath xmlns:m="http://schemas.openxmlformats.org/officeDocument/2006/math">
                    <m:r>
                      <a:rPr lang="en-US" altLang="zh-CN" sz="1400" i="1">
                        <a:solidFill>
                          <a:srgbClr val="92D050"/>
                        </a:solidFill>
                        <a:latin typeface="Cambria Math" panose="02040503050406030204" pitchFamily="18" charset="0"/>
                      </a:rPr>
                      <m:t>𝐶</m:t>
                    </m:r>
                    <m:r>
                      <a:rPr lang="en-US" altLang="zh-CN" sz="1400" i="1">
                        <a:solidFill>
                          <a:srgbClr val="92D050"/>
                        </a:solidFill>
                        <a:latin typeface="Cambria Math" panose="02040503050406030204" pitchFamily="18" charset="0"/>
                      </a:rPr>
                      <m:t>= </m:t>
                    </m:r>
                    <m:sSub>
                      <m:sSubPr>
                        <m:ctrlPr>
                          <a:rPr lang="zh-CN" altLang="en-US" sz="1400" i="1">
                            <a:solidFill>
                              <a:srgbClr val="92D050"/>
                            </a:solidFill>
                            <a:latin typeface="Cambria Math" panose="02040503050406030204" pitchFamily="18" charset="0"/>
                          </a:rPr>
                        </m:ctrlPr>
                      </m:sSubPr>
                      <m:e>
                        <m:r>
                          <a:rPr lang="en-US" altLang="zh-CN" sz="1400" i="1">
                            <a:solidFill>
                              <a:srgbClr val="92D050"/>
                            </a:solidFill>
                            <a:latin typeface="Cambria Math" panose="02040503050406030204" pitchFamily="18" charset="0"/>
                          </a:rPr>
                          <m:t>𝐶</m:t>
                        </m:r>
                      </m:e>
                      <m:sub>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sub>
                    </m:sSub>
                    <m:r>
                      <a:rPr lang="zh-CN" altLang="en-US" sz="1400" i="1">
                        <a:solidFill>
                          <a:srgbClr val="92D050"/>
                        </a:solidFill>
                        <a:latin typeface="Cambria Math" panose="02040503050406030204" pitchFamily="18" charset="0"/>
                      </a:rPr>
                      <m:t>=</m:t>
                    </m:r>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1</m:t>
                        </m:r>
                      </m:num>
                      <m:den>
                        <m:r>
                          <a:rPr lang="zh-CN" altLang="en-US" sz="1400" i="1">
                            <a:solidFill>
                              <a:srgbClr val="92D050"/>
                            </a:solidFill>
                            <a:latin typeface="Cambria Math" panose="02040503050406030204" pitchFamily="18" charset="0"/>
                          </a:rPr>
                          <m:t>2</m:t>
                        </m:r>
                      </m:den>
                    </m:f>
                    <m:sSup>
                      <m:sSupPr>
                        <m:ctrlPr>
                          <a:rPr lang="zh-CN" altLang="en-US" sz="1400" i="1">
                            <a:solidFill>
                              <a:srgbClr val="92D050"/>
                            </a:solidFill>
                            <a:latin typeface="Cambria Math" panose="02040503050406030204" pitchFamily="18" charset="0"/>
                          </a:rPr>
                        </m:ctrlPr>
                      </m:sSupPr>
                      <m:e>
                        <m:d>
                          <m:dPr>
                            <m:begChr m:val="‖"/>
                            <m:endChr m:val="‖"/>
                            <m:ctrlPr>
                              <a:rPr lang="zh-CN" altLang="en-US" sz="1400" i="1">
                                <a:solidFill>
                                  <a:srgbClr val="92D050"/>
                                </a:solidFill>
                                <a:latin typeface="Cambria Math" panose="02040503050406030204" pitchFamily="18" charset="0"/>
                              </a:rPr>
                            </m:ctrlPr>
                          </m:d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𝑦</m:t>
                                </m:r>
                              </m:e>
                            </m:acc>
                            <m:d>
                              <m:dPr>
                                <m:ctrlPr>
                                  <a:rPr lang="zh-CN" altLang="en-US" sz="1400" i="1">
                                    <a:solidFill>
                                      <a:srgbClr val="92D050"/>
                                    </a:solidFill>
                                    <a:latin typeface="Cambria Math" panose="02040503050406030204" pitchFamily="18" charset="0"/>
                                  </a:rPr>
                                </m:ctrlPr>
                              </m:dPr>
                              <m:e>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e>
                            </m:d>
                            <m:r>
                              <a:rPr lang="zh-CN" altLang="en-US" sz="1400" i="1">
                                <a:solidFill>
                                  <a:srgbClr val="92D050"/>
                                </a:solidFill>
                                <a:latin typeface="Cambria Math" panose="02040503050406030204" pitchFamily="18" charset="0"/>
                              </a:rPr>
                              <m:t>−</m:t>
                            </m:r>
                            <m:sSup>
                              <m:sSupPr>
                                <m:ctrlPr>
                                  <a:rPr lang="zh-CN" altLang="en-US" sz="1400" i="1">
                                    <a:solidFill>
                                      <a:srgbClr val="92D050"/>
                                    </a:solidFill>
                                    <a:latin typeface="Cambria Math" panose="02040503050406030204" pitchFamily="18" charset="0"/>
                                  </a:rPr>
                                </m:ctrlPr>
                              </m:sSupPr>
                              <m:e>
                                <m:r>
                                  <a:rPr lang="zh-CN" altLang="en-US" sz="1400" i="1">
                                    <a:solidFill>
                                      <a:srgbClr val="92D050"/>
                                    </a:solidFill>
                                    <a:latin typeface="Cambria Math" panose="02040503050406030204" pitchFamily="18" charset="0"/>
                                  </a:rPr>
                                  <m:t>𝑎</m:t>
                                </m:r>
                              </m:e>
                              <m:sup>
                                <m:r>
                                  <a:rPr lang="zh-CN" altLang="en-US" sz="1400" i="1">
                                    <a:solidFill>
                                      <a:srgbClr val="92D050"/>
                                    </a:solidFill>
                                    <a:latin typeface="Cambria Math" panose="02040503050406030204" pitchFamily="18" charset="0"/>
                                  </a:rPr>
                                  <m:t>𝐿</m:t>
                                </m:r>
                              </m:sup>
                            </m:sSup>
                            <m:d>
                              <m:dPr>
                                <m:ctrlPr>
                                  <a:rPr lang="zh-CN" altLang="en-US" sz="1400" i="1">
                                    <a:solidFill>
                                      <a:srgbClr val="92D050"/>
                                    </a:solidFill>
                                    <a:latin typeface="Cambria Math" panose="02040503050406030204" pitchFamily="18" charset="0"/>
                                  </a:rPr>
                                </m:ctrlPr>
                              </m:dPr>
                              <m:e>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e>
                            </m:d>
                          </m:e>
                        </m:d>
                      </m:e>
                      <m:sup>
                        <m:r>
                          <a:rPr lang="zh-CN" altLang="en-US" sz="1400" i="1">
                            <a:solidFill>
                              <a:srgbClr val="92D050"/>
                            </a:solidFill>
                            <a:latin typeface="Cambria Math" panose="02040503050406030204" pitchFamily="18" charset="0"/>
                          </a:rPr>
                          <m:t>2</m:t>
                        </m:r>
                      </m:sup>
                    </m:sSup>
                  </m:oMath>
                </a14:m>
                <a:endParaRPr lang="en-US" altLang="zh-CN" sz="1400" dirty="0">
                  <a:solidFill>
                    <a:srgbClr val="92D050"/>
                  </a:solidFill>
                </a:endParaRPr>
              </a:p>
              <a:p>
                <a:pPr marL="285750" indent="-285750">
                  <a:buFont typeface="Wingdings" panose="05000000000000000000" pitchFamily="2" charset="2"/>
                  <a:buChar char="l"/>
                </a:pPr>
                <a:r>
                  <a:rPr lang="zh-CN" altLang="en-US" sz="1400" dirty="0">
                    <a:solidFill>
                      <a:srgbClr val="92D050"/>
                    </a:solidFill>
                  </a:rPr>
                  <a:t>目标</a:t>
                </a:r>
                <a14:m>
                  <m:oMath xmlns:m="http://schemas.openxmlformats.org/officeDocument/2006/math">
                    <m:r>
                      <a:rPr lang="zh-CN" altLang="en-US" sz="1400" i="1">
                        <a:solidFill>
                          <a:srgbClr val="92D050"/>
                        </a:solidFill>
                        <a:latin typeface="Cambria Math" panose="02040503050406030204" pitchFamily="18" charset="0"/>
                      </a:rPr>
                      <m:t>：</m:t>
                    </m:r>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m:t>
                        </m:r>
                        <m:r>
                          <a:rPr lang="en-US" altLang="zh-CN" sz="1400" i="1">
                            <a:solidFill>
                              <a:srgbClr val="92D050"/>
                            </a:solidFill>
                            <a:latin typeface="Cambria Math" panose="02040503050406030204" pitchFamily="18" charset="0"/>
                          </a:rPr>
                          <m:t>𝐶</m:t>
                        </m:r>
                      </m:num>
                      <m:den>
                        <m:r>
                          <a:rPr lang="zh-CN" altLang="en-US" sz="1400" i="1">
                            <a:solidFill>
                              <a:srgbClr val="92D050"/>
                            </a:solidFill>
                            <a:latin typeface="Cambria Math" panose="02040503050406030204" pitchFamily="18" charset="0"/>
                          </a:rPr>
                          <m:t>𝜕</m:t>
                        </m:r>
                        <m:r>
                          <a:rPr lang="zh-CN" altLang="en-US" sz="1400" i="1">
                            <a:solidFill>
                              <a:srgbClr val="92D050"/>
                            </a:solidFill>
                            <a:latin typeface="Cambria Math" panose="02040503050406030204" pitchFamily="18" charset="0"/>
                          </a:rPr>
                          <m:t>𝑏</m:t>
                        </m:r>
                      </m:den>
                    </m:f>
                    <m:r>
                      <a:rPr lang="en-US" altLang="zh-CN" sz="1400" i="1">
                        <a:solidFill>
                          <a:srgbClr val="92D050"/>
                        </a:solidFill>
                        <a:latin typeface="Cambria Math" panose="02040503050406030204" pitchFamily="18" charset="0"/>
                      </a:rPr>
                      <m:t>=</m:t>
                    </m:r>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m:t>
                        </m:r>
                        <m:sSub>
                          <m:sSubPr>
                            <m:ctrlPr>
                              <a:rPr lang="zh-CN" altLang="en-US" sz="1400" i="1">
                                <a:solidFill>
                                  <a:srgbClr val="92D050"/>
                                </a:solidFill>
                                <a:latin typeface="Cambria Math" panose="02040503050406030204" pitchFamily="18" charset="0"/>
                              </a:rPr>
                            </m:ctrlPr>
                          </m:sSubPr>
                          <m:e>
                            <m:r>
                              <a:rPr lang="en-US" altLang="zh-CN" sz="1400" i="1">
                                <a:solidFill>
                                  <a:srgbClr val="92D050"/>
                                </a:solidFill>
                                <a:latin typeface="Cambria Math" panose="02040503050406030204" pitchFamily="18" charset="0"/>
                              </a:rPr>
                              <m:t>𝐶</m:t>
                            </m:r>
                          </m:e>
                          <m:sub>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sub>
                        </m:sSub>
                      </m:num>
                      <m:den>
                        <m:r>
                          <a:rPr lang="zh-CN" altLang="en-US" sz="1400" i="1">
                            <a:solidFill>
                              <a:srgbClr val="92D050"/>
                            </a:solidFill>
                            <a:latin typeface="Cambria Math" panose="02040503050406030204" pitchFamily="18" charset="0"/>
                          </a:rPr>
                          <m:t>𝜕</m:t>
                        </m:r>
                        <m:r>
                          <a:rPr lang="zh-CN" altLang="en-US" sz="1400" i="1">
                            <a:solidFill>
                              <a:srgbClr val="92D050"/>
                            </a:solidFill>
                            <a:latin typeface="Cambria Math" panose="02040503050406030204" pitchFamily="18" charset="0"/>
                          </a:rPr>
                          <m:t>𝑏</m:t>
                        </m:r>
                      </m:den>
                    </m:f>
                  </m:oMath>
                </a14:m>
                <a:r>
                  <a:rPr lang="zh-CN" altLang="en-US" sz="1400" i="1" dirty="0">
                    <a:solidFill>
                      <a:srgbClr val="92D050"/>
                    </a:solidFill>
                    <a:latin typeface="Cambria Math" panose="02040503050406030204" pitchFamily="18" charset="0"/>
                  </a:rPr>
                  <a:t> ， </a:t>
                </a:r>
                <a14:m>
                  <m:oMath xmlns:m="http://schemas.openxmlformats.org/officeDocument/2006/math">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m:t>
                        </m:r>
                        <m:r>
                          <a:rPr lang="en-US" altLang="zh-CN" sz="1400" i="1">
                            <a:solidFill>
                              <a:srgbClr val="92D050"/>
                            </a:solidFill>
                            <a:latin typeface="Cambria Math" panose="02040503050406030204" pitchFamily="18" charset="0"/>
                          </a:rPr>
                          <m:t>𝐶</m:t>
                        </m:r>
                      </m:num>
                      <m:den>
                        <m:r>
                          <a:rPr lang="zh-CN" altLang="en-US" sz="1400" i="1">
                            <a:solidFill>
                              <a:srgbClr val="92D050"/>
                            </a:solidFill>
                            <a:latin typeface="Cambria Math" panose="02040503050406030204" pitchFamily="18" charset="0"/>
                          </a:rPr>
                          <m:t>𝜕</m:t>
                        </m:r>
                        <m:r>
                          <a:rPr lang="zh-CN" altLang="en-US" sz="1400" i="1">
                            <a:solidFill>
                              <a:srgbClr val="92D050"/>
                            </a:solidFill>
                            <a:latin typeface="Cambria Math" panose="02040503050406030204" pitchFamily="18" charset="0"/>
                          </a:rPr>
                          <m:t>𝑏</m:t>
                        </m:r>
                      </m:den>
                    </m:f>
                    <m:r>
                      <a:rPr lang="en-US" altLang="zh-CN" sz="1400" i="1">
                        <a:solidFill>
                          <a:srgbClr val="92D050"/>
                        </a:solidFill>
                        <a:latin typeface="Cambria Math" panose="02040503050406030204" pitchFamily="18" charset="0"/>
                      </a:rPr>
                      <m:t>=</m:t>
                    </m:r>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m:t>
                        </m:r>
                        <m:sSub>
                          <m:sSubPr>
                            <m:ctrlPr>
                              <a:rPr lang="zh-CN" altLang="en-US" sz="1400" i="1">
                                <a:solidFill>
                                  <a:srgbClr val="92D050"/>
                                </a:solidFill>
                                <a:latin typeface="Cambria Math" panose="02040503050406030204" pitchFamily="18" charset="0"/>
                              </a:rPr>
                            </m:ctrlPr>
                          </m:sSubPr>
                          <m:e>
                            <m:r>
                              <a:rPr lang="en-US" altLang="zh-CN" sz="1400" i="1">
                                <a:solidFill>
                                  <a:srgbClr val="92D050"/>
                                </a:solidFill>
                                <a:latin typeface="Cambria Math" panose="02040503050406030204" pitchFamily="18" charset="0"/>
                              </a:rPr>
                              <m:t>𝐶</m:t>
                            </m:r>
                          </m:e>
                          <m:sub>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sub>
                        </m:sSub>
                      </m:num>
                      <m:den>
                        <m:r>
                          <a:rPr lang="zh-CN" altLang="en-US" sz="1400" i="1">
                            <a:solidFill>
                              <a:srgbClr val="92D050"/>
                            </a:solidFill>
                            <a:latin typeface="Cambria Math" panose="02040503050406030204" pitchFamily="18" charset="0"/>
                          </a:rPr>
                          <m:t>𝜕</m:t>
                        </m:r>
                        <m:r>
                          <a:rPr lang="en-US" altLang="zh-CN" sz="1400" i="1">
                            <a:solidFill>
                              <a:srgbClr val="92D050"/>
                            </a:solidFill>
                            <a:latin typeface="Cambria Math" panose="02040503050406030204" pitchFamily="18" charset="0"/>
                          </a:rPr>
                          <m:t>𝑤</m:t>
                        </m:r>
                      </m:den>
                    </m:f>
                  </m:oMath>
                </a14:m>
                <a:endParaRPr lang="en-US" altLang="zh-CN" sz="1400" dirty="0">
                  <a:solidFill>
                    <a:srgbClr val="92D050"/>
                  </a:solidFill>
                </a:endParaRPr>
              </a:p>
              <a:p>
                <a:pPr marL="285750" indent="-285750">
                  <a:buFont typeface="Wingdings" panose="05000000000000000000" pitchFamily="2" charset="2"/>
                  <a:buChar char="l"/>
                </a:pPr>
                <a:r>
                  <a:rPr lang="zh-CN" altLang="en-US" sz="1400" dirty="0">
                    <a:solidFill>
                      <a:srgbClr val="92D050"/>
                    </a:solidFill>
                  </a:rPr>
                  <a:t>标签：</a:t>
                </a:r>
                <a14:m>
                  <m:oMath xmlns:m="http://schemas.openxmlformats.org/officeDocument/2006/math">
                    <m:r>
                      <a:rPr lang="en-US" altLang="zh-CN" sz="1400" i="1" dirty="0" smtClean="0">
                        <a:solidFill>
                          <a:srgbClr val="92D050"/>
                        </a:solidFill>
                        <a:latin typeface="Cambria Math" panose="02040503050406030204" pitchFamily="18" charset="0"/>
                      </a:rPr>
                      <m:t>𝑦</m:t>
                    </m:r>
                    <m:r>
                      <a:rPr lang="en-US" altLang="zh-CN" sz="1400" i="0" dirty="0" smtClean="0">
                        <a:solidFill>
                          <a:srgbClr val="92D050"/>
                        </a:solidFill>
                        <a:latin typeface="Cambria Math" panose="02040503050406030204" pitchFamily="18" charset="0"/>
                      </a:rPr>
                      <m:t>=</m:t>
                    </m:r>
                    <m:acc>
                      <m:accPr>
                        <m:chr m:val="⃗"/>
                        <m:ctrlPr>
                          <a:rPr lang="en-US" altLang="zh-CN" sz="1400" i="1" dirty="0" smtClean="0">
                            <a:solidFill>
                              <a:srgbClr val="92D050"/>
                            </a:solidFill>
                            <a:latin typeface="Cambria Math" panose="02040503050406030204" pitchFamily="18" charset="0"/>
                          </a:rPr>
                        </m:ctrlPr>
                      </m:accPr>
                      <m:e>
                        <m:r>
                          <a:rPr lang="en-US" altLang="zh-CN" sz="1400" i="1" dirty="0" smtClean="0">
                            <a:solidFill>
                              <a:srgbClr val="92D050"/>
                            </a:solidFill>
                            <a:latin typeface="Cambria Math" panose="02040503050406030204" pitchFamily="18" charset="0"/>
                          </a:rPr>
                          <m:t>𝑦</m:t>
                        </m:r>
                      </m:e>
                    </m:acc>
                    <m:d>
                      <m:dPr>
                        <m:ctrlPr>
                          <a:rPr lang="en-US" altLang="zh-CN" sz="1400" i="1" dirty="0" smtClean="0">
                            <a:solidFill>
                              <a:srgbClr val="92D050"/>
                            </a:solidFill>
                            <a:latin typeface="Cambria Math" panose="02040503050406030204" pitchFamily="18" charset="0"/>
                          </a:rPr>
                        </m:ctrlPr>
                      </m:dPr>
                      <m:e>
                        <m:sSub>
                          <m:sSubPr>
                            <m:ctrlPr>
                              <a:rPr lang="en-US" altLang="zh-CN" sz="1400" i="1" dirty="0" smtClean="0">
                                <a:solidFill>
                                  <a:srgbClr val="92D050"/>
                                </a:solidFill>
                                <a:latin typeface="Cambria Math" panose="02040503050406030204" pitchFamily="18" charset="0"/>
                              </a:rPr>
                            </m:ctrlPr>
                          </m:sSubPr>
                          <m:e>
                            <m:acc>
                              <m:accPr>
                                <m:chr m:val="⃗"/>
                                <m:ctrlPr>
                                  <a:rPr lang="en-US" altLang="zh-CN" sz="1400" i="1" dirty="0" smtClean="0">
                                    <a:solidFill>
                                      <a:srgbClr val="92D050"/>
                                    </a:solidFill>
                                    <a:latin typeface="Cambria Math" panose="02040503050406030204" pitchFamily="18" charset="0"/>
                                  </a:rPr>
                                </m:ctrlPr>
                              </m:accPr>
                              <m:e>
                                <m:r>
                                  <a:rPr lang="en-US" altLang="zh-CN" sz="1400" i="1" dirty="0" smtClean="0">
                                    <a:solidFill>
                                      <a:srgbClr val="92D050"/>
                                    </a:solidFill>
                                    <a:latin typeface="Cambria Math" panose="02040503050406030204" pitchFamily="18" charset="0"/>
                                  </a:rPr>
                                  <m:t>𝑥</m:t>
                                </m:r>
                              </m:e>
                            </m:acc>
                          </m:e>
                          <m:sub>
                            <m:r>
                              <a:rPr lang="en-US" altLang="zh-CN" sz="1400" i="1" dirty="0" smtClean="0">
                                <a:solidFill>
                                  <a:srgbClr val="92D050"/>
                                </a:solidFill>
                                <a:latin typeface="Cambria Math" panose="02040503050406030204" pitchFamily="18" charset="0"/>
                              </a:rPr>
                              <m:t>𝑖</m:t>
                            </m:r>
                          </m:sub>
                        </m:sSub>
                      </m:e>
                    </m:d>
                  </m:oMath>
                </a14:m>
                <a:endParaRPr lang="en-US" altLang="zh-CN" sz="1400" dirty="0">
                  <a:solidFill>
                    <a:srgbClr val="92D050"/>
                  </a:solidFill>
                </a:endParaRPr>
              </a:p>
            </p:txBody>
          </p:sp>
        </mc:Choice>
        <mc:Fallback xmlns="">
          <p:sp>
            <p:nvSpPr>
              <p:cNvPr id="18" name="文本框 17">
                <a:extLst>
                  <a:ext uri="{FF2B5EF4-FFF2-40B4-BE49-F238E27FC236}">
                    <a16:creationId xmlns:a16="http://schemas.microsoft.com/office/drawing/2014/main" id="{37823CB3-7D0C-4325-9724-2108C756EA39}"/>
                  </a:ext>
                </a:extLst>
              </p:cNvPr>
              <p:cNvSpPr txBox="1">
                <a:spLocks noRot="1" noChangeAspect="1" noMove="1" noResize="1" noEditPoints="1" noAdjustHandles="1" noChangeArrowheads="1" noChangeShapeType="1" noTextEdit="1"/>
              </p:cNvSpPr>
              <p:nvPr/>
            </p:nvSpPr>
            <p:spPr>
              <a:xfrm>
                <a:off x="289166" y="4980450"/>
                <a:ext cx="4616334" cy="1401217"/>
              </a:xfrm>
              <a:prstGeom prst="rect">
                <a:avLst/>
              </a:prstGeom>
              <a:blipFill>
                <a:blip r:embed="rId6"/>
                <a:stretch>
                  <a:fillRect l="-132" t="-870" b="-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58BA3A8-0C0D-4CCF-A0BC-C6473D91F883}"/>
                  </a:ext>
                </a:extLst>
              </p:cNvPr>
              <p:cNvSpPr txBox="1"/>
              <p:nvPr/>
            </p:nvSpPr>
            <p:spPr>
              <a:xfrm>
                <a:off x="5433901" y="4021608"/>
                <a:ext cx="3199530" cy="4884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rgbClr val="FFFF00"/>
                              </a:solidFill>
                              <a:latin typeface="Cambria Math" panose="02040503050406030204" pitchFamily="18" charset="0"/>
                            </a:rPr>
                          </m:ctrlPr>
                        </m:fPr>
                        <m:num>
                          <m:r>
                            <a:rPr lang="zh-CN" altLang="en-US" sz="1400">
                              <a:solidFill>
                                <a:srgbClr val="FFFF00"/>
                              </a:solidFill>
                              <a:latin typeface="Cambria Math" panose="02040503050406030204" pitchFamily="18" charset="0"/>
                            </a:rPr>
                            <m:t>𝜕</m:t>
                          </m:r>
                          <m:r>
                            <a:rPr lang="en-US" altLang="zh-CN" sz="1400" b="0" i="1" smtClean="0">
                              <a:solidFill>
                                <a:srgbClr val="FFFF00"/>
                              </a:solidFill>
                              <a:latin typeface="Cambria Math" panose="02040503050406030204" pitchFamily="18" charset="0"/>
                            </a:rPr>
                            <m:t>𝐶</m:t>
                          </m:r>
                        </m:num>
                        <m:den>
                          <m:r>
                            <a:rPr lang="zh-CN" altLang="en-US" sz="1400" i="0">
                              <a:solidFill>
                                <a:srgbClr val="FFFF00"/>
                              </a:solidFill>
                              <a:latin typeface="Cambria Math" panose="02040503050406030204" pitchFamily="18" charset="0"/>
                            </a:rPr>
                            <m:t>𝜕</m:t>
                          </m:r>
                          <m:sSup>
                            <m:sSupPr>
                              <m:ctrlPr>
                                <a:rPr lang="zh-CN" altLang="en-US" sz="1400" i="1">
                                  <a:solidFill>
                                    <a:srgbClr val="FFFF00"/>
                                  </a:solidFill>
                                  <a:latin typeface="Cambria Math" panose="02040503050406030204" pitchFamily="18" charset="0"/>
                                </a:rPr>
                              </m:ctrlPr>
                            </m:sSupPr>
                            <m:e>
                              <m:r>
                                <a:rPr lang="zh-CN" altLang="en-US" sz="1400" i="1">
                                  <a:solidFill>
                                    <a:srgbClr val="FFFF00"/>
                                  </a:solidFill>
                                  <a:latin typeface="Cambria Math" panose="02040503050406030204" pitchFamily="18" charset="0"/>
                                </a:rPr>
                                <m:t>𝑏</m:t>
                              </m:r>
                            </m:e>
                            <m:sup>
                              <m:r>
                                <a:rPr lang="zh-CN" altLang="en-US" sz="1400" i="1">
                                  <a:solidFill>
                                    <a:srgbClr val="FFFF00"/>
                                  </a:solidFill>
                                  <a:latin typeface="Cambria Math" panose="02040503050406030204" pitchFamily="18" charset="0"/>
                                </a:rPr>
                                <m:t>𝐿</m:t>
                              </m:r>
                              <m:r>
                                <a:rPr lang="zh-CN" altLang="en-US" sz="1400" i="0">
                                  <a:solidFill>
                                    <a:srgbClr val="FFFF00"/>
                                  </a:solidFill>
                                  <a:latin typeface="Cambria Math" panose="02040503050406030204" pitchFamily="18" charset="0"/>
                                </a:rPr>
                                <m:t>−1</m:t>
                              </m:r>
                            </m:sup>
                          </m:sSup>
                        </m:den>
                      </m:f>
                      <m:r>
                        <a:rPr lang="zh-CN" altLang="en-US" sz="1400" i="0">
                          <a:solidFill>
                            <a:schemeClr val="bg1"/>
                          </a:solidFill>
                          <a:latin typeface="Cambria Math" panose="02040503050406030204" pitchFamily="18" charset="0"/>
                        </a:rPr>
                        <m:t>=</m:t>
                      </m:r>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−1</m:t>
                              </m:r>
                            </m:sup>
                          </m:sSup>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𝑏</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−1</m:t>
                              </m:r>
                            </m:sup>
                          </m:sSup>
                        </m:den>
                      </m:f>
                      <m:d>
                        <m:dPr>
                          <m:ctrlPr>
                            <a:rPr lang="zh-CN" altLang="en-US" sz="1400" i="1">
                              <a:solidFill>
                                <a:schemeClr val="bg1"/>
                              </a:solidFill>
                              <a:latin typeface="Cambria Math" panose="02040503050406030204" pitchFamily="18" charset="0"/>
                            </a:rPr>
                          </m:ctrlPr>
                        </m:dPr>
                        <m:e>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−1</m:t>
                                  </m:r>
                                </m:sup>
                              </m:sSup>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−1</m:t>
                                  </m:r>
                                </m:sup>
                              </m:sSup>
                            </m:den>
                          </m:f>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sup>
                              </m:sSup>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−1</m:t>
                                  </m:r>
                                </m:sup>
                              </m:sSup>
                            </m:den>
                          </m:f>
                        </m:e>
                      </m:d>
                      <m:d>
                        <m:dPr>
                          <m:ctrlPr>
                            <a:rPr lang="zh-CN" altLang="en-US" sz="1400" i="1">
                              <a:solidFill>
                                <a:schemeClr val="bg1"/>
                              </a:solidFill>
                              <a:latin typeface="Cambria Math" panose="02040503050406030204" pitchFamily="18" charset="0"/>
                            </a:rPr>
                          </m:ctrlPr>
                        </m:dPr>
                        <m:e>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sup>
                              </m:sSup>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sup>
                              </m:sSup>
                            </m:den>
                          </m:f>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𝐶</m:t>
                              </m:r>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sup>
                              </m:sSup>
                            </m:den>
                          </m:f>
                        </m:e>
                      </m:d>
                    </m:oMath>
                  </m:oMathPara>
                </a14:m>
                <a:endParaRPr lang="en-US" altLang="zh-CN" sz="1400" dirty="0">
                  <a:solidFill>
                    <a:schemeClr val="bg1"/>
                  </a:solidFill>
                </a:endParaRPr>
              </a:p>
            </p:txBody>
          </p:sp>
        </mc:Choice>
        <mc:Fallback xmlns="">
          <p:sp>
            <p:nvSpPr>
              <p:cNvPr id="5" name="文本框 4">
                <a:extLst>
                  <a:ext uri="{FF2B5EF4-FFF2-40B4-BE49-F238E27FC236}">
                    <a16:creationId xmlns:a16="http://schemas.microsoft.com/office/drawing/2014/main" id="{258BA3A8-0C0D-4CCF-A0BC-C6473D91F883}"/>
                  </a:ext>
                </a:extLst>
              </p:cNvPr>
              <p:cNvSpPr txBox="1">
                <a:spLocks noRot="1" noChangeAspect="1" noMove="1" noResize="1" noEditPoints="1" noAdjustHandles="1" noChangeArrowheads="1" noChangeShapeType="1" noTextEdit="1"/>
              </p:cNvSpPr>
              <p:nvPr/>
            </p:nvSpPr>
            <p:spPr>
              <a:xfrm>
                <a:off x="5433901" y="4021608"/>
                <a:ext cx="3199530" cy="48846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5AEB65A-4A6F-42F8-8A53-0E37B2EA4ADB}"/>
                  </a:ext>
                </a:extLst>
              </p:cNvPr>
              <p:cNvSpPr/>
              <p:nvPr/>
            </p:nvSpPr>
            <p:spPr>
              <a:xfrm>
                <a:off x="5650380" y="2966085"/>
                <a:ext cx="2493824" cy="33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solidFill>
                            <a:schemeClr val="bg1"/>
                          </a:solidFill>
                          <a:latin typeface="Cambria Math" panose="02040503050406030204" pitchFamily="18" charset="0"/>
                        </a:rPr>
                        <m:t>= </m:t>
                      </m:r>
                      <m:r>
                        <a:rPr lang="en-US" altLang="zh-CN" sz="1400" i="1" dirty="0">
                          <a:solidFill>
                            <a:schemeClr val="bg1"/>
                          </a:solidFill>
                          <a:latin typeface="Cambria Math" panose="02040503050406030204" pitchFamily="18" charset="0"/>
                        </a:rPr>
                        <m:t>𝐼</m:t>
                      </m:r>
                      <m:r>
                        <a:rPr lang="en-US" altLang="zh-CN" sz="1400" dirty="0">
                          <a:solidFill>
                            <a:schemeClr val="bg1"/>
                          </a:solidFill>
                          <a:latin typeface="Cambria Math" panose="02040503050406030204" pitchFamily="18" charset="0"/>
                        </a:rPr>
                        <m:t>∗</m:t>
                      </m:r>
                      <m:func>
                        <m:funcPr>
                          <m:ctrlPr>
                            <a:rPr lang="en-US" altLang="zh-CN" sz="1400" i="1" dirty="0">
                              <a:solidFill>
                                <a:schemeClr val="bg1"/>
                              </a:solidFill>
                              <a:latin typeface="Cambria Math" panose="02040503050406030204" pitchFamily="18" charset="0"/>
                            </a:rPr>
                          </m:ctrlPr>
                        </m:funcPr>
                        <m:fName>
                          <m:r>
                            <m:rPr>
                              <m:sty m:val="p"/>
                            </m:rPr>
                            <a:rPr lang="en-US" altLang="zh-CN" sz="1400" dirty="0">
                              <a:solidFill>
                                <a:schemeClr val="bg1"/>
                              </a:solidFill>
                              <a:latin typeface="Cambria Math" panose="02040503050406030204" pitchFamily="18" charset="0"/>
                            </a:rPr>
                            <m:t>diag</m:t>
                          </m:r>
                        </m:fName>
                        <m:e>
                          <m:d>
                            <m:dPr>
                              <m:ctrlPr>
                                <a:rPr lang="en-US" altLang="zh-CN" sz="1400" i="1" dirty="0">
                                  <a:solidFill>
                                    <a:schemeClr val="bg1"/>
                                  </a:solidFill>
                                  <a:latin typeface="Cambria Math" panose="02040503050406030204" pitchFamily="18" charset="0"/>
                                </a:rPr>
                              </m:ctrlPr>
                            </m:dPr>
                            <m:e>
                              <m:sSup>
                                <m:sSupPr>
                                  <m:ctrlPr>
                                    <a:rPr lang="en-US" altLang="zh-CN"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𝛿</m:t>
                                  </m:r>
                                </m:e>
                                <m:sup>
                                  <m:r>
                                    <a:rPr lang="en-US" altLang="zh-CN" sz="1400" dirty="0">
                                      <a:solidFill>
                                        <a:schemeClr val="bg1"/>
                                      </a:solidFill>
                                      <a:latin typeface="Cambria Math" panose="02040503050406030204" pitchFamily="18" charset="0"/>
                                    </a:rPr>
                                    <m:t>′</m:t>
                                  </m:r>
                                </m:sup>
                              </m:sSup>
                              <m:d>
                                <m:dPr>
                                  <m:ctrlPr>
                                    <a:rPr lang="en-US" altLang="zh-CN" sz="1400" i="1" dirty="0">
                                      <a:solidFill>
                                        <a:schemeClr val="bg1"/>
                                      </a:solidFill>
                                      <a:latin typeface="Cambria Math" panose="02040503050406030204" pitchFamily="18" charset="0"/>
                                    </a:rPr>
                                  </m:ctrlPr>
                                </m:dPr>
                                <m:e>
                                  <m:sSup>
                                    <m:sSupPr>
                                      <m:ctrlPr>
                                        <a:rPr lang="en-US" altLang="zh-CN"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𝑧</m:t>
                                      </m:r>
                                    </m:e>
                                    <m:sup>
                                      <m:r>
                                        <a:rPr lang="en-US" altLang="zh-CN" sz="1400" i="1" dirty="0">
                                          <a:solidFill>
                                            <a:schemeClr val="bg1"/>
                                          </a:solidFill>
                                          <a:latin typeface="Cambria Math" panose="02040503050406030204" pitchFamily="18" charset="0"/>
                                        </a:rPr>
                                        <m:t>𝐿</m:t>
                                      </m:r>
                                    </m:sup>
                                  </m:sSup>
                                </m:e>
                              </m:d>
                            </m:e>
                          </m:d>
                        </m:e>
                      </m:func>
                      <m:r>
                        <a:rPr lang="en-US" altLang="zh-CN" sz="1400" dirty="0">
                          <a:solidFill>
                            <a:schemeClr val="bg1"/>
                          </a:solidFill>
                          <a:latin typeface="Cambria Math" panose="02040503050406030204" pitchFamily="18" charset="0"/>
                        </a:rPr>
                        <m:t>∗</m:t>
                      </m:r>
                      <m:d>
                        <m:dPr>
                          <m:ctrlPr>
                            <a:rPr lang="en-US" altLang="zh-CN" sz="1400" i="1" dirty="0">
                              <a:solidFill>
                                <a:schemeClr val="bg1"/>
                              </a:solidFill>
                              <a:latin typeface="Cambria Math" panose="02040503050406030204" pitchFamily="18" charset="0"/>
                            </a:rPr>
                          </m:ctrlPr>
                        </m:dPr>
                        <m:e>
                          <m:sSup>
                            <m:sSupPr>
                              <m:ctrlPr>
                                <a:rPr lang="en-US" altLang="zh-CN"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𝑎</m:t>
                              </m:r>
                            </m:e>
                            <m:sup>
                              <m:r>
                                <a:rPr lang="en-US" altLang="zh-CN" sz="1400" i="1" dirty="0">
                                  <a:solidFill>
                                    <a:schemeClr val="bg1"/>
                                  </a:solidFill>
                                  <a:latin typeface="Cambria Math" panose="02040503050406030204" pitchFamily="18" charset="0"/>
                                </a:rPr>
                                <m:t>𝐿</m:t>
                              </m:r>
                            </m:sup>
                          </m:sSup>
                          <m:r>
                            <a:rPr lang="en-US" altLang="zh-CN" sz="1400" dirty="0">
                              <a:solidFill>
                                <a:schemeClr val="bg1"/>
                              </a:solidFill>
                              <a:latin typeface="Cambria Math" panose="02040503050406030204" pitchFamily="18" charset="0"/>
                            </a:rPr>
                            <m:t>−</m:t>
                          </m:r>
                          <m:r>
                            <a:rPr lang="en-US" altLang="zh-CN" sz="1400" i="1" dirty="0">
                              <a:solidFill>
                                <a:schemeClr val="bg1"/>
                              </a:solidFill>
                              <a:latin typeface="Cambria Math" panose="02040503050406030204" pitchFamily="18" charset="0"/>
                            </a:rPr>
                            <m:t>𝑦</m:t>
                          </m:r>
                        </m:e>
                      </m:d>
                    </m:oMath>
                  </m:oMathPara>
                </a14:m>
                <a:endParaRPr lang="zh-CN" altLang="en-US" sz="1400" dirty="0"/>
              </a:p>
            </p:txBody>
          </p:sp>
        </mc:Choice>
        <mc:Fallback xmlns="">
          <p:sp>
            <p:nvSpPr>
              <p:cNvPr id="6" name="矩形 5">
                <a:extLst>
                  <a:ext uri="{FF2B5EF4-FFF2-40B4-BE49-F238E27FC236}">
                    <a16:creationId xmlns:a16="http://schemas.microsoft.com/office/drawing/2014/main" id="{35AEB65A-4A6F-42F8-8A53-0E37B2EA4ADB}"/>
                  </a:ext>
                </a:extLst>
              </p:cNvPr>
              <p:cNvSpPr>
                <a:spLocks noRot="1" noChangeAspect="1" noMove="1" noResize="1" noEditPoints="1" noAdjustHandles="1" noChangeArrowheads="1" noChangeShapeType="1" noTextEdit="1"/>
              </p:cNvSpPr>
              <p:nvPr/>
            </p:nvSpPr>
            <p:spPr>
              <a:xfrm>
                <a:off x="5650380" y="2966085"/>
                <a:ext cx="2493824" cy="335476"/>
              </a:xfrm>
              <a:prstGeom prst="rect">
                <a:avLst/>
              </a:prstGeom>
              <a:blipFill>
                <a:blip r:embed="rId8"/>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D787DA1-6E7F-4D2A-82BB-7E17414937F3}"/>
                  </a:ext>
                </a:extLst>
              </p:cNvPr>
              <p:cNvSpPr/>
              <p:nvPr/>
            </p:nvSpPr>
            <p:spPr>
              <a:xfrm>
                <a:off x="5650380" y="3349834"/>
                <a:ext cx="2214389" cy="33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b="0" i="1" dirty="0" smtClean="0">
                          <a:solidFill>
                            <a:schemeClr val="bg1"/>
                          </a:solidFill>
                          <a:latin typeface="Cambria Math" panose="02040503050406030204" pitchFamily="18" charset="0"/>
                        </a:rPr>
                        <m:t>=</m:t>
                      </m:r>
                      <m:func>
                        <m:funcPr>
                          <m:ctrlPr>
                            <a:rPr lang="en-US" altLang="zh-CN" sz="1400" i="1" dirty="0">
                              <a:solidFill>
                                <a:schemeClr val="bg1"/>
                              </a:solidFill>
                              <a:latin typeface="Cambria Math" panose="02040503050406030204" pitchFamily="18" charset="0"/>
                            </a:rPr>
                          </m:ctrlPr>
                        </m:funcPr>
                        <m:fName>
                          <m:r>
                            <m:rPr>
                              <m:sty m:val="p"/>
                            </m:rPr>
                            <a:rPr lang="en-US" altLang="zh-CN" sz="1400" dirty="0">
                              <a:solidFill>
                                <a:schemeClr val="bg1"/>
                              </a:solidFill>
                              <a:latin typeface="Cambria Math" panose="02040503050406030204" pitchFamily="18" charset="0"/>
                            </a:rPr>
                            <m:t>diag</m:t>
                          </m:r>
                        </m:fName>
                        <m:e>
                          <m:d>
                            <m:dPr>
                              <m:ctrlPr>
                                <a:rPr lang="en-US" altLang="zh-CN" sz="1400" i="1" dirty="0">
                                  <a:solidFill>
                                    <a:schemeClr val="bg1"/>
                                  </a:solidFill>
                                  <a:latin typeface="Cambria Math" panose="02040503050406030204" pitchFamily="18" charset="0"/>
                                </a:rPr>
                              </m:ctrlPr>
                            </m:dPr>
                            <m:e>
                              <m:sSup>
                                <m:sSupPr>
                                  <m:ctrlPr>
                                    <a:rPr lang="en-US" altLang="zh-CN"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𝛿</m:t>
                                  </m:r>
                                </m:e>
                                <m:sup>
                                  <m:r>
                                    <a:rPr lang="en-US" altLang="zh-CN" sz="1400" dirty="0">
                                      <a:solidFill>
                                        <a:schemeClr val="bg1"/>
                                      </a:solidFill>
                                      <a:latin typeface="Cambria Math" panose="02040503050406030204" pitchFamily="18" charset="0"/>
                                    </a:rPr>
                                    <m:t>′</m:t>
                                  </m:r>
                                </m:sup>
                              </m:sSup>
                              <m:d>
                                <m:dPr>
                                  <m:ctrlPr>
                                    <a:rPr lang="en-US" altLang="zh-CN" sz="1400" i="1" dirty="0">
                                      <a:solidFill>
                                        <a:schemeClr val="bg1"/>
                                      </a:solidFill>
                                      <a:latin typeface="Cambria Math" panose="02040503050406030204" pitchFamily="18" charset="0"/>
                                    </a:rPr>
                                  </m:ctrlPr>
                                </m:dPr>
                                <m:e>
                                  <m:sSup>
                                    <m:sSupPr>
                                      <m:ctrlPr>
                                        <a:rPr lang="en-US" altLang="zh-CN"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𝑧</m:t>
                                      </m:r>
                                    </m:e>
                                    <m:sup>
                                      <m:r>
                                        <a:rPr lang="en-US" altLang="zh-CN" sz="1400" i="1" dirty="0">
                                          <a:solidFill>
                                            <a:schemeClr val="bg1"/>
                                          </a:solidFill>
                                          <a:latin typeface="Cambria Math" panose="02040503050406030204" pitchFamily="18" charset="0"/>
                                        </a:rPr>
                                        <m:t>𝐿</m:t>
                                      </m:r>
                                    </m:sup>
                                  </m:sSup>
                                </m:e>
                              </m:d>
                            </m:e>
                          </m:d>
                        </m:e>
                      </m:func>
                      <m:r>
                        <a:rPr lang="en-US" altLang="zh-CN" sz="1400" dirty="0">
                          <a:solidFill>
                            <a:schemeClr val="bg1"/>
                          </a:solidFill>
                          <a:latin typeface="Cambria Math" panose="02040503050406030204" pitchFamily="18" charset="0"/>
                        </a:rPr>
                        <m:t>∗</m:t>
                      </m:r>
                      <m:d>
                        <m:dPr>
                          <m:ctrlPr>
                            <a:rPr lang="en-US" altLang="zh-CN" sz="1400" i="1" dirty="0">
                              <a:solidFill>
                                <a:schemeClr val="bg1"/>
                              </a:solidFill>
                              <a:latin typeface="Cambria Math" panose="02040503050406030204" pitchFamily="18" charset="0"/>
                            </a:rPr>
                          </m:ctrlPr>
                        </m:dPr>
                        <m:e>
                          <m:sSup>
                            <m:sSupPr>
                              <m:ctrlPr>
                                <a:rPr lang="en-US" altLang="zh-CN"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𝑎</m:t>
                              </m:r>
                            </m:e>
                            <m:sup>
                              <m:r>
                                <a:rPr lang="en-US" altLang="zh-CN" sz="1400" i="1" dirty="0">
                                  <a:solidFill>
                                    <a:schemeClr val="bg1"/>
                                  </a:solidFill>
                                  <a:latin typeface="Cambria Math" panose="02040503050406030204" pitchFamily="18" charset="0"/>
                                </a:rPr>
                                <m:t>𝐿</m:t>
                              </m:r>
                            </m:sup>
                          </m:sSup>
                          <m:r>
                            <a:rPr lang="en-US" altLang="zh-CN" sz="1400" dirty="0">
                              <a:solidFill>
                                <a:schemeClr val="bg1"/>
                              </a:solidFill>
                              <a:latin typeface="Cambria Math" panose="02040503050406030204" pitchFamily="18" charset="0"/>
                            </a:rPr>
                            <m:t>−</m:t>
                          </m:r>
                          <m:r>
                            <a:rPr lang="en-US" altLang="zh-CN" sz="1400" i="1" dirty="0">
                              <a:solidFill>
                                <a:schemeClr val="bg1"/>
                              </a:solidFill>
                              <a:latin typeface="Cambria Math" panose="02040503050406030204" pitchFamily="18" charset="0"/>
                            </a:rPr>
                            <m:t>𝑦</m:t>
                          </m:r>
                        </m:e>
                      </m:d>
                    </m:oMath>
                  </m:oMathPara>
                </a14:m>
                <a:endParaRPr lang="zh-CN" altLang="en-US" sz="1400" dirty="0"/>
              </a:p>
            </p:txBody>
          </p:sp>
        </mc:Choice>
        <mc:Fallback xmlns="">
          <p:sp>
            <p:nvSpPr>
              <p:cNvPr id="8" name="矩形 7">
                <a:extLst>
                  <a:ext uri="{FF2B5EF4-FFF2-40B4-BE49-F238E27FC236}">
                    <a16:creationId xmlns:a16="http://schemas.microsoft.com/office/drawing/2014/main" id="{9D787DA1-6E7F-4D2A-82BB-7E17414937F3}"/>
                  </a:ext>
                </a:extLst>
              </p:cNvPr>
              <p:cNvSpPr>
                <a:spLocks noRot="1" noChangeAspect="1" noMove="1" noResize="1" noEditPoints="1" noAdjustHandles="1" noChangeArrowheads="1" noChangeShapeType="1" noTextEdit="1"/>
              </p:cNvSpPr>
              <p:nvPr/>
            </p:nvSpPr>
            <p:spPr>
              <a:xfrm>
                <a:off x="5650380" y="3349834"/>
                <a:ext cx="2214389" cy="335476"/>
              </a:xfrm>
              <a:prstGeom prst="rect">
                <a:avLst/>
              </a:prstGeom>
              <a:blipFill>
                <a:blip r:embed="rId9"/>
                <a:stretch>
                  <a:fillRect b="-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16AE73F-91BD-4D4C-8F67-A90C3D6E86A1}"/>
                  </a:ext>
                </a:extLst>
              </p:cNvPr>
              <p:cNvSpPr/>
              <p:nvPr/>
            </p:nvSpPr>
            <p:spPr>
              <a:xfrm>
                <a:off x="8577749" y="3991604"/>
                <a:ext cx="3044231" cy="501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dirty="0" smtClean="0">
                          <a:solidFill>
                            <a:schemeClr val="bg1"/>
                          </a:solidFill>
                          <a:latin typeface="Cambria Math" panose="02040503050406030204" pitchFamily="18" charset="0"/>
                        </a:rPr>
                        <m:t>=</m:t>
                      </m:r>
                      <m:r>
                        <a:rPr lang="zh-CN" altLang="en-US" sz="1400" i="1" dirty="0">
                          <a:solidFill>
                            <a:schemeClr val="bg1"/>
                          </a:solidFill>
                          <a:latin typeface="Cambria Math" panose="02040503050406030204" pitchFamily="18" charset="0"/>
                        </a:rPr>
                        <m:t>𝐼</m:t>
                      </m:r>
                      <m:r>
                        <a:rPr lang="zh-CN" altLang="en-US" sz="1400" dirty="0">
                          <a:solidFill>
                            <a:schemeClr val="bg1"/>
                          </a:solidFill>
                          <a:latin typeface="Cambria Math" panose="02040503050406030204" pitchFamily="18" charset="0"/>
                        </a:rPr>
                        <m:t>∗</m:t>
                      </m:r>
                      <m:r>
                        <a:rPr lang="zh-CN" altLang="en-US" sz="1400" i="1" dirty="0">
                          <a:solidFill>
                            <a:schemeClr val="bg1"/>
                          </a:solidFill>
                          <a:latin typeface="Cambria Math" panose="02040503050406030204" pitchFamily="18" charset="0"/>
                        </a:rPr>
                        <m:t>𝑑</m:t>
                      </m:r>
                      <m:r>
                        <a:rPr lang="en-US" altLang="zh-CN" sz="1400" i="1" dirty="0">
                          <a:solidFill>
                            <a:schemeClr val="bg1"/>
                          </a:solidFill>
                          <a:latin typeface="Cambria Math" panose="02040503050406030204" pitchFamily="18" charset="0"/>
                        </a:rPr>
                        <m:t>𝑖𝑎𝑔</m:t>
                      </m:r>
                      <m:d>
                        <m:dPr>
                          <m:ctrlPr>
                            <a:rPr lang="zh-CN" altLang="en-US" sz="1400" i="1" dirty="0">
                              <a:solidFill>
                                <a:schemeClr val="bg1"/>
                              </a:solidFill>
                              <a:latin typeface="Cambria Math" panose="02040503050406030204" pitchFamily="18" charset="0"/>
                            </a:rPr>
                          </m:ctrlPr>
                        </m:dPr>
                        <m:e>
                          <m:sSup>
                            <m:sSupPr>
                              <m:ctrlPr>
                                <a:rPr lang="zh-CN" altLang="en-US" sz="1400" i="1" dirty="0">
                                  <a:solidFill>
                                    <a:schemeClr val="bg1"/>
                                  </a:solidFill>
                                  <a:latin typeface="Cambria Math" panose="02040503050406030204" pitchFamily="18" charset="0"/>
                                </a:rPr>
                              </m:ctrlPr>
                            </m:sSupPr>
                            <m:e>
                              <m:r>
                                <a:rPr lang="zh-CN" altLang="en-US" sz="1400" i="1" dirty="0">
                                  <a:solidFill>
                                    <a:schemeClr val="bg1"/>
                                  </a:solidFill>
                                  <a:latin typeface="Cambria Math" panose="02040503050406030204" pitchFamily="18" charset="0"/>
                                </a:rPr>
                                <m:t>𝛿</m:t>
                              </m:r>
                            </m:e>
                            <m:sup>
                              <m:r>
                                <a:rPr lang="zh-CN" altLang="en-US" sz="1400" dirty="0">
                                  <a:solidFill>
                                    <a:schemeClr val="bg1"/>
                                  </a:solidFill>
                                  <a:latin typeface="Cambria Math" panose="02040503050406030204" pitchFamily="18" charset="0"/>
                                </a:rPr>
                                <m:t>′</m:t>
                              </m:r>
                            </m:sup>
                          </m:sSup>
                          <m:d>
                            <m:dPr>
                              <m:ctrlPr>
                                <a:rPr lang="zh-CN" altLang="en-US" sz="1400" i="1" dirty="0">
                                  <a:solidFill>
                                    <a:schemeClr val="bg1"/>
                                  </a:solidFill>
                                  <a:latin typeface="Cambria Math" panose="02040503050406030204" pitchFamily="18" charset="0"/>
                                </a:rPr>
                              </m:ctrlPr>
                            </m:dPr>
                            <m:e>
                              <m:sSup>
                                <m:sSupPr>
                                  <m:ctrlPr>
                                    <a:rPr lang="zh-CN" altLang="en-US"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𝑧</m:t>
                                  </m:r>
                                </m:e>
                                <m:sup>
                                  <m:r>
                                    <a:rPr lang="zh-CN" altLang="en-US" sz="1400" i="1" dirty="0">
                                      <a:solidFill>
                                        <a:schemeClr val="bg1"/>
                                      </a:solidFill>
                                      <a:latin typeface="Cambria Math" panose="02040503050406030204" pitchFamily="18" charset="0"/>
                                    </a:rPr>
                                    <m:t>𝐿</m:t>
                                  </m:r>
                                </m:sup>
                              </m:sSup>
                              <m:r>
                                <a:rPr lang="zh-CN" altLang="en-US" sz="1400" dirty="0">
                                  <a:solidFill>
                                    <a:schemeClr val="bg1"/>
                                  </a:solidFill>
                                  <a:latin typeface="Cambria Math" panose="02040503050406030204" pitchFamily="18" charset="0"/>
                                </a:rPr>
                                <m:t>−1</m:t>
                              </m:r>
                            </m:e>
                          </m:d>
                        </m:e>
                      </m:d>
                      <m:sSup>
                        <m:sSupPr>
                          <m:ctrlPr>
                            <a:rPr lang="zh-CN" altLang="en-US"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m:t>
                          </m:r>
                          <m:d>
                            <m:dPr>
                              <m:ctrlPr>
                                <a:rPr lang="zh-CN" altLang="en-US" sz="1400" i="1" dirty="0">
                                  <a:solidFill>
                                    <a:schemeClr val="bg1"/>
                                  </a:solidFill>
                                  <a:latin typeface="Cambria Math" panose="02040503050406030204" pitchFamily="18" charset="0"/>
                                </a:rPr>
                              </m:ctrlPr>
                            </m:dPr>
                            <m:e>
                              <m:sSup>
                                <m:sSupPr>
                                  <m:ctrlPr>
                                    <a:rPr lang="zh-CN" altLang="en-US" sz="1400" i="1" dirty="0">
                                      <a:solidFill>
                                        <a:schemeClr val="bg1"/>
                                      </a:solidFill>
                                      <a:latin typeface="Cambria Math" panose="02040503050406030204" pitchFamily="18" charset="0"/>
                                    </a:rPr>
                                  </m:ctrlPr>
                                </m:sSupPr>
                                <m:e>
                                  <m:r>
                                    <a:rPr lang="zh-CN" altLang="en-US" sz="1400" i="1" dirty="0">
                                      <a:solidFill>
                                        <a:schemeClr val="bg1"/>
                                      </a:solidFill>
                                      <a:latin typeface="Cambria Math" panose="02040503050406030204" pitchFamily="18" charset="0"/>
                                    </a:rPr>
                                    <m:t>𝑤</m:t>
                                  </m:r>
                                </m:e>
                                <m:sup>
                                  <m:r>
                                    <a:rPr lang="zh-CN" altLang="en-US" sz="1400" i="1" dirty="0">
                                      <a:solidFill>
                                        <a:schemeClr val="bg1"/>
                                      </a:solidFill>
                                      <a:latin typeface="Cambria Math" panose="02040503050406030204" pitchFamily="18" charset="0"/>
                                    </a:rPr>
                                    <m:t>𝐿</m:t>
                                  </m:r>
                                </m:sup>
                              </m:sSup>
                            </m:e>
                          </m:d>
                        </m:e>
                        <m:sup>
                          <m:r>
                            <a:rPr lang="zh-CN" altLang="en-US" sz="1400" i="1" dirty="0">
                              <a:solidFill>
                                <a:schemeClr val="bg1"/>
                              </a:solidFill>
                              <a:latin typeface="Cambria Math" panose="02040503050406030204" pitchFamily="18" charset="0"/>
                            </a:rPr>
                            <m:t>𝑇</m:t>
                          </m:r>
                        </m:sup>
                      </m:sSup>
                      <m:r>
                        <a:rPr lang="en-US" altLang="zh-CN" sz="1400" i="1" dirty="0">
                          <a:solidFill>
                            <a:schemeClr val="bg1"/>
                          </a:solidFill>
                          <a:latin typeface="Cambria Math" panose="02040503050406030204" pitchFamily="18" charset="0"/>
                        </a:rPr>
                        <m:t>∗</m:t>
                      </m:r>
                      <m:f>
                        <m:fPr>
                          <m:ctrlPr>
                            <a:rPr lang="zh-CN" altLang="en-US" sz="1400" i="1" dirty="0">
                              <a:solidFill>
                                <a:schemeClr val="bg1"/>
                              </a:solidFill>
                              <a:latin typeface="Cambria Math" panose="02040503050406030204" pitchFamily="18" charset="0"/>
                            </a:rPr>
                          </m:ctrlPr>
                        </m:fPr>
                        <m:num>
                          <m:r>
                            <a:rPr lang="zh-CN" altLang="en-US" sz="1400" dirty="0">
                              <a:solidFill>
                                <a:schemeClr val="bg1"/>
                              </a:solidFill>
                              <a:latin typeface="Cambria Math" panose="02040503050406030204" pitchFamily="18" charset="0"/>
                            </a:rPr>
                            <m:t>𝜕</m:t>
                          </m:r>
                          <m:r>
                            <a:rPr lang="en-US" altLang="zh-CN" sz="1400" b="0" i="1" dirty="0" smtClean="0">
                              <a:solidFill>
                                <a:schemeClr val="bg1"/>
                              </a:solidFill>
                              <a:latin typeface="Cambria Math" panose="02040503050406030204" pitchFamily="18" charset="0"/>
                            </a:rPr>
                            <m:t>𝐶</m:t>
                          </m:r>
                        </m:num>
                        <m:den>
                          <m:r>
                            <a:rPr lang="zh-CN" altLang="en-US" sz="1400" dirty="0">
                              <a:solidFill>
                                <a:schemeClr val="bg1"/>
                              </a:solidFill>
                              <a:latin typeface="Cambria Math" panose="02040503050406030204" pitchFamily="18" charset="0"/>
                            </a:rPr>
                            <m:t>𝜕</m:t>
                          </m:r>
                          <m:sSup>
                            <m:sSupPr>
                              <m:ctrlPr>
                                <a:rPr lang="zh-CN" altLang="en-US" sz="1400" i="1" dirty="0">
                                  <a:solidFill>
                                    <a:schemeClr val="bg1"/>
                                  </a:solidFill>
                                  <a:latin typeface="Cambria Math" panose="02040503050406030204" pitchFamily="18" charset="0"/>
                                </a:rPr>
                              </m:ctrlPr>
                            </m:sSupPr>
                            <m:e>
                              <m:r>
                                <a:rPr lang="zh-CN" altLang="en-US" sz="1400" i="1" dirty="0">
                                  <a:solidFill>
                                    <a:schemeClr val="bg1"/>
                                  </a:solidFill>
                                  <a:latin typeface="Cambria Math" panose="02040503050406030204" pitchFamily="18" charset="0"/>
                                </a:rPr>
                                <m:t>𝑏</m:t>
                              </m:r>
                            </m:e>
                            <m:sup>
                              <m:r>
                                <a:rPr lang="zh-CN" altLang="en-US" sz="1400" i="1" dirty="0">
                                  <a:solidFill>
                                    <a:schemeClr val="bg1"/>
                                  </a:solidFill>
                                  <a:latin typeface="Cambria Math" panose="02040503050406030204" pitchFamily="18" charset="0"/>
                                </a:rPr>
                                <m:t>𝐿</m:t>
                              </m:r>
                            </m:sup>
                          </m:sSup>
                        </m:den>
                      </m:f>
                    </m:oMath>
                  </m:oMathPara>
                </a14:m>
                <a:endParaRPr lang="zh-CN" altLang="en-US" sz="1400" dirty="0"/>
              </a:p>
            </p:txBody>
          </p:sp>
        </mc:Choice>
        <mc:Fallback xmlns="">
          <p:sp>
            <p:nvSpPr>
              <p:cNvPr id="9" name="矩形 8">
                <a:extLst>
                  <a:ext uri="{FF2B5EF4-FFF2-40B4-BE49-F238E27FC236}">
                    <a16:creationId xmlns:a16="http://schemas.microsoft.com/office/drawing/2014/main" id="{416AE73F-91BD-4D4C-8F67-A90C3D6E86A1}"/>
                  </a:ext>
                </a:extLst>
              </p:cNvPr>
              <p:cNvSpPr>
                <a:spLocks noRot="1" noChangeAspect="1" noMove="1" noResize="1" noEditPoints="1" noAdjustHandles="1" noChangeArrowheads="1" noChangeShapeType="1" noTextEdit="1"/>
              </p:cNvSpPr>
              <p:nvPr/>
            </p:nvSpPr>
            <p:spPr>
              <a:xfrm>
                <a:off x="8577749" y="3991604"/>
                <a:ext cx="3044231" cy="501997"/>
              </a:xfrm>
              <a:prstGeom prst="rect">
                <a:avLst/>
              </a:prstGeom>
              <a:blipFill>
                <a:blip r:embed="rId10"/>
                <a:stretch>
                  <a:fillRect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62BCFE8-DBF8-4D7A-B830-A16A16B2FC84}"/>
                  </a:ext>
                </a:extLst>
              </p:cNvPr>
              <p:cNvSpPr/>
              <p:nvPr/>
            </p:nvSpPr>
            <p:spPr>
              <a:xfrm>
                <a:off x="5828561" y="4510075"/>
                <a:ext cx="2638543" cy="501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dirty="0" smtClean="0">
                          <a:solidFill>
                            <a:schemeClr val="bg1"/>
                          </a:solidFill>
                          <a:latin typeface="Cambria Math" panose="02040503050406030204" pitchFamily="18" charset="0"/>
                        </a:rPr>
                        <m:t>=</m:t>
                      </m:r>
                      <m:r>
                        <a:rPr lang="zh-CN" altLang="en-US" sz="1400" i="1" dirty="0">
                          <a:solidFill>
                            <a:schemeClr val="bg1"/>
                          </a:solidFill>
                          <a:latin typeface="Cambria Math" panose="02040503050406030204" pitchFamily="18" charset="0"/>
                        </a:rPr>
                        <m:t>𝑑</m:t>
                      </m:r>
                      <m:r>
                        <a:rPr lang="en-US" altLang="zh-CN" sz="1400" i="1" dirty="0">
                          <a:solidFill>
                            <a:schemeClr val="bg1"/>
                          </a:solidFill>
                          <a:latin typeface="Cambria Math" panose="02040503050406030204" pitchFamily="18" charset="0"/>
                        </a:rPr>
                        <m:t>𝑖𝑎𝑔</m:t>
                      </m:r>
                      <m:d>
                        <m:dPr>
                          <m:ctrlPr>
                            <a:rPr lang="zh-CN" altLang="en-US" sz="1400" i="1" dirty="0">
                              <a:solidFill>
                                <a:schemeClr val="bg1"/>
                              </a:solidFill>
                              <a:latin typeface="Cambria Math" panose="02040503050406030204" pitchFamily="18" charset="0"/>
                            </a:rPr>
                          </m:ctrlPr>
                        </m:dPr>
                        <m:e>
                          <m:sSup>
                            <m:sSupPr>
                              <m:ctrlPr>
                                <a:rPr lang="zh-CN" altLang="en-US" sz="1400" i="1" dirty="0">
                                  <a:solidFill>
                                    <a:schemeClr val="bg1"/>
                                  </a:solidFill>
                                  <a:latin typeface="Cambria Math" panose="02040503050406030204" pitchFamily="18" charset="0"/>
                                </a:rPr>
                              </m:ctrlPr>
                            </m:sSupPr>
                            <m:e>
                              <m:r>
                                <a:rPr lang="zh-CN" altLang="en-US" sz="1400" i="1" dirty="0">
                                  <a:solidFill>
                                    <a:schemeClr val="bg1"/>
                                  </a:solidFill>
                                  <a:latin typeface="Cambria Math" panose="02040503050406030204" pitchFamily="18" charset="0"/>
                                </a:rPr>
                                <m:t>𝛿</m:t>
                              </m:r>
                            </m:e>
                            <m:sup>
                              <m:r>
                                <a:rPr lang="zh-CN" altLang="en-US" sz="1400" dirty="0">
                                  <a:solidFill>
                                    <a:schemeClr val="bg1"/>
                                  </a:solidFill>
                                  <a:latin typeface="Cambria Math" panose="02040503050406030204" pitchFamily="18" charset="0"/>
                                </a:rPr>
                                <m:t>′</m:t>
                              </m:r>
                            </m:sup>
                          </m:sSup>
                          <m:d>
                            <m:dPr>
                              <m:ctrlPr>
                                <a:rPr lang="zh-CN" altLang="en-US" sz="1400" i="1" dirty="0">
                                  <a:solidFill>
                                    <a:schemeClr val="bg1"/>
                                  </a:solidFill>
                                  <a:latin typeface="Cambria Math" panose="02040503050406030204" pitchFamily="18" charset="0"/>
                                </a:rPr>
                              </m:ctrlPr>
                            </m:dPr>
                            <m:e>
                              <m:sSup>
                                <m:sSupPr>
                                  <m:ctrlPr>
                                    <a:rPr lang="zh-CN" altLang="en-US"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𝑧</m:t>
                                  </m:r>
                                </m:e>
                                <m:sup>
                                  <m:r>
                                    <a:rPr lang="zh-CN" altLang="en-US" sz="1400" i="1" dirty="0">
                                      <a:solidFill>
                                        <a:schemeClr val="bg1"/>
                                      </a:solidFill>
                                      <a:latin typeface="Cambria Math" panose="02040503050406030204" pitchFamily="18" charset="0"/>
                                    </a:rPr>
                                    <m:t>𝐿</m:t>
                                  </m:r>
                                  <m:r>
                                    <a:rPr lang="en-US" altLang="zh-CN" sz="1400" i="1" dirty="0">
                                      <a:solidFill>
                                        <a:schemeClr val="bg1"/>
                                      </a:solidFill>
                                      <a:latin typeface="Cambria Math" panose="02040503050406030204" pitchFamily="18" charset="0"/>
                                    </a:rPr>
                                    <m:t>−</m:t>
                                  </m:r>
                                  <m:r>
                                    <a:rPr lang="en-US" altLang="zh-CN" sz="1400" b="0" i="1" dirty="0" smtClean="0">
                                      <a:solidFill>
                                        <a:schemeClr val="bg1"/>
                                      </a:solidFill>
                                      <a:latin typeface="Cambria Math" panose="02040503050406030204" pitchFamily="18" charset="0"/>
                                    </a:rPr>
                                    <m:t>1</m:t>
                                  </m:r>
                                </m:sup>
                              </m:sSup>
                            </m:e>
                          </m:d>
                        </m:e>
                      </m:d>
                      <m:sSup>
                        <m:sSupPr>
                          <m:ctrlPr>
                            <a:rPr lang="zh-CN" altLang="en-US"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m:t>
                          </m:r>
                          <m:d>
                            <m:dPr>
                              <m:ctrlPr>
                                <a:rPr lang="zh-CN" altLang="en-US" sz="1400" i="1" dirty="0">
                                  <a:solidFill>
                                    <a:schemeClr val="bg1"/>
                                  </a:solidFill>
                                  <a:latin typeface="Cambria Math" panose="02040503050406030204" pitchFamily="18" charset="0"/>
                                </a:rPr>
                              </m:ctrlPr>
                            </m:dPr>
                            <m:e>
                              <m:sSup>
                                <m:sSupPr>
                                  <m:ctrlPr>
                                    <a:rPr lang="zh-CN" altLang="en-US" sz="1400" i="1" dirty="0">
                                      <a:solidFill>
                                        <a:schemeClr val="bg1"/>
                                      </a:solidFill>
                                      <a:latin typeface="Cambria Math" panose="02040503050406030204" pitchFamily="18" charset="0"/>
                                    </a:rPr>
                                  </m:ctrlPr>
                                </m:sSupPr>
                                <m:e>
                                  <m:r>
                                    <a:rPr lang="zh-CN" altLang="en-US" sz="1400" i="1" dirty="0">
                                      <a:solidFill>
                                        <a:schemeClr val="bg1"/>
                                      </a:solidFill>
                                      <a:latin typeface="Cambria Math" panose="02040503050406030204" pitchFamily="18" charset="0"/>
                                    </a:rPr>
                                    <m:t>𝑤</m:t>
                                  </m:r>
                                </m:e>
                                <m:sup>
                                  <m:r>
                                    <a:rPr lang="zh-CN" altLang="en-US" sz="1400" i="1" dirty="0">
                                      <a:solidFill>
                                        <a:schemeClr val="bg1"/>
                                      </a:solidFill>
                                      <a:latin typeface="Cambria Math" panose="02040503050406030204" pitchFamily="18" charset="0"/>
                                    </a:rPr>
                                    <m:t>𝐿</m:t>
                                  </m:r>
                                </m:sup>
                              </m:sSup>
                            </m:e>
                          </m:d>
                        </m:e>
                        <m:sup>
                          <m:r>
                            <a:rPr lang="zh-CN" altLang="en-US" sz="1400" i="1" dirty="0">
                              <a:solidFill>
                                <a:schemeClr val="bg1"/>
                              </a:solidFill>
                              <a:latin typeface="Cambria Math" panose="02040503050406030204" pitchFamily="18" charset="0"/>
                            </a:rPr>
                            <m:t>𝑇</m:t>
                          </m:r>
                        </m:sup>
                      </m:sSup>
                      <m:r>
                        <a:rPr lang="en-US" altLang="zh-CN" sz="1400" i="1" dirty="0">
                          <a:solidFill>
                            <a:schemeClr val="bg1"/>
                          </a:solidFill>
                          <a:latin typeface="Cambria Math" panose="02040503050406030204" pitchFamily="18" charset="0"/>
                        </a:rPr>
                        <m:t>∗</m:t>
                      </m:r>
                      <m:f>
                        <m:fPr>
                          <m:ctrlPr>
                            <a:rPr lang="zh-CN" altLang="en-US" sz="1400" i="1" dirty="0">
                              <a:solidFill>
                                <a:schemeClr val="bg1"/>
                              </a:solidFill>
                              <a:latin typeface="Cambria Math" panose="02040503050406030204" pitchFamily="18" charset="0"/>
                            </a:rPr>
                          </m:ctrlPr>
                        </m:fPr>
                        <m:num>
                          <m:r>
                            <a:rPr lang="zh-CN" altLang="en-US" sz="1400" dirty="0">
                              <a:solidFill>
                                <a:schemeClr val="bg1"/>
                              </a:solidFill>
                              <a:latin typeface="Cambria Math" panose="02040503050406030204" pitchFamily="18" charset="0"/>
                            </a:rPr>
                            <m:t>𝜕</m:t>
                          </m:r>
                          <m:r>
                            <a:rPr lang="en-US" altLang="zh-CN" sz="1400" b="0" i="1" dirty="0" smtClean="0">
                              <a:solidFill>
                                <a:schemeClr val="bg1"/>
                              </a:solidFill>
                              <a:latin typeface="Cambria Math" panose="02040503050406030204" pitchFamily="18" charset="0"/>
                            </a:rPr>
                            <m:t>𝐶</m:t>
                          </m:r>
                        </m:num>
                        <m:den>
                          <m:r>
                            <a:rPr lang="zh-CN" altLang="en-US" sz="1400" dirty="0">
                              <a:solidFill>
                                <a:schemeClr val="bg1"/>
                              </a:solidFill>
                              <a:latin typeface="Cambria Math" panose="02040503050406030204" pitchFamily="18" charset="0"/>
                            </a:rPr>
                            <m:t>𝜕</m:t>
                          </m:r>
                          <m:sSup>
                            <m:sSupPr>
                              <m:ctrlPr>
                                <a:rPr lang="zh-CN" altLang="en-US" sz="1400" i="1" dirty="0">
                                  <a:solidFill>
                                    <a:schemeClr val="bg1"/>
                                  </a:solidFill>
                                  <a:latin typeface="Cambria Math" panose="02040503050406030204" pitchFamily="18" charset="0"/>
                                </a:rPr>
                              </m:ctrlPr>
                            </m:sSupPr>
                            <m:e>
                              <m:r>
                                <a:rPr lang="zh-CN" altLang="en-US" sz="1400" i="1" dirty="0">
                                  <a:solidFill>
                                    <a:schemeClr val="bg1"/>
                                  </a:solidFill>
                                  <a:latin typeface="Cambria Math" panose="02040503050406030204" pitchFamily="18" charset="0"/>
                                </a:rPr>
                                <m:t>𝑏</m:t>
                              </m:r>
                            </m:e>
                            <m:sup>
                              <m:r>
                                <a:rPr lang="zh-CN" altLang="en-US" sz="1400" i="1" dirty="0">
                                  <a:solidFill>
                                    <a:schemeClr val="bg1"/>
                                  </a:solidFill>
                                  <a:latin typeface="Cambria Math" panose="02040503050406030204" pitchFamily="18" charset="0"/>
                                </a:rPr>
                                <m:t>𝐿</m:t>
                              </m:r>
                            </m:sup>
                          </m:sSup>
                        </m:den>
                      </m:f>
                    </m:oMath>
                  </m:oMathPara>
                </a14:m>
                <a:endParaRPr lang="zh-CN" altLang="en-US" sz="1400" dirty="0"/>
              </a:p>
            </p:txBody>
          </p:sp>
        </mc:Choice>
        <mc:Fallback xmlns="">
          <p:sp>
            <p:nvSpPr>
              <p:cNvPr id="10" name="矩形 9">
                <a:extLst>
                  <a:ext uri="{FF2B5EF4-FFF2-40B4-BE49-F238E27FC236}">
                    <a16:creationId xmlns:a16="http://schemas.microsoft.com/office/drawing/2014/main" id="{062BCFE8-DBF8-4D7A-B830-A16A16B2FC84}"/>
                  </a:ext>
                </a:extLst>
              </p:cNvPr>
              <p:cNvSpPr>
                <a:spLocks noRot="1" noChangeAspect="1" noMove="1" noResize="1" noEditPoints="1" noAdjustHandles="1" noChangeArrowheads="1" noChangeShapeType="1" noTextEdit="1"/>
              </p:cNvSpPr>
              <p:nvPr/>
            </p:nvSpPr>
            <p:spPr>
              <a:xfrm>
                <a:off x="5828561" y="4510075"/>
                <a:ext cx="2638543" cy="501997"/>
              </a:xfrm>
              <a:prstGeom prst="rect">
                <a:avLst/>
              </a:prstGeom>
              <a:blipFill>
                <a:blip r:embed="rId11"/>
                <a:stretch>
                  <a:fillRect b="-2439"/>
                </a:stretch>
              </a:blipFill>
            </p:spPr>
            <p:txBody>
              <a:bodyPr/>
              <a:lstStyle/>
              <a:p>
                <a:r>
                  <a:rPr lang="zh-CN" altLang="en-US">
                    <a:noFill/>
                  </a:rPr>
                  <a:t> </a:t>
                </a:r>
              </a:p>
            </p:txBody>
          </p:sp>
        </mc:Fallback>
      </mc:AlternateContent>
      <p:sp>
        <p:nvSpPr>
          <p:cNvPr id="25" name="对话气泡: 圆角矩形 24">
            <a:extLst>
              <a:ext uri="{FF2B5EF4-FFF2-40B4-BE49-F238E27FC236}">
                <a16:creationId xmlns:a16="http://schemas.microsoft.com/office/drawing/2014/main" id="{54C92C54-E7C6-404F-9C1C-1B0B2A0FBCBF}"/>
              </a:ext>
            </a:extLst>
          </p:cNvPr>
          <p:cNvSpPr/>
          <p:nvPr/>
        </p:nvSpPr>
        <p:spPr>
          <a:xfrm>
            <a:off x="9895195" y="4653647"/>
            <a:ext cx="2118270" cy="716850"/>
          </a:xfrm>
          <a:prstGeom prst="wedgeRoundRectCallout">
            <a:avLst>
              <a:gd name="adj1" fmla="val -74498"/>
              <a:gd name="adj2" fmla="val -69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公式中的</a:t>
            </a:r>
            <a:r>
              <a:rPr lang="en-US" altLang="zh-CN" sz="1200" dirty="0" err="1"/>
              <a:t>diag</a:t>
            </a:r>
            <a:r>
              <a:rPr lang="en-US" altLang="zh-CN" sz="1200" dirty="0"/>
              <a:t>()</a:t>
            </a:r>
            <a:r>
              <a:rPr lang="zh-CN" altLang="en-US" sz="1200" dirty="0"/>
              <a:t>表示将向量转换成对角矩阵，向量中的每个元素依次放在对角元上。</a:t>
            </a:r>
          </a:p>
        </p:txBody>
      </p:sp>
      <p:sp>
        <p:nvSpPr>
          <p:cNvPr id="26" name="对话气泡: 圆角矩形 25">
            <a:extLst>
              <a:ext uri="{FF2B5EF4-FFF2-40B4-BE49-F238E27FC236}">
                <a16:creationId xmlns:a16="http://schemas.microsoft.com/office/drawing/2014/main" id="{BF025AD9-5D29-4DEE-AB5C-2826D08ABCD6}"/>
              </a:ext>
            </a:extLst>
          </p:cNvPr>
          <p:cNvSpPr/>
          <p:nvPr/>
        </p:nvSpPr>
        <p:spPr>
          <a:xfrm>
            <a:off x="8004947" y="2219288"/>
            <a:ext cx="3281732" cy="716850"/>
          </a:xfrm>
          <a:prstGeom prst="wedgeRoundRectCallout">
            <a:avLst>
              <a:gd name="adj1" fmla="val -75659"/>
              <a:gd name="adj2" fmla="val 173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链式法则的反向放置，使最后得到的矩阵乘法的结果是正确的。如果正向书写会导致矩阵前后不可计算，这是为什么？</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0C26A79-7723-493E-A541-E2B8AD26DADC}"/>
                  </a:ext>
                </a:extLst>
              </p:cNvPr>
              <p:cNvSpPr txBox="1"/>
              <p:nvPr/>
            </p:nvSpPr>
            <p:spPr>
              <a:xfrm>
                <a:off x="5433901" y="5304833"/>
                <a:ext cx="4386778" cy="4884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rgbClr val="FFFF00"/>
                              </a:solidFill>
                              <a:latin typeface="Cambria Math" panose="02040503050406030204" pitchFamily="18" charset="0"/>
                            </a:rPr>
                          </m:ctrlPr>
                        </m:fPr>
                        <m:num>
                          <m:r>
                            <a:rPr lang="zh-CN" altLang="en-US" sz="1400">
                              <a:solidFill>
                                <a:srgbClr val="FFFF00"/>
                              </a:solidFill>
                              <a:latin typeface="Cambria Math" panose="02040503050406030204" pitchFamily="18" charset="0"/>
                            </a:rPr>
                            <m:t>𝜕</m:t>
                          </m:r>
                          <m:r>
                            <a:rPr lang="en-US" altLang="zh-CN" sz="1400" b="0" i="1" smtClean="0">
                              <a:solidFill>
                                <a:srgbClr val="FFFF00"/>
                              </a:solidFill>
                              <a:latin typeface="Cambria Math" panose="02040503050406030204" pitchFamily="18" charset="0"/>
                            </a:rPr>
                            <m:t>𝐶</m:t>
                          </m:r>
                        </m:num>
                        <m:den>
                          <m:r>
                            <a:rPr lang="zh-CN" altLang="en-US" sz="1400" i="0">
                              <a:solidFill>
                                <a:srgbClr val="FFFF00"/>
                              </a:solidFill>
                              <a:latin typeface="Cambria Math" panose="02040503050406030204" pitchFamily="18" charset="0"/>
                            </a:rPr>
                            <m:t>𝜕</m:t>
                          </m:r>
                          <m:sSup>
                            <m:sSupPr>
                              <m:ctrlPr>
                                <a:rPr lang="zh-CN" altLang="en-US" sz="1400" i="1">
                                  <a:solidFill>
                                    <a:srgbClr val="FFFF00"/>
                                  </a:solidFill>
                                  <a:latin typeface="Cambria Math" panose="02040503050406030204" pitchFamily="18" charset="0"/>
                                </a:rPr>
                              </m:ctrlPr>
                            </m:sSupPr>
                            <m:e>
                              <m:r>
                                <a:rPr lang="zh-CN" altLang="en-US" sz="1400" i="1">
                                  <a:solidFill>
                                    <a:srgbClr val="FFFF00"/>
                                  </a:solidFill>
                                  <a:latin typeface="Cambria Math" panose="02040503050406030204" pitchFamily="18" charset="0"/>
                                </a:rPr>
                                <m:t>𝑏</m:t>
                              </m:r>
                            </m:e>
                            <m:sup>
                              <m:r>
                                <a:rPr lang="zh-CN" altLang="en-US" sz="1400" i="1">
                                  <a:solidFill>
                                    <a:srgbClr val="FFFF00"/>
                                  </a:solidFill>
                                  <a:latin typeface="Cambria Math" panose="02040503050406030204" pitchFamily="18" charset="0"/>
                                </a:rPr>
                                <m:t>𝐿</m:t>
                              </m:r>
                              <m:r>
                                <a:rPr lang="zh-CN" altLang="en-US" sz="1400" i="0">
                                  <a:solidFill>
                                    <a:srgbClr val="FFFF00"/>
                                  </a:solidFill>
                                  <a:latin typeface="Cambria Math" panose="02040503050406030204" pitchFamily="18" charset="0"/>
                                </a:rPr>
                                <m:t>−</m:t>
                              </m:r>
                              <m:r>
                                <a:rPr lang="en-US" altLang="zh-CN" sz="1400" b="0" i="1" smtClean="0">
                                  <a:solidFill>
                                    <a:srgbClr val="FFFF00"/>
                                  </a:solidFill>
                                  <a:latin typeface="Cambria Math" panose="02040503050406030204" pitchFamily="18" charset="0"/>
                                </a:rPr>
                                <m:t>2</m:t>
                              </m:r>
                            </m:sup>
                          </m:sSup>
                        </m:den>
                      </m:f>
                      <m:r>
                        <a:rPr lang="zh-CN" altLang="en-US" sz="1400" i="0">
                          <a:solidFill>
                            <a:schemeClr val="bg1"/>
                          </a:solidFill>
                          <a:latin typeface="Cambria Math" panose="02040503050406030204" pitchFamily="18" charset="0"/>
                        </a:rPr>
                        <m:t>=</m:t>
                      </m:r>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2</m:t>
                              </m:r>
                            </m:sup>
                          </m:sSup>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𝑏</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2</m:t>
                              </m:r>
                            </m:sup>
                          </m:sSup>
                        </m:den>
                      </m:f>
                      <m:d>
                        <m:dPr>
                          <m:ctrlPr>
                            <a:rPr lang="zh-CN" altLang="en-US" sz="1400" i="1">
                              <a:solidFill>
                                <a:schemeClr val="bg1"/>
                              </a:solidFill>
                              <a:latin typeface="Cambria Math" panose="02040503050406030204" pitchFamily="18" charset="0"/>
                            </a:rPr>
                          </m:ctrlPr>
                        </m:dPr>
                        <m:e>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2</m:t>
                                  </m:r>
                                </m:sup>
                              </m:sSup>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2</m:t>
                                  </m:r>
                                </m:sup>
                              </m:sSup>
                            </m:den>
                          </m:f>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r>
                                    <a:rPr lang="en-US" altLang="zh-CN" sz="1400" i="1" smtClean="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1</m:t>
                                  </m:r>
                                </m:sup>
                              </m:sSup>
                            </m:num>
                            <m:den>
                              <m:r>
                                <a:rPr lang="zh-CN" altLang="en-US" sz="1400" i="0">
                                  <a:solidFill>
                                    <a:schemeClr val="bg1"/>
                                  </a:solidFill>
                                  <a:latin typeface="Cambria Math" panose="02040503050406030204" pitchFamily="18" charset="0"/>
                                </a:rPr>
                                <m:t>𝜕</m:t>
                              </m:r>
                              <m:sSup>
                                <m:sSupPr>
                                  <m:ctrlPr>
                                    <a:rPr lang="zh-CN" altLang="en-US" sz="1400" i="1" smtClean="0">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r>
                                    <a:rPr lang="zh-CN" altLang="en-US" sz="1400" i="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2</m:t>
                                  </m:r>
                                </m:sup>
                              </m:sSup>
                            </m:den>
                          </m:f>
                        </m:e>
                      </m:d>
                      <m:d>
                        <m:dPr>
                          <m:ctrlPr>
                            <a:rPr lang="zh-CN" altLang="en-US" sz="1400" i="1">
                              <a:solidFill>
                                <a:schemeClr val="bg1"/>
                              </a:solidFill>
                              <a:latin typeface="Cambria Math" panose="02040503050406030204" pitchFamily="18" charset="0"/>
                            </a:rPr>
                          </m:ctrlPr>
                        </m:dPr>
                        <m:e>
                          <m:f>
                            <m:fPr>
                              <m:ctrlPr>
                                <a:rPr lang="zh-CN" altLang="en-US" sz="1400" i="1">
                                  <a:solidFill>
                                    <a:schemeClr val="bg1"/>
                                  </a:solidFill>
                                  <a:latin typeface="Cambria Math" panose="02040503050406030204" pitchFamily="18" charset="0"/>
                                </a:rPr>
                              </m:ctrlPr>
                            </m:fPr>
                            <m:num>
                              <m:r>
                                <a:rPr lang="zh-CN" altLang="en-US" sz="140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r>
                                    <a:rPr lang="zh-CN" altLang="en-US" sz="1400">
                                      <a:solidFill>
                                        <a:schemeClr val="bg1"/>
                                      </a:solidFill>
                                      <a:latin typeface="Cambria Math" panose="02040503050406030204" pitchFamily="18" charset="0"/>
                                    </a:rPr>
                                    <m:t>−1</m:t>
                                  </m:r>
                                </m:sup>
                              </m:sSup>
                            </m:num>
                            <m:den>
                              <m:r>
                                <a:rPr lang="zh-CN" altLang="en-US" sz="140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r>
                                    <a:rPr lang="zh-CN" altLang="en-US" sz="1400">
                                      <a:solidFill>
                                        <a:schemeClr val="bg1"/>
                                      </a:solidFill>
                                      <a:latin typeface="Cambria Math" panose="02040503050406030204" pitchFamily="18" charset="0"/>
                                    </a:rPr>
                                    <m:t>−1</m:t>
                                  </m:r>
                                </m:sup>
                              </m:sSup>
                            </m:den>
                          </m:f>
                          <m:f>
                            <m:fPr>
                              <m:ctrlPr>
                                <a:rPr lang="zh-CN" altLang="en-US" sz="1400" i="1">
                                  <a:solidFill>
                                    <a:schemeClr val="bg1"/>
                                  </a:solidFill>
                                  <a:latin typeface="Cambria Math" panose="02040503050406030204" pitchFamily="18" charset="0"/>
                                </a:rPr>
                              </m:ctrlPr>
                            </m:fPr>
                            <m:num>
                              <m:r>
                                <a:rPr lang="zh-CN" altLang="en-US" sz="140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sup>
                              </m:sSup>
                            </m:num>
                            <m:den>
                              <m:r>
                                <a:rPr lang="zh-CN" altLang="en-US" sz="140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r>
                                    <a:rPr lang="zh-CN" altLang="en-US" sz="1400">
                                      <a:solidFill>
                                        <a:schemeClr val="bg1"/>
                                      </a:solidFill>
                                      <a:latin typeface="Cambria Math" panose="02040503050406030204" pitchFamily="18" charset="0"/>
                                    </a:rPr>
                                    <m:t>−1</m:t>
                                  </m:r>
                                </m:sup>
                              </m:sSup>
                            </m:den>
                          </m:f>
                        </m:e>
                      </m:d>
                      <m:d>
                        <m:dPr>
                          <m:ctrlPr>
                            <a:rPr lang="zh-CN" altLang="en-US" sz="1400" i="1">
                              <a:solidFill>
                                <a:schemeClr val="bg1"/>
                              </a:solidFill>
                              <a:latin typeface="Cambria Math" panose="02040503050406030204" pitchFamily="18" charset="0"/>
                            </a:rPr>
                          </m:ctrlPr>
                        </m:dPr>
                        <m:e>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sup>
                              </m:sSup>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𝑧</m:t>
                                  </m:r>
                                </m:e>
                                <m:sup>
                                  <m:r>
                                    <a:rPr lang="zh-CN" altLang="en-US" sz="1400" i="1">
                                      <a:solidFill>
                                        <a:schemeClr val="bg1"/>
                                      </a:solidFill>
                                      <a:latin typeface="Cambria Math" panose="02040503050406030204" pitchFamily="18" charset="0"/>
                                    </a:rPr>
                                    <m:t>𝐿</m:t>
                                  </m:r>
                                </m:sup>
                              </m:sSup>
                            </m:den>
                          </m:f>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m:t>
                              </m:r>
                              <m:r>
                                <a:rPr lang="en-US" altLang="zh-CN" sz="1400" b="0" i="1" smtClean="0">
                                  <a:solidFill>
                                    <a:schemeClr val="bg1"/>
                                  </a:solidFill>
                                  <a:latin typeface="Cambria Math" panose="02040503050406030204" pitchFamily="18" charset="0"/>
                                </a:rPr>
                                <m:t>𝐶</m:t>
                              </m:r>
                            </m:num>
                            <m:den>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r>
                                    <a:rPr lang="zh-CN" altLang="en-US" sz="1400" i="1">
                                      <a:solidFill>
                                        <a:schemeClr val="bg1"/>
                                      </a:solidFill>
                                      <a:latin typeface="Cambria Math" panose="02040503050406030204" pitchFamily="18" charset="0"/>
                                    </a:rPr>
                                    <m:t>𝑎</m:t>
                                  </m:r>
                                </m:e>
                                <m:sup>
                                  <m:r>
                                    <a:rPr lang="zh-CN" altLang="en-US" sz="1400" i="1">
                                      <a:solidFill>
                                        <a:schemeClr val="bg1"/>
                                      </a:solidFill>
                                      <a:latin typeface="Cambria Math" panose="02040503050406030204" pitchFamily="18" charset="0"/>
                                    </a:rPr>
                                    <m:t>𝐿</m:t>
                                  </m:r>
                                </m:sup>
                              </m:sSup>
                            </m:den>
                          </m:f>
                        </m:e>
                      </m:d>
                    </m:oMath>
                  </m:oMathPara>
                </a14:m>
                <a:endParaRPr lang="en-US" altLang="zh-CN" sz="1400" dirty="0">
                  <a:solidFill>
                    <a:schemeClr val="bg1"/>
                  </a:solidFill>
                </a:endParaRPr>
              </a:p>
            </p:txBody>
          </p:sp>
        </mc:Choice>
        <mc:Fallback xmlns="">
          <p:sp>
            <p:nvSpPr>
              <p:cNvPr id="30" name="文本框 29">
                <a:extLst>
                  <a:ext uri="{FF2B5EF4-FFF2-40B4-BE49-F238E27FC236}">
                    <a16:creationId xmlns:a16="http://schemas.microsoft.com/office/drawing/2014/main" id="{40C26A79-7723-493E-A541-E2B8AD26DADC}"/>
                  </a:ext>
                </a:extLst>
              </p:cNvPr>
              <p:cNvSpPr txBox="1">
                <a:spLocks noRot="1" noChangeAspect="1" noMove="1" noResize="1" noEditPoints="1" noAdjustHandles="1" noChangeArrowheads="1" noChangeShapeType="1" noTextEdit="1"/>
              </p:cNvSpPr>
              <p:nvPr/>
            </p:nvSpPr>
            <p:spPr>
              <a:xfrm>
                <a:off x="5433901" y="5304833"/>
                <a:ext cx="4386778" cy="488467"/>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EFFCC3ED-970D-4C6F-AA81-F933E786C39C}"/>
                  </a:ext>
                </a:extLst>
              </p:cNvPr>
              <p:cNvSpPr/>
              <p:nvPr/>
            </p:nvSpPr>
            <p:spPr>
              <a:xfrm>
                <a:off x="5828561" y="5823304"/>
                <a:ext cx="2836354" cy="501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dirty="0" smtClean="0">
                          <a:solidFill>
                            <a:schemeClr val="bg1"/>
                          </a:solidFill>
                          <a:latin typeface="Cambria Math" panose="02040503050406030204" pitchFamily="18" charset="0"/>
                        </a:rPr>
                        <m:t>=</m:t>
                      </m:r>
                      <m:r>
                        <a:rPr lang="zh-CN" altLang="en-US" sz="1400" i="1" dirty="0">
                          <a:solidFill>
                            <a:schemeClr val="bg1"/>
                          </a:solidFill>
                          <a:latin typeface="Cambria Math" panose="02040503050406030204" pitchFamily="18" charset="0"/>
                        </a:rPr>
                        <m:t>𝑑</m:t>
                      </m:r>
                      <m:r>
                        <a:rPr lang="en-US" altLang="zh-CN" sz="1400" i="1" dirty="0">
                          <a:solidFill>
                            <a:schemeClr val="bg1"/>
                          </a:solidFill>
                          <a:latin typeface="Cambria Math" panose="02040503050406030204" pitchFamily="18" charset="0"/>
                        </a:rPr>
                        <m:t>𝑖𝑎𝑔</m:t>
                      </m:r>
                      <m:d>
                        <m:dPr>
                          <m:ctrlPr>
                            <a:rPr lang="zh-CN" altLang="en-US" sz="1400" i="1" dirty="0">
                              <a:solidFill>
                                <a:schemeClr val="bg1"/>
                              </a:solidFill>
                              <a:latin typeface="Cambria Math" panose="02040503050406030204" pitchFamily="18" charset="0"/>
                            </a:rPr>
                          </m:ctrlPr>
                        </m:dPr>
                        <m:e>
                          <m:sSup>
                            <m:sSupPr>
                              <m:ctrlPr>
                                <a:rPr lang="zh-CN" altLang="en-US" sz="1400" i="1" dirty="0">
                                  <a:solidFill>
                                    <a:schemeClr val="bg1"/>
                                  </a:solidFill>
                                  <a:latin typeface="Cambria Math" panose="02040503050406030204" pitchFamily="18" charset="0"/>
                                </a:rPr>
                              </m:ctrlPr>
                            </m:sSupPr>
                            <m:e>
                              <m:r>
                                <a:rPr lang="zh-CN" altLang="en-US" sz="1400" i="1" dirty="0">
                                  <a:solidFill>
                                    <a:schemeClr val="bg1"/>
                                  </a:solidFill>
                                  <a:latin typeface="Cambria Math" panose="02040503050406030204" pitchFamily="18" charset="0"/>
                                </a:rPr>
                                <m:t>𝛿</m:t>
                              </m:r>
                            </m:e>
                            <m:sup>
                              <m:r>
                                <a:rPr lang="zh-CN" altLang="en-US" sz="1400" dirty="0">
                                  <a:solidFill>
                                    <a:schemeClr val="bg1"/>
                                  </a:solidFill>
                                  <a:latin typeface="Cambria Math" panose="02040503050406030204" pitchFamily="18" charset="0"/>
                                </a:rPr>
                                <m:t>′</m:t>
                              </m:r>
                            </m:sup>
                          </m:sSup>
                          <m:d>
                            <m:dPr>
                              <m:ctrlPr>
                                <a:rPr lang="zh-CN" altLang="en-US" sz="1400" i="1" dirty="0">
                                  <a:solidFill>
                                    <a:schemeClr val="bg1"/>
                                  </a:solidFill>
                                  <a:latin typeface="Cambria Math" panose="02040503050406030204" pitchFamily="18" charset="0"/>
                                </a:rPr>
                              </m:ctrlPr>
                            </m:dPr>
                            <m:e>
                              <m:sSup>
                                <m:sSupPr>
                                  <m:ctrlPr>
                                    <a:rPr lang="zh-CN" altLang="en-US"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𝑧</m:t>
                                  </m:r>
                                </m:e>
                                <m:sup>
                                  <m:r>
                                    <a:rPr lang="zh-CN" altLang="en-US" sz="1400" i="1" dirty="0">
                                      <a:solidFill>
                                        <a:schemeClr val="bg1"/>
                                      </a:solidFill>
                                      <a:latin typeface="Cambria Math" panose="02040503050406030204" pitchFamily="18" charset="0"/>
                                    </a:rPr>
                                    <m:t>𝐿</m:t>
                                  </m:r>
                                  <m:r>
                                    <a:rPr lang="en-US" altLang="zh-CN" sz="1400" i="1" dirty="0">
                                      <a:solidFill>
                                        <a:schemeClr val="bg1"/>
                                      </a:solidFill>
                                      <a:latin typeface="Cambria Math" panose="02040503050406030204" pitchFamily="18" charset="0"/>
                                    </a:rPr>
                                    <m:t>−</m:t>
                                  </m:r>
                                  <m:r>
                                    <a:rPr lang="en-US" altLang="zh-CN" sz="1400" b="0" i="1" dirty="0" smtClean="0">
                                      <a:solidFill>
                                        <a:schemeClr val="bg1"/>
                                      </a:solidFill>
                                      <a:latin typeface="Cambria Math" panose="02040503050406030204" pitchFamily="18" charset="0"/>
                                    </a:rPr>
                                    <m:t>2</m:t>
                                  </m:r>
                                </m:sup>
                              </m:sSup>
                            </m:e>
                          </m:d>
                        </m:e>
                      </m:d>
                      <m:sSup>
                        <m:sSupPr>
                          <m:ctrlPr>
                            <a:rPr lang="zh-CN" altLang="en-US" sz="1400" i="1" dirty="0">
                              <a:solidFill>
                                <a:schemeClr val="bg1"/>
                              </a:solidFill>
                              <a:latin typeface="Cambria Math" panose="02040503050406030204" pitchFamily="18" charset="0"/>
                            </a:rPr>
                          </m:ctrlPr>
                        </m:sSupPr>
                        <m:e>
                          <m:r>
                            <a:rPr lang="en-US" altLang="zh-CN" sz="1400" i="1" dirty="0">
                              <a:solidFill>
                                <a:schemeClr val="bg1"/>
                              </a:solidFill>
                              <a:latin typeface="Cambria Math" panose="02040503050406030204" pitchFamily="18" charset="0"/>
                            </a:rPr>
                            <m:t>∗</m:t>
                          </m:r>
                          <m:d>
                            <m:dPr>
                              <m:ctrlPr>
                                <a:rPr lang="zh-CN" altLang="en-US" sz="1400" i="1" dirty="0">
                                  <a:solidFill>
                                    <a:schemeClr val="bg1"/>
                                  </a:solidFill>
                                  <a:latin typeface="Cambria Math" panose="02040503050406030204" pitchFamily="18" charset="0"/>
                                </a:rPr>
                              </m:ctrlPr>
                            </m:dPr>
                            <m:e>
                              <m:sSup>
                                <m:sSupPr>
                                  <m:ctrlPr>
                                    <a:rPr lang="zh-CN" altLang="en-US" sz="1400" i="1" dirty="0">
                                      <a:solidFill>
                                        <a:schemeClr val="bg1"/>
                                      </a:solidFill>
                                      <a:latin typeface="Cambria Math" panose="02040503050406030204" pitchFamily="18" charset="0"/>
                                    </a:rPr>
                                  </m:ctrlPr>
                                </m:sSupPr>
                                <m:e>
                                  <m:r>
                                    <a:rPr lang="zh-CN" altLang="en-US" sz="1400" i="1" dirty="0">
                                      <a:solidFill>
                                        <a:schemeClr val="bg1"/>
                                      </a:solidFill>
                                      <a:latin typeface="Cambria Math" panose="02040503050406030204" pitchFamily="18" charset="0"/>
                                    </a:rPr>
                                    <m:t>𝑤</m:t>
                                  </m:r>
                                </m:e>
                                <m:sup>
                                  <m:r>
                                    <a:rPr lang="zh-CN" altLang="en-US" sz="1400" i="1" dirty="0">
                                      <a:solidFill>
                                        <a:schemeClr val="bg1"/>
                                      </a:solidFill>
                                      <a:latin typeface="Cambria Math" panose="02040503050406030204" pitchFamily="18" charset="0"/>
                                    </a:rPr>
                                    <m:t>𝐿</m:t>
                                  </m:r>
                                  <m:r>
                                    <a:rPr lang="en-US" altLang="zh-CN" sz="1400" i="1" dirty="0">
                                      <a:solidFill>
                                        <a:schemeClr val="bg1"/>
                                      </a:solidFill>
                                      <a:latin typeface="Cambria Math" panose="02040503050406030204" pitchFamily="18" charset="0"/>
                                    </a:rPr>
                                    <m:t>−</m:t>
                                  </m:r>
                                  <m:r>
                                    <a:rPr lang="en-US" altLang="zh-CN" sz="1400" b="0" i="1" dirty="0" smtClean="0">
                                      <a:solidFill>
                                        <a:schemeClr val="bg1"/>
                                      </a:solidFill>
                                      <a:latin typeface="Cambria Math" panose="02040503050406030204" pitchFamily="18" charset="0"/>
                                    </a:rPr>
                                    <m:t>1</m:t>
                                  </m:r>
                                </m:sup>
                              </m:sSup>
                            </m:e>
                          </m:d>
                        </m:e>
                        <m:sup>
                          <m:r>
                            <a:rPr lang="zh-CN" altLang="en-US" sz="1400" i="1" dirty="0">
                              <a:solidFill>
                                <a:schemeClr val="bg1"/>
                              </a:solidFill>
                              <a:latin typeface="Cambria Math" panose="02040503050406030204" pitchFamily="18" charset="0"/>
                            </a:rPr>
                            <m:t>𝑇</m:t>
                          </m:r>
                        </m:sup>
                      </m:sSup>
                      <m:r>
                        <a:rPr lang="en-US" altLang="zh-CN" sz="1400" i="1" dirty="0">
                          <a:solidFill>
                            <a:schemeClr val="bg1"/>
                          </a:solidFill>
                          <a:latin typeface="Cambria Math" panose="02040503050406030204" pitchFamily="18" charset="0"/>
                        </a:rPr>
                        <m:t>∗</m:t>
                      </m:r>
                      <m:f>
                        <m:fPr>
                          <m:ctrlPr>
                            <a:rPr lang="zh-CN" altLang="en-US" sz="1400" i="1" dirty="0">
                              <a:solidFill>
                                <a:schemeClr val="bg1"/>
                              </a:solidFill>
                              <a:latin typeface="Cambria Math" panose="02040503050406030204" pitchFamily="18" charset="0"/>
                            </a:rPr>
                          </m:ctrlPr>
                        </m:fPr>
                        <m:num>
                          <m:r>
                            <a:rPr lang="zh-CN" altLang="en-US" sz="1400" dirty="0">
                              <a:solidFill>
                                <a:schemeClr val="bg1"/>
                              </a:solidFill>
                              <a:latin typeface="Cambria Math" panose="02040503050406030204" pitchFamily="18" charset="0"/>
                            </a:rPr>
                            <m:t>𝜕</m:t>
                          </m:r>
                          <m:r>
                            <a:rPr lang="en-US" altLang="zh-CN" sz="1400" b="0" i="1" dirty="0" smtClean="0">
                              <a:solidFill>
                                <a:schemeClr val="bg1"/>
                              </a:solidFill>
                              <a:latin typeface="Cambria Math" panose="02040503050406030204" pitchFamily="18" charset="0"/>
                            </a:rPr>
                            <m:t>𝐶</m:t>
                          </m:r>
                        </m:num>
                        <m:den>
                          <m:r>
                            <a:rPr lang="zh-CN" altLang="en-US" sz="1400" dirty="0">
                              <a:solidFill>
                                <a:schemeClr val="bg1"/>
                              </a:solidFill>
                              <a:latin typeface="Cambria Math" panose="02040503050406030204" pitchFamily="18" charset="0"/>
                            </a:rPr>
                            <m:t>𝜕</m:t>
                          </m:r>
                          <m:sSup>
                            <m:sSupPr>
                              <m:ctrlPr>
                                <a:rPr lang="zh-CN" altLang="en-US" sz="1400" i="1" dirty="0">
                                  <a:solidFill>
                                    <a:schemeClr val="bg1"/>
                                  </a:solidFill>
                                  <a:latin typeface="Cambria Math" panose="02040503050406030204" pitchFamily="18" charset="0"/>
                                </a:rPr>
                              </m:ctrlPr>
                            </m:sSupPr>
                            <m:e>
                              <m:r>
                                <a:rPr lang="zh-CN" altLang="en-US" sz="1400" i="1" dirty="0">
                                  <a:solidFill>
                                    <a:schemeClr val="bg1"/>
                                  </a:solidFill>
                                  <a:latin typeface="Cambria Math" panose="02040503050406030204" pitchFamily="18" charset="0"/>
                                </a:rPr>
                                <m:t>𝑏</m:t>
                              </m:r>
                            </m:e>
                            <m:sup>
                              <m:r>
                                <a:rPr lang="zh-CN" altLang="en-US" sz="1400" i="1" dirty="0">
                                  <a:solidFill>
                                    <a:schemeClr val="bg1"/>
                                  </a:solidFill>
                                  <a:latin typeface="Cambria Math" panose="02040503050406030204" pitchFamily="18" charset="0"/>
                                </a:rPr>
                                <m:t>𝐿</m:t>
                              </m:r>
                              <m:r>
                                <a:rPr lang="en-US" altLang="zh-CN" sz="1400" i="1" dirty="0">
                                  <a:solidFill>
                                    <a:schemeClr val="bg1"/>
                                  </a:solidFill>
                                  <a:latin typeface="Cambria Math" panose="02040503050406030204" pitchFamily="18" charset="0"/>
                                </a:rPr>
                                <m:t>−</m:t>
                              </m:r>
                              <m:r>
                                <a:rPr lang="en-US" altLang="zh-CN" sz="1400" b="0" i="1" dirty="0" smtClean="0">
                                  <a:solidFill>
                                    <a:schemeClr val="bg1"/>
                                  </a:solidFill>
                                  <a:latin typeface="Cambria Math" panose="02040503050406030204" pitchFamily="18" charset="0"/>
                                </a:rPr>
                                <m:t>1</m:t>
                              </m:r>
                            </m:sup>
                          </m:sSup>
                        </m:den>
                      </m:f>
                    </m:oMath>
                  </m:oMathPara>
                </a14:m>
                <a:endParaRPr lang="zh-CN" altLang="en-US" sz="1400" dirty="0"/>
              </a:p>
            </p:txBody>
          </p:sp>
        </mc:Choice>
        <mc:Fallback xmlns="">
          <p:sp>
            <p:nvSpPr>
              <p:cNvPr id="37" name="矩形 36">
                <a:extLst>
                  <a:ext uri="{FF2B5EF4-FFF2-40B4-BE49-F238E27FC236}">
                    <a16:creationId xmlns:a16="http://schemas.microsoft.com/office/drawing/2014/main" id="{EFFCC3ED-970D-4C6F-AA81-F933E786C39C}"/>
                  </a:ext>
                </a:extLst>
              </p:cNvPr>
              <p:cNvSpPr>
                <a:spLocks noRot="1" noChangeAspect="1" noMove="1" noResize="1" noEditPoints="1" noAdjustHandles="1" noChangeArrowheads="1" noChangeShapeType="1" noTextEdit="1"/>
              </p:cNvSpPr>
              <p:nvPr/>
            </p:nvSpPr>
            <p:spPr>
              <a:xfrm>
                <a:off x="5828561" y="5823304"/>
                <a:ext cx="2836354" cy="501997"/>
              </a:xfrm>
              <a:prstGeom prst="rect">
                <a:avLst/>
              </a:prstGeom>
              <a:blipFill>
                <a:blip r:embed="rId13"/>
                <a:stretch>
                  <a:fillRect b="-12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对话气泡: 圆角矩形 22">
                <a:extLst>
                  <a:ext uri="{FF2B5EF4-FFF2-40B4-BE49-F238E27FC236}">
                    <a16:creationId xmlns:a16="http://schemas.microsoft.com/office/drawing/2014/main" id="{E71EE401-F241-48FC-B68C-1716F29013AF}"/>
                  </a:ext>
                </a:extLst>
              </p:cNvPr>
              <p:cNvSpPr/>
              <p:nvPr/>
            </p:nvSpPr>
            <p:spPr>
              <a:xfrm>
                <a:off x="8335810" y="3165280"/>
                <a:ext cx="2047709" cy="488467"/>
              </a:xfrm>
              <a:prstGeom prst="wedgeRoundRectCallout">
                <a:avLst>
                  <a:gd name="adj1" fmla="val -72682"/>
                  <a:gd name="adj2" fmla="val 33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zh-CN" altLang="en-US" sz="1200" i="1" smtClean="0">
                              <a:latin typeface="Cambria Math" panose="02040503050406030204" pitchFamily="18" charset="0"/>
                            </a:rPr>
                          </m:ctrlPr>
                        </m:sSupPr>
                        <m:e>
                          <m:r>
                            <a:rPr lang="zh-CN" altLang="en-US" sz="1200" i="1" smtClean="0">
                              <a:latin typeface="Cambria Math" panose="02040503050406030204" pitchFamily="18" charset="0"/>
                            </a:rPr>
                            <m:t>𝛿</m:t>
                          </m:r>
                        </m:e>
                        <m:sup>
                          <m:r>
                            <a:rPr lang="zh-CN" altLang="en-US" sz="1200" i="0" smtClean="0">
                              <a:latin typeface="Cambria Math" panose="02040503050406030204" pitchFamily="18" charset="0"/>
                            </a:rPr>
                            <m:t>′</m:t>
                          </m:r>
                        </m:sup>
                      </m:sSup>
                      <m:d>
                        <m:dPr>
                          <m:ctrlPr>
                            <a:rPr lang="zh-CN" altLang="en-US" sz="1200" i="1" smtClean="0">
                              <a:latin typeface="Cambria Math" panose="02040503050406030204" pitchFamily="18" charset="0"/>
                            </a:rPr>
                          </m:ctrlPr>
                        </m:dPr>
                        <m:e>
                          <m:sSup>
                            <m:sSupPr>
                              <m:ctrlPr>
                                <a:rPr lang="zh-CN" altLang="en-US" sz="1200" i="1" smtClean="0">
                                  <a:latin typeface="Cambria Math" panose="02040503050406030204" pitchFamily="18" charset="0"/>
                                </a:rPr>
                              </m:ctrlPr>
                            </m:sSupPr>
                            <m:e>
                              <m:r>
                                <a:rPr lang="zh-CN" altLang="en-US" sz="1200" i="1" smtClean="0">
                                  <a:latin typeface="Cambria Math" panose="02040503050406030204" pitchFamily="18" charset="0"/>
                                </a:rPr>
                                <m:t>𝑧</m:t>
                              </m:r>
                            </m:e>
                            <m:sup>
                              <m:r>
                                <a:rPr lang="zh-CN" altLang="en-US" sz="1200" i="1" smtClean="0">
                                  <a:latin typeface="Cambria Math" panose="02040503050406030204" pitchFamily="18" charset="0"/>
                                </a:rPr>
                                <m:t>𝑙</m:t>
                              </m:r>
                            </m:sup>
                          </m:sSup>
                        </m:e>
                      </m:d>
                      <m:r>
                        <a:rPr lang="zh-CN" altLang="en-US" sz="1200" i="0" smtClean="0">
                          <a:latin typeface="Cambria Math" panose="02040503050406030204" pitchFamily="18" charset="0"/>
                        </a:rPr>
                        <m:t>=</m:t>
                      </m:r>
                      <m:r>
                        <a:rPr lang="zh-CN" altLang="en-US" sz="1200" i="1" smtClean="0">
                          <a:latin typeface="Cambria Math" panose="02040503050406030204" pitchFamily="18" charset="0"/>
                        </a:rPr>
                        <m:t>𝛿</m:t>
                      </m:r>
                      <m:d>
                        <m:dPr>
                          <m:ctrlPr>
                            <a:rPr lang="zh-CN" altLang="en-US" sz="1200" i="1" smtClean="0">
                              <a:latin typeface="Cambria Math" panose="02040503050406030204" pitchFamily="18" charset="0"/>
                            </a:rPr>
                          </m:ctrlPr>
                        </m:dPr>
                        <m:e>
                          <m:sSup>
                            <m:sSupPr>
                              <m:ctrlPr>
                                <a:rPr lang="zh-CN" altLang="en-US" sz="1200" i="1" smtClean="0">
                                  <a:latin typeface="Cambria Math" panose="02040503050406030204" pitchFamily="18" charset="0"/>
                                </a:rPr>
                              </m:ctrlPr>
                            </m:sSupPr>
                            <m:e>
                              <m:r>
                                <a:rPr lang="zh-CN" altLang="en-US" sz="1200" i="1" smtClean="0">
                                  <a:latin typeface="Cambria Math" panose="02040503050406030204" pitchFamily="18" charset="0"/>
                                </a:rPr>
                                <m:t>𝑧</m:t>
                              </m:r>
                            </m:e>
                            <m:sup>
                              <m:r>
                                <a:rPr lang="zh-CN" altLang="en-US" sz="1200" i="1" smtClean="0">
                                  <a:latin typeface="Cambria Math" panose="02040503050406030204" pitchFamily="18" charset="0"/>
                                </a:rPr>
                                <m:t>𝐿</m:t>
                              </m:r>
                            </m:sup>
                          </m:sSup>
                        </m:e>
                      </m:d>
                      <m:d>
                        <m:dPr>
                          <m:ctrlPr>
                            <a:rPr lang="zh-CN" altLang="en-US" sz="1200" i="1" smtClean="0">
                              <a:latin typeface="Cambria Math" panose="02040503050406030204" pitchFamily="18" charset="0"/>
                            </a:rPr>
                          </m:ctrlPr>
                        </m:dPr>
                        <m:e>
                          <m:r>
                            <a:rPr lang="zh-CN" altLang="en-US" sz="1200" i="0" smtClean="0">
                              <a:latin typeface="Cambria Math" panose="02040503050406030204" pitchFamily="18" charset="0"/>
                            </a:rPr>
                            <m:t>1−</m:t>
                          </m:r>
                          <m:r>
                            <a:rPr lang="zh-CN" altLang="en-US" sz="1200" i="1" smtClean="0">
                              <a:latin typeface="Cambria Math" panose="02040503050406030204" pitchFamily="18" charset="0"/>
                            </a:rPr>
                            <m:t>𝛿</m:t>
                          </m:r>
                          <m:d>
                            <m:dPr>
                              <m:ctrlPr>
                                <a:rPr lang="zh-CN" altLang="en-US" sz="1200" i="1" smtClean="0">
                                  <a:latin typeface="Cambria Math" panose="02040503050406030204" pitchFamily="18" charset="0"/>
                                </a:rPr>
                              </m:ctrlPr>
                            </m:dPr>
                            <m:e>
                              <m:sSup>
                                <m:sSupPr>
                                  <m:ctrlPr>
                                    <a:rPr lang="zh-CN" altLang="en-US" sz="1200" i="1" smtClean="0">
                                      <a:latin typeface="Cambria Math" panose="02040503050406030204" pitchFamily="18" charset="0"/>
                                    </a:rPr>
                                  </m:ctrlPr>
                                </m:sSupPr>
                                <m:e>
                                  <m:r>
                                    <a:rPr lang="zh-CN" altLang="en-US" sz="1200" i="1" smtClean="0">
                                      <a:latin typeface="Cambria Math" panose="02040503050406030204" pitchFamily="18" charset="0"/>
                                    </a:rPr>
                                    <m:t>𝑧</m:t>
                                  </m:r>
                                </m:e>
                                <m:sup>
                                  <m:r>
                                    <a:rPr lang="zh-CN" altLang="en-US" sz="1200" i="1" smtClean="0">
                                      <a:latin typeface="Cambria Math" panose="02040503050406030204" pitchFamily="18" charset="0"/>
                                    </a:rPr>
                                    <m:t>𝐿</m:t>
                                  </m:r>
                                </m:sup>
                              </m:sSup>
                            </m:e>
                          </m:d>
                        </m:e>
                      </m:d>
                    </m:oMath>
                  </m:oMathPara>
                </a14:m>
                <a:endParaRPr lang="zh-CN" altLang="en-US" sz="1200" dirty="0"/>
              </a:p>
            </p:txBody>
          </p:sp>
        </mc:Choice>
        <mc:Fallback xmlns="">
          <p:sp>
            <p:nvSpPr>
              <p:cNvPr id="23" name="对话气泡: 圆角矩形 22">
                <a:extLst>
                  <a:ext uri="{FF2B5EF4-FFF2-40B4-BE49-F238E27FC236}">
                    <a16:creationId xmlns:a16="http://schemas.microsoft.com/office/drawing/2014/main" id="{E71EE401-F241-48FC-B68C-1716F29013AF}"/>
                  </a:ext>
                </a:extLst>
              </p:cNvPr>
              <p:cNvSpPr>
                <a:spLocks noRot="1" noChangeAspect="1" noMove="1" noResize="1" noEditPoints="1" noAdjustHandles="1" noChangeArrowheads="1" noChangeShapeType="1" noTextEdit="1"/>
              </p:cNvSpPr>
              <p:nvPr/>
            </p:nvSpPr>
            <p:spPr>
              <a:xfrm>
                <a:off x="8335810" y="3165280"/>
                <a:ext cx="2047709" cy="488467"/>
              </a:xfrm>
              <a:prstGeom prst="wedgeRoundRectCallout">
                <a:avLst>
                  <a:gd name="adj1" fmla="val -72682"/>
                  <a:gd name="adj2" fmla="val 33828"/>
                  <a:gd name="adj3" fmla="val 16667"/>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348583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874712" y="473038"/>
            <a:ext cx="6623367" cy="584775"/>
          </a:xfrm>
          <a:prstGeom prst="rect">
            <a:avLst/>
          </a:prstGeom>
          <a:noFill/>
        </p:spPr>
        <p:txBody>
          <a:bodyPr wrap="square" rtlCol="0">
            <a:spAutoFit/>
            <a:scene3d>
              <a:camera prst="orthographicFront"/>
              <a:lightRig rig="threePt" dir="t"/>
            </a:scene3d>
            <a:sp3d contourW="12700"/>
          </a:bodyPr>
          <a:lstStyle/>
          <a:p>
            <a:pPr lvl="0">
              <a:defRPr/>
            </a:pPr>
            <a:r>
              <a:rPr kumimoji="0" lang="zh-CN" altLang="en-US" sz="3200" b="0" i="0" u="none" strike="noStrike" kern="1200" cap="none" spc="0" normalizeH="0" baseline="0" noProof="0" dirty="0">
                <a:ln>
                  <a:noFill/>
                </a:ln>
                <a:solidFill>
                  <a:prstClr val="white"/>
                </a:solidFill>
                <a:effectLst/>
                <a:uLnTx/>
                <a:uFillTx/>
                <a:latin typeface="碳纤维正粗黑简体" panose="02010601030101010101" pitchFamily="2" charset="-122"/>
                <a:ea typeface="碳纤维正粗黑简体" panose="02010601030101010101" pitchFamily="2" charset="-122"/>
                <a:cs typeface="+mn-cs"/>
              </a:rPr>
              <a:t>反向传播</a:t>
            </a:r>
          </a:p>
        </p:txBody>
      </p:sp>
      <p:grpSp>
        <p:nvGrpSpPr>
          <p:cNvPr id="31" name="组合 30"/>
          <p:cNvGrpSpPr/>
          <p:nvPr/>
        </p:nvGrpSpPr>
        <p:grpSpPr>
          <a:xfrm>
            <a:off x="0" y="863599"/>
            <a:ext cx="12192000" cy="232314"/>
            <a:chOff x="0" y="863599"/>
            <a:chExt cx="12192000" cy="232314"/>
          </a:xfrm>
        </p:grpSpPr>
        <p:cxnSp>
          <p:nvCxnSpPr>
            <p:cNvPr id="32" name="直接连接符 31"/>
            <p:cNvCxnSpPr/>
            <p:nvPr/>
          </p:nvCxnSpPr>
          <p:spPr>
            <a:xfrm>
              <a:off x="0" y="1095913"/>
              <a:ext cx="1219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0383519" y="863599"/>
              <a:ext cx="1024461" cy="232313"/>
              <a:chOff x="9494519" y="680443"/>
              <a:chExt cx="1024461" cy="377370"/>
            </a:xfrm>
          </p:grpSpPr>
          <p:sp>
            <p:nvSpPr>
              <p:cNvPr id="34" name="平行四边形 33"/>
              <p:cNvSpPr/>
              <p:nvPr/>
            </p:nvSpPr>
            <p:spPr>
              <a:xfrm>
                <a:off x="949451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平行四边形 34"/>
              <p:cNvSpPr/>
              <p:nvPr/>
            </p:nvSpPr>
            <p:spPr>
              <a:xfrm>
                <a:off x="983910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p:cNvSpPr/>
              <p:nvPr/>
            </p:nvSpPr>
            <p:spPr>
              <a:xfrm>
                <a:off x="10183699" y="680443"/>
                <a:ext cx="335281" cy="377370"/>
              </a:xfrm>
              <a:prstGeom prst="parallelogram">
                <a:avLst>
                  <a:gd name="adj" fmla="val 3741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文本框 26">
            <a:extLst>
              <a:ext uri="{FF2B5EF4-FFF2-40B4-BE49-F238E27FC236}">
                <a16:creationId xmlns:a16="http://schemas.microsoft.com/office/drawing/2014/main" id="{EBF7D4BD-BFF9-4A09-B575-BDF3CE45FB40}"/>
              </a:ext>
            </a:extLst>
          </p:cNvPr>
          <p:cNvSpPr txBox="1"/>
          <p:nvPr/>
        </p:nvSpPr>
        <p:spPr>
          <a:xfrm>
            <a:off x="6154655" y="1361669"/>
            <a:ext cx="1648543" cy="338554"/>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由上页推导可令 </a:t>
            </a:r>
            <a:endParaRPr lang="zh-CN" altLang="en-US" sz="1400" dirty="0">
              <a:solidFill>
                <a:schemeClr val="bg1"/>
              </a:solidFill>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239B105-788D-4ACE-91AA-700F1EFB76B1}"/>
                  </a:ext>
                </a:extLst>
              </p:cNvPr>
              <p:cNvSpPr/>
              <p:nvPr/>
            </p:nvSpPr>
            <p:spPr>
              <a:xfrm>
                <a:off x="4574026" y="3332481"/>
                <a:ext cx="8754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dirty="0" smtClean="0">
                              <a:solidFill>
                                <a:schemeClr val="tx1"/>
                              </a:solidFill>
                              <a:latin typeface="Cambria Math" panose="02040503050406030204" pitchFamily="18" charset="0"/>
                            </a:rPr>
                          </m:ctrlPr>
                        </m:sSupPr>
                        <m:e>
                          <m:r>
                            <a:rPr lang="zh-CN" altLang="en-US" i="1" dirty="0">
                              <a:solidFill>
                                <a:schemeClr val="tx1"/>
                              </a:solidFill>
                              <a:latin typeface="Cambria Math" panose="02040503050406030204" pitchFamily="18" charset="0"/>
                            </a:rPr>
                            <m:t>𝑎</m:t>
                          </m:r>
                        </m:e>
                        <m:sup>
                          <m:r>
                            <a:rPr lang="zh-CN" altLang="en-US" i="1" dirty="0">
                              <a:solidFill>
                                <a:schemeClr val="tx1"/>
                              </a:solidFill>
                              <a:latin typeface="Cambria Math" panose="02040503050406030204" pitchFamily="18" charset="0"/>
                            </a:rPr>
                            <m:t>𝐿</m:t>
                          </m:r>
                        </m:sup>
                      </m:sSup>
                      <m:d>
                        <m:dPr>
                          <m:ctrlPr>
                            <a:rPr lang="zh-CN" altLang="en-US" i="1" dirty="0">
                              <a:solidFill>
                                <a:schemeClr val="tx1"/>
                              </a:solidFill>
                              <a:latin typeface="Cambria Math" panose="02040503050406030204" pitchFamily="18" charset="0"/>
                            </a:rPr>
                          </m:ctrlPr>
                        </m:dPr>
                        <m:e>
                          <m:sSub>
                            <m:sSubPr>
                              <m:ctrlPr>
                                <a:rPr lang="zh-CN" altLang="en-US" i="1" dirty="0">
                                  <a:solidFill>
                                    <a:schemeClr val="tx1"/>
                                  </a:solidFill>
                                  <a:latin typeface="Cambria Math" panose="02040503050406030204" pitchFamily="18" charset="0"/>
                                </a:rPr>
                              </m:ctrlPr>
                            </m:sSubPr>
                            <m:e>
                              <m:acc>
                                <m:accPr>
                                  <m:chr m:val="⃗"/>
                                  <m:ctrlPr>
                                    <a:rPr lang="zh-CN" altLang="en-US" i="1" dirty="0">
                                      <a:solidFill>
                                        <a:schemeClr val="tx1"/>
                                      </a:solidFill>
                                      <a:latin typeface="Cambria Math" panose="02040503050406030204" pitchFamily="18" charset="0"/>
                                    </a:rPr>
                                  </m:ctrlPr>
                                </m:accPr>
                                <m:e>
                                  <m:r>
                                    <a:rPr lang="zh-CN" altLang="en-US" i="1" dirty="0">
                                      <a:solidFill>
                                        <a:schemeClr val="tx1"/>
                                      </a:solidFill>
                                      <a:latin typeface="Cambria Math" panose="02040503050406030204" pitchFamily="18" charset="0"/>
                                    </a:rPr>
                                    <m:t>𝑥</m:t>
                                  </m:r>
                                </m:e>
                              </m:acc>
                            </m:e>
                            <m:sub>
                              <m:r>
                                <a:rPr lang="zh-CN" altLang="en-US" i="1" dirty="0">
                                  <a:solidFill>
                                    <a:schemeClr val="tx1"/>
                                  </a:solidFill>
                                  <a:latin typeface="Cambria Math" panose="02040503050406030204" pitchFamily="18" charset="0"/>
                                </a:rPr>
                                <m:t>𝑖</m:t>
                              </m:r>
                            </m:sub>
                          </m:sSub>
                        </m:e>
                      </m:d>
                    </m:oMath>
                  </m:oMathPara>
                </a14:m>
                <a:endParaRPr lang="zh-CN" altLang="en-US" dirty="0"/>
              </a:p>
            </p:txBody>
          </p:sp>
        </mc:Choice>
        <mc:Fallback xmlns="">
          <p:sp>
            <p:nvSpPr>
              <p:cNvPr id="11" name="矩形 10">
                <a:extLst>
                  <a:ext uri="{FF2B5EF4-FFF2-40B4-BE49-F238E27FC236}">
                    <a16:creationId xmlns:a16="http://schemas.microsoft.com/office/drawing/2014/main" id="{C239B105-788D-4ACE-91AA-700F1EFB76B1}"/>
                  </a:ext>
                </a:extLst>
              </p:cNvPr>
              <p:cNvSpPr>
                <a:spLocks noRot="1" noChangeAspect="1" noMove="1" noResize="1" noEditPoints="1" noAdjustHandles="1" noChangeArrowheads="1" noChangeShapeType="1" noTextEdit="1"/>
              </p:cNvSpPr>
              <p:nvPr/>
            </p:nvSpPr>
            <p:spPr>
              <a:xfrm>
                <a:off x="4574026" y="3332481"/>
                <a:ext cx="875496" cy="369332"/>
              </a:xfrm>
              <a:prstGeom prst="rect">
                <a:avLst/>
              </a:prstGeom>
              <a:blipFill>
                <a:blip r:embed="rId3"/>
                <a:stretch>
                  <a:fillRect t="-21667" r="-10417" b="-3333"/>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50ED41A-3FA0-4D6B-886B-7B5AFF6EB5FD}"/>
              </a:ext>
            </a:extLst>
          </p:cNvPr>
          <p:cNvPicPr>
            <a:picLocks noChangeAspect="1"/>
          </p:cNvPicPr>
          <p:nvPr/>
        </p:nvPicPr>
        <p:blipFill>
          <a:blip r:embed="rId4"/>
          <a:stretch>
            <a:fillRect/>
          </a:stretch>
        </p:blipFill>
        <p:spPr>
          <a:xfrm>
            <a:off x="767094" y="1469299"/>
            <a:ext cx="4377515" cy="3268861"/>
          </a:xfrm>
          <a:prstGeom prst="rect">
            <a:avLst/>
          </a:prstGeom>
          <a:effectLst>
            <a:glow rad="76200">
              <a:schemeClr val="bg2"/>
            </a:glow>
          </a:effectLst>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7823CB3-7D0C-4325-9724-2108C756EA39}"/>
                  </a:ext>
                </a:extLst>
              </p:cNvPr>
              <p:cNvSpPr txBox="1"/>
              <p:nvPr/>
            </p:nvSpPr>
            <p:spPr>
              <a:xfrm>
                <a:off x="767094" y="5005198"/>
                <a:ext cx="4616334" cy="1401217"/>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solidFill>
                      <a:srgbClr val="92D050"/>
                    </a:solidFill>
                    <a:sym typeface="Wingdings" panose="05000000000000000000" pitchFamily="2" charset="2"/>
                  </a:rPr>
                  <a:t>后边的计算中，</a:t>
                </a:r>
                <a14:m>
                  <m:oMath xmlns:m="http://schemas.openxmlformats.org/officeDocument/2006/math">
                    <m:r>
                      <a:rPr lang="en-US" altLang="zh-CN" sz="1400" b="0" i="1" smtClean="0">
                        <a:solidFill>
                          <a:srgbClr val="92D050"/>
                        </a:solidFill>
                        <a:latin typeface="Cambria Math" panose="02040503050406030204" pitchFamily="18" charset="0"/>
                        <a:sym typeface="Wingdings" panose="05000000000000000000" pitchFamily="2" charset="2"/>
                      </a:rPr>
                      <m:t>𝐶</m:t>
                    </m:r>
                    <m:r>
                      <a:rPr lang="zh-CN" altLang="en-US" sz="1400" i="1">
                        <a:solidFill>
                          <a:srgbClr val="92D050"/>
                        </a:solidFill>
                        <a:latin typeface="Cambria Math" panose="02040503050406030204" pitchFamily="18" charset="0"/>
                        <a:sym typeface="Wingdings" panose="05000000000000000000" pitchFamily="2" charset="2"/>
                      </a:rPr>
                      <m:t>，</m:t>
                    </m:r>
                  </m:oMath>
                </a14:m>
                <a:r>
                  <a:rPr lang="en-US" altLang="zh-CN" sz="1400" dirty="0">
                    <a:solidFill>
                      <a:srgbClr val="92D050"/>
                    </a:solidFill>
                    <a:sym typeface="Wingdings" panose="05000000000000000000" pitchFamily="2" charset="2"/>
                  </a:rPr>
                  <a:t> </a:t>
                </a:r>
                <a14:m>
                  <m:oMath xmlns:m="http://schemas.openxmlformats.org/officeDocument/2006/math">
                    <m:r>
                      <a:rPr lang="en-US" altLang="zh-CN" sz="1400" b="0" i="1" smtClean="0">
                        <a:solidFill>
                          <a:srgbClr val="92D050"/>
                        </a:solidFill>
                        <a:latin typeface="Cambria Math" panose="02040503050406030204" pitchFamily="18" charset="0"/>
                        <a:sym typeface="Wingdings" panose="05000000000000000000" pitchFamily="2" charset="2"/>
                      </a:rPr>
                      <m:t>𝑏</m:t>
                    </m:r>
                  </m:oMath>
                </a14:m>
                <a:r>
                  <a:rPr lang="zh-CN" altLang="en-US" sz="1400" dirty="0">
                    <a:solidFill>
                      <a:srgbClr val="92D050"/>
                    </a:solidFill>
                  </a:rPr>
                  <a:t>，</a:t>
                </a:r>
                <a:r>
                  <a:rPr lang="en-US" altLang="zh-CN" sz="1400" dirty="0">
                    <a:solidFill>
                      <a:srgbClr val="92D050"/>
                    </a:solidFill>
                    <a:sym typeface="Wingdings" panose="05000000000000000000" pitchFamily="2" charset="2"/>
                  </a:rPr>
                  <a:t> </a:t>
                </a:r>
                <a14:m>
                  <m:oMath xmlns:m="http://schemas.openxmlformats.org/officeDocument/2006/math">
                    <m:r>
                      <a:rPr lang="en-US" altLang="zh-CN" sz="1400" b="0" i="1" smtClean="0">
                        <a:solidFill>
                          <a:srgbClr val="92D050"/>
                        </a:solidFill>
                        <a:latin typeface="Cambria Math" panose="02040503050406030204" pitchFamily="18" charset="0"/>
                        <a:sym typeface="Wingdings" panose="05000000000000000000" pitchFamily="2" charset="2"/>
                      </a:rPr>
                      <m:t>𝑤</m:t>
                    </m:r>
                  </m:oMath>
                </a14:m>
                <a:r>
                  <a:rPr lang="zh-CN" altLang="en-US" sz="1400" dirty="0">
                    <a:solidFill>
                      <a:srgbClr val="92D050"/>
                    </a:solidFill>
                  </a:rPr>
                  <a:t>都视为单个样本的二次函数，偏置和权重。即：</a:t>
                </a:r>
                <a:endParaRPr lang="en-US" altLang="zh-CN" sz="1400" dirty="0">
                  <a:solidFill>
                    <a:srgbClr val="92D050"/>
                  </a:solidFill>
                </a:endParaRPr>
              </a:p>
              <a:p>
                <a:pPr marL="285750" indent="-285750">
                  <a:buFont typeface="Wingdings" panose="05000000000000000000" pitchFamily="2" charset="2"/>
                  <a:buChar char="l"/>
                </a:pPr>
                <a:r>
                  <a:rPr lang="zh-CN" altLang="en-US" sz="1400" dirty="0">
                    <a:solidFill>
                      <a:srgbClr val="92D050"/>
                    </a:solidFill>
                  </a:rPr>
                  <a:t>代价函数：</a:t>
                </a:r>
                <a:r>
                  <a:rPr lang="en-US" altLang="zh-CN" sz="1400" dirty="0">
                    <a:solidFill>
                      <a:srgbClr val="92D050"/>
                    </a:solidFill>
                  </a:rPr>
                  <a:t> </a:t>
                </a:r>
                <a14:m>
                  <m:oMath xmlns:m="http://schemas.openxmlformats.org/officeDocument/2006/math">
                    <m:r>
                      <a:rPr lang="en-US" altLang="zh-CN" sz="1400" i="1">
                        <a:solidFill>
                          <a:srgbClr val="92D050"/>
                        </a:solidFill>
                        <a:latin typeface="Cambria Math" panose="02040503050406030204" pitchFamily="18" charset="0"/>
                      </a:rPr>
                      <m:t>𝐶</m:t>
                    </m:r>
                    <m:r>
                      <a:rPr lang="en-US" altLang="zh-CN" sz="1400" i="1">
                        <a:solidFill>
                          <a:srgbClr val="92D050"/>
                        </a:solidFill>
                        <a:latin typeface="Cambria Math" panose="02040503050406030204" pitchFamily="18" charset="0"/>
                      </a:rPr>
                      <m:t>= </m:t>
                    </m:r>
                    <m:sSub>
                      <m:sSubPr>
                        <m:ctrlPr>
                          <a:rPr lang="zh-CN" altLang="en-US" sz="1400" i="1">
                            <a:solidFill>
                              <a:srgbClr val="92D050"/>
                            </a:solidFill>
                            <a:latin typeface="Cambria Math" panose="02040503050406030204" pitchFamily="18" charset="0"/>
                          </a:rPr>
                        </m:ctrlPr>
                      </m:sSubPr>
                      <m:e>
                        <m:r>
                          <a:rPr lang="en-US" altLang="zh-CN" sz="1400" i="1">
                            <a:solidFill>
                              <a:srgbClr val="92D050"/>
                            </a:solidFill>
                            <a:latin typeface="Cambria Math" panose="02040503050406030204" pitchFamily="18" charset="0"/>
                          </a:rPr>
                          <m:t>𝐶</m:t>
                        </m:r>
                      </m:e>
                      <m:sub>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sub>
                    </m:sSub>
                    <m:r>
                      <a:rPr lang="zh-CN" altLang="en-US" sz="1400" i="1">
                        <a:solidFill>
                          <a:srgbClr val="92D050"/>
                        </a:solidFill>
                        <a:latin typeface="Cambria Math" panose="02040503050406030204" pitchFamily="18" charset="0"/>
                      </a:rPr>
                      <m:t>=</m:t>
                    </m:r>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1</m:t>
                        </m:r>
                      </m:num>
                      <m:den>
                        <m:r>
                          <a:rPr lang="zh-CN" altLang="en-US" sz="1400" i="1">
                            <a:solidFill>
                              <a:srgbClr val="92D050"/>
                            </a:solidFill>
                            <a:latin typeface="Cambria Math" panose="02040503050406030204" pitchFamily="18" charset="0"/>
                          </a:rPr>
                          <m:t>2</m:t>
                        </m:r>
                      </m:den>
                    </m:f>
                    <m:sSup>
                      <m:sSupPr>
                        <m:ctrlPr>
                          <a:rPr lang="zh-CN" altLang="en-US" sz="1400" i="1">
                            <a:solidFill>
                              <a:srgbClr val="92D050"/>
                            </a:solidFill>
                            <a:latin typeface="Cambria Math" panose="02040503050406030204" pitchFamily="18" charset="0"/>
                          </a:rPr>
                        </m:ctrlPr>
                      </m:sSupPr>
                      <m:e>
                        <m:d>
                          <m:dPr>
                            <m:begChr m:val="‖"/>
                            <m:endChr m:val="‖"/>
                            <m:ctrlPr>
                              <a:rPr lang="zh-CN" altLang="en-US" sz="1400" i="1">
                                <a:solidFill>
                                  <a:srgbClr val="92D050"/>
                                </a:solidFill>
                                <a:latin typeface="Cambria Math" panose="02040503050406030204" pitchFamily="18" charset="0"/>
                              </a:rPr>
                            </m:ctrlPr>
                          </m:d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𝑦</m:t>
                                </m:r>
                              </m:e>
                            </m:acc>
                            <m:d>
                              <m:dPr>
                                <m:ctrlPr>
                                  <a:rPr lang="zh-CN" altLang="en-US" sz="1400" i="1">
                                    <a:solidFill>
                                      <a:srgbClr val="92D050"/>
                                    </a:solidFill>
                                    <a:latin typeface="Cambria Math" panose="02040503050406030204" pitchFamily="18" charset="0"/>
                                  </a:rPr>
                                </m:ctrlPr>
                              </m:dPr>
                              <m:e>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e>
                            </m:d>
                            <m:r>
                              <a:rPr lang="zh-CN" altLang="en-US" sz="1400" i="1">
                                <a:solidFill>
                                  <a:srgbClr val="92D050"/>
                                </a:solidFill>
                                <a:latin typeface="Cambria Math" panose="02040503050406030204" pitchFamily="18" charset="0"/>
                              </a:rPr>
                              <m:t>−</m:t>
                            </m:r>
                            <m:sSup>
                              <m:sSupPr>
                                <m:ctrlPr>
                                  <a:rPr lang="zh-CN" altLang="en-US" sz="1400" i="1">
                                    <a:solidFill>
                                      <a:srgbClr val="92D050"/>
                                    </a:solidFill>
                                    <a:latin typeface="Cambria Math" panose="02040503050406030204" pitchFamily="18" charset="0"/>
                                  </a:rPr>
                                </m:ctrlPr>
                              </m:sSupPr>
                              <m:e>
                                <m:r>
                                  <a:rPr lang="zh-CN" altLang="en-US" sz="1400" i="1">
                                    <a:solidFill>
                                      <a:srgbClr val="92D050"/>
                                    </a:solidFill>
                                    <a:latin typeface="Cambria Math" panose="02040503050406030204" pitchFamily="18" charset="0"/>
                                  </a:rPr>
                                  <m:t>𝑎</m:t>
                                </m:r>
                              </m:e>
                              <m:sup>
                                <m:r>
                                  <a:rPr lang="zh-CN" altLang="en-US" sz="1400" i="1">
                                    <a:solidFill>
                                      <a:srgbClr val="92D050"/>
                                    </a:solidFill>
                                    <a:latin typeface="Cambria Math" panose="02040503050406030204" pitchFamily="18" charset="0"/>
                                  </a:rPr>
                                  <m:t>𝐿</m:t>
                                </m:r>
                              </m:sup>
                            </m:sSup>
                            <m:d>
                              <m:dPr>
                                <m:ctrlPr>
                                  <a:rPr lang="zh-CN" altLang="en-US" sz="1400" i="1">
                                    <a:solidFill>
                                      <a:srgbClr val="92D050"/>
                                    </a:solidFill>
                                    <a:latin typeface="Cambria Math" panose="02040503050406030204" pitchFamily="18" charset="0"/>
                                  </a:rPr>
                                </m:ctrlPr>
                              </m:dPr>
                              <m:e>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e>
                            </m:d>
                          </m:e>
                        </m:d>
                      </m:e>
                      <m:sup>
                        <m:r>
                          <a:rPr lang="zh-CN" altLang="en-US" sz="1400" i="1">
                            <a:solidFill>
                              <a:srgbClr val="92D050"/>
                            </a:solidFill>
                            <a:latin typeface="Cambria Math" panose="02040503050406030204" pitchFamily="18" charset="0"/>
                          </a:rPr>
                          <m:t>2</m:t>
                        </m:r>
                      </m:sup>
                    </m:sSup>
                  </m:oMath>
                </a14:m>
                <a:endParaRPr lang="en-US" altLang="zh-CN" sz="1400" dirty="0">
                  <a:solidFill>
                    <a:srgbClr val="92D050"/>
                  </a:solidFill>
                </a:endParaRPr>
              </a:p>
              <a:p>
                <a:pPr marL="285750" indent="-285750">
                  <a:buFont typeface="Wingdings" panose="05000000000000000000" pitchFamily="2" charset="2"/>
                  <a:buChar char="l"/>
                </a:pPr>
                <a:r>
                  <a:rPr lang="zh-CN" altLang="en-US" sz="1400" dirty="0">
                    <a:solidFill>
                      <a:srgbClr val="92D050"/>
                    </a:solidFill>
                  </a:rPr>
                  <a:t>目标</a:t>
                </a:r>
                <a14:m>
                  <m:oMath xmlns:m="http://schemas.openxmlformats.org/officeDocument/2006/math">
                    <m:r>
                      <a:rPr lang="zh-CN" altLang="en-US" sz="1400" i="1">
                        <a:solidFill>
                          <a:srgbClr val="92D050"/>
                        </a:solidFill>
                        <a:latin typeface="Cambria Math" panose="02040503050406030204" pitchFamily="18" charset="0"/>
                      </a:rPr>
                      <m:t>：</m:t>
                    </m:r>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m:t>
                        </m:r>
                        <m:r>
                          <a:rPr lang="en-US" altLang="zh-CN" sz="1400" i="1">
                            <a:solidFill>
                              <a:srgbClr val="92D050"/>
                            </a:solidFill>
                            <a:latin typeface="Cambria Math" panose="02040503050406030204" pitchFamily="18" charset="0"/>
                          </a:rPr>
                          <m:t>𝐶</m:t>
                        </m:r>
                      </m:num>
                      <m:den>
                        <m:r>
                          <a:rPr lang="zh-CN" altLang="en-US" sz="1400" i="1">
                            <a:solidFill>
                              <a:srgbClr val="92D050"/>
                            </a:solidFill>
                            <a:latin typeface="Cambria Math" panose="02040503050406030204" pitchFamily="18" charset="0"/>
                          </a:rPr>
                          <m:t>𝜕</m:t>
                        </m:r>
                        <m:r>
                          <a:rPr lang="zh-CN" altLang="en-US" sz="1400" i="1">
                            <a:solidFill>
                              <a:srgbClr val="92D050"/>
                            </a:solidFill>
                            <a:latin typeface="Cambria Math" panose="02040503050406030204" pitchFamily="18" charset="0"/>
                          </a:rPr>
                          <m:t>𝑏</m:t>
                        </m:r>
                      </m:den>
                    </m:f>
                    <m:r>
                      <a:rPr lang="en-US" altLang="zh-CN" sz="1400" i="1">
                        <a:solidFill>
                          <a:srgbClr val="92D050"/>
                        </a:solidFill>
                        <a:latin typeface="Cambria Math" panose="02040503050406030204" pitchFamily="18" charset="0"/>
                      </a:rPr>
                      <m:t>=</m:t>
                    </m:r>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m:t>
                        </m:r>
                        <m:sSub>
                          <m:sSubPr>
                            <m:ctrlPr>
                              <a:rPr lang="zh-CN" altLang="en-US" sz="1400" i="1">
                                <a:solidFill>
                                  <a:srgbClr val="92D050"/>
                                </a:solidFill>
                                <a:latin typeface="Cambria Math" panose="02040503050406030204" pitchFamily="18" charset="0"/>
                              </a:rPr>
                            </m:ctrlPr>
                          </m:sSubPr>
                          <m:e>
                            <m:r>
                              <a:rPr lang="en-US" altLang="zh-CN" sz="1400" i="1">
                                <a:solidFill>
                                  <a:srgbClr val="92D050"/>
                                </a:solidFill>
                                <a:latin typeface="Cambria Math" panose="02040503050406030204" pitchFamily="18" charset="0"/>
                              </a:rPr>
                              <m:t>𝐶</m:t>
                            </m:r>
                          </m:e>
                          <m:sub>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sub>
                        </m:sSub>
                      </m:num>
                      <m:den>
                        <m:r>
                          <a:rPr lang="zh-CN" altLang="en-US" sz="1400" i="1">
                            <a:solidFill>
                              <a:srgbClr val="92D050"/>
                            </a:solidFill>
                            <a:latin typeface="Cambria Math" panose="02040503050406030204" pitchFamily="18" charset="0"/>
                          </a:rPr>
                          <m:t>𝜕</m:t>
                        </m:r>
                        <m:r>
                          <a:rPr lang="zh-CN" altLang="en-US" sz="1400" i="1">
                            <a:solidFill>
                              <a:srgbClr val="92D050"/>
                            </a:solidFill>
                            <a:latin typeface="Cambria Math" panose="02040503050406030204" pitchFamily="18" charset="0"/>
                          </a:rPr>
                          <m:t>𝑏</m:t>
                        </m:r>
                      </m:den>
                    </m:f>
                  </m:oMath>
                </a14:m>
                <a:r>
                  <a:rPr lang="zh-CN" altLang="en-US" sz="1400" i="1" dirty="0">
                    <a:solidFill>
                      <a:srgbClr val="92D050"/>
                    </a:solidFill>
                    <a:latin typeface="Cambria Math" panose="02040503050406030204" pitchFamily="18" charset="0"/>
                  </a:rPr>
                  <a:t> ， </a:t>
                </a:r>
                <a14:m>
                  <m:oMath xmlns:m="http://schemas.openxmlformats.org/officeDocument/2006/math">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m:t>
                        </m:r>
                        <m:r>
                          <a:rPr lang="en-US" altLang="zh-CN" sz="1400" i="1">
                            <a:solidFill>
                              <a:srgbClr val="92D050"/>
                            </a:solidFill>
                            <a:latin typeface="Cambria Math" panose="02040503050406030204" pitchFamily="18" charset="0"/>
                          </a:rPr>
                          <m:t>𝐶</m:t>
                        </m:r>
                      </m:num>
                      <m:den>
                        <m:r>
                          <a:rPr lang="zh-CN" altLang="en-US" sz="1400" i="1">
                            <a:solidFill>
                              <a:srgbClr val="92D050"/>
                            </a:solidFill>
                            <a:latin typeface="Cambria Math" panose="02040503050406030204" pitchFamily="18" charset="0"/>
                          </a:rPr>
                          <m:t>𝜕</m:t>
                        </m:r>
                        <m:r>
                          <a:rPr lang="zh-CN" altLang="en-US" sz="1400" i="1">
                            <a:solidFill>
                              <a:srgbClr val="92D050"/>
                            </a:solidFill>
                            <a:latin typeface="Cambria Math" panose="02040503050406030204" pitchFamily="18" charset="0"/>
                          </a:rPr>
                          <m:t>𝑏</m:t>
                        </m:r>
                      </m:den>
                    </m:f>
                    <m:r>
                      <a:rPr lang="en-US" altLang="zh-CN" sz="1400" i="1">
                        <a:solidFill>
                          <a:srgbClr val="92D050"/>
                        </a:solidFill>
                        <a:latin typeface="Cambria Math" panose="02040503050406030204" pitchFamily="18" charset="0"/>
                      </a:rPr>
                      <m:t>=</m:t>
                    </m:r>
                    <m:f>
                      <m:fPr>
                        <m:ctrlPr>
                          <a:rPr lang="zh-CN" altLang="en-US" sz="1400" i="1">
                            <a:solidFill>
                              <a:srgbClr val="92D050"/>
                            </a:solidFill>
                            <a:latin typeface="Cambria Math" panose="02040503050406030204" pitchFamily="18" charset="0"/>
                          </a:rPr>
                        </m:ctrlPr>
                      </m:fPr>
                      <m:num>
                        <m:r>
                          <a:rPr lang="zh-CN" altLang="en-US" sz="1400" i="1">
                            <a:solidFill>
                              <a:srgbClr val="92D050"/>
                            </a:solidFill>
                            <a:latin typeface="Cambria Math" panose="02040503050406030204" pitchFamily="18" charset="0"/>
                          </a:rPr>
                          <m:t>𝜕</m:t>
                        </m:r>
                        <m:sSub>
                          <m:sSubPr>
                            <m:ctrlPr>
                              <a:rPr lang="zh-CN" altLang="en-US" sz="1400" i="1">
                                <a:solidFill>
                                  <a:srgbClr val="92D050"/>
                                </a:solidFill>
                                <a:latin typeface="Cambria Math" panose="02040503050406030204" pitchFamily="18" charset="0"/>
                              </a:rPr>
                            </m:ctrlPr>
                          </m:sSubPr>
                          <m:e>
                            <m:r>
                              <a:rPr lang="en-US" altLang="zh-CN" sz="1400" i="1">
                                <a:solidFill>
                                  <a:srgbClr val="92D050"/>
                                </a:solidFill>
                                <a:latin typeface="Cambria Math" panose="02040503050406030204" pitchFamily="18" charset="0"/>
                              </a:rPr>
                              <m:t>𝐶</m:t>
                            </m:r>
                          </m:e>
                          <m:sub>
                            <m:sSub>
                              <m:sSubPr>
                                <m:ctrlPr>
                                  <a:rPr lang="zh-CN" altLang="en-US" sz="1400" i="1">
                                    <a:solidFill>
                                      <a:srgbClr val="92D050"/>
                                    </a:solidFill>
                                    <a:latin typeface="Cambria Math" panose="02040503050406030204" pitchFamily="18" charset="0"/>
                                  </a:rPr>
                                </m:ctrlPr>
                              </m:sSubPr>
                              <m:e>
                                <m:acc>
                                  <m:accPr>
                                    <m:chr m:val="⃗"/>
                                    <m:ctrlPr>
                                      <a:rPr lang="zh-CN" altLang="en-US" sz="1400" i="1">
                                        <a:solidFill>
                                          <a:srgbClr val="92D050"/>
                                        </a:solidFill>
                                        <a:latin typeface="Cambria Math" panose="02040503050406030204" pitchFamily="18" charset="0"/>
                                      </a:rPr>
                                    </m:ctrlPr>
                                  </m:accPr>
                                  <m:e>
                                    <m:r>
                                      <a:rPr lang="zh-CN" altLang="en-US" sz="1400" i="1">
                                        <a:solidFill>
                                          <a:srgbClr val="92D050"/>
                                        </a:solidFill>
                                        <a:latin typeface="Cambria Math" panose="02040503050406030204" pitchFamily="18" charset="0"/>
                                      </a:rPr>
                                      <m:t>𝑥</m:t>
                                    </m:r>
                                  </m:e>
                                </m:acc>
                              </m:e>
                              <m:sub>
                                <m:r>
                                  <a:rPr lang="zh-CN" altLang="en-US" sz="1400" i="1">
                                    <a:solidFill>
                                      <a:srgbClr val="92D050"/>
                                    </a:solidFill>
                                    <a:latin typeface="Cambria Math" panose="02040503050406030204" pitchFamily="18" charset="0"/>
                                  </a:rPr>
                                  <m:t>𝑖</m:t>
                                </m:r>
                              </m:sub>
                            </m:sSub>
                          </m:sub>
                        </m:sSub>
                      </m:num>
                      <m:den>
                        <m:r>
                          <a:rPr lang="zh-CN" altLang="en-US" sz="1400" i="1">
                            <a:solidFill>
                              <a:srgbClr val="92D050"/>
                            </a:solidFill>
                            <a:latin typeface="Cambria Math" panose="02040503050406030204" pitchFamily="18" charset="0"/>
                          </a:rPr>
                          <m:t>𝜕</m:t>
                        </m:r>
                        <m:r>
                          <a:rPr lang="en-US" altLang="zh-CN" sz="1400" i="1">
                            <a:solidFill>
                              <a:srgbClr val="92D050"/>
                            </a:solidFill>
                            <a:latin typeface="Cambria Math" panose="02040503050406030204" pitchFamily="18" charset="0"/>
                          </a:rPr>
                          <m:t>𝑤</m:t>
                        </m:r>
                      </m:den>
                    </m:f>
                  </m:oMath>
                </a14:m>
                <a:endParaRPr lang="en-US" altLang="zh-CN" sz="1400" dirty="0">
                  <a:solidFill>
                    <a:srgbClr val="92D050"/>
                  </a:solidFill>
                </a:endParaRPr>
              </a:p>
              <a:p>
                <a:pPr marL="285750" indent="-285750">
                  <a:buFont typeface="Wingdings" panose="05000000000000000000" pitchFamily="2" charset="2"/>
                  <a:buChar char="l"/>
                </a:pPr>
                <a:r>
                  <a:rPr lang="zh-CN" altLang="en-US" sz="1400" dirty="0">
                    <a:solidFill>
                      <a:srgbClr val="92D050"/>
                    </a:solidFill>
                  </a:rPr>
                  <a:t>标签：</a:t>
                </a:r>
                <a14:m>
                  <m:oMath xmlns:m="http://schemas.openxmlformats.org/officeDocument/2006/math">
                    <m:r>
                      <a:rPr lang="en-US" altLang="zh-CN" sz="1400" i="1" dirty="0" smtClean="0">
                        <a:solidFill>
                          <a:srgbClr val="92D050"/>
                        </a:solidFill>
                        <a:latin typeface="Cambria Math" panose="02040503050406030204" pitchFamily="18" charset="0"/>
                      </a:rPr>
                      <m:t>𝑦</m:t>
                    </m:r>
                    <m:r>
                      <a:rPr lang="en-US" altLang="zh-CN" sz="1400" i="0" dirty="0" smtClean="0">
                        <a:solidFill>
                          <a:srgbClr val="92D050"/>
                        </a:solidFill>
                        <a:latin typeface="Cambria Math" panose="02040503050406030204" pitchFamily="18" charset="0"/>
                      </a:rPr>
                      <m:t>=</m:t>
                    </m:r>
                    <m:acc>
                      <m:accPr>
                        <m:chr m:val="⃗"/>
                        <m:ctrlPr>
                          <a:rPr lang="en-US" altLang="zh-CN" sz="1400" i="1" dirty="0" smtClean="0">
                            <a:solidFill>
                              <a:srgbClr val="92D050"/>
                            </a:solidFill>
                            <a:latin typeface="Cambria Math" panose="02040503050406030204" pitchFamily="18" charset="0"/>
                          </a:rPr>
                        </m:ctrlPr>
                      </m:accPr>
                      <m:e>
                        <m:r>
                          <a:rPr lang="en-US" altLang="zh-CN" sz="1400" i="1" dirty="0" smtClean="0">
                            <a:solidFill>
                              <a:srgbClr val="92D050"/>
                            </a:solidFill>
                            <a:latin typeface="Cambria Math" panose="02040503050406030204" pitchFamily="18" charset="0"/>
                          </a:rPr>
                          <m:t>𝑦</m:t>
                        </m:r>
                      </m:e>
                    </m:acc>
                    <m:d>
                      <m:dPr>
                        <m:ctrlPr>
                          <a:rPr lang="en-US" altLang="zh-CN" sz="1400" i="1" dirty="0" smtClean="0">
                            <a:solidFill>
                              <a:srgbClr val="92D050"/>
                            </a:solidFill>
                            <a:latin typeface="Cambria Math" panose="02040503050406030204" pitchFamily="18" charset="0"/>
                          </a:rPr>
                        </m:ctrlPr>
                      </m:dPr>
                      <m:e>
                        <m:sSub>
                          <m:sSubPr>
                            <m:ctrlPr>
                              <a:rPr lang="en-US" altLang="zh-CN" sz="1400" i="1" dirty="0" smtClean="0">
                                <a:solidFill>
                                  <a:srgbClr val="92D050"/>
                                </a:solidFill>
                                <a:latin typeface="Cambria Math" panose="02040503050406030204" pitchFamily="18" charset="0"/>
                              </a:rPr>
                            </m:ctrlPr>
                          </m:sSubPr>
                          <m:e>
                            <m:acc>
                              <m:accPr>
                                <m:chr m:val="⃗"/>
                                <m:ctrlPr>
                                  <a:rPr lang="en-US" altLang="zh-CN" sz="1400" i="1" dirty="0" smtClean="0">
                                    <a:solidFill>
                                      <a:srgbClr val="92D050"/>
                                    </a:solidFill>
                                    <a:latin typeface="Cambria Math" panose="02040503050406030204" pitchFamily="18" charset="0"/>
                                  </a:rPr>
                                </m:ctrlPr>
                              </m:accPr>
                              <m:e>
                                <m:r>
                                  <a:rPr lang="en-US" altLang="zh-CN" sz="1400" i="1" dirty="0" smtClean="0">
                                    <a:solidFill>
                                      <a:srgbClr val="92D050"/>
                                    </a:solidFill>
                                    <a:latin typeface="Cambria Math" panose="02040503050406030204" pitchFamily="18" charset="0"/>
                                  </a:rPr>
                                  <m:t>𝑥</m:t>
                                </m:r>
                              </m:e>
                            </m:acc>
                          </m:e>
                          <m:sub>
                            <m:r>
                              <a:rPr lang="en-US" altLang="zh-CN" sz="1400" i="1" dirty="0" smtClean="0">
                                <a:solidFill>
                                  <a:srgbClr val="92D050"/>
                                </a:solidFill>
                                <a:latin typeface="Cambria Math" panose="02040503050406030204" pitchFamily="18" charset="0"/>
                              </a:rPr>
                              <m:t>𝑖</m:t>
                            </m:r>
                          </m:sub>
                        </m:sSub>
                      </m:e>
                    </m:d>
                  </m:oMath>
                </a14:m>
                <a:endParaRPr lang="en-US" altLang="zh-CN" sz="1400" dirty="0">
                  <a:solidFill>
                    <a:srgbClr val="92D050"/>
                  </a:solidFill>
                </a:endParaRPr>
              </a:p>
            </p:txBody>
          </p:sp>
        </mc:Choice>
        <mc:Fallback xmlns="">
          <p:sp>
            <p:nvSpPr>
              <p:cNvPr id="18" name="文本框 17">
                <a:extLst>
                  <a:ext uri="{FF2B5EF4-FFF2-40B4-BE49-F238E27FC236}">
                    <a16:creationId xmlns:a16="http://schemas.microsoft.com/office/drawing/2014/main" id="{37823CB3-7D0C-4325-9724-2108C756EA39}"/>
                  </a:ext>
                </a:extLst>
              </p:cNvPr>
              <p:cNvSpPr txBox="1">
                <a:spLocks noRot="1" noChangeAspect="1" noMove="1" noResize="1" noEditPoints="1" noAdjustHandles="1" noChangeArrowheads="1" noChangeShapeType="1" noTextEdit="1"/>
              </p:cNvSpPr>
              <p:nvPr/>
            </p:nvSpPr>
            <p:spPr>
              <a:xfrm>
                <a:off x="767094" y="5005198"/>
                <a:ext cx="4616334" cy="1401217"/>
              </a:xfrm>
              <a:prstGeom prst="rect">
                <a:avLst/>
              </a:prstGeom>
              <a:blipFill>
                <a:blip r:embed="rId5"/>
                <a:stretch>
                  <a:fillRect l="-264" t="-870" b="-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62BCFE8-DBF8-4D7A-B830-A16A16B2FC84}"/>
                  </a:ext>
                </a:extLst>
              </p:cNvPr>
              <p:cNvSpPr/>
              <p:nvPr/>
            </p:nvSpPr>
            <p:spPr>
              <a:xfrm>
                <a:off x="6546277" y="2282315"/>
                <a:ext cx="4086183" cy="560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chemeClr val="bg1"/>
                              </a:solidFill>
                              <a:latin typeface="Cambria Math" panose="02040503050406030204" pitchFamily="18" charset="0"/>
                            </a:rPr>
                          </m:ctrlPr>
                        </m:fPr>
                        <m:num>
                          <m:r>
                            <a:rPr lang="zh-CN" altLang="en-US" sz="160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𝐶</m:t>
                          </m:r>
                        </m:num>
                        <m:den>
                          <m:r>
                            <a:rPr lang="zh-CN" altLang="en-US" sz="160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rPr>
                              </m:ctrlPr>
                            </m:sSupPr>
                            <m:e>
                              <m:r>
                                <a:rPr lang="zh-CN" altLang="en-US" sz="1600" i="1">
                                  <a:solidFill>
                                    <a:schemeClr val="bg1"/>
                                  </a:solidFill>
                                  <a:latin typeface="Cambria Math" panose="02040503050406030204" pitchFamily="18" charset="0"/>
                                </a:rPr>
                                <m:t>𝑏</m:t>
                              </m:r>
                            </m:e>
                            <m:sup>
                              <m:r>
                                <a:rPr lang="zh-CN" altLang="en-US" sz="1600" i="1">
                                  <a:solidFill>
                                    <a:schemeClr val="bg1"/>
                                  </a:solidFill>
                                  <a:latin typeface="Cambria Math" panose="02040503050406030204" pitchFamily="18" charset="0"/>
                                </a:rPr>
                                <m:t>𝐿</m:t>
                              </m:r>
                              <m:r>
                                <a:rPr lang="zh-CN" altLang="en-US" sz="1600">
                                  <a:solidFill>
                                    <a:schemeClr val="bg1"/>
                                  </a:solidFill>
                                  <a:latin typeface="Cambria Math" panose="02040503050406030204" pitchFamily="18" charset="0"/>
                                </a:rPr>
                                <m:t>−1</m:t>
                              </m:r>
                            </m:sup>
                          </m:sSup>
                        </m:den>
                      </m:f>
                      <m:r>
                        <a:rPr lang="en-US" altLang="zh-CN" sz="1600" dirty="0" smtClean="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zh-CN" altLang="en-US" sz="1600" i="1">
                              <a:solidFill>
                                <a:schemeClr val="bg1"/>
                              </a:solidFill>
                              <a:latin typeface="Cambria Math" panose="02040503050406030204" pitchFamily="18" charset="0"/>
                              <a:sym typeface="Wingdings" panose="05000000000000000000" pitchFamily="2" charset="2"/>
                            </a:rPr>
                            <m:t>𝛿</m:t>
                          </m:r>
                        </m:e>
                        <m:sup>
                          <m:r>
                            <a:rPr lang="zh-CN" altLang="en-US" sz="1600" i="1">
                              <a:solidFill>
                                <a:schemeClr val="bg1"/>
                              </a:solidFill>
                              <a:latin typeface="Cambria Math" panose="02040503050406030204" pitchFamily="18" charset="0"/>
                              <a:sym typeface="Wingdings" panose="05000000000000000000" pitchFamily="2" charset="2"/>
                            </a:rPr>
                            <m:t>𝐿</m:t>
                          </m:r>
                          <m:r>
                            <a:rPr lang="en-US" altLang="zh-CN" sz="1600" i="1">
                              <a:solidFill>
                                <a:schemeClr val="bg1"/>
                              </a:solidFill>
                              <a:latin typeface="Cambria Math" panose="02040503050406030204" pitchFamily="18" charset="0"/>
                              <a:sym typeface="Wingdings" panose="05000000000000000000" pitchFamily="2" charset="2"/>
                            </a:rPr>
                            <m:t>−</m:t>
                          </m:r>
                          <m:r>
                            <a:rPr lang="en-US" altLang="zh-CN" sz="1600" b="0" i="1" smtClean="0">
                              <a:solidFill>
                                <a:schemeClr val="bg1"/>
                              </a:solidFill>
                              <a:latin typeface="Cambria Math" panose="02040503050406030204" pitchFamily="18" charset="0"/>
                              <a:sym typeface="Wingdings" panose="05000000000000000000" pitchFamily="2" charset="2"/>
                            </a:rPr>
                            <m:t>1</m:t>
                          </m:r>
                        </m:sup>
                      </m:sSup>
                      <m:r>
                        <a:rPr lang="en-US" altLang="zh-CN" sz="1600" b="0" i="1" smtClean="0">
                          <a:solidFill>
                            <a:schemeClr val="bg1"/>
                          </a:solidFill>
                          <a:latin typeface="Cambria Math" panose="02040503050406030204" pitchFamily="18" charset="0"/>
                          <a:sym typeface="Wingdings" panose="05000000000000000000" pitchFamily="2" charset="2"/>
                        </a:rPr>
                        <m:t> </m:t>
                      </m:r>
                      <m:r>
                        <a:rPr lang="en-US" altLang="zh-CN" sz="1600" i="1">
                          <a:solidFill>
                            <a:schemeClr val="bg1"/>
                          </a:solidFill>
                          <a:latin typeface="Cambria Math" panose="02040503050406030204" pitchFamily="18" charset="0"/>
                          <a:sym typeface="Wingdings" panose="05000000000000000000" pitchFamily="2" charset="2"/>
                        </a:rPr>
                        <m:t>=</m:t>
                      </m:r>
                      <m:r>
                        <a:rPr lang="zh-CN" altLang="en-US" sz="1600" i="1" dirty="0">
                          <a:solidFill>
                            <a:schemeClr val="bg1"/>
                          </a:solidFill>
                          <a:latin typeface="Cambria Math" panose="02040503050406030204" pitchFamily="18" charset="0"/>
                        </a:rPr>
                        <m:t>𝑑</m:t>
                      </m:r>
                      <m:r>
                        <a:rPr lang="en-US" altLang="zh-CN" sz="1600" i="1" dirty="0">
                          <a:solidFill>
                            <a:schemeClr val="bg1"/>
                          </a:solidFill>
                          <a:latin typeface="Cambria Math" panose="02040503050406030204" pitchFamily="18" charset="0"/>
                        </a:rPr>
                        <m:t>𝑖𝑎𝑔</m:t>
                      </m:r>
                      <m:d>
                        <m:dPr>
                          <m:ctrlPr>
                            <a:rPr lang="zh-CN" altLang="en-US" sz="1600" i="1" dirty="0">
                              <a:solidFill>
                                <a:schemeClr val="bg1"/>
                              </a:solidFill>
                              <a:latin typeface="Cambria Math" panose="02040503050406030204" pitchFamily="18" charset="0"/>
                            </a:rPr>
                          </m:ctrlPr>
                        </m:dPr>
                        <m:e>
                          <m:sSup>
                            <m:sSupPr>
                              <m:ctrlPr>
                                <a:rPr lang="zh-CN" altLang="en-US" sz="1600" i="1" dirty="0">
                                  <a:solidFill>
                                    <a:schemeClr val="bg1"/>
                                  </a:solidFill>
                                  <a:latin typeface="Cambria Math" panose="02040503050406030204" pitchFamily="18" charset="0"/>
                                </a:rPr>
                              </m:ctrlPr>
                            </m:sSupPr>
                            <m:e>
                              <m:r>
                                <a:rPr lang="zh-CN" altLang="en-US" sz="1600" i="1" dirty="0">
                                  <a:solidFill>
                                    <a:schemeClr val="bg1"/>
                                  </a:solidFill>
                                  <a:latin typeface="Cambria Math" panose="02040503050406030204" pitchFamily="18" charset="0"/>
                                </a:rPr>
                                <m:t>𝛿</m:t>
                              </m:r>
                            </m:e>
                            <m:sup>
                              <m:r>
                                <a:rPr lang="zh-CN" altLang="en-US" sz="1600" dirty="0">
                                  <a:solidFill>
                                    <a:schemeClr val="bg1"/>
                                  </a:solidFill>
                                  <a:latin typeface="Cambria Math" panose="02040503050406030204" pitchFamily="18" charset="0"/>
                                </a:rPr>
                                <m:t>′</m:t>
                              </m:r>
                            </m:sup>
                          </m:sSup>
                          <m:d>
                            <m:dPr>
                              <m:ctrlPr>
                                <a:rPr lang="zh-CN" altLang="en-US" sz="1600" i="1" dirty="0">
                                  <a:solidFill>
                                    <a:schemeClr val="bg1"/>
                                  </a:solidFill>
                                  <a:latin typeface="Cambria Math" panose="02040503050406030204" pitchFamily="18" charset="0"/>
                                </a:rPr>
                              </m:ctrlPr>
                            </m:dPr>
                            <m:e>
                              <m:sSup>
                                <m:sSupPr>
                                  <m:ctrlPr>
                                    <a:rPr lang="zh-CN" altLang="en-US" sz="1600" i="1" dirty="0">
                                      <a:solidFill>
                                        <a:schemeClr val="bg1"/>
                                      </a:solidFill>
                                      <a:latin typeface="Cambria Math" panose="02040503050406030204" pitchFamily="18" charset="0"/>
                                    </a:rPr>
                                  </m:ctrlPr>
                                </m:sSupPr>
                                <m:e>
                                  <m:r>
                                    <a:rPr lang="en-US" altLang="zh-CN" sz="1600" i="1" dirty="0">
                                      <a:solidFill>
                                        <a:schemeClr val="bg1"/>
                                      </a:solidFill>
                                      <a:latin typeface="Cambria Math" panose="02040503050406030204" pitchFamily="18" charset="0"/>
                                    </a:rPr>
                                    <m:t>𝑧</m:t>
                                  </m:r>
                                </m:e>
                                <m:sup>
                                  <m:r>
                                    <a:rPr lang="zh-CN" altLang="en-US" sz="1600" i="1" dirty="0">
                                      <a:solidFill>
                                        <a:schemeClr val="bg1"/>
                                      </a:solidFill>
                                      <a:latin typeface="Cambria Math" panose="02040503050406030204" pitchFamily="18" charset="0"/>
                                    </a:rPr>
                                    <m:t>𝐿</m:t>
                                  </m:r>
                                  <m:r>
                                    <a:rPr lang="en-US" altLang="zh-CN" sz="1600" i="1" dirty="0">
                                      <a:solidFill>
                                        <a:schemeClr val="bg1"/>
                                      </a:solidFill>
                                      <a:latin typeface="Cambria Math" panose="02040503050406030204" pitchFamily="18" charset="0"/>
                                    </a:rPr>
                                    <m:t>−</m:t>
                                  </m:r>
                                  <m:r>
                                    <a:rPr lang="en-US" altLang="zh-CN" sz="1600" b="0" i="1" dirty="0" smtClean="0">
                                      <a:solidFill>
                                        <a:schemeClr val="bg1"/>
                                      </a:solidFill>
                                      <a:latin typeface="Cambria Math" panose="02040503050406030204" pitchFamily="18" charset="0"/>
                                    </a:rPr>
                                    <m:t>1</m:t>
                                  </m:r>
                                </m:sup>
                              </m:sSup>
                            </m:e>
                          </m:d>
                        </m:e>
                      </m:d>
                      <m:sSup>
                        <m:sSupPr>
                          <m:ctrlPr>
                            <a:rPr lang="zh-CN" altLang="en-US" sz="1600" i="1" dirty="0">
                              <a:solidFill>
                                <a:schemeClr val="bg1"/>
                              </a:solidFill>
                              <a:latin typeface="Cambria Math" panose="02040503050406030204" pitchFamily="18" charset="0"/>
                            </a:rPr>
                          </m:ctrlPr>
                        </m:sSupPr>
                        <m:e>
                          <m:r>
                            <a:rPr lang="en-US" altLang="zh-CN" sz="1600" i="1" dirty="0">
                              <a:solidFill>
                                <a:schemeClr val="bg1"/>
                              </a:solidFill>
                              <a:latin typeface="Cambria Math" panose="02040503050406030204" pitchFamily="18" charset="0"/>
                            </a:rPr>
                            <m:t>∗</m:t>
                          </m:r>
                          <m:d>
                            <m:dPr>
                              <m:ctrlPr>
                                <a:rPr lang="zh-CN" altLang="en-US" sz="1600" i="1" dirty="0">
                                  <a:solidFill>
                                    <a:schemeClr val="bg1"/>
                                  </a:solidFill>
                                  <a:latin typeface="Cambria Math" panose="02040503050406030204" pitchFamily="18" charset="0"/>
                                </a:rPr>
                              </m:ctrlPr>
                            </m:dPr>
                            <m:e>
                              <m:sSup>
                                <m:sSupPr>
                                  <m:ctrlPr>
                                    <a:rPr lang="zh-CN" altLang="en-US" sz="1600" i="1" dirty="0">
                                      <a:solidFill>
                                        <a:schemeClr val="bg1"/>
                                      </a:solidFill>
                                      <a:latin typeface="Cambria Math" panose="02040503050406030204" pitchFamily="18" charset="0"/>
                                    </a:rPr>
                                  </m:ctrlPr>
                                </m:sSupPr>
                                <m:e>
                                  <m:r>
                                    <a:rPr lang="zh-CN" altLang="en-US" sz="1600" i="1" dirty="0">
                                      <a:solidFill>
                                        <a:schemeClr val="bg1"/>
                                      </a:solidFill>
                                      <a:latin typeface="Cambria Math" panose="02040503050406030204" pitchFamily="18" charset="0"/>
                                    </a:rPr>
                                    <m:t>𝑤</m:t>
                                  </m:r>
                                </m:e>
                                <m:sup>
                                  <m:r>
                                    <a:rPr lang="zh-CN" altLang="en-US" sz="1600" i="1" dirty="0">
                                      <a:solidFill>
                                        <a:schemeClr val="bg1"/>
                                      </a:solidFill>
                                      <a:latin typeface="Cambria Math" panose="02040503050406030204" pitchFamily="18" charset="0"/>
                                    </a:rPr>
                                    <m:t>𝐿</m:t>
                                  </m:r>
                                </m:sup>
                              </m:sSup>
                            </m:e>
                          </m:d>
                        </m:e>
                        <m:sup>
                          <m:r>
                            <a:rPr lang="zh-CN" altLang="en-US" sz="1600" i="1" dirty="0">
                              <a:solidFill>
                                <a:schemeClr val="bg1"/>
                              </a:solidFill>
                              <a:latin typeface="Cambria Math" panose="02040503050406030204" pitchFamily="18" charset="0"/>
                            </a:rPr>
                            <m:t>𝑇</m:t>
                          </m:r>
                        </m:sup>
                      </m:sSup>
                      <m:r>
                        <a:rPr lang="en-US" altLang="zh-CN" sz="1600" i="1" dirty="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zh-CN" altLang="en-US" sz="1600" i="1">
                              <a:solidFill>
                                <a:schemeClr val="bg1"/>
                              </a:solidFill>
                              <a:latin typeface="Cambria Math" panose="02040503050406030204" pitchFamily="18" charset="0"/>
                              <a:sym typeface="Wingdings" panose="05000000000000000000" pitchFamily="2" charset="2"/>
                            </a:rPr>
                            <m:t>𝛿</m:t>
                          </m:r>
                        </m:e>
                        <m:sup>
                          <m:r>
                            <a:rPr lang="zh-CN" altLang="en-US" sz="1600" i="1">
                              <a:solidFill>
                                <a:schemeClr val="bg1"/>
                              </a:solidFill>
                              <a:latin typeface="Cambria Math" panose="02040503050406030204" pitchFamily="18" charset="0"/>
                              <a:sym typeface="Wingdings" panose="05000000000000000000" pitchFamily="2" charset="2"/>
                            </a:rPr>
                            <m:t>𝐿</m:t>
                          </m:r>
                        </m:sup>
                      </m:sSup>
                    </m:oMath>
                  </m:oMathPara>
                </a14:m>
                <a:endParaRPr lang="zh-CN" altLang="en-US" sz="1600" dirty="0"/>
              </a:p>
            </p:txBody>
          </p:sp>
        </mc:Choice>
        <mc:Fallback xmlns="">
          <p:sp>
            <p:nvSpPr>
              <p:cNvPr id="10" name="矩形 9">
                <a:extLst>
                  <a:ext uri="{FF2B5EF4-FFF2-40B4-BE49-F238E27FC236}">
                    <a16:creationId xmlns:a16="http://schemas.microsoft.com/office/drawing/2014/main" id="{062BCFE8-DBF8-4D7A-B830-A16A16B2FC84}"/>
                  </a:ext>
                </a:extLst>
              </p:cNvPr>
              <p:cNvSpPr>
                <a:spLocks noRot="1" noChangeAspect="1" noMove="1" noResize="1" noEditPoints="1" noAdjustHandles="1" noChangeArrowheads="1" noChangeShapeType="1" noTextEdit="1"/>
              </p:cNvSpPr>
              <p:nvPr/>
            </p:nvSpPr>
            <p:spPr>
              <a:xfrm>
                <a:off x="6546277" y="2282315"/>
                <a:ext cx="4086183" cy="56053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EFFCC3ED-970D-4C6F-AA81-F933E786C39C}"/>
                  </a:ext>
                </a:extLst>
              </p:cNvPr>
              <p:cNvSpPr/>
              <p:nvPr/>
            </p:nvSpPr>
            <p:spPr>
              <a:xfrm>
                <a:off x="6512917" y="2947316"/>
                <a:ext cx="4413965" cy="560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chemeClr val="bg1"/>
                              </a:solidFill>
                              <a:latin typeface="Cambria Math" panose="02040503050406030204" pitchFamily="18" charset="0"/>
                            </a:rPr>
                          </m:ctrlPr>
                        </m:fPr>
                        <m:num>
                          <m:r>
                            <a:rPr lang="zh-CN" altLang="en-US" sz="160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𝐶</m:t>
                          </m:r>
                        </m:num>
                        <m:den>
                          <m:r>
                            <a:rPr lang="zh-CN" altLang="en-US" sz="160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rPr>
                              </m:ctrlPr>
                            </m:sSupPr>
                            <m:e>
                              <m:r>
                                <a:rPr lang="zh-CN" altLang="en-US" sz="1600" i="1">
                                  <a:solidFill>
                                    <a:schemeClr val="bg1"/>
                                  </a:solidFill>
                                  <a:latin typeface="Cambria Math" panose="02040503050406030204" pitchFamily="18" charset="0"/>
                                </a:rPr>
                                <m:t>𝑏</m:t>
                              </m:r>
                            </m:e>
                            <m:sup>
                              <m:r>
                                <a:rPr lang="zh-CN" altLang="en-US" sz="1600" i="1">
                                  <a:solidFill>
                                    <a:schemeClr val="bg1"/>
                                  </a:solidFill>
                                  <a:latin typeface="Cambria Math" panose="02040503050406030204" pitchFamily="18" charset="0"/>
                                </a:rPr>
                                <m:t>𝐿</m:t>
                              </m:r>
                              <m:r>
                                <a:rPr lang="zh-CN" altLang="en-US"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2</m:t>
                              </m:r>
                            </m:sup>
                          </m:sSup>
                        </m:den>
                      </m:f>
                      <m:r>
                        <a:rPr lang="en-US" altLang="zh-CN" sz="1600" dirty="0" smtClean="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en-US" altLang="zh-CN" sz="1600" b="0" i="1" smtClean="0">
                              <a:solidFill>
                                <a:schemeClr val="bg1"/>
                              </a:solidFill>
                              <a:latin typeface="Cambria Math" panose="02040503050406030204" pitchFamily="18" charset="0"/>
                              <a:sym typeface="Wingdings" panose="05000000000000000000" pitchFamily="2" charset="2"/>
                            </a:rPr>
                            <m:t> </m:t>
                          </m:r>
                          <m:r>
                            <a:rPr lang="zh-CN" altLang="en-US" sz="1600" i="1">
                              <a:solidFill>
                                <a:schemeClr val="bg1"/>
                              </a:solidFill>
                              <a:latin typeface="Cambria Math" panose="02040503050406030204" pitchFamily="18" charset="0"/>
                              <a:sym typeface="Wingdings" panose="05000000000000000000" pitchFamily="2" charset="2"/>
                            </a:rPr>
                            <m:t>𝛿</m:t>
                          </m:r>
                        </m:e>
                        <m:sup>
                          <m:r>
                            <a:rPr lang="zh-CN" altLang="en-US" sz="1600" i="1">
                              <a:solidFill>
                                <a:schemeClr val="bg1"/>
                              </a:solidFill>
                              <a:latin typeface="Cambria Math" panose="02040503050406030204" pitchFamily="18" charset="0"/>
                              <a:sym typeface="Wingdings" panose="05000000000000000000" pitchFamily="2" charset="2"/>
                            </a:rPr>
                            <m:t>𝐿</m:t>
                          </m:r>
                          <m:r>
                            <a:rPr lang="en-US" altLang="zh-CN" sz="1600" i="1">
                              <a:solidFill>
                                <a:schemeClr val="bg1"/>
                              </a:solidFill>
                              <a:latin typeface="Cambria Math" panose="02040503050406030204" pitchFamily="18" charset="0"/>
                              <a:sym typeface="Wingdings" panose="05000000000000000000" pitchFamily="2" charset="2"/>
                            </a:rPr>
                            <m:t>−</m:t>
                          </m:r>
                          <m:r>
                            <a:rPr lang="en-US" altLang="zh-CN" sz="1600" b="0" i="1" smtClean="0">
                              <a:solidFill>
                                <a:schemeClr val="bg1"/>
                              </a:solidFill>
                              <a:latin typeface="Cambria Math" panose="02040503050406030204" pitchFamily="18" charset="0"/>
                              <a:sym typeface="Wingdings" panose="05000000000000000000" pitchFamily="2" charset="2"/>
                            </a:rPr>
                            <m:t>2</m:t>
                          </m:r>
                        </m:sup>
                      </m:sSup>
                      <m:r>
                        <a:rPr lang="en-US" altLang="zh-CN" sz="1600" i="1">
                          <a:solidFill>
                            <a:schemeClr val="bg1"/>
                          </a:solidFill>
                          <a:latin typeface="Cambria Math" panose="02040503050406030204" pitchFamily="18" charset="0"/>
                          <a:sym typeface="Wingdings" panose="05000000000000000000" pitchFamily="2" charset="2"/>
                        </a:rPr>
                        <m:t> =</m:t>
                      </m:r>
                      <m:r>
                        <a:rPr lang="zh-CN" altLang="en-US" sz="1600" i="1" dirty="0">
                          <a:solidFill>
                            <a:schemeClr val="bg1"/>
                          </a:solidFill>
                          <a:latin typeface="Cambria Math" panose="02040503050406030204" pitchFamily="18" charset="0"/>
                        </a:rPr>
                        <m:t>𝑑</m:t>
                      </m:r>
                      <m:r>
                        <a:rPr lang="en-US" altLang="zh-CN" sz="1600" i="1" dirty="0">
                          <a:solidFill>
                            <a:schemeClr val="bg1"/>
                          </a:solidFill>
                          <a:latin typeface="Cambria Math" panose="02040503050406030204" pitchFamily="18" charset="0"/>
                        </a:rPr>
                        <m:t>𝑖𝑎𝑔</m:t>
                      </m:r>
                      <m:d>
                        <m:dPr>
                          <m:ctrlPr>
                            <a:rPr lang="zh-CN" altLang="en-US" sz="1600" i="1" dirty="0">
                              <a:solidFill>
                                <a:schemeClr val="bg1"/>
                              </a:solidFill>
                              <a:latin typeface="Cambria Math" panose="02040503050406030204" pitchFamily="18" charset="0"/>
                            </a:rPr>
                          </m:ctrlPr>
                        </m:dPr>
                        <m:e>
                          <m:sSup>
                            <m:sSupPr>
                              <m:ctrlPr>
                                <a:rPr lang="zh-CN" altLang="en-US" sz="1600" i="1" dirty="0">
                                  <a:solidFill>
                                    <a:schemeClr val="bg1"/>
                                  </a:solidFill>
                                  <a:latin typeface="Cambria Math" panose="02040503050406030204" pitchFamily="18" charset="0"/>
                                </a:rPr>
                              </m:ctrlPr>
                            </m:sSupPr>
                            <m:e>
                              <m:r>
                                <a:rPr lang="zh-CN" altLang="en-US" sz="1600" i="1" dirty="0">
                                  <a:solidFill>
                                    <a:schemeClr val="bg1"/>
                                  </a:solidFill>
                                  <a:latin typeface="Cambria Math" panose="02040503050406030204" pitchFamily="18" charset="0"/>
                                </a:rPr>
                                <m:t>𝛿</m:t>
                              </m:r>
                            </m:e>
                            <m:sup>
                              <m:r>
                                <a:rPr lang="zh-CN" altLang="en-US" sz="1600" dirty="0">
                                  <a:solidFill>
                                    <a:schemeClr val="bg1"/>
                                  </a:solidFill>
                                  <a:latin typeface="Cambria Math" panose="02040503050406030204" pitchFamily="18" charset="0"/>
                                </a:rPr>
                                <m:t>′</m:t>
                              </m:r>
                            </m:sup>
                          </m:sSup>
                          <m:d>
                            <m:dPr>
                              <m:ctrlPr>
                                <a:rPr lang="zh-CN" altLang="en-US" sz="1600" i="1" dirty="0">
                                  <a:solidFill>
                                    <a:schemeClr val="bg1"/>
                                  </a:solidFill>
                                  <a:latin typeface="Cambria Math" panose="02040503050406030204" pitchFamily="18" charset="0"/>
                                </a:rPr>
                              </m:ctrlPr>
                            </m:dPr>
                            <m:e>
                              <m:sSup>
                                <m:sSupPr>
                                  <m:ctrlPr>
                                    <a:rPr lang="zh-CN" altLang="en-US" sz="1600" i="1" dirty="0">
                                      <a:solidFill>
                                        <a:schemeClr val="bg1"/>
                                      </a:solidFill>
                                      <a:latin typeface="Cambria Math" panose="02040503050406030204" pitchFamily="18" charset="0"/>
                                    </a:rPr>
                                  </m:ctrlPr>
                                </m:sSupPr>
                                <m:e>
                                  <m:r>
                                    <a:rPr lang="en-US" altLang="zh-CN" sz="1600" i="1" dirty="0">
                                      <a:solidFill>
                                        <a:schemeClr val="bg1"/>
                                      </a:solidFill>
                                      <a:latin typeface="Cambria Math" panose="02040503050406030204" pitchFamily="18" charset="0"/>
                                    </a:rPr>
                                    <m:t>𝑧</m:t>
                                  </m:r>
                                </m:e>
                                <m:sup>
                                  <m:r>
                                    <a:rPr lang="zh-CN" altLang="en-US" sz="1600" i="1" dirty="0">
                                      <a:solidFill>
                                        <a:schemeClr val="bg1"/>
                                      </a:solidFill>
                                      <a:latin typeface="Cambria Math" panose="02040503050406030204" pitchFamily="18" charset="0"/>
                                    </a:rPr>
                                    <m:t>𝐿</m:t>
                                  </m:r>
                                  <m:r>
                                    <a:rPr lang="en-US" altLang="zh-CN" sz="1600" i="1" dirty="0">
                                      <a:solidFill>
                                        <a:schemeClr val="bg1"/>
                                      </a:solidFill>
                                      <a:latin typeface="Cambria Math" panose="02040503050406030204" pitchFamily="18" charset="0"/>
                                    </a:rPr>
                                    <m:t>−</m:t>
                                  </m:r>
                                  <m:r>
                                    <a:rPr lang="en-US" altLang="zh-CN" sz="1600" b="0" i="1" dirty="0" smtClean="0">
                                      <a:solidFill>
                                        <a:schemeClr val="bg1"/>
                                      </a:solidFill>
                                      <a:latin typeface="Cambria Math" panose="02040503050406030204" pitchFamily="18" charset="0"/>
                                    </a:rPr>
                                    <m:t>2</m:t>
                                  </m:r>
                                </m:sup>
                              </m:sSup>
                            </m:e>
                          </m:d>
                        </m:e>
                      </m:d>
                      <m:sSup>
                        <m:sSupPr>
                          <m:ctrlPr>
                            <a:rPr lang="zh-CN" altLang="en-US" sz="1600" i="1" dirty="0">
                              <a:solidFill>
                                <a:schemeClr val="bg1"/>
                              </a:solidFill>
                              <a:latin typeface="Cambria Math" panose="02040503050406030204" pitchFamily="18" charset="0"/>
                            </a:rPr>
                          </m:ctrlPr>
                        </m:sSupPr>
                        <m:e>
                          <m:r>
                            <a:rPr lang="en-US" altLang="zh-CN" sz="1600" i="1" dirty="0">
                              <a:solidFill>
                                <a:schemeClr val="bg1"/>
                              </a:solidFill>
                              <a:latin typeface="Cambria Math" panose="02040503050406030204" pitchFamily="18" charset="0"/>
                            </a:rPr>
                            <m:t>∗</m:t>
                          </m:r>
                          <m:d>
                            <m:dPr>
                              <m:ctrlPr>
                                <a:rPr lang="zh-CN" altLang="en-US" sz="1600" i="1" dirty="0">
                                  <a:solidFill>
                                    <a:schemeClr val="bg1"/>
                                  </a:solidFill>
                                  <a:latin typeface="Cambria Math" panose="02040503050406030204" pitchFamily="18" charset="0"/>
                                </a:rPr>
                              </m:ctrlPr>
                            </m:dPr>
                            <m:e>
                              <m:sSup>
                                <m:sSupPr>
                                  <m:ctrlPr>
                                    <a:rPr lang="zh-CN" altLang="en-US" sz="1600" i="1" dirty="0">
                                      <a:solidFill>
                                        <a:schemeClr val="bg1"/>
                                      </a:solidFill>
                                      <a:latin typeface="Cambria Math" panose="02040503050406030204" pitchFamily="18" charset="0"/>
                                    </a:rPr>
                                  </m:ctrlPr>
                                </m:sSupPr>
                                <m:e>
                                  <m:r>
                                    <a:rPr lang="zh-CN" altLang="en-US" sz="1600" i="1" dirty="0">
                                      <a:solidFill>
                                        <a:schemeClr val="bg1"/>
                                      </a:solidFill>
                                      <a:latin typeface="Cambria Math" panose="02040503050406030204" pitchFamily="18" charset="0"/>
                                    </a:rPr>
                                    <m:t>𝑤</m:t>
                                  </m:r>
                                </m:e>
                                <m:sup>
                                  <m:r>
                                    <a:rPr lang="zh-CN" altLang="en-US" sz="1600" i="1" dirty="0">
                                      <a:solidFill>
                                        <a:schemeClr val="bg1"/>
                                      </a:solidFill>
                                      <a:latin typeface="Cambria Math" panose="02040503050406030204" pitchFamily="18" charset="0"/>
                                    </a:rPr>
                                    <m:t>𝐿</m:t>
                                  </m:r>
                                  <m:r>
                                    <a:rPr lang="en-US" altLang="zh-CN" sz="1600" i="1" dirty="0">
                                      <a:solidFill>
                                        <a:schemeClr val="bg1"/>
                                      </a:solidFill>
                                      <a:latin typeface="Cambria Math" panose="02040503050406030204" pitchFamily="18" charset="0"/>
                                    </a:rPr>
                                    <m:t>−</m:t>
                                  </m:r>
                                  <m:r>
                                    <a:rPr lang="en-US" altLang="zh-CN" sz="1600" b="0" i="1" dirty="0" smtClean="0">
                                      <a:solidFill>
                                        <a:schemeClr val="bg1"/>
                                      </a:solidFill>
                                      <a:latin typeface="Cambria Math" panose="02040503050406030204" pitchFamily="18" charset="0"/>
                                    </a:rPr>
                                    <m:t>1</m:t>
                                  </m:r>
                                </m:sup>
                              </m:sSup>
                            </m:e>
                          </m:d>
                        </m:e>
                        <m:sup>
                          <m:r>
                            <a:rPr lang="zh-CN" altLang="en-US" sz="1600" i="1" dirty="0">
                              <a:solidFill>
                                <a:schemeClr val="bg1"/>
                              </a:solidFill>
                              <a:latin typeface="Cambria Math" panose="02040503050406030204" pitchFamily="18" charset="0"/>
                            </a:rPr>
                            <m:t>𝑇</m:t>
                          </m:r>
                        </m:sup>
                      </m:sSup>
                      <m:r>
                        <a:rPr lang="en-US" altLang="zh-CN" sz="1600" i="1" dirty="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zh-CN" altLang="en-US" sz="1600" i="1">
                              <a:solidFill>
                                <a:schemeClr val="bg1"/>
                              </a:solidFill>
                              <a:latin typeface="Cambria Math" panose="02040503050406030204" pitchFamily="18" charset="0"/>
                              <a:sym typeface="Wingdings" panose="05000000000000000000" pitchFamily="2" charset="2"/>
                            </a:rPr>
                            <m:t>𝛿</m:t>
                          </m:r>
                        </m:e>
                        <m:sup>
                          <m:r>
                            <a:rPr lang="zh-CN" altLang="en-US" sz="1600" i="1">
                              <a:solidFill>
                                <a:schemeClr val="bg1"/>
                              </a:solidFill>
                              <a:latin typeface="Cambria Math" panose="02040503050406030204" pitchFamily="18" charset="0"/>
                              <a:sym typeface="Wingdings" panose="05000000000000000000" pitchFamily="2" charset="2"/>
                            </a:rPr>
                            <m:t>𝐿</m:t>
                          </m:r>
                          <m:r>
                            <a:rPr lang="en-US" altLang="zh-CN" sz="1600" i="1">
                              <a:solidFill>
                                <a:schemeClr val="bg1"/>
                              </a:solidFill>
                              <a:latin typeface="Cambria Math" panose="02040503050406030204" pitchFamily="18" charset="0"/>
                              <a:sym typeface="Wingdings" panose="05000000000000000000" pitchFamily="2" charset="2"/>
                            </a:rPr>
                            <m:t>−</m:t>
                          </m:r>
                          <m:r>
                            <a:rPr lang="en-US" altLang="zh-CN" sz="1600" b="0" i="1" smtClean="0">
                              <a:solidFill>
                                <a:schemeClr val="bg1"/>
                              </a:solidFill>
                              <a:latin typeface="Cambria Math" panose="02040503050406030204" pitchFamily="18" charset="0"/>
                              <a:sym typeface="Wingdings" panose="05000000000000000000" pitchFamily="2" charset="2"/>
                            </a:rPr>
                            <m:t>1</m:t>
                          </m:r>
                        </m:sup>
                      </m:sSup>
                    </m:oMath>
                  </m:oMathPara>
                </a14:m>
                <a:endParaRPr lang="zh-CN" altLang="en-US" sz="1600" dirty="0"/>
              </a:p>
            </p:txBody>
          </p:sp>
        </mc:Choice>
        <mc:Fallback xmlns="">
          <p:sp>
            <p:nvSpPr>
              <p:cNvPr id="37" name="矩形 36">
                <a:extLst>
                  <a:ext uri="{FF2B5EF4-FFF2-40B4-BE49-F238E27FC236}">
                    <a16:creationId xmlns:a16="http://schemas.microsoft.com/office/drawing/2014/main" id="{EFFCC3ED-970D-4C6F-AA81-F933E786C39C}"/>
                  </a:ext>
                </a:extLst>
              </p:cNvPr>
              <p:cNvSpPr>
                <a:spLocks noRot="1" noChangeAspect="1" noMove="1" noResize="1" noEditPoints="1" noAdjustHandles="1" noChangeArrowheads="1" noChangeShapeType="1" noTextEdit="1"/>
              </p:cNvSpPr>
              <p:nvPr/>
            </p:nvSpPr>
            <p:spPr>
              <a:xfrm>
                <a:off x="6512917" y="2947316"/>
                <a:ext cx="4413965" cy="56053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6E9EC29-9B80-4BB4-9E36-17B857BA2CB6}"/>
                  </a:ext>
                </a:extLst>
              </p:cNvPr>
              <p:cNvSpPr/>
              <p:nvPr/>
            </p:nvSpPr>
            <p:spPr>
              <a:xfrm>
                <a:off x="9062672" y="1250677"/>
                <a:ext cx="1057661" cy="560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chemeClr val="bg1"/>
                              </a:solidFill>
                              <a:latin typeface="Cambria Math" panose="02040503050406030204" pitchFamily="18" charset="0"/>
                              <a:sym typeface="Wingdings" panose="05000000000000000000" pitchFamily="2" charset="2"/>
                            </a:rPr>
                          </m:ctrlPr>
                        </m:fPr>
                        <m:num>
                          <m:r>
                            <a:rPr lang="zh-CN" altLang="en-US" sz="1600">
                              <a:solidFill>
                                <a:schemeClr val="bg1"/>
                              </a:solidFill>
                              <a:latin typeface="Cambria Math" panose="02040503050406030204" pitchFamily="18" charset="0"/>
                              <a:sym typeface="Wingdings" panose="05000000000000000000" pitchFamily="2" charset="2"/>
                            </a:rPr>
                            <m:t>𝜕</m:t>
                          </m:r>
                          <m:r>
                            <a:rPr lang="en-US" altLang="zh-CN" sz="1600" b="0" i="1" smtClean="0">
                              <a:solidFill>
                                <a:schemeClr val="bg1"/>
                              </a:solidFill>
                              <a:latin typeface="Cambria Math" panose="02040503050406030204" pitchFamily="18" charset="0"/>
                              <a:sym typeface="Wingdings" panose="05000000000000000000" pitchFamily="2" charset="2"/>
                            </a:rPr>
                            <m:t>𝐶</m:t>
                          </m:r>
                        </m:num>
                        <m:den>
                          <m:r>
                            <a:rPr lang="zh-CN" altLang="en-US" sz="1600">
                              <a:solidFill>
                                <a:schemeClr val="bg1"/>
                              </a:solidFill>
                              <a:latin typeface="Cambria Math" panose="02040503050406030204" pitchFamily="18" charset="0"/>
                              <a:sym typeface="Wingdings" panose="05000000000000000000" pitchFamily="2" charset="2"/>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zh-CN" altLang="en-US" sz="1600" i="1">
                                  <a:solidFill>
                                    <a:schemeClr val="bg1"/>
                                  </a:solidFill>
                                  <a:latin typeface="Cambria Math" panose="02040503050406030204" pitchFamily="18" charset="0"/>
                                  <a:sym typeface="Wingdings" panose="05000000000000000000" pitchFamily="2" charset="2"/>
                                </a:rPr>
                                <m:t>𝑏</m:t>
                              </m:r>
                            </m:e>
                            <m:sup>
                              <m:r>
                                <a:rPr lang="zh-CN" altLang="en-US" sz="1600" i="1">
                                  <a:solidFill>
                                    <a:schemeClr val="bg1"/>
                                  </a:solidFill>
                                  <a:latin typeface="Cambria Math" panose="02040503050406030204" pitchFamily="18" charset="0"/>
                                  <a:sym typeface="Wingdings" panose="05000000000000000000" pitchFamily="2" charset="2"/>
                                </a:rPr>
                                <m:t>𝐿</m:t>
                              </m:r>
                            </m:sup>
                          </m:sSup>
                        </m:den>
                      </m:f>
                      <m:r>
                        <a:rPr lang="zh-CN" altLang="en-US" sz="1600">
                          <a:solidFill>
                            <a:schemeClr val="bg1"/>
                          </a:solidFill>
                          <a:latin typeface="Cambria Math" panose="02040503050406030204" pitchFamily="18" charset="0"/>
                          <a:sym typeface="Wingdings" panose="05000000000000000000" pitchFamily="2" charset="2"/>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zh-CN" altLang="en-US" sz="1600" i="1">
                              <a:solidFill>
                                <a:schemeClr val="bg1"/>
                              </a:solidFill>
                              <a:latin typeface="Cambria Math" panose="02040503050406030204" pitchFamily="18" charset="0"/>
                              <a:sym typeface="Wingdings" panose="05000000000000000000" pitchFamily="2" charset="2"/>
                            </a:rPr>
                            <m:t>𝛿</m:t>
                          </m:r>
                        </m:e>
                        <m:sup>
                          <m:r>
                            <a:rPr lang="zh-CN" altLang="en-US" sz="1600" i="1">
                              <a:solidFill>
                                <a:schemeClr val="bg1"/>
                              </a:solidFill>
                              <a:latin typeface="Cambria Math" panose="02040503050406030204" pitchFamily="18" charset="0"/>
                              <a:sym typeface="Wingdings" panose="05000000000000000000" pitchFamily="2" charset="2"/>
                            </a:rPr>
                            <m:t>𝐿</m:t>
                          </m:r>
                        </m:sup>
                      </m:sSup>
                    </m:oMath>
                  </m:oMathPara>
                </a14:m>
                <a:endParaRPr lang="zh-CN" altLang="en-US" sz="1600" dirty="0"/>
              </a:p>
            </p:txBody>
          </p:sp>
        </mc:Choice>
        <mc:Fallback xmlns="">
          <p:sp>
            <p:nvSpPr>
              <p:cNvPr id="3" name="矩形 2">
                <a:extLst>
                  <a:ext uri="{FF2B5EF4-FFF2-40B4-BE49-F238E27FC236}">
                    <a16:creationId xmlns:a16="http://schemas.microsoft.com/office/drawing/2014/main" id="{B6E9EC29-9B80-4BB4-9E36-17B857BA2CB6}"/>
                  </a:ext>
                </a:extLst>
              </p:cNvPr>
              <p:cNvSpPr>
                <a:spLocks noRot="1" noChangeAspect="1" noMove="1" noResize="1" noEditPoints="1" noAdjustHandles="1" noChangeArrowheads="1" noChangeShapeType="1" noTextEdit="1"/>
              </p:cNvSpPr>
              <p:nvPr/>
            </p:nvSpPr>
            <p:spPr>
              <a:xfrm>
                <a:off x="9062672" y="1250677"/>
                <a:ext cx="1057661" cy="560538"/>
              </a:xfrm>
              <a:prstGeom prst="rect">
                <a:avLst/>
              </a:prstGeom>
              <a:blipFill>
                <a:blip r:embed="rId8"/>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92494110-3C2E-4D24-843F-45B3F3478E2E}"/>
              </a:ext>
            </a:extLst>
          </p:cNvPr>
          <p:cNvSpPr txBox="1"/>
          <p:nvPr/>
        </p:nvSpPr>
        <p:spPr>
          <a:xfrm>
            <a:off x="6154655" y="1932228"/>
            <a:ext cx="1781546" cy="338554"/>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那么</a:t>
            </a:r>
            <a:r>
              <a:rPr lang="zh-CN" altLang="en-US" sz="1400" dirty="0">
                <a:solidFill>
                  <a:schemeClr val="bg1"/>
                </a:solidFill>
                <a:sym typeface="Wingdings" panose="05000000000000000000" pitchFamily="2" charset="2"/>
              </a:rPr>
              <a:t>：</a:t>
            </a:r>
            <a:endParaRPr lang="zh-CN" altLang="en-US" sz="1400" dirty="0">
              <a:solidFill>
                <a:schemeClr val="bg1"/>
              </a:solidFill>
            </a:endParaRPr>
          </a:p>
        </p:txBody>
      </p:sp>
      <p:sp>
        <p:nvSpPr>
          <p:cNvPr id="38" name="文本框 37">
            <a:extLst>
              <a:ext uri="{FF2B5EF4-FFF2-40B4-BE49-F238E27FC236}">
                <a16:creationId xmlns:a16="http://schemas.microsoft.com/office/drawing/2014/main" id="{665F4465-B70E-45EC-8616-09A233469AC5}"/>
              </a:ext>
            </a:extLst>
          </p:cNvPr>
          <p:cNvSpPr txBox="1"/>
          <p:nvPr/>
        </p:nvSpPr>
        <p:spPr>
          <a:xfrm>
            <a:off x="8589369" y="1330092"/>
            <a:ext cx="633604" cy="338554"/>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，则</a:t>
            </a:r>
            <a:endParaRPr lang="zh-CN" altLang="en-US" sz="1400" dirty="0">
              <a:solidFill>
                <a:schemeClr val="bg1"/>
              </a:solidFill>
            </a:endParaRPr>
          </a:p>
        </p:txBody>
      </p:sp>
      <p:sp>
        <p:nvSpPr>
          <p:cNvPr id="39" name="文本框 38">
            <a:extLst>
              <a:ext uri="{FF2B5EF4-FFF2-40B4-BE49-F238E27FC236}">
                <a16:creationId xmlns:a16="http://schemas.microsoft.com/office/drawing/2014/main" id="{4BCD3685-3B50-41B7-BFDA-E085FD2F7243}"/>
              </a:ext>
            </a:extLst>
          </p:cNvPr>
          <p:cNvSpPr txBox="1"/>
          <p:nvPr/>
        </p:nvSpPr>
        <p:spPr>
          <a:xfrm>
            <a:off x="6096000" y="4866924"/>
            <a:ext cx="2012015" cy="338554"/>
          </a:xfrm>
          <a:prstGeom prst="rect">
            <a:avLst/>
          </a:prstGeom>
          <a:noFill/>
        </p:spPr>
        <p:txBody>
          <a:bodyPr wrap="square" rtlCol="0">
            <a:spAutoFit/>
          </a:bodyPr>
          <a:lstStyle/>
          <a:p>
            <a:r>
              <a:rPr lang="zh-CN" altLang="en-US" sz="1600" dirty="0">
                <a:solidFill>
                  <a:schemeClr val="bg1"/>
                </a:solidFill>
                <a:sym typeface="Wingdings" panose="05000000000000000000" pitchFamily="2" charset="2"/>
              </a:rPr>
              <a:t>得到反向传播公式：</a:t>
            </a:r>
            <a:endParaRPr lang="zh-CN" altLang="en-US" sz="1400" dirty="0">
              <a:solidFill>
                <a:schemeClr val="bg1"/>
              </a:solidFill>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FABFE00-11E8-43DE-B89F-8C4C7C0C704C}"/>
                  </a:ext>
                </a:extLst>
              </p:cNvPr>
              <p:cNvSpPr/>
              <p:nvPr/>
            </p:nvSpPr>
            <p:spPr>
              <a:xfrm>
                <a:off x="6242628" y="5326337"/>
                <a:ext cx="3387145" cy="464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1600" i="1" smtClean="0">
                              <a:solidFill>
                                <a:srgbClr val="FFFF00"/>
                              </a:solidFill>
                              <a:latin typeface="Cambria Math" panose="02040503050406030204" pitchFamily="18" charset="0"/>
                              <a:sym typeface="Wingdings" panose="05000000000000000000" pitchFamily="2" charset="2"/>
                            </a:rPr>
                          </m:ctrlPr>
                        </m:sSupPr>
                        <m:e>
                          <m:r>
                            <a:rPr lang="zh-CN" altLang="en-US" sz="1600" i="1">
                              <a:solidFill>
                                <a:srgbClr val="FFFF00"/>
                              </a:solidFill>
                              <a:latin typeface="Cambria Math" panose="02040503050406030204" pitchFamily="18" charset="0"/>
                              <a:sym typeface="Wingdings" panose="05000000000000000000" pitchFamily="2" charset="2"/>
                            </a:rPr>
                            <m:t>𝛿</m:t>
                          </m:r>
                        </m:e>
                        <m:sup>
                          <m:r>
                            <a:rPr lang="en-US" altLang="zh-CN" sz="1600" b="0" i="1" smtClean="0">
                              <a:solidFill>
                                <a:srgbClr val="FFFF00"/>
                              </a:solidFill>
                              <a:latin typeface="Cambria Math" panose="02040503050406030204" pitchFamily="18" charset="0"/>
                              <a:sym typeface="Wingdings" panose="05000000000000000000" pitchFamily="2" charset="2"/>
                            </a:rPr>
                            <m:t>𝑙</m:t>
                          </m:r>
                        </m:sup>
                      </m:sSup>
                      <m:r>
                        <a:rPr lang="en-US" altLang="zh-CN" sz="1600" i="1">
                          <a:solidFill>
                            <a:srgbClr val="FFFF00"/>
                          </a:solidFill>
                          <a:latin typeface="Cambria Math" panose="02040503050406030204" pitchFamily="18" charset="0"/>
                          <a:sym typeface="Wingdings" panose="05000000000000000000" pitchFamily="2" charset="2"/>
                        </a:rPr>
                        <m:t> =</m:t>
                      </m:r>
                      <m:r>
                        <a:rPr lang="zh-CN" altLang="en-US" sz="1600" i="1" dirty="0">
                          <a:solidFill>
                            <a:srgbClr val="FFFF00"/>
                          </a:solidFill>
                          <a:latin typeface="Cambria Math" panose="02040503050406030204" pitchFamily="18" charset="0"/>
                        </a:rPr>
                        <m:t>𝑑</m:t>
                      </m:r>
                      <m:r>
                        <a:rPr lang="en-US" altLang="zh-CN" sz="1600" i="1" dirty="0">
                          <a:solidFill>
                            <a:srgbClr val="FFFF00"/>
                          </a:solidFill>
                          <a:latin typeface="Cambria Math" panose="02040503050406030204" pitchFamily="18" charset="0"/>
                        </a:rPr>
                        <m:t>𝑖𝑎𝑔</m:t>
                      </m:r>
                      <m:d>
                        <m:dPr>
                          <m:ctrlPr>
                            <a:rPr lang="zh-CN" altLang="en-US" sz="1600" i="1" dirty="0">
                              <a:solidFill>
                                <a:srgbClr val="FFFF00"/>
                              </a:solidFill>
                              <a:latin typeface="Cambria Math" panose="02040503050406030204" pitchFamily="18" charset="0"/>
                            </a:rPr>
                          </m:ctrlPr>
                        </m:dPr>
                        <m:e>
                          <m:sSup>
                            <m:sSupPr>
                              <m:ctrlPr>
                                <a:rPr lang="zh-CN" altLang="en-US" sz="1600" i="1" dirty="0">
                                  <a:solidFill>
                                    <a:srgbClr val="FFFF00"/>
                                  </a:solidFill>
                                  <a:latin typeface="Cambria Math" panose="02040503050406030204" pitchFamily="18" charset="0"/>
                                </a:rPr>
                              </m:ctrlPr>
                            </m:sSupPr>
                            <m:e>
                              <m:r>
                                <a:rPr lang="zh-CN" altLang="en-US" sz="1600" i="1" dirty="0">
                                  <a:solidFill>
                                    <a:srgbClr val="FFFF00"/>
                                  </a:solidFill>
                                  <a:latin typeface="Cambria Math" panose="02040503050406030204" pitchFamily="18" charset="0"/>
                                </a:rPr>
                                <m:t>𝛿</m:t>
                              </m:r>
                            </m:e>
                            <m:sup>
                              <m:r>
                                <a:rPr lang="zh-CN" altLang="en-US" sz="1600" dirty="0">
                                  <a:solidFill>
                                    <a:srgbClr val="FFFF00"/>
                                  </a:solidFill>
                                  <a:latin typeface="Cambria Math" panose="02040503050406030204" pitchFamily="18" charset="0"/>
                                </a:rPr>
                                <m:t>′</m:t>
                              </m:r>
                            </m:sup>
                          </m:sSup>
                          <m:d>
                            <m:dPr>
                              <m:ctrlPr>
                                <a:rPr lang="zh-CN" altLang="en-US" sz="1600" i="1" dirty="0">
                                  <a:solidFill>
                                    <a:srgbClr val="FFFF00"/>
                                  </a:solidFill>
                                  <a:latin typeface="Cambria Math" panose="02040503050406030204" pitchFamily="18" charset="0"/>
                                </a:rPr>
                              </m:ctrlPr>
                            </m:dPr>
                            <m:e>
                              <m:sSup>
                                <m:sSupPr>
                                  <m:ctrlPr>
                                    <a:rPr lang="zh-CN" altLang="en-US" sz="1600" i="1" dirty="0" smtClean="0">
                                      <a:solidFill>
                                        <a:srgbClr val="FFFF00"/>
                                      </a:solidFill>
                                      <a:latin typeface="Cambria Math" panose="02040503050406030204" pitchFamily="18" charset="0"/>
                                    </a:rPr>
                                  </m:ctrlPr>
                                </m:sSupPr>
                                <m:e>
                                  <m:r>
                                    <a:rPr lang="en-US" altLang="zh-CN" sz="1600" i="1" dirty="0">
                                      <a:solidFill>
                                        <a:srgbClr val="FFFF00"/>
                                      </a:solidFill>
                                      <a:latin typeface="Cambria Math" panose="02040503050406030204" pitchFamily="18" charset="0"/>
                                    </a:rPr>
                                    <m:t>𝑧</m:t>
                                  </m:r>
                                </m:e>
                                <m:sup>
                                  <m:r>
                                    <a:rPr lang="en-US" altLang="zh-CN" sz="1600" b="0" i="1" dirty="0" smtClean="0">
                                      <a:solidFill>
                                        <a:srgbClr val="FFFF00"/>
                                      </a:solidFill>
                                      <a:latin typeface="Cambria Math" panose="02040503050406030204" pitchFamily="18" charset="0"/>
                                    </a:rPr>
                                    <m:t>𝑙</m:t>
                                  </m:r>
                                </m:sup>
                              </m:sSup>
                            </m:e>
                          </m:d>
                        </m:e>
                      </m:d>
                      <m:sSup>
                        <m:sSupPr>
                          <m:ctrlPr>
                            <a:rPr lang="zh-CN" altLang="en-US" sz="1600" i="1" dirty="0">
                              <a:solidFill>
                                <a:srgbClr val="FFFF00"/>
                              </a:solidFill>
                              <a:latin typeface="Cambria Math" panose="02040503050406030204" pitchFamily="18" charset="0"/>
                            </a:rPr>
                          </m:ctrlPr>
                        </m:sSupPr>
                        <m:e>
                          <m:r>
                            <a:rPr lang="en-US" altLang="zh-CN" sz="1600" i="1" dirty="0">
                              <a:solidFill>
                                <a:srgbClr val="FFFF00"/>
                              </a:solidFill>
                              <a:latin typeface="Cambria Math" panose="02040503050406030204" pitchFamily="18" charset="0"/>
                            </a:rPr>
                            <m:t>∗</m:t>
                          </m:r>
                          <m:d>
                            <m:dPr>
                              <m:ctrlPr>
                                <a:rPr lang="zh-CN" altLang="en-US" sz="1600" i="1" dirty="0">
                                  <a:solidFill>
                                    <a:srgbClr val="FFFF00"/>
                                  </a:solidFill>
                                  <a:latin typeface="Cambria Math" panose="02040503050406030204" pitchFamily="18" charset="0"/>
                                </a:rPr>
                              </m:ctrlPr>
                            </m:dPr>
                            <m:e>
                              <m:sSup>
                                <m:sSupPr>
                                  <m:ctrlPr>
                                    <a:rPr lang="zh-CN" altLang="en-US" sz="1600" i="1" dirty="0">
                                      <a:solidFill>
                                        <a:srgbClr val="FFFF00"/>
                                      </a:solidFill>
                                      <a:latin typeface="Cambria Math" panose="02040503050406030204" pitchFamily="18" charset="0"/>
                                    </a:rPr>
                                  </m:ctrlPr>
                                </m:sSupPr>
                                <m:e>
                                  <m:r>
                                    <a:rPr lang="zh-CN" altLang="en-US" sz="1600" i="1" dirty="0">
                                      <a:solidFill>
                                        <a:srgbClr val="FFFF00"/>
                                      </a:solidFill>
                                      <a:latin typeface="Cambria Math" panose="02040503050406030204" pitchFamily="18" charset="0"/>
                                    </a:rPr>
                                    <m:t>𝑤</m:t>
                                  </m:r>
                                </m:e>
                                <m:sup>
                                  <m:r>
                                    <a:rPr lang="en-US" altLang="zh-CN" sz="1600" b="0" i="1" dirty="0" smtClean="0">
                                      <a:solidFill>
                                        <a:srgbClr val="FFFF00"/>
                                      </a:solidFill>
                                      <a:latin typeface="Cambria Math" panose="02040503050406030204" pitchFamily="18" charset="0"/>
                                    </a:rPr>
                                    <m:t>𝑙</m:t>
                                  </m:r>
                                  <m:r>
                                    <a:rPr lang="en-US" altLang="zh-CN" sz="1600" b="0" i="1" dirty="0" smtClean="0">
                                      <a:solidFill>
                                        <a:srgbClr val="FFFF00"/>
                                      </a:solidFill>
                                      <a:latin typeface="Cambria Math" panose="02040503050406030204" pitchFamily="18" charset="0"/>
                                    </a:rPr>
                                    <m:t>+1</m:t>
                                  </m:r>
                                </m:sup>
                              </m:sSup>
                            </m:e>
                          </m:d>
                        </m:e>
                        <m:sup>
                          <m:r>
                            <a:rPr lang="zh-CN" altLang="en-US" sz="1600" i="1" dirty="0">
                              <a:solidFill>
                                <a:srgbClr val="FFFF00"/>
                              </a:solidFill>
                              <a:latin typeface="Cambria Math" panose="02040503050406030204" pitchFamily="18" charset="0"/>
                            </a:rPr>
                            <m:t>𝑇</m:t>
                          </m:r>
                        </m:sup>
                      </m:sSup>
                      <m:r>
                        <a:rPr lang="en-US" altLang="zh-CN" sz="1600" i="1" dirty="0">
                          <a:solidFill>
                            <a:srgbClr val="FFFF00"/>
                          </a:solidFill>
                          <a:latin typeface="Cambria Math" panose="02040503050406030204" pitchFamily="18" charset="0"/>
                        </a:rPr>
                        <m:t>∗</m:t>
                      </m:r>
                      <m:sSup>
                        <m:sSupPr>
                          <m:ctrlPr>
                            <a:rPr lang="zh-CN" altLang="en-US" sz="1600" i="1">
                              <a:solidFill>
                                <a:srgbClr val="FFFF00"/>
                              </a:solidFill>
                              <a:latin typeface="Cambria Math" panose="02040503050406030204" pitchFamily="18" charset="0"/>
                              <a:sym typeface="Wingdings" panose="05000000000000000000" pitchFamily="2" charset="2"/>
                            </a:rPr>
                          </m:ctrlPr>
                        </m:sSupPr>
                        <m:e>
                          <m:r>
                            <a:rPr lang="zh-CN" altLang="en-US" sz="1600" i="1">
                              <a:solidFill>
                                <a:srgbClr val="FFFF00"/>
                              </a:solidFill>
                              <a:latin typeface="Cambria Math" panose="02040503050406030204" pitchFamily="18" charset="0"/>
                              <a:sym typeface="Wingdings" panose="05000000000000000000" pitchFamily="2" charset="2"/>
                            </a:rPr>
                            <m:t>𝛿</m:t>
                          </m:r>
                        </m:e>
                        <m:sup>
                          <m:r>
                            <a:rPr lang="en-US" altLang="zh-CN" sz="1600" b="0" i="1" smtClean="0">
                              <a:solidFill>
                                <a:srgbClr val="FFFF00"/>
                              </a:solidFill>
                              <a:latin typeface="Cambria Math" panose="02040503050406030204" pitchFamily="18" charset="0"/>
                              <a:sym typeface="Wingdings" panose="05000000000000000000" pitchFamily="2" charset="2"/>
                            </a:rPr>
                            <m:t>𝑙</m:t>
                          </m:r>
                          <m:r>
                            <a:rPr lang="en-US" altLang="zh-CN" sz="1600" b="0" i="1" smtClean="0">
                              <a:solidFill>
                                <a:srgbClr val="FFFF00"/>
                              </a:solidFill>
                              <a:latin typeface="Cambria Math" panose="02040503050406030204" pitchFamily="18" charset="0"/>
                              <a:sym typeface="Wingdings" panose="05000000000000000000" pitchFamily="2" charset="2"/>
                            </a:rPr>
                            <m:t>+1</m:t>
                          </m:r>
                        </m:sup>
                      </m:sSup>
                    </m:oMath>
                  </m:oMathPara>
                </a14:m>
                <a:endParaRPr lang="zh-CN" altLang="en-US" sz="1600" dirty="0"/>
              </a:p>
            </p:txBody>
          </p:sp>
        </mc:Choice>
        <mc:Fallback xmlns="">
          <p:sp>
            <p:nvSpPr>
              <p:cNvPr id="7" name="矩形 6">
                <a:extLst>
                  <a:ext uri="{FF2B5EF4-FFF2-40B4-BE49-F238E27FC236}">
                    <a16:creationId xmlns:a16="http://schemas.microsoft.com/office/drawing/2014/main" id="{8FABFE00-11E8-43DE-B89F-8C4C7C0C704C}"/>
                  </a:ext>
                </a:extLst>
              </p:cNvPr>
              <p:cNvSpPr>
                <a:spLocks noRot="1" noChangeAspect="1" noMove="1" noResize="1" noEditPoints="1" noAdjustHandles="1" noChangeArrowheads="1" noChangeShapeType="1" noTextEdit="1"/>
              </p:cNvSpPr>
              <p:nvPr/>
            </p:nvSpPr>
            <p:spPr>
              <a:xfrm>
                <a:off x="6242628" y="5326337"/>
                <a:ext cx="3387145" cy="464294"/>
              </a:xfrm>
              <a:prstGeom prst="rect">
                <a:avLst/>
              </a:prstGeom>
              <a:blipFill>
                <a:blip r:embed="rId9"/>
                <a:stretch>
                  <a:fillRect/>
                </a:stretch>
              </a:blipFill>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1FED35AF-6DD6-403F-BE13-1D33DA4E9D2D}"/>
              </a:ext>
            </a:extLst>
          </p:cNvPr>
          <p:cNvSpPr/>
          <p:nvPr/>
        </p:nvSpPr>
        <p:spPr>
          <a:xfrm>
            <a:off x="6817480" y="3527151"/>
            <a:ext cx="227948" cy="646331"/>
          </a:xfrm>
          <a:prstGeom prst="rect">
            <a:avLst/>
          </a:prstGeom>
        </p:spPr>
        <p:txBody>
          <a:bodyPr wrap="none">
            <a:spAutoFit/>
          </a:bodyPr>
          <a:lstStyle/>
          <a:p>
            <a:r>
              <a:rPr lang="en-US" altLang="zh-CN" sz="1200" b="1" dirty="0">
                <a:solidFill>
                  <a:schemeClr val="bg1"/>
                </a:solidFill>
              </a:rPr>
              <a:t>.</a:t>
            </a:r>
          </a:p>
          <a:p>
            <a:r>
              <a:rPr lang="en-US" altLang="zh-CN" sz="1200" b="1" dirty="0">
                <a:solidFill>
                  <a:schemeClr val="bg1"/>
                </a:solidFill>
              </a:rPr>
              <a:t>.</a:t>
            </a:r>
          </a:p>
          <a:p>
            <a:r>
              <a:rPr lang="en-US" altLang="zh-CN" sz="1200" b="1" dirty="0">
                <a:solidFill>
                  <a:schemeClr val="bg1"/>
                </a:solidFill>
              </a:rPr>
              <a:t>.</a:t>
            </a:r>
            <a:endParaRPr lang="zh-CN" altLang="en-US" sz="1200" b="1" dirty="0">
              <a:solidFill>
                <a:schemeClr val="bg1"/>
              </a:solidFill>
            </a:endParaRPr>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4EE2C1E6-A61C-4346-9178-1E5DD621E7EC}"/>
                  </a:ext>
                </a:extLst>
              </p:cNvPr>
              <p:cNvSpPr/>
              <p:nvPr/>
            </p:nvSpPr>
            <p:spPr>
              <a:xfrm>
                <a:off x="6546277" y="4192779"/>
                <a:ext cx="3592714" cy="5605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chemeClr val="bg1"/>
                              </a:solidFill>
                              <a:latin typeface="Cambria Math" panose="02040503050406030204" pitchFamily="18" charset="0"/>
                            </a:rPr>
                          </m:ctrlPr>
                        </m:fPr>
                        <m:num>
                          <m:r>
                            <a:rPr lang="zh-CN" altLang="en-US" sz="160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𝐶</m:t>
                          </m:r>
                        </m:num>
                        <m:den>
                          <m:r>
                            <a:rPr lang="zh-CN" altLang="en-US" sz="160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rPr>
                              </m:ctrlPr>
                            </m:sSupPr>
                            <m:e>
                              <m:r>
                                <a:rPr lang="zh-CN" altLang="en-US" sz="1600" i="1">
                                  <a:solidFill>
                                    <a:schemeClr val="bg1"/>
                                  </a:solidFill>
                                  <a:latin typeface="Cambria Math" panose="02040503050406030204" pitchFamily="18" charset="0"/>
                                </a:rPr>
                                <m:t>𝑏</m:t>
                              </m:r>
                            </m:e>
                            <m:sup>
                              <m:r>
                                <a:rPr lang="en-US" altLang="zh-CN" sz="1600" b="0" i="0" smtClean="0">
                                  <a:solidFill>
                                    <a:schemeClr val="bg1"/>
                                  </a:solidFill>
                                  <a:latin typeface="Cambria Math" panose="02040503050406030204" pitchFamily="18" charset="0"/>
                                </a:rPr>
                                <m:t>1</m:t>
                              </m:r>
                            </m:sup>
                          </m:sSup>
                        </m:den>
                      </m:f>
                      <m:r>
                        <a:rPr lang="en-US" altLang="zh-CN" sz="1600" dirty="0" smtClean="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en-US" altLang="zh-CN" sz="1600" b="0" i="1" smtClean="0">
                              <a:solidFill>
                                <a:schemeClr val="bg1"/>
                              </a:solidFill>
                              <a:latin typeface="Cambria Math" panose="02040503050406030204" pitchFamily="18" charset="0"/>
                              <a:sym typeface="Wingdings" panose="05000000000000000000" pitchFamily="2" charset="2"/>
                            </a:rPr>
                            <m:t> </m:t>
                          </m:r>
                          <m:r>
                            <a:rPr lang="zh-CN" altLang="en-US" sz="1600" i="1">
                              <a:solidFill>
                                <a:schemeClr val="bg1"/>
                              </a:solidFill>
                              <a:latin typeface="Cambria Math" panose="02040503050406030204" pitchFamily="18" charset="0"/>
                              <a:sym typeface="Wingdings" panose="05000000000000000000" pitchFamily="2" charset="2"/>
                            </a:rPr>
                            <m:t>𝛿</m:t>
                          </m:r>
                        </m:e>
                        <m:sup>
                          <m:r>
                            <a:rPr lang="en-US" altLang="zh-CN" sz="1600" b="0" i="1" smtClean="0">
                              <a:solidFill>
                                <a:schemeClr val="bg1"/>
                              </a:solidFill>
                              <a:latin typeface="Cambria Math" panose="02040503050406030204" pitchFamily="18" charset="0"/>
                              <a:sym typeface="Wingdings" panose="05000000000000000000" pitchFamily="2" charset="2"/>
                            </a:rPr>
                            <m:t>1</m:t>
                          </m:r>
                        </m:sup>
                      </m:sSup>
                      <m:r>
                        <a:rPr lang="en-US" altLang="zh-CN" sz="1600" i="1">
                          <a:solidFill>
                            <a:schemeClr val="bg1"/>
                          </a:solidFill>
                          <a:latin typeface="Cambria Math" panose="02040503050406030204" pitchFamily="18" charset="0"/>
                          <a:sym typeface="Wingdings" panose="05000000000000000000" pitchFamily="2" charset="2"/>
                        </a:rPr>
                        <m:t> =</m:t>
                      </m:r>
                      <m:r>
                        <a:rPr lang="zh-CN" altLang="en-US" sz="1600" i="1" dirty="0">
                          <a:solidFill>
                            <a:schemeClr val="bg1"/>
                          </a:solidFill>
                          <a:latin typeface="Cambria Math" panose="02040503050406030204" pitchFamily="18" charset="0"/>
                        </a:rPr>
                        <m:t>𝑑</m:t>
                      </m:r>
                      <m:r>
                        <a:rPr lang="en-US" altLang="zh-CN" sz="1600" i="1" dirty="0">
                          <a:solidFill>
                            <a:schemeClr val="bg1"/>
                          </a:solidFill>
                          <a:latin typeface="Cambria Math" panose="02040503050406030204" pitchFamily="18" charset="0"/>
                        </a:rPr>
                        <m:t>𝑖𝑎𝑔</m:t>
                      </m:r>
                      <m:d>
                        <m:dPr>
                          <m:ctrlPr>
                            <a:rPr lang="zh-CN" altLang="en-US" sz="1600" i="1" dirty="0">
                              <a:solidFill>
                                <a:schemeClr val="bg1"/>
                              </a:solidFill>
                              <a:latin typeface="Cambria Math" panose="02040503050406030204" pitchFamily="18" charset="0"/>
                            </a:rPr>
                          </m:ctrlPr>
                        </m:dPr>
                        <m:e>
                          <m:sSup>
                            <m:sSupPr>
                              <m:ctrlPr>
                                <a:rPr lang="zh-CN" altLang="en-US" sz="1600" i="1" dirty="0">
                                  <a:solidFill>
                                    <a:schemeClr val="bg1"/>
                                  </a:solidFill>
                                  <a:latin typeface="Cambria Math" panose="02040503050406030204" pitchFamily="18" charset="0"/>
                                </a:rPr>
                              </m:ctrlPr>
                            </m:sSupPr>
                            <m:e>
                              <m:r>
                                <a:rPr lang="zh-CN" altLang="en-US" sz="1600" i="1" dirty="0">
                                  <a:solidFill>
                                    <a:schemeClr val="bg1"/>
                                  </a:solidFill>
                                  <a:latin typeface="Cambria Math" panose="02040503050406030204" pitchFamily="18" charset="0"/>
                                </a:rPr>
                                <m:t>𝛿</m:t>
                              </m:r>
                            </m:e>
                            <m:sup>
                              <m:r>
                                <a:rPr lang="zh-CN" altLang="en-US" sz="1600" dirty="0">
                                  <a:solidFill>
                                    <a:schemeClr val="bg1"/>
                                  </a:solidFill>
                                  <a:latin typeface="Cambria Math" panose="02040503050406030204" pitchFamily="18" charset="0"/>
                                </a:rPr>
                                <m:t>′</m:t>
                              </m:r>
                            </m:sup>
                          </m:sSup>
                          <m:d>
                            <m:dPr>
                              <m:ctrlPr>
                                <a:rPr lang="zh-CN" altLang="en-US" sz="1600" i="1" dirty="0">
                                  <a:solidFill>
                                    <a:schemeClr val="bg1"/>
                                  </a:solidFill>
                                  <a:latin typeface="Cambria Math" panose="02040503050406030204" pitchFamily="18" charset="0"/>
                                </a:rPr>
                              </m:ctrlPr>
                            </m:dPr>
                            <m:e>
                              <m:sSup>
                                <m:sSupPr>
                                  <m:ctrlPr>
                                    <a:rPr lang="zh-CN" altLang="en-US" sz="1600" i="1" dirty="0">
                                      <a:solidFill>
                                        <a:schemeClr val="bg1"/>
                                      </a:solidFill>
                                      <a:latin typeface="Cambria Math" panose="02040503050406030204" pitchFamily="18" charset="0"/>
                                    </a:rPr>
                                  </m:ctrlPr>
                                </m:sSupPr>
                                <m:e>
                                  <m:r>
                                    <a:rPr lang="en-US" altLang="zh-CN" sz="1600" i="1" dirty="0">
                                      <a:solidFill>
                                        <a:schemeClr val="bg1"/>
                                      </a:solidFill>
                                      <a:latin typeface="Cambria Math" panose="02040503050406030204" pitchFamily="18" charset="0"/>
                                    </a:rPr>
                                    <m:t>𝑧</m:t>
                                  </m:r>
                                </m:e>
                                <m:sup>
                                  <m:r>
                                    <a:rPr lang="en-US" altLang="zh-CN" sz="1600" b="0" i="1" dirty="0" smtClean="0">
                                      <a:solidFill>
                                        <a:schemeClr val="bg1"/>
                                      </a:solidFill>
                                      <a:latin typeface="Cambria Math" panose="02040503050406030204" pitchFamily="18" charset="0"/>
                                    </a:rPr>
                                    <m:t>1</m:t>
                                  </m:r>
                                </m:sup>
                              </m:sSup>
                            </m:e>
                          </m:d>
                        </m:e>
                      </m:d>
                      <m:sSup>
                        <m:sSupPr>
                          <m:ctrlPr>
                            <a:rPr lang="zh-CN" altLang="en-US" sz="1600" i="1" dirty="0">
                              <a:solidFill>
                                <a:schemeClr val="bg1"/>
                              </a:solidFill>
                              <a:latin typeface="Cambria Math" panose="02040503050406030204" pitchFamily="18" charset="0"/>
                            </a:rPr>
                          </m:ctrlPr>
                        </m:sSupPr>
                        <m:e>
                          <m:r>
                            <a:rPr lang="en-US" altLang="zh-CN" sz="1600" i="1" dirty="0">
                              <a:solidFill>
                                <a:schemeClr val="bg1"/>
                              </a:solidFill>
                              <a:latin typeface="Cambria Math" panose="02040503050406030204" pitchFamily="18" charset="0"/>
                            </a:rPr>
                            <m:t>∗</m:t>
                          </m:r>
                          <m:d>
                            <m:dPr>
                              <m:ctrlPr>
                                <a:rPr lang="zh-CN" altLang="en-US" sz="1600" i="1" dirty="0">
                                  <a:solidFill>
                                    <a:schemeClr val="bg1"/>
                                  </a:solidFill>
                                  <a:latin typeface="Cambria Math" panose="02040503050406030204" pitchFamily="18" charset="0"/>
                                </a:rPr>
                              </m:ctrlPr>
                            </m:dPr>
                            <m:e>
                              <m:sSup>
                                <m:sSupPr>
                                  <m:ctrlPr>
                                    <a:rPr lang="zh-CN" altLang="en-US" sz="1600" i="1" dirty="0">
                                      <a:solidFill>
                                        <a:schemeClr val="bg1"/>
                                      </a:solidFill>
                                      <a:latin typeface="Cambria Math" panose="02040503050406030204" pitchFamily="18" charset="0"/>
                                    </a:rPr>
                                  </m:ctrlPr>
                                </m:sSupPr>
                                <m:e>
                                  <m:r>
                                    <a:rPr lang="zh-CN" altLang="en-US" sz="1600" i="1" dirty="0">
                                      <a:solidFill>
                                        <a:schemeClr val="bg1"/>
                                      </a:solidFill>
                                      <a:latin typeface="Cambria Math" panose="02040503050406030204" pitchFamily="18" charset="0"/>
                                    </a:rPr>
                                    <m:t>𝑤</m:t>
                                  </m:r>
                                </m:e>
                                <m:sup>
                                  <m:r>
                                    <a:rPr lang="en-US" altLang="zh-CN" sz="1600" b="0" i="1" dirty="0" smtClean="0">
                                      <a:solidFill>
                                        <a:schemeClr val="bg1"/>
                                      </a:solidFill>
                                      <a:latin typeface="Cambria Math" panose="02040503050406030204" pitchFamily="18" charset="0"/>
                                    </a:rPr>
                                    <m:t>2</m:t>
                                  </m:r>
                                </m:sup>
                              </m:sSup>
                            </m:e>
                          </m:d>
                        </m:e>
                        <m:sup>
                          <m:r>
                            <a:rPr lang="zh-CN" altLang="en-US" sz="1600" i="1" dirty="0">
                              <a:solidFill>
                                <a:schemeClr val="bg1"/>
                              </a:solidFill>
                              <a:latin typeface="Cambria Math" panose="02040503050406030204" pitchFamily="18" charset="0"/>
                            </a:rPr>
                            <m:t>𝑇</m:t>
                          </m:r>
                        </m:sup>
                      </m:sSup>
                      <m:r>
                        <a:rPr lang="en-US" altLang="zh-CN" sz="1600" i="1" dirty="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zh-CN" altLang="en-US" sz="1600" i="1">
                              <a:solidFill>
                                <a:schemeClr val="bg1"/>
                              </a:solidFill>
                              <a:latin typeface="Cambria Math" panose="02040503050406030204" pitchFamily="18" charset="0"/>
                              <a:sym typeface="Wingdings" panose="05000000000000000000" pitchFamily="2" charset="2"/>
                            </a:rPr>
                            <m:t>𝛿</m:t>
                          </m:r>
                        </m:e>
                        <m:sup>
                          <m:r>
                            <a:rPr lang="en-US" altLang="zh-CN" sz="1600" b="0" i="1" smtClean="0">
                              <a:solidFill>
                                <a:schemeClr val="bg1"/>
                              </a:solidFill>
                              <a:latin typeface="Cambria Math" panose="02040503050406030204" pitchFamily="18" charset="0"/>
                              <a:sym typeface="Wingdings" panose="05000000000000000000" pitchFamily="2" charset="2"/>
                            </a:rPr>
                            <m:t>2</m:t>
                          </m:r>
                        </m:sup>
                      </m:sSup>
                    </m:oMath>
                  </m:oMathPara>
                </a14:m>
                <a:endParaRPr lang="zh-CN" altLang="en-US" sz="1600" dirty="0"/>
              </a:p>
            </p:txBody>
          </p:sp>
        </mc:Choice>
        <mc:Fallback xmlns="">
          <p:sp>
            <p:nvSpPr>
              <p:cNvPr id="41" name="矩形 40">
                <a:extLst>
                  <a:ext uri="{FF2B5EF4-FFF2-40B4-BE49-F238E27FC236}">
                    <a16:creationId xmlns:a16="http://schemas.microsoft.com/office/drawing/2014/main" id="{4EE2C1E6-A61C-4346-9178-1E5DD621E7EC}"/>
                  </a:ext>
                </a:extLst>
              </p:cNvPr>
              <p:cNvSpPr>
                <a:spLocks noRot="1" noChangeAspect="1" noMove="1" noResize="1" noEditPoints="1" noAdjustHandles="1" noChangeArrowheads="1" noChangeShapeType="1" noTextEdit="1"/>
              </p:cNvSpPr>
              <p:nvPr/>
            </p:nvSpPr>
            <p:spPr>
              <a:xfrm>
                <a:off x="6546277" y="4192779"/>
                <a:ext cx="3592714" cy="56053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6EB36FDF-B580-4757-AF7F-63A2DEB89852}"/>
                  </a:ext>
                </a:extLst>
              </p:cNvPr>
              <p:cNvSpPr/>
              <p:nvPr/>
            </p:nvSpPr>
            <p:spPr>
              <a:xfrm>
                <a:off x="6254992" y="5929256"/>
                <a:ext cx="898131" cy="501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rgbClr val="FFFF00"/>
                              </a:solidFill>
                              <a:latin typeface="Cambria Math" panose="02040503050406030204" pitchFamily="18" charset="0"/>
                              <a:sym typeface="Wingdings" panose="05000000000000000000" pitchFamily="2" charset="2"/>
                            </a:rPr>
                          </m:ctrlPr>
                        </m:fPr>
                        <m:num>
                          <m:r>
                            <a:rPr lang="zh-CN" altLang="en-US" sz="1400">
                              <a:solidFill>
                                <a:srgbClr val="FFFF00"/>
                              </a:solidFill>
                              <a:latin typeface="Cambria Math" panose="02040503050406030204" pitchFamily="18" charset="0"/>
                              <a:sym typeface="Wingdings" panose="05000000000000000000" pitchFamily="2" charset="2"/>
                            </a:rPr>
                            <m:t>𝜕</m:t>
                          </m:r>
                          <m:r>
                            <a:rPr lang="en-US" altLang="zh-CN" sz="1400" b="0" i="1" smtClean="0">
                              <a:solidFill>
                                <a:srgbClr val="FFFF00"/>
                              </a:solidFill>
                              <a:latin typeface="Cambria Math" panose="02040503050406030204" pitchFamily="18" charset="0"/>
                              <a:sym typeface="Wingdings" panose="05000000000000000000" pitchFamily="2" charset="2"/>
                            </a:rPr>
                            <m:t>𝐶</m:t>
                          </m:r>
                        </m:num>
                        <m:den>
                          <m:r>
                            <a:rPr lang="zh-CN" altLang="en-US" sz="1400">
                              <a:solidFill>
                                <a:srgbClr val="FFFF00"/>
                              </a:solidFill>
                              <a:latin typeface="Cambria Math" panose="02040503050406030204" pitchFamily="18" charset="0"/>
                              <a:sym typeface="Wingdings" panose="05000000000000000000" pitchFamily="2" charset="2"/>
                            </a:rPr>
                            <m:t>𝜕</m:t>
                          </m:r>
                          <m:sSup>
                            <m:sSupPr>
                              <m:ctrlPr>
                                <a:rPr lang="zh-CN" altLang="en-US" sz="1400" i="1">
                                  <a:solidFill>
                                    <a:srgbClr val="FFFF00"/>
                                  </a:solidFill>
                                  <a:latin typeface="Cambria Math" panose="02040503050406030204" pitchFamily="18" charset="0"/>
                                  <a:sym typeface="Wingdings" panose="05000000000000000000" pitchFamily="2" charset="2"/>
                                </a:rPr>
                              </m:ctrlPr>
                            </m:sSupPr>
                            <m:e>
                              <m:r>
                                <a:rPr lang="zh-CN" altLang="en-US" sz="1400" i="1">
                                  <a:solidFill>
                                    <a:srgbClr val="FFFF00"/>
                                  </a:solidFill>
                                  <a:latin typeface="Cambria Math" panose="02040503050406030204" pitchFamily="18" charset="0"/>
                                  <a:sym typeface="Wingdings" panose="05000000000000000000" pitchFamily="2" charset="2"/>
                                </a:rPr>
                                <m:t>𝑏</m:t>
                              </m:r>
                            </m:e>
                            <m:sup>
                              <m:r>
                                <a:rPr lang="en-US" altLang="zh-CN" sz="1400" b="0" i="1" smtClean="0">
                                  <a:solidFill>
                                    <a:srgbClr val="FFFF00"/>
                                  </a:solidFill>
                                  <a:latin typeface="Cambria Math" panose="02040503050406030204" pitchFamily="18" charset="0"/>
                                  <a:sym typeface="Wingdings" panose="05000000000000000000" pitchFamily="2" charset="2"/>
                                </a:rPr>
                                <m:t>𝑙</m:t>
                              </m:r>
                            </m:sup>
                          </m:sSup>
                        </m:den>
                      </m:f>
                      <m:r>
                        <a:rPr lang="zh-CN" altLang="en-US" sz="1400">
                          <a:solidFill>
                            <a:srgbClr val="FFFF00"/>
                          </a:solidFill>
                          <a:latin typeface="Cambria Math" panose="02040503050406030204" pitchFamily="18" charset="0"/>
                          <a:sym typeface="Wingdings" panose="05000000000000000000" pitchFamily="2" charset="2"/>
                        </a:rPr>
                        <m:t>=</m:t>
                      </m:r>
                      <m:sSup>
                        <m:sSupPr>
                          <m:ctrlPr>
                            <a:rPr lang="zh-CN" altLang="en-US" sz="1400" i="1">
                              <a:solidFill>
                                <a:srgbClr val="FFFF00"/>
                              </a:solidFill>
                              <a:latin typeface="Cambria Math" panose="02040503050406030204" pitchFamily="18" charset="0"/>
                              <a:sym typeface="Wingdings" panose="05000000000000000000" pitchFamily="2" charset="2"/>
                            </a:rPr>
                          </m:ctrlPr>
                        </m:sSupPr>
                        <m:e>
                          <m:r>
                            <a:rPr lang="zh-CN" altLang="en-US" sz="1400" i="1">
                              <a:solidFill>
                                <a:srgbClr val="FFFF00"/>
                              </a:solidFill>
                              <a:latin typeface="Cambria Math" panose="02040503050406030204" pitchFamily="18" charset="0"/>
                              <a:sym typeface="Wingdings" panose="05000000000000000000" pitchFamily="2" charset="2"/>
                            </a:rPr>
                            <m:t>𝛿</m:t>
                          </m:r>
                        </m:e>
                        <m:sup>
                          <m:r>
                            <a:rPr lang="en-US" altLang="zh-CN" sz="1400" b="0" i="1" smtClean="0">
                              <a:solidFill>
                                <a:srgbClr val="FFFF00"/>
                              </a:solidFill>
                              <a:latin typeface="Cambria Math" panose="02040503050406030204" pitchFamily="18" charset="0"/>
                              <a:sym typeface="Wingdings" panose="05000000000000000000" pitchFamily="2" charset="2"/>
                            </a:rPr>
                            <m:t>𝑙</m:t>
                          </m:r>
                        </m:sup>
                      </m:sSup>
                    </m:oMath>
                  </m:oMathPara>
                </a14:m>
                <a:endParaRPr lang="zh-CN" altLang="en-US" sz="1400" dirty="0"/>
              </a:p>
            </p:txBody>
          </p:sp>
        </mc:Choice>
        <mc:Fallback xmlns="">
          <p:sp>
            <p:nvSpPr>
              <p:cNvPr id="43" name="矩形 42">
                <a:extLst>
                  <a:ext uri="{FF2B5EF4-FFF2-40B4-BE49-F238E27FC236}">
                    <a16:creationId xmlns:a16="http://schemas.microsoft.com/office/drawing/2014/main" id="{6EB36FDF-B580-4757-AF7F-63A2DEB89852}"/>
                  </a:ext>
                </a:extLst>
              </p:cNvPr>
              <p:cNvSpPr>
                <a:spLocks noRot="1" noChangeAspect="1" noMove="1" noResize="1" noEditPoints="1" noAdjustHandles="1" noChangeArrowheads="1" noChangeShapeType="1" noTextEdit="1"/>
              </p:cNvSpPr>
              <p:nvPr/>
            </p:nvSpPr>
            <p:spPr>
              <a:xfrm>
                <a:off x="6254992" y="5929256"/>
                <a:ext cx="898131" cy="501997"/>
              </a:xfrm>
              <a:prstGeom prst="rect">
                <a:avLst/>
              </a:prstGeom>
              <a:blipFill>
                <a:blip r:embed="rId11"/>
                <a:stretch>
                  <a:fillRect b="-36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AE3441A4-7028-4169-8072-F70FF9B184DA}"/>
                  </a:ext>
                </a:extLst>
              </p:cNvPr>
              <p:cNvSpPr/>
              <p:nvPr/>
            </p:nvSpPr>
            <p:spPr>
              <a:xfrm>
                <a:off x="7759180" y="1235581"/>
                <a:ext cx="963191" cy="5605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600" i="1" smtClean="0">
                              <a:solidFill>
                                <a:schemeClr val="bg1"/>
                              </a:solidFill>
                              <a:latin typeface="Cambria Math" panose="02040503050406030204" pitchFamily="18" charset="0"/>
                              <a:sym typeface="Wingdings" panose="05000000000000000000" pitchFamily="2" charset="2"/>
                            </a:rPr>
                          </m:ctrlPr>
                        </m:fPr>
                        <m:num>
                          <m:r>
                            <a:rPr lang="zh-CN" altLang="en-US" sz="1600">
                              <a:solidFill>
                                <a:schemeClr val="bg1"/>
                              </a:solidFill>
                              <a:latin typeface="Cambria Math" panose="02040503050406030204" pitchFamily="18" charset="0"/>
                              <a:sym typeface="Wingdings" panose="05000000000000000000" pitchFamily="2" charset="2"/>
                            </a:rPr>
                            <m:t>𝜕</m:t>
                          </m:r>
                          <m:r>
                            <a:rPr lang="en-US" altLang="zh-CN" sz="1600" b="0" i="1" smtClean="0">
                              <a:solidFill>
                                <a:schemeClr val="bg1"/>
                              </a:solidFill>
                              <a:latin typeface="Cambria Math" panose="02040503050406030204" pitchFamily="18" charset="0"/>
                              <a:sym typeface="Wingdings" panose="05000000000000000000" pitchFamily="2" charset="2"/>
                            </a:rPr>
                            <m:t>𝐶</m:t>
                          </m:r>
                        </m:num>
                        <m:den>
                          <m:r>
                            <a:rPr lang="zh-CN" altLang="en-US" sz="1600">
                              <a:solidFill>
                                <a:schemeClr val="bg1"/>
                              </a:solidFill>
                              <a:latin typeface="Cambria Math" panose="02040503050406030204" pitchFamily="18" charset="0"/>
                              <a:sym typeface="Wingdings" panose="05000000000000000000" pitchFamily="2" charset="2"/>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zh-CN" altLang="en-US" sz="1600" i="1">
                                  <a:solidFill>
                                    <a:schemeClr val="bg1"/>
                                  </a:solidFill>
                                  <a:latin typeface="Cambria Math" panose="02040503050406030204" pitchFamily="18" charset="0"/>
                                  <a:sym typeface="Wingdings" panose="05000000000000000000" pitchFamily="2" charset="2"/>
                                </a:rPr>
                                <m:t>𝑏</m:t>
                              </m:r>
                            </m:e>
                            <m:sup>
                              <m:r>
                                <a:rPr lang="en-US" altLang="zh-CN" sz="1600" b="0" i="1" smtClean="0">
                                  <a:solidFill>
                                    <a:schemeClr val="bg1"/>
                                  </a:solidFill>
                                  <a:latin typeface="Cambria Math" panose="02040503050406030204" pitchFamily="18" charset="0"/>
                                  <a:sym typeface="Wingdings" panose="05000000000000000000" pitchFamily="2" charset="2"/>
                                </a:rPr>
                                <m:t>𝑙</m:t>
                              </m:r>
                            </m:sup>
                          </m:sSup>
                        </m:den>
                      </m:f>
                      <m:r>
                        <a:rPr lang="zh-CN" altLang="en-US" sz="1600">
                          <a:solidFill>
                            <a:schemeClr val="bg1"/>
                          </a:solidFill>
                          <a:latin typeface="Cambria Math" panose="02040503050406030204" pitchFamily="18" charset="0"/>
                          <a:sym typeface="Wingdings" panose="05000000000000000000" pitchFamily="2" charset="2"/>
                        </a:rPr>
                        <m:t>=</m:t>
                      </m:r>
                      <m:sSup>
                        <m:sSupPr>
                          <m:ctrlPr>
                            <a:rPr lang="zh-CN" altLang="en-US" sz="1600" i="1">
                              <a:solidFill>
                                <a:schemeClr val="bg1"/>
                              </a:solidFill>
                              <a:latin typeface="Cambria Math" panose="02040503050406030204" pitchFamily="18" charset="0"/>
                              <a:sym typeface="Wingdings" panose="05000000000000000000" pitchFamily="2" charset="2"/>
                            </a:rPr>
                          </m:ctrlPr>
                        </m:sSupPr>
                        <m:e>
                          <m:r>
                            <a:rPr lang="zh-CN" altLang="en-US" sz="1600" i="1">
                              <a:solidFill>
                                <a:schemeClr val="bg1"/>
                              </a:solidFill>
                              <a:latin typeface="Cambria Math" panose="02040503050406030204" pitchFamily="18" charset="0"/>
                              <a:sym typeface="Wingdings" panose="05000000000000000000" pitchFamily="2" charset="2"/>
                            </a:rPr>
                            <m:t>𝛿</m:t>
                          </m:r>
                        </m:e>
                        <m:sup>
                          <m:r>
                            <a:rPr lang="en-US" altLang="zh-CN" sz="1600" b="0" i="1" smtClean="0">
                              <a:solidFill>
                                <a:schemeClr val="bg1"/>
                              </a:solidFill>
                              <a:latin typeface="Cambria Math" panose="02040503050406030204" pitchFamily="18" charset="0"/>
                              <a:sym typeface="Wingdings" panose="05000000000000000000" pitchFamily="2" charset="2"/>
                            </a:rPr>
                            <m:t>𝑙</m:t>
                          </m:r>
                        </m:sup>
                      </m:sSup>
                    </m:oMath>
                  </m:oMathPara>
                </a14:m>
                <a:endParaRPr lang="zh-CN" altLang="en-US" sz="1600" dirty="0"/>
              </a:p>
            </p:txBody>
          </p:sp>
        </mc:Choice>
        <mc:Fallback xmlns="">
          <p:sp>
            <p:nvSpPr>
              <p:cNvPr id="25" name="矩形 24">
                <a:extLst>
                  <a:ext uri="{FF2B5EF4-FFF2-40B4-BE49-F238E27FC236}">
                    <a16:creationId xmlns:a16="http://schemas.microsoft.com/office/drawing/2014/main" id="{AE3441A4-7028-4169-8072-F70FF9B184DA}"/>
                  </a:ext>
                </a:extLst>
              </p:cNvPr>
              <p:cNvSpPr>
                <a:spLocks noRot="1" noChangeAspect="1" noMove="1" noResize="1" noEditPoints="1" noAdjustHandles="1" noChangeArrowheads="1" noChangeShapeType="1" noTextEdit="1"/>
              </p:cNvSpPr>
              <p:nvPr/>
            </p:nvSpPr>
            <p:spPr>
              <a:xfrm>
                <a:off x="7759180" y="1235581"/>
                <a:ext cx="963191" cy="560538"/>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BB92EF4-C434-45F4-AFB2-E123DDC43ED2}"/>
                  </a:ext>
                </a:extLst>
              </p:cNvPr>
              <p:cNvSpPr txBox="1"/>
              <p:nvPr/>
            </p:nvSpPr>
            <p:spPr>
              <a:xfrm>
                <a:off x="7675813" y="5982407"/>
                <a:ext cx="1334403" cy="409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rgbClr val="FFFF00"/>
                              </a:solidFill>
                              <a:latin typeface="Cambria Math" panose="02040503050406030204" pitchFamily="18" charset="0"/>
                            </a:rPr>
                          </m:ctrlPr>
                        </m:fPr>
                        <m:num>
                          <m:r>
                            <a:rPr lang="zh-CN" altLang="en-US" sz="1400">
                              <a:solidFill>
                                <a:srgbClr val="FFFF00"/>
                              </a:solidFill>
                              <a:latin typeface="Cambria Math" panose="02040503050406030204" pitchFamily="18" charset="0"/>
                            </a:rPr>
                            <m:t>𝜕</m:t>
                          </m:r>
                          <m:r>
                            <a:rPr lang="en-US" altLang="zh-CN" sz="1400" b="0" i="1" smtClean="0">
                              <a:solidFill>
                                <a:srgbClr val="FFFF00"/>
                              </a:solidFill>
                              <a:latin typeface="Cambria Math" panose="02040503050406030204" pitchFamily="18" charset="0"/>
                            </a:rPr>
                            <m:t>𝐶</m:t>
                          </m:r>
                        </m:num>
                        <m:den>
                          <m:r>
                            <a:rPr lang="zh-CN" altLang="en-US" sz="1400" i="0">
                              <a:solidFill>
                                <a:srgbClr val="FFFF00"/>
                              </a:solidFill>
                              <a:latin typeface="Cambria Math" panose="02040503050406030204" pitchFamily="18" charset="0"/>
                            </a:rPr>
                            <m:t>𝜕</m:t>
                          </m:r>
                          <m:sSup>
                            <m:sSupPr>
                              <m:ctrlPr>
                                <a:rPr lang="zh-CN" altLang="en-US" sz="1400" i="1">
                                  <a:solidFill>
                                    <a:srgbClr val="FFFF00"/>
                                  </a:solidFill>
                                  <a:latin typeface="Cambria Math" panose="02040503050406030204" pitchFamily="18" charset="0"/>
                                </a:rPr>
                              </m:ctrlPr>
                            </m:sSupPr>
                            <m:e>
                              <m:r>
                                <a:rPr lang="zh-CN" altLang="en-US" sz="1400" i="1">
                                  <a:solidFill>
                                    <a:srgbClr val="FFFF00"/>
                                  </a:solidFill>
                                  <a:latin typeface="Cambria Math" panose="02040503050406030204" pitchFamily="18" charset="0"/>
                                </a:rPr>
                                <m:t>𝑤</m:t>
                              </m:r>
                            </m:e>
                            <m:sup>
                              <m:r>
                                <a:rPr lang="zh-CN" altLang="en-US" sz="1400" i="1">
                                  <a:solidFill>
                                    <a:srgbClr val="FFFF00"/>
                                  </a:solidFill>
                                  <a:latin typeface="Cambria Math" panose="02040503050406030204" pitchFamily="18" charset="0"/>
                                </a:rPr>
                                <m:t>𝑙</m:t>
                              </m:r>
                            </m:sup>
                          </m:sSup>
                        </m:den>
                      </m:f>
                      <m:r>
                        <a:rPr lang="zh-CN" altLang="en-US" sz="1400" i="0">
                          <a:solidFill>
                            <a:srgbClr val="FFFF00"/>
                          </a:solidFill>
                          <a:latin typeface="Cambria Math" panose="02040503050406030204" pitchFamily="18" charset="0"/>
                        </a:rPr>
                        <m:t>=</m:t>
                      </m:r>
                      <m:sSup>
                        <m:sSupPr>
                          <m:ctrlPr>
                            <a:rPr lang="zh-CN" altLang="en-US" sz="1400" i="1">
                              <a:solidFill>
                                <a:srgbClr val="FFFF00"/>
                              </a:solidFill>
                              <a:latin typeface="Cambria Math" panose="02040503050406030204" pitchFamily="18" charset="0"/>
                            </a:rPr>
                          </m:ctrlPr>
                        </m:sSupPr>
                        <m:e>
                          <m:d>
                            <m:dPr>
                              <m:ctrlPr>
                                <a:rPr lang="zh-CN" altLang="en-US" sz="1400" i="1">
                                  <a:solidFill>
                                    <a:srgbClr val="FFFF00"/>
                                  </a:solidFill>
                                  <a:latin typeface="Cambria Math" panose="02040503050406030204" pitchFamily="18" charset="0"/>
                                </a:rPr>
                              </m:ctrlPr>
                            </m:dPr>
                            <m:e>
                              <m:sSup>
                                <m:sSupPr>
                                  <m:ctrlPr>
                                    <a:rPr lang="zh-CN" altLang="en-US" sz="1400" i="1">
                                      <a:solidFill>
                                        <a:srgbClr val="FFFF00"/>
                                      </a:solidFill>
                                      <a:latin typeface="Cambria Math" panose="02040503050406030204" pitchFamily="18" charset="0"/>
                                    </a:rPr>
                                  </m:ctrlPr>
                                </m:sSupPr>
                                <m:e>
                                  <m:r>
                                    <a:rPr lang="zh-CN" altLang="en-US" sz="1400" i="1">
                                      <a:solidFill>
                                        <a:srgbClr val="FFFF00"/>
                                      </a:solidFill>
                                      <a:latin typeface="Cambria Math" panose="02040503050406030204" pitchFamily="18" charset="0"/>
                                    </a:rPr>
                                    <m:t>𝑎</m:t>
                                  </m:r>
                                </m:e>
                                <m:sup>
                                  <m:r>
                                    <a:rPr lang="zh-CN" altLang="en-US" sz="1400" i="1">
                                      <a:solidFill>
                                        <a:srgbClr val="FFFF00"/>
                                      </a:solidFill>
                                      <a:latin typeface="Cambria Math" panose="02040503050406030204" pitchFamily="18" charset="0"/>
                                    </a:rPr>
                                    <m:t>𝑙</m:t>
                                  </m:r>
                                  <m:r>
                                    <a:rPr lang="zh-CN" altLang="en-US" sz="1400" i="0">
                                      <a:solidFill>
                                        <a:srgbClr val="FFFF00"/>
                                      </a:solidFill>
                                      <a:latin typeface="Cambria Math" panose="02040503050406030204" pitchFamily="18" charset="0"/>
                                    </a:rPr>
                                    <m:t>−1</m:t>
                                  </m:r>
                                </m:sup>
                              </m:sSup>
                            </m:e>
                          </m:d>
                        </m:e>
                        <m:sup>
                          <m:r>
                            <a:rPr lang="zh-CN" altLang="en-US" sz="1400" i="1">
                              <a:solidFill>
                                <a:srgbClr val="FFFF00"/>
                              </a:solidFill>
                              <a:latin typeface="Cambria Math" panose="02040503050406030204" pitchFamily="18" charset="0"/>
                            </a:rPr>
                            <m:t>𝑇</m:t>
                          </m:r>
                        </m:sup>
                      </m:sSup>
                      <m:sSup>
                        <m:sSupPr>
                          <m:ctrlPr>
                            <a:rPr lang="zh-CN" altLang="en-US" sz="1400" i="1">
                              <a:solidFill>
                                <a:srgbClr val="FFFF00"/>
                              </a:solidFill>
                              <a:latin typeface="Cambria Math" panose="02040503050406030204" pitchFamily="18" charset="0"/>
                            </a:rPr>
                          </m:ctrlPr>
                        </m:sSupPr>
                        <m:e>
                          <m:r>
                            <a:rPr lang="zh-CN" altLang="en-US" sz="1400" i="1">
                              <a:solidFill>
                                <a:srgbClr val="FFFF00"/>
                              </a:solidFill>
                              <a:latin typeface="Cambria Math" panose="02040503050406030204" pitchFamily="18" charset="0"/>
                            </a:rPr>
                            <m:t>𝛿</m:t>
                          </m:r>
                        </m:e>
                        <m:sup>
                          <m:r>
                            <a:rPr lang="zh-CN" altLang="en-US" sz="1400" i="1">
                              <a:solidFill>
                                <a:srgbClr val="FFFF00"/>
                              </a:solidFill>
                              <a:latin typeface="Cambria Math" panose="02040503050406030204" pitchFamily="18" charset="0"/>
                            </a:rPr>
                            <m:t>𝑙</m:t>
                          </m:r>
                        </m:sup>
                      </m:sSup>
                    </m:oMath>
                  </m:oMathPara>
                </a14:m>
                <a:endParaRPr lang="zh-CN" altLang="en-US" sz="1400" dirty="0"/>
              </a:p>
            </p:txBody>
          </p:sp>
        </mc:Choice>
        <mc:Fallback xmlns="">
          <p:sp>
            <p:nvSpPr>
              <p:cNvPr id="13" name="文本框 12">
                <a:extLst>
                  <a:ext uri="{FF2B5EF4-FFF2-40B4-BE49-F238E27FC236}">
                    <a16:creationId xmlns:a16="http://schemas.microsoft.com/office/drawing/2014/main" id="{ABB92EF4-C434-45F4-AFB2-E123DDC43ED2}"/>
                  </a:ext>
                </a:extLst>
              </p:cNvPr>
              <p:cNvSpPr txBox="1">
                <a:spLocks noRot="1" noChangeAspect="1" noMove="1" noResize="1" noEditPoints="1" noAdjustHandles="1" noChangeArrowheads="1" noChangeShapeType="1" noTextEdit="1"/>
              </p:cNvSpPr>
              <p:nvPr/>
            </p:nvSpPr>
            <p:spPr>
              <a:xfrm>
                <a:off x="7675813" y="5982407"/>
                <a:ext cx="1334403" cy="409664"/>
              </a:xfrm>
              <a:prstGeom prst="rect">
                <a:avLst/>
              </a:prstGeom>
              <a:blipFill>
                <a:blip r:embed="rId13"/>
                <a:stretch>
                  <a:fillRect l="-2283" r="-457" b="-14706"/>
                </a:stretch>
              </a:blipFill>
            </p:spPr>
            <p:txBody>
              <a:bodyPr/>
              <a:lstStyle/>
              <a:p>
                <a:r>
                  <a:rPr lang="zh-CN" altLang="en-US">
                    <a:noFill/>
                  </a:rPr>
                  <a:t> </a:t>
                </a:r>
              </a:p>
            </p:txBody>
          </p:sp>
        </mc:Fallback>
      </mc:AlternateContent>
      <p:sp>
        <p:nvSpPr>
          <p:cNvPr id="45" name="对话气泡: 圆角矩形 44">
            <a:extLst>
              <a:ext uri="{FF2B5EF4-FFF2-40B4-BE49-F238E27FC236}">
                <a16:creationId xmlns:a16="http://schemas.microsoft.com/office/drawing/2014/main" id="{6CFAC34B-362F-4AFE-8C04-71CADB5FE1B9}"/>
              </a:ext>
            </a:extLst>
          </p:cNvPr>
          <p:cNvSpPr/>
          <p:nvPr/>
        </p:nvSpPr>
        <p:spPr>
          <a:xfrm>
            <a:off x="9668974" y="5738450"/>
            <a:ext cx="1403725" cy="560530"/>
          </a:xfrm>
          <a:prstGeom prst="wedgeRoundRectCallout">
            <a:avLst>
              <a:gd name="adj1" fmla="val -92443"/>
              <a:gd name="adj2" fmla="val 311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权重的导数同样根据求偏置方法得到。</a:t>
            </a:r>
          </a:p>
        </p:txBody>
      </p:sp>
    </p:spTree>
    <p:extLst>
      <p:ext uri="{BB962C8B-B14F-4D97-AF65-F5344CB8AC3E}">
        <p14:creationId xmlns:p14="http://schemas.microsoft.com/office/powerpoint/2010/main" val="10494663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0695" y="2967335"/>
            <a:ext cx="4041619" cy="923330"/>
          </a:xfrm>
          <a:prstGeom prst="rect">
            <a:avLst/>
          </a:prstGeom>
        </p:spPr>
        <p:txBody>
          <a:bodyPr wrap="non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5400" noProof="0" dirty="0">
                <a:solidFill>
                  <a:prstClr val="white"/>
                </a:solidFill>
                <a:effectLst>
                  <a:outerShdw blurRad="38100" dist="38100" dir="2700000" algn="tl">
                    <a:srgbClr val="000000">
                      <a:alpha val="43137"/>
                    </a:srgbClr>
                  </a:outerShdw>
                </a:effectLst>
                <a:latin typeface="汉仪菱心体简" panose="02010609000101010101" pitchFamily="49" charset="-122"/>
                <a:ea typeface="汉仪菱心体简" panose="02010609000101010101" pitchFamily="49" charset="-122"/>
              </a:rPr>
              <a:t>Thank You !</a:t>
            </a:r>
            <a:endParaRPr kumimoji="0" lang="zh-CN" altLang="en-US" sz="540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9321456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73">
      <a:dk1>
        <a:sysClr val="windowText" lastClr="000000"/>
      </a:dk1>
      <a:lt1>
        <a:sysClr val="window" lastClr="FFFFFF"/>
      </a:lt1>
      <a:dk2>
        <a:srgbClr val="44546A"/>
      </a:dk2>
      <a:lt2>
        <a:srgbClr val="E7E6E6"/>
      </a:lt2>
      <a:accent1>
        <a:srgbClr val="00B050"/>
      </a:accent1>
      <a:accent2>
        <a:srgbClr val="0070C0"/>
      </a:accent2>
      <a:accent3>
        <a:srgbClr val="00B050"/>
      </a:accent3>
      <a:accent4>
        <a:srgbClr val="0070C0"/>
      </a:accent4>
      <a:accent5>
        <a:srgbClr val="00B050"/>
      </a:accent5>
      <a:accent6>
        <a:srgbClr val="0070C0"/>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857</TotalTime>
  <Words>997</Words>
  <Application>Microsoft Office PowerPoint</Application>
  <PresentationFormat>宽屏</PresentationFormat>
  <Paragraphs>117</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等线</vt:lpstr>
      <vt:lpstr>等线 Light</vt:lpstr>
      <vt:lpstr>汉仪菱心体简</vt:lpstr>
      <vt:lpstr>碳纤维正粗黑简体</vt:lpstr>
      <vt:lpstr>微软雅黑</vt:lpstr>
      <vt:lpstr>Arial</vt:lpstr>
      <vt:lpstr>Cambria Math</vt:lpstr>
      <vt:lpstr>Wingdings</vt:lpstr>
      <vt:lpstr>包图主题2</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顶尖PPT</dc:creator>
  <cp:keywords>www.51pptmoban.com</cp:keywords>
  <cp:lastModifiedBy>李伟</cp:lastModifiedBy>
  <cp:revision>82</cp:revision>
  <dcterms:created xsi:type="dcterms:W3CDTF">2017-07-15T05:24:02Z</dcterms:created>
  <dcterms:modified xsi:type="dcterms:W3CDTF">2018-11-05T00:18:58Z</dcterms:modified>
</cp:coreProperties>
</file>