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3"/>
  </p:notesMasterIdLst>
  <p:handoutMasterIdLst>
    <p:handoutMasterId r:id="rId4"/>
  </p:handoutMasterIdLst>
  <p:sldIdLst>
    <p:sldId id="264" r:id="rId2"/>
  </p:sldIdLst>
  <p:sldSz cx="43891200" cy="32918400"/>
  <p:notesSz cx="6858000" cy="9144000"/>
  <p:defaultText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662" userDrawn="1">
          <p15:clr>
            <a:srgbClr val="A4A3A4"/>
          </p15:clr>
        </p15:guide>
        <p15:guide id="2" orient="horz" pos="2074" userDrawn="1">
          <p15:clr>
            <a:srgbClr val="A4A3A4"/>
          </p15:clr>
        </p15:guide>
        <p15:guide id="3" orient="horz" pos="17280" userDrawn="1">
          <p15:clr>
            <a:srgbClr val="A4A3A4"/>
          </p15:clr>
        </p15:guide>
        <p15:guide id="4" orient="horz" pos="10368" userDrawn="1">
          <p15:clr>
            <a:srgbClr val="A4A3A4"/>
          </p15:clr>
        </p15:guide>
        <p15:guide id="5" pos="25574" userDrawn="1">
          <p15:clr>
            <a:srgbClr val="A4A3A4"/>
          </p15:clr>
        </p15:guide>
        <p15:guide id="6" pos="13824" userDrawn="1">
          <p15:clr>
            <a:srgbClr val="A4A3A4"/>
          </p15:clr>
        </p15:guide>
        <p15:guide id="7" pos="20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4"/>
    <a:srgbClr val="141313"/>
    <a:srgbClr val="008EC8"/>
    <a:srgbClr val="AFC82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008" autoAdjust="0"/>
    <p:restoredTop sz="94694"/>
  </p:normalViewPr>
  <p:slideViewPr>
    <p:cSldViewPr snapToGrid="0" snapToObjects="1" showGuides="1">
      <p:cViewPr varScale="1">
        <p:scale>
          <a:sx n="23" d="100"/>
          <a:sy n="23" d="100"/>
        </p:scale>
        <p:origin x="2406" y="54"/>
      </p:cViewPr>
      <p:guideLst>
        <p:guide orient="horz" pos="18662"/>
        <p:guide orient="horz" pos="2074"/>
        <p:guide orient="horz" pos="17280"/>
        <p:guide orient="horz" pos="10368"/>
        <p:guide pos="25574"/>
        <p:guide pos="13824"/>
        <p:guide pos="207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AC81C5-AE7A-1044-93C2-6BFF0DD7BC2B}" type="datetimeFigureOut">
              <a:rPr lang="en-US" smtClean="0"/>
              <a:t>4/7/2024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F6EB44-35E4-0D4D-B375-5AD650735949}" type="slidenum">
              <a:rPr lang="en-US" smtClean="0"/>
              <a:t>‹#›</a:t>
            </a:fld>
            <a:endParaRPr lang="en-US"/>
          </a:p>
        </p:txBody>
      </p:sp>
    </p:spTree>
    <p:extLst>
      <p:ext uri="{BB962C8B-B14F-4D97-AF65-F5344CB8AC3E}">
        <p14:creationId xmlns:p14="http://schemas.microsoft.com/office/powerpoint/2010/main" val="42174612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BB8FA7-5BDC-BF4F-AE27-E2122A3D7D4C}" type="datetimeFigureOut">
              <a:rPr lang="en-US" smtClean="0"/>
              <a:t>4/7/2024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9D953D-192A-4F4A-A51F-DC3C7E58A63A}" type="slidenum">
              <a:rPr lang="en-US" smtClean="0"/>
              <a:t>‹#›</a:t>
            </a:fld>
            <a:endParaRPr lang="en-US"/>
          </a:p>
        </p:txBody>
      </p:sp>
    </p:spTree>
    <p:extLst>
      <p:ext uri="{BB962C8B-B14F-4D97-AF65-F5344CB8AC3E}">
        <p14:creationId xmlns:p14="http://schemas.microsoft.com/office/powerpoint/2010/main" val="3146029344"/>
      </p:ext>
    </p:extLst>
  </p:cSld>
  <p:clrMap bg1="lt1" tx1="dk1" bg2="lt2" tx2="dk2" accent1="accent1" accent2="accent2" accent3="accent3" accent4="accent4" accent5="accent5" accent6="accent6" hlink="hlink" folHlink="folHlink"/>
  <p:hf hdr="0" ftr="0" dt="0"/>
  <p:notesStyle>
    <a:lvl1pPr marL="0" algn="l" defTabSz="2194560" rtl="0" eaLnBrk="1" latinLnBrk="0" hangingPunct="1">
      <a:defRPr sz="5760" kern="1200">
        <a:solidFill>
          <a:schemeClr val="tx1"/>
        </a:solidFill>
        <a:latin typeface="+mn-lt"/>
        <a:ea typeface="+mn-ea"/>
        <a:cs typeface="+mn-cs"/>
      </a:defRPr>
    </a:lvl1pPr>
    <a:lvl2pPr marL="2194560" algn="l" defTabSz="2194560" rtl="0" eaLnBrk="1" latinLnBrk="0" hangingPunct="1">
      <a:defRPr sz="5760" kern="1200">
        <a:solidFill>
          <a:schemeClr val="tx1"/>
        </a:solidFill>
        <a:latin typeface="+mn-lt"/>
        <a:ea typeface="+mn-ea"/>
        <a:cs typeface="+mn-cs"/>
      </a:defRPr>
    </a:lvl2pPr>
    <a:lvl3pPr marL="4389120" algn="l" defTabSz="2194560" rtl="0" eaLnBrk="1" latinLnBrk="0" hangingPunct="1">
      <a:defRPr sz="5760" kern="1200">
        <a:solidFill>
          <a:schemeClr val="tx1"/>
        </a:solidFill>
        <a:latin typeface="+mn-lt"/>
        <a:ea typeface="+mn-ea"/>
        <a:cs typeface="+mn-cs"/>
      </a:defRPr>
    </a:lvl3pPr>
    <a:lvl4pPr marL="6583680" algn="l" defTabSz="2194560" rtl="0" eaLnBrk="1" latinLnBrk="0" hangingPunct="1">
      <a:defRPr sz="5760" kern="1200">
        <a:solidFill>
          <a:schemeClr val="tx1"/>
        </a:solidFill>
        <a:latin typeface="+mn-lt"/>
        <a:ea typeface="+mn-ea"/>
        <a:cs typeface="+mn-cs"/>
      </a:defRPr>
    </a:lvl4pPr>
    <a:lvl5pPr marL="8778240" algn="l" defTabSz="2194560" rtl="0" eaLnBrk="1" latinLnBrk="0" hangingPunct="1">
      <a:defRPr sz="5760" kern="1200">
        <a:solidFill>
          <a:schemeClr val="tx1"/>
        </a:solidFill>
        <a:latin typeface="+mn-lt"/>
        <a:ea typeface="+mn-ea"/>
        <a:cs typeface="+mn-cs"/>
      </a:defRPr>
    </a:lvl5pPr>
    <a:lvl6pPr marL="10972800" algn="l" defTabSz="2194560" rtl="0" eaLnBrk="1" latinLnBrk="0" hangingPunct="1">
      <a:defRPr sz="5760" kern="1200">
        <a:solidFill>
          <a:schemeClr val="tx1"/>
        </a:solidFill>
        <a:latin typeface="+mn-lt"/>
        <a:ea typeface="+mn-ea"/>
        <a:cs typeface="+mn-cs"/>
      </a:defRPr>
    </a:lvl6pPr>
    <a:lvl7pPr marL="13167360" algn="l" defTabSz="2194560" rtl="0" eaLnBrk="1" latinLnBrk="0" hangingPunct="1">
      <a:defRPr sz="5760" kern="1200">
        <a:solidFill>
          <a:schemeClr val="tx1"/>
        </a:solidFill>
        <a:latin typeface="+mn-lt"/>
        <a:ea typeface="+mn-ea"/>
        <a:cs typeface="+mn-cs"/>
      </a:defRPr>
    </a:lvl7pPr>
    <a:lvl8pPr marL="15361920" algn="l" defTabSz="2194560" rtl="0" eaLnBrk="1" latinLnBrk="0" hangingPunct="1">
      <a:defRPr sz="5760" kern="1200">
        <a:solidFill>
          <a:schemeClr val="tx1"/>
        </a:solidFill>
        <a:latin typeface="+mn-lt"/>
        <a:ea typeface="+mn-ea"/>
        <a:cs typeface="+mn-cs"/>
      </a:defRPr>
    </a:lvl8pPr>
    <a:lvl9pPr marL="17556480" algn="l" defTabSz="219456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 Start Slide</a:t>
            </a:r>
          </a:p>
        </p:txBody>
      </p:sp>
      <p:sp>
        <p:nvSpPr>
          <p:cNvPr id="4" name="Slide Number Placeholder 3"/>
          <p:cNvSpPr>
            <a:spLocks noGrp="1"/>
          </p:cNvSpPr>
          <p:nvPr>
            <p:ph type="sldNum" sz="quarter" idx="10"/>
          </p:nvPr>
        </p:nvSpPr>
        <p:spPr/>
        <p:txBody>
          <a:bodyPr/>
          <a:lstStyle/>
          <a:p>
            <a:fld id="{619D953D-192A-4F4A-A51F-DC3C7E58A63A}" type="slidenum">
              <a:rPr lang="en-US" smtClean="0"/>
              <a:t>1</a:t>
            </a:fld>
            <a:endParaRPr lang="en-US"/>
          </a:p>
        </p:txBody>
      </p:sp>
    </p:spTree>
    <p:extLst>
      <p:ext uri="{BB962C8B-B14F-4D97-AF65-F5344CB8AC3E}">
        <p14:creationId xmlns:p14="http://schemas.microsoft.com/office/powerpoint/2010/main" val="1615500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Star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88398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8EC8"/>
        </a:solidFill>
        <a:effectLst/>
      </p:bgPr>
    </p:bg>
    <p:spTree>
      <p:nvGrpSpPr>
        <p:cNvPr id="1" name=""/>
        <p:cNvGrpSpPr/>
        <p:nvPr/>
      </p:nvGrpSpPr>
      <p:grpSpPr>
        <a:xfrm>
          <a:off x="0" y="0"/>
          <a:ext cx="0" cy="0"/>
          <a:chOff x="0" y="0"/>
          <a:chExt cx="0" cy="0"/>
        </a:xfrm>
      </p:grpSpPr>
      <p:sp>
        <p:nvSpPr>
          <p:cNvPr id="4" name="Rectangle 3"/>
          <p:cNvSpPr/>
          <p:nvPr userDrawn="1"/>
        </p:nvSpPr>
        <p:spPr>
          <a:xfrm>
            <a:off x="0" y="-5"/>
            <a:ext cx="43891200" cy="32918400"/>
          </a:xfrm>
          <a:prstGeom prst="rect">
            <a:avLst/>
          </a:prstGeom>
          <a:solidFill>
            <a:srgbClr val="001B3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1472"/>
          </a:p>
        </p:txBody>
      </p:sp>
      <p:pic>
        <p:nvPicPr>
          <p:cNvPr id="6" name="Picture 5">
            <a:extLst>
              <a:ext uri="{FF2B5EF4-FFF2-40B4-BE49-F238E27FC236}">
                <a16:creationId xmlns:a16="http://schemas.microsoft.com/office/drawing/2014/main" id="{5A8F6D44-1D78-D84A-8FFD-F8B914FB69C2}"/>
              </a:ext>
            </a:extLst>
          </p:cNvPr>
          <p:cNvPicPr>
            <a:picLocks noChangeAspect="1"/>
          </p:cNvPicPr>
          <p:nvPr userDrawn="1"/>
        </p:nvPicPr>
        <p:blipFill>
          <a:blip r:embed="rId3"/>
          <a:stretch>
            <a:fillRect/>
          </a:stretch>
        </p:blipFill>
        <p:spPr>
          <a:xfrm>
            <a:off x="42062400" y="29050483"/>
            <a:ext cx="1828800" cy="3867912"/>
          </a:xfrm>
          <a:prstGeom prst="rect">
            <a:avLst/>
          </a:prstGeom>
        </p:spPr>
      </p:pic>
    </p:spTree>
    <p:extLst>
      <p:ext uri="{BB962C8B-B14F-4D97-AF65-F5344CB8AC3E}">
        <p14:creationId xmlns:p14="http://schemas.microsoft.com/office/powerpoint/2010/main" val="1629985653"/>
      </p:ext>
    </p:extLst>
  </p:cSld>
  <p:clrMap bg1="lt1" tx1="dk1" bg2="lt2" tx2="dk2" accent1="accent1" accent2="accent2" accent3="accent3" accent4="accent4" accent5="accent5" accent6="accent6" hlink="hlink" folHlink="folHlink"/>
  <p:sldLayoutIdLst>
    <p:sldLayoutId id="2147483656" r:id="rId1"/>
  </p:sldLayoutIdLst>
  <p:hf hdr="0" dt="0"/>
  <p:txStyles>
    <p:titleStyle>
      <a:lvl1pPr algn="ctr" defTabSz="219456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36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4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2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0" y="1075849"/>
            <a:ext cx="37307520" cy="2092881"/>
          </a:xfrm>
          <a:prstGeom prst="rect">
            <a:avLst/>
          </a:prstGeom>
          <a:noFill/>
        </p:spPr>
        <p:txBody>
          <a:bodyPr wrap="square" lIns="0" tIns="0" rIns="0" bIns="0" rtlCol="0">
            <a:spAutoFit/>
          </a:bodyPr>
          <a:lstStyle/>
          <a:p>
            <a:pPr>
              <a:defRPr sz="8800" spc="480">
                <a:solidFill>
                  <a:srgbClr val="FFFFFF"/>
                </a:solidFill>
                <a:latin typeface="ITC Franklin Gothic Std Dm Cd"/>
                <a:ea typeface="ITC Franklin Gothic Std Dm Cd"/>
                <a:cs typeface="ITC Franklin Gothic Std Dm Cd"/>
                <a:sym typeface="ITC Franklin Gothic Std Dm Cd"/>
              </a:defRPr>
            </a:pPr>
            <a:r>
              <a:rPr lang="en-US" dirty="0"/>
              <a:t>Smart Pet Monitor</a:t>
            </a:r>
          </a:p>
          <a:p>
            <a:pPr>
              <a:defRPr sz="4800">
                <a:solidFill>
                  <a:srgbClr val="FFFFFF"/>
                </a:solidFill>
                <a:latin typeface="ITC Franklin Gothic Std Bk Cd"/>
                <a:ea typeface="ITC Franklin Gothic Std Bk Cd"/>
                <a:cs typeface="ITC Franklin Gothic Std Bk Cd"/>
                <a:sym typeface="ITC Franklin Gothic Std Bk Cd"/>
              </a:defRPr>
            </a:pPr>
            <a:r>
              <a:rPr lang="en-CA" dirty="0" err="1"/>
              <a:t>Jasnam</a:t>
            </a:r>
            <a:r>
              <a:rPr lang="en-CA" dirty="0"/>
              <a:t> Gill, Aaron Jara, Robert </a:t>
            </a:r>
            <a:r>
              <a:rPr lang="en-CA" dirty="0" err="1"/>
              <a:t>Rowlison</a:t>
            </a:r>
            <a:r>
              <a:rPr lang="en-CA" dirty="0"/>
              <a:t>, </a:t>
            </a:r>
            <a:r>
              <a:rPr lang="en-CA" dirty="0" err="1"/>
              <a:t>Damanpreet</a:t>
            </a:r>
            <a:r>
              <a:rPr lang="en-CA" dirty="0"/>
              <a:t> Singh, Computer Engineering Technology</a:t>
            </a:r>
          </a:p>
        </p:txBody>
      </p:sp>
      <p:sp>
        <p:nvSpPr>
          <p:cNvPr id="4" name="Rectangle 33">
            <a:extLst>
              <a:ext uri="{FF2B5EF4-FFF2-40B4-BE49-F238E27FC236}">
                <a16:creationId xmlns:a16="http://schemas.microsoft.com/office/drawing/2014/main" id="{74ED56EB-DD8C-7D6F-213E-6B8F1D333D63}"/>
              </a:ext>
            </a:extLst>
          </p:cNvPr>
          <p:cNvSpPr>
            <a:spLocks noChangeArrowheads="1"/>
          </p:cNvSpPr>
          <p:nvPr/>
        </p:nvSpPr>
        <p:spPr bwMode="auto">
          <a:xfrm>
            <a:off x="1143000" y="20421600"/>
            <a:ext cx="9829800" cy="1150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US" sz="5400" dirty="0">
                <a:solidFill>
                  <a:srgbClr val="008EC8"/>
                </a:solidFill>
                <a:latin typeface="ITC Franklin Gothic Std Bk Cd"/>
                <a:cs typeface="ITC Franklin Gothic Std Bk Cd"/>
              </a:rPr>
              <a:t>ENCLOSURE DESIGN</a:t>
            </a:r>
            <a:endParaRPr lang="en-US" sz="2800" dirty="0">
              <a:latin typeface="ITC Franklin Gothic Std Bk Cd"/>
            </a:endParaRPr>
          </a:p>
          <a:p>
            <a:r>
              <a:rPr lang="en-US" sz="4000" dirty="0">
                <a:latin typeface="ITC Franklin Gothic Std Bk Cd"/>
              </a:rPr>
              <a:t>Our enclosure has the pH sensor able to be moved away from the water bowl when the owner doesn’t want to measure the pH of the water. We also have a presence sensor between both bowls to track if the pet is drinking or eating. The temperature and weight sensor are both directly on the raspberry pi.</a:t>
            </a:r>
            <a:endParaRPr lang="en-US" sz="4000" dirty="0">
              <a:latin typeface="Georgia" charset="0"/>
              <a:cs typeface="Georgia" charset="0"/>
            </a:endParaRPr>
          </a:p>
        </p:txBody>
      </p:sp>
      <p:sp>
        <p:nvSpPr>
          <p:cNvPr id="5" name="Rectangle 49">
            <a:extLst>
              <a:ext uri="{FF2B5EF4-FFF2-40B4-BE49-F238E27FC236}">
                <a16:creationId xmlns:a16="http://schemas.microsoft.com/office/drawing/2014/main" id="{0C6E7F35-DE82-E726-7376-BF9F95DB860F}"/>
              </a:ext>
            </a:extLst>
          </p:cNvPr>
          <p:cNvSpPr>
            <a:spLocks noChangeArrowheads="1"/>
          </p:cNvSpPr>
          <p:nvPr/>
        </p:nvSpPr>
        <p:spPr bwMode="auto">
          <a:xfrm>
            <a:off x="1143000" y="4023360"/>
            <a:ext cx="9829800" cy="1563624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US" sz="5400" dirty="0">
                <a:solidFill>
                  <a:srgbClr val="008EC8"/>
                </a:solidFill>
                <a:latin typeface="ITC Franklin Gothic Std Bk Cd"/>
                <a:cs typeface="ITC Franklin Gothic Std Bk Cd"/>
              </a:rPr>
              <a:t>INTRODUCTION</a:t>
            </a:r>
            <a:endParaRPr lang="en-US" sz="2800" dirty="0">
              <a:latin typeface="ITC Franklin Gothic Std Bk Cd"/>
            </a:endParaRPr>
          </a:p>
          <a:p>
            <a:r>
              <a:rPr lang="en-US" sz="4400" b="0" i="0" dirty="0">
                <a:solidFill>
                  <a:srgbClr val="1F2328"/>
                </a:solidFill>
                <a:effectLst/>
                <a:latin typeface="ITC Franklin Gothic Std Bk Cd" panose="020B0506030503020204"/>
              </a:rPr>
              <a:t>This project presents a cutting-edge pet healthcare monitoring system designed to improve the welfare of pets. The system enables tracking of vital health metrics including changes in weight, PH levels in drinking water, and ambient room temperature. It also allows the user to monitor when the pet is eating or drinking. It caters to the increasing need for pet care solutions in household monitoring, providing a holistic approach to managing pet health.</a:t>
            </a:r>
            <a:endParaRPr lang="en-US" sz="28700" dirty="0">
              <a:latin typeface="ITC Franklin Gothic Std Bk Cd" panose="020B0506030503020204"/>
              <a:cs typeface="Georgia" charset="0"/>
            </a:endParaRPr>
          </a:p>
        </p:txBody>
      </p:sp>
      <p:sp>
        <p:nvSpPr>
          <p:cNvPr id="6" name="Rectangle 7">
            <a:extLst>
              <a:ext uri="{FF2B5EF4-FFF2-40B4-BE49-F238E27FC236}">
                <a16:creationId xmlns:a16="http://schemas.microsoft.com/office/drawing/2014/main" id="{08D0C2F6-AF47-8BFD-1BE6-50AB56D7468E}"/>
              </a:ext>
            </a:extLst>
          </p:cNvPr>
          <p:cNvSpPr>
            <a:spLocks noChangeArrowheads="1"/>
          </p:cNvSpPr>
          <p:nvPr/>
        </p:nvSpPr>
        <p:spPr bwMode="auto">
          <a:xfrm>
            <a:off x="11734800" y="4023360"/>
            <a:ext cx="9829800" cy="2790444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US" sz="5400" dirty="0">
                <a:solidFill>
                  <a:srgbClr val="008EC8"/>
                </a:solidFill>
                <a:latin typeface="ITC Franklin Gothic Std Bk Cd"/>
                <a:cs typeface="ITC Franklin Gothic Std Bk Cd"/>
              </a:rPr>
              <a:t>CIRCUIT BOARD METHOD</a:t>
            </a:r>
            <a:endParaRPr lang="en-US" sz="2800" dirty="0">
              <a:latin typeface="ITC Franklin Gothic Std Bk Cd"/>
            </a:endParaRPr>
          </a:p>
          <a:p>
            <a:r>
              <a:rPr lang="en-US" sz="4400" dirty="0">
                <a:latin typeface="ITC Franklin Gothic Std Bk Cd"/>
              </a:rPr>
              <a:t>Our PCB has all the sensors connected to one PCB board. The ADS1115 (analog to digital converter), AM2302 (temperature sensor), PH-4502C (PH sensor connector), and the Resistive 3us Analog sensor are all directly connected to the PCB along with a QWICC connector for the SEN-21231 (Presence Sensor). The Resistive 3us Analog sensor requires a 10k resistor which is also on the PCB. The Resistive 3us Analog sensor is connected on the bottom right using the J5 pin on the ADS1115 and the PH-4502C is connected on the right using the J6 pin on the ADS1115. The AM2302 is connected on the left connected to the pins on the pi. The SEN-21231 is connected using a QWICC connecter on the left of the PCB.</a:t>
            </a:r>
            <a:endParaRPr lang="en-US" sz="4400" dirty="0">
              <a:latin typeface="Georgia" charset="0"/>
              <a:cs typeface="Georgia" charset="0"/>
            </a:endParaRPr>
          </a:p>
        </p:txBody>
      </p:sp>
      <p:sp>
        <p:nvSpPr>
          <p:cNvPr id="7" name="Rectangle 51">
            <a:extLst>
              <a:ext uri="{FF2B5EF4-FFF2-40B4-BE49-F238E27FC236}">
                <a16:creationId xmlns:a16="http://schemas.microsoft.com/office/drawing/2014/main" id="{586DCEA4-8DE4-3C41-D436-4509D056095B}"/>
              </a:ext>
            </a:extLst>
          </p:cNvPr>
          <p:cNvSpPr>
            <a:spLocks noChangeArrowheads="1"/>
          </p:cNvSpPr>
          <p:nvPr/>
        </p:nvSpPr>
        <p:spPr bwMode="auto">
          <a:xfrm>
            <a:off x="22326600" y="4023360"/>
            <a:ext cx="9829800" cy="2790444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US" sz="5400" dirty="0">
                <a:solidFill>
                  <a:srgbClr val="008EC8"/>
                </a:solidFill>
                <a:latin typeface="ITC Franklin Gothic Std Bk Cd"/>
                <a:cs typeface="ITC Franklin Gothic Std Bk Cd"/>
              </a:rPr>
              <a:t>MOBILE APP RESULTS</a:t>
            </a:r>
            <a:endParaRPr lang="en-US" sz="2800" dirty="0">
              <a:latin typeface="ITC Franklin Gothic Std Bk Cd"/>
            </a:endParaRPr>
          </a:p>
          <a:p>
            <a:r>
              <a:rPr lang="en-US" sz="4400" dirty="0">
                <a:latin typeface="ITC Franklin Gothic Std Bk Cd"/>
              </a:rPr>
              <a:t>Our app allows users to login and register using credentials that are stored in secure database on firebase. The app has four pages after the login/ registration pages they are the home, temperature, weight, presence, and PH pages each page allows the user to see the values given by sensors on the pi and pet bowls. The temperature page gives the temperature around the bowls. The weight page allows the user to see how much their pet weighs and the PH page allows the user to see the PH level of the water in bowl. The presence page shows if the pet is eating/drinking from the bowls.</a:t>
            </a:r>
            <a:endParaRPr lang="en-US" sz="4400" dirty="0">
              <a:latin typeface="Georgia" charset="0"/>
              <a:cs typeface="Georgia" charset="0"/>
            </a:endParaRPr>
          </a:p>
        </p:txBody>
      </p:sp>
      <p:sp>
        <p:nvSpPr>
          <p:cNvPr id="8" name="Rectangle 52">
            <a:extLst>
              <a:ext uri="{FF2B5EF4-FFF2-40B4-BE49-F238E27FC236}">
                <a16:creationId xmlns:a16="http://schemas.microsoft.com/office/drawing/2014/main" id="{B31CE83F-9BD7-6C1D-A8D6-C807F5A8C8BE}"/>
              </a:ext>
            </a:extLst>
          </p:cNvPr>
          <p:cNvSpPr>
            <a:spLocks noChangeArrowheads="1"/>
          </p:cNvSpPr>
          <p:nvPr/>
        </p:nvSpPr>
        <p:spPr bwMode="auto">
          <a:xfrm>
            <a:off x="32918400" y="4023360"/>
            <a:ext cx="9829800" cy="12192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US" sz="5400" dirty="0">
                <a:solidFill>
                  <a:srgbClr val="008EC8"/>
                </a:solidFill>
                <a:latin typeface="ITC Franklin Gothic Std Bk Cd"/>
                <a:cs typeface="ITC Franklin Gothic Std Bk Cd"/>
              </a:rPr>
              <a:t>DATABASE</a:t>
            </a:r>
            <a:endParaRPr lang="en-US" sz="2800" dirty="0">
              <a:latin typeface="ITC Franklin Gothic Std Bk Cd"/>
            </a:endParaRPr>
          </a:p>
          <a:p>
            <a:r>
              <a:rPr lang="en-US" sz="4400" dirty="0">
                <a:latin typeface="ITC Franklin Gothic Std Bk Cd" panose="020B0506030503020204"/>
                <a:cs typeface="Georgia" charset="0"/>
              </a:rPr>
              <a:t>The database is on firebase where we have a table for the users which saves users logins and passwords in a secure manner. We also have another table for the values from the sensors with the values from the sensors being sent to the pi then the pi sending the values to firebase using </a:t>
            </a:r>
            <a:r>
              <a:rPr lang="en-US" sz="4400" dirty="0" err="1">
                <a:latin typeface="ITC Franklin Gothic Std Bk Cd" panose="020B0506030503020204"/>
                <a:cs typeface="Georgia" charset="0"/>
              </a:rPr>
              <a:t>pyrebase</a:t>
            </a:r>
            <a:r>
              <a:rPr lang="en-US" sz="4400" dirty="0">
                <a:latin typeface="ITC Franklin Gothic Std Bk Cd" panose="020B0506030503020204"/>
                <a:cs typeface="Georgia" charset="0"/>
              </a:rPr>
              <a:t>. Then using the values the data in the app is updated to reflect the readings from the sensors.</a:t>
            </a:r>
          </a:p>
        </p:txBody>
      </p:sp>
      <p:sp>
        <p:nvSpPr>
          <p:cNvPr id="9" name="Rectangle 34">
            <a:extLst>
              <a:ext uri="{FF2B5EF4-FFF2-40B4-BE49-F238E27FC236}">
                <a16:creationId xmlns:a16="http://schemas.microsoft.com/office/drawing/2014/main" id="{165BC3CD-5A24-3DA5-89C3-D5FDD9185E58}"/>
              </a:ext>
            </a:extLst>
          </p:cNvPr>
          <p:cNvSpPr>
            <a:spLocks noChangeArrowheads="1"/>
          </p:cNvSpPr>
          <p:nvPr/>
        </p:nvSpPr>
        <p:spPr bwMode="auto">
          <a:xfrm>
            <a:off x="32904113" y="17069990"/>
            <a:ext cx="9829800" cy="723781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US" sz="5400" dirty="0">
                <a:solidFill>
                  <a:srgbClr val="008EC8"/>
                </a:solidFill>
                <a:latin typeface="ITC Franklin Gothic Std Bk Cd"/>
                <a:cs typeface="ITC Franklin Gothic Std Bk Cd"/>
              </a:rPr>
              <a:t>TESTING</a:t>
            </a:r>
            <a:endParaRPr lang="en-US" sz="2800" dirty="0">
              <a:latin typeface="ITC Franklin Gothic Std Bk Cd"/>
            </a:endParaRPr>
          </a:p>
          <a:p>
            <a:r>
              <a:rPr lang="en-US" sz="3600" dirty="0">
                <a:latin typeface="ITC Franklin Gothic Std Bk Cd"/>
              </a:rPr>
              <a:t>The testing done was having a pet be in front of the presence sensor and apply pressure to the weight sensor to see if the value changed in the app to make sure the app is connected to database and the pi can send data to the database. We also tested different liquids to see the </a:t>
            </a:r>
            <a:r>
              <a:rPr lang="en-US" sz="3600" dirty="0" err="1">
                <a:latin typeface="ITC Franklin Gothic Std Bk Cd"/>
              </a:rPr>
              <a:t>ph</a:t>
            </a:r>
            <a:r>
              <a:rPr lang="en-US" sz="3600" dirty="0">
                <a:latin typeface="ITC Franklin Gothic Std Bk Cd"/>
              </a:rPr>
              <a:t> values change and had the temperature sensor in different environments to see the changes.</a:t>
            </a:r>
          </a:p>
        </p:txBody>
      </p:sp>
      <p:sp>
        <p:nvSpPr>
          <p:cNvPr id="10" name="TextBox 9">
            <a:extLst>
              <a:ext uri="{FF2B5EF4-FFF2-40B4-BE49-F238E27FC236}">
                <a16:creationId xmlns:a16="http://schemas.microsoft.com/office/drawing/2014/main" id="{F49E9447-63F9-9A34-033F-C4F35B2703E2}"/>
              </a:ext>
            </a:extLst>
          </p:cNvPr>
          <p:cNvSpPr txBox="1"/>
          <p:nvPr/>
        </p:nvSpPr>
        <p:spPr>
          <a:xfrm>
            <a:off x="32918400" y="25162430"/>
            <a:ext cx="9815513" cy="4430879"/>
          </a:xfrm>
          <a:prstGeom prst="rect">
            <a:avLst/>
          </a:prstGeom>
          <a:noFill/>
        </p:spPr>
        <p:txBody>
          <a:bodyPr wrap="square" lIns="356616" tIns="356616" rIns="356616" bIns="356616" rtlCol="0">
            <a:noAutofit/>
          </a:bodyPr>
          <a:lstStyle/>
          <a:p>
            <a:r>
              <a:rPr lang="en-US" sz="4000" spc="480" dirty="0">
                <a:solidFill>
                  <a:schemeClr val="bg1"/>
                </a:solidFill>
                <a:latin typeface="ITC Franklin Gothic Std Bk Cd" panose="020B0506030503020204" pitchFamily="34" charset="0"/>
                <a:cs typeface="ITC Franklin Gothic Std Dm Cd"/>
              </a:rPr>
              <a:t>ACKNOWLEDGEMENTS</a:t>
            </a:r>
          </a:p>
          <a:p>
            <a:endParaRPr lang="en-US" sz="2800" dirty="0">
              <a:solidFill>
                <a:schemeClr val="bg1"/>
              </a:solidFill>
              <a:latin typeface="ITC Franklin Gothic Std Bk Cd"/>
              <a:cs typeface="ITC Franklin Gothic Std Bk Cd"/>
            </a:endParaRPr>
          </a:p>
          <a:p>
            <a:r>
              <a:rPr lang="en-US" sz="2800" dirty="0">
                <a:solidFill>
                  <a:schemeClr val="bg1"/>
                </a:solidFill>
                <a:latin typeface="ITC Franklin Gothic Std Bk Cd"/>
                <a:cs typeface="ITC Franklin Gothic Std Bk Cd"/>
              </a:rPr>
              <a:t>Professors, etc.</a:t>
            </a:r>
          </a:p>
        </p:txBody>
      </p:sp>
      <p:pic>
        <p:nvPicPr>
          <p:cNvPr id="12" name="Picture 11">
            <a:extLst>
              <a:ext uri="{FF2B5EF4-FFF2-40B4-BE49-F238E27FC236}">
                <a16:creationId xmlns:a16="http://schemas.microsoft.com/office/drawing/2014/main" id="{DA478BE5-4414-499A-A3C4-ED0C62A2A425}"/>
              </a:ext>
            </a:extLst>
          </p:cNvPr>
          <p:cNvPicPr>
            <a:picLocks noChangeAspect="1"/>
          </p:cNvPicPr>
          <p:nvPr/>
        </p:nvPicPr>
        <p:blipFill>
          <a:blip r:embed="rId3"/>
          <a:stretch>
            <a:fillRect/>
          </a:stretch>
        </p:blipFill>
        <p:spPr>
          <a:xfrm>
            <a:off x="3673892" y="14075193"/>
            <a:ext cx="4768014" cy="4768014"/>
          </a:xfrm>
          <a:prstGeom prst="rect">
            <a:avLst/>
          </a:prstGeom>
        </p:spPr>
      </p:pic>
      <p:pic>
        <p:nvPicPr>
          <p:cNvPr id="13" name="Picture 12">
            <a:extLst>
              <a:ext uri="{FF2B5EF4-FFF2-40B4-BE49-F238E27FC236}">
                <a16:creationId xmlns:a16="http://schemas.microsoft.com/office/drawing/2014/main" id="{1D9A916E-4C32-4300-AB35-733F2C3D0EE8}"/>
              </a:ext>
            </a:extLst>
          </p:cNvPr>
          <p:cNvPicPr>
            <a:picLocks noChangeAspect="1"/>
          </p:cNvPicPr>
          <p:nvPr/>
        </p:nvPicPr>
        <p:blipFill>
          <a:blip r:embed="rId4"/>
          <a:stretch>
            <a:fillRect/>
          </a:stretch>
        </p:blipFill>
        <p:spPr>
          <a:xfrm>
            <a:off x="22581775" y="17323505"/>
            <a:ext cx="2822331" cy="6115050"/>
          </a:xfrm>
          <a:prstGeom prst="rect">
            <a:avLst/>
          </a:prstGeom>
        </p:spPr>
      </p:pic>
      <p:sp>
        <p:nvSpPr>
          <p:cNvPr id="22" name="TextBox 21">
            <a:extLst>
              <a:ext uri="{FF2B5EF4-FFF2-40B4-BE49-F238E27FC236}">
                <a16:creationId xmlns:a16="http://schemas.microsoft.com/office/drawing/2014/main" id="{F8DC6F16-F72A-4073-8D15-AC9BA2525593}"/>
              </a:ext>
            </a:extLst>
          </p:cNvPr>
          <p:cNvSpPr txBox="1"/>
          <p:nvPr/>
        </p:nvSpPr>
        <p:spPr>
          <a:xfrm>
            <a:off x="23189436" y="23488859"/>
            <a:ext cx="1687630" cy="461665"/>
          </a:xfrm>
          <a:prstGeom prst="rect">
            <a:avLst/>
          </a:prstGeom>
          <a:noFill/>
        </p:spPr>
        <p:txBody>
          <a:bodyPr wrap="square" rtlCol="0">
            <a:spAutoFit/>
          </a:bodyPr>
          <a:lstStyle/>
          <a:p>
            <a:r>
              <a:rPr lang="en-US" sz="2400" dirty="0"/>
              <a:t>Login Page</a:t>
            </a:r>
            <a:endParaRPr lang="en-CA" sz="2400" dirty="0"/>
          </a:p>
        </p:txBody>
      </p:sp>
      <p:sp>
        <p:nvSpPr>
          <p:cNvPr id="23" name="TextBox 22">
            <a:extLst>
              <a:ext uri="{FF2B5EF4-FFF2-40B4-BE49-F238E27FC236}">
                <a16:creationId xmlns:a16="http://schemas.microsoft.com/office/drawing/2014/main" id="{8345D8B5-5B79-4DED-A878-B4AE33F49A39}"/>
              </a:ext>
            </a:extLst>
          </p:cNvPr>
          <p:cNvSpPr txBox="1"/>
          <p:nvPr/>
        </p:nvSpPr>
        <p:spPr>
          <a:xfrm>
            <a:off x="26484599" y="23458081"/>
            <a:ext cx="1687630" cy="461665"/>
          </a:xfrm>
          <a:prstGeom prst="rect">
            <a:avLst/>
          </a:prstGeom>
          <a:noFill/>
        </p:spPr>
        <p:txBody>
          <a:bodyPr wrap="square" rtlCol="0">
            <a:spAutoFit/>
          </a:bodyPr>
          <a:lstStyle/>
          <a:p>
            <a:r>
              <a:rPr lang="en-US" sz="2400" dirty="0"/>
              <a:t>Home Page</a:t>
            </a:r>
            <a:endParaRPr lang="en-CA" sz="2400" dirty="0"/>
          </a:p>
        </p:txBody>
      </p:sp>
      <p:sp>
        <p:nvSpPr>
          <p:cNvPr id="24" name="TextBox 23">
            <a:extLst>
              <a:ext uri="{FF2B5EF4-FFF2-40B4-BE49-F238E27FC236}">
                <a16:creationId xmlns:a16="http://schemas.microsoft.com/office/drawing/2014/main" id="{6872CC0B-90ED-456D-87E7-F63A568D4EB0}"/>
              </a:ext>
            </a:extLst>
          </p:cNvPr>
          <p:cNvSpPr txBox="1"/>
          <p:nvPr/>
        </p:nvSpPr>
        <p:spPr>
          <a:xfrm>
            <a:off x="29425432" y="23490812"/>
            <a:ext cx="2077996" cy="461665"/>
          </a:xfrm>
          <a:prstGeom prst="rect">
            <a:avLst/>
          </a:prstGeom>
          <a:noFill/>
        </p:spPr>
        <p:txBody>
          <a:bodyPr wrap="square" rtlCol="0">
            <a:spAutoFit/>
          </a:bodyPr>
          <a:lstStyle/>
          <a:p>
            <a:r>
              <a:rPr lang="en-US" sz="2400" dirty="0"/>
              <a:t>Presence Page</a:t>
            </a:r>
            <a:endParaRPr lang="en-CA" sz="2400" dirty="0"/>
          </a:p>
        </p:txBody>
      </p:sp>
      <p:sp>
        <p:nvSpPr>
          <p:cNvPr id="25" name="TextBox 24">
            <a:extLst>
              <a:ext uri="{FF2B5EF4-FFF2-40B4-BE49-F238E27FC236}">
                <a16:creationId xmlns:a16="http://schemas.microsoft.com/office/drawing/2014/main" id="{C710BE3E-273F-4EED-8D45-9B1A2BBF5F8B}"/>
              </a:ext>
            </a:extLst>
          </p:cNvPr>
          <p:cNvSpPr txBox="1"/>
          <p:nvPr/>
        </p:nvSpPr>
        <p:spPr>
          <a:xfrm>
            <a:off x="23176655" y="30783017"/>
            <a:ext cx="2077996" cy="461665"/>
          </a:xfrm>
          <a:prstGeom prst="rect">
            <a:avLst/>
          </a:prstGeom>
          <a:noFill/>
        </p:spPr>
        <p:txBody>
          <a:bodyPr wrap="square" rtlCol="0">
            <a:spAutoFit/>
          </a:bodyPr>
          <a:lstStyle/>
          <a:p>
            <a:r>
              <a:rPr lang="en-US" sz="2400" dirty="0"/>
              <a:t>Weight Page</a:t>
            </a:r>
            <a:endParaRPr lang="en-CA" sz="2400" dirty="0"/>
          </a:p>
        </p:txBody>
      </p:sp>
      <p:sp>
        <p:nvSpPr>
          <p:cNvPr id="26" name="TextBox 25">
            <a:extLst>
              <a:ext uri="{FF2B5EF4-FFF2-40B4-BE49-F238E27FC236}">
                <a16:creationId xmlns:a16="http://schemas.microsoft.com/office/drawing/2014/main" id="{3B675053-1EA7-4EDF-A2F2-C3BD4907EFA4}"/>
              </a:ext>
            </a:extLst>
          </p:cNvPr>
          <p:cNvSpPr txBox="1"/>
          <p:nvPr/>
        </p:nvSpPr>
        <p:spPr>
          <a:xfrm>
            <a:off x="29974313" y="30783017"/>
            <a:ext cx="2077996" cy="461665"/>
          </a:xfrm>
          <a:prstGeom prst="rect">
            <a:avLst/>
          </a:prstGeom>
          <a:noFill/>
        </p:spPr>
        <p:txBody>
          <a:bodyPr wrap="square" rtlCol="0">
            <a:spAutoFit/>
          </a:bodyPr>
          <a:lstStyle/>
          <a:p>
            <a:r>
              <a:rPr lang="en-US" sz="2400" dirty="0"/>
              <a:t>PH Page</a:t>
            </a:r>
            <a:endParaRPr lang="en-CA" sz="2400" dirty="0"/>
          </a:p>
        </p:txBody>
      </p:sp>
      <p:sp>
        <p:nvSpPr>
          <p:cNvPr id="30" name="TextBox 29">
            <a:extLst>
              <a:ext uri="{FF2B5EF4-FFF2-40B4-BE49-F238E27FC236}">
                <a16:creationId xmlns:a16="http://schemas.microsoft.com/office/drawing/2014/main" id="{6E42DA8E-018A-491C-AC22-6CA959F9E800}"/>
              </a:ext>
            </a:extLst>
          </p:cNvPr>
          <p:cNvSpPr txBox="1"/>
          <p:nvPr/>
        </p:nvSpPr>
        <p:spPr>
          <a:xfrm>
            <a:off x="15226951" y="24944272"/>
            <a:ext cx="3721659" cy="584775"/>
          </a:xfrm>
          <a:prstGeom prst="rect">
            <a:avLst/>
          </a:prstGeom>
          <a:noFill/>
        </p:spPr>
        <p:txBody>
          <a:bodyPr wrap="square" rtlCol="0">
            <a:spAutoFit/>
          </a:bodyPr>
          <a:lstStyle/>
          <a:p>
            <a:r>
              <a:rPr lang="en-US" sz="3200" dirty="0"/>
              <a:t>PCB Schematic</a:t>
            </a:r>
            <a:endParaRPr lang="en-CA" sz="3200" dirty="0"/>
          </a:p>
        </p:txBody>
      </p:sp>
      <p:sp>
        <p:nvSpPr>
          <p:cNvPr id="31" name="TextBox 30">
            <a:extLst>
              <a:ext uri="{FF2B5EF4-FFF2-40B4-BE49-F238E27FC236}">
                <a16:creationId xmlns:a16="http://schemas.microsoft.com/office/drawing/2014/main" id="{AD637F70-BF64-41F7-A45B-7C038DF898D1}"/>
              </a:ext>
            </a:extLst>
          </p:cNvPr>
          <p:cNvSpPr txBox="1"/>
          <p:nvPr/>
        </p:nvSpPr>
        <p:spPr>
          <a:xfrm>
            <a:off x="15632998" y="31121513"/>
            <a:ext cx="3721659" cy="584775"/>
          </a:xfrm>
          <a:prstGeom prst="rect">
            <a:avLst/>
          </a:prstGeom>
          <a:noFill/>
        </p:spPr>
        <p:txBody>
          <a:bodyPr wrap="square" rtlCol="0">
            <a:spAutoFit/>
          </a:bodyPr>
          <a:lstStyle/>
          <a:p>
            <a:r>
              <a:rPr lang="en-US" sz="3200" dirty="0"/>
              <a:t>PCB Design</a:t>
            </a:r>
            <a:endParaRPr lang="en-CA" sz="3200" dirty="0"/>
          </a:p>
        </p:txBody>
      </p:sp>
      <p:pic>
        <p:nvPicPr>
          <p:cNvPr id="18" name="Picture 17">
            <a:extLst>
              <a:ext uri="{FF2B5EF4-FFF2-40B4-BE49-F238E27FC236}">
                <a16:creationId xmlns:a16="http://schemas.microsoft.com/office/drawing/2014/main" id="{5795F2BD-6A3A-445C-B04B-4AAE68EDADED}"/>
              </a:ext>
            </a:extLst>
          </p:cNvPr>
          <p:cNvPicPr>
            <a:picLocks noChangeAspect="1"/>
          </p:cNvPicPr>
          <p:nvPr/>
        </p:nvPicPr>
        <p:blipFill>
          <a:blip r:embed="rId5"/>
          <a:stretch>
            <a:fillRect/>
          </a:stretch>
        </p:blipFill>
        <p:spPr>
          <a:xfrm>
            <a:off x="12967547" y="19232246"/>
            <a:ext cx="7364305" cy="5594039"/>
          </a:xfrm>
          <a:prstGeom prst="rect">
            <a:avLst/>
          </a:prstGeom>
        </p:spPr>
      </p:pic>
      <p:pic>
        <p:nvPicPr>
          <p:cNvPr id="27" name="Picture 26">
            <a:extLst>
              <a:ext uri="{FF2B5EF4-FFF2-40B4-BE49-F238E27FC236}">
                <a16:creationId xmlns:a16="http://schemas.microsoft.com/office/drawing/2014/main" id="{7B2F1EE4-70BB-48C5-8126-94C012E0F741}"/>
              </a:ext>
            </a:extLst>
          </p:cNvPr>
          <p:cNvPicPr>
            <a:picLocks noChangeAspect="1"/>
          </p:cNvPicPr>
          <p:nvPr/>
        </p:nvPicPr>
        <p:blipFill>
          <a:blip r:embed="rId6"/>
          <a:stretch>
            <a:fillRect/>
          </a:stretch>
        </p:blipFill>
        <p:spPr>
          <a:xfrm>
            <a:off x="12601574" y="25621402"/>
            <a:ext cx="8096250" cy="5276850"/>
          </a:xfrm>
          <a:prstGeom prst="rect">
            <a:avLst/>
          </a:prstGeom>
        </p:spPr>
      </p:pic>
      <p:pic>
        <p:nvPicPr>
          <p:cNvPr id="14" name="Picture 13">
            <a:extLst>
              <a:ext uri="{FF2B5EF4-FFF2-40B4-BE49-F238E27FC236}">
                <a16:creationId xmlns:a16="http://schemas.microsoft.com/office/drawing/2014/main" id="{CFED1401-72E8-4A7B-A634-724BDDDB02A5}"/>
              </a:ext>
            </a:extLst>
          </p:cNvPr>
          <p:cNvPicPr>
            <a:picLocks noChangeAspect="1"/>
          </p:cNvPicPr>
          <p:nvPr/>
        </p:nvPicPr>
        <p:blipFill>
          <a:blip r:embed="rId7"/>
          <a:stretch>
            <a:fillRect/>
          </a:stretch>
        </p:blipFill>
        <p:spPr>
          <a:xfrm>
            <a:off x="25868573" y="17330080"/>
            <a:ext cx="2745854" cy="6101899"/>
          </a:xfrm>
          <a:prstGeom prst="rect">
            <a:avLst/>
          </a:prstGeom>
        </p:spPr>
      </p:pic>
      <p:pic>
        <p:nvPicPr>
          <p:cNvPr id="20" name="Picture 19">
            <a:extLst>
              <a:ext uri="{FF2B5EF4-FFF2-40B4-BE49-F238E27FC236}">
                <a16:creationId xmlns:a16="http://schemas.microsoft.com/office/drawing/2014/main" id="{FF3588E9-F060-4475-B129-DF2B72D031CC}"/>
              </a:ext>
            </a:extLst>
          </p:cNvPr>
          <p:cNvPicPr>
            <a:picLocks noChangeAspect="1"/>
          </p:cNvPicPr>
          <p:nvPr/>
        </p:nvPicPr>
        <p:blipFill>
          <a:blip r:embed="rId8"/>
          <a:stretch>
            <a:fillRect/>
          </a:stretch>
        </p:blipFill>
        <p:spPr>
          <a:xfrm>
            <a:off x="22658252" y="24544222"/>
            <a:ext cx="2745854" cy="6101897"/>
          </a:xfrm>
          <a:prstGeom prst="rect">
            <a:avLst/>
          </a:prstGeom>
        </p:spPr>
      </p:pic>
      <p:pic>
        <p:nvPicPr>
          <p:cNvPr id="29" name="Picture 28">
            <a:extLst>
              <a:ext uri="{FF2B5EF4-FFF2-40B4-BE49-F238E27FC236}">
                <a16:creationId xmlns:a16="http://schemas.microsoft.com/office/drawing/2014/main" id="{D12BEB70-7060-47A6-B635-63BF0B32A3F3}"/>
              </a:ext>
            </a:extLst>
          </p:cNvPr>
          <p:cNvPicPr>
            <a:picLocks noChangeAspect="1"/>
          </p:cNvPicPr>
          <p:nvPr/>
        </p:nvPicPr>
        <p:blipFill>
          <a:blip r:embed="rId9"/>
          <a:stretch>
            <a:fillRect/>
          </a:stretch>
        </p:blipFill>
        <p:spPr>
          <a:xfrm>
            <a:off x="29078894" y="17316929"/>
            <a:ext cx="2751773" cy="6115050"/>
          </a:xfrm>
          <a:prstGeom prst="rect">
            <a:avLst/>
          </a:prstGeom>
        </p:spPr>
      </p:pic>
      <p:sp>
        <p:nvSpPr>
          <p:cNvPr id="32" name="TextBox 31">
            <a:extLst>
              <a:ext uri="{FF2B5EF4-FFF2-40B4-BE49-F238E27FC236}">
                <a16:creationId xmlns:a16="http://schemas.microsoft.com/office/drawing/2014/main" id="{7877A49D-77AD-4C9B-AE30-4BF9DCECBFF6}"/>
              </a:ext>
            </a:extLst>
          </p:cNvPr>
          <p:cNvSpPr txBox="1"/>
          <p:nvPr/>
        </p:nvSpPr>
        <p:spPr>
          <a:xfrm>
            <a:off x="26016652" y="30778442"/>
            <a:ext cx="2460378" cy="461665"/>
          </a:xfrm>
          <a:prstGeom prst="rect">
            <a:avLst/>
          </a:prstGeom>
          <a:noFill/>
        </p:spPr>
        <p:txBody>
          <a:bodyPr wrap="square" rtlCol="0">
            <a:spAutoFit/>
          </a:bodyPr>
          <a:lstStyle/>
          <a:p>
            <a:r>
              <a:rPr lang="en-US" sz="2400" dirty="0"/>
              <a:t>Temperature Page</a:t>
            </a:r>
            <a:endParaRPr lang="en-CA" sz="2400" dirty="0"/>
          </a:p>
        </p:txBody>
      </p:sp>
      <p:pic>
        <p:nvPicPr>
          <p:cNvPr id="34" name="Picture 33">
            <a:extLst>
              <a:ext uri="{FF2B5EF4-FFF2-40B4-BE49-F238E27FC236}">
                <a16:creationId xmlns:a16="http://schemas.microsoft.com/office/drawing/2014/main" id="{DBEDE18B-8B11-480F-9058-6F565E857DAA}"/>
              </a:ext>
            </a:extLst>
          </p:cNvPr>
          <p:cNvPicPr>
            <a:picLocks noChangeAspect="1"/>
          </p:cNvPicPr>
          <p:nvPr/>
        </p:nvPicPr>
        <p:blipFill>
          <a:blip r:embed="rId10"/>
          <a:stretch>
            <a:fillRect/>
          </a:stretch>
        </p:blipFill>
        <p:spPr>
          <a:xfrm>
            <a:off x="25868573" y="24537643"/>
            <a:ext cx="2748814" cy="6108476"/>
          </a:xfrm>
          <a:prstGeom prst="rect">
            <a:avLst/>
          </a:prstGeom>
        </p:spPr>
      </p:pic>
      <p:pic>
        <p:nvPicPr>
          <p:cNvPr id="36" name="Picture 35">
            <a:extLst>
              <a:ext uri="{FF2B5EF4-FFF2-40B4-BE49-F238E27FC236}">
                <a16:creationId xmlns:a16="http://schemas.microsoft.com/office/drawing/2014/main" id="{A0054BC5-6DB5-46F3-8900-2711159620BF}"/>
              </a:ext>
            </a:extLst>
          </p:cNvPr>
          <p:cNvPicPr>
            <a:picLocks noChangeAspect="1"/>
          </p:cNvPicPr>
          <p:nvPr/>
        </p:nvPicPr>
        <p:blipFill>
          <a:blip r:embed="rId11"/>
          <a:stretch>
            <a:fillRect/>
          </a:stretch>
        </p:blipFill>
        <p:spPr>
          <a:xfrm>
            <a:off x="29078895" y="24509627"/>
            <a:ext cx="2761422" cy="6136492"/>
          </a:xfrm>
          <a:prstGeom prst="rect">
            <a:avLst/>
          </a:prstGeom>
        </p:spPr>
      </p:pic>
      <p:pic>
        <p:nvPicPr>
          <p:cNvPr id="38" name="Picture 37">
            <a:extLst>
              <a:ext uri="{FF2B5EF4-FFF2-40B4-BE49-F238E27FC236}">
                <a16:creationId xmlns:a16="http://schemas.microsoft.com/office/drawing/2014/main" id="{424EB9B2-7584-4980-A1DE-402CA4B096AE}"/>
              </a:ext>
            </a:extLst>
          </p:cNvPr>
          <p:cNvPicPr>
            <a:picLocks noChangeAspect="1"/>
          </p:cNvPicPr>
          <p:nvPr/>
        </p:nvPicPr>
        <p:blipFill>
          <a:blip r:embed="rId12"/>
          <a:stretch>
            <a:fillRect/>
          </a:stretch>
        </p:blipFill>
        <p:spPr>
          <a:xfrm>
            <a:off x="4416023" y="26147780"/>
            <a:ext cx="5960429" cy="5494519"/>
          </a:xfrm>
          <a:prstGeom prst="rect">
            <a:avLst/>
          </a:prstGeom>
        </p:spPr>
      </p:pic>
      <p:pic>
        <p:nvPicPr>
          <p:cNvPr id="39" name="Picture 38">
            <a:extLst>
              <a:ext uri="{FF2B5EF4-FFF2-40B4-BE49-F238E27FC236}">
                <a16:creationId xmlns:a16="http://schemas.microsoft.com/office/drawing/2014/main" id="{D18C3383-8119-4B11-9B58-50EB7A48DD76}"/>
              </a:ext>
            </a:extLst>
          </p:cNvPr>
          <p:cNvPicPr>
            <a:picLocks noChangeAspect="1"/>
          </p:cNvPicPr>
          <p:nvPr/>
        </p:nvPicPr>
        <p:blipFill>
          <a:blip r:embed="rId13"/>
          <a:stretch>
            <a:fillRect/>
          </a:stretch>
        </p:blipFill>
        <p:spPr>
          <a:xfrm>
            <a:off x="35673290" y="11960406"/>
            <a:ext cx="4296368" cy="4174312"/>
          </a:xfrm>
          <a:prstGeom prst="rect">
            <a:avLst/>
          </a:prstGeom>
        </p:spPr>
      </p:pic>
    </p:spTree>
    <p:extLst>
      <p:ext uri="{BB962C8B-B14F-4D97-AF65-F5344CB8AC3E}">
        <p14:creationId xmlns:p14="http://schemas.microsoft.com/office/powerpoint/2010/main" val="2081111184"/>
      </p:ext>
    </p:extLst>
  </p:cSld>
  <p:clrMapOvr>
    <a:masterClrMapping/>
  </p:clrMapOvr>
</p:sld>
</file>

<file path=ppt/theme/theme1.xml><?xml version="1.0" encoding="utf-8"?>
<a:theme xmlns:a="http://schemas.openxmlformats.org/drawingml/2006/main" name="Humber Section Star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902</TotalTime>
  <Words>597</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Georgia</vt:lpstr>
      <vt:lpstr>ITC Franklin Gothic Std Bk Cd</vt:lpstr>
      <vt:lpstr>ITC Franklin Gothic Std Dm Cd</vt:lpstr>
      <vt:lpstr>Humber Section Start Slide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SOS Incorporated</dc:creator>
  <cp:lastModifiedBy>Aaron Jara</cp:lastModifiedBy>
  <cp:revision>70</cp:revision>
  <dcterms:created xsi:type="dcterms:W3CDTF">2013-11-05T15:35:21Z</dcterms:created>
  <dcterms:modified xsi:type="dcterms:W3CDTF">2024-04-07T19:23:11Z</dcterms:modified>
</cp:coreProperties>
</file>