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4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notesSlides/notesSlide7.xml" ContentType="application/vnd.openxmlformats-officedocument.presentationml.notesSlide+xml"/>
  <Override PartName="/ppt/tags/tag222.xml" ContentType="application/vnd.openxmlformats-officedocument.presentationml.tags+xml"/>
  <Override PartName="/ppt/notesSlides/notesSlide8.xml" ContentType="application/vnd.openxmlformats-officedocument.presentationml.notesSlide+xml"/>
  <Override PartName="/ppt/tags/tag223.xml" ContentType="application/vnd.openxmlformats-officedocument.presentationml.tags+xml"/>
  <Override PartName="/ppt/notesSlides/notesSlide9.xml" ContentType="application/vnd.openxmlformats-officedocument.presentationml.notesSlide+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notesSlides/notesSlide10.xml" ContentType="application/vnd.openxmlformats-officedocument.presentationml.notesSlide+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notesSlides/notesSlide11.xml" ContentType="application/vnd.openxmlformats-officedocument.presentationml.notesSlide+xml"/>
  <Override PartName="/ppt/tags/tag325.xml" ContentType="application/vnd.openxmlformats-officedocument.presentationml.tags+xml"/>
  <Override PartName="/ppt/notesSlides/notesSlide12.xml" ContentType="application/vnd.openxmlformats-officedocument.presentationml.notesSlide+xml"/>
  <Override PartName="/ppt/tags/tag32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1"/>
  </p:sldMasterIdLst>
  <p:notesMasterIdLst>
    <p:notesMasterId r:id="rId119"/>
  </p:notesMasterIdLst>
  <p:handoutMasterIdLst>
    <p:handoutMasterId r:id="rId120"/>
  </p:handoutMasterIdLst>
  <p:sldIdLst>
    <p:sldId id="2740" r:id="rId2"/>
    <p:sldId id="2422" r:id="rId3"/>
    <p:sldId id="2625" r:id="rId4"/>
    <p:sldId id="2626" r:id="rId5"/>
    <p:sldId id="1855" r:id="rId6"/>
    <p:sldId id="2713" r:id="rId7"/>
    <p:sldId id="2893" r:id="rId8"/>
    <p:sldId id="2725" r:id="rId9"/>
    <p:sldId id="2753" r:id="rId10"/>
    <p:sldId id="2928" r:id="rId11"/>
    <p:sldId id="2929" r:id="rId12"/>
    <p:sldId id="2930" r:id="rId13"/>
    <p:sldId id="2975" r:id="rId14"/>
    <p:sldId id="2976" r:id="rId15"/>
    <p:sldId id="2934" r:id="rId16"/>
    <p:sldId id="2935" r:id="rId17"/>
    <p:sldId id="2758" r:id="rId18"/>
    <p:sldId id="2076" r:id="rId19"/>
    <p:sldId id="2977" r:id="rId20"/>
    <p:sldId id="2908" r:id="rId21"/>
    <p:sldId id="2923" r:id="rId22"/>
    <p:sldId id="2931" r:id="rId23"/>
    <p:sldId id="2909" r:id="rId24"/>
    <p:sldId id="3005" r:id="rId25"/>
    <p:sldId id="3013" r:id="rId26"/>
    <p:sldId id="447" r:id="rId27"/>
    <p:sldId id="2925" r:id="rId28"/>
    <p:sldId id="2936" r:id="rId29"/>
    <p:sldId id="3016" r:id="rId30"/>
    <p:sldId id="3017" r:id="rId31"/>
    <p:sldId id="3015" r:id="rId32"/>
    <p:sldId id="3014" r:id="rId33"/>
    <p:sldId id="2978" r:id="rId34"/>
    <p:sldId id="2905" r:id="rId35"/>
    <p:sldId id="2906" r:id="rId36"/>
    <p:sldId id="3010" r:id="rId37"/>
    <p:sldId id="3011" r:id="rId38"/>
    <p:sldId id="3018" r:id="rId39"/>
    <p:sldId id="3019" r:id="rId40"/>
    <p:sldId id="2947" r:id="rId41"/>
    <p:sldId id="2924" r:id="rId42"/>
    <p:sldId id="2914" r:id="rId43"/>
    <p:sldId id="2599" r:id="rId44"/>
    <p:sldId id="3020" r:id="rId45"/>
    <p:sldId id="3012" r:id="rId46"/>
    <p:sldId id="2637" r:id="rId47"/>
    <p:sldId id="2494" r:id="rId48"/>
    <p:sldId id="2963" r:id="rId49"/>
    <p:sldId id="544" r:id="rId50"/>
    <p:sldId id="545" r:id="rId51"/>
    <p:sldId id="546" r:id="rId52"/>
    <p:sldId id="547" r:id="rId53"/>
    <p:sldId id="548" r:id="rId54"/>
    <p:sldId id="549" r:id="rId55"/>
    <p:sldId id="551" r:id="rId56"/>
    <p:sldId id="550" r:id="rId57"/>
    <p:sldId id="552" r:id="rId58"/>
    <p:sldId id="554" r:id="rId59"/>
    <p:sldId id="555" r:id="rId60"/>
    <p:sldId id="553" r:id="rId61"/>
    <p:sldId id="557" r:id="rId62"/>
    <p:sldId id="556" r:id="rId63"/>
    <p:sldId id="559" r:id="rId64"/>
    <p:sldId id="560" r:id="rId65"/>
    <p:sldId id="561" r:id="rId66"/>
    <p:sldId id="563" r:id="rId67"/>
    <p:sldId id="565" r:id="rId68"/>
    <p:sldId id="564" r:id="rId69"/>
    <p:sldId id="569" r:id="rId70"/>
    <p:sldId id="566" r:id="rId71"/>
    <p:sldId id="571" r:id="rId72"/>
    <p:sldId id="570" r:id="rId73"/>
    <p:sldId id="573" r:id="rId74"/>
    <p:sldId id="572" r:id="rId75"/>
    <p:sldId id="574" r:id="rId76"/>
    <p:sldId id="575" r:id="rId77"/>
    <p:sldId id="576" r:id="rId78"/>
    <p:sldId id="577" r:id="rId79"/>
    <p:sldId id="578" r:id="rId80"/>
    <p:sldId id="579" r:id="rId81"/>
    <p:sldId id="2966" r:id="rId82"/>
    <p:sldId id="2529" r:id="rId83"/>
    <p:sldId id="2972" r:id="rId84"/>
    <p:sldId id="2630" r:id="rId85"/>
    <p:sldId id="2979" r:id="rId86"/>
    <p:sldId id="2965" r:id="rId87"/>
    <p:sldId id="2973" r:id="rId88"/>
    <p:sldId id="2969" r:id="rId89"/>
    <p:sldId id="2970" r:id="rId90"/>
    <p:sldId id="2158" r:id="rId91"/>
    <p:sldId id="2980" r:id="rId92"/>
    <p:sldId id="2498" r:id="rId93"/>
    <p:sldId id="2784" r:id="rId94"/>
    <p:sldId id="2501" r:id="rId95"/>
    <p:sldId id="2981" r:id="rId96"/>
    <p:sldId id="2982" r:id="rId97"/>
    <p:sldId id="2984" r:id="rId98"/>
    <p:sldId id="2500" r:id="rId99"/>
    <p:sldId id="2502" r:id="rId100"/>
    <p:sldId id="2985" r:id="rId101"/>
    <p:sldId id="2633" r:id="rId102"/>
    <p:sldId id="2877" r:id="rId103"/>
    <p:sldId id="2754" r:id="rId104"/>
    <p:sldId id="2793" r:id="rId105"/>
    <p:sldId id="2660" r:id="rId106"/>
    <p:sldId id="2974" r:id="rId107"/>
    <p:sldId id="2415" r:id="rId108"/>
    <p:sldId id="2701" r:id="rId109"/>
    <p:sldId id="2798" r:id="rId110"/>
    <p:sldId id="2471" r:id="rId111"/>
    <p:sldId id="2659" r:id="rId112"/>
    <p:sldId id="2472" r:id="rId113"/>
    <p:sldId id="2704" r:id="rId114"/>
    <p:sldId id="2705" r:id="rId115"/>
    <p:sldId id="2834" r:id="rId116"/>
    <p:sldId id="2611" r:id="rId117"/>
    <p:sldId id="3003" r:id="rId1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53F"/>
    <a:srgbClr val="F37440"/>
    <a:srgbClr val="2C895B"/>
    <a:srgbClr val="F3E9D5"/>
    <a:srgbClr val="738260"/>
    <a:srgbClr val="788965"/>
    <a:srgbClr val="D0D0D0"/>
    <a:srgbClr val="D3D3D3"/>
    <a:srgbClr val="D8D8D8"/>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0755"/>
    <p:restoredTop sz="96232"/>
  </p:normalViewPr>
  <p:slideViewPr>
    <p:cSldViewPr snapToGrid="0" snapToObjects="1">
      <p:cViewPr varScale="1">
        <p:scale>
          <a:sx n="163" d="100"/>
          <a:sy n="163" d="100"/>
        </p:scale>
        <p:origin x="192" y="1800"/>
      </p:cViewPr>
      <p:guideLst>
        <p:guide orient="horz" pos="2136"/>
        <p:guide pos="3840"/>
      </p:guideLst>
    </p:cSldViewPr>
  </p:slideViewPr>
  <p:outlineViewPr>
    <p:cViewPr>
      <p:scale>
        <a:sx n="33" d="100"/>
        <a:sy n="33" d="100"/>
      </p:scale>
      <p:origin x="0" y="-176"/>
    </p:cViewPr>
  </p:outlineViewPr>
  <p:notesTextViewPr>
    <p:cViewPr>
      <p:scale>
        <a:sx n="1" d="1"/>
        <a:sy n="1" d="1"/>
      </p:scale>
      <p:origin x="0" y="0"/>
    </p:cViewPr>
  </p:notesTextViewPr>
  <p:sorterViewPr>
    <p:cViewPr>
      <p:scale>
        <a:sx n="200" d="100"/>
        <a:sy n="200" d="100"/>
      </p:scale>
      <p:origin x="0" y="0"/>
    </p:cViewPr>
  </p:sorterViewPr>
  <p:notesViewPr>
    <p:cSldViewPr snapToGrid="0" snapToObjects="1">
      <p:cViewPr varScale="1">
        <p:scale>
          <a:sx n="143" d="100"/>
          <a:sy n="143" d="100"/>
        </p:scale>
        <p:origin x="6760" y="2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notesMaster" Target="notesMasters/notes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87AE45-7D9C-AF4B-9127-07A37BCC0B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Arial Regular"/>
            </a:endParaRPr>
          </a:p>
        </p:txBody>
      </p:sp>
      <p:sp>
        <p:nvSpPr>
          <p:cNvPr id="3" name="Date Placeholder 2">
            <a:extLst>
              <a:ext uri="{FF2B5EF4-FFF2-40B4-BE49-F238E27FC236}">
                <a16:creationId xmlns:a16="http://schemas.microsoft.com/office/drawing/2014/main" id="{91D4BF13-FEF8-6847-BD1B-D751112DA7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69856-63EF-664B-B6D1-4347CEFEB312}" type="datetimeFigureOut">
              <a:rPr lang="en-US" smtClean="0">
                <a:latin typeface="Arial Regular"/>
              </a:rPr>
              <a:t>11/17/22</a:t>
            </a:fld>
            <a:endParaRPr lang="en-US">
              <a:latin typeface="Arial Regular"/>
            </a:endParaRPr>
          </a:p>
        </p:txBody>
      </p:sp>
      <p:sp>
        <p:nvSpPr>
          <p:cNvPr id="4" name="Footer Placeholder 3">
            <a:extLst>
              <a:ext uri="{FF2B5EF4-FFF2-40B4-BE49-F238E27FC236}">
                <a16:creationId xmlns:a16="http://schemas.microsoft.com/office/drawing/2014/main" id="{2F4FBDD7-16D6-054A-8A98-281A3B7C50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Arial Regular"/>
            </a:endParaRPr>
          </a:p>
        </p:txBody>
      </p:sp>
      <p:sp>
        <p:nvSpPr>
          <p:cNvPr id="5" name="Slide Number Placeholder 4">
            <a:extLst>
              <a:ext uri="{FF2B5EF4-FFF2-40B4-BE49-F238E27FC236}">
                <a16:creationId xmlns:a16="http://schemas.microsoft.com/office/drawing/2014/main" id="{E42406F2-82FA-EB49-BDED-F186357D5D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DCF472-C139-3E41-873F-842C077DA286}" type="slidenum">
              <a:rPr lang="en-US" smtClean="0">
                <a:latin typeface="Arial Regular"/>
              </a:rPr>
              <a:t>‹#›</a:t>
            </a:fld>
            <a:endParaRPr lang="en-US">
              <a:latin typeface="Arial Regular"/>
            </a:endParaRPr>
          </a:p>
        </p:txBody>
      </p:sp>
    </p:spTree>
    <p:extLst>
      <p:ext uri="{BB962C8B-B14F-4D97-AF65-F5344CB8AC3E}">
        <p14:creationId xmlns:p14="http://schemas.microsoft.com/office/powerpoint/2010/main" val="30682926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C7103FDF-5845-2441-8890-D723FF5A85D0}" type="datetimeFigureOut">
              <a:rPr lang="en-US" smtClean="0"/>
              <a:pPr/>
              <a:t>11/17/22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FDCFA53-E6C0-FD4E-82A8-4284543D7962}" type="slidenum">
              <a:rPr lang="en-US" smtClean="0"/>
              <a:pPr/>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1</a:t>
            </a:fld>
            <a:endParaRPr lang="en-US"/>
          </a:p>
        </p:txBody>
      </p:sp>
    </p:spTree>
    <p:extLst>
      <p:ext uri="{BB962C8B-B14F-4D97-AF65-F5344CB8AC3E}">
        <p14:creationId xmlns:p14="http://schemas.microsoft.com/office/powerpoint/2010/main" val="926956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57</a:t>
            </a:fld>
            <a:endParaRPr lang="en-US" altLang="x-none"/>
          </a:p>
        </p:txBody>
      </p:sp>
    </p:spTree>
    <p:extLst>
      <p:ext uri="{BB962C8B-B14F-4D97-AF65-F5344CB8AC3E}">
        <p14:creationId xmlns:p14="http://schemas.microsoft.com/office/powerpoint/2010/main" val="95592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88</a:t>
            </a:fld>
            <a:endParaRPr lang="en-US"/>
          </a:p>
        </p:txBody>
      </p:sp>
    </p:spTree>
    <p:extLst>
      <p:ext uri="{BB962C8B-B14F-4D97-AF65-F5344CB8AC3E}">
        <p14:creationId xmlns:p14="http://schemas.microsoft.com/office/powerpoint/2010/main" val="943470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90</a:t>
            </a:fld>
            <a:endParaRPr lang="en-US"/>
          </a:p>
        </p:txBody>
      </p:sp>
    </p:spTree>
    <p:extLst>
      <p:ext uri="{BB962C8B-B14F-4D97-AF65-F5344CB8AC3E}">
        <p14:creationId xmlns:p14="http://schemas.microsoft.com/office/powerpoint/2010/main" val="686006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91</a:t>
            </a:fld>
            <a:endParaRPr lang="en-US"/>
          </a:p>
        </p:txBody>
      </p:sp>
    </p:spTree>
    <p:extLst>
      <p:ext uri="{BB962C8B-B14F-4D97-AF65-F5344CB8AC3E}">
        <p14:creationId xmlns:p14="http://schemas.microsoft.com/office/powerpoint/2010/main" val="394925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92</a:t>
            </a:fld>
            <a:endParaRPr lang="en-US"/>
          </a:p>
        </p:txBody>
      </p:sp>
    </p:spTree>
    <p:extLst>
      <p:ext uri="{BB962C8B-B14F-4D97-AF65-F5344CB8AC3E}">
        <p14:creationId xmlns:p14="http://schemas.microsoft.com/office/powerpoint/2010/main" val="4215621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96</a:t>
            </a:fld>
            <a:endParaRPr lang="en-US"/>
          </a:p>
        </p:txBody>
      </p:sp>
    </p:spTree>
    <p:extLst>
      <p:ext uri="{BB962C8B-B14F-4D97-AF65-F5344CB8AC3E}">
        <p14:creationId xmlns:p14="http://schemas.microsoft.com/office/powerpoint/2010/main" val="2875638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10</a:t>
            </a:fld>
            <a:endParaRPr lang="en-US"/>
          </a:p>
        </p:txBody>
      </p:sp>
    </p:spTree>
    <p:extLst>
      <p:ext uri="{BB962C8B-B14F-4D97-AF65-F5344CB8AC3E}">
        <p14:creationId xmlns:p14="http://schemas.microsoft.com/office/powerpoint/2010/main" val="3457259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22</a:t>
            </a:fld>
            <a:endParaRPr lang="en-US"/>
          </a:p>
        </p:txBody>
      </p:sp>
    </p:spTree>
    <p:extLst>
      <p:ext uri="{BB962C8B-B14F-4D97-AF65-F5344CB8AC3E}">
        <p14:creationId xmlns:p14="http://schemas.microsoft.com/office/powerpoint/2010/main" val="2394359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25</a:t>
            </a:fld>
            <a:endParaRPr lang="en-US"/>
          </a:p>
        </p:txBody>
      </p:sp>
    </p:spTree>
    <p:extLst>
      <p:ext uri="{BB962C8B-B14F-4D97-AF65-F5344CB8AC3E}">
        <p14:creationId xmlns:p14="http://schemas.microsoft.com/office/powerpoint/2010/main" val="3103346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26</a:t>
            </a:fld>
            <a:endParaRPr lang="en-US"/>
          </a:p>
        </p:txBody>
      </p:sp>
    </p:spTree>
    <p:extLst>
      <p:ext uri="{BB962C8B-B14F-4D97-AF65-F5344CB8AC3E}">
        <p14:creationId xmlns:p14="http://schemas.microsoft.com/office/powerpoint/2010/main" val="65455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FDCFA53-E6C0-FD4E-82A8-4284543D7962}" type="slidenum">
              <a:rPr lang="en-US" smtClean="0"/>
              <a:pPr/>
              <a:t>33</a:t>
            </a:fld>
            <a:endParaRPr lang="en-US"/>
          </a:p>
        </p:txBody>
      </p:sp>
    </p:spTree>
    <p:extLst>
      <p:ext uri="{BB962C8B-B14F-4D97-AF65-F5344CB8AC3E}">
        <p14:creationId xmlns:p14="http://schemas.microsoft.com/office/powerpoint/2010/main" val="3578052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40</a:t>
            </a:fld>
            <a:endParaRPr lang="en-US"/>
          </a:p>
        </p:txBody>
      </p:sp>
    </p:spTree>
    <p:extLst>
      <p:ext uri="{BB962C8B-B14F-4D97-AF65-F5344CB8AC3E}">
        <p14:creationId xmlns:p14="http://schemas.microsoft.com/office/powerpoint/2010/main" val="3946672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43</a:t>
            </a:fld>
            <a:endParaRPr lang="en-US"/>
          </a:p>
        </p:txBody>
      </p:sp>
    </p:spTree>
    <p:extLst>
      <p:ext uri="{BB962C8B-B14F-4D97-AF65-F5344CB8AC3E}">
        <p14:creationId xmlns:p14="http://schemas.microsoft.com/office/powerpoint/2010/main" val="3763892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44</a:t>
            </a:fld>
            <a:endParaRPr lang="en-US"/>
          </a:p>
        </p:txBody>
      </p:sp>
    </p:spTree>
    <p:extLst>
      <p:ext uri="{BB962C8B-B14F-4D97-AF65-F5344CB8AC3E}">
        <p14:creationId xmlns:p14="http://schemas.microsoft.com/office/powerpoint/2010/main" val="37025992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pic>
        <p:nvPicPr>
          <p:cNvPr id="1026" name="Picture 2" descr="Altair 8800 - Wikipedia">
            <a:extLst>
              <a:ext uri="{FF2B5EF4-FFF2-40B4-BE49-F238E27FC236}">
                <a16:creationId xmlns:a16="http://schemas.microsoft.com/office/drawing/2014/main" id="{9B5FC964-49BC-884E-A9B9-C8200B67F71A}"/>
              </a:ext>
            </a:extLst>
          </p:cNvPr>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0" y="15045"/>
            <a:ext cx="12192000" cy="6830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dirty="0"/>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Text Placeholder 12">
            <a:extLst>
              <a:ext uri="{FF2B5EF4-FFF2-40B4-BE49-F238E27FC236}">
                <a16:creationId xmlns:a16="http://schemas.microsoft.com/office/drawing/2014/main" id="{BF0A7E6C-F96D-174D-AA27-A836523FA9D3}"/>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2130055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 process chart ">
    <p:spTree>
      <p:nvGrpSpPr>
        <p:cNvPr id="1" name=""/>
        <p:cNvGrpSpPr/>
        <p:nvPr/>
      </p:nvGrpSpPr>
      <p:grpSpPr>
        <a:xfrm>
          <a:off x="0" y="0"/>
          <a:ext cx="0" cy="0"/>
          <a:chOff x="0" y="0"/>
          <a:chExt cx="0" cy="0"/>
        </a:xfrm>
      </p:grpSpPr>
      <p:grpSp>
        <p:nvGrpSpPr>
          <p:cNvPr id="71" name="Gruppieren 6">
            <a:extLst>
              <a:ext uri="{FF2B5EF4-FFF2-40B4-BE49-F238E27FC236}">
                <a16:creationId xmlns:a16="http://schemas.microsoft.com/office/drawing/2014/main" id="{0E350D8E-F3C0-CA4B-AAEA-810E02ADAD8E}"/>
              </a:ext>
            </a:extLst>
          </p:cNvPr>
          <p:cNvGrpSpPr/>
          <p:nvPr userDrawn="1"/>
        </p:nvGrpSpPr>
        <p:grpSpPr>
          <a:xfrm>
            <a:off x="587877" y="2056686"/>
            <a:ext cx="10480915" cy="4148046"/>
            <a:chOff x="540000" y="1618968"/>
            <a:chExt cx="11263321" cy="4457700"/>
          </a:xfrm>
        </p:grpSpPr>
        <p:grpSp>
          <p:nvGrpSpPr>
            <p:cNvPr id="72" name="TIMELINE">
              <a:extLst>
                <a:ext uri="{FF2B5EF4-FFF2-40B4-BE49-F238E27FC236}">
                  <a16:creationId xmlns:a16="http://schemas.microsoft.com/office/drawing/2014/main" id="{C1D6EE86-9A6C-0F45-BE85-2AFA67CD214C}"/>
                </a:ext>
              </a:extLst>
            </p:cNvPr>
            <p:cNvGrpSpPr/>
            <p:nvPr/>
          </p:nvGrpSpPr>
          <p:grpSpPr bwMode="gray">
            <a:xfrm>
              <a:off x="540000" y="3591297"/>
              <a:ext cx="11263321" cy="520049"/>
              <a:chOff x="540000" y="3400125"/>
              <a:chExt cx="11263321" cy="520049"/>
            </a:xfrm>
          </p:grpSpPr>
          <p:sp>
            <p:nvSpPr>
              <p:cNvPr id="79" name="Arrow 1">
                <a:extLst>
                  <a:ext uri="{FF2B5EF4-FFF2-40B4-BE49-F238E27FC236}">
                    <a16:creationId xmlns:a16="http://schemas.microsoft.com/office/drawing/2014/main" id="{6CBC12B2-7E56-1845-BB60-CFBF61363775}"/>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1</a:t>
                </a:r>
              </a:p>
            </p:txBody>
          </p:sp>
          <p:sp>
            <p:nvSpPr>
              <p:cNvPr id="80" name="Arrow 2">
                <a:extLst>
                  <a:ext uri="{FF2B5EF4-FFF2-40B4-BE49-F238E27FC236}">
                    <a16:creationId xmlns:a16="http://schemas.microsoft.com/office/drawing/2014/main" id="{B4A6569F-2922-DF4A-B892-DEACBC595652}"/>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2</a:t>
                </a:r>
              </a:p>
            </p:txBody>
          </p:sp>
          <p:sp>
            <p:nvSpPr>
              <p:cNvPr id="81" name="Arrow 3">
                <a:extLst>
                  <a:ext uri="{FF2B5EF4-FFF2-40B4-BE49-F238E27FC236}">
                    <a16:creationId xmlns:a16="http://schemas.microsoft.com/office/drawing/2014/main" id="{46B5FD33-6012-3B48-AD49-306382B33E7B}"/>
                  </a:ext>
                </a:extLst>
              </p:cNvPr>
              <p:cNvSpPr>
                <a:spLocks noChangeArrowheads="1"/>
              </p:cNvSpPr>
              <p:nvPr userDrawn="1"/>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3</a:t>
                </a:r>
              </a:p>
            </p:txBody>
          </p:sp>
          <p:sp>
            <p:nvSpPr>
              <p:cNvPr id="82" name="Arrow 4">
                <a:extLst>
                  <a:ext uri="{FF2B5EF4-FFF2-40B4-BE49-F238E27FC236}">
                    <a16:creationId xmlns:a16="http://schemas.microsoft.com/office/drawing/2014/main" id="{4BBD97CF-C378-C447-97A9-6453F083952B}"/>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83" name="Arrow 5">
                <a:extLst>
                  <a:ext uri="{FF2B5EF4-FFF2-40B4-BE49-F238E27FC236}">
                    <a16:creationId xmlns:a16="http://schemas.microsoft.com/office/drawing/2014/main" id="{4E377499-6375-3D42-B65B-67CCC1FE4075}"/>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84" name="Arrow 6">
                <a:extLst>
                  <a:ext uri="{FF2B5EF4-FFF2-40B4-BE49-F238E27FC236}">
                    <a16:creationId xmlns:a16="http://schemas.microsoft.com/office/drawing/2014/main" id="{F89FBF72-02DE-CB41-B801-D1CD5371B605}"/>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73" name="Line">
              <a:extLst>
                <a:ext uri="{FF2B5EF4-FFF2-40B4-BE49-F238E27FC236}">
                  <a16:creationId xmlns:a16="http://schemas.microsoft.com/office/drawing/2014/main" id="{B61DAF7C-F5FA-CA4D-9673-327185B46F53}"/>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4" name="Line">
              <a:extLst>
                <a:ext uri="{FF2B5EF4-FFF2-40B4-BE49-F238E27FC236}">
                  <a16:creationId xmlns:a16="http://schemas.microsoft.com/office/drawing/2014/main" id="{E9B19F07-92B6-5C42-ABB9-F674CE75A242}"/>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5" name="Line">
              <a:extLst>
                <a:ext uri="{FF2B5EF4-FFF2-40B4-BE49-F238E27FC236}">
                  <a16:creationId xmlns:a16="http://schemas.microsoft.com/office/drawing/2014/main" id="{35FCBCBC-F2B9-3543-A9DD-F8CD7B74C5D1}"/>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6" name="Line">
              <a:extLst>
                <a:ext uri="{FF2B5EF4-FFF2-40B4-BE49-F238E27FC236}">
                  <a16:creationId xmlns:a16="http://schemas.microsoft.com/office/drawing/2014/main" id="{68DD63D8-FB93-F845-B7A1-AC1EF3EADD6F}"/>
                </a:ext>
              </a:extLst>
            </p:cNvPr>
            <p:cNvSpPr>
              <a:spLocks noChangeShapeType="1"/>
            </p:cNvSpPr>
            <p:nvPr userDrawn="1"/>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7" name="Line">
              <a:extLst>
                <a:ext uri="{FF2B5EF4-FFF2-40B4-BE49-F238E27FC236}">
                  <a16:creationId xmlns:a16="http://schemas.microsoft.com/office/drawing/2014/main" id="{20FC4EF6-A10C-9A46-B66D-5AE14AA1F8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8" name="Line">
              <a:extLst>
                <a:ext uri="{FF2B5EF4-FFF2-40B4-BE49-F238E27FC236}">
                  <a16:creationId xmlns:a16="http://schemas.microsoft.com/office/drawing/2014/main" id="{B53E7C68-5F8A-074A-8FEF-5E5D36086A2B}"/>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85" name="Text Placeholder 12">
            <a:extLst>
              <a:ext uri="{FF2B5EF4-FFF2-40B4-BE49-F238E27FC236}">
                <a16:creationId xmlns:a16="http://schemas.microsoft.com/office/drawing/2014/main" id="{03E96EA5-1DA7-594B-95A9-739E8D4F5F0E}"/>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4085288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C7F7CF2-A577-2546-9316-0CC2160E4A6F}"/>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©2018 Teradata</a:t>
            </a:r>
            <a:endParaRPr lang="en-US" sz="1000" b="1">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a:solidFill>
                  <a:schemeClr val="accent1"/>
                </a:solidFill>
              </a:rPr>
              <a:t>Thank you.</a:t>
            </a:r>
          </a:p>
        </p:txBody>
      </p:sp>
    </p:spTree>
    <p:extLst>
      <p:ext uri="{BB962C8B-B14F-4D97-AF65-F5344CB8AC3E}">
        <p14:creationId xmlns:p14="http://schemas.microsoft.com/office/powerpoint/2010/main" val="4028066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egue photo">
    <p:spTree>
      <p:nvGrpSpPr>
        <p:cNvPr id="1" name=""/>
        <p:cNvGrpSpPr/>
        <p:nvPr/>
      </p:nvGrpSpPr>
      <p:grpSpPr>
        <a:xfrm>
          <a:off x="0" y="0"/>
          <a:ext cx="0" cy="0"/>
          <a:chOff x="0" y="0"/>
          <a:chExt cx="0" cy="0"/>
        </a:xfrm>
      </p:grpSpPr>
      <p:sp>
        <p:nvSpPr>
          <p:cNvPr id="9" name="Picture Placeholder 10"/>
          <p:cNvSpPr>
            <a:spLocks noGrp="1"/>
          </p:cNvSpPr>
          <p:nvPr>
            <p:ph type="pic" sz="quarter" idx="12"/>
          </p:nvPr>
        </p:nvSpPr>
        <p:spPr>
          <a:xfrm>
            <a:off x="0" y="0"/>
            <a:ext cx="12192000" cy="6858000"/>
          </a:xfrm>
        </p:spPr>
        <p:txBody>
          <a:bodyPr/>
          <a:lstStyle>
            <a:lvl1pPr marL="0" indent="0" algn="ctr">
              <a:buNone/>
              <a:defRPr sz="1867"/>
            </a:lvl1pPr>
          </a:lstStyle>
          <a:p>
            <a:r>
              <a:rPr lang="en-US" dirty="0"/>
              <a:t>Drag picture to placeholder or click icon to add</a:t>
            </a:r>
          </a:p>
        </p:txBody>
      </p:sp>
      <p:sp>
        <p:nvSpPr>
          <p:cNvPr id="8" name="Text Placeholder 9"/>
          <p:cNvSpPr>
            <a:spLocks noGrp="1"/>
          </p:cNvSpPr>
          <p:nvPr>
            <p:ph type="body" sz="quarter" idx="10" hasCustomPrompt="1"/>
          </p:nvPr>
        </p:nvSpPr>
        <p:spPr bwMode="gray">
          <a:xfrm>
            <a:off x="0" y="3035047"/>
            <a:ext cx="12192000" cy="787908"/>
          </a:xfrm>
          <a:solidFill>
            <a:schemeClr val="accent1">
              <a:alpha val="90000"/>
            </a:schemeClr>
          </a:solidFill>
        </p:spPr>
        <p:txBody>
          <a:bodyPr wrap="square" lIns="182880" tIns="182880" rIns="182880" bIns="182880" anchor="ctr" anchorCtr="0">
            <a:spAutoFit/>
          </a:bodyPr>
          <a:lstStyle>
            <a:lvl1pPr marL="0" indent="0" algn="ctr">
              <a:lnSpc>
                <a:spcPct val="85000"/>
              </a:lnSpc>
              <a:spcBef>
                <a:spcPts val="267"/>
              </a:spcBef>
              <a:spcAft>
                <a:spcPts val="267"/>
              </a:spcAft>
              <a:buFont typeface="Arial" panose="020B0604020202020204" pitchFamily="34" charset="0"/>
              <a:buChar char="​"/>
              <a:tabLst/>
              <a:defRPr sz="3200" b="1">
                <a:solidFill>
                  <a:schemeClr val="bg1"/>
                </a:solidFill>
              </a:defRPr>
            </a:lvl1pPr>
            <a:lvl2pPr marL="0" indent="0" algn="ctr">
              <a:lnSpc>
                <a:spcPct val="85000"/>
              </a:lnSpc>
              <a:spcBef>
                <a:spcPts val="0"/>
              </a:spcBef>
              <a:spcAft>
                <a:spcPts val="267"/>
              </a:spcAft>
              <a:buFont typeface="Arial" panose="020B0604020202020204" pitchFamily="34" charset="0"/>
              <a:buChar char="​"/>
              <a:defRPr sz="2400" b="1">
                <a:solidFill>
                  <a:schemeClr val="bg1"/>
                </a:solidFill>
              </a:defRPr>
            </a:lvl2pPr>
            <a:lvl3pPr marL="0" indent="0" algn="ctr">
              <a:lnSpc>
                <a:spcPct val="85000"/>
              </a:lnSpc>
              <a:spcBef>
                <a:spcPts val="800"/>
              </a:spcBef>
              <a:spcAft>
                <a:spcPts val="267"/>
              </a:spcAft>
              <a:buFont typeface="Arial" panose="020B0604020202020204" pitchFamily="34" charset="0"/>
              <a:buChar char="​"/>
              <a:defRPr sz="1867" b="1">
                <a:solidFill>
                  <a:schemeClr val="bg1"/>
                </a:solidFill>
              </a:defRPr>
            </a:lvl3pPr>
            <a:lvl4pPr marL="0" indent="0" algn="ctr">
              <a:lnSpc>
                <a:spcPct val="85000"/>
              </a:lnSpc>
              <a:spcBef>
                <a:spcPts val="267"/>
              </a:spcBef>
              <a:spcAft>
                <a:spcPts val="267"/>
              </a:spcAft>
              <a:buFont typeface="Arial" panose="020B0604020202020204" pitchFamily="34" charset="0"/>
              <a:buChar char="​"/>
              <a:defRPr sz="1867" b="0">
                <a:solidFill>
                  <a:schemeClr val="bg1"/>
                </a:solidFill>
              </a:defRPr>
            </a:lvl4pPr>
            <a:lvl5pPr marL="0" indent="0" algn="ctr">
              <a:lnSpc>
                <a:spcPct val="85000"/>
              </a:lnSpc>
              <a:spcBef>
                <a:spcPts val="267"/>
              </a:spcBef>
              <a:spcAft>
                <a:spcPts val="267"/>
              </a:spcAft>
              <a:buFont typeface="Arial" panose="020B0604020202020204" pitchFamily="34" charset="0"/>
              <a:buChar char="​"/>
              <a:defRPr sz="1867" b="0">
                <a:solidFill>
                  <a:schemeClr val="bg1"/>
                </a:solidFill>
              </a:defRPr>
            </a:lvl5pPr>
            <a:lvl6pPr marL="0" indent="0" algn="ctr">
              <a:lnSpc>
                <a:spcPct val="85000"/>
              </a:lnSpc>
              <a:spcBef>
                <a:spcPts val="267"/>
              </a:spcBef>
              <a:spcAft>
                <a:spcPts val="267"/>
              </a:spcAft>
              <a:buFont typeface="Arial" panose="020B0604020202020204" pitchFamily="34" charset="0"/>
              <a:buChar char="​"/>
              <a:defRPr sz="1867" b="0">
                <a:solidFill>
                  <a:schemeClr val="bg1"/>
                </a:solidFill>
              </a:defRPr>
            </a:lvl6pPr>
            <a:lvl7pPr marL="0" indent="0" algn="ctr">
              <a:lnSpc>
                <a:spcPct val="85000"/>
              </a:lnSpc>
              <a:spcBef>
                <a:spcPts val="267"/>
              </a:spcBef>
              <a:spcAft>
                <a:spcPts val="267"/>
              </a:spcAft>
              <a:buFont typeface="Arial" panose="020B0604020202020204" pitchFamily="34" charset="0"/>
              <a:buChar char="​"/>
              <a:defRPr sz="1867" b="0">
                <a:solidFill>
                  <a:schemeClr val="bg1"/>
                </a:solidFill>
              </a:defRPr>
            </a:lvl7pPr>
            <a:lvl8pPr marL="0" indent="0" algn="ctr">
              <a:lnSpc>
                <a:spcPct val="85000"/>
              </a:lnSpc>
              <a:spcBef>
                <a:spcPts val="267"/>
              </a:spcBef>
              <a:spcAft>
                <a:spcPts val="267"/>
              </a:spcAft>
              <a:buFont typeface="Arial" panose="020B0604020202020204" pitchFamily="34" charset="0"/>
              <a:buChar char="​"/>
              <a:defRPr sz="1867" b="0">
                <a:solidFill>
                  <a:schemeClr val="bg1"/>
                </a:solidFill>
              </a:defRPr>
            </a:lvl8pPr>
            <a:lvl9pPr marL="0" indent="0" algn="ctr">
              <a:lnSpc>
                <a:spcPct val="85000"/>
              </a:lnSpc>
              <a:spcBef>
                <a:spcPts val="267"/>
              </a:spcBef>
              <a:spcAft>
                <a:spcPts val="267"/>
              </a:spcAft>
              <a:buFont typeface="Arial" panose="020B0604020202020204" pitchFamily="34" charset="0"/>
              <a:buChar char="​"/>
              <a:defRPr sz="1867" b="0">
                <a:solidFill>
                  <a:schemeClr val="bg1"/>
                </a:solidFill>
              </a:defRPr>
            </a:lvl9pPr>
          </a:lstStyle>
          <a:p>
            <a:pPr lvl="0"/>
            <a:r>
              <a:rPr lang="en-US" dirty="0"/>
              <a:t>Click to Edit Master Text Styles</a:t>
            </a:r>
          </a:p>
        </p:txBody>
      </p:sp>
    </p:spTree>
    <p:extLst>
      <p:ext uri="{BB962C8B-B14F-4D97-AF65-F5344CB8AC3E}">
        <p14:creationId xmlns:p14="http://schemas.microsoft.com/office/powerpoint/2010/main" val="418436187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4038600" y="6454273"/>
            <a:ext cx="4114800" cy="169277"/>
          </a:xfrm>
          <a:prstGeom prst="rect">
            <a:avLst/>
          </a:prstGeom>
        </p:spPr>
        <p:txBody>
          <a:bodyPr/>
          <a:lstStyle/>
          <a:p>
            <a:endParaRPr lang="en-US"/>
          </a:p>
        </p:txBody>
      </p:sp>
    </p:spTree>
    <p:extLst>
      <p:ext uri="{BB962C8B-B14F-4D97-AF65-F5344CB8AC3E}">
        <p14:creationId xmlns:p14="http://schemas.microsoft.com/office/powerpoint/2010/main" val="2777264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a:xfrm>
            <a:off x="505421" y="119999"/>
            <a:ext cx="10515600" cy="715294"/>
          </a:xfrm>
        </p:spPr>
        <p:txBody>
          <a:bodyPr/>
          <a:lstStyle/>
          <a:p>
            <a:r>
              <a:rPr lang="en-US" dirty="0"/>
              <a:t>Agenda</a:t>
            </a:r>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973015"/>
            <a:ext cx="6988175" cy="5237285"/>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408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B206701-FB2B-2243-9AF5-4D541356F370}"/>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solidFill>
                  <a:schemeClr val="accent2"/>
                </a:solidFill>
              </a:defRPr>
            </a:lvl1pPr>
          </a:lstStyle>
          <a:p>
            <a:r>
              <a:rPr lang="en-US" dirty="0"/>
              <a:t>Drag image here or click the icon to prompt image insert</a:t>
            </a:r>
          </a:p>
        </p:txBody>
      </p:sp>
    </p:spTree>
    <p:extLst>
      <p:ext uri="{BB962C8B-B14F-4D97-AF65-F5344CB8AC3E}">
        <p14:creationId xmlns:p14="http://schemas.microsoft.com/office/powerpoint/2010/main" val="79372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914400"/>
            <a:ext cx="11331909" cy="52959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496577" y="79997"/>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Tree>
    <p:extLst>
      <p:ext uri="{BB962C8B-B14F-4D97-AF65-F5344CB8AC3E}">
        <p14:creationId xmlns:p14="http://schemas.microsoft.com/office/powerpoint/2010/main" val="4195313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254369"/>
            <a:ext cx="5007082" cy="4955931"/>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301262"/>
            <a:ext cx="5007082" cy="490847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202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2009429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1301262"/>
            <a:ext cx="11066950" cy="490903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5788" y="130703"/>
            <a:ext cx="11020058"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769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1383322"/>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1383323"/>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91311" y="130704"/>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04287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dirty="0"/>
              <a:t>Edit Master text styles</a:t>
            </a:r>
          </a:p>
          <a:p>
            <a:pPr lvl="1"/>
            <a:r>
              <a:rPr lang="en-US" dirty="0"/>
              <a:t>Second level</a:t>
            </a:r>
          </a:p>
          <a:p>
            <a:pPr lvl="2"/>
            <a:r>
              <a:rPr lang="en-US" dirty="0"/>
              <a:t>Third level</a:t>
            </a:r>
          </a:p>
        </p:txBody>
      </p:sp>
      <p:sp>
        <p:nvSpPr>
          <p:cNvPr id="13" name="Text Placeholder 14">
            <a:extLst>
              <a:ext uri="{FF2B5EF4-FFF2-40B4-BE49-F238E27FC236}">
                <a16:creationId xmlns:a16="http://schemas.microsoft.com/office/drawing/2014/main" id="{EDBF9AF2-FEB3-7349-9371-958557A5E5C9}"/>
              </a:ext>
            </a:extLst>
          </p:cNvPr>
          <p:cNvSpPr>
            <a:spLocks noGrp="1"/>
          </p:cNvSpPr>
          <p:nvPr>
            <p:ph type="body" sz="quarter" idx="13" hasCustomPrompt="1"/>
          </p:nvPr>
        </p:nvSpPr>
        <p:spPr>
          <a:xfrm>
            <a:off x="587375"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4" name="Text Placeholder 14">
            <a:extLst>
              <a:ext uri="{FF2B5EF4-FFF2-40B4-BE49-F238E27FC236}">
                <a16:creationId xmlns:a16="http://schemas.microsoft.com/office/drawing/2014/main" id="{6213987E-622A-AB46-832A-1833AAF9D736}"/>
              </a:ext>
            </a:extLst>
          </p:cNvPr>
          <p:cNvSpPr>
            <a:spLocks noGrp="1"/>
          </p:cNvSpPr>
          <p:nvPr>
            <p:ph type="body" sz="quarter" idx="23" hasCustomPrompt="1"/>
          </p:nvPr>
        </p:nvSpPr>
        <p:spPr>
          <a:xfrm>
            <a:off x="4208254"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1B69AF3B-2FA6-3642-B6BE-BC6255BD16BD}"/>
              </a:ext>
            </a:extLst>
          </p:cNvPr>
          <p:cNvSpPr>
            <a:spLocks noGrp="1"/>
          </p:cNvSpPr>
          <p:nvPr>
            <p:ph type="body" sz="quarter" idx="24" hasCustomPrompt="1"/>
          </p:nvPr>
        </p:nvSpPr>
        <p:spPr>
          <a:xfrm>
            <a:off x="7829133"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Tree>
    <p:extLst>
      <p:ext uri="{BB962C8B-B14F-4D97-AF65-F5344CB8AC3E}">
        <p14:creationId xmlns:p14="http://schemas.microsoft.com/office/powerpoint/2010/main" val="2917534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09750" y="212738"/>
            <a:ext cx="11049203" cy="715294"/>
          </a:xfrm>
          <a:prstGeom prst="rect">
            <a:avLst/>
          </a:prstGeom>
        </p:spPr>
        <p:txBody>
          <a:bodyPr vert="horz" lIns="91440" tIns="45720" rIns="91440" bIns="45720" rtlCol="0" anchor="b" anchorCtr="0">
            <a:noAutofit/>
          </a:bodyPr>
          <a:lstStyle/>
          <a:p>
            <a:r>
              <a:rPr lang="en-US" dirty="0"/>
              <a:t>Click to edit Master title style</a:t>
            </a:r>
          </a:p>
        </p:txBody>
      </p:sp>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87720" y="6540193"/>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131277"/>
            <a:ext cx="10971472" cy="531568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a:extLst>
              <a:ext uri="{FF2B5EF4-FFF2-40B4-BE49-F238E27FC236}">
                <a16:creationId xmlns:a16="http://schemas.microsoft.com/office/drawing/2014/main" id="{B830761E-1058-AE46-808B-05F1BF8A8B23}"/>
              </a:ext>
            </a:extLst>
          </p:cNvPr>
          <p:cNvSpPr/>
          <p:nvPr userDrawn="1"/>
        </p:nvSpPr>
        <p:spPr>
          <a:xfrm>
            <a:off x="165451" y="6593503"/>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8" r:id="rId2"/>
    <p:sldLayoutId id="2147483769" r:id="rId3"/>
    <p:sldLayoutId id="2147483774" r:id="rId4"/>
    <p:sldLayoutId id="2147483794" r:id="rId5"/>
    <p:sldLayoutId id="2147483773" r:id="rId6"/>
    <p:sldLayoutId id="2147483795" r:id="rId7"/>
    <p:sldLayoutId id="2147483796" r:id="rId8"/>
    <p:sldLayoutId id="2147483778" r:id="rId9"/>
    <p:sldLayoutId id="2147483779" r:id="rId10"/>
    <p:sldLayoutId id="2147483790" r:id="rId11"/>
    <p:sldLayoutId id="2147483793" r:id="rId12"/>
    <p:sldLayoutId id="2147483797" r:id="rId13"/>
    <p:sldLayoutId id="2147483798" r:id="rId14"/>
  </p:sldLayoutIdLst>
  <p:hf sldNum="0" hdr="0" ftr="0" dt="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6" Type="http://schemas.openxmlformats.org/officeDocument/2006/relationships/tags" Target="../tags/tag26.xml"/><Relationship Id="rId21" Type="http://schemas.openxmlformats.org/officeDocument/2006/relationships/tags" Target="../tags/tag21.xml"/><Relationship Id="rId42" Type="http://schemas.openxmlformats.org/officeDocument/2006/relationships/tags" Target="../tags/tag42.xml"/><Relationship Id="rId47" Type="http://schemas.openxmlformats.org/officeDocument/2006/relationships/tags" Target="../tags/tag47.xml"/><Relationship Id="rId63" Type="http://schemas.openxmlformats.org/officeDocument/2006/relationships/tags" Target="../tags/tag63.xml"/><Relationship Id="rId68" Type="http://schemas.openxmlformats.org/officeDocument/2006/relationships/tags" Target="../tags/tag68.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66" Type="http://schemas.openxmlformats.org/officeDocument/2006/relationships/tags" Target="../tags/tag66.xml"/><Relationship Id="rId74" Type="http://schemas.openxmlformats.org/officeDocument/2006/relationships/tags" Target="../tags/tag74.xml"/><Relationship Id="rId5" Type="http://schemas.openxmlformats.org/officeDocument/2006/relationships/tags" Target="../tags/tag5.xml"/><Relationship Id="rId61" Type="http://schemas.openxmlformats.org/officeDocument/2006/relationships/tags" Target="../tags/tag61.xml"/><Relationship Id="rId19" Type="http://schemas.openxmlformats.org/officeDocument/2006/relationships/tags" Target="../tags/tag1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69" Type="http://schemas.openxmlformats.org/officeDocument/2006/relationships/tags" Target="../tags/tag69.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tags" Target="../tags/tag67.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70" Type="http://schemas.openxmlformats.org/officeDocument/2006/relationships/tags" Target="../tags/tag70.xml"/><Relationship Id="rId75"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4" Type="http://schemas.openxmlformats.org/officeDocument/2006/relationships/tags" Target="../tags/tag4.xml"/><Relationship Id="rId9" Type="http://schemas.openxmlformats.org/officeDocument/2006/relationships/tags" Target="../tags/tag9.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 Id="rId34" Type="http://schemas.openxmlformats.org/officeDocument/2006/relationships/tags" Target="../tags/tag34.xml"/><Relationship Id="rId50" Type="http://schemas.openxmlformats.org/officeDocument/2006/relationships/tags" Target="../tags/tag50.xml"/><Relationship Id="rId55" Type="http://schemas.openxmlformats.org/officeDocument/2006/relationships/tags" Target="../tags/tag55.xml"/><Relationship Id="rId7" Type="http://schemas.openxmlformats.org/officeDocument/2006/relationships/tags" Target="../tags/tag7.xml"/><Relationship Id="rId71" Type="http://schemas.openxmlformats.org/officeDocument/2006/relationships/tags" Target="../tags/tag7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14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3" Type="http://schemas.openxmlformats.org/officeDocument/2006/relationships/tags" Target="../tags/tag87.xml"/><Relationship Id="rId18" Type="http://schemas.openxmlformats.org/officeDocument/2006/relationships/tags" Target="../tags/tag92.xml"/><Relationship Id="rId26" Type="http://schemas.openxmlformats.org/officeDocument/2006/relationships/tags" Target="../tags/tag100.xml"/><Relationship Id="rId39" Type="http://schemas.openxmlformats.org/officeDocument/2006/relationships/tags" Target="../tags/tag113.xml"/><Relationship Id="rId21" Type="http://schemas.openxmlformats.org/officeDocument/2006/relationships/tags" Target="../tags/tag95.xml"/><Relationship Id="rId34" Type="http://schemas.openxmlformats.org/officeDocument/2006/relationships/tags" Target="../tags/tag108.xml"/><Relationship Id="rId42" Type="http://schemas.openxmlformats.org/officeDocument/2006/relationships/tags" Target="../tags/tag116.xml"/><Relationship Id="rId7" Type="http://schemas.openxmlformats.org/officeDocument/2006/relationships/tags" Target="../tags/tag81.xml"/><Relationship Id="rId2" Type="http://schemas.openxmlformats.org/officeDocument/2006/relationships/tags" Target="../tags/tag76.xml"/><Relationship Id="rId16" Type="http://schemas.openxmlformats.org/officeDocument/2006/relationships/tags" Target="../tags/tag90.xml"/><Relationship Id="rId20" Type="http://schemas.openxmlformats.org/officeDocument/2006/relationships/tags" Target="../tags/tag94.xml"/><Relationship Id="rId29" Type="http://schemas.openxmlformats.org/officeDocument/2006/relationships/tags" Target="../tags/tag103.xml"/><Relationship Id="rId41" Type="http://schemas.openxmlformats.org/officeDocument/2006/relationships/tags" Target="../tags/tag115.xml"/><Relationship Id="rId1" Type="http://schemas.openxmlformats.org/officeDocument/2006/relationships/tags" Target="../tags/tag75.xml"/><Relationship Id="rId6" Type="http://schemas.openxmlformats.org/officeDocument/2006/relationships/tags" Target="../tags/tag80.xml"/><Relationship Id="rId11" Type="http://schemas.openxmlformats.org/officeDocument/2006/relationships/tags" Target="../tags/tag85.xml"/><Relationship Id="rId24" Type="http://schemas.openxmlformats.org/officeDocument/2006/relationships/tags" Target="../tags/tag98.xml"/><Relationship Id="rId32" Type="http://schemas.openxmlformats.org/officeDocument/2006/relationships/tags" Target="../tags/tag106.xml"/><Relationship Id="rId37" Type="http://schemas.openxmlformats.org/officeDocument/2006/relationships/tags" Target="../tags/tag111.xml"/><Relationship Id="rId40" Type="http://schemas.openxmlformats.org/officeDocument/2006/relationships/tags" Target="../tags/tag114.xml"/><Relationship Id="rId5" Type="http://schemas.openxmlformats.org/officeDocument/2006/relationships/tags" Target="../tags/tag79.xml"/><Relationship Id="rId15" Type="http://schemas.openxmlformats.org/officeDocument/2006/relationships/tags" Target="../tags/tag89.xml"/><Relationship Id="rId23" Type="http://schemas.openxmlformats.org/officeDocument/2006/relationships/tags" Target="../tags/tag97.xml"/><Relationship Id="rId28" Type="http://schemas.openxmlformats.org/officeDocument/2006/relationships/tags" Target="../tags/tag102.xml"/><Relationship Id="rId36" Type="http://schemas.openxmlformats.org/officeDocument/2006/relationships/tags" Target="../tags/tag110.xml"/><Relationship Id="rId10" Type="http://schemas.openxmlformats.org/officeDocument/2006/relationships/tags" Target="../tags/tag84.xml"/><Relationship Id="rId19" Type="http://schemas.openxmlformats.org/officeDocument/2006/relationships/tags" Target="../tags/tag93.xml"/><Relationship Id="rId31" Type="http://schemas.openxmlformats.org/officeDocument/2006/relationships/tags" Target="../tags/tag105.xml"/><Relationship Id="rId44" Type="http://schemas.openxmlformats.org/officeDocument/2006/relationships/slideLayout" Target="../slideLayouts/slideLayout2.xml"/><Relationship Id="rId4" Type="http://schemas.openxmlformats.org/officeDocument/2006/relationships/tags" Target="../tags/tag78.xml"/><Relationship Id="rId9" Type="http://schemas.openxmlformats.org/officeDocument/2006/relationships/tags" Target="../tags/tag83.xml"/><Relationship Id="rId14" Type="http://schemas.openxmlformats.org/officeDocument/2006/relationships/tags" Target="../tags/tag88.xml"/><Relationship Id="rId22" Type="http://schemas.openxmlformats.org/officeDocument/2006/relationships/tags" Target="../tags/tag96.xml"/><Relationship Id="rId27" Type="http://schemas.openxmlformats.org/officeDocument/2006/relationships/tags" Target="../tags/tag101.xml"/><Relationship Id="rId30" Type="http://schemas.openxmlformats.org/officeDocument/2006/relationships/tags" Target="../tags/tag104.xml"/><Relationship Id="rId35" Type="http://schemas.openxmlformats.org/officeDocument/2006/relationships/tags" Target="../tags/tag109.xml"/><Relationship Id="rId43" Type="http://schemas.openxmlformats.org/officeDocument/2006/relationships/tags" Target="../tags/tag117.xml"/><Relationship Id="rId8" Type="http://schemas.openxmlformats.org/officeDocument/2006/relationships/tags" Target="../tags/tag82.xml"/><Relationship Id="rId3" Type="http://schemas.openxmlformats.org/officeDocument/2006/relationships/tags" Target="../tags/tag77.xml"/><Relationship Id="rId12" Type="http://schemas.openxmlformats.org/officeDocument/2006/relationships/tags" Target="../tags/tag86.xml"/><Relationship Id="rId17" Type="http://schemas.openxmlformats.org/officeDocument/2006/relationships/tags" Target="../tags/tag91.xml"/><Relationship Id="rId25" Type="http://schemas.openxmlformats.org/officeDocument/2006/relationships/tags" Target="../tags/tag99.xml"/><Relationship Id="rId33" Type="http://schemas.openxmlformats.org/officeDocument/2006/relationships/tags" Target="../tags/tag107.xml"/><Relationship Id="rId38" Type="http://schemas.openxmlformats.org/officeDocument/2006/relationships/tags" Target="../tags/tag1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6" Type="http://schemas.openxmlformats.org/officeDocument/2006/relationships/tags" Target="../tags/tag172.xml"/><Relationship Id="rId21" Type="http://schemas.openxmlformats.org/officeDocument/2006/relationships/tags" Target="../tags/tag167.xml"/><Relationship Id="rId42" Type="http://schemas.openxmlformats.org/officeDocument/2006/relationships/tags" Target="../tags/tag188.xml"/><Relationship Id="rId47" Type="http://schemas.openxmlformats.org/officeDocument/2006/relationships/tags" Target="../tags/tag193.xml"/><Relationship Id="rId63" Type="http://schemas.openxmlformats.org/officeDocument/2006/relationships/tags" Target="../tags/tag209.xml"/><Relationship Id="rId68" Type="http://schemas.openxmlformats.org/officeDocument/2006/relationships/tags" Target="../tags/tag214.xml"/><Relationship Id="rId2" Type="http://schemas.openxmlformats.org/officeDocument/2006/relationships/tags" Target="../tags/tag148.xml"/><Relationship Id="rId16" Type="http://schemas.openxmlformats.org/officeDocument/2006/relationships/tags" Target="../tags/tag162.xml"/><Relationship Id="rId29" Type="http://schemas.openxmlformats.org/officeDocument/2006/relationships/tags" Target="../tags/tag175.xml"/><Relationship Id="rId11" Type="http://schemas.openxmlformats.org/officeDocument/2006/relationships/tags" Target="../tags/tag157.xml"/><Relationship Id="rId24" Type="http://schemas.openxmlformats.org/officeDocument/2006/relationships/tags" Target="../tags/tag170.xml"/><Relationship Id="rId32" Type="http://schemas.openxmlformats.org/officeDocument/2006/relationships/tags" Target="../tags/tag178.xml"/><Relationship Id="rId37" Type="http://schemas.openxmlformats.org/officeDocument/2006/relationships/tags" Target="../tags/tag183.xml"/><Relationship Id="rId40" Type="http://schemas.openxmlformats.org/officeDocument/2006/relationships/tags" Target="../tags/tag186.xml"/><Relationship Id="rId45" Type="http://schemas.openxmlformats.org/officeDocument/2006/relationships/tags" Target="../tags/tag191.xml"/><Relationship Id="rId53" Type="http://schemas.openxmlformats.org/officeDocument/2006/relationships/tags" Target="../tags/tag199.xml"/><Relationship Id="rId58" Type="http://schemas.openxmlformats.org/officeDocument/2006/relationships/tags" Target="../tags/tag204.xml"/><Relationship Id="rId66" Type="http://schemas.openxmlformats.org/officeDocument/2006/relationships/tags" Target="../tags/tag212.xml"/><Relationship Id="rId74" Type="http://schemas.openxmlformats.org/officeDocument/2006/relationships/tags" Target="../tags/tag220.xml"/><Relationship Id="rId5" Type="http://schemas.openxmlformats.org/officeDocument/2006/relationships/tags" Target="../tags/tag151.xml"/><Relationship Id="rId61" Type="http://schemas.openxmlformats.org/officeDocument/2006/relationships/tags" Target="../tags/tag207.xml"/><Relationship Id="rId19" Type="http://schemas.openxmlformats.org/officeDocument/2006/relationships/tags" Target="../tags/tag165.xml"/><Relationship Id="rId14" Type="http://schemas.openxmlformats.org/officeDocument/2006/relationships/tags" Target="../tags/tag160.xml"/><Relationship Id="rId22" Type="http://schemas.openxmlformats.org/officeDocument/2006/relationships/tags" Target="../tags/tag168.xml"/><Relationship Id="rId27" Type="http://schemas.openxmlformats.org/officeDocument/2006/relationships/tags" Target="../tags/tag173.xml"/><Relationship Id="rId30" Type="http://schemas.openxmlformats.org/officeDocument/2006/relationships/tags" Target="../tags/tag176.xml"/><Relationship Id="rId35" Type="http://schemas.openxmlformats.org/officeDocument/2006/relationships/tags" Target="../tags/tag181.xml"/><Relationship Id="rId43" Type="http://schemas.openxmlformats.org/officeDocument/2006/relationships/tags" Target="../tags/tag189.xml"/><Relationship Id="rId48" Type="http://schemas.openxmlformats.org/officeDocument/2006/relationships/tags" Target="../tags/tag194.xml"/><Relationship Id="rId56" Type="http://schemas.openxmlformats.org/officeDocument/2006/relationships/tags" Target="../tags/tag202.xml"/><Relationship Id="rId64" Type="http://schemas.openxmlformats.org/officeDocument/2006/relationships/tags" Target="../tags/tag210.xml"/><Relationship Id="rId69" Type="http://schemas.openxmlformats.org/officeDocument/2006/relationships/tags" Target="../tags/tag215.xml"/><Relationship Id="rId8" Type="http://schemas.openxmlformats.org/officeDocument/2006/relationships/tags" Target="../tags/tag154.xml"/><Relationship Id="rId51" Type="http://schemas.openxmlformats.org/officeDocument/2006/relationships/tags" Target="../tags/tag197.xml"/><Relationship Id="rId72" Type="http://schemas.openxmlformats.org/officeDocument/2006/relationships/tags" Target="../tags/tag218.xml"/><Relationship Id="rId3" Type="http://schemas.openxmlformats.org/officeDocument/2006/relationships/tags" Target="../tags/tag149.xml"/><Relationship Id="rId12" Type="http://schemas.openxmlformats.org/officeDocument/2006/relationships/tags" Target="../tags/tag158.xml"/><Relationship Id="rId17" Type="http://schemas.openxmlformats.org/officeDocument/2006/relationships/tags" Target="../tags/tag163.xml"/><Relationship Id="rId25" Type="http://schemas.openxmlformats.org/officeDocument/2006/relationships/tags" Target="../tags/tag171.xml"/><Relationship Id="rId33" Type="http://schemas.openxmlformats.org/officeDocument/2006/relationships/tags" Target="../tags/tag179.xml"/><Relationship Id="rId38" Type="http://schemas.openxmlformats.org/officeDocument/2006/relationships/tags" Target="../tags/tag184.xml"/><Relationship Id="rId46" Type="http://schemas.openxmlformats.org/officeDocument/2006/relationships/tags" Target="../tags/tag192.xml"/><Relationship Id="rId59" Type="http://schemas.openxmlformats.org/officeDocument/2006/relationships/tags" Target="../tags/tag205.xml"/><Relationship Id="rId67" Type="http://schemas.openxmlformats.org/officeDocument/2006/relationships/tags" Target="../tags/tag213.xml"/><Relationship Id="rId20" Type="http://schemas.openxmlformats.org/officeDocument/2006/relationships/tags" Target="../tags/tag166.xml"/><Relationship Id="rId41" Type="http://schemas.openxmlformats.org/officeDocument/2006/relationships/tags" Target="../tags/tag187.xml"/><Relationship Id="rId54" Type="http://schemas.openxmlformats.org/officeDocument/2006/relationships/tags" Target="../tags/tag200.xml"/><Relationship Id="rId62" Type="http://schemas.openxmlformats.org/officeDocument/2006/relationships/tags" Target="../tags/tag208.xml"/><Relationship Id="rId70" Type="http://schemas.openxmlformats.org/officeDocument/2006/relationships/tags" Target="../tags/tag216.xml"/><Relationship Id="rId75" Type="http://schemas.openxmlformats.org/officeDocument/2006/relationships/slideLayout" Target="../slideLayouts/slideLayout4.xml"/><Relationship Id="rId1" Type="http://schemas.openxmlformats.org/officeDocument/2006/relationships/tags" Target="../tags/tag147.xml"/><Relationship Id="rId6" Type="http://schemas.openxmlformats.org/officeDocument/2006/relationships/tags" Target="../tags/tag152.xml"/><Relationship Id="rId15" Type="http://schemas.openxmlformats.org/officeDocument/2006/relationships/tags" Target="../tags/tag161.xml"/><Relationship Id="rId23" Type="http://schemas.openxmlformats.org/officeDocument/2006/relationships/tags" Target="../tags/tag169.xml"/><Relationship Id="rId28" Type="http://schemas.openxmlformats.org/officeDocument/2006/relationships/tags" Target="../tags/tag174.xml"/><Relationship Id="rId36" Type="http://schemas.openxmlformats.org/officeDocument/2006/relationships/tags" Target="../tags/tag182.xml"/><Relationship Id="rId49" Type="http://schemas.openxmlformats.org/officeDocument/2006/relationships/tags" Target="../tags/tag195.xml"/><Relationship Id="rId57" Type="http://schemas.openxmlformats.org/officeDocument/2006/relationships/tags" Target="../tags/tag203.xml"/><Relationship Id="rId10" Type="http://schemas.openxmlformats.org/officeDocument/2006/relationships/tags" Target="../tags/tag156.xml"/><Relationship Id="rId31" Type="http://schemas.openxmlformats.org/officeDocument/2006/relationships/tags" Target="../tags/tag177.xml"/><Relationship Id="rId44" Type="http://schemas.openxmlformats.org/officeDocument/2006/relationships/tags" Target="../tags/tag190.xml"/><Relationship Id="rId52" Type="http://schemas.openxmlformats.org/officeDocument/2006/relationships/tags" Target="../tags/tag198.xml"/><Relationship Id="rId60" Type="http://schemas.openxmlformats.org/officeDocument/2006/relationships/tags" Target="../tags/tag206.xml"/><Relationship Id="rId65" Type="http://schemas.openxmlformats.org/officeDocument/2006/relationships/tags" Target="../tags/tag211.xml"/><Relationship Id="rId73" Type="http://schemas.openxmlformats.org/officeDocument/2006/relationships/tags" Target="../tags/tag219.xml"/><Relationship Id="rId4" Type="http://schemas.openxmlformats.org/officeDocument/2006/relationships/tags" Target="../tags/tag150.xml"/><Relationship Id="rId9" Type="http://schemas.openxmlformats.org/officeDocument/2006/relationships/tags" Target="../tags/tag155.xml"/><Relationship Id="rId13" Type="http://schemas.openxmlformats.org/officeDocument/2006/relationships/tags" Target="../tags/tag159.xml"/><Relationship Id="rId18" Type="http://schemas.openxmlformats.org/officeDocument/2006/relationships/tags" Target="../tags/tag164.xml"/><Relationship Id="rId39" Type="http://schemas.openxmlformats.org/officeDocument/2006/relationships/tags" Target="../tags/tag185.xml"/><Relationship Id="rId34" Type="http://schemas.openxmlformats.org/officeDocument/2006/relationships/tags" Target="../tags/tag180.xml"/><Relationship Id="rId50" Type="http://schemas.openxmlformats.org/officeDocument/2006/relationships/tags" Target="../tags/tag196.xml"/><Relationship Id="rId55" Type="http://schemas.openxmlformats.org/officeDocument/2006/relationships/tags" Target="../tags/tag201.xml"/><Relationship Id="rId7" Type="http://schemas.openxmlformats.org/officeDocument/2006/relationships/tags" Target="../tags/tag153.xml"/><Relationship Id="rId71" Type="http://schemas.openxmlformats.org/officeDocument/2006/relationships/tags" Target="../tags/tag2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tags" Target="../tags/tag125.xml"/><Relationship Id="rId13" Type="http://schemas.openxmlformats.org/officeDocument/2006/relationships/tags" Target="../tags/tag130.xml"/><Relationship Id="rId18" Type="http://schemas.openxmlformats.org/officeDocument/2006/relationships/tags" Target="../tags/tag135.xml"/><Relationship Id="rId26" Type="http://schemas.openxmlformats.org/officeDocument/2006/relationships/tags" Target="../tags/tag143.xml"/><Relationship Id="rId3" Type="http://schemas.openxmlformats.org/officeDocument/2006/relationships/tags" Target="../tags/tag120.xml"/><Relationship Id="rId21" Type="http://schemas.openxmlformats.org/officeDocument/2006/relationships/tags" Target="../tags/tag138.xml"/><Relationship Id="rId7" Type="http://schemas.openxmlformats.org/officeDocument/2006/relationships/tags" Target="../tags/tag124.xml"/><Relationship Id="rId12" Type="http://schemas.openxmlformats.org/officeDocument/2006/relationships/tags" Target="../tags/tag129.xml"/><Relationship Id="rId17" Type="http://schemas.openxmlformats.org/officeDocument/2006/relationships/tags" Target="../tags/tag134.xml"/><Relationship Id="rId25" Type="http://schemas.openxmlformats.org/officeDocument/2006/relationships/tags" Target="../tags/tag142.xml"/><Relationship Id="rId2" Type="http://schemas.openxmlformats.org/officeDocument/2006/relationships/tags" Target="../tags/tag119.xml"/><Relationship Id="rId16" Type="http://schemas.openxmlformats.org/officeDocument/2006/relationships/tags" Target="../tags/tag133.xml"/><Relationship Id="rId20" Type="http://schemas.openxmlformats.org/officeDocument/2006/relationships/tags" Target="../tags/tag137.xml"/><Relationship Id="rId1" Type="http://schemas.openxmlformats.org/officeDocument/2006/relationships/tags" Target="../tags/tag118.xml"/><Relationship Id="rId6" Type="http://schemas.openxmlformats.org/officeDocument/2006/relationships/tags" Target="../tags/tag123.xml"/><Relationship Id="rId11" Type="http://schemas.openxmlformats.org/officeDocument/2006/relationships/tags" Target="../tags/tag128.xml"/><Relationship Id="rId24" Type="http://schemas.openxmlformats.org/officeDocument/2006/relationships/tags" Target="../tags/tag141.xml"/><Relationship Id="rId5" Type="http://schemas.openxmlformats.org/officeDocument/2006/relationships/tags" Target="../tags/tag122.xml"/><Relationship Id="rId15" Type="http://schemas.openxmlformats.org/officeDocument/2006/relationships/tags" Target="../tags/tag132.xml"/><Relationship Id="rId23" Type="http://schemas.openxmlformats.org/officeDocument/2006/relationships/tags" Target="../tags/tag140.xml"/><Relationship Id="rId28" Type="http://schemas.openxmlformats.org/officeDocument/2006/relationships/slideLayout" Target="../slideLayouts/slideLayout2.xml"/><Relationship Id="rId10" Type="http://schemas.openxmlformats.org/officeDocument/2006/relationships/tags" Target="../tags/tag127.xml"/><Relationship Id="rId19" Type="http://schemas.openxmlformats.org/officeDocument/2006/relationships/tags" Target="../tags/tag136.xml"/><Relationship Id="rId4" Type="http://schemas.openxmlformats.org/officeDocument/2006/relationships/tags" Target="../tags/tag121.xml"/><Relationship Id="rId9" Type="http://schemas.openxmlformats.org/officeDocument/2006/relationships/tags" Target="../tags/tag126.xml"/><Relationship Id="rId14" Type="http://schemas.openxmlformats.org/officeDocument/2006/relationships/tags" Target="../tags/tag131.xml"/><Relationship Id="rId22" Type="http://schemas.openxmlformats.org/officeDocument/2006/relationships/tags" Target="../tags/tag139.xml"/><Relationship Id="rId27" Type="http://schemas.openxmlformats.org/officeDocument/2006/relationships/tags" Target="../tags/tag14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22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2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24.xml"/></Relationships>
</file>

<file path=ppt/slides/_rels/slide49.xml.rels><?xml version="1.0" encoding="UTF-8" standalone="yes"?>
<Relationships xmlns="http://schemas.openxmlformats.org/package/2006/relationships"><Relationship Id="rId3" Type="http://schemas.openxmlformats.org/officeDocument/2006/relationships/tags" Target="../tags/tag227.xml"/><Relationship Id="rId2" Type="http://schemas.openxmlformats.org/officeDocument/2006/relationships/tags" Target="../tags/tag226.xml"/><Relationship Id="rId1" Type="http://schemas.openxmlformats.org/officeDocument/2006/relationships/tags" Target="../tags/tag225.xml"/><Relationship Id="rId4"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tags" Target="../tags/tag230.xml"/><Relationship Id="rId2" Type="http://schemas.openxmlformats.org/officeDocument/2006/relationships/tags" Target="../tags/tag229.xml"/><Relationship Id="rId1" Type="http://schemas.openxmlformats.org/officeDocument/2006/relationships/tags" Target="../tags/tag228.xml"/><Relationship Id="rId4"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tags" Target="../tags/tag233.xml"/><Relationship Id="rId2" Type="http://schemas.openxmlformats.org/officeDocument/2006/relationships/tags" Target="../tags/tag232.xml"/><Relationship Id="rId1" Type="http://schemas.openxmlformats.org/officeDocument/2006/relationships/tags" Target="../tags/tag231.xml"/><Relationship Id="rId4"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tags" Target="../tags/tag236.xml"/><Relationship Id="rId2" Type="http://schemas.openxmlformats.org/officeDocument/2006/relationships/tags" Target="../tags/tag235.xml"/><Relationship Id="rId1" Type="http://schemas.openxmlformats.org/officeDocument/2006/relationships/tags" Target="../tags/tag234.xml"/><Relationship Id="rId4"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tags" Target="../tags/tag239.xml"/><Relationship Id="rId2" Type="http://schemas.openxmlformats.org/officeDocument/2006/relationships/tags" Target="../tags/tag238.xml"/><Relationship Id="rId1" Type="http://schemas.openxmlformats.org/officeDocument/2006/relationships/tags" Target="../tags/tag237.xml"/><Relationship Id="rId4"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tags" Target="../tags/tag242.xml"/><Relationship Id="rId2" Type="http://schemas.openxmlformats.org/officeDocument/2006/relationships/tags" Target="../tags/tag241.xml"/><Relationship Id="rId1" Type="http://schemas.openxmlformats.org/officeDocument/2006/relationships/tags" Target="../tags/tag240.xml"/><Relationship Id="rId4"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tags" Target="../tags/tag245.xml"/><Relationship Id="rId2" Type="http://schemas.openxmlformats.org/officeDocument/2006/relationships/tags" Target="../tags/tag244.xml"/><Relationship Id="rId1" Type="http://schemas.openxmlformats.org/officeDocument/2006/relationships/tags" Target="../tags/tag243.xml"/><Relationship Id="rId4"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tags" Target="../tags/tag248.xml"/><Relationship Id="rId2" Type="http://schemas.openxmlformats.org/officeDocument/2006/relationships/tags" Target="../tags/tag247.xml"/><Relationship Id="rId1" Type="http://schemas.openxmlformats.org/officeDocument/2006/relationships/tags" Target="../tags/tag246.xml"/><Relationship Id="rId4"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tags" Target="../tags/tag251.xml"/><Relationship Id="rId2" Type="http://schemas.openxmlformats.org/officeDocument/2006/relationships/tags" Target="../tags/tag250.xml"/><Relationship Id="rId1" Type="http://schemas.openxmlformats.org/officeDocument/2006/relationships/tags" Target="../tags/tag249.xml"/><Relationship Id="rId5" Type="http://schemas.openxmlformats.org/officeDocument/2006/relationships/notesSlide" Target="../notesSlides/notesSlide10.xml"/><Relationship Id="rId4"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tags" Target="../tags/tag252.xml"/><Relationship Id="rId4"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tags" Target="../tags/tag257.xml"/><Relationship Id="rId2" Type="http://schemas.openxmlformats.org/officeDocument/2006/relationships/tags" Target="../tags/tag256.xml"/><Relationship Id="rId1" Type="http://schemas.openxmlformats.org/officeDocument/2006/relationships/tags" Target="../tags/tag255.xml"/><Relationship Id="rId4"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tags" Target="../tags/tag260.xml"/><Relationship Id="rId2" Type="http://schemas.openxmlformats.org/officeDocument/2006/relationships/tags" Target="../tags/tag259.xml"/><Relationship Id="rId1" Type="http://schemas.openxmlformats.org/officeDocument/2006/relationships/tags" Target="../tags/tag258.xml"/><Relationship Id="rId4"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tags" Target="../tags/tag263.xml"/><Relationship Id="rId2" Type="http://schemas.openxmlformats.org/officeDocument/2006/relationships/tags" Target="../tags/tag262.xml"/><Relationship Id="rId1" Type="http://schemas.openxmlformats.org/officeDocument/2006/relationships/tags" Target="../tags/tag261.xml"/><Relationship Id="rId4"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tags" Target="../tags/tag266.xml"/><Relationship Id="rId2" Type="http://schemas.openxmlformats.org/officeDocument/2006/relationships/tags" Target="../tags/tag265.xml"/><Relationship Id="rId1" Type="http://schemas.openxmlformats.org/officeDocument/2006/relationships/tags" Target="../tags/tag264.xml"/><Relationship Id="rId4"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tags" Target="../tags/tag269.xml"/><Relationship Id="rId2" Type="http://schemas.openxmlformats.org/officeDocument/2006/relationships/tags" Target="../tags/tag268.xml"/><Relationship Id="rId1" Type="http://schemas.openxmlformats.org/officeDocument/2006/relationships/tags" Target="../tags/tag267.xml"/><Relationship Id="rId4"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tags" Target="../tags/tag272.xml"/><Relationship Id="rId2" Type="http://schemas.openxmlformats.org/officeDocument/2006/relationships/tags" Target="../tags/tag271.xml"/><Relationship Id="rId1" Type="http://schemas.openxmlformats.org/officeDocument/2006/relationships/tags" Target="../tags/tag270.xml"/><Relationship Id="rId4"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tags" Target="../tags/tag275.xml"/><Relationship Id="rId2" Type="http://schemas.openxmlformats.org/officeDocument/2006/relationships/tags" Target="../tags/tag274.xml"/><Relationship Id="rId1" Type="http://schemas.openxmlformats.org/officeDocument/2006/relationships/tags" Target="../tags/tag273.xml"/><Relationship Id="rId4"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tags" Target="../tags/tag278.xml"/><Relationship Id="rId2" Type="http://schemas.openxmlformats.org/officeDocument/2006/relationships/tags" Target="../tags/tag277.xml"/><Relationship Id="rId1" Type="http://schemas.openxmlformats.org/officeDocument/2006/relationships/tags" Target="../tags/tag276.xml"/><Relationship Id="rId4"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tags" Target="../tags/tag281.xml"/><Relationship Id="rId2" Type="http://schemas.openxmlformats.org/officeDocument/2006/relationships/tags" Target="../tags/tag280.xml"/><Relationship Id="rId1" Type="http://schemas.openxmlformats.org/officeDocument/2006/relationships/tags" Target="../tags/tag279.xml"/><Relationship Id="rId4"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tags" Target="../tags/tag284.xml"/><Relationship Id="rId2" Type="http://schemas.openxmlformats.org/officeDocument/2006/relationships/tags" Target="../tags/tag283.xml"/><Relationship Id="rId1" Type="http://schemas.openxmlformats.org/officeDocument/2006/relationships/tags" Target="../tags/tag282.xml"/><Relationship Id="rId4"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tags" Target="../tags/tag287.xml"/><Relationship Id="rId2" Type="http://schemas.openxmlformats.org/officeDocument/2006/relationships/tags" Target="../tags/tag286.xml"/><Relationship Id="rId1" Type="http://schemas.openxmlformats.org/officeDocument/2006/relationships/tags" Target="../tags/tag285.xml"/><Relationship Id="rId4"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tags" Target="../tags/tag290.xml"/><Relationship Id="rId2" Type="http://schemas.openxmlformats.org/officeDocument/2006/relationships/tags" Target="../tags/tag289.xml"/><Relationship Id="rId1" Type="http://schemas.openxmlformats.org/officeDocument/2006/relationships/tags" Target="../tags/tag288.xml"/><Relationship Id="rId4"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tags" Target="../tags/tag293.xml"/><Relationship Id="rId2" Type="http://schemas.openxmlformats.org/officeDocument/2006/relationships/tags" Target="../tags/tag292.xml"/><Relationship Id="rId1" Type="http://schemas.openxmlformats.org/officeDocument/2006/relationships/tags" Target="../tags/tag291.xml"/><Relationship Id="rId4"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tags" Target="../tags/tag296.xml"/><Relationship Id="rId2" Type="http://schemas.openxmlformats.org/officeDocument/2006/relationships/tags" Target="../tags/tag295.xml"/><Relationship Id="rId1" Type="http://schemas.openxmlformats.org/officeDocument/2006/relationships/tags" Target="../tags/tag294.xml"/><Relationship Id="rId4"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tags" Target="../tags/tag299.xml"/><Relationship Id="rId2" Type="http://schemas.openxmlformats.org/officeDocument/2006/relationships/tags" Target="../tags/tag298.xml"/><Relationship Id="rId1" Type="http://schemas.openxmlformats.org/officeDocument/2006/relationships/tags" Target="../tags/tag297.xml"/><Relationship Id="rId4"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tags" Target="../tags/tag302.xml"/><Relationship Id="rId2" Type="http://schemas.openxmlformats.org/officeDocument/2006/relationships/tags" Target="../tags/tag301.xml"/><Relationship Id="rId1" Type="http://schemas.openxmlformats.org/officeDocument/2006/relationships/tags" Target="../tags/tag300.xml"/><Relationship Id="rId4"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tags" Target="../tags/tag305.xml"/><Relationship Id="rId2" Type="http://schemas.openxmlformats.org/officeDocument/2006/relationships/tags" Target="../tags/tag304.xml"/><Relationship Id="rId1" Type="http://schemas.openxmlformats.org/officeDocument/2006/relationships/tags" Target="../tags/tag303.xml"/><Relationship Id="rId4"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tags" Target="../tags/tag308.xml"/><Relationship Id="rId2" Type="http://schemas.openxmlformats.org/officeDocument/2006/relationships/tags" Target="../tags/tag307.xml"/><Relationship Id="rId1" Type="http://schemas.openxmlformats.org/officeDocument/2006/relationships/tags" Target="../tags/tag306.xml"/><Relationship Id="rId4"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tags" Target="../tags/tag311.xml"/><Relationship Id="rId2" Type="http://schemas.openxmlformats.org/officeDocument/2006/relationships/tags" Target="../tags/tag310.xml"/><Relationship Id="rId1" Type="http://schemas.openxmlformats.org/officeDocument/2006/relationships/tags" Target="../tags/tag309.xml"/><Relationship Id="rId4"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tags" Target="../tags/tag314.xml"/><Relationship Id="rId2" Type="http://schemas.openxmlformats.org/officeDocument/2006/relationships/tags" Target="../tags/tag313.xml"/><Relationship Id="rId1" Type="http://schemas.openxmlformats.org/officeDocument/2006/relationships/tags" Target="../tags/tag312.xml"/><Relationship Id="rId4"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tags" Target="../tags/tag317.xml"/><Relationship Id="rId2" Type="http://schemas.openxmlformats.org/officeDocument/2006/relationships/tags" Target="../tags/tag316.xml"/><Relationship Id="rId1" Type="http://schemas.openxmlformats.org/officeDocument/2006/relationships/tags" Target="../tags/tag315.xml"/><Relationship Id="rId4"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tags" Target="../tags/tag320.xml"/><Relationship Id="rId2" Type="http://schemas.openxmlformats.org/officeDocument/2006/relationships/tags" Target="../tags/tag319.xml"/><Relationship Id="rId1" Type="http://schemas.openxmlformats.org/officeDocument/2006/relationships/tags" Target="../tags/tag318.xml"/><Relationship Id="rId4"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tags" Target="../tags/tag323.xml"/><Relationship Id="rId2" Type="http://schemas.openxmlformats.org/officeDocument/2006/relationships/tags" Target="../tags/tag322.xml"/><Relationship Id="rId1" Type="http://schemas.openxmlformats.org/officeDocument/2006/relationships/tags" Target="../tags/tag321.xml"/><Relationship Id="rId4"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32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325.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32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8" Type="http://schemas.openxmlformats.org/officeDocument/2006/relationships/tags" Target="../tags/tag334.xml"/><Relationship Id="rId3" Type="http://schemas.openxmlformats.org/officeDocument/2006/relationships/tags" Target="../tags/tag329.xml"/><Relationship Id="rId7" Type="http://schemas.openxmlformats.org/officeDocument/2006/relationships/tags" Target="../tags/tag333.xml"/><Relationship Id="rId2" Type="http://schemas.openxmlformats.org/officeDocument/2006/relationships/tags" Target="../tags/tag328.xml"/><Relationship Id="rId1" Type="http://schemas.openxmlformats.org/officeDocument/2006/relationships/tags" Target="../tags/tag327.xml"/><Relationship Id="rId6" Type="http://schemas.openxmlformats.org/officeDocument/2006/relationships/tags" Target="../tags/tag332.xml"/><Relationship Id="rId5" Type="http://schemas.openxmlformats.org/officeDocument/2006/relationships/tags" Target="../tags/tag331.xml"/><Relationship Id="rId4" Type="http://schemas.openxmlformats.org/officeDocument/2006/relationships/tags" Target="../tags/tag330.xml"/><Relationship Id="rId9"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8" Type="http://schemas.openxmlformats.org/officeDocument/2006/relationships/tags" Target="../tags/tag342.xml"/><Relationship Id="rId3" Type="http://schemas.openxmlformats.org/officeDocument/2006/relationships/tags" Target="../tags/tag337.xml"/><Relationship Id="rId7" Type="http://schemas.openxmlformats.org/officeDocument/2006/relationships/tags" Target="../tags/tag341.xml"/><Relationship Id="rId2" Type="http://schemas.openxmlformats.org/officeDocument/2006/relationships/tags" Target="../tags/tag336.xml"/><Relationship Id="rId1" Type="http://schemas.openxmlformats.org/officeDocument/2006/relationships/tags" Target="../tags/tag335.xml"/><Relationship Id="rId6" Type="http://schemas.openxmlformats.org/officeDocument/2006/relationships/tags" Target="../tags/tag340.xml"/><Relationship Id="rId5" Type="http://schemas.openxmlformats.org/officeDocument/2006/relationships/tags" Target="../tags/tag339.xml"/><Relationship Id="rId4" Type="http://schemas.openxmlformats.org/officeDocument/2006/relationships/tags" Target="../tags/tag338.xml"/><Relationship Id="rId9"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3" Type="http://schemas.openxmlformats.org/officeDocument/2006/relationships/tags" Target="../tags/tag345.xml"/><Relationship Id="rId2" Type="http://schemas.openxmlformats.org/officeDocument/2006/relationships/tags" Target="../tags/tag344.xml"/><Relationship Id="rId1" Type="http://schemas.openxmlformats.org/officeDocument/2006/relationships/tags" Target="../tags/tag343.xml"/><Relationship Id="rId5" Type="http://schemas.openxmlformats.org/officeDocument/2006/relationships/notesSlide" Target="../notesSlides/notesSlide15.xml"/><Relationship Id="rId4"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58E025F6-E6BF-0E4A-A4D3-1166BBF5190C}"/>
              </a:ext>
            </a:extLst>
          </p:cNvPr>
          <p:cNvSpPr txBox="1">
            <a:spLocks/>
          </p:cNvSpPr>
          <p:nvPr/>
        </p:nvSpPr>
        <p:spPr>
          <a:xfrm>
            <a:off x="4367983" y="106104"/>
            <a:ext cx="3065293" cy="529901"/>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3200" dirty="0">
                <a:solidFill>
                  <a:schemeClr val="bg1"/>
                </a:solidFill>
              </a:rPr>
              <a:t>UCSD CSE 30</a:t>
            </a:r>
          </a:p>
        </p:txBody>
      </p:sp>
      <p:sp>
        <p:nvSpPr>
          <p:cNvPr id="6" name="Text Placeholder 3">
            <a:extLst>
              <a:ext uri="{FF2B5EF4-FFF2-40B4-BE49-F238E27FC236}">
                <a16:creationId xmlns:a16="http://schemas.microsoft.com/office/drawing/2014/main" id="{5E174D66-3123-D045-B072-4840BB2339BA}"/>
              </a:ext>
            </a:extLst>
          </p:cNvPr>
          <p:cNvSpPr txBox="1">
            <a:spLocks/>
          </p:cNvSpPr>
          <p:nvPr/>
        </p:nvSpPr>
        <p:spPr>
          <a:xfrm>
            <a:off x="132080" y="6312861"/>
            <a:ext cx="1872474"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2400" dirty="0">
                <a:solidFill>
                  <a:schemeClr val="bg1"/>
                </a:solidFill>
              </a:rPr>
              <a:t>Keith Muller </a:t>
            </a:r>
          </a:p>
        </p:txBody>
      </p:sp>
      <p:sp>
        <p:nvSpPr>
          <p:cNvPr id="7" name="Text Placeholder 3">
            <a:extLst>
              <a:ext uri="{FF2B5EF4-FFF2-40B4-BE49-F238E27FC236}">
                <a16:creationId xmlns:a16="http://schemas.microsoft.com/office/drawing/2014/main" id="{BE1A69CC-8F22-AB43-93CF-012DCF287252}"/>
              </a:ext>
            </a:extLst>
          </p:cNvPr>
          <p:cNvSpPr txBox="1">
            <a:spLocks/>
          </p:cNvSpPr>
          <p:nvPr/>
        </p:nvSpPr>
        <p:spPr>
          <a:xfrm>
            <a:off x="2209624" y="831304"/>
            <a:ext cx="738201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2400" dirty="0">
                <a:solidFill>
                  <a:schemeClr val="bg1"/>
                </a:solidFill>
              </a:rPr>
              <a:t>Computer Organization and Systems Programming</a:t>
            </a:r>
          </a:p>
        </p:txBody>
      </p:sp>
      <p:sp>
        <p:nvSpPr>
          <p:cNvPr id="9" name="Text Placeholder 3">
            <a:extLst>
              <a:ext uri="{FF2B5EF4-FFF2-40B4-BE49-F238E27FC236}">
                <a16:creationId xmlns:a16="http://schemas.microsoft.com/office/drawing/2014/main" id="{F3B7A0EB-E952-534D-AB9C-66F390770BCB}"/>
              </a:ext>
            </a:extLst>
          </p:cNvPr>
          <p:cNvSpPr txBox="1">
            <a:spLocks/>
          </p:cNvSpPr>
          <p:nvPr/>
        </p:nvSpPr>
        <p:spPr>
          <a:xfrm>
            <a:off x="47766" y="106104"/>
            <a:ext cx="1781034" cy="283363"/>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1400" dirty="0">
                <a:solidFill>
                  <a:schemeClr val="bg1"/>
                </a:solidFill>
              </a:rPr>
              <a:t>Version 1.03</a:t>
            </a:r>
          </a:p>
        </p:txBody>
      </p:sp>
      <p:sp>
        <p:nvSpPr>
          <p:cNvPr id="10" name="Text Placeholder 3">
            <a:extLst>
              <a:ext uri="{FF2B5EF4-FFF2-40B4-BE49-F238E27FC236}">
                <a16:creationId xmlns:a16="http://schemas.microsoft.com/office/drawing/2014/main" id="{D22727E5-5B15-724E-826E-36ABEDEC895F}"/>
              </a:ext>
            </a:extLst>
          </p:cNvPr>
          <p:cNvSpPr txBox="1">
            <a:spLocks/>
          </p:cNvSpPr>
          <p:nvPr/>
        </p:nvSpPr>
        <p:spPr>
          <a:xfrm>
            <a:off x="3540454" y="2226179"/>
            <a:ext cx="472035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Lecture 17 – November 15, 2022</a:t>
            </a:r>
          </a:p>
        </p:txBody>
      </p:sp>
      <p:sp>
        <p:nvSpPr>
          <p:cNvPr id="13" name="Text Placeholder 3">
            <a:extLst>
              <a:ext uri="{FF2B5EF4-FFF2-40B4-BE49-F238E27FC236}">
                <a16:creationId xmlns:a16="http://schemas.microsoft.com/office/drawing/2014/main" id="{DE8581D4-3240-B84B-B927-EFFED5BE8CCD}"/>
              </a:ext>
            </a:extLst>
          </p:cNvPr>
          <p:cNvSpPr txBox="1">
            <a:spLocks/>
          </p:cNvSpPr>
          <p:nvPr/>
        </p:nvSpPr>
        <p:spPr>
          <a:xfrm>
            <a:off x="3832850" y="1427672"/>
            <a:ext cx="4135559"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Aarch32 Assembly – Part 3</a:t>
            </a:r>
          </a:p>
        </p:txBody>
      </p:sp>
    </p:spTree>
    <p:extLst>
      <p:ext uri="{BB962C8B-B14F-4D97-AF65-F5344CB8AC3E}">
        <p14:creationId xmlns:p14="http://schemas.microsoft.com/office/powerpoint/2010/main" val="1541791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21480F-3D44-37EC-4F49-AD3D125A20E3}"/>
              </a:ext>
            </a:extLst>
          </p:cNvPr>
          <p:cNvSpPr>
            <a:spLocks noGrp="1"/>
          </p:cNvSpPr>
          <p:nvPr>
            <p:ph sz="quarter" idx="15"/>
          </p:nvPr>
        </p:nvSpPr>
        <p:spPr>
          <a:xfrm>
            <a:off x="587375" y="795291"/>
            <a:ext cx="11017250" cy="2310205"/>
          </a:xfrm>
          <a:solidFill>
            <a:schemeClr val="accent4">
              <a:lumMod val="20000"/>
              <a:lumOff val="80000"/>
            </a:schemeClr>
          </a:solidFill>
          <a:ln>
            <a:solidFill>
              <a:schemeClr val="accent1"/>
            </a:solidFill>
          </a:ln>
        </p:spPr>
        <p:txBody>
          <a:bodyPr/>
          <a:lstStyle/>
          <a:p>
            <a:r>
              <a:rPr lang="en-US" dirty="0"/>
              <a:t>Load and store have </a:t>
            </a:r>
            <a:r>
              <a:rPr lang="en-US" dirty="0">
                <a:solidFill>
                  <a:srgbClr val="2C895B"/>
                </a:solidFill>
              </a:rPr>
              <a:t>variations</a:t>
            </a:r>
            <a:r>
              <a:rPr lang="en-US" dirty="0"/>
              <a:t> that move 8-bits, 16-bits and 32-bits</a:t>
            </a:r>
          </a:p>
          <a:p>
            <a:r>
              <a:rPr lang="en-US" dirty="0"/>
              <a:t>Load into a register with less than 32-bits will </a:t>
            </a:r>
            <a:r>
              <a:rPr lang="en-US" dirty="0">
                <a:solidFill>
                  <a:srgbClr val="FF0000"/>
                </a:solidFill>
              </a:rPr>
              <a:t>set the upper bits not filled from memory differently</a:t>
            </a:r>
            <a:r>
              <a:rPr lang="en-US" dirty="0">
                <a:solidFill>
                  <a:srgbClr val="2C895B"/>
                </a:solidFill>
              </a:rPr>
              <a:t> depending </a:t>
            </a:r>
            <a:r>
              <a:rPr lang="en-US" dirty="0"/>
              <a:t>on which </a:t>
            </a:r>
            <a:r>
              <a:rPr lang="en-US" dirty="0">
                <a:solidFill>
                  <a:srgbClr val="FF0000"/>
                </a:solidFill>
              </a:rPr>
              <a:t>variation of the load instruction </a:t>
            </a:r>
            <a:r>
              <a:rPr lang="en-US" dirty="0"/>
              <a:t>is used </a:t>
            </a:r>
          </a:p>
          <a:p>
            <a:r>
              <a:rPr lang="en-US" dirty="0"/>
              <a:t>Store will only select the lower 8-bit, lower 16-bits or all 32-bits of the register to copy to memory, </a:t>
            </a:r>
            <a:r>
              <a:rPr lang="en-US" dirty="0">
                <a:solidFill>
                  <a:srgbClr val="FF0000"/>
                </a:solidFill>
              </a:rPr>
              <a:t>register contents are not altered</a:t>
            </a:r>
          </a:p>
          <a:p>
            <a:pPr marL="0" indent="0">
              <a:buNone/>
            </a:pPr>
            <a:endParaRPr lang="en-US" dirty="0"/>
          </a:p>
        </p:txBody>
      </p:sp>
      <p:sp>
        <p:nvSpPr>
          <p:cNvPr id="2" name="Title 1">
            <a:extLst>
              <a:ext uri="{FF2B5EF4-FFF2-40B4-BE49-F238E27FC236}">
                <a16:creationId xmlns:a16="http://schemas.microsoft.com/office/drawing/2014/main" id="{67AD9333-B795-464C-BC87-30F02B52B7C5}"/>
              </a:ext>
            </a:extLst>
          </p:cNvPr>
          <p:cNvSpPr>
            <a:spLocks noGrp="1"/>
          </p:cNvSpPr>
          <p:nvPr>
            <p:ph type="title"/>
          </p:nvPr>
        </p:nvSpPr>
        <p:spPr/>
        <p:txBody>
          <a:bodyPr/>
          <a:lstStyle/>
          <a:p>
            <a:r>
              <a:rPr lang="en-US" dirty="0"/>
              <a:t>Loading and Storing: Variations List</a:t>
            </a:r>
          </a:p>
        </p:txBody>
      </p:sp>
      <p:graphicFrame>
        <p:nvGraphicFramePr>
          <p:cNvPr id="4" name="Content Placeholder 7">
            <a:extLst>
              <a:ext uri="{FF2B5EF4-FFF2-40B4-BE49-F238E27FC236}">
                <a16:creationId xmlns:a16="http://schemas.microsoft.com/office/drawing/2014/main" id="{C46A03E7-CA18-B74F-983A-E79BAB972CCB}"/>
              </a:ext>
            </a:extLst>
          </p:cNvPr>
          <p:cNvGraphicFramePr>
            <a:graphicFrameLocks/>
          </p:cNvGraphicFramePr>
          <p:nvPr/>
        </p:nvGraphicFramePr>
        <p:xfrm>
          <a:off x="333546" y="3224605"/>
          <a:ext cx="11524908" cy="3337560"/>
        </p:xfrm>
        <a:graphic>
          <a:graphicData uri="http://schemas.openxmlformats.org/drawingml/2006/table">
            <a:tbl>
              <a:tblPr firstRow="1" bandRow="1">
                <a:tableStyleId>{9DCAF9ED-07DC-4A11-8D7F-57B35C25682E}</a:tableStyleId>
              </a:tblPr>
              <a:tblGrid>
                <a:gridCol w="1487612">
                  <a:extLst>
                    <a:ext uri="{9D8B030D-6E8A-4147-A177-3AD203B41FA5}">
                      <a16:colId xmlns:a16="http://schemas.microsoft.com/office/drawing/2014/main" val="503186759"/>
                    </a:ext>
                  </a:extLst>
                </a:gridCol>
                <a:gridCol w="3945987">
                  <a:extLst>
                    <a:ext uri="{9D8B030D-6E8A-4147-A177-3AD203B41FA5}">
                      <a16:colId xmlns:a16="http://schemas.microsoft.com/office/drawing/2014/main" val="3732785564"/>
                    </a:ext>
                  </a:extLst>
                </a:gridCol>
                <a:gridCol w="2433711">
                  <a:extLst>
                    <a:ext uri="{9D8B030D-6E8A-4147-A177-3AD203B41FA5}">
                      <a16:colId xmlns:a16="http://schemas.microsoft.com/office/drawing/2014/main" val="2828824039"/>
                    </a:ext>
                  </a:extLst>
                </a:gridCol>
                <a:gridCol w="3657598">
                  <a:extLst>
                    <a:ext uri="{9D8B030D-6E8A-4147-A177-3AD203B41FA5}">
                      <a16:colId xmlns:a16="http://schemas.microsoft.com/office/drawing/2014/main" val="4142042833"/>
                    </a:ext>
                  </a:extLst>
                </a:gridCol>
              </a:tblGrid>
              <a:tr h="370840">
                <a:tc>
                  <a:txBody>
                    <a:bodyPr/>
                    <a:lstStyle/>
                    <a:p>
                      <a:pPr algn="ctr"/>
                      <a:r>
                        <a:rPr lang="en-US" dirty="0">
                          <a:solidFill>
                            <a:schemeClr val="bg1"/>
                          </a:solidFill>
                        </a:rPr>
                        <a:t>Instruction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solidFill>
                            <a:schemeClr val="bg1"/>
                          </a:solidFill>
                        </a:rPr>
                        <a:t>Meaning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solidFill>
                            <a:schemeClr val="bg1"/>
                          </a:solidFill>
                        </a:rPr>
                        <a:t>Sign Extension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solidFill>
                            <a:schemeClr val="bg1"/>
                          </a:solidFill>
                        </a:rPr>
                        <a:t>Memory Address Requirement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400711593"/>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ldrsb</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signed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sign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none (any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81423635"/>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ldrb</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unsigned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zero fill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none (any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9653659"/>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ldrsh</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signed halfword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sign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halfword (2-byte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850116153"/>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ldrh</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unsigned halfword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zero fill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halfword (2-byte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597776251"/>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word (4-byte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60711884"/>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strb</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store low byte (bits 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none (any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588816617"/>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strh</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store halfword (bits 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halfword (2-byte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91407957"/>
                  </a:ext>
                </a:extLst>
              </a:tr>
              <a:tr h="370840">
                <a:tc>
                  <a:txBody>
                    <a:bodyPr/>
                    <a:lstStyle/>
                    <a:p>
                      <a:pPr algn="ctr"/>
                      <a:r>
                        <a:rPr lang="en-US" b="1" dirty="0">
                          <a:solidFill>
                            <a:schemeClr val="tx2"/>
                          </a:solidFill>
                          <a:latin typeface="Courier New" panose="02070309020205020404" pitchFamily="49" charset="0"/>
                          <a:cs typeface="Courier New" panose="02070309020205020404" pitchFamily="49" charset="0"/>
                        </a:rPr>
                        <a:t>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store word (bits 0-31)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word (4-byte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584336622"/>
                  </a:ext>
                </a:extLst>
              </a:tr>
            </a:tbl>
          </a:graphicData>
        </a:graphic>
      </p:graphicFrame>
      <p:sp>
        <p:nvSpPr>
          <p:cNvPr id="36" name="TextBox 35">
            <a:extLst>
              <a:ext uri="{FF2B5EF4-FFF2-40B4-BE49-F238E27FC236}">
                <a16:creationId xmlns:a16="http://schemas.microsoft.com/office/drawing/2014/main" id="{55D5505F-5275-F748-A1A4-7AF6B75C7FE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08057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36"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E7DB3-B7C1-F340-A06F-35BB20350E1B}"/>
              </a:ext>
            </a:extLst>
          </p:cNvPr>
          <p:cNvSpPr>
            <a:spLocks noGrp="1"/>
          </p:cNvSpPr>
          <p:nvPr>
            <p:ph type="title"/>
          </p:nvPr>
        </p:nvSpPr>
        <p:spPr>
          <a:xfrm>
            <a:off x="136660" y="242557"/>
            <a:ext cx="10515600" cy="418741"/>
          </a:xfrm>
        </p:spPr>
        <p:txBody>
          <a:bodyPr/>
          <a:lstStyle/>
          <a:p>
            <a:r>
              <a:rPr lang="en-US" sz="2800" dirty="0"/>
              <a:t>Why is there a </a:t>
            </a:r>
            <a:r>
              <a:rPr lang="en-US" sz="2800" dirty="0">
                <a:solidFill>
                  <a:srgbClr val="2C895B"/>
                </a:solidFill>
                <a:latin typeface="Consolas" panose="020B0609020204030204" pitchFamily="49" charset="0"/>
                <a:cs typeface="Consolas" panose="020B0609020204030204" pitchFamily="49" charset="0"/>
              </a:rPr>
              <a:t>sub, </a:t>
            </a:r>
            <a:r>
              <a:rPr lang="en-US" sz="2800" dirty="0" err="1">
                <a:solidFill>
                  <a:srgbClr val="2C895B"/>
                </a:solidFill>
                <a:latin typeface="Consolas" panose="020B0609020204030204" pitchFamily="49" charset="0"/>
                <a:cs typeface="Consolas" panose="020B0609020204030204" pitchFamily="49" charset="0"/>
              </a:rPr>
              <a:t>fp</a:t>
            </a:r>
            <a:r>
              <a:rPr lang="en-US" sz="2800" dirty="0">
                <a:solidFill>
                  <a:srgbClr val="2C895B"/>
                </a:solidFill>
                <a:latin typeface="Consolas" panose="020B0609020204030204" pitchFamily="49" charset="0"/>
                <a:cs typeface="Consolas" panose="020B0609020204030204" pitchFamily="49" charset="0"/>
              </a:rPr>
              <a:t>, FP_OFF ?</a:t>
            </a:r>
            <a:endParaRPr lang="en-US" sz="2800" dirty="0"/>
          </a:p>
        </p:txBody>
      </p:sp>
      <p:sp>
        <p:nvSpPr>
          <p:cNvPr id="2" name="Content Placeholder 1">
            <a:extLst>
              <a:ext uri="{FF2B5EF4-FFF2-40B4-BE49-F238E27FC236}">
                <a16:creationId xmlns:a16="http://schemas.microsoft.com/office/drawing/2014/main" id="{4E8540EF-C10A-D44F-B263-5C74B2C9E0DF}"/>
              </a:ext>
            </a:extLst>
          </p:cNvPr>
          <p:cNvSpPr>
            <a:spLocks noGrp="1"/>
          </p:cNvSpPr>
          <p:nvPr>
            <p:ph sz="quarter" idx="17"/>
          </p:nvPr>
        </p:nvSpPr>
        <p:spPr>
          <a:xfrm>
            <a:off x="344949" y="3946825"/>
            <a:ext cx="5696927" cy="2581332"/>
          </a:xfrm>
          <a:solidFill>
            <a:schemeClr val="accent4">
              <a:lumMod val="20000"/>
              <a:lumOff val="80000"/>
            </a:schemeClr>
          </a:solidFill>
          <a:ln>
            <a:solidFill>
              <a:schemeClr val="accent1"/>
            </a:solidFill>
          </a:ln>
        </p:spPr>
        <p:txBody>
          <a:bodyPr/>
          <a:lstStyle/>
          <a:p>
            <a:pPr>
              <a:lnSpc>
                <a:spcPct val="100000"/>
              </a:lnSpc>
            </a:pPr>
            <a:r>
              <a:rPr lang="en-US" sz="2000" dirty="0">
                <a:solidFill>
                  <a:schemeClr val="tx2"/>
                </a:solidFill>
                <a:cs typeface="Courier New" panose="02070309020205020404" pitchFamily="49" charset="0"/>
              </a:rPr>
              <a:t>As you will see, </a:t>
            </a:r>
            <a:r>
              <a:rPr lang="en-US" sz="2000" dirty="0">
                <a:solidFill>
                  <a:srgbClr val="2C895B"/>
                </a:solidFill>
                <a:cs typeface="Courier New" panose="02070309020205020404" pitchFamily="49" charset="0"/>
              </a:rPr>
              <a:t>we will move the </a:t>
            </a:r>
            <a:r>
              <a:rPr lang="en-US" sz="2000" dirty="0" err="1">
                <a:solidFill>
                  <a:srgbClr val="2C895B"/>
                </a:solidFill>
                <a:cs typeface="Courier New" panose="02070309020205020404" pitchFamily="49" charset="0"/>
              </a:rPr>
              <a:t>sp</a:t>
            </a:r>
            <a:r>
              <a:rPr lang="en-US" sz="2000" dirty="0">
                <a:solidFill>
                  <a:srgbClr val="2C895B"/>
                </a:solidFill>
                <a:cs typeface="Courier New" panose="02070309020205020404" pitchFamily="49" charset="0"/>
              </a:rPr>
              <a:t> to allocate space on the stack for local variables and parameters</a:t>
            </a:r>
            <a:r>
              <a:rPr lang="en-US" sz="2000" dirty="0">
                <a:solidFill>
                  <a:schemeClr val="tx2"/>
                </a:solidFill>
                <a:cs typeface="Courier New" panose="02070309020205020404" pitchFamily="49" charset="0"/>
              </a:rPr>
              <a:t>, so for the </a:t>
            </a:r>
            <a:r>
              <a:rPr lang="en-US" sz="2000" dirty="0">
                <a:solidFill>
                  <a:srgbClr val="F3753F"/>
                </a:solidFill>
                <a:latin typeface="Consolas" panose="020B0609020204030204" pitchFamily="49" charset="0"/>
                <a:cs typeface="Consolas" panose="020B0609020204030204" pitchFamily="49" charset="0"/>
              </a:rPr>
              <a:t>pop</a:t>
            </a:r>
            <a:r>
              <a:rPr lang="en-US" sz="2000" dirty="0">
                <a:solidFill>
                  <a:schemeClr val="tx2"/>
                </a:solidFill>
                <a:cs typeface="Courier New" panose="02070309020205020404" pitchFamily="49" charset="0"/>
              </a:rPr>
              <a:t> to restore the registers correctly:</a:t>
            </a:r>
          </a:p>
          <a:p>
            <a:r>
              <a:rPr lang="en-US" sz="2200" dirty="0" err="1">
                <a:solidFill>
                  <a:srgbClr val="F3753F"/>
                </a:solidFill>
                <a:latin typeface="Consolas" panose="020B0609020204030204" pitchFamily="49" charset="0"/>
                <a:cs typeface="Consolas" panose="020B0609020204030204" pitchFamily="49" charset="0"/>
              </a:rPr>
              <a:t>sp</a:t>
            </a:r>
            <a:r>
              <a:rPr lang="en-US" sz="2200" dirty="0">
                <a:solidFill>
                  <a:schemeClr val="tx2"/>
                </a:solidFill>
                <a:cs typeface="Courier New" panose="02070309020205020404" pitchFamily="49" charset="0"/>
              </a:rPr>
              <a:t> must point at the last saved preserved register put on the stack bay the save register operation: the </a:t>
            </a:r>
            <a:r>
              <a:rPr lang="en-US" sz="2200" dirty="0">
                <a:solidFill>
                  <a:srgbClr val="F3753F"/>
                </a:solidFill>
                <a:latin typeface="Consolas" panose="020B0609020204030204" pitchFamily="49" charset="0"/>
                <a:cs typeface="Consolas" panose="020B0609020204030204" pitchFamily="49" charset="0"/>
              </a:rPr>
              <a:t>push</a:t>
            </a:r>
          </a:p>
        </p:txBody>
      </p:sp>
      <p:grpSp>
        <p:nvGrpSpPr>
          <p:cNvPr id="4" name="Group 3">
            <a:extLst>
              <a:ext uri="{FF2B5EF4-FFF2-40B4-BE49-F238E27FC236}">
                <a16:creationId xmlns:a16="http://schemas.microsoft.com/office/drawing/2014/main" id="{F18002A6-4671-F749-B4AA-4DA52B971277}"/>
              </a:ext>
            </a:extLst>
          </p:cNvPr>
          <p:cNvGrpSpPr/>
          <p:nvPr/>
        </p:nvGrpSpPr>
        <p:grpSpPr>
          <a:xfrm>
            <a:off x="1224778" y="901340"/>
            <a:ext cx="3453520" cy="1830063"/>
            <a:chOff x="4324122" y="462264"/>
            <a:chExt cx="3453520" cy="1830063"/>
          </a:xfrm>
        </p:grpSpPr>
        <p:sp>
          <p:nvSpPr>
            <p:cNvPr id="119" name="Rounded Rectangle 118">
              <a:extLst>
                <a:ext uri="{FF2B5EF4-FFF2-40B4-BE49-F238E27FC236}">
                  <a16:creationId xmlns:a16="http://schemas.microsoft.com/office/drawing/2014/main" id="{DCC2FBBD-DA08-DC44-B973-A05F15DB74F3}"/>
                </a:ext>
              </a:extLst>
            </p:cNvPr>
            <p:cNvSpPr/>
            <p:nvPr/>
          </p:nvSpPr>
          <p:spPr>
            <a:xfrm>
              <a:off x="4324122" y="462264"/>
              <a:ext cx="3453520" cy="183006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119">
              <a:extLst>
                <a:ext uri="{FF2B5EF4-FFF2-40B4-BE49-F238E27FC236}">
                  <a16:creationId xmlns:a16="http://schemas.microsoft.com/office/drawing/2014/main" id="{32729E3A-4312-6E40-B3F8-C1AB7A766B3B}"/>
                </a:ext>
              </a:extLst>
            </p:cNvPr>
            <p:cNvSpPr/>
            <p:nvPr/>
          </p:nvSpPr>
          <p:spPr>
            <a:xfrm>
              <a:off x="5369379" y="176153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a:t>
              </a:r>
            </a:p>
          </p:txBody>
        </p:sp>
        <p:sp>
          <p:nvSpPr>
            <p:cNvPr id="121" name="Rectangle 120">
              <a:extLst>
                <a:ext uri="{FF2B5EF4-FFF2-40B4-BE49-F238E27FC236}">
                  <a16:creationId xmlns:a16="http://schemas.microsoft.com/office/drawing/2014/main" id="{8BD3CBDF-4B69-E647-9278-B43C698F7B9E}"/>
                </a:ext>
              </a:extLst>
            </p:cNvPr>
            <p:cNvSpPr/>
            <p:nvPr/>
          </p:nvSpPr>
          <p:spPr>
            <a:xfrm>
              <a:off x="5375617" y="145435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a:t>
              </a:r>
            </a:p>
          </p:txBody>
        </p:sp>
        <p:sp>
          <p:nvSpPr>
            <p:cNvPr id="122" name="TextBox 121">
              <a:extLst>
                <a:ext uri="{FF2B5EF4-FFF2-40B4-BE49-F238E27FC236}">
                  <a16:creationId xmlns:a16="http://schemas.microsoft.com/office/drawing/2014/main" id="{D570CF66-EDF9-3649-BB5D-E73247E53B33}"/>
                </a:ext>
              </a:extLst>
            </p:cNvPr>
            <p:cNvSpPr txBox="1"/>
            <p:nvPr/>
          </p:nvSpPr>
          <p:spPr>
            <a:xfrm>
              <a:off x="7066074" y="1801513"/>
              <a:ext cx="428322" cy="369332"/>
            </a:xfrm>
            <a:prstGeom prst="rect">
              <a:avLst/>
            </a:prstGeom>
            <a:noFill/>
          </p:spPr>
          <p:txBody>
            <a:bodyPr wrap="none" rtlCol="0">
              <a:spAutoFit/>
            </a:bodyPr>
            <a:lstStyle/>
            <a:p>
              <a:r>
                <a:rPr lang="en-US" dirty="0" err="1"/>
                <a:t>sp</a:t>
              </a:r>
              <a:endParaRPr lang="en-US" dirty="0"/>
            </a:p>
          </p:txBody>
        </p:sp>
        <p:sp>
          <p:nvSpPr>
            <p:cNvPr id="123" name="Left Arrow 122">
              <a:extLst>
                <a:ext uri="{FF2B5EF4-FFF2-40B4-BE49-F238E27FC236}">
                  <a16:creationId xmlns:a16="http://schemas.microsoft.com/office/drawing/2014/main" id="{62270B9F-D811-BB4C-AA14-248B7AAC4A0A}"/>
                </a:ext>
              </a:extLst>
            </p:cNvPr>
            <p:cNvSpPr/>
            <p:nvPr/>
          </p:nvSpPr>
          <p:spPr>
            <a:xfrm>
              <a:off x="6737657" y="1980496"/>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2CF4B105-1D45-E043-ABFE-98A0FCDD4A1E}"/>
                </a:ext>
              </a:extLst>
            </p:cNvPr>
            <p:cNvSpPr txBox="1"/>
            <p:nvPr/>
          </p:nvSpPr>
          <p:spPr>
            <a:xfrm>
              <a:off x="7072153" y="858349"/>
              <a:ext cx="377026" cy="369332"/>
            </a:xfrm>
            <a:prstGeom prst="rect">
              <a:avLst/>
            </a:prstGeom>
            <a:noFill/>
          </p:spPr>
          <p:txBody>
            <a:bodyPr wrap="none" rtlCol="0">
              <a:spAutoFit/>
            </a:bodyPr>
            <a:lstStyle/>
            <a:p>
              <a:r>
                <a:rPr lang="en-US" dirty="0" err="1"/>
                <a:t>fp</a:t>
              </a:r>
              <a:endParaRPr lang="en-US" dirty="0"/>
            </a:p>
          </p:txBody>
        </p:sp>
        <p:sp>
          <p:nvSpPr>
            <p:cNvPr id="127" name="Left Arrow 126">
              <a:extLst>
                <a:ext uri="{FF2B5EF4-FFF2-40B4-BE49-F238E27FC236}">
                  <a16:creationId xmlns:a16="http://schemas.microsoft.com/office/drawing/2014/main" id="{41A26CFA-DA9E-E449-BDD4-619BB76BF300}"/>
                </a:ext>
              </a:extLst>
            </p:cNvPr>
            <p:cNvSpPr/>
            <p:nvPr/>
          </p:nvSpPr>
          <p:spPr>
            <a:xfrm>
              <a:off x="6777907" y="1000491"/>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extLst>
                <a:ext uri="{FF2B5EF4-FFF2-40B4-BE49-F238E27FC236}">
                  <a16:creationId xmlns:a16="http://schemas.microsoft.com/office/drawing/2014/main" id="{3E128686-C655-0441-A07B-1F109D81F9FE}"/>
                </a:ext>
              </a:extLst>
            </p:cNvPr>
            <p:cNvSpPr txBox="1"/>
            <p:nvPr/>
          </p:nvSpPr>
          <p:spPr>
            <a:xfrm>
              <a:off x="5000357" y="464644"/>
              <a:ext cx="1980029" cy="369332"/>
            </a:xfrm>
            <a:prstGeom prst="rect">
              <a:avLst/>
            </a:prstGeom>
            <a:noFill/>
          </p:spPr>
          <p:txBody>
            <a:bodyPr wrap="none" rtlCol="0">
              <a:spAutoFit/>
            </a:bodyPr>
            <a:lstStyle/>
            <a:p>
              <a:pPr algn="ctr"/>
              <a:r>
                <a:rPr lang="en-US" b="1" dirty="0">
                  <a:solidFill>
                    <a:srgbClr val="0070C0"/>
                  </a:solidFill>
                </a:rPr>
                <a:t>Stack after push</a:t>
              </a:r>
            </a:p>
          </p:txBody>
        </p:sp>
        <p:sp>
          <p:nvSpPr>
            <p:cNvPr id="131" name="Rectangle 130">
              <a:extLst>
                <a:ext uri="{FF2B5EF4-FFF2-40B4-BE49-F238E27FC236}">
                  <a16:creationId xmlns:a16="http://schemas.microsoft.com/office/drawing/2014/main" id="{304882FA-AF77-6947-9D13-9F1973BA8522}"/>
                </a:ext>
              </a:extLst>
            </p:cNvPr>
            <p:cNvSpPr/>
            <p:nvPr/>
          </p:nvSpPr>
          <p:spPr>
            <a:xfrm>
              <a:off x="5369378" y="813824"/>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32" name="Rectangle 131">
              <a:extLst>
                <a:ext uri="{FF2B5EF4-FFF2-40B4-BE49-F238E27FC236}">
                  <a16:creationId xmlns:a16="http://schemas.microsoft.com/office/drawing/2014/main" id="{0C0735E1-A3CE-0F4A-8DDC-1F7611E11456}"/>
                </a:ext>
              </a:extLst>
            </p:cNvPr>
            <p:cNvSpPr/>
            <p:nvPr/>
          </p:nvSpPr>
          <p:spPr>
            <a:xfrm>
              <a:off x="5369379" y="1136706"/>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34" name="TextBox 133">
              <a:extLst>
                <a:ext uri="{FF2B5EF4-FFF2-40B4-BE49-F238E27FC236}">
                  <a16:creationId xmlns:a16="http://schemas.microsoft.com/office/drawing/2014/main" id="{78EB7ECB-B10C-7541-87FE-C282E772EF18}"/>
                </a:ext>
              </a:extLst>
            </p:cNvPr>
            <p:cNvSpPr txBox="1"/>
            <p:nvPr/>
          </p:nvSpPr>
          <p:spPr>
            <a:xfrm>
              <a:off x="4405993" y="1181433"/>
              <a:ext cx="739647" cy="523220"/>
            </a:xfrm>
            <a:prstGeom prst="rect">
              <a:avLst/>
            </a:prstGeom>
            <a:solidFill>
              <a:schemeClr val="bg1"/>
            </a:solidFill>
            <a:ln w="25400">
              <a:solidFill>
                <a:schemeClr val="accent1"/>
              </a:solidFill>
            </a:ln>
          </p:spPr>
          <p:txBody>
            <a:bodyPr wrap="square" rtlCol="0">
              <a:spAutoFit/>
            </a:bodyPr>
            <a:lstStyle/>
            <a:p>
              <a:r>
                <a:rPr lang="en-US" sz="1400" dirty="0"/>
                <a:t>stack frame</a:t>
              </a:r>
            </a:p>
          </p:txBody>
        </p:sp>
        <p:sp>
          <p:nvSpPr>
            <p:cNvPr id="135" name="Right Brace 134">
              <a:extLst>
                <a:ext uri="{FF2B5EF4-FFF2-40B4-BE49-F238E27FC236}">
                  <a16:creationId xmlns:a16="http://schemas.microsoft.com/office/drawing/2014/main" id="{284E31E0-B52E-174B-BAFD-53148F55E4EC}"/>
                </a:ext>
              </a:extLst>
            </p:cNvPr>
            <p:cNvSpPr/>
            <p:nvPr/>
          </p:nvSpPr>
          <p:spPr>
            <a:xfrm rot="10800000">
              <a:off x="5124036" y="813824"/>
              <a:ext cx="227384" cy="1258438"/>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2" name="TextBox 71">
            <a:extLst>
              <a:ext uri="{FF2B5EF4-FFF2-40B4-BE49-F238E27FC236}">
                <a16:creationId xmlns:a16="http://schemas.microsoft.com/office/drawing/2014/main" id="{8DE7B190-61FA-7646-8AEC-547D2683E76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7" name="Rounded Rectangle 76">
            <a:extLst>
              <a:ext uri="{FF2B5EF4-FFF2-40B4-BE49-F238E27FC236}">
                <a16:creationId xmlns:a16="http://schemas.microsoft.com/office/drawing/2014/main" id="{5568F879-5D29-7476-80DC-20E56808788D}"/>
              </a:ext>
            </a:extLst>
          </p:cNvPr>
          <p:cNvSpPr/>
          <p:nvPr/>
        </p:nvSpPr>
        <p:spPr bwMode="auto">
          <a:xfrm>
            <a:off x="1468425" y="3053721"/>
            <a:ext cx="2979175" cy="66508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1"/>
                </a:solidFill>
                <a:latin typeface="Consolas" panose="020B0609020204030204" pitchFamily="49" charset="0"/>
                <a:cs typeface="Consolas" panose="020B0609020204030204" pitchFamily="49" charset="0"/>
              </a:rPr>
              <a:t>push    {</a:t>
            </a:r>
            <a:r>
              <a:rPr lang="en-US" dirty="0" err="1">
                <a:solidFill>
                  <a:schemeClr val="accent1"/>
                </a:solidFill>
                <a:latin typeface="Consolas" panose="020B0609020204030204" pitchFamily="49" charset="0"/>
                <a:cs typeface="Consolas" panose="020B0609020204030204" pitchFamily="49" charset="0"/>
              </a:rPr>
              <a:t>fp</a:t>
            </a:r>
            <a:r>
              <a:rPr lang="en-US" dirty="0">
                <a:solidFill>
                  <a:schemeClr val="accent1"/>
                </a:solidFill>
                <a:latin typeface="Consolas" panose="020B0609020204030204" pitchFamily="49" charset="0"/>
                <a:cs typeface="Consolas" panose="020B0609020204030204" pitchFamily="49" charset="0"/>
              </a:rPr>
              <a:t>, </a:t>
            </a:r>
            <a:r>
              <a:rPr lang="en-US" dirty="0" err="1">
                <a:solidFill>
                  <a:schemeClr val="accent1"/>
                </a:solidFill>
                <a:latin typeface="Consolas" panose="020B0609020204030204" pitchFamily="49" charset="0"/>
                <a:cs typeface="Consolas" panose="020B0609020204030204" pitchFamily="49" charset="0"/>
              </a:rPr>
              <a:t>lr</a:t>
            </a:r>
            <a:r>
              <a:rPr lang="en-US" dirty="0">
                <a:solidFill>
                  <a:schemeClr val="accent1"/>
                </a:solidFill>
                <a:latin typeface="Consolas" panose="020B0609020204030204" pitchFamily="49" charset="0"/>
                <a:cs typeface="Consolas" panose="020B0609020204030204" pitchFamily="49" charset="0"/>
              </a:rPr>
              <a:t>}    </a:t>
            </a:r>
          </a:p>
          <a:p>
            <a:r>
              <a:rPr lang="en-US" dirty="0">
                <a:solidFill>
                  <a:schemeClr val="accent1"/>
                </a:solidFill>
                <a:latin typeface="Consolas" panose="020B0609020204030204" pitchFamily="49" charset="0"/>
                <a:cs typeface="Consolas" panose="020B0609020204030204" pitchFamily="49" charset="0"/>
              </a:rPr>
              <a:t>add     </a:t>
            </a:r>
            <a:r>
              <a:rPr lang="en-US" dirty="0" err="1">
                <a:solidFill>
                  <a:schemeClr val="accent1"/>
                </a:solidFill>
                <a:latin typeface="Consolas" panose="020B0609020204030204" pitchFamily="49" charset="0"/>
                <a:cs typeface="Consolas" panose="020B0609020204030204" pitchFamily="49" charset="0"/>
              </a:rPr>
              <a:t>fp</a:t>
            </a:r>
            <a:r>
              <a:rPr lang="en-US" dirty="0">
                <a:solidFill>
                  <a:schemeClr val="accent1"/>
                </a:solidFill>
                <a:latin typeface="Consolas" panose="020B0609020204030204" pitchFamily="49" charset="0"/>
                <a:cs typeface="Consolas" panose="020B0609020204030204" pitchFamily="49" charset="0"/>
              </a:rPr>
              <a:t>, </a:t>
            </a:r>
            <a:r>
              <a:rPr lang="en-US" dirty="0" err="1">
                <a:solidFill>
                  <a:schemeClr val="accent1"/>
                </a:solidFill>
                <a:latin typeface="Consolas" panose="020B0609020204030204" pitchFamily="49" charset="0"/>
                <a:cs typeface="Consolas" panose="020B0609020204030204" pitchFamily="49" charset="0"/>
              </a:rPr>
              <a:t>sp</a:t>
            </a:r>
            <a:r>
              <a:rPr lang="en-US" dirty="0">
                <a:solidFill>
                  <a:schemeClr val="accent1"/>
                </a:solidFill>
                <a:latin typeface="Consolas" panose="020B0609020204030204" pitchFamily="49" charset="0"/>
                <a:cs typeface="Consolas" panose="020B0609020204030204" pitchFamily="49" charset="0"/>
              </a:rPr>
              <a:t>, FP_OFF</a:t>
            </a:r>
          </a:p>
        </p:txBody>
      </p:sp>
      <p:grpSp>
        <p:nvGrpSpPr>
          <p:cNvPr id="13" name="Group 12">
            <a:extLst>
              <a:ext uri="{FF2B5EF4-FFF2-40B4-BE49-F238E27FC236}">
                <a16:creationId xmlns:a16="http://schemas.microsoft.com/office/drawing/2014/main" id="{E37A3D0D-4C47-1C16-76C7-14DEF496DC36}"/>
              </a:ext>
            </a:extLst>
          </p:cNvPr>
          <p:cNvGrpSpPr/>
          <p:nvPr/>
        </p:nvGrpSpPr>
        <p:grpSpPr>
          <a:xfrm>
            <a:off x="6767088" y="74631"/>
            <a:ext cx="5079963" cy="6580169"/>
            <a:chOff x="6563888" y="74631"/>
            <a:chExt cx="5079963" cy="6580169"/>
          </a:xfrm>
        </p:grpSpPr>
        <p:sp>
          <p:nvSpPr>
            <p:cNvPr id="17" name="Rounded Rectangle 16">
              <a:extLst>
                <a:ext uri="{FF2B5EF4-FFF2-40B4-BE49-F238E27FC236}">
                  <a16:creationId xmlns:a16="http://schemas.microsoft.com/office/drawing/2014/main" id="{98156024-57FB-284A-A0BA-349848D6AF19}"/>
                </a:ext>
              </a:extLst>
            </p:cNvPr>
            <p:cNvSpPr/>
            <p:nvPr/>
          </p:nvSpPr>
          <p:spPr bwMode="auto">
            <a:xfrm>
              <a:off x="6835074" y="2900242"/>
              <a:ext cx="4226858"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tx2"/>
                  </a:solidFill>
                  <a:latin typeface="Consolas" panose="020B0609020204030204" pitchFamily="49" charset="0"/>
                  <a:cs typeface="Consolas" panose="020B06090202040302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solidFill>
                    <a:srgbClr val="7030A0"/>
                  </a:solidFill>
                  <a:latin typeface="Courier New" panose="02070309020205020404" pitchFamily="49" charset="0"/>
                  <a:cs typeface="Courier New" panose="02070309020205020404" pitchFamily="49" charset="0"/>
                </a:rPr>
                <a:t>    FRMSZ, 8</a:t>
              </a:r>
            </a:p>
            <a:p>
              <a:r>
                <a:rPr lang="en-US" sz="1600" dirty="0">
                  <a:solidFill>
                    <a:schemeClr val="tx2"/>
                  </a:solidFill>
                  <a:latin typeface="Consolas" panose="020B0609020204030204" pitchFamily="49" charset="0"/>
                  <a:cs typeface="Consolas" panose="020B0609020204030204" pitchFamily="49" charset="0"/>
                </a:rPr>
                <a:t>      push    {</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lr</a:t>
              </a:r>
              <a:r>
                <a:rPr lang="en-US" sz="1600" dirty="0">
                  <a:solidFill>
                    <a:schemeClr val="tx2"/>
                  </a:solidFill>
                  <a:latin typeface="Consolas" panose="020B0609020204030204" pitchFamily="49" charset="0"/>
                  <a:cs typeface="Consolas" panose="020B0609020204030204" pitchFamily="49" charset="0"/>
                </a:rPr>
                <a:t>}    </a:t>
              </a:r>
            </a:p>
            <a:p>
              <a:r>
                <a:rPr lang="en-US" sz="1600" dirty="0">
                  <a:solidFill>
                    <a:schemeClr val="tx2"/>
                  </a:solidFill>
                  <a:latin typeface="Consolas" panose="020B0609020204030204" pitchFamily="49" charset="0"/>
                  <a:cs typeface="Consolas" panose="020B0609020204030204" pitchFamily="49" charset="0"/>
                </a:rPr>
                <a:t>      add     </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sp</a:t>
              </a:r>
              <a:r>
                <a:rPr lang="en-US" sz="1600" dirty="0">
                  <a:solidFill>
                    <a:schemeClr val="tx2"/>
                  </a:solidFill>
                  <a:latin typeface="Consolas" panose="020B0609020204030204" pitchFamily="49" charset="0"/>
                  <a:cs typeface="Consolas" panose="020B0609020204030204" pitchFamily="49" charset="0"/>
                </a:rPr>
                <a:t>, FP_OFF</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b="1" dirty="0">
                  <a:solidFill>
                    <a:srgbClr val="7030A0"/>
                  </a:solidFill>
                  <a:latin typeface="Courier New" panose="02070309020205020404" pitchFamily="49" charset="0"/>
                  <a:cs typeface="Courier New" panose="02070309020205020404" pitchFamily="49" charset="0"/>
                </a:rPr>
                <a:t>sub     </a:t>
              </a:r>
              <a:r>
                <a:rPr lang="en-US" sz="1600" b="1" dirty="0" err="1">
                  <a:solidFill>
                    <a:srgbClr val="7030A0"/>
                  </a:solidFill>
                  <a:latin typeface="Courier New" panose="02070309020205020404" pitchFamily="49" charset="0"/>
                  <a:cs typeface="Courier New" panose="02070309020205020404" pitchFamily="49" charset="0"/>
                </a:rPr>
                <a:t>sp</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7030A0"/>
                  </a:solidFill>
                  <a:latin typeface="Courier New" panose="02070309020205020404" pitchFamily="49" charset="0"/>
                  <a:cs typeface="Courier New" panose="02070309020205020404" pitchFamily="49" charset="0"/>
                </a:rPr>
                <a:t>sp</a:t>
              </a:r>
              <a:r>
                <a:rPr lang="en-US" sz="1600" b="1" dirty="0">
                  <a:solidFill>
                    <a:srgbClr val="7030A0"/>
                  </a:solidFill>
                  <a:latin typeface="Courier New" panose="02070309020205020404" pitchFamily="49" charset="0"/>
                  <a:cs typeface="Courier New" panose="02070309020205020404" pitchFamily="49" charset="0"/>
                </a:rPr>
                <a:t>, FRMSZ</a:t>
              </a:r>
              <a:endParaRPr lang="en-US" sz="1600" dirty="0">
                <a:latin typeface="Consolas" panose="020B0609020204030204" pitchFamily="49" charset="0"/>
                <a:cs typeface="Consolas" panose="020B0609020204030204" pitchFamily="49" charset="0"/>
              </a:endParaRPr>
            </a:p>
            <a:p>
              <a:r>
                <a:rPr lang="en-US" sz="1600" dirty="0">
                  <a:solidFill>
                    <a:srgbClr val="00B050"/>
                  </a:solidFill>
                  <a:latin typeface="Consolas" panose="020B0609020204030204" pitchFamily="49" charset="0"/>
                  <a:cs typeface="Consolas" panose="020B0609020204030204" pitchFamily="49" charset="0"/>
                </a:rPr>
                <a:t>     // your code</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a:solidFill>
                    <a:srgbClr val="FF0000"/>
                  </a:solidFill>
                  <a:latin typeface="Consolas" panose="020B0609020204030204" pitchFamily="49" charset="0"/>
                  <a:cs typeface="Consolas" panose="020B0609020204030204" pitchFamily="49" charset="0"/>
                </a:rPr>
                <a:t>sub     </a:t>
              </a:r>
              <a:r>
                <a:rPr lang="en-US" sz="1600" dirty="0" err="1">
                  <a:solidFill>
                    <a:srgbClr val="FF0000"/>
                  </a:solidFill>
                  <a:latin typeface="Consolas" panose="020B0609020204030204" pitchFamily="49" charset="0"/>
                  <a:cs typeface="Consolas" panose="020B0609020204030204" pitchFamily="49" charset="0"/>
                </a:rPr>
                <a:t>sp</a:t>
              </a:r>
              <a:r>
                <a:rPr lang="en-US" sz="1600" dirty="0">
                  <a:solidFill>
                    <a:srgbClr val="FF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fp</a:t>
              </a:r>
              <a:r>
                <a:rPr lang="en-US" sz="1600" dirty="0">
                  <a:solidFill>
                    <a:srgbClr val="FF0000"/>
                  </a:solidFill>
                  <a:latin typeface="Consolas" panose="020B0609020204030204" pitchFamily="49" charset="0"/>
                  <a:cs typeface="Consolas" panose="020B0609020204030204" pitchFamily="49" charset="0"/>
                </a:rPr>
                <a:t>, FP_OFF</a:t>
              </a:r>
            </a:p>
            <a:p>
              <a:r>
                <a:rPr lang="en-US" sz="1600" dirty="0">
                  <a:solidFill>
                    <a:schemeClr val="tx2"/>
                  </a:solidFill>
                  <a:latin typeface="Consolas" panose="020B0609020204030204" pitchFamily="49" charset="0"/>
                  <a:cs typeface="Consolas" panose="020B0609020204030204" pitchFamily="49" charset="0"/>
                </a:rPr>
                <a:t>      pop     {</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lr</a:t>
              </a:r>
              <a:r>
                <a:rPr lang="en-US" sz="1600" dirty="0">
                  <a:solidFill>
                    <a:schemeClr val="tx2"/>
                  </a:solidFill>
                  <a:latin typeface="Consolas" panose="020B0609020204030204" pitchFamily="49" charset="0"/>
                  <a:cs typeface="Consolas" panose="020B0609020204030204" pitchFamily="49" charset="0"/>
                </a:rPr>
                <a:t>}</a:t>
              </a:r>
            </a:p>
            <a:p>
              <a:endParaRPr lang="en-US" sz="1600" dirty="0">
                <a:solidFill>
                  <a:schemeClr val="tx2"/>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      bx      </a:t>
              </a:r>
              <a:r>
                <a:rPr lang="en-US" sz="1600" dirty="0" err="1">
                  <a:solidFill>
                    <a:schemeClr val="tx2"/>
                  </a:solidFill>
                  <a:latin typeface="Consolas" panose="020B0609020204030204" pitchFamily="49" charset="0"/>
                  <a:cs typeface="Consolas" panose="020B0609020204030204" pitchFamily="49" charset="0"/>
                </a:rPr>
                <a:t>lr</a:t>
              </a:r>
              <a:r>
                <a:rPr lang="en-US" sz="1600" dirty="0">
                  <a:solidFill>
                    <a:schemeClr val="tx2"/>
                  </a:solidFill>
                  <a:latin typeface="Consolas" panose="020B0609020204030204" pitchFamily="49" charset="0"/>
                  <a:cs typeface="Consolas" panose="020B0609020204030204" pitchFamily="49" charset="0"/>
                </a:rPr>
                <a:t>  // </a:t>
              </a:r>
              <a:r>
                <a:rPr lang="en-US" sz="1600" dirty="0" err="1">
                  <a:solidFill>
                    <a:schemeClr val="tx2"/>
                  </a:solidFill>
                  <a:latin typeface="Consolas" panose="020B0609020204030204" pitchFamily="49" charset="0"/>
                  <a:cs typeface="Consolas" panose="020B0609020204030204" pitchFamily="49" charset="0"/>
                </a:rPr>
                <a:t>func</a:t>
              </a:r>
              <a:r>
                <a:rPr lang="en-US" sz="1600" dirty="0">
                  <a:solidFill>
                    <a:schemeClr val="tx2"/>
                  </a:solidFill>
                  <a:latin typeface="Consolas" panose="020B0609020204030204" pitchFamily="49" charset="0"/>
                  <a:cs typeface="Consolas" panose="020B0609020204030204" pitchFamily="49" charset="0"/>
                </a:rPr>
                <a:t> return</a:t>
              </a:r>
            </a:p>
          </p:txBody>
        </p:sp>
        <p:grpSp>
          <p:nvGrpSpPr>
            <p:cNvPr id="6" name="Group 5">
              <a:extLst>
                <a:ext uri="{FF2B5EF4-FFF2-40B4-BE49-F238E27FC236}">
                  <a16:creationId xmlns:a16="http://schemas.microsoft.com/office/drawing/2014/main" id="{B5CD966E-FBC9-4A45-966B-741A262A7D75}"/>
                </a:ext>
              </a:extLst>
            </p:cNvPr>
            <p:cNvGrpSpPr/>
            <p:nvPr/>
          </p:nvGrpSpPr>
          <p:grpSpPr>
            <a:xfrm>
              <a:off x="6594341" y="74631"/>
              <a:ext cx="4658642" cy="2777082"/>
              <a:chOff x="8100004" y="353590"/>
              <a:chExt cx="4658642" cy="2777082"/>
            </a:xfrm>
          </p:grpSpPr>
          <p:sp>
            <p:nvSpPr>
              <p:cNvPr id="57" name="Rounded Rectangle 56">
                <a:extLst>
                  <a:ext uri="{FF2B5EF4-FFF2-40B4-BE49-F238E27FC236}">
                    <a16:creationId xmlns:a16="http://schemas.microsoft.com/office/drawing/2014/main" id="{62511C30-BDD6-CA42-A6BE-1DF96DB6B7A8}"/>
                  </a:ext>
                </a:extLst>
              </p:cNvPr>
              <p:cNvSpPr/>
              <p:nvPr/>
            </p:nvSpPr>
            <p:spPr>
              <a:xfrm>
                <a:off x="8100004" y="353590"/>
                <a:ext cx="4587353" cy="273890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D55945EE-481A-1B4A-B209-5AB64D00CD25}"/>
                  </a:ext>
                </a:extLst>
              </p:cNvPr>
              <p:cNvSpPr/>
              <p:nvPr/>
            </p:nvSpPr>
            <p:spPr>
              <a:xfrm>
                <a:off x="9500527" y="172477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79" name="Rectangle 78">
                <a:extLst>
                  <a:ext uri="{FF2B5EF4-FFF2-40B4-BE49-F238E27FC236}">
                    <a16:creationId xmlns:a16="http://schemas.microsoft.com/office/drawing/2014/main" id="{F25F7972-1ADC-4944-A592-DFC93CB951AE}"/>
                  </a:ext>
                </a:extLst>
              </p:cNvPr>
              <p:cNvSpPr/>
              <p:nvPr/>
            </p:nvSpPr>
            <p:spPr>
              <a:xfrm>
                <a:off x="9506765" y="141760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80" name="TextBox 79">
                <a:extLst>
                  <a:ext uri="{FF2B5EF4-FFF2-40B4-BE49-F238E27FC236}">
                    <a16:creationId xmlns:a16="http://schemas.microsoft.com/office/drawing/2014/main" id="{C9AAB1CB-74C9-4D4E-A0F5-C0C25EA1982A}"/>
                  </a:ext>
                </a:extLst>
              </p:cNvPr>
              <p:cNvSpPr txBox="1"/>
              <p:nvPr/>
            </p:nvSpPr>
            <p:spPr>
              <a:xfrm>
                <a:off x="11225022" y="2415392"/>
                <a:ext cx="428322" cy="369332"/>
              </a:xfrm>
              <a:prstGeom prst="rect">
                <a:avLst/>
              </a:prstGeom>
              <a:noFill/>
            </p:spPr>
            <p:txBody>
              <a:bodyPr wrap="none" rtlCol="0">
                <a:spAutoFit/>
              </a:bodyPr>
              <a:lstStyle/>
              <a:p>
                <a:r>
                  <a:rPr lang="en-US" dirty="0" err="1"/>
                  <a:t>sp</a:t>
                </a:r>
                <a:endParaRPr lang="en-US" dirty="0"/>
              </a:p>
            </p:txBody>
          </p:sp>
          <p:sp>
            <p:nvSpPr>
              <p:cNvPr id="81" name="Left Arrow 80">
                <a:extLst>
                  <a:ext uri="{FF2B5EF4-FFF2-40B4-BE49-F238E27FC236}">
                    <a16:creationId xmlns:a16="http://schemas.microsoft.com/office/drawing/2014/main" id="{557E95F5-00CB-0B4A-B9F3-4578936AD8B4}"/>
                  </a:ext>
                </a:extLst>
              </p:cNvPr>
              <p:cNvSpPr/>
              <p:nvPr/>
            </p:nvSpPr>
            <p:spPr>
              <a:xfrm>
                <a:off x="10896605" y="2594375"/>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8001D3B-1633-374C-B11E-168158E94A57}"/>
                  </a:ext>
                </a:extLst>
              </p:cNvPr>
              <p:cNvSpPr/>
              <p:nvPr/>
            </p:nvSpPr>
            <p:spPr>
              <a:xfrm>
                <a:off x="9503677" y="2035504"/>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3" name="Rectangle 82">
                <a:extLst>
                  <a:ext uri="{FF2B5EF4-FFF2-40B4-BE49-F238E27FC236}">
                    <a16:creationId xmlns:a16="http://schemas.microsoft.com/office/drawing/2014/main" id="{34072BDF-F571-BB40-B549-1C9636111A9D}"/>
                  </a:ext>
                </a:extLst>
              </p:cNvPr>
              <p:cNvSpPr/>
              <p:nvPr/>
            </p:nvSpPr>
            <p:spPr>
              <a:xfrm>
                <a:off x="9503677" y="2370228"/>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4" name="TextBox 83">
                <a:extLst>
                  <a:ext uri="{FF2B5EF4-FFF2-40B4-BE49-F238E27FC236}">
                    <a16:creationId xmlns:a16="http://schemas.microsoft.com/office/drawing/2014/main" id="{3A3996B1-926B-954A-AB8F-2B7726C1F71A}"/>
                  </a:ext>
                </a:extLst>
              </p:cNvPr>
              <p:cNvSpPr txBox="1"/>
              <p:nvPr/>
            </p:nvSpPr>
            <p:spPr>
              <a:xfrm>
                <a:off x="11225022" y="829074"/>
                <a:ext cx="377026" cy="369332"/>
              </a:xfrm>
              <a:prstGeom prst="rect">
                <a:avLst/>
              </a:prstGeom>
              <a:noFill/>
            </p:spPr>
            <p:txBody>
              <a:bodyPr wrap="none" rtlCol="0">
                <a:spAutoFit/>
              </a:bodyPr>
              <a:lstStyle/>
              <a:p>
                <a:r>
                  <a:rPr lang="en-US" dirty="0" err="1"/>
                  <a:t>fp</a:t>
                </a:r>
                <a:endParaRPr lang="en-US" dirty="0"/>
              </a:p>
            </p:txBody>
          </p:sp>
          <p:sp>
            <p:nvSpPr>
              <p:cNvPr id="85" name="Left Arrow 84">
                <a:extLst>
                  <a:ext uri="{FF2B5EF4-FFF2-40B4-BE49-F238E27FC236}">
                    <a16:creationId xmlns:a16="http://schemas.microsoft.com/office/drawing/2014/main" id="{A16BE11C-3646-3242-A117-191906F424F5}"/>
                  </a:ext>
                </a:extLst>
              </p:cNvPr>
              <p:cNvSpPr/>
              <p:nvPr/>
            </p:nvSpPr>
            <p:spPr>
              <a:xfrm>
                <a:off x="10930776" y="971216"/>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A78718A6-FDA1-1344-B697-1C872808128A}"/>
                  </a:ext>
                </a:extLst>
              </p:cNvPr>
              <p:cNvSpPr txBox="1"/>
              <p:nvPr/>
            </p:nvSpPr>
            <p:spPr>
              <a:xfrm>
                <a:off x="8149692" y="385947"/>
                <a:ext cx="4608954" cy="369332"/>
              </a:xfrm>
              <a:prstGeom prst="rect">
                <a:avLst/>
              </a:prstGeom>
              <a:noFill/>
            </p:spPr>
            <p:txBody>
              <a:bodyPr wrap="none" rtlCol="0">
                <a:spAutoFit/>
              </a:bodyPr>
              <a:lstStyle/>
              <a:p>
                <a:pPr algn="ctr"/>
                <a:r>
                  <a:rPr lang="en-US" b="1" dirty="0">
                    <a:solidFill>
                      <a:srgbClr val="0070C0"/>
                    </a:solidFill>
                  </a:rPr>
                  <a:t>So we can add space for local variables!</a:t>
                </a:r>
              </a:p>
            </p:txBody>
          </p:sp>
          <p:sp>
            <p:nvSpPr>
              <p:cNvPr id="87" name="TextBox 86">
                <a:extLst>
                  <a:ext uri="{FF2B5EF4-FFF2-40B4-BE49-F238E27FC236}">
                    <a16:creationId xmlns:a16="http://schemas.microsoft.com/office/drawing/2014/main" id="{5412C720-D0E0-9A46-9C80-2C2438B295F2}"/>
                  </a:ext>
                </a:extLst>
              </p:cNvPr>
              <p:cNvSpPr txBox="1"/>
              <p:nvPr/>
            </p:nvSpPr>
            <p:spPr>
              <a:xfrm>
                <a:off x="9440852" y="2761340"/>
                <a:ext cx="1656868" cy="369332"/>
              </a:xfrm>
              <a:prstGeom prst="rect">
                <a:avLst/>
              </a:prstGeom>
              <a:noFill/>
            </p:spPr>
            <p:txBody>
              <a:bodyPr wrap="square" rtlCol="0">
                <a:spAutoFit/>
              </a:bodyPr>
              <a:lstStyle/>
              <a:p>
                <a:r>
                  <a:rPr lang="en-US" dirty="0"/>
                  <a:t>low memory</a:t>
                </a:r>
              </a:p>
            </p:txBody>
          </p:sp>
          <p:sp>
            <p:nvSpPr>
              <p:cNvPr id="88" name="Down Arrow 87">
                <a:extLst>
                  <a:ext uri="{FF2B5EF4-FFF2-40B4-BE49-F238E27FC236}">
                    <a16:creationId xmlns:a16="http://schemas.microsoft.com/office/drawing/2014/main" id="{1338E036-FEDB-2248-9CD9-C834242ADC1C}"/>
                  </a:ext>
                </a:extLst>
              </p:cNvPr>
              <p:cNvSpPr/>
              <p:nvPr/>
            </p:nvSpPr>
            <p:spPr>
              <a:xfrm>
                <a:off x="10188508" y="2692099"/>
                <a:ext cx="136864" cy="2036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A5811A37-2521-1542-A8CD-690CF24A1DB0}"/>
                  </a:ext>
                </a:extLst>
              </p:cNvPr>
              <p:cNvSpPr/>
              <p:nvPr/>
            </p:nvSpPr>
            <p:spPr>
              <a:xfrm>
                <a:off x="9500526" y="77706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0" name="Rectangle 89">
                <a:extLst>
                  <a:ext uri="{FF2B5EF4-FFF2-40B4-BE49-F238E27FC236}">
                    <a16:creationId xmlns:a16="http://schemas.microsoft.com/office/drawing/2014/main" id="{7C4C6854-C1B0-5147-BDF7-F11DE8F460E7}"/>
                  </a:ext>
                </a:extLst>
              </p:cNvPr>
              <p:cNvSpPr/>
              <p:nvPr/>
            </p:nvSpPr>
            <p:spPr>
              <a:xfrm>
                <a:off x="9500527" y="10999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92" name="TextBox 91">
                <a:extLst>
                  <a:ext uri="{FF2B5EF4-FFF2-40B4-BE49-F238E27FC236}">
                    <a16:creationId xmlns:a16="http://schemas.microsoft.com/office/drawing/2014/main" id="{B6F3A1DC-CC6B-F948-A188-F08AD288C56F}"/>
                  </a:ext>
                </a:extLst>
              </p:cNvPr>
              <p:cNvSpPr txBox="1"/>
              <p:nvPr/>
            </p:nvSpPr>
            <p:spPr>
              <a:xfrm>
                <a:off x="8432847" y="1452900"/>
                <a:ext cx="739647" cy="523220"/>
              </a:xfrm>
              <a:prstGeom prst="rect">
                <a:avLst/>
              </a:prstGeom>
              <a:solidFill>
                <a:schemeClr val="bg1"/>
              </a:solidFill>
              <a:ln w="25400">
                <a:solidFill>
                  <a:schemeClr val="accent1"/>
                </a:solidFill>
              </a:ln>
            </p:spPr>
            <p:txBody>
              <a:bodyPr wrap="square" rtlCol="0">
                <a:spAutoFit/>
              </a:bodyPr>
              <a:lstStyle/>
              <a:p>
                <a:r>
                  <a:rPr lang="en-US" sz="1400" dirty="0"/>
                  <a:t>stack</a:t>
                </a:r>
              </a:p>
              <a:p>
                <a:r>
                  <a:rPr lang="en-US" sz="1400" dirty="0"/>
                  <a:t>frame</a:t>
                </a:r>
              </a:p>
            </p:txBody>
          </p:sp>
          <p:sp>
            <p:nvSpPr>
              <p:cNvPr id="93" name="Right Brace 92">
                <a:extLst>
                  <a:ext uri="{FF2B5EF4-FFF2-40B4-BE49-F238E27FC236}">
                    <a16:creationId xmlns:a16="http://schemas.microsoft.com/office/drawing/2014/main" id="{7F8684E5-6415-A342-A33C-2C7EBB852752}"/>
                  </a:ext>
                </a:extLst>
              </p:cNvPr>
              <p:cNvSpPr/>
              <p:nvPr/>
            </p:nvSpPr>
            <p:spPr>
              <a:xfrm rot="10800000">
                <a:off x="9255184" y="777065"/>
                <a:ext cx="270084" cy="190525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110" name="Content Placeholder 1">
              <a:extLst>
                <a:ext uri="{FF2B5EF4-FFF2-40B4-BE49-F238E27FC236}">
                  <a16:creationId xmlns:a16="http://schemas.microsoft.com/office/drawing/2014/main" id="{1BB03574-0060-E2D1-9D68-88D9F028DCCE}"/>
                </a:ext>
              </a:extLst>
            </p:cNvPr>
            <p:cNvSpPr txBox="1">
              <a:spLocks/>
            </p:cNvSpPr>
            <p:nvPr/>
          </p:nvSpPr>
          <p:spPr>
            <a:xfrm>
              <a:off x="6563888" y="5684059"/>
              <a:ext cx="5079963" cy="970741"/>
            </a:xfrm>
            <a:prstGeom prst="rect">
              <a:avLst/>
            </a:prstGeom>
            <a:solidFill>
              <a:schemeClr val="accent4">
                <a:lumMod val="20000"/>
                <a:lumOff val="80000"/>
              </a:schemeClr>
            </a:solidFill>
            <a:ln>
              <a:solidFill>
                <a:schemeClr val="accent1"/>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6"/>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6"/>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800" dirty="0">
                  <a:cs typeface="Courier New" panose="02070309020205020404" pitchFamily="49" charset="0"/>
                </a:rPr>
                <a:t>force the </a:t>
              </a:r>
              <a:r>
                <a:rPr lang="en-US" sz="1800" b="1" dirty="0" err="1">
                  <a:solidFill>
                    <a:srgbClr val="0070C0"/>
                  </a:solidFill>
                  <a:latin typeface="Courier New" panose="02070309020205020404" pitchFamily="49" charset="0"/>
                  <a:cs typeface="Courier New" panose="02070309020205020404" pitchFamily="49" charset="0"/>
                </a:rPr>
                <a:t>sp</a:t>
              </a:r>
              <a:r>
                <a:rPr lang="en-US" sz="1800" dirty="0">
                  <a:solidFill>
                    <a:srgbClr val="FF0000"/>
                  </a:solidFill>
                  <a:cs typeface="Courier New" panose="02070309020205020404" pitchFamily="49" charset="0"/>
                </a:rPr>
                <a:t> </a:t>
              </a:r>
              <a:r>
                <a:rPr lang="en-US" sz="1800" dirty="0">
                  <a:solidFill>
                    <a:srgbClr val="0070C0"/>
                  </a:solidFill>
                  <a:cs typeface="Courier New" panose="02070309020205020404" pitchFamily="49" charset="0"/>
                </a:rPr>
                <a:t>(using the </a:t>
              </a:r>
              <a:r>
                <a:rPr lang="en-US" sz="1800" b="1" dirty="0" err="1">
                  <a:solidFill>
                    <a:srgbClr val="0070C0"/>
                  </a:solidFill>
                  <a:latin typeface="Courier New" panose="02070309020205020404" pitchFamily="49" charset="0"/>
                  <a:cs typeface="Courier New" panose="02070309020205020404" pitchFamily="49" charset="0"/>
                </a:rPr>
                <a:t>fp</a:t>
              </a:r>
              <a:r>
                <a:rPr lang="en-US" sz="1800" dirty="0">
                  <a:solidFill>
                    <a:srgbClr val="0070C0"/>
                  </a:solidFill>
                  <a:cs typeface="Courier New" panose="02070309020205020404" pitchFamily="49" charset="0"/>
                </a:rPr>
                <a:t>)</a:t>
              </a:r>
              <a:r>
                <a:rPr lang="en-US" sz="1800" dirty="0">
                  <a:solidFill>
                    <a:srgbClr val="FF0000"/>
                  </a:solidFill>
                  <a:cs typeface="Courier New" panose="02070309020205020404" pitchFamily="49" charset="0"/>
                </a:rPr>
                <a:t> to contain the same address it had after the push operation </a:t>
              </a:r>
              <a:r>
                <a:rPr lang="en-US" sz="1800" dirty="0">
                  <a:solidFill>
                    <a:srgbClr val="0070C0"/>
                  </a:solidFill>
                  <a:cs typeface="Courier New" panose="02070309020205020404" pitchFamily="49" charset="0"/>
                </a:rPr>
                <a:t>	</a:t>
              </a:r>
              <a:r>
                <a:rPr lang="en-US" sz="1800" b="1" dirty="0">
                  <a:solidFill>
                    <a:srgbClr val="0070C0"/>
                  </a:solidFill>
                  <a:latin typeface="Courier New" panose="02070309020205020404" pitchFamily="49" charset="0"/>
                  <a:cs typeface="Courier New" panose="02070309020205020404" pitchFamily="49" charset="0"/>
                </a:rPr>
                <a:t>sub </a:t>
              </a:r>
              <a:r>
                <a:rPr lang="en-US" sz="1800" b="1" dirty="0" err="1">
                  <a:solidFill>
                    <a:srgbClr val="0070C0"/>
                  </a:solidFill>
                  <a:latin typeface="Courier New" panose="02070309020205020404" pitchFamily="49" charset="0"/>
                  <a:cs typeface="Courier New" panose="02070309020205020404" pitchFamily="49" charset="0"/>
                </a:rPr>
                <a:t>sp</a:t>
              </a:r>
              <a:r>
                <a:rPr lang="en-US" sz="1800" b="1" dirty="0">
                  <a:solidFill>
                    <a:srgbClr val="0070C0"/>
                  </a:solidFill>
                  <a:latin typeface="Courier New" panose="02070309020205020404" pitchFamily="49" charset="0"/>
                  <a:cs typeface="Courier New" panose="02070309020205020404" pitchFamily="49" charset="0"/>
                </a:rPr>
                <a:t>, </a:t>
              </a:r>
              <a:r>
                <a:rPr lang="en-US" sz="1800" b="1" dirty="0" err="1">
                  <a:solidFill>
                    <a:srgbClr val="0070C0"/>
                  </a:solidFill>
                  <a:latin typeface="Courier New" panose="02070309020205020404" pitchFamily="49" charset="0"/>
                  <a:cs typeface="Courier New" panose="02070309020205020404" pitchFamily="49" charset="0"/>
                </a:rPr>
                <a:t>fp</a:t>
              </a:r>
              <a:r>
                <a:rPr lang="en-US" sz="1800" b="1" dirty="0">
                  <a:solidFill>
                    <a:srgbClr val="0070C0"/>
                  </a:solidFill>
                  <a:latin typeface="Courier New" panose="02070309020205020404" pitchFamily="49" charset="0"/>
                  <a:cs typeface="Courier New" panose="02070309020205020404" pitchFamily="49" charset="0"/>
                </a:rPr>
                <a:t>, </a:t>
              </a:r>
              <a:r>
                <a:rPr lang="en-US" sz="1800" b="1" dirty="0">
                  <a:solidFill>
                    <a:srgbClr val="F37440"/>
                  </a:solidFill>
                  <a:latin typeface="Courier New" panose="02070309020205020404" pitchFamily="49" charset="0"/>
                  <a:cs typeface="Courier New" panose="02070309020205020404" pitchFamily="49" charset="0"/>
                </a:rPr>
                <a:t>FP_OFF</a:t>
              </a:r>
            </a:p>
          </p:txBody>
        </p:sp>
        <p:sp>
          <p:nvSpPr>
            <p:cNvPr id="12" name="Right Arrow 11">
              <a:extLst>
                <a:ext uri="{FF2B5EF4-FFF2-40B4-BE49-F238E27FC236}">
                  <a16:creationId xmlns:a16="http://schemas.microsoft.com/office/drawing/2014/main" id="{739F6961-5A64-6049-13DC-0B6B6DD2BBE8}"/>
                </a:ext>
              </a:extLst>
            </p:cNvPr>
            <p:cNvSpPr/>
            <p:nvPr/>
          </p:nvSpPr>
          <p:spPr>
            <a:xfrm>
              <a:off x="6563888" y="3702457"/>
              <a:ext cx="968188" cy="264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ight Arrow 110">
              <a:extLst>
                <a:ext uri="{FF2B5EF4-FFF2-40B4-BE49-F238E27FC236}">
                  <a16:creationId xmlns:a16="http://schemas.microsoft.com/office/drawing/2014/main" id="{86B6B03D-D017-3373-392A-AEA6CCE58E69}"/>
                </a:ext>
              </a:extLst>
            </p:cNvPr>
            <p:cNvSpPr/>
            <p:nvPr/>
          </p:nvSpPr>
          <p:spPr>
            <a:xfrm>
              <a:off x="6563888" y="4482532"/>
              <a:ext cx="968188" cy="264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4020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72"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2C74B868-31F2-DF4B-9140-B92F2469A2FF}"/>
              </a:ext>
            </a:extLst>
          </p:cNvPr>
          <p:cNvSpPr/>
          <p:nvPr/>
        </p:nvSpPr>
        <p:spPr bwMode="auto">
          <a:xfrm>
            <a:off x="988913" y="4543766"/>
            <a:ext cx="4168626" cy="2090261"/>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urier New" panose="02070309020205020404" pitchFamily="49" charset="0"/>
                <a:cs typeface="Courier New" panose="02070309020205020404" pitchFamily="49" charset="0"/>
              </a:rPr>
              <a:t>	</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t>
            </a:r>
            <a:r>
              <a:rPr lang="en-US" dirty="0">
                <a:solidFill>
                  <a:srgbClr val="F37440"/>
                </a:solidFill>
                <a:latin typeface="Consolas" panose="020B0609020204030204" pitchFamily="49" charset="0"/>
                <a:cs typeface="Consolas" panose="020B0609020204030204" pitchFamily="49" charset="0"/>
              </a:rPr>
              <a:t>FP_OFF, 4</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equ</a:t>
            </a:r>
            <a:r>
              <a:rPr lang="en-US" dirty="0">
                <a:solidFill>
                  <a:srgbClr val="7030A0"/>
                </a:solidFill>
                <a:latin typeface="Consolas" panose="020B0609020204030204" pitchFamily="49" charset="0"/>
                <a:cs typeface="Consolas" panose="020B0609020204030204" pitchFamily="49" charset="0"/>
              </a:rPr>
              <a:t>    BFSZ, 256</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main:</a:t>
            </a:r>
          </a:p>
          <a:p>
            <a:r>
              <a:rPr lang="en-US" dirty="0">
                <a:latin typeface="Consolas" panose="020B0609020204030204" pitchFamily="49" charset="0"/>
                <a:cs typeface="Consolas" panose="020B0609020204030204" pitchFamily="49" charset="0"/>
              </a:rPr>
              <a:t>   	 push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FP_OFF</a:t>
            </a:r>
          </a:p>
          <a:p>
            <a:r>
              <a:rPr lang="en-US" dirty="0">
                <a:solidFill>
                  <a:srgbClr val="7030A0"/>
                </a:solidFill>
                <a:latin typeface="Consolas" panose="020B0609020204030204" pitchFamily="49" charset="0"/>
                <a:cs typeface="Consolas" panose="020B0609020204030204" pitchFamily="49" charset="0"/>
              </a:rPr>
              <a:t>        sub     </a:t>
            </a:r>
            <a:r>
              <a:rPr lang="en-US" dirty="0" err="1">
                <a:solidFill>
                  <a:srgbClr val="7030A0"/>
                </a:solidFill>
                <a:latin typeface="Consolas" panose="020B0609020204030204" pitchFamily="49" charset="0"/>
                <a:cs typeface="Consolas" panose="020B0609020204030204" pitchFamily="49" charset="0"/>
              </a:rPr>
              <a:t>sp</a:t>
            </a:r>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sp</a:t>
            </a:r>
            <a:r>
              <a:rPr lang="en-US" dirty="0">
                <a:solidFill>
                  <a:srgbClr val="7030A0"/>
                </a:solidFill>
                <a:latin typeface="Consolas" panose="020B0609020204030204" pitchFamily="49" charset="0"/>
                <a:cs typeface="Consolas" panose="020B0609020204030204" pitchFamily="49" charset="0"/>
              </a:rPr>
              <a:t>, BFSZ</a:t>
            </a:r>
          </a:p>
        </p:txBody>
      </p:sp>
      <p:sp>
        <p:nvSpPr>
          <p:cNvPr id="6" name="Content Placeholder 5">
            <a:extLst>
              <a:ext uri="{FF2B5EF4-FFF2-40B4-BE49-F238E27FC236}">
                <a16:creationId xmlns:a16="http://schemas.microsoft.com/office/drawing/2014/main" id="{2075C54C-5AB2-324E-BB21-95F8E99D9B8F}"/>
              </a:ext>
            </a:extLst>
          </p:cNvPr>
          <p:cNvSpPr>
            <a:spLocks noGrp="1"/>
          </p:cNvSpPr>
          <p:nvPr>
            <p:ph sz="quarter" idx="18"/>
          </p:nvPr>
        </p:nvSpPr>
        <p:spPr>
          <a:xfrm>
            <a:off x="495674" y="796816"/>
            <a:ext cx="6092083" cy="3593286"/>
          </a:xfrm>
          <a:solidFill>
            <a:schemeClr val="accent4">
              <a:lumMod val="20000"/>
              <a:lumOff val="80000"/>
            </a:schemeClr>
          </a:solidFill>
          <a:ln>
            <a:solidFill>
              <a:schemeClr val="accent1"/>
            </a:solidFill>
          </a:ln>
        </p:spPr>
        <p:txBody>
          <a:bodyPr/>
          <a:lstStyle/>
          <a:p>
            <a:pPr marL="342900" indent="-342900">
              <a:buFont typeface="+mj-lt"/>
              <a:buAutoNum type="arabicPeriod"/>
            </a:pPr>
            <a:r>
              <a:rPr lang="en-US" sz="2000" dirty="0"/>
              <a:t>Calculate how much additional space is needed by local variables</a:t>
            </a:r>
          </a:p>
          <a:p>
            <a:pPr marL="342900" indent="-342900">
              <a:buFont typeface="+mj-lt"/>
              <a:buAutoNum type="arabicPeriod"/>
            </a:pPr>
            <a:r>
              <a:rPr lang="en-US" sz="2000" b="1" dirty="0">
                <a:solidFill>
                  <a:srgbClr val="0070C0"/>
                </a:solidFill>
              </a:rPr>
              <a:t>After the push, Subtract from the </a:t>
            </a:r>
            <a:r>
              <a:rPr lang="en-US" sz="2000" b="1" dirty="0" err="1">
                <a:solidFill>
                  <a:srgbClr val="0070C0"/>
                </a:solidFill>
              </a:rPr>
              <a:t>sp</a:t>
            </a:r>
            <a:r>
              <a:rPr lang="en-US" sz="2000" b="1" dirty="0">
                <a:solidFill>
                  <a:srgbClr val="0070C0"/>
                </a:solidFill>
              </a:rPr>
              <a:t> </a:t>
            </a:r>
            <a:r>
              <a:rPr lang="en-US" sz="2000" dirty="0">
                <a:solidFill>
                  <a:srgbClr val="0070C0"/>
                </a:solidFill>
              </a:rPr>
              <a:t>the required byte count </a:t>
            </a:r>
            <a:r>
              <a:rPr lang="en-US" sz="2000" dirty="0"/>
              <a:t>(+ padding - later slides)</a:t>
            </a:r>
          </a:p>
          <a:p>
            <a:pPr marL="457200" indent="-457200">
              <a:buFont typeface="+mj-lt"/>
              <a:buAutoNum type="arabicPeriod"/>
            </a:pPr>
            <a:r>
              <a:rPr lang="en-US" sz="2000" dirty="0">
                <a:solidFill>
                  <a:srgbClr val="0070C0"/>
                </a:solidFill>
              </a:rPr>
              <a:t>If the variable has an initial value specified: </a:t>
            </a:r>
            <a:r>
              <a:rPr lang="en-US" sz="2000" dirty="0">
                <a:solidFill>
                  <a:srgbClr val="C00000"/>
                </a:solidFill>
              </a:rPr>
              <a:t>add code to set the initial value</a:t>
            </a:r>
          </a:p>
          <a:p>
            <a:pPr marL="800100" lvl="1" indent="-457200">
              <a:buFont typeface="+mj-lt"/>
              <a:buAutoNum type="alphaLcParenR"/>
            </a:pPr>
            <a:r>
              <a:rPr lang="en-US" sz="1800" dirty="0">
                <a:solidFill>
                  <a:schemeClr val="tx2"/>
                </a:solidFill>
              </a:rPr>
              <a:t>mov and str are useful for initializing simple variables</a:t>
            </a:r>
          </a:p>
          <a:p>
            <a:pPr marL="800100" lvl="1" indent="-457200">
              <a:buFont typeface="+mj-lt"/>
              <a:buAutoNum type="alphaLcParenR"/>
            </a:pPr>
            <a:r>
              <a:rPr lang="en-US" sz="1800" dirty="0">
                <a:solidFill>
                  <a:schemeClr val="tx2"/>
                </a:solidFill>
              </a:rPr>
              <a:t>loops of mov and str for arrays</a:t>
            </a:r>
          </a:p>
        </p:txBody>
      </p:sp>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51175" y="190014"/>
            <a:ext cx="7254225" cy="490375"/>
          </a:xfrm>
        </p:spPr>
        <p:txBody>
          <a:bodyPr/>
          <a:lstStyle/>
          <a:p>
            <a:r>
              <a:rPr lang="en-US" sz="2800" dirty="0"/>
              <a:t>Stack Creation Overview</a:t>
            </a:r>
          </a:p>
        </p:txBody>
      </p:sp>
      <p:sp>
        <p:nvSpPr>
          <p:cNvPr id="5" name="Rounded Rectangle 4">
            <a:extLst>
              <a:ext uri="{FF2B5EF4-FFF2-40B4-BE49-F238E27FC236}">
                <a16:creationId xmlns:a16="http://schemas.microsoft.com/office/drawing/2014/main" id="{E492C885-E7A4-C64A-9D56-56FA55C264E9}"/>
              </a:ext>
            </a:extLst>
          </p:cNvPr>
          <p:cNvSpPr/>
          <p:nvPr/>
        </p:nvSpPr>
        <p:spPr bwMode="auto">
          <a:xfrm>
            <a:off x="7254982" y="215050"/>
            <a:ext cx="3959204" cy="136183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7030A0"/>
                </a:solidFill>
                <a:latin typeface="Consolas" panose="020B0609020204030204" pitchFamily="49" charset="0"/>
                <a:cs typeface="Consolas" panose="020B0609020204030204" pitchFamily="49" charset="0"/>
              </a:rPr>
              <a:t>#define BFSZ 256</a:t>
            </a:r>
          </a:p>
          <a:p>
            <a:r>
              <a:rPr lang="en-US" sz="1600" dirty="0">
                <a:latin typeface="Consolas" panose="020B0609020204030204" pitchFamily="49" charset="0"/>
                <a:cs typeface="Consolas" panose="020B0609020204030204" pitchFamily="49" charset="0"/>
              </a:rPr>
              <a:t>int 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char </a:t>
            </a:r>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 // BFSZ bytes</a:t>
            </a:r>
          </a:p>
          <a:p>
            <a:r>
              <a:rPr lang="en-US" sz="1600" dirty="0">
                <a:solidFill>
                  <a:srgbClr val="7030A0"/>
                </a:solidFill>
                <a:latin typeface="Consolas" panose="020B0609020204030204" pitchFamily="49" charset="0"/>
                <a:cs typeface="Consolas" panose="020B0609020204030204" pitchFamily="49" charset="0"/>
              </a:rPr>
              <a:t>...</a:t>
            </a:r>
          </a:p>
        </p:txBody>
      </p:sp>
      <p:grpSp>
        <p:nvGrpSpPr>
          <p:cNvPr id="12" name="Group 11">
            <a:extLst>
              <a:ext uri="{FF2B5EF4-FFF2-40B4-BE49-F238E27FC236}">
                <a16:creationId xmlns:a16="http://schemas.microsoft.com/office/drawing/2014/main" id="{8F3DAF7E-0A97-F44F-BBDC-E36C127C313E}"/>
              </a:ext>
            </a:extLst>
          </p:cNvPr>
          <p:cNvGrpSpPr/>
          <p:nvPr/>
        </p:nvGrpSpPr>
        <p:grpSpPr>
          <a:xfrm>
            <a:off x="6968996" y="1865904"/>
            <a:ext cx="5034832" cy="4696261"/>
            <a:chOff x="2526165" y="3327561"/>
            <a:chExt cx="4053007" cy="3300286"/>
          </a:xfrm>
        </p:grpSpPr>
        <p:sp>
          <p:nvSpPr>
            <p:cNvPr id="64" name="Rectangle 63">
              <a:extLst>
                <a:ext uri="{FF2B5EF4-FFF2-40B4-BE49-F238E27FC236}">
                  <a16:creationId xmlns:a16="http://schemas.microsoft.com/office/drawing/2014/main" id="{191CCE08-4B8F-0B49-90AB-E3A560CCAF77}"/>
                </a:ext>
              </a:extLst>
            </p:cNvPr>
            <p:cNvSpPr/>
            <p:nvPr/>
          </p:nvSpPr>
          <p:spPr>
            <a:xfrm>
              <a:off x="2526165" y="3327561"/>
              <a:ext cx="3740354" cy="33002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nvGrpSpPr>
            <p:cNvPr id="8" name="Group 7">
              <a:extLst>
                <a:ext uri="{FF2B5EF4-FFF2-40B4-BE49-F238E27FC236}">
                  <a16:creationId xmlns:a16="http://schemas.microsoft.com/office/drawing/2014/main" id="{694F48EC-D8E9-6B4B-8B45-B8E2B8EB6909}"/>
                </a:ext>
              </a:extLst>
            </p:cNvPr>
            <p:cNvGrpSpPr/>
            <p:nvPr/>
          </p:nvGrpSpPr>
          <p:grpSpPr>
            <a:xfrm>
              <a:off x="2535918" y="3341436"/>
              <a:ext cx="4043254" cy="3224187"/>
              <a:chOff x="1775682" y="3823100"/>
              <a:chExt cx="3843295" cy="2759338"/>
            </a:xfrm>
          </p:grpSpPr>
          <p:grpSp>
            <p:nvGrpSpPr>
              <p:cNvPr id="43" name="Group 42">
                <a:extLst>
                  <a:ext uri="{FF2B5EF4-FFF2-40B4-BE49-F238E27FC236}">
                    <a16:creationId xmlns:a16="http://schemas.microsoft.com/office/drawing/2014/main" id="{5DA818D3-C412-EA4A-8007-AA2FBB16786B}"/>
                  </a:ext>
                </a:extLst>
              </p:cNvPr>
              <p:cNvGrpSpPr/>
              <p:nvPr/>
            </p:nvGrpSpPr>
            <p:grpSpPr>
              <a:xfrm>
                <a:off x="1775682" y="3823100"/>
                <a:ext cx="3843295" cy="2759338"/>
                <a:chOff x="7305240" y="2996836"/>
                <a:chExt cx="3843295" cy="2759338"/>
              </a:xfrm>
            </p:grpSpPr>
            <p:grpSp>
              <p:nvGrpSpPr>
                <p:cNvPr id="45" name="Group 44">
                  <a:extLst>
                    <a:ext uri="{FF2B5EF4-FFF2-40B4-BE49-F238E27FC236}">
                      <a16:creationId xmlns:a16="http://schemas.microsoft.com/office/drawing/2014/main" id="{34CEACB2-C2A9-3741-A104-B797E0A49D93}"/>
                    </a:ext>
                  </a:extLst>
                </p:cNvPr>
                <p:cNvGrpSpPr/>
                <p:nvPr/>
              </p:nvGrpSpPr>
              <p:grpSpPr>
                <a:xfrm>
                  <a:off x="10158383" y="5440091"/>
                  <a:ext cx="990152" cy="316083"/>
                  <a:chOff x="7366831" y="6146419"/>
                  <a:chExt cx="990152" cy="316083"/>
                </a:xfrm>
              </p:grpSpPr>
              <p:sp>
                <p:nvSpPr>
                  <p:cNvPr id="54" name="TextBox 53">
                    <a:extLst>
                      <a:ext uri="{FF2B5EF4-FFF2-40B4-BE49-F238E27FC236}">
                        <a16:creationId xmlns:a16="http://schemas.microsoft.com/office/drawing/2014/main" id="{949EB283-6062-A944-87FE-866AF4A7DF21}"/>
                      </a:ext>
                    </a:extLst>
                  </p:cNvPr>
                  <p:cNvSpPr txBox="1"/>
                  <p:nvPr/>
                </p:nvSpPr>
                <p:spPr>
                  <a:xfrm>
                    <a:off x="7693151" y="6146419"/>
                    <a:ext cx="663832"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sp</a:t>
                    </a:r>
                    <a:endParaRPr lang="en-US" dirty="0">
                      <a:latin typeface="Consolas" panose="020B0609020204030204" pitchFamily="49" charset="0"/>
                      <a:cs typeface="Consolas" panose="020B0609020204030204" pitchFamily="49" charset="0"/>
                    </a:endParaRPr>
                  </a:p>
                </p:txBody>
              </p:sp>
              <p:sp>
                <p:nvSpPr>
                  <p:cNvPr id="55" name="Left Arrow 54">
                    <a:extLst>
                      <a:ext uri="{FF2B5EF4-FFF2-40B4-BE49-F238E27FC236}">
                        <a16:creationId xmlns:a16="http://schemas.microsoft.com/office/drawing/2014/main" id="{A9D5129C-A61F-0744-B465-720EC8EBD1EB}"/>
                      </a:ext>
                    </a:extLst>
                  </p:cNvPr>
                  <p:cNvSpPr/>
                  <p:nvPr/>
                </p:nvSpPr>
                <p:spPr>
                  <a:xfrm>
                    <a:off x="7366831" y="625623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46" name="Rectangle 45">
                  <a:extLst>
                    <a:ext uri="{FF2B5EF4-FFF2-40B4-BE49-F238E27FC236}">
                      <a16:creationId xmlns:a16="http://schemas.microsoft.com/office/drawing/2014/main" id="{F48207DA-74C2-C34B-94E0-6E479B4752CA}"/>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7" name="Rectangle 46">
                  <a:extLst>
                    <a:ext uri="{FF2B5EF4-FFF2-40B4-BE49-F238E27FC236}">
                      <a16:creationId xmlns:a16="http://schemas.microsoft.com/office/drawing/2014/main" id="{CB490346-9458-D845-A2EB-A7823A9C9D76}"/>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48" name="Rectangle 47">
                  <a:extLst>
                    <a:ext uri="{FF2B5EF4-FFF2-40B4-BE49-F238E27FC236}">
                      <a16:creationId xmlns:a16="http://schemas.microsoft.com/office/drawing/2014/main" id="{DC2C8D33-277F-0843-80C0-586D0F296299}"/>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grpSp>
              <p:nvGrpSpPr>
                <p:cNvPr id="50" name="Group 49">
                  <a:extLst>
                    <a:ext uri="{FF2B5EF4-FFF2-40B4-BE49-F238E27FC236}">
                      <a16:creationId xmlns:a16="http://schemas.microsoft.com/office/drawing/2014/main" id="{5C4E5541-3D9C-5748-AED1-92233496AAAB}"/>
                    </a:ext>
                  </a:extLst>
                </p:cNvPr>
                <p:cNvGrpSpPr/>
                <p:nvPr/>
              </p:nvGrpSpPr>
              <p:grpSpPr>
                <a:xfrm>
                  <a:off x="10149040" y="3830572"/>
                  <a:ext cx="796526" cy="316083"/>
                  <a:chOff x="7569116" y="1911757"/>
                  <a:chExt cx="796526" cy="316083"/>
                </a:xfrm>
              </p:grpSpPr>
              <p:sp>
                <p:nvSpPr>
                  <p:cNvPr id="52" name="TextBox 51">
                    <a:extLst>
                      <a:ext uri="{FF2B5EF4-FFF2-40B4-BE49-F238E27FC236}">
                        <a16:creationId xmlns:a16="http://schemas.microsoft.com/office/drawing/2014/main" id="{B146EC34-5AD6-0A44-B306-6BCA1930041E}"/>
                      </a:ext>
                    </a:extLst>
                  </p:cNvPr>
                  <p:cNvSpPr txBox="1"/>
                  <p:nvPr/>
                </p:nvSpPr>
                <p:spPr>
                  <a:xfrm>
                    <a:off x="7907124" y="1911757"/>
                    <a:ext cx="458518"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53" name="Left Arrow 52">
                    <a:extLst>
                      <a:ext uri="{FF2B5EF4-FFF2-40B4-BE49-F238E27FC236}">
                        <a16:creationId xmlns:a16="http://schemas.microsoft.com/office/drawing/2014/main" id="{B173577B-6464-9A40-8DEB-51BE82C47F3B}"/>
                      </a:ext>
                    </a:extLst>
                  </p:cNvPr>
                  <p:cNvSpPr/>
                  <p:nvPr/>
                </p:nvSpPr>
                <p:spPr>
                  <a:xfrm>
                    <a:off x="7569116" y="2037821"/>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51" name="TextBox 50">
                  <a:extLst>
                    <a:ext uri="{FF2B5EF4-FFF2-40B4-BE49-F238E27FC236}">
                      <a16:creationId xmlns:a16="http://schemas.microsoft.com/office/drawing/2014/main" id="{41C2F728-A372-5945-84B6-303065459FD4}"/>
                    </a:ext>
                  </a:extLst>
                </p:cNvPr>
                <p:cNvSpPr txBox="1"/>
                <p:nvPr/>
              </p:nvSpPr>
              <p:spPr>
                <a:xfrm>
                  <a:off x="7305240" y="2996836"/>
                  <a:ext cx="3749446" cy="351700"/>
                </a:xfrm>
                <a:prstGeom prst="rect">
                  <a:avLst/>
                </a:prstGeom>
                <a:noFill/>
              </p:spPr>
              <p:txBody>
                <a:bodyPr wrap="square" rtlCol="0">
                  <a:spAutoFit/>
                </a:bodyPr>
                <a:lstStyle/>
                <a:p>
                  <a:r>
                    <a:rPr lang="en-US" sz="1600" dirty="0">
                      <a:solidFill>
                        <a:srgbClr val="0070C0"/>
                      </a:solidFill>
                      <a:latin typeface="Consolas" panose="020B0609020204030204" pitchFamily="49" charset="0"/>
                      <a:cs typeface="Consolas" panose="020B0609020204030204" pitchFamily="49" charset="0"/>
                    </a:rPr>
                    <a:t>stack after allocating local space After 	sub </a:t>
                  </a:r>
                  <a:r>
                    <a:rPr lang="en-US" sz="1600" dirty="0" err="1">
                      <a:solidFill>
                        <a:srgbClr val="0070C0"/>
                      </a:solidFill>
                      <a:latin typeface="Consolas" panose="020B0609020204030204" pitchFamily="49" charset="0"/>
                      <a:cs typeface="Consolas" panose="020B0609020204030204" pitchFamily="49" charset="0"/>
                    </a:rPr>
                    <a:t>sp</a:t>
                  </a:r>
                  <a:r>
                    <a:rPr lang="en-US" sz="1600" dirty="0">
                      <a:solidFill>
                        <a:srgbClr val="0070C0"/>
                      </a:solidFill>
                      <a:latin typeface="Consolas" panose="020B0609020204030204" pitchFamily="49" charset="0"/>
                      <a:cs typeface="Consolas" panose="020B0609020204030204" pitchFamily="49" charset="0"/>
                    </a:rPr>
                    <a:t>, </a:t>
                  </a:r>
                  <a:r>
                    <a:rPr lang="en-US" sz="1600" dirty="0" err="1">
                      <a:solidFill>
                        <a:srgbClr val="0070C0"/>
                      </a:solidFill>
                      <a:latin typeface="Consolas" panose="020B0609020204030204" pitchFamily="49" charset="0"/>
                      <a:cs typeface="Consolas" panose="020B0609020204030204" pitchFamily="49" charset="0"/>
                    </a:rPr>
                    <a:t>sp</a:t>
                  </a:r>
                  <a:r>
                    <a:rPr lang="en-US" sz="1600" dirty="0">
                      <a:solidFill>
                        <a:srgbClr val="0070C0"/>
                      </a:solidFill>
                      <a:latin typeface="Consolas" panose="020B0609020204030204" pitchFamily="49" charset="0"/>
                      <a:cs typeface="Consolas" panose="020B0609020204030204" pitchFamily="49" charset="0"/>
                    </a:rPr>
                    <a:t>, BFSZ</a:t>
                  </a:r>
                </a:p>
              </p:txBody>
            </p:sp>
          </p:grpSp>
          <p:sp>
            <p:nvSpPr>
              <p:cNvPr id="56" name="Rectangle 55">
                <a:extLst>
                  <a:ext uri="{FF2B5EF4-FFF2-40B4-BE49-F238E27FC236}">
                    <a16:creationId xmlns:a16="http://schemas.microsoft.com/office/drawing/2014/main" id="{D6DF84E5-44D2-904E-9E63-DAECBE2EA35B}"/>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latin typeface="Consolas" panose="020B0609020204030204" pitchFamily="49" charset="0"/>
                    <a:cs typeface="Consolas" panose="020B0609020204030204" pitchFamily="49" charset="0"/>
                  </a:rPr>
                  <a:t>buf</a:t>
                </a:r>
                <a:r>
                  <a:rPr lang="en-US" dirty="0">
                    <a:solidFill>
                      <a:schemeClr val="accent6"/>
                    </a:solidFill>
                    <a:latin typeface="Consolas" panose="020B0609020204030204" pitchFamily="49" charset="0"/>
                    <a:cs typeface="Consolas" panose="020B0609020204030204" pitchFamily="49" charset="0"/>
                  </a:rPr>
                  <a:t>[BFSZ]</a:t>
                </a:r>
              </a:p>
            </p:txBody>
          </p:sp>
        </p:grpSp>
      </p:grpSp>
      <p:grpSp>
        <p:nvGrpSpPr>
          <p:cNvPr id="9" name="Group 8">
            <a:extLst>
              <a:ext uri="{FF2B5EF4-FFF2-40B4-BE49-F238E27FC236}">
                <a16:creationId xmlns:a16="http://schemas.microsoft.com/office/drawing/2014/main" id="{C0CA01B3-3CB8-1544-8082-5BB959AD8B6A}"/>
              </a:ext>
            </a:extLst>
          </p:cNvPr>
          <p:cNvGrpSpPr/>
          <p:nvPr/>
        </p:nvGrpSpPr>
        <p:grpSpPr>
          <a:xfrm>
            <a:off x="7719386" y="4265216"/>
            <a:ext cx="1200255" cy="2124932"/>
            <a:chOff x="4105154" y="5163066"/>
            <a:chExt cx="966197" cy="1493291"/>
          </a:xfrm>
        </p:grpSpPr>
        <p:sp>
          <p:nvSpPr>
            <p:cNvPr id="59" name="TextBox 58">
              <a:extLst>
                <a:ext uri="{FF2B5EF4-FFF2-40B4-BE49-F238E27FC236}">
                  <a16:creationId xmlns:a16="http://schemas.microsoft.com/office/drawing/2014/main" id="{45CEC3B7-4F43-6648-AD5D-2E4F40DC963F}"/>
                </a:ext>
              </a:extLst>
            </p:cNvPr>
            <p:cNvSpPr txBox="1"/>
            <p:nvPr/>
          </p:nvSpPr>
          <p:spPr>
            <a:xfrm>
              <a:off x="4105154" y="5738154"/>
              <a:ext cx="966197" cy="369332"/>
            </a:xfrm>
            <a:prstGeom prst="rect">
              <a:avLst/>
            </a:prstGeom>
            <a:noFill/>
          </p:spPr>
          <p:txBody>
            <a:bodyPr wrap="square" rtlCol="0">
              <a:spAutoFit/>
            </a:bodyPr>
            <a:lstStyle/>
            <a:p>
              <a:r>
                <a:rPr lang="en-US" dirty="0">
                  <a:solidFill>
                    <a:srgbClr val="7030A0"/>
                  </a:solidFill>
                  <a:latin typeface="Consolas" panose="020B0609020204030204" pitchFamily="49" charset="0"/>
                  <a:cs typeface="Consolas" panose="020B0609020204030204" pitchFamily="49" charset="0"/>
                </a:rPr>
                <a:t>BFSZ</a:t>
              </a:r>
            </a:p>
          </p:txBody>
        </p:sp>
        <p:sp>
          <p:nvSpPr>
            <p:cNvPr id="2" name="Right Brace 1">
              <a:extLst>
                <a:ext uri="{FF2B5EF4-FFF2-40B4-BE49-F238E27FC236}">
                  <a16:creationId xmlns:a16="http://schemas.microsoft.com/office/drawing/2014/main" id="{FCB50385-8202-B148-8C05-BE6523933D1F}"/>
                </a:ext>
              </a:extLst>
            </p:cNvPr>
            <p:cNvSpPr/>
            <p:nvPr/>
          </p:nvSpPr>
          <p:spPr>
            <a:xfrm rot="10800000">
              <a:off x="4775827" y="5163066"/>
              <a:ext cx="273673" cy="1493291"/>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7" name="Group 6">
            <a:extLst>
              <a:ext uri="{FF2B5EF4-FFF2-40B4-BE49-F238E27FC236}">
                <a16:creationId xmlns:a16="http://schemas.microsoft.com/office/drawing/2014/main" id="{B4E57ED0-3BC3-CD43-BC51-1CB6D23F85D8}"/>
              </a:ext>
            </a:extLst>
          </p:cNvPr>
          <p:cNvGrpSpPr/>
          <p:nvPr/>
        </p:nvGrpSpPr>
        <p:grpSpPr>
          <a:xfrm>
            <a:off x="7505400" y="3208240"/>
            <a:ext cx="1849864" cy="491272"/>
            <a:chOff x="4602102" y="5004565"/>
            <a:chExt cx="1489128" cy="345240"/>
          </a:xfrm>
        </p:grpSpPr>
        <p:sp>
          <p:nvSpPr>
            <p:cNvPr id="60" name="TextBox 59">
              <a:extLst>
                <a:ext uri="{FF2B5EF4-FFF2-40B4-BE49-F238E27FC236}">
                  <a16:creationId xmlns:a16="http://schemas.microsoft.com/office/drawing/2014/main" id="{348B44D9-3132-8E46-B0A1-E7DDFD0283E8}"/>
                </a:ext>
              </a:extLst>
            </p:cNvPr>
            <p:cNvSpPr txBox="1"/>
            <p:nvPr/>
          </p:nvSpPr>
          <p:spPr>
            <a:xfrm>
              <a:off x="4602102" y="5011251"/>
              <a:ext cx="1489128" cy="338554"/>
            </a:xfrm>
            <a:prstGeom prst="rect">
              <a:avLst/>
            </a:prstGeom>
            <a:noFill/>
          </p:spPr>
          <p:txBody>
            <a:bodyPr wrap="square" rtlCol="0">
              <a:spAutoFit/>
            </a:bodyPr>
            <a:lstStyle/>
            <a:p>
              <a:r>
                <a:rPr lang="en-US" sz="1600" dirty="0">
                  <a:solidFill>
                    <a:srgbClr val="F37440"/>
                  </a:solidFill>
                  <a:latin typeface="Consolas" panose="020B0609020204030204" pitchFamily="49" charset="0"/>
                  <a:cs typeface="Consolas" panose="020B0609020204030204" pitchFamily="49" charset="0"/>
                </a:rPr>
                <a:t>FP_OFF</a:t>
              </a:r>
            </a:p>
          </p:txBody>
        </p:sp>
        <p:sp>
          <p:nvSpPr>
            <p:cNvPr id="61" name="Right Brace 60">
              <a:extLst>
                <a:ext uri="{FF2B5EF4-FFF2-40B4-BE49-F238E27FC236}">
                  <a16:creationId xmlns:a16="http://schemas.microsoft.com/office/drawing/2014/main" id="{56EFD5B7-8075-5E40-AA73-585A14D17965}"/>
                </a:ext>
              </a:extLst>
            </p:cNvPr>
            <p:cNvSpPr/>
            <p:nvPr/>
          </p:nvSpPr>
          <p:spPr>
            <a:xfrm rot="10800000">
              <a:off x="5425421" y="5004565"/>
              <a:ext cx="273673" cy="312088"/>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11" name="Group 10">
            <a:extLst>
              <a:ext uri="{FF2B5EF4-FFF2-40B4-BE49-F238E27FC236}">
                <a16:creationId xmlns:a16="http://schemas.microsoft.com/office/drawing/2014/main" id="{4A07B1A4-415F-0545-82DD-1FDA532BBD96}"/>
              </a:ext>
            </a:extLst>
          </p:cNvPr>
          <p:cNvGrpSpPr/>
          <p:nvPr/>
        </p:nvGrpSpPr>
        <p:grpSpPr>
          <a:xfrm>
            <a:off x="7420351" y="4182049"/>
            <a:ext cx="2118933" cy="2380118"/>
            <a:chOff x="2862685" y="4894692"/>
            <a:chExt cx="1705727" cy="1672622"/>
          </a:xfrm>
        </p:grpSpPr>
        <p:sp>
          <p:nvSpPr>
            <p:cNvPr id="62" name="TextBox 61">
              <a:extLst>
                <a:ext uri="{FF2B5EF4-FFF2-40B4-BE49-F238E27FC236}">
                  <a16:creationId xmlns:a16="http://schemas.microsoft.com/office/drawing/2014/main" id="{20B9563A-94E7-2E4A-B1CF-CC7753F1C805}"/>
                </a:ext>
              </a:extLst>
            </p:cNvPr>
            <p:cNvSpPr txBox="1"/>
            <p:nvPr/>
          </p:nvSpPr>
          <p:spPr>
            <a:xfrm>
              <a:off x="3077471" y="6228760"/>
              <a:ext cx="1070799"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[0]</a:t>
              </a:r>
            </a:p>
          </p:txBody>
        </p:sp>
        <p:sp>
          <p:nvSpPr>
            <p:cNvPr id="63" name="TextBox 62">
              <a:extLst>
                <a:ext uri="{FF2B5EF4-FFF2-40B4-BE49-F238E27FC236}">
                  <a16:creationId xmlns:a16="http://schemas.microsoft.com/office/drawing/2014/main" id="{CD15E194-9F5E-934E-895D-1A979737A709}"/>
                </a:ext>
              </a:extLst>
            </p:cNvPr>
            <p:cNvSpPr txBox="1"/>
            <p:nvPr/>
          </p:nvSpPr>
          <p:spPr>
            <a:xfrm>
              <a:off x="2862685" y="4894692"/>
              <a:ext cx="1705727"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[BFSZ-1]</a:t>
              </a:r>
            </a:p>
          </p:txBody>
        </p:sp>
      </p:grpSp>
      <p:grpSp>
        <p:nvGrpSpPr>
          <p:cNvPr id="10" name="Group 9">
            <a:extLst>
              <a:ext uri="{FF2B5EF4-FFF2-40B4-BE49-F238E27FC236}">
                <a16:creationId xmlns:a16="http://schemas.microsoft.com/office/drawing/2014/main" id="{49EEBCA5-ED82-3F4D-984C-A9530B0EFC40}"/>
              </a:ext>
            </a:extLst>
          </p:cNvPr>
          <p:cNvGrpSpPr/>
          <p:nvPr/>
        </p:nvGrpSpPr>
        <p:grpSpPr>
          <a:xfrm>
            <a:off x="10954214" y="3597024"/>
            <a:ext cx="373111" cy="2518445"/>
            <a:chOff x="5016811" y="4506288"/>
            <a:chExt cx="300352" cy="1769831"/>
          </a:xfrm>
        </p:grpSpPr>
        <p:cxnSp>
          <p:nvCxnSpPr>
            <p:cNvPr id="14" name="Straight Arrow Connector 13">
              <a:extLst>
                <a:ext uri="{FF2B5EF4-FFF2-40B4-BE49-F238E27FC236}">
                  <a16:creationId xmlns:a16="http://schemas.microsoft.com/office/drawing/2014/main" id="{8C219DAA-5B8E-0C44-9D3B-340C2AE588B5}"/>
                </a:ext>
              </a:extLst>
            </p:cNvPr>
            <p:cNvCxnSpPr>
              <a:cxnSpLocks/>
            </p:cNvCxnSpPr>
            <p:nvPr/>
          </p:nvCxnSpPr>
          <p:spPr>
            <a:xfrm>
              <a:off x="5016811" y="4566406"/>
              <a:ext cx="0" cy="1709713"/>
            </a:xfrm>
            <a:prstGeom prst="straightConnector1">
              <a:avLst/>
            </a:prstGeom>
            <a:ln w="25400">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C178CF-B323-2C40-B5CF-46AD69B15818}"/>
                </a:ext>
              </a:extLst>
            </p:cNvPr>
            <p:cNvSpPr txBox="1"/>
            <p:nvPr/>
          </p:nvSpPr>
          <p:spPr>
            <a:xfrm rot="16200000">
              <a:off x="4473901" y="5077016"/>
              <a:ext cx="1413989" cy="272534"/>
            </a:xfrm>
            <a:prstGeom prst="rect">
              <a:avLst/>
            </a:prstGeom>
            <a:noFill/>
          </p:spPr>
          <p:txBody>
            <a:bodyPr wrap="square" rtlCol="0">
              <a:spAutoFit/>
            </a:bodyPr>
            <a:lstStyle/>
            <a:p>
              <a:r>
                <a:rPr lang="en-US" sz="1600" dirty="0">
                  <a:solidFill>
                    <a:srgbClr val="7030A0"/>
                  </a:solidFill>
                  <a:latin typeface="Consolas" panose="020B0609020204030204" pitchFamily="49" charset="0"/>
                  <a:cs typeface="Consolas" panose="020B0609020204030204" pitchFamily="49" charset="0"/>
                </a:rPr>
                <a:t>BFSZ + FP_OFF</a:t>
              </a:r>
            </a:p>
          </p:txBody>
        </p:sp>
      </p:grpSp>
      <p:grpSp>
        <p:nvGrpSpPr>
          <p:cNvPr id="70" name="Group 69">
            <a:extLst>
              <a:ext uri="{FF2B5EF4-FFF2-40B4-BE49-F238E27FC236}">
                <a16:creationId xmlns:a16="http://schemas.microsoft.com/office/drawing/2014/main" id="{8D55ED5D-4F8B-AA42-A48A-8FD7F1E15AC2}"/>
              </a:ext>
            </a:extLst>
          </p:cNvPr>
          <p:cNvGrpSpPr/>
          <p:nvPr/>
        </p:nvGrpSpPr>
        <p:grpSpPr>
          <a:xfrm>
            <a:off x="4949491" y="5751031"/>
            <a:ext cx="1592159" cy="923330"/>
            <a:chOff x="15522534" y="395395"/>
            <a:chExt cx="1592159" cy="923330"/>
          </a:xfrm>
        </p:grpSpPr>
        <p:sp>
          <p:nvSpPr>
            <p:cNvPr id="71" name="TextBox 70">
              <a:extLst>
                <a:ext uri="{FF2B5EF4-FFF2-40B4-BE49-F238E27FC236}">
                  <a16:creationId xmlns:a16="http://schemas.microsoft.com/office/drawing/2014/main" id="{6264EBB6-7B2B-A449-AD67-E350EA77C404}"/>
                </a:ext>
              </a:extLst>
            </p:cNvPr>
            <p:cNvSpPr txBox="1"/>
            <p:nvPr/>
          </p:nvSpPr>
          <p:spPr>
            <a:xfrm>
              <a:off x="15903027" y="395395"/>
              <a:ext cx="1211666"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t>allocate space for </a:t>
              </a:r>
              <a:r>
                <a:rPr lang="en-US" dirty="0" err="1"/>
                <a:t>buf</a:t>
              </a:r>
              <a:r>
                <a:rPr lang="en-US" dirty="0"/>
                <a:t>[256]</a:t>
              </a:r>
            </a:p>
          </p:txBody>
        </p:sp>
        <p:sp>
          <p:nvSpPr>
            <p:cNvPr id="72" name="Left Arrow 71">
              <a:extLst>
                <a:ext uri="{FF2B5EF4-FFF2-40B4-BE49-F238E27FC236}">
                  <a16:creationId xmlns:a16="http://schemas.microsoft.com/office/drawing/2014/main" id="{0B75B075-877B-9245-8487-12B3B74E42CF}"/>
                </a:ext>
              </a:extLst>
            </p:cNvPr>
            <p:cNvSpPr/>
            <p:nvPr/>
          </p:nvSpPr>
          <p:spPr>
            <a:xfrm>
              <a:off x="15522534" y="973308"/>
              <a:ext cx="283307"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AFB48428-AC21-0E42-BF9F-9C101486A271}"/>
              </a:ext>
            </a:extLst>
          </p:cNvPr>
          <p:cNvGrpSpPr/>
          <p:nvPr/>
        </p:nvGrpSpPr>
        <p:grpSpPr>
          <a:xfrm>
            <a:off x="571775" y="5791364"/>
            <a:ext cx="1665230" cy="923331"/>
            <a:chOff x="8020799" y="5646981"/>
            <a:chExt cx="1665230" cy="923331"/>
          </a:xfrm>
        </p:grpSpPr>
        <p:sp>
          <p:nvSpPr>
            <p:cNvPr id="58" name="TextBox 57">
              <a:extLst>
                <a:ext uri="{FF2B5EF4-FFF2-40B4-BE49-F238E27FC236}">
                  <a16:creationId xmlns:a16="http://schemas.microsoft.com/office/drawing/2014/main" id="{0FAA48EF-CFB7-E243-B79C-1764D2E279D4}"/>
                </a:ext>
              </a:extLst>
            </p:cNvPr>
            <p:cNvSpPr txBox="1"/>
            <p:nvPr/>
          </p:nvSpPr>
          <p:spPr>
            <a:xfrm>
              <a:off x="8020799" y="5646982"/>
              <a:ext cx="1375960"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Prologue Extended</a:t>
              </a:r>
              <a:endParaRPr lang="en-US" dirty="0"/>
            </a:p>
          </p:txBody>
        </p:sp>
        <p:sp>
          <p:nvSpPr>
            <p:cNvPr id="65" name="Right Brace 64">
              <a:extLst>
                <a:ext uri="{FF2B5EF4-FFF2-40B4-BE49-F238E27FC236}">
                  <a16:creationId xmlns:a16="http://schemas.microsoft.com/office/drawing/2014/main" id="{D6559852-F112-3440-8441-43AAD89C2EF4}"/>
                </a:ext>
              </a:extLst>
            </p:cNvPr>
            <p:cNvSpPr/>
            <p:nvPr/>
          </p:nvSpPr>
          <p:spPr>
            <a:xfrm rot="10800000">
              <a:off x="9402722" y="5646981"/>
              <a:ext cx="283307" cy="744463"/>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41" name="TextBox 40">
            <a:extLst>
              <a:ext uri="{FF2B5EF4-FFF2-40B4-BE49-F238E27FC236}">
                <a16:creationId xmlns:a16="http://schemas.microsoft.com/office/drawing/2014/main" id="{68519BD2-E5DF-B545-B51D-2939DA81D1A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150891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uiExpand="1" build="p" animBg="1"/>
      <p:bldP spid="41"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76FF9F-59C3-5B1E-1454-95446D758E0D}"/>
              </a:ext>
            </a:extLst>
          </p:cNvPr>
          <p:cNvSpPr>
            <a:spLocks noGrp="1"/>
          </p:cNvSpPr>
          <p:nvPr>
            <p:ph sz="quarter" idx="15"/>
          </p:nvPr>
        </p:nvSpPr>
        <p:spPr/>
        <p:txBody>
          <a:bodyPr/>
          <a:lstStyle/>
          <a:p>
            <a:endParaRPr lang="en-US"/>
          </a:p>
        </p:txBody>
      </p:sp>
      <p:sp>
        <p:nvSpPr>
          <p:cNvPr id="3" name="Title 2">
            <a:extLst>
              <a:ext uri="{FF2B5EF4-FFF2-40B4-BE49-F238E27FC236}">
                <a16:creationId xmlns:a16="http://schemas.microsoft.com/office/drawing/2014/main" id="{1ECB964F-FE00-FDC8-7963-397A92C499BA}"/>
              </a:ext>
            </a:extLst>
          </p:cNvPr>
          <p:cNvSpPr>
            <a:spLocks noGrp="1"/>
          </p:cNvSpPr>
          <p:nvPr>
            <p:ph type="title"/>
          </p:nvPr>
        </p:nvSpPr>
        <p:spPr/>
        <p:txBody>
          <a:bodyPr/>
          <a:lstStyle/>
          <a:p>
            <a:r>
              <a:rPr lang="en-US" dirty="0"/>
              <a:t>Extra Slides</a:t>
            </a:r>
          </a:p>
        </p:txBody>
      </p:sp>
    </p:spTree>
    <p:extLst>
      <p:ext uri="{BB962C8B-B14F-4D97-AF65-F5344CB8AC3E}">
        <p14:creationId xmlns:p14="http://schemas.microsoft.com/office/powerpoint/2010/main" val="62705179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98242" y="14492"/>
            <a:ext cx="12093758" cy="490633"/>
          </a:xfrm>
        </p:spPr>
        <p:txBody>
          <a:bodyPr/>
          <a:lstStyle/>
          <a:p>
            <a:r>
              <a:rPr lang="en-US" dirty="0"/>
              <a:t>Reference: LDR/STR – Register To/From Memory Copy</a:t>
            </a:r>
          </a:p>
        </p:txBody>
      </p:sp>
      <p:sp>
        <p:nvSpPr>
          <p:cNvPr id="3" name="Content Placeholder 2">
            <a:extLst>
              <a:ext uri="{FF2B5EF4-FFF2-40B4-BE49-F238E27FC236}">
                <a16:creationId xmlns:a16="http://schemas.microsoft.com/office/drawing/2014/main" id="{6A004166-69B8-C54C-89AD-C39CD6155CEB}"/>
              </a:ext>
            </a:extLst>
          </p:cNvPr>
          <p:cNvSpPr>
            <a:spLocks noGrp="1"/>
          </p:cNvSpPr>
          <p:nvPr>
            <p:ph sz="half" idx="1"/>
          </p:nvPr>
        </p:nvSpPr>
        <p:spPr>
          <a:xfrm>
            <a:off x="1154624" y="2841489"/>
            <a:ext cx="10048377" cy="1596455"/>
          </a:xfrm>
          <a:solidFill>
            <a:schemeClr val="accent4">
              <a:lumMod val="20000"/>
              <a:lumOff val="80000"/>
            </a:schemeClr>
          </a:solidFill>
          <a:ln>
            <a:solidFill>
              <a:schemeClr val="tx2"/>
            </a:solidFill>
          </a:ln>
        </p:spPr>
        <p:txBody>
          <a:bodyPr/>
          <a:lstStyle/>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 imm12] </a:t>
            </a:r>
            <a:r>
              <a:rPr lang="en-US" sz="1800" dirty="0">
                <a:solidFill>
                  <a:srgbClr val="00B050"/>
                </a:solidFill>
                <a:latin typeface="Consolas" panose="020B0609020204030204" pitchFamily="49" charset="0"/>
                <a:cs typeface="Consolas" panose="020B0609020204030204" pitchFamily="49" charset="0"/>
              </a:rPr>
              <a:t>// base register pointer + offset  </a:t>
            </a:r>
            <a:r>
              <a:rPr lang="en-US" sz="1800" dirty="0">
                <a:solidFill>
                  <a:srgbClr val="FF0000"/>
                </a:solidFill>
                <a:latin typeface="Consolas" panose="020B0609020204030204" pitchFamily="49" charset="0"/>
                <a:cs typeface="Consolas" panose="020B0609020204030204" pitchFamily="49" charset="0"/>
              </a:rPr>
              <a:t>imm12 in bytes  </a:t>
            </a:r>
          </a:p>
          <a:p>
            <a:pPr marL="0" indent="0">
              <a:lnSpc>
                <a:spcPct val="100000"/>
              </a:lnSpc>
              <a:buNone/>
            </a:pPr>
            <a:r>
              <a:rPr lang="en-US" sz="1800" dirty="0">
                <a:solidFill>
                  <a:srgbClr val="0070C0"/>
                </a:solidFill>
                <a:latin typeface="Consolas" panose="020B0609020204030204" pitchFamily="49" charset="0"/>
                <a:cs typeface="Consolas" panose="020B0609020204030204" pitchFamily="49" charset="0"/>
              </a:rPr>
              <a:t>                             -4095 &lt;= imm12 &lt;= 4095 (bytes)</a:t>
            </a:r>
          </a:p>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a:t>
            </a:r>
            <a:r>
              <a:rPr lang="en-US" sz="1800" dirty="0">
                <a:solidFill>
                  <a:srgbClr val="00B050"/>
                </a:solidFill>
                <a:latin typeface="Consolas" panose="020B0609020204030204" pitchFamily="49" charset="0"/>
                <a:cs typeface="Consolas" panose="020B0609020204030204" pitchFamily="49" charset="0"/>
              </a:rPr>
              <a:t>// base register pointer + 0 (imm12 is 0) </a:t>
            </a:r>
            <a:endParaRPr lang="en-US" sz="1800" dirty="0">
              <a:solidFill>
                <a:srgbClr val="0070C0"/>
              </a:solidFill>
              <a:latin typeface="Consolas" panose="020B0609020204030204" pitchFamily="49" charset="0"/>
              <a:cs typeface="Consolas" panose="020B0609020204030204" pitchFamily="49" charset="0"/>
            </a:endParaRPr>
          </a:p>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 Rm]    </a:t>
            </a:r>
            <a:r>
              <a:rPr lang="en-US" sz="1800" dirty="0">
                <a:solidFill>
                  <a:srgbClr val="00B050"/>
                </a:solidFill>
                <a:latin typeface="Consolas" panose="020B0609020204030204" pitchFamily="49" charset="0"/>
                <a:cs typeface="Consolas" panose="020B0609020204030204" pitchFamily="49" charset="0"/>
              </a:rPr>
              <a:t>// base register pointer +- offset register</a:t>
            </a:r>
          </a:p>
        </p:txBody>
      </p:sp>
      <p:sp>
        <p:nvSpPr>
          <p:cNvPr id="12" name="Rectangle 11">
            <a:extLst>
              <a:ext uri="{FF2B5EF4-FFF2-40B4-BE49-F238E27FC236}">
                <a16:creationId xmlns:a16="http://schemas.microsoft.com/office/drawing/2014/main" id="{EC97489C-7F00-F94B-AB7C-3D3EA9E25AF5}"/>
              </a:ext>
            </a:extLst>
          </p:cNvPr>
          <p:cNvSpPr/>
          <p:nvPr/>
        </p:nvSpPr>
        <p:spPr>
          <a:xfrm>
            <a:off x="424715" y="656435"/>
            <a:ext cx="5633963"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BAC17B2-B866-6F45-A481-CDBD9BBA3695}"/>
              </a:ext>
            </a:extLst>
          </p:cNvPr>
          <p:cNvCxnSpPr>
            <a:cxnSpLocks/>
          </p:cNvCxnSpPr>
          <p:nvPr/>
        </p:nvCxnSpPr>
        <p:spPr bwMode="auto">
          <a:xfrm flipV="1">
            <a:off x="4093718" y="1777960"/>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14" name="TextBox 13">
            <a:extLst>
              <a:ext uri="{FF2B5EF4-FFF2-40B4-BE49-F238E27FC236}">
                <a16:creationId xmlns:a16="http://schemas.microsoft.com/office/drawing/2014/main" id="{30BB1B4A-4FC8-FF45-824D-3DED9AC86C5C}"/>
              </a:ext>
            </a:extLst>
          </p:cNvPr>
          <p:cNvSpPr txBox="1"/>
          <p:nvPr/>
        </p:nvSpPr>
        <p:spPr>
          <a:xfrm>
            <a:off x="3814625" y="2193840"/>
            <a:ext cx="1680909" cy="369332"/>
          </a:xfrm>
          <a:prstGeom prst="rect">
            <a:avLst/>
          </a:prstGeom>
          <a:solidFill>
            <a:schemeClr val="bg1"/>
          </a:solidFill>
          <a:ln w="25400">
            <a:solidFill>
              <a:srgbClr val="0070C0"/>
            </a:solidFill>
          </a:ln>
        </p:spPr>
        <p:txBody>
          <a:bodyPr wrap="none" rtlCol="0">
            <a:spAutoFit/>
          </a:bodyPr>
          <a:lstStyle/>
          <a:p>
            <a:r>
              <a:rPr lang="en-US" dirty="0">
                <a:solidFill>
                  <a:srgbClr val="0070C0"/>
                </a:solidFill>
              </a:rPr>
              <a:t>offset constant</a:t>
            </a:r>
          </a:p>
        </p:txBody>
      </p:sp>
      <p:cxnSp>
        <p:nvCxnSpPr>
          <p:cNvPr id="15" name="Straight Arrow Connector 14">
            <a:extLst>
              <a:ext uri="{FF2B5EF4-FFF2-40B4-BE49-F238E27FC236}">
                <a16:creationId xmlns:a16="http://schemas.microsoft.com/office/drawing/2014/main" id="{94538FC1-9DFC-5D44-8D07-EE254CBB8A1A}"/>
              </a:ext>
            </a:extLst>
          </p:cNvPr>
          <p:cNvCxnSpPr>
            <a:cxnSpLocks/>
          </p:cNvCxnSpPr>
          <p:nvPr/>
        </p:nvCxnSpPr>
        <p:spPr bwMode="auto">
          <a:xfrm flipV="1">
            <a:off x="3144252" y="1857037"/>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16" name="TextBox 15">
            <a:extLst>
              <a:ext uri="{FF2B5EF4-FFF2-40B4-BE49-F238E27FC236}">
                <a16:creationId xmlns:a16="http://schemas.microsoft.com/office/drawing/2014/main" id="{CB324431-7130-3B45-B69F-E25D00172087}"/>
              </a:ext>
            </a:extLst>
          </p:cNvPr>
          <p:cNvSpPr txBox="1"/>
          <p:nvPr/>
        </p:nvSpPr>
        <p:spPr>
          <a:xfrm>
            <a:off x="694858" y="2199005"/>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destination register</a:t>
            </a:r>
          </a:p>
        </p:txBody>
      </p:sp>
      <p:sp>
        <p:nvSpPr>
          <p:cNvPr id="17" name="TextBox 16">
            <a:extLst>
              <a:ext uri="{FF2B5EF4-FFF2-40B4-BE49-F238E27FC236}">
                <a16:creationId xmlns:a16="http://schemas.microsoft.com/office/drawing/2014/main" id="{41409EC0-1E32-9D44-9365-5697996537B2}"/>
              </a:ext>
            </a:extLst>
          </p:cNvPr>
          <p:cNvSpPr txBox="1"/>
          <p:nvPr/>
        </p:nvSpPr>
        <p:spPr>
          <a:xfrm>
            <a:off x="557076" y="1490762"/>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18" name="TextBox 17">
            <a:extLst>
              <a:ext uri="{FF2B5EF4-FFF2-40B4-BE49-F238E27FC236}">
                <a16:creationId xmlns:a16="http://schemas.microsoft.com/office/drawing/2014/main" id="{4026FEAB-2E70-3544-BC62-2FA31EADD170}"/>
              </a:ext>
            </a:extLst>
          </p:cNvPr>
          <p:cNvSpPr txBox="1"/>
          <p:nvPr/>
        </p:nvSpPr>
        <p:spPr>
          <a:xfrm>
            <a:off x="2866348" y="1495467"/>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19" name="TextBox 18">
            <a:extLst>
              <a:ext uri="{FF2B5EF4-FFF2-40B4-BE49-F238E27FC236}">
                <a16:creationId xmlns:a16="http://schemas.microsoft.com/office/drawing/2014/main" id="{A750EAE6-EB13-6045-82CF-E5F24005C9EA}"/>
              </a:ext>
            </a:extLst>
          </p:cNvPr>
          <p:cNvSpPr txBox="1"/>
          <p:nvPr/>
        </p:nvSpPr>
        <p:spPr>
          <a:xfrm>
            <a:off x="3478312" y="1490762"/>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imm12</a:t>
            </a:r>
          </a:p>
        </p:txBody>
      </p:sp>
      <p:sp>
        <p:nvSpPr>
          <p:cNvPr id="20" name="TextBox 19">
            <a:extLst>
              <a:ext uri="{FF2B5EF4-FFF2-40B4-BE49-F238E27FC236}">
                <a16:creationId xmlns:a16="http://schemas.microsoft.com/office/drawing/2014/main" id="{C164B073-D7E6-474B-80D2-09970EFD2CDC}"/>
              </a:ext>
            </a:extLst>
          </p:cNvPr>
          <p:cNvSpPr txBox="1"/>
          <p:nvPr/>
        </p:nvSpPr>
        <p:spPr>
          <a:xfrm>
            <a:off x="2260536" y="149181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21" name="Straight Arrow Connector 20">
            <a:extLst>
              <a:ext uri="{FF2B5EF4-FFF2-40B4-BE49-F238E27FC236}">
                <a16:creationId xmlns:a16="http://schemas.microsoft.com/office/drawing/2014/main" id="{FD278D8D-E977-644A-A7E0-F575CDBDD05B}"/>
              </a:ext>
            </a:extLst>
          </p:cNvPr>
          <p:cNvCxnSpPr>
            <a:cxnSpLocks/>
          </p:cNvCxnSpPr>
          <p:nvPr/>
        </p:nvCxnSpPr>
        <p:spPr bwMode="auto">
          <a:xfrm>
            <a:off x="2616764" y="1084973"/>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22" name="TextBox 21">
            <a:extLst>
              <a:ext uri="{FF2B5EF4-FFF2-40B4-BE49-F238E27FC236}">
                <a16:creationId xmlns:a16="http://schemas.microsoft.com/office/drawing/2014/main" id="{31D0E096-592B-D34F-AEF6-1AE54C2C9F41}"/>
              </a:ext>
            </a:extLst>
          </p:cNvPr>
          <p:cNvSpPr txBox="1"/>
          <p:nvPr/>
        </p:nvSpPr>
        <p:spPr>
          <a:xfrm>
            <a:off x="1855237" y="707399"/>
            <a:ext cx="395683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contains address</a:t>
            </a:r>
          </a:p>
        </p:txBody>
      </p:sp>
      <p:sp>
        <p:nvSpPr>
          <p:cNvPr id="41" name="TextBox 40">
            <a:extLst>
              <a:ext uri="{FF2B5EF4-FFF2-40B4-BE49-F238E27FC236}">
                <a16:creationId xmlns:a16="http://schemas.microsoft.com/office/drawing/2014/main" id="{6AFCC1C8-574E-8E4E-8555-AF8F96C64834}"/>
              </a:ext>
            </a:extLst>
          </p:cNvPr>
          <p:cNvSpPr txBox="1"/>
          <p:nvPr/>
        </p:nvSpPr>
        <p:spPr>
          <a:xfrm>
            <a:off x="1855238" y="1490762"/>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3" name="TextBox 42">
            <a:extLst>
              <a:ext uri="{FF2B5EF4-FFF2-40B4-BE49-F238E27FC236}">
                <a16:creationId xmlns:a16="http://schemas.microsoft.com/office/drawing/2014/main" id="{D586C981-D013-4F48-8C5A-8E47500AF226}"/>
              </a:ext>
            </a:extLst>
          </p:cNvPr>
          <p:cNvSpPr txBox="1"/>
          <p:nvPr/>
        </p:nvSpPr>
        <p:spPr>
          <a:xfrm>
            <a:off x="557076" y="722441"/>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8" name="Straight Arrow Connector 7">
            <a:extLst>
              <a:ext uri="{FF2B5EF4-FFF2-40B4-BE49-F238E27FC236}">
                <a16:creationId xmlns:a16="http://schemas.microsoft.com/office/drawing/2014/main" id="{0DC50C43-B247-C542-B15B-579DDCF77113}"/>
              </a:ext>
            </a:extLst>
          </p:cNvPr>
          <p:cNvCxnSpPr>
            <a:endCxn id="41" idx="0"/>
          </p:cNvCxnSpPr>
          <p:nvPr/>
        </p:nvCxnSpPr>
        <p:spPr>
          <a:xfrm>
            <a:off x="1547447" y="1091773"/>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CE5AE9F5-DC96-824F-A293-2B5EB5AFE680}"/>
              </a:ext>
            </a:extLst>
          </p:cNvPr>
          <p:cNvGrpSpPr/>
          <p:nvPr/>
        </p:nvGrpSpPr>
        <p:grpSpPr>
          <a:xfrm>
            <a:off x="6293814" y="630667"/>
            <a:ext cx="5633964" cy="1989556"/>
            <a:chOff x="6260122" y="452935"/>
            <a:chExt cx="5633964" cy="1989556"/>
          </a:xfrm>
        </p:grpSpPr>
        <p:sp>
          <p:nvSpPr>
            <p:cNvPr id="24" name="Rectangle 23">
              <a:extLst>
                <a:ext uri="{FF2B5EF4-FFF2-40B4-BE49-F238E27FC236}">
                  <a16:creationId xmlns:a16="http://schemas.microsoft.com/office/drawing/2014/main" id="{A1E002E9-C49C-B144-8E83-3FD2C22AF615}"/>
                </a:ext>
              </a:extLst>
            </p:cNvPr>
            <p:cNvSpPr/>
            <p:nvPr/>
          </p:nvSpPr>
          <p:spPr>
            <a:xfrm>
              <a:off x="6260122" y="452935"/>
              <a:ext cx="5633964"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439FD4B8-2998-BE4D-999F-BC8A0EBE6DB8}"/>
                </a:ext>
              </a:extLst>
            </p:cNvPr>
            <p:cNvCxnSpPr>
              <a:cxnSpLocks/>
            </p:cNvCxnSpPr>
            <p:nvPr/>
          </p:nvCxnSpPr>
          <p:spPr bwMode="auto">
            <a:xfrm flipV="1">
              <a:off x="9941249" y="1603051"/>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26" name="TextBox 25">
              <a:extLst>
                <a:ext uri="{FF2B5EF4-FFF2-40B4-BE49-F238E27FC236}">
                  <a16:creationId xmlns:a16="http://schemas.microsoft.com/office/drawing/2014/main" id="{9356F3AB-7A3A-074A-A40B-8FD368B0416B}"/>
                </a:ext>
              </a:extLst>
            </p:cNvPr>
            <p:cNvSpPr txBox="1"/>
            <p:nvPr/>
          </p:nvSpPr>
          <p:spPr>
            <a:xfrm>
              <a:off x="9465482" y="1959340"/>
              <a:ext cx="2334935" cy="369332"/>
            </a:xfrm>
            <a:prstGeom prst="rect">
              <a:avLst/>
            </a:prstGeom>
            <a:solidFill>
              <a:schemeClr val="bg1"/>
            </a:solidFill>
            <a:ln w="25400">
              <a:solidFill>
                <a:srgbClr val="0070C0"/>
              </a:solidFill>
            </a:ln>
          </p:spPr>
          <p:txBody>
            <a:bodyPr wrap="none" rtlCol="0">
              <a:spAutoFit/>
            </a:bodyPr>
            <a:lstStyle/>
            <a:p>
              <a:r>
                <a:rPr lang="en-US" dirty="0">
                  <a:solidFill>
                    <a:srgbClr val="0070C0"/>
                  </a:solidFill>
                </a:rPr>
                <a:t>Offset/index Register</a:t>
              </a:r>
            </a:p>
          </p:txBody>
        </p:sp>
        <p:cxnSp>
          <p:nvCxnSpPr>
            <p:cNvPr id="27" name="Straight Arrow Connector 26">
              <a:extLst>
                <a:ext uri="{FF2B5EF4-FFF2-40B4-BE49-F238E27FC236}">
                  <a16:creationId xmlns:a16="http://schemas.microsoft.com/office/drawing/2014/main" id="{4DBB029A-B563-7F46-B372-0DD7A36B2ED8}"/>
                </a:ext>
              </a:extLst>
            </p:cNvPr>
            <p:cNvCxnSpPr>
              <a:cxnSpLocks/>
            </p:cNvCxnSpPr>
            <p:nvPr/>
          </p:nvCxnSpPr>
          <p:spPr bwMode="auto">
            <a:xfrm flipV="1">
              <a:off x="9200815" y="1622370"/>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28" name="TextBox 27">
              <a:extLst>
                <a:ext uri="{FF2B5EF4-FFF2-40B4-BE49-F238E27FC236}">
                  <a16:creationId xmlns:a16="http://schemas.microsoft.com/office/drawing/2014/main" id="{51564177-F2D3-104B-9EDA-B15B325F67A7}"/>
                </a:ext>
              </a:extLst>
            </p:cNvPr>
            <p:cNvSpPr txBox="1"/>
            <p:nvPr/>
          </p:nvSpPr>
          <p:spPr>
            <a:xfrm>
              <a:off x="6617594" y="1960993"/>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destination register</a:t>
              </a:r>
            </a:p>
          </p:txBody>
        </p:sp>
        <p:sp>
          <p:nvSpPr>
            <p:cNvPr id="29" name="TextBox 28">
              <a:extLst>
                <a:ext uri="{FF2B5EF4-FFF2-40B4-BE49-F238E27FC236}">
                  <a16:creationId xmlns:a16="http://schemas.microsoft.com/office/drawing/2014/main" id="{4756B6B8-EDBA-5844-BB01-2EA1896DFCF1}"/>
                </a:ext>
              </a:extLst>
            </p:cNvPr>
            <p:cNvSpPr txBox="1"/>
            <p:nvPr/>
          </p:nvSpPr>
          <p:spPr>
            <a:xfrm>
              <a:off x="6740915" y="1255794"/>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30" name="TextBox 29">
              <a:extLst>
                <a:ext uri="{FF2B5EF4-FFF2-40B4-BE49-F238E27FC236}">
                  <a16:creationId xmlns:a16="http://schemas.microsoft.com/office/drawing/2014/main" id="{E71DC2C2-F786-7841-A483-4BAFA3CFBD2B}"/>
                </a:ext>
              </a:extLst>
            </p:cNvPr>
            <p:cNvSpPr txBox="1"/>
            <p:nvPr/>
          </p:nvSpPr>
          <p:spPr>
            <a:xfrm>
              <a:off x="9013463" y="1259447"/>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32" name="TextBox 31">
              <a:extLst>
                <a:ext uri="{FF2B5EF4-FFF2-40B4-BE49-F238E27FC236}">
                  <a16:creationId xmlns:a16="http://schemas.microsoft.com/office/drawing/2014/main" id="{64B3D027-53D7-8544-8ADD-28926B9D792A}"/>
                </a:ext>
              </a:extLst>
            </p:cNvPr>
            <p:cNvSpPr txBox="1"/>
            <p:nvPr/>
          </p:nvSpPr>
          <p:spPr>
            <a:xfrm>
              <a:off x="8407651" y="125579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33" name="Straight Arrow Connector 32">
              <a:extLst>
                <a:ext uri="{FF2B5EF4-FFF2-40B4-BE49-F238E27FC236}">
                  <a16:creationId xmlns:a16="http://schemas.microsoft.com/office/drawing/2014/main" id="{3FC9B910-3792-524C-9DC7-9987E5CF347A}"/>
                </a:ext>
              </a:extLst>
            </p:cNvPr>
            <p:cNvCxnSpPr>
              <a:cxnSpLocks/>
            </p:cNvCxnSpPr>
            <p:nvPr/>
          </p:nvCxnSpPr>
          <p:spPr bwMode="auto">
            <a:xfrm>
              <a:off x="8710557" y="886078"/>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34" name="TextBox 33">
              <a:extLst>
                <a:ext uri="{FF2B5EF4-FFF2-40B4-BE49-F238E27FC236}">
                  <a16:creationId xmlns:a16="http://schemas.microsoft.com/office/drawing/2014/main" id="{9C6CCDD2-37B6-4F47-8970-7FB05A862360}"/>
                </a:ext>
              </a:extLst>
            </p:cNvPr>
            <p:cNvSpPr txBox="1"/>
            <p:nvPr/>
          </p:nvSpPr>
          <p:spPr>
            <a:xfrm>
              <a:off x="8030030" y="529634"/>
              <a:ext cx="3810363"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 address</a:t>
              </a:r>
            </a:p>
          </p:txBody>
        </p:sp>
        <p:sp>
          <p:nvSpPr>
            <p:cNvPr id="37" name="TextBox 36">
              <a:extLst>
                <a:ext uri="{FF2B5EF4-FFF2-40B4-BE49-F238E27FC236}">
                  <a16:creationId xmlns:a16="http://schemas.microsoft.com/office/drawing/2014/main" id="{C78A716F-DB0F-2F47-B855-E8DCC6916433}"/>
                </a:ext>
              </a:extLst>
            </p:cNvPr>
            <p:cNvSpPr txBox="1"/>
            <p:nvPr/>
          </p:nvSpPr>
          <p:spPr>
            <a:xfrm>
              <a:off x="9623059" y="1255794"/>
              <a:ext cx="598241"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Rm</a:t>
              </a:r>
            </a:p>
          </p:txBody>
        </p:sp>
        <p:sp>
          <p:nvSpPr>
            <p:cNvPr id="44" name="TextBox 43">
              <a:extLst>
                <a:ext uri="{FF2B5EF4-FFF2-40B4-BE49-F238E27FC236}">
                  <a16:creationId xmlns:a16="http://schemas.microsoft.com/office/drawing/2014/main" id="{5A377830-13DC-1744-8C63-67313136F57B}"/>
                </a:ext>
              </a:extLst>
            </p:cNvPr>
            <p:cNvSpPr txBox="1"/>
            <p:nvPr/>
          </p:nvSpPr>
          <p:spPr>
            <a:xfrm>
              <a:off x="8030030" y="1259447"/>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5" name="TextBox 44">
              <a:extLst>
                <a:ext uri="{FF2B5EF4-FFF2-40B4-BE49-F238E27FC236}">
                  <a16:creationId xmlns:a16="http://schemas.microsoft.com/office/drawing/2014/main" id="{C55FFCDC-3B9F-6841-B790-4155C75ACE51}"/>
                </a:ext>
              </a:extLst>
            </p:cNvPr>
            <p:cNvSpPr txBox="1"/>
            <p:nvPr/>
          </p:nvSpPr>
          <p:spPr>
            <a:xfrm>
              <a:off x="6696665" y="534423"/>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46" name="Straight Arrow Connector 45">
              <a:extLst>
                <a:ext uri="{FF2B5EF4-FFF2-40B4-BE49-F238E27FC236}">
                  <a16:creationId xmlns:a16="http://schemas.microsoft.com/office/drawing/2014/main" id="{B75AE734-E36F-4447-B624-0F705B60C59D}"/>
                </a:ext>
              </a:extLst>
            </p:cNvPr>
            <p:cNvCxnSpPr/>
            <p:nvPr/>
          </p:nvCxnSpPr>
          <p:spPr>
            <a:xfrm>
              <a:off x="7687036" y="903755"/>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AF856C21-FD78-7B4B-8EBD-9CB66FDB0BC1}"/>
              </a:ext>
            </a:extLst>
          </p:cNvPr>
          <p:cNvSpPr txBox="1"/>
          <p:nvPr/>
        </p:nvSpPr>
        <p:spPr>
          <a:xfrm>
            <a:off x="1933500" y="4633442"/>
            <a:ext cx="8877840" cy="2246769"/>
          </a:xfrm>
          <a:prstGeom prst="rect">
            <a:avLst/>
          </a:prstGeom>
          <a:solidFill>
            <a:schemeClr val="accent4">
              <a:lumMod val="20000"/>
              <a:lumOff val="80000"/>
            </a:schemeClr>
          </a:solidFill>
          <a:ln>
            <a:solidFill>
              <a:srgbClr val="000000"/>
            </a:solidFill>
          </a:ln>
        </p:spPr>
        <p:txBody>
          <a:bodyPr wrap="square" rtlCol="0">
            <a:spAutoFit/>
          </a:bodyPr>
          <a:lstStyle/>
          <a:p>
            <a:r>
              <a:rPr lang="en-US" sz="2000" dirty="0" err="1">
                <a:solidFill>
                  <a:srgbClr val="FF0000"/>
                </a:solidFill>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a:t>
            </a:r>
            <a:r>
              <a:rPr lang="en-US" sz="2000" dirty="0">
                <a:solidFill>
                  <a:schemeClr val="tx1">
                    <a:lumMod val="50000"/>
                  </a:schemeClr>
                </a:solidFill>
                <a:latin typeface="Consolas" panose="020B0609020204030204" pitchFamily="49" charset="0"/>
                <a:cs typeface="Consolas" panose="020B0609020204030204" pitchFamily="49" charset="0"/>
              </a:rPr>
              <a:t>r1, =</a:t>
            </a:r>
            <a:r>
              <a:rPr lang="en-US" sz="2000" dirty="0" err="1">
                <a:solidFill>
                  <a:schemeClr val="tx1">
                    <a:lumMod val="50000"/>
                  </a:schemeClr>
                </a:solidFill>
                <a:latin typeface="Consolas" panose="020B0609020204030204" pitchFamily="49" charset="0"/>
                <a:cs typeface="Consolas" panose="020B0609020204030204" pitchFamily="49" charset="0"/>
              </a:rPr>
              <a:t>var_x</a:t>
            </a:r>
            <a:r>
              <a:rPr lang="en-US" sz="2000"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 r1 = &amp;</a:t>
            </a:r>
            <a:r>
              <a:rPr lang="en-US" sz="2000" dirty="0" err="1">
                <a:solidFill>
                  <a:srgbClr val="00B050"/>
                </a:solidFill>
                <a:latin typeface="Consolas" panose="020B0609020204030204" pitchFamily="49" charset="0"/>
                <a:cs typeface="Consolas" panose="020B0609020204030204" pitchFamily="49" charset="0"/>
              </a:rPr>
              <a:t>var_x</a:t>
            </a:r>
            <a:r>
              <a:rPr lang="en-US" sz="2000" dirty="0">
                <a:solidFill>
                  <a:srgbClr val="00B050"/>
                </a:solidFill>
                <a:latin typeface="Consolas" panose="020B0609020204030204" pitchFamily="49" charset="0"/>
                <a:cs typeface="Consolas" panose="020B0609020204030204" pitchFamily="49" charset="0"/>
              </a:rPr>
              <a:t> </a:t>
            </a:r>
          </a:p>
          <a:p>
            <a:r>
              <a:rPr lang="en-US" sz="2000" dirty="0">
                <a:solidFill>
                  <a:schemeClr val="accent1"/>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 		</a:t>
            </a:r>
            <a:r>
              <a:rPr lang="en-US" sz="2000" dirty="0">
                <a:solidFill>
                  <a:schemeClr val="tx1">
                    <a:lumMod val="50000"/>
                  </a:schemeClr>
                </a:solidFill>
                <a:latin typeface="Consolas" panose="020B0609020204030204" pitchFamily="49" charset="0"/>
                <a:cs typeface="Consolas" panose="020B0609020204030204" pitchFamily="49" charset="0"/>
              </a:rPr>
              <a:t>r1, =mylabel+4  	</a:t>
            </a:r>
            <a:r>
              <a:rPr lang="en-US" sz="2000" dirty="0">
                <a:solidFill>
                  <a:srgbClr val="00B050"/>
                </a:solidFill>
                <a:latin typeface="Consolas" panose="020B0609020204030204" pitchFamily="49" charset="0"/>
                <a:cs typeface="Consolas" panose="020B0609020204030204" pitchFamily="49" charset="0"/>
              </a:rPr>
              <a:t>// *(mylabel+4) = r1</a:t>
            </a:r>
          </a:p>
          <a:p>
            <a:pPr>
              <a:tabLst>
                <a:tab pos="1371600" algn="l"/>
              </a:tabLst>
            </a:pP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000000"/>
                </a:solidFill>
                <a:latin typeface="Consolas" panose="020B0609020204030204" pitchFamily="49" charset="0"/>
                <a:cs typeface="Consolas" panose="020B0609020204030204" pitchFamily="49" charset="0"/>
              </a:rPr>
              <a:t> 		r1, =0x246abcd  	</a:t>
            </a:r>
            <a:r>
              <a:rPr lang="en-US" sz="2000" dirty="0">
                <a:solidFill>
                  <a:schemeClr val="accent5"/>
                </a:solidFill>
                <a:latin typeface="Consolas" panose="020B0609020204030204" pitchFamily="49" charset="0"/>
                <a:cs typeface="Consolas" panose="020B0609020204030204" pitchFamily="49" charset="0"/>
              </a:rPr>
              <a:t>// load an immediate into r1</a:t>
            </a:r>
          </a:p>
          <a:p>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r1, [r3]	      </a:t>
            </a:r>
            <a:r>
              <a:rPr lang="en-US" sz="2000" dirty="0">
                <a:solidFill>
                  <a:srgbClr val="00B050"/>
                </a:solidFill>
                <a:latin typeface="Consolas" panose="020B0609020204030204" pitchFamily="49" charset="0"/>
                <a:cs typeface="Consolas" panose="020B0609020204030204" pitchFamily="49" charset="0"/>
              </a:rPr>
              <a:t>// y = *r3 (4 bytes)</a:t>
            </a:r>
          </a:p>
          <a:p>
            <a:r>
              <a:rPr lang="en-US" sz="2000" dirty="0">
                <a:solidFill>
                  <a:schemeClr val="accent1"/>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 	  	r1, [r0]           </a:t>
            </a:r>
            <a:r>
              <a:rPr lang="en-US" sz="2000" dirty="0">
                <a:solidFill>
                  <a:srgbClr val="00B050"/>
                </a:solidFill>
                <a:latin typeface="Consolas" panose="020B0609020204030204" pitchFamily="49" charset="0"/>
                <a:cs typeface="Consolas" panose="020B0609020204030204" pitchFamily="49" charset="0"/>
              </a:rPr>
              <a:t>// *r0 = r1</a:t>
            </a:r>
          </a:p>
          <a:p>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r1, [r3, -4]	      </a:t>
            </a:r>
            <a:r>
              <a:rPr lang="en-US" sz="2000" dirty="0">
                <a:solidFill>
                  <a:srgbClr val="00B050"/>
                </a:solidFill>
                <a:latin typeface="Consolas" panose="020B0609020204030204" pitchFamily="49" charset="0"/>
                <a:cs typeface="Consolas" panose="020B0609020204030204" pitchFamily="49" charset="0"/>
              </a:rPr>
              <a:t>// y = *(r3 – 4) (4 bytes)</a:t>
            </a:r>
          </a:p>
          <a:p>
            <a:r>
              <a:rPr lang="en-US" sz="2000" dirty="0">
                <a:solidFill>
                  <a:schemeClr val="accent1"/>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 	  	r1, [r0, r2]	      </a:t>
            </a:r>
            <a:r>
              <a:rPr lang="en-US" sz="2000" dirty="0">
                <a:solidFill>
                  <a:srgbClr val="00B050"/>
                </a:solidFill>
                <a:latin typeface="Consolas" panose="020B0609020204030204" pitchFamily="49" charset="0"/>
                <a:cs typeface="Consolas" panose="020B0609020204030204" pitchFamily="49" charset="0"/>
              </a:rPr>
              <a:t>// *(r0 + r2) = r1</a:t>
            </a:r>
            <a:r>
              <a:rPr lang="en-US" sz="2000" dirty="0">
                <a:solidFill>
                  <a:schemeClr val="accent5"/>
                </a:solidFill>
                <a:latin typeface="Consolas" panose="020B0609020204030204" pitchFamily="49" charset="0"/>
                <a:cs typeface="Consolas" panose="020B0609020204030204" pitchFamily="49" charset="0"/>
              </a:rPr>
              <a:t> </a:t>
            </a:r>
          </a:p>
        </p:txBody>
      </p:sp>
      <p:sp>
        <p:nvSpPr>
          <p:cNvPr id="35" name="TextBox 34">
            <a:extLst>
              <a:ext uri="{FF2B5EF4-FFF2-40B4-BE49-F238E27FC236}">
                <a16:creationId xmlns:a16="http://schemas.microsoft.com/office/drawing/2014/main" id="{3D25B32A-B5C4-0F41-851D-72A3ECAB0F7D}"/>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4257309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5"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AF2A90-8457-D943-B07E-7C578409DA72}"/>
              </a:ext>
            </a:extLst>
          </p:cNvPr>
          <p:cNvSpPr>
            <a:spLocks noGrp="1"/>
          </p:cNvSpPr>
          <p:nvPr>
            <p:ph type="title"/>
          </p:nvPr>
        </p:nvSpPr>
        <p:spPr>
          <a:xfrm>
            <a:off x="413822" y="402257"/>
            <a:ext cx="5188464" cy="559077"/>
          </a:xfrm>
        </p:spPr>
        <p:txBody>
          <a:bodyPr/>
          <a:lstStyle/>
          <a:p>
            <a:r>
              <a:rPr lang="en-US" dirty="0"/>
              <a:t>Data Segment Variable Alignment </a:t>
            </a:r>
          </a:p>
        </p:txBody>
      </p:sp>
      <p:sp>
        <p:nvSpPr>
          <p:cNvPr id="12" name="Content Placeholder 11">
            <a:extLst>
              <a:ext uri="{FF2B5EF4-FFF2-40B4-BE49-F238E27FC236}">
                <a16:creationId xmlns:a16="http://schemas.microsoft.com/office/drawing/2014/main" id="{A938BDCB-297B-CD4D-9357-036EAC7DE364}"/>
              </a:ext>
            </a:extLst>
          </p:cNvPr>
          <p:cNvSpPr>
            <a:spLocks noGrp="1"/>
          </p:cNvSpPr>
          <p:nvPr>
            <p:ph sz="quarter" idx="17"/>
          </p:nvPr>
        </p:nvSpPr>
        <p:spPr>
          <a:xfrm>
            <a:off x="111986" y="3034481"/>
            <a:ext cx="5358524" cy="926801"/>
          </a:xfrm>
          <a:solidFill>
            <a:schemeClr val="accent4">
              <a:lumMod val="20000"/>
              <a:lumOff val="80000"/>
            </a:schemeClr>
          </a:solidFill>
          <a:ln>
            <a:solidFill>
              <a:schemeClr val="accent1"/>
            </a:solidFill>
          </a:ln>
        </p:spPr>
        <p:txBody>
          <a:bodyPr/>
          <a:lstStyle/>
          <a:p>
            <a:r>
              <a:rPr lang="en-US" sz="1800" dirty="0"/>
              <a:t>Output on the right side is generated by:</a:t>
            </a:r>
          </a:p>
          <a:p>
            <a:r>
              <a:rPr lang="en-US" sz="1800" b="1" dirty="0">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gcc</a:t>
            </a:r>
            <a:r>
              <a:rPr lang="en-US" sz="1800" b="1" dirty="0">
                <a:solidFill>
                  <a:srgbClr val="0070C0"/>
                </a:solidFill>
                <a:latin typeface="Courier New" panose="02070309020205020404" pitchFamily="49" charset="0"/>
                <a:cs typeface="Courier New" panose="02070309020205020404" pitchFamily="49" charset="0"/>
              </a:rPr>
              <a:t> -c -</a:t>
            </a:r>
            <a:r>
              <a:rPr lang="en-US" sz="1800" b="1" dirty="0" err="1">
                <a:solidFill>
                  <a:srgbClr val="0070C0"/>
                </a:solidFill>
                <a:latin typeface="Courier New" panose="02070309020205020404" pitchFamily="49" charset="0"/>
                <a:cs typeface="Courier New" panose="02070309020205020404" pitchFamily="49" charset="0"/>
              </a:rPr>
              <a:t>Wa</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ahlns</a:t>
            </a:r>
            <a:r>
              <a:rPr lang="en-US" sz="1800" b="1" dirty="0">
                <a:solidFill>
                  <a:srgbClr val="0070C0"/>
                </a:solidFill>
                <a:latin typeface="Courier New" panose="02070309020205020404" pitchFamily="49" charset="0"/>
                <a:cs typeface="Courier New" panose="02070309020205020404" pitchFamily="49" charset="0"/>
              </a:rPr>
              <a:t> al1.S</a:t>
            </a:r>
          </a:p>
        </p:txBody>
      </p:sp>
      <p:sp>
        <p:nvSpPr>
          <p:cNvPr id="4" name="Rounded Rectangle 3">
            <a:extLst>
              <a:ext uri="{FF2B5EF4-FFF2-40B4-BE49-F238E27FC236}">
                <a16:creationId xmlns:a16="http://schemas.microsoft.com/office/drawing/2014/main" id="{27F00F6A-166F-CB4C-858E-1372E14A09E5}"/>
              </a:ext>
            </a:extLst>
          </p:cNvPr>
          <p:cNvSpPr/>
          <p:nvPr/>
        </p:nvSpPr>
        <p:spPr bwMode="auto">
          <a:xfrm>
            <a:off x="413822" y="941233"/>
            <a:ext cx="4854261" cy="186856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Consolas" panose="020B0609020204030204" pitchFamily="49" charset="0"/>
                <a:cs typeface="Consolas" panose="020B0609020204030204" pitchFamily="49" charset="0"/>
              </a:rPr>
              <a:t>.data</a:t>
            </a:r>
          </a:p>
          <a:p>
            <a:r>
              <a:rPr lang="en-US" sz="1600" dirty="0" err="1">
                <a:solidFill>
                  <a:srgbClr val="000000"/>
                </a:solidFill>
                <a:effectLst/>
                <a:latin typeface="Consolas" panose="020B0609020204030204" pitchFamily="49" charset="0"/>
                <a:cs typeface="Consolas" panose="020B0609020204030204" pitchFamily="49" charset="0"/>
              </a:rPr>
              <a:t>ch</a:t>
            </a:r>
            <a:r>
              <a:rPr lang="en-US" sz="1600" dirty="0">
                <a:solidFill>
                  <a:srgbClr val="000000"/>
                </a:solidFill>
                <a:effectLst/>
                <a:latin typeface="Consolas" panose="020B0609020204030204" pitchFamily="49" charset="0"/>
                <a:cs typeface="Consolas" panose="020B0609020204030204" pitchFamily="49" charset="0"/>
              </a:rPr>
              <a:t>:     .byte 'A','B','C','D','E'</a:t>
            </a:r>
          </a:p>
          <a:p>
            <a:r>
              <a:rPr lang="en-US" sz="1600" dirty="0">
                <a:solidFill>
                  <a:srgbClr val="000000"/>
                </a:solidFill>
                <a:effectLst/>
                <a:latin typeface="Consolas" panose="020B0609020204030204" pitchFamily="49" charset="0"/>
                <a:cs typeface="Consolas" panose="020B0609020204030204" pitchFamily="49" charset="0"/>
              </a:rPr>
              <a:t>str:    .string "HIT"</a:t>
            </a:r>
          </a:p>
          <a:p>
            <a:r>
              <a:rPr lang="en-US" sz="1600" dirty="0" err="1">
                <a:solidFill>
                  <a:srgbClr val="000000"/>
                </a:solidFill>
                <a:effectLst/>
                <a:latin typeface="Consolas" panose="020B0609020204030204" pitchFamily="49" charset="0"/>
                <a:cs typeface="Consolas" panose="020B0609020204030204" pitchFamily="49" charset="0"/>
              </a:rPr>
              <a:t>ary</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hword</a:t>
            </a:r>
            <a:r>
              <a:rPr lang="en-US" sz="1600" dirty="0">
                <a:solidFill>
                  <a:srgbClr val="000000"/>
                </a:solidFill>
                <a:effectLst/>
                <a:latin typeface="Consolas" panose="020B0609020204030204" pitchFamily="49" charset="0"/>
                <a:cs typeface="Consolas" panose="020B0609020204030204" pitchFamily="49" charset="0"/>
              </a:rPr>
              <a:t> 0, 1</a:t>
            </a:r>
          </a:p>
          <a:p>
            <a:r>
              <a:rPr lang="en-US" sz="1600" dirty="0">
                <a:solidFill>
                  <a:srgbClr val="000000"/>
                </a:solidFill>
                <a:effectLst/>
                <a:latin typeface="Consolas" panose="020B0609020204030204" pitchFamily="49" charset="0"/>
                <a:cs typeface="Consolas" panose="020B0609020204030204" pitchFamily="49" charset="0"/>
              </a:rPr>
              <a:t>a:      .byte 'A'</a:t>
            </a:r>
          </a:p>
          <a:p>
            <a:r>
              <a:rPr lang="en-US" sz="1600" dirty="0">
                <a:solidFill>
                  <a:srgbClr val="000000"/>
                </a:solidFill>
                <a:effectLst/>
                <a:latin typeface="Consolas" panose="020B0609020204030204" pitchFamily="49" charset="0"/>
                <a:cs typeface="Consolas" panose="020B0609020204030204" pitchFamily="49" charset="0"/>
              </a:rPr>
              <a:t>b:      .byte 'B'</a:t>
            </a:r>
          </a:p>
          <a:p>
            <a:r>
              <a:rPr lang="en-US" sz="1600" dirty="0">
                <a:solidFill>
                  <a:srgbClr val="000000"/>
                </a:solidFill>
                <a:effectLst/>
                <a:latin typeface="Consolas" panose="020B0609020204030204" pitchFamily="49" charset="0"/>
                <a:cs typeface="Consolas" panose="020B0609020204030204" pitchFamily="49" charset="0"/>
              </a:rPr>
              <a:t>xx:     .word 2</a:t>
            </a:r>
          </a:p>
        </p:txBody>
      </p:sp>
      <p:sp>
        <p:nvSpPr>
          <p:cNvPr id="5" name="Rounded Rectangle 4">
            <a:extLst>
              <a:ext uri="{FF2B5EF4-FFF2-40B4-BE49-F238E27FC236}">
                <a16:creationId xmlns:a16="http://schemas.microsoft.com/office/drawing/2014/main" id="{21F46521-0D0F-C14B-A1D2-D6E7E9AF9AB2}"/>
              </a:ext>
            </a:extLst>
          </p:cNvPr>
          <p:cNvSpPr/>
          <p:nvPr/>
        </p:nvSpPr>
        <p:spPr bwMode="auto">
          <a:xfrm>
            <a:off x="5893498" y="362578"/>
            <a:ext cx="6150518"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err="1">
                <a:solidFill>
                  <a:srgbClr val="0070C0"/>
                </a:solidFill>
                <a:latin typeface="Courier New" panose="02070309020205020404" pitchFamily="49" charset="0"/>
                <a:cs typeface="Courier New" panose="02070309020205020404" pitchFamily="49" charset="0"/>
              </a:rPr>
              <a:t>gcc</a:t>
            </a:r>
            <a:r>
              <a:rPr lang="en-US" sz="1600" b="1" dirty="0">
                <a:solidFill>
                  <a:srgbClr val="0070C0"/>
                </a:solidFill>
                <a:latin typeface="Courier New" panose="02070309020205020404" pitchFamily="49" charset="0"/>
                <a:cs typeface="Courier New" panose="02070309020205020404" pitchFamily="49" charset="0"/>
              </a:rPr>
              <a:t> -c -</a:t>
            </a:r>
            <a:r>
              <a:rPr lang="en-US" sz="1600" b="1" dirty="0" err="1">
                <a:solidFill>
                  <a:srgbClr val="0070C0"/>
                </a:solidFill>
                <a:latin typeface="Courier New" panose="02070309020205020404" pitchFamily="49" charset="0"/>
                <a:cs typeface="Courier New" panose="02070309020205020404" pitchFamily="49" charset="0"/>
              </a:rPr>
              <a:t>Wa</a:t>
            </a:r>
            <a:r>
              <a:rPr lang="en-US" sz="1600" b="1" dirty="0">
                <a:solidFill>
                  <a:srgbClr val="0070C0"/>
                </a:solidFill>
                <a:latin typeface="Courier New" panose="02070309020205020404" pitchFamily="49" charset="0"/>
                <a:cs typeface="Courier New" panose="02070309020205020404" pitchFamily="49" charset="0"/>
              </a:rPr>
              <a:t>,-</a:t>
            </a:r>
            <a:r>
              <a:rPr lang="en-US" sz="1600" b="1" dirty="0" err="1">
                <a:solidFill>
                  <a:srgbClr val="0070C0"/>
                </a:solidFill>
                <a:latin typeface="Courier New" panose="02070309020205020404" pitchFamily="49" charset="0"/>
                <a:cs typeface="Courier New" panose="02070309020205020404" pitchFamily="49" charset="0"/>
              </a:rPr>
              <a:t>ahlns</a:t>
            </a:r>
            <a:r>
              <a:rPr lang="en-US" sz="1600" b="1" dirty="0">
                <a:solidFill>
                  <a:srgbClr val="0070C0"/>
                </a:solidFill>
                <a:latin typeface="Courier New" panose="02070309020205020404" pitchFamily="49" charset="0"/>
                <a:cs typeface="Courier New" panose="02070309020205020404" pitchFamily="49" charset="0"/>
              </a:rPr>
              <a:t> al1.S</a:t>
            </a:r>
          </a:p>
          <a:p>
            <a:r>
              <a:rPr lang="en-US" sz="1600" dirty="0">
                <a:solidFill>
                  <a:srgbClr val="000000"/>
                </a:solidFill>
                <a:effectLst/>
                <a:latin typeface="Consolas" panose="020B0609020204030204" pitchFamily="49" charset="0"/>
                <a:cs typeface="Consolas" panose="020B0609020204030204" pitchFamily="49" charset="0"/>
              </a:rPr>
              <a:t>   1              .data</a:t>
            </a:r>
          </a:p>
          <a:p>
            <a:r>
              <a:rPr lang="en-US" sz="1600" dirty="0">
                <a:solidFill>
                  <a:srgbClr val="000000"/>
                </a:solidFill>
                <a:effectLst/>
                <a:latin typeface="Consolas" panose="020B0609020204030204" pitchFamily="49" charset="0"/>
                <a:cs typeface="Consolas" panose="020B0609020204030204" pitchFamily="49" charset="0"/>
              </a:rPr>
              <a:t>   2 0000 41424344 </a:t>
            </a:r>
            <a:r>
              <a:rPr lang="en-US" sz="1600" dirty="0" err="1">
                <a:solidFill>
                  <a:srgbClr val="000000"/>
                </a:solidFill>
                <a:effectLst/>
                <a:latin typeface="Consolas" panose="020B0609020204030204" pitchFamily="49" charset="0"/>
                <a:cs typeface="Consolas" panose="020B0609020204030204" pitchFamily="49" charset="0"/>
              </a:rPr>
              <a:t>ch</a:t>
            </a:r>
            <a:r>
              <a:rPr lang="en-US" sz="1600" dirty="0">
                <a:solidFill>
                  <a:srgbClr val="000000"/>
                </a:solidFill>
                <a:effectLst/>
                <a:latin typeface="Consolas" panose="020B0609020204030204" pitchFamily="49" charset="0"/>
                <a:cs typeface="Consolas" panose="020B0609020204030204" pitchFamily="49" charset="0"/>
              </a:rPr>
              <a:t>:     .byte 'A','B','C','D','E'</a:t>
            </a:r>
          </a:p>
          <a:p>
            <a:r>
              <a:rPr lang="en-US" sz="1600" dirty="0">
                <a:solidFill>
                  <a:srgbClr val="000000"/>
                </a:solidFill>
                <a:effectLst/>
                <a:latin typeface="Consolas" panose="020B0609020204030204" pitchFamily="49" charset="0"/>
                <a:cs typeface="Consolas" panose="020B0609020204030204" pitchFamily="49" charset="0"/>
              </a:rPr>
              <a:t>   2      45</a:t>
            </a:r>
          </a:p>
          <a:p>
            <a:r>
              <a:rPr lang="en-US" sz="1600" dirty="0">
                <a:solidFill>
                  <a:srgbClr val="000000"/>
                </a:solidFill>
                <a:effectLst/>
                <a:latin typeface="Consolas" panose="020B0609020204030204" pitchFamily="49" charset="0"/>
                <a:cs typeface="Consolas" panose="020B0609020204030204" pitchFamily="49" charset="0"/>
              </a:rPr>
              <a:t>   3 0005 48495400 str:    .string "HIT"</a:t>
            </a:r>
          </a:p>
          <a:p>
            <a:r>
              <a:rPr lang="en-US" sz="1600" dirty="0">
                <a:solidFill>
                  <a:srgbClr val="000000"/>
                </a:solidFill>
                <a:effectLst/>
                <a:latin typeface="Consolas" panose="020B0609020204030204" pitchFamily="49" charset="0"/>
                <a:cs typeface="Consolas" panose="020B0609020204030204" pitchFamily="49" charset="0"/>
              </a:rPr>
              <a:t>   4 00</a:t>
            </a:r>
            <a:r>
              <a:rPr lang="en-US" sz="1600" dirty="0">
                <a:solidFill>
                  <a:srgbClr val="FF0000"/>
                </a:solidFill>
                <a:effectLst/>
                <a:latin typeface="Consolas" panose="020B0609020204030204" pitchFamily="49" charset="0"/>
                <a:cs typeface="Consolas" panose="020B0609020204030204" pitchFamily="49" charset="0"/>
              </a:rPr>
              <a:t>09</a:t>
            </a:r>
            <a:r>
              <a:rPr lang="en-US" sz="1600" dirty="0">
                <a:solidFill>
                  <a:srgbClr val="000000"/>
                </a:solidFill>
                <a:effectLst/>
                <a:latin typeface="Consolas" panose="020B0609020204030204" pitchFamily="49" charset="0"/>
                <a:cs typeface="Consolas" panose="020B0609020204030204" pitchFamily="49" charset="0"/>
              </a:rPr>
              <a:t> 00000100 </a:t>
            </a:r>
            <a:r>
              <a:rPr lang="en-US" sz="1600" dirty="0" err="1">
                <a:solidFill>
                  <a:srgbClr val="000000"/>
                </a:solidFill>
                <a:effectLst/>
                <a:latin typeface="Consolas" panose="020B0609020204030204" pitchFamily="49" charset="0"/>
                <a:cs typeface="Consolas" panose="020B0609020204030204" pitchFamily="49" charset="0"/>
              </a:rPr>
              <a:t>ary</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hword</a:t>
            </a:r>
            <a:r>
              <a:rPr lang="en-US" sz="1600" dirty="0">
                <a:solidFill>
                  <a:srgbClr val="000000"/>
                </a:solidFill>
                <a:effectLst/>
                <a:latin typeface="Consolas" panose="020B0609020204030204" pitchFamily="49" charset="0"/>
                <a:cs typeface="Consolas" panose="020B0609020204030204" pitchFamily="49" charset="0"/>
              </a:rPr>
              <a:t> 0, 1</a:t>
            </a:r>
          </a:p>
          <a:p>
            <a:r>
              <a:rPr lang="en-US" sz="1600" dirty="0">
                <a:solidFill>
                  <a:srgbClr val="000000"/>
                </a:solidFill>
                <a:effectLst/>
                <a:latin typeface="Consolas" panose="020B0609020204030204" pitchFamily="49" charset="0"/>
                <a:cs typeface="Consolas" panose="020B0609020204030204" pitchFamily="49" charset="0"/>
              </a:rPr>
              <a:t>   5 000d 41       a:      .byte 'A'</a:t>
            </a:r>
          </a:p>
          <a:p>
            <a:r>
              <a:rPr lang="en-US" sz="1600" dirty="0">
                <a:solidFill>
                  <a:srgbClr val="000000"/>
                </a:solidFill>
                <a:effectLst/>
                <a:latin typeface="Consolas" panose="020B0609020204030204" pitchFamily="49" charset="0"/>
                <a:cs typeface="Consolas" panose="020B0609020204030204" pitchFamily="49" charset="0"/>
              </a:rPr>
              <a:t>   6 000e 42       b:      .byte 'B'</a:t>
            </a:r>
          </a:p>
          <a:p>
            <a:r>
              <a:rPr lang="en-US" sz="1600" dirty="0">
                <a:solidFill>
                  <a:srgbClr val="000000"/>
                </a:solidFill>
                <a:effectLst/>
                <a:latin typeface="Consolas" panose="020B0609020204030204" pitchFamily="49" charset="0"/>
                <a:cs typeface="Consolas" panose="020B0609020204030204" pitchFamily="49" charset="0"/>
              </a:rPr>
              <a:t>   8 00</a:t>
            </a:r>
            <a:r>
              <a:rPr lang="en-US" sz="1600" dirty="0">
                <a:solidFill>
                  <a:srgbClr val="FF0000"/>
                </a:solidFill>
                <a:effectLst/>
                <a:latin typeface="Consolas" panose="020B0609020204030204" pitchFamily="49" charset="0"/>
                <a:cs typeface="Consolas" panose="020B0609020204030204" pitchFamily="49" charset="0"/>
              </a:rPr>
              <a:t>0f</a:t>
            </a:r>
            <a:r>
              <a:rPr lang="en-US" sz="1600" dirty="0">
                <a:solidFill>
                  <a:srgbClr val="000000"/>
                </a:solidFill>
                <a:effectLst/>
                <a:latin typeface="Consolas" panose="020B0609020204030204" pitchFamily="49" charset="0"/>
                <a:cs typeface="Consolas" panose="020B0609020204030204" pitchFamily="49" charset="0"/>
              </a:rPr>
              <a:t> 02000000 xx:     .word 2</a:t>
            </a:r>
          </a:p>
        </p:txBody>
      </p:sp>
      <p:sp>
        <p:nvSpPr>
          <p:cNvPr id="10" name="Right Arrow 9">
            <a:extLst>
              <a:ext uri="{FF2B5EF4-FFF2-40B4-BE49-F238E27FC236}">
                <a16:creationId xmlns:a16="http://schemas.microsoft.com/office/drawing/2014/main" id="{A1CBAFD9-D8CC-8245-9B00-E4A975008D23}"/>
              </a:ext>
            </a:extLst>
          </p:cNvPr>
          <p:cNvSpPr/>
          <p:nvPr/>
        </p:nvSpPr>
        <p:spPr>
          <a:xfrm>
            <a:off x="5268083" y="1941659"/>
            <a:ext cx="625415" cy="3579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22DD5DE0-97FC-E748-B64B-98C341D87153}"/>
              </a:ext>
            </a:extLst>
          </p:cNvPr>
          <p:cNvGrpSpPr/>
          <p:nvPr/>
        </p:nvGrpSpPr>
        <p:grpSpPr>
          <a:xfrm>
            <a:off x="334929" y="3848508"/>
            <a:ext cx="11709087" cy="2882027"/>
            <a:chOff x="396826" y="3504436"/>
            <a:chExt cx="11709087" cy="2882027"/>
          </a:xfrm>
        </p:grpSpPr>
        <p:sp>
          <p:nvSpPr>
            <p:cNvPr id="8" name="Rounded Rectangle 7">
              <a:extLst>
                <a:ext uri="{FF2B5EF4-FFF2-40B4-BE49-F238E27FC236}">
                  <a16:creationId xmlns:a16="http://schemas.microsoft.com/office/drawing/2014/main" id="{AAD829CC-0A50-934C-82D5-4A46992D0B96}"/>
                </a:ext>
              </a:extLst>
            </p:cNvPr>
            <p:cNvSpPr/>
            <p:nvPr/>
          </p:nvSpPr>
          <p:spPr bwMode="auto">
            <a:xfrm>
              <a:off x="396826" y="3938951"/>
              <a:ext cx="4854261"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Consolas" panose="020B0609020204030204" pitchFamily="49" charset="0"/>
                  <a:cs typeface="Consolas" panose="020B0609020204030204" pitchFamily="49" charset="0"/>
                </a:rPr>
                <a:t>.data</a:t>
              </a:r>
            </a:p>
            <a:p>
              <a:r>
                <a:rPr lang="en-US" sz="1600" dirty="0">
                  <a:solidFill>
                    <a:srgbClr val="000000"/>
                  </a:solidFill>
                  <a:effectLst/>
                  <a:latin typeface="Consolas" panose="020B0609020204030204" pitchFamily="49" charset="0"/>
                  <a:cs typeface="Consolas" panose="020B0609020204030204" pitchFamily="49" charset="0"/>
                </a:rPr>
                <a:t>xx:     .word 2</a:t>
              </a:r>
            </a:p>
            <a:p>
              <a:r>
                <a:rPr lang="en-US" sz="1600" dirty="0" err="1">
                  <a:solidFill>
                    <a:srgbClr val="000000"/>
                  </a:solidFill>
                  <a:effectLst/>
                  <a:latin typeface="Consolas" panose="020B0609020204030204" pitchFamily="49" charset="0"/>
                  <a:cs typeface="Consolas" panose="020B0609020204030204" pitchFamily="49" charset="0"/>
                </a:rPr>
                <a:t>ch</a:t>
              </a:r>
              <a:r>
                <a:rPr lang="en-US" sz="1600" dirty="0">
                  <a:solidFill>
                    <a:srgbClr val="000000"/>
                  </a:solidFill>
                  <a:effectLst/>
                  <a:latin typeface="Consolas" panose="020B0609020204030204" pitchFamily="49" charset="0"/>
                  <a:cs typeface="Consolas" panose="020B0609020204030204" pitchFamily="49" charset="0"/>
                </a:rPr>
                <a:t>:     .byte 'A','B','C','D','E'</a:t>
              </a:r>
            </a:p>
            <a:p>
              <a:r>
                <a:rPr lang="en-US" sz="1600" dirty="0">
                  <a:solidFill>
                    <a:srgbClr val="000000"/>
                  </a:solidFill>
                  <a:effectLst/>
                  <a:latin typeface="Consolas" panose="020B0609020204030204" pitchFamily="49" charset="0"/>
                  <a:cs typeface="Consolas" panose="020B0609020204030204" pitchFamily="49" charset="0"/>
                </a:rPr>
                <a:t>        .align 2</a:t>
              </a:r>
            </a:p>
            <a:p>
              <a:r>
                <a:rPr lang="en-US" sz="1600" dirty="0">
                  <a:solidFill>
                    <a:srgbClr val="000000"/>
                  </a:solidFill>
                  <a:effectLst/>
                  <a:latin typeface="Consolas" panose="020B0609020204030204" pitchFamily="49" charset="0"/>
                  <a:cs typeface="Consolas" panose="020B0609020204030204" pitchFamily="49" charset="0"/>
                </a:rPr>
                <a:t>str:    .string "HI"</a:t>
              </a:r>
            </a:p>
            <a:p>
              <a:r>
                <a:rPr lang="en-US" sz="1600" dirty="0">
                  <a:solidFill>
                    <a:srgbClr val="000000"/>
                  </a:solidFill>
                  <a:effectLst/>
                  <a:latin typeface="Consolas" panose="020B0609020204030204" pitchFamily="49" charset="0"/>
                  <a:cs typeface="Consolas" panose="020B0609020204030204" pitchFamily="49" charset="0"/>
                </a:rPr>
                <a:t>        .align 1</a:t>
              </a:r>
            </a:p>
            <a:p>
              <a:r>
                <a:rPr lang="en-US" sz="1600" dirty="0" err="1">
                  <a:solidFill>
                    <a:srgbClr val="000000"/>
                  </a:solidFill>
                  <a:effectLst/>
                  <a:latin typeface="Consolas" panose="020B0609020204030204" pitchFamily="49" charset="0"/>
                  <a:cs typeface="Consolas" panose="020B0609020204030204" pitchFamily="49" charset="0"/>
                </a:rPr>
                <a:t>ary</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hword</a:t>
              </a:r>
              <a:r>
                <a:rPr lang="en-US" sz="1600" dirty="0">
                  <a:solidFill>
                    <a:srgbClr val="000000"/>
                  </a:solidFill>
                  <a:effectLst/>
                  <a:latin typeface="Consolas" panose="020B0609020204030204" pitchFamily="49" charset="0"/>
                  <a:cs typeface="Consolas" panose="020B0609020204030204" pitchFamily="49" charset="0"/>
                </a:rPr>
                <a:t> 0, 1</a:t>
              </a:r>
            </a:p>
            <a:p>
              <a:r>
                <a:rPr lang="en-US" sz="1600" dirty="0">
                  <a:solidFill>
                    <a:srgbClr val="000000"/>
                  </a:solidFill>
                  <a:effectLst/>
                  <a:latin typeface="Consolas" panose="020B0609020204030204" pitchFamily="49" charset="0"/>
                  <a:cs typeface="Consolas" panose="020B0609020204030204" pitchFamily="49" charset="0"/>
                </a:rPr>
                <a:t>a:      .byte 'A'</a:t>
              </a:r>
            </a:p>
            <a:p>
              <a:r>
                <a:rPr lang="en-US" sz="1600" dirty="0">
                  <a:solidFill>
                    <a:srgbClr val="000000"/>
                  </a:solidFill>
                  <a:effectLst/>
                  <a:latin typeface="Consolas" panose="020B0609020204030204" pitchFamily="49" charset="0"/>
                  <a:cs typeface="Consolas" panose="020B0609020204030204" pitchFamily="49" charset="0"/>
                </a:rPr>
                <a:t>b:      .byte 'B'</a:t>
              </a:r>
            </a:p>
          </p:txBody>
        </p:sp>
        <p:sp>
          <p:nvSpPr>
            <p:cNvPr id="9" name="Rounded Rectangle 8">
              <a:extLst>
                <a:ext uri="{FF2B5EF4-FFF2-40B4-BE49-F238E27FC236}">
                  <a16:creationId xmlns:a16="http://schemas.microsoft.com/office/drawing/2014/main" id="{76719E7E-212A-B34B-8F8E-DF386FEC591B}"/>
                </a:ext>
              </a:extLst>
            </p:cNvPr>
            <p:cNvSpPr/>
            <p:nvPr/>
          </p:nvSpPr>
          <p:spPr bwMode="auto">
            <a:xfrm>
              <a:off x="5795320" y="3504436"/>
              <a:ext cx="6310593" cy="288202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err="1">
                  <a:solidFill>
                    <a:srgbClr val="0070C0"/>
                  </a:solidFill>
                  <a:latin typeface="Consolas" panose="020B0609020204030204" pitchFamily="49" charset="0"/>
                  <a:cs typeface="Consolas" panose="020B0609020204030204" pitchFamily="49" charset="0"/>
                </a:rPr>
                <a:t>gcc</a:t>
              </a:r>
              <a:r>
                <a:rPr lang="en-US" sz="1600" b="1" dirty="0">
                  <a:solidFill>
                    <a:srgbClr val="0070C0"/>
                  </a:solidFill>
                  <a:latin typeface="Consolas" panose="020B0609020204030204" pitchFamily="49" charset="0"/>
                  <a:cs typeface="Consolas" panose="020B0609020204030204" pitchFamily="49" charset="0"/>
                </a:rPr>
                <a:t> -c -</a:t>
              </a:r>
              <a:r>
                <a:rPr lang="en-US" sz="1600" b="1" dirty="0" err="1">
                  <a:solidFill>
                    <a:srgbClr val="0070C0"/>
                  </a:solidFill>
                  <a:latin typeface="Consolas" panose="020B0609020204030204" pitchFamily="49" charset="0"/>
                  <a:cs typeface="Consolas" panose="020B0609020204030204" pitchFamily="49" charset="0"/>
                </a:rPr>
                <a:t>Wa</a:t>
              </a:r>
              <a:r>
                <a:rPr lang="en-US" sz="1600" b="1" dirty="0">
                  <a:solidFill>
                    <a:srgbClr val="0070C0"/>
                  </a:solidFill>
                  <a:latin typeface="Consolas" panose="020B0609020204030204" pitchFamily="49" charset="0"/>
                  <a:cs typeface="Consolas" panose="020B0609020204030204" pitchFamily="49" charset="0"/>
                </a:rPr>
                <a:t>,-</a:t>
              </a:r>
              <a:r>
                <a:rPr lang="en-US" sz="1600" b="1" dirty="0" err="1">
                  <a:solidFill>
                    <a:srgbClr val="0070C0"/>
                  </a:solidFill>
                  <a:latin typeface="Consolas" panose="020B0609020204030204" pitchFamily="49" charset="0"/>
                  <a:cs typeface="Consolas" panose="020B0609020204030204" pitchFamily="49" charset="0"/>
                </a:rPr>
                <a:t>ahlns</a:t>
              </a:r>
              <a:r>
                <a:rPr lang="en-US" sz="1600" b="1" dirty="0">
                  <a:solidFill>
                    <a:srgbClr val="0070C0"/>
                  </a:solidFill>
                  <a:latin typeface="Consolas" panose="020B0609020204030204" pitchFamily="49" charset="0"/>
                  <a:cs typeface="Consolas" panose="020B0609020204030204" pitchFamily="49" charset="0"/>
                </a:rPr>
                <a:t> al1.S</a:t>
              </a:r>
            </a:p>
            <a:p>
              <a:r>
                <a:rPr lang="en-US" sz="1600" dirty="0">
                  <a:solidFill>
                    <a:srgbClr val="000000"/>
                  </a:solidFill>
                  <a:effectLst/>
                  <a:latin typeface="Consolas" panose="020B0609020204030204" pitchFamily="49" charset="0"/>
                  <a:cs typeface="Consolas" panose="020B0609020204030204" pitchFamily="49" charset="0"/>
                </a:rPr>
                <a:t>   1              .data</a:t>
              </a:r>
            </a:p>
            <a:p>
              <a:r>
                <a:rPr lang="en-US" sz="1600" dirty="0">
                  <a:solidFill>
                    <a:srgbClr val="000000"/>
                  </a:solidFill>
                  <a:effectLst/>
                  <a:latin typeface="Consolas" panose="020B0609020204030204" pitchFamily="49" charset="0"/>
                  <a:cs typeface="Consolas" panose="020B0609020204030204" pitchFamily="49" charset="0"/>
                </a:rPr>
                <a:t>   2 00</a:t>
              </a:r>
              <a:r>
                <a:rPr lang="en-US" sz="1600" dirty="0">
                  <a:solidFill>
                    <a:srgbClr val="FF0000"/>
                  </a:solidFill>
                  <a:effectLst/>
                  <a:latin typeface="Consolas" panose="020B0609020204030204" pitchFamily="49" charset="0"/>
                  <a:cs typeface="Consolas" panose="020B0609020204030204" pitchFamily="49" charset="0"/>
                </a:rPr>
                <a:t>00</a:t>
              </a:r>
              <a:r>
                <a:rPr lang="en-US" sz="1600" dirty="0">
                  <a:solidFill>
                    <a:srgbClr val="000000"/>
                  </a:solidFill>
                  <a:effectLst/>
                  <a:latin typeface="Consolas" panose="020B0609020204030204" pitchFamily="49" charset="0"/>
                  <a:cs typeface="Consolas" panose="020B0609020204030204" pitchFamily="49" charset="0"/>
                </a:rPr>
                <a:t> 02000000 xx:     .word 2</a:t>
              </a:r>
            </a:p>
            <a:p>
              <a:r>
                <a:rPr lang="en-US" sz="1600" dirty="0">
                  <a:solidFill>
                    <a:srgbClr val="000000"/>
                  </a:solidFill>
                  <a:effectLst/>
                  <a:latin typeface="Consolas" panose="020B0609020204030204" pitchFamily="49" charset="0"/>
                  <a:cs typeface="Consolas" panose="020B0609020204030204" pitchFamily="49" charset="0"/>
                </a:rPr>
                <a:t>   3 00</a:t>
              </a:r>
              <a:r>
                <a:rPr lang="en-US" sz="1600" dirty="0">
                  <a:solidFill>
                    <a:srgbClr val="FF0000"/>
                  </a:solidFill>
                  <a:effectLst/>
                  <a:latin typeface="Consolas" panose="020B0609020204030204" pitchFamily="49" charset="0"/>
                  <a:cs typeface="Consolas" panose="020B0609020204030204" pitchFamily="49" charset="0"/>
                </a:rPr>
                <a:t>04</a:t>
              </a:r>
              <a:r>
                <a:rPr lang="en-US" sz="1600" dirty="0">
                  <a:solidFill>
                    <a:srgbClr val="000000"/>
                  </a:solidFill>
                  <a:effectLst/>
                  <a:latin typeface="Consolas" panose="020B0609020204030204" pitchFamily="49" charset="0"/>
                  <a:cs typeface="Consolas" panose="020B0609020204030204" pitchFamily="49" charset="0"/>
                </a:rPr>
                <a:t> 41424344 </a:t>
              </a:r>
              <a:r>
                <a:rPr lang="en-US" sz="1600" dirty="0" err="1">
                  <a:solidFill>
                    <a:srgbClr val="000000"/>
                  </a:solidFill>
                  <a:effectLst/>
                  <a:latin typeface="Consolas" panose="020B0609020204030204" pitchFamily="49" charset="0"/>
                  <a:cs typeface="Consolas" panose="020B0609020204030204" pitchFamily="49" charset="0"/>
                </a:rPr>
                <a:t>ch</a:t>
              </a:r>
              <a:r>
                <a:rPr lang="en-US" sz="1600" dirty="0">
                  <a:solidFill>
                    <a:srgbClr val="000000"/>
                  </a:solidFill>
                  <a:effectLst/>
                  <a:latin typeface="Consolas" panose="020B0609020204030204" pitchFamily="49" charset="0"/>
                  <a:cs typeface="Consolas" panose="020B0609020204030204" pitchFamily="49" charset="0"/>
                </a:rPr>
                <a:t>:     .byte 'A','B','C','D','E'</a:t>
              </a:r>
            </a:p>
            <a:p>
              <a:r>
                <a:rPr lang="en-US" sz="1600" dirty="0">
                  <a:solidFill>
                    <a:srgbClr val="000000"/>
                  </a:solidFill>
                  <a:effectLst/>
                  <a:latin typeface="Consolas" panose="020B0609020204030204" pitchFamily="49" charset="0"/>
                  <a:cs typeface="Consolas" panose="020B0609020204030204" pitchFamily="49" charset="0"/>
                </a:rPr>
                <a:t>   3      45</a:t>
              </a:r>
            </a:p>
            <a:p>
              <a:r>
                <a:rPr lang="en-US" sz="1600" dirty="0">
                  <a:solidFill>
                    <a:srgbClr val="000000"/>
                  </a:solidFill>
                  <a:effectLst/>
                  <a:latin typeface="Consolas" panose="020B0609020204030204" pitchFamily="49" charset="0"/>
                  <a:cs typeface="Consolas" panose="020B0609020204030204" pitchFamily="49" charset="0"/>
                </a:rPr>
                <a:t>   4 0009 000000           .align 2</a:t>
              </a:r>
            </a:p>
            <a:p>
              <a:r>
                <a:rPr lang="en-US" sz="1600" dirty="0">
                  <a:solidFill>
                    <a:srgbClr val="000000"/>
                  </a:solidFill>
                  <a:effectLst/>
                  <a:latin typeface="Consolas" panose="020B0609020204030204" pitchFamily="49" charset="0"/>
                  <a:cs typeface="Consolas" panose="020B0609020204030204" pitchFamily="49" charset="0"/>
                </a:rPr>
                <a:t>   5 00</a:t>
              </a:r>
              <a:r>
                <a:rPr lang="en-US" sz="1600" dirty="0">
                  <a:solidFill>
                    <a:srgbClr val="FF0000"/>
                  </a:solidFill>
                  <a:effectLst/>
                  <a:latin typeface="Consolas" panose="020B0609020204030204" pitchFamily="49" charset="0"/>
                  <a:cs typeface="Consolas" panose="020B0609020204030204" pitchFamily="49" charset="0"/>
                </a:rPr>
                <a:t>0c</a:t>
              </a:r>
              <a:r>
                <a:rPr lang="en-US" sz="1600" dirty="0">
                  <a:solidFill>
                    <a:srgbClr val="000000"/>
                  </a:solidFill>
                  <a:effectLst/>
                  <a:latin typeface="Consolas" panose="020B0609020204030204" pitchFamily="49" charset="0"/>
                  <a:cs typeface="Consolas" panose="020B0609020204030204" pitchFamily="49" charset="0"/>
                </a:rPr>
                <a:t> 484900   str:    .string "HI"</a:t>
              </a:r>
            </a:p>
            <a:p>
              <a:r>
                <a:rPr lang="en-US" sz="1600" dirty="0">
                  <a:solidFill>
                    <a:srgbClr val="000000"/>
                  </a:solidFill>
                  <a:effectLst/>
                  <a:latin typeface="Consolas" panose="020B0609020204030204" pitchFamily="49" charset="0"/>
                  <a:cs typeface="Consolas" panose="020B0609020204030204" pitchFamily="49" charset="0"/>
                </a:rPr>
                <a:t>   6 000f 00               .align 1</a:t>
              </a:r>
            </a:p>
            <a:p>
              <a:r>
                <a:rPr lang="en-US" sz="1600" dirty="0">
                  <a:solidFill>
                    <a:srgbClr val="000000"/>
                  </a:solidFill>
                  <a:effectLst/>
                  <a:latin typeface="Consolas" panose="020B0609020204030204" pitchFamily="49" charset="0"/>
                  <a:cs typeface="Consolas" panose="020B0609020204030204" pitchFamily="49" charset="0"/>
                </a:rPr>
                <a:t>   7 00</a:t>
              </a:r>
              <a:r>
                <a:rPr lang="en-US" sz="1600" dirty="0">
                  <a:solidFill>
                    <a:srgbClr val="FF0000"/>
                  </a:solidFill>
                  <a:effectLst/>
                  <a:latin typeface="Consolas" panose="020B0609020204030204" pitchFamily="49" charset="0"/>
                  <a:cs typeface="Consolas" panose="020B0609020204030204" pitchFamily="49" charset="0"/>
                </a:rPr>
                <a:t>10</a:t>
              </a:r>
              <a:r>
                <a:rPr lang="en-US" sz="1600" dirty="0">
                  <a:solidFill>
                    <a:srgbClr val="000000"/>
                  </a:solidFill>
                  <a:effectLst/>
                  <a:latin typeface="Consolas" panose="020B0609020204030204" pitchFamily="49" charset="0"/>
                  <a:cs typeface="Consolas" panose="020B0609020204030204" pitchFamily="49" charset="0"/>
                </a:rPr>
                <a:t> 00000100 </a:t>
              </a:r>
              <a:r>
                <a:rPr lang="en-US" sz="1600" dirty="0" err="1">
                  <a:solidFill>
                    <a:srgbClr val="000000"/>
                  </a:solidFill>
                  <a:effectLst/>
                  <a:latin typeface="Consolas" panose="020B0609020204030204" pitchFamily="49" charset="0"/>
                  <a:cs typeface="Consolas" panose="020B0609020204030204" pitchFamily="49" charset="0"/>
                </a:rPr>
                <a:t>ary</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hword</a:t>
              </a:r>
              <a:r>
                <a:rPr lang="en-US" sz="1600" dirty="0">
                  <a:solidFill>
                    <a:srgbClr val="000000"/>
                  </a:solidFill>
                  <a:effectLst/>
                  <a:latin typeface="Consolas" panose="020B0609020204030204" pitchFamily="49" charset="0"/>
                  <a:cs typeface="Consolas" panose="020B0609020204030204" pitchFamily="49" charset="0"/>
                </a:rPr>
                <a:t> 0, 1</a:t>
              </a:r>
            </a:p>
            <a:p>
              <a:r>
                <a:rPr lang="en-US" sz="1600" dirty="0">
                  <a:solidFill>
                    <a:srgbClr val="000000"/>
                  </a:solidFill>
                  <a:effectLst/>
                  <a:latin typeface="Consolas" panose="020B0609020204030204" pitchFamily="49" charset="0"/>
                  <a:cs typeface="Consolas" panose="020B0609020204030204" pitchFamily="49" charset="0"/>
                </a:rPr>
                <a:t>   8 0014 41       a:      .byte 'A'</a:t>
              </a:r>
            </a:p>
            <a:p>
              <a:r>
                <a:rPr lang="en-US" sz="1600" dirty="0">
                  <a:solidFill>
                    <a:srgbClr val="000000"/>
                  </a:solidFill>
                  <a:effectLst/>
                  <a:latin typeface="Consolas" panose="020B0609020204030204" pitchFamily="49" charset="0"/>
                  <a:cs typeface="Consolas" panose="020B0609020204030204" pitchFamily="49" charset="0"/>
                </a:rPr>
                <a:t>   9 0015 42       b:      .byte 'B'</a:t>
              </a:r>
            </a:p>
          </p:txBody>
        </p:sp>
        <p:sp>
          <p:nvSpPr>
            <p:cNvPr id="11" name="Right Arrow 10">
              <a:extLst>
                <a:ext uri="{FF2B5EF4-FFF2-40B4-BE49-F238E27FC236}">
                  <a16:creationId xmlns:a16="http://schemas.microsoft.com/office/drawing/2014/main" id="{436178B6-81B2-564B-A9FB-D59E14D925E4}"/>
                </a:ext>
              </a:extLst>
            </p:cNvPr>
            <p:cNvSpPr/>
            <p:nvPr/>
          </p:nvSpPr>
          <p:spPr>
            <a:xfrm>
              <a:off x="5251087" y="4768693"/>
              <a:ext cx="625415" cy="3579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1792E328-93D1-0242-95F1-009206A24F40}"/>
              </a:ext>
            </a:extLst>
          </p:cNvPr>
          <p:cNvSpPr txBox="1"/>
          <p:nvPr/>
        </p:nvSpPr>
        <p:spPr>
          <a:xfrm>
            <a:off x="6099101" y="3234430"/>
            <a:ext cx="1005403" cy="369332"/>
          </a:xfrm>
          <a:prstGeom prst="rect">
            <a:avLst/>
          </a:prstGeom>
          <a:noFill/>
        </p:spPr>
        <p:txBody>
          <a:bodyPr wrap="none" rtlCol="0">
            <a:spAutoFit/>
          </a:bodyPr>
          <a:lstStyle/>
          <a:p>
            <a:r>
              <a:rPr lang="en-US" dirty="0"/>
              <a:t>address</a:t>
            </a:r>
          </a:p>
        </p:txBody>
      </p:sp>
      <p:sp>
        <p:nvSpPr>
          <p:cNvPr id="6" name="Up Arrow 5">
            <a:extLst>
              <a:ext uri="{FF2B5EF4-FFF2-40B4-BE49-F238E27FC236}">
                <a16:creationId xmlns:a16="http://schemas.microsoft.com/office/drawing/2014/main" id="{416CA196-6B0A-1340-A55F-571277ACDCE1}"/>
              </a:ext>
            </a:extLst>
          </p:cNvPr>
          <p:cNvSpPr/>
          <p:nvPr/>
        </p:nvSpPr>
        <p:spPr>
          <a:xfrm>
            <a:off x="6784609" y="2673271"/>
            <a:ext cx="199176" cy="65333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1E7D1DD-EBF9-7444-8DD7-9014C570F675}"/>
              </a:ext>
            </a:extLst>
          </p:cNvPr>
          <p:cNvSpPr txBox="1"/>
          <p:nvPr/>
        </p:nvSpPr>
        <p:spPr>
          <a:xfrm>
            <a:off x="7166591" y="3234430"/>
            <a:ext cx="1056700" cy="369332"/>
          </a:xfrm>
          <a:prstGeom prst="rect">
            <a:avLst/>
          </a:prstGeom>
          <a:noFill/>
        </p:spPr>
        <p:txBody>
          <a:bodyPr wrap="none" rtlCol="0">
            <a:spAutoFit/>
          </a:bodyPr>
          <a:lstStyle/>
          <a:p>
            <a:r>
              <a:rPr lang="en-US" dirty="0"/>
              <a:t>contents</a:t>
            </a:r>
          </a:p>
        </p:txBody>
      </p:sp>
      <p:sp>
        <p:nvSpPr>
          <p:cNvPr id="14" name="Up Arrow 13">
            <a:extLst>
              <a:ext uri="{FF2B5EF4-FFF2-40B4-BE49-F238E27FC236}">
                <a16:creationId xmlns:a16="http://schemas.microsoft.com/office/drawing/2014/main" id="{3C30B80A-5EBB-7C4A-AA26-E7AB271C1126}"/>
              </a:ext>
            </a:extLst>
          </p:cNvPr>
          <p:cNvSpPr/>
          <p:nvPr/>
        </p:nvSpPr>
        <p:spPr>
          <a:xfrm>
            <a:off x="7509612" y="2673271"/>
            <a:ext cx="199176" cy="60287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67E60FA-A885-1144-8076-CCBBE6CF3E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495926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A87349-A826-7849-BBE3-16E2AF98ED3C}"/>
              </a:ext>
            </a:extLst>
          </p:cNvPr>
          <p:cNvSpPr>
            <a:spLocks noGrp="1"/>
          </p:cNvSpPr>
          <p:nvPr>
            <p:ph type="title"/>
          </p:nvPr>
        </p:nvSpPr>
        <p:spPr>
          <a:xfrm>
            <a:off x="146756" y="146769"/>
            <a:ext cx="11428023" cy="506092"/>
          </a:xfrm>
        </p:spPr>
        <p:txBody>
          <a:bodyPr>
            <a:normAutofit fontScale="90000"/>
          </a:bodyPr>
          <a:lstStyle/>
          <a:p>
            <a:r>
              <a:rPr lang="en-US" dirty="0"/>
              <a:t>Literal Table (Array) each entry is a pointer to a different Label</a:t>
            </a:r>
          </a:p>
        </p:txBody>
      </p:sp>
      <p:sp>
        <p:nvSpPr>
          <p:cNvPr id="5" name="Content Placeholder 4">
            <a:extLst>
              <a:ext uri="{FF2B5EF4-FFF2-40B4-BE49-F238E27FC236}">
                <a16:creationId xmlns:a16="http://schemas.microsoft.com/office/drawing/2014/main" id="{29FF631A-1A57-85BC-46B8-8B5769E8D705}"/>
              </a:ext>
            </a:extLst>
          </p:cNvPr>
          <p:cNvSpPr>
            <a:spLocks noGrp="1"/>
          </p:cNvSpPr>
          <p:nvPr>
            <p:ph sz="quarter" idx="17"/>
          </p:nvPr>
        </p:nvSpPr>
        <p:spPr>
          <a:xfrm>
            <a:off x="103223" y="605254"/>
            <a:ext cx="2759503" cy="3997643"/>
          </a:xfrm>
        </p:spPr>
        <p:txBody>
          <a:bodyPr/>
          <a:lstStyle/>
          <a:p>
            <a:r>
              <a:rPr lang="en-US" sz="2000" b="1" dirty="0">
                <a:solidFill>
                  <a:schemeClr val="accent1"/>
                </a:solidFill>
              </a:rPr>
              <a:t>Assembler automatically inserts into the text </a:t>
            </a:r>
            <a:r>
              <a:rPr lang="en-US" sz="2000" dirty="0">
                <a:solidFill>
                  <a:schemeClr val="accent1"/>
                </a:solidFill>
              </a:rPr>
              <a:t>segment an array (table) of pointers</a:t>
            </a:r>
          </a:p>
          <a:p>
            <a:r>
              <a:rPr lang="en-US" sz="2000" dirty="0"/>
              <a:t>Each entry contains a 32-bit address of one of the labels</a:t>
            </a:r>
          </a:p>
          <a:p>
            <a:r>
              <a:rPr lang="en-US" sz="2000" dirty="0"/>
              <a:t>Uses r15 (PC) as base register to load the entry into a reg</a:t>
            </a:r>
          </a:p>
        </p:txBody>
      </p:sp>
      <p:sp>
        <p:nvSpPr>
          <p:cNvPr id="9" name="TextBox 8">
            <a:extLst>
              <a:ext uri="{FF2B5EF4-FFF2-40B4-BE49-F238E27FC236}">
                <a16:creationId xmlns:a16="http://schemas.microsoft.com/office/drawing/2014/main" id="{7F3C8F43-1822-5546-8EFC-7C467D216D4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2" name="Rectangle 11">
            <a:extLst>
              <a:ext uri="{FF2B5EF4-FFF2-40B4-BE49-F238E27FC236}">
                <a16:creationId xmlns:a16="http://schemas.microsoft.com/office/drawing/2014/main" id="{C4E9109D-997A-421B-7933-A3E7ED090824}"/>
              </a:ext>
            </a:extLst>
          </p:cNvPr>
          <p:cNvSpPr/>
          <p:nvPr/>
        </p:nvSpPr>
        <p:spPr bwMode="auto">
          <a:xfrm>
            <a:off x="2921987" y="1941121"/>
            <a:ext cx="9144014"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sp>
        <p:nvSpPr>
          <p:cNvPr id="13" name="TextBox 12">
            <a:extLst>
              <a:ext uri="{FF2B5EF4-FFF2-40B4-BE49-F238E27FC236}">
                <a16:creationId xmlns:a16="http://schemas.microsoft.com/office/drawing/2014/main" id="{E391452F-0BEB-B31C-A551-DB818EDD6DF8}"/>
              </a:ext>
            </a:extLst>
          </p:cNvPr>
          <p:cNvSpPr txBox="1"/>
          <p:nvPr/>
        </p:nvSpPr>
        <p:spPr>
          <a:xfrm>
            <a:off x="2921986" y="1278166"/>
            <a:ext cx="9144012" cy="707886"/>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.space 4</a:t>
            </a:r>
            <a:endParaRPr lang="en-US" sz="2000" dirty="0">
              <a:latin typeface="Consolas" panose="020B0609020204030204" pitchFamily="49" charset="0"/>
              <a:cs typeface="Consolas" panose="020B0609020204030204" pitchFamily="49" charset="0"/>
            </a:endParaRPr>
          </a:p>
        </p:txBody>
      </p:sp>
      <p:sp>
        <p:nvSpPr>
          <p:cNvPr id="14" name="TextBox 13">
            <a:extLst>
              <a:ext uri="{FF2B5EF4-FFF2-40B4-BE49-F238E27FC236}">
                <a16:creationId xmlns:a16="http://schemas.microsoft.com/office/drawing/2014/main" id="{2A28D35D-C9CE-4AC1-C447-D307B31E4414}"/>
              </a:ext>
            </a:extLst>
          </p:cNvPr>
          <p:cNvSpPr txBox="1"/>
          <p:nvPr/>
        </p:nvSpPr>
        <p:spPr>
          <a:xfrm flipH="1">
            <a:off x="2921984" y="2604076"/>
            <a:ext cx="9144012" cy="707886"/>
          </a:xfrm>
          <a:prstGeom prst="rect">
            <a:avLst/>
          </a:prstGeom>
          <a:solidFill>
            <a:srgbClr val="92D050">
              <a:alpha val="15000"/>
            </a:srgbClr>
          </a:solidFill>
          <a:ln>
            <a:solidFill>
              <a:schemeClr val="accent2"/>
            </a:solidFill>
          </a:ln>
        </p:spPr>
        <p:txBody>
          <a:bodyPr wrap="square" rtlCol="0">
            <a:spAutoFit/>
          </a:bodyPr>
          <a:lstStyle/>
          <a:p>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	</a:t>
            </a:r>
            <a:r>
              <a:rPr lang="en-US" sz="2000" dirty="0">
                <a:solidFill>
                  <a:schemeClr val="tx2"/>
                </a:solidFill>
                <a:latin typeface="Consolas" panose="020B0609020204030204" pitchFamily="49" charset="0"/>
                <a:ea typeface="CMU Bright" panose="02000603000000000000" pitchFamily="2" charset="0"/>
                <a:cs typeface="Consolas" panose="020B0609020204030204" pitchFamily="49" charset="0"/>
              </a:rPr>
              <a:t>.section .</a:t>
            </a:r>
            <a:r>
              <a:rPr lang="en-US" sz="2000" dirty="0" err="1">
                <a:solidFill>
                  <a:schemeClr val="tx2"/>
                </a:solidFill>
                <a:latin typeface="Consolas" panose="020B0609020204030204" pitchFamily="49" charset="0"/>
                <a:ea typeface="CMU Bright" panose="02000603000000000000" pitchFamily="2" charset="0"/>
                <a:cs typeface="Consolas" panose="020B0609020204030204" pitchFamily="49" charset="0"/>
              </a:rPr>
              <a:t>rodata</a:t>
            </a:r>
            <a:endParaRPr lang="en-US" sz="2000" dirty="0">
              <a:solidFill>
                <a:schemeClr val="tx2"/>
              </a:solidFill>
              <a:latin typeface="Consolas" panose="020B0609020204030204" pitchFamily="49" charset="0"/>
              <a:ea typeface="CMU Bright" panose="02000603000000000000" pitchFamily="2" charset="0"/>
              <a:cs typeface="Consolas" panose="020B0609020204030204" pitchFamily="49" charset="0"/>
            </a:endParaRPr>
          </a:p>
          <a:p>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a:t>
            </a:r>
            <a:r>
              <a:rPr lang="en-US" sz="2000" dirty="0" err="1">
                <a:solidFill>
                  <a:srgbClr val="FF0000"/>
                </a:solidFill>
                <a:latin typeface="Consolas" panose="020B0609020204030204" pitchFamily="49" charset="0"/>
                <a:ea typeface="CMU Bright" panose="02000603000000000000" pitchFamily="2" charset="0"/>
                <a:cs typeface="Consolas" panose="020B0609020204030204" pitchFamily="49" charset="0"/>
              </a:rPr>
              <a:t>Lmsg</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.string "Hello World"</a:t>
            </a:r>
          </a:p>
        </p:txBody>
      </p:sp>
      <p:sp>
        <p:nvSpPr>
          <p:cNvPr id="15" name="Rectangle 14">
            <a:extLst>
              <a:ext uri="{FF2B5EF4-FFF2-40B4-BE49-F238E27FC236}">
                <a16:creationId xmlns:a16="http://schemas.microsoft.com/office/drawing/2014/main" id="{000DB840-DA8D-E926-8CFE-056A7B4C0D71}"/>
              </a:ext>
            </a:extLst>
          </p:cNvPr>
          <p:cNvSpPr/>
          <p:nvPr/>
        </p:nvSpPr>
        <p:spPr>
          <a:xfrm>
            <a:off x="2882479" y="3309009"/>
            <a:ext cx="9183518" cy="3253156"/>
          </a:xfrm>
          <a:prstGeom prst="rect">
            <a:avLst/>
          </a:prstGeom>
          <a:solidFill>
            <a:schemeClr val="accent4">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dirty="0">
                <a:solidFill>
                  <a:schemeClr val="tx1">
                    <a:lumMod val="50000"/>
                  </a:schemeClr>
                </a:solidFill>
                <a:latin typeface="Consolas" panose="020B0609020204030204" pitchFamily="49" charset="0"/>
                <a:cs typeface="Consolas" panose="020B0609020204030204" pitchFamily="49" charset="0"/>
              </a:rPr>
              <a:t>main:</a:t>
            </a:r>
            <a:endParaRPr lang="en-US" sz="2000" dirty="0">
              <a:solidFill>
                <a:schemeClr val="tx2"/>
              </a:solidFill>
              <a:latin typeface="Consolas" panose="020B0609020204030204" pitchFamily="49" charset="0"/>
              <a:cs typeface="Consolas" panose="020B0609020204030204" pitchFamily="49" charset="0"/>
            </a:endParaRPr>
          </a:p>
          <a:p>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FF0000"/>
                </a:solidFill>
                <a:latin typeface="Consolas" panose="020B0609020204030204" pitchFamily="49" charset="0"/>
                <a:cs typeface="Consolas" panose="020B0609020204030204" pitchFamily="49" charset="0"/>
              </a:rPr>
              <a:t> r0, </a:t>
            </a:r>
            <a:r>
              <a:rPr lang="en-US" sz="2000" dirty="0">
                <a:solidFill>
                  <a:srgbClr val="FF0000"/>
                </a:solidFill>
                <a:latin typeface="Consolas" panose="020B0609020204030204" pitchFamily="49" charset="0"/>
              </a:rPr>
              <a:t>[</a:t>
            </a:r>
            <a:r>
              <a:rPr lang="en-US" sz="2000" b="1" u="sng" dirty="0">
                <a:solidFill>
                  <a:srgbClr val="FF0000"/>
                </a:solidFill>
                <a:latin typeface="Consolas" panose="020B0609020204030204" pitchFamily="49" charset="0"/>
              </a:rPr>
              <a:t>PC</a:t>
            </a:r>
            <a:r>
              <a:rPr lang="en-US" sz="2000" dirty="0">
                <a:solidFill>
                  <a:schemeClr val="tx2"/>
                </a:solidFill>
                <a:latin typeface="Consolas" panose="020B0609020204030204" pitchFamily="49" charset="0"/>
              </a:rPr>
              <a:t>, </a:t>
            </a:r>
            <a:r>
              <a:rPr lang="en-US" sz="2000" i="1" dirty="0">
                <a:solidFill>
                  <a:srgbClr val="0070C0"/>
                </a:solidFill>
                <a:latin typeface="Times New Roman" panose="02020603050405020304" pitchFamily="18" charset="0"/>
                <a:cs typeface="Times New Roman" panose="02020603050405020304" pitchFamily="18" charset="0"/>
              </a:rPr>
              <a:t>displacement</a:t>
            </a:r>
            <a:r>
              <a:rPr lang="en-US" sz="2000" dirty="0">
                <a:solidFill>
                  <a:schemeClr val="tx2"/>
                </a:solidFill>
                <a:latin typeface="Consolas" panose="020B0609020204030204" pitchFamily="49" charset="0"/>
              </a:rPr>
              <a:t>]  </a:t>
            </a:r>
            <a:r>
              <a:rPr lang="en-US" dirty="0">
                <a:solidFill>
                  <a:schemeClr val="tx2"/>
                </a:solidFill>
                <a:latin typeface="Consolas" panose="020B0609020204030204" pitchFamily="49" charset="0"/>
              </a:rPr>
              <a:t>// replaces:  </a:t>
            </a:r>
            <a:r>
              <a:rPr lang="en-US" dirty="0" err="1">
                <a:solidFill>
                  <a:srgbClr val="FF0000"/>
                </a:solidFill>
                <a:latin typeface="Consolas" panose="020B0609020204030204" pitchFamily="49" charset="0"/>
              </a:rPr>
              <a:t>ldr</a:t>
            </a:r>
            <a:r>
              <a:rPr lang="en-US" dirty="0">
                <a:solidFill>
                  <a:srgbClr val="FF0000"/>
                </a:solidFill>
                <a:latin typeface="Consolas" panose="020B0609020204030204" pitchFamily="49" charset="0"/>
              </a:rPr>
              <a:t> r0, =y</a:t>
            </a:r>
          </a:p>
          <a:p>
            <a:endParaRPr lang="en-US" sz="2000" dirty="0">
              <a:solidFill>
                <a:schemeClr val="tx2"/>
              </a:solidFill>
              <a:latin typeface="Consolas" panose="020B0609020204030204" pitchFamily="49" charset="0"/>
            </a:endParaRPr>
          </a:p>
          <a:p>
            <a:r>
              <a:rPr lang="en-US" sz="2000" dirty="0">
                <a:solidFill>
                  <a:schemeClr val="tx2"/>
                </a:solidFill>
                <a:latin typeface="Consolas" panose="020B0609020204030204" pitchFamily="49" charset="0"/>
              </a:rPr>
              <a:t>      &lt;last line of your assembly, typically a function return&gt;</a:t>
            </a:r>
          </a:p>
          <a:p>
            <a:endParaRPr lang="en-US" sz="2000" dirty="0">
              <a:solidFill>
                <a:schemeClr val="tx2"/>
              </a:solidFill>
              <a:latin typeface="Consolas" panose="020B0609020204030204" pitchFamily="49" charset="0"/>
            </a:endParaRPr>
          </a:p>
          <a:p>
            <a:r>
              <a:rPr lang="en-US" sz="2000" dirty="0">
                <a:solidFill>
                  <a:schemeClr val="tx2"/>
                </a:solidFill>
                <a:latin typeface="Consolas" panose="020B0609020204030204" pitchFamily="49" charset="0"/>
              </a:rPr>
              <a:t>     .word  y		// entry #1 32-bit address for y</a:t>
            </a:r>
          </a:p>
          <a:p>
            <a:r>
              <a:rPr lang="en-US" sz="2000" dirty="0">
                <a:solidFill>
                  <a:schemeClr val="tx2"/>
                </a:solidFill>
                <a:latin typeface="Consolas" panose="020B0609020204030204" pitchFamily="49" charset="0"/>
                <a:cs typeface="Consolas" panose="020B0609020204030204" pitchFamily="49" charset="0"/>
              </a:rPr>
              <a:t>     .word  x		</a:t>
            </a:r>
            <a:r>
              <a:rPr lang="en-US" sz="2000" dirty="0">
                <a:solidFill>
                  <a:schemeClr val="tx2"/>
                </a:solidFill>
                <a:latin typeface="Consolas" panose="020B0609020204030204" pitchFamily="49" charset="0"/>
              </a:rPr>
              <a:t>// entry #2 32-bit address for x</a:t>
            </a:r>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.word  .</a:t>
            </a:r>
            <a:r>
              <a:rPr lang="en-US" sz="2000" dirty="0" err="1">
                <a:solidFill>
                  <a:schemeClr val="tx2"/>
                </a:solidFill>
                <a:latin typeface="Consolas" panose="020B0609020204030204" pitchFamily="49" charset="0"/>
                <a:cs typeface="Consolas" panose="020B0609020204030204" pitchFamily="49" charset="0"/>
              </a:rPr>
              <a:t>Lmesg</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chemeClr val="tx2"/>
                </a:solidFill>
                <a:latin typeface="Consolas" panose="020B0609020204030204" pitchFamily="49" charset="0"/>
              </a:rPr>
              <a:t>// entry #3 32-bit address for .</a:t>
            </a:r>
            <a:r>
              <a:rPr lang="en-US" sz="2000" dirty="0" err="1">
                <a:solidFill>
                  <a:schemeClr val="tx2"/>
                </a:solidFill>
                <a:latin typeface="Consolas" panose="020B0609020204030204" pitchFamily="49" charset="0"/>
              </a:rPr>
              <a:t>Lmesg</a:t>
            </a:r>
            <a:endParaRPr lang="en-US" sz="2000" dirty="0">
              <a:solidFill>
                <a:schemeClr val="tx2"/>
              </a:solidFill>
              <a:latin typeface="Consolas" panose="020B0609020204030204" pitchFamily="49" charset="0"/>
            </a:endParaRPr>
          </a:p>
          <a:p>
            <a:endParaRPr lang="en-US" dirty="0">
              <a:solidFill>
                <a:schemeClr val="tx2"/>
              </a:solidFill>
              <a:latin typeface="Consolas" panose="020B0609020204030204" pitchFamily="49" charset="0"/>
              <a:cs typeface="Consolas" panose="020B0609020204030204" pitchFamily="49" charset="0"/>
            </a:endParaRPr>
          </a:p>
        </p:txBody>
      </p:sp>
      <p:cxnSp>
        <p:nvCxnSpPr>
          <p:cNvPr id="17" name="Straight Arrow Connector 16">
            <a:extLst>
              <a:ext uri="{FF2B5EF4-FFF2-40B4-BE49-F238E27FC236}">
                <a16:creationId xmlns:a16="http://schemas.microsoft.com/office/drawing/2014/main" id="{0959E252-1056-7538-329B-C887934B9A3B}"/>
              </a:ext>
            </a:extLst>
          </p:cNvPr>
          <p:cNvCxnSpPr>
            <a:cxnSpLocks/>
          </p:cNvCxnSpPr>
          <p:nvPr/>
        </p:nvCxnSpPr>
        <p:spPr>
          <a:xfrm>
            <a:off x="3450118" y="4501593"/>
            <a:ext cx="0" cy="1156804"/>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76B59A4-67A4-0281-7283-EAEFBC098BB1}"/>
              </a:ext>
            </a:extLst>
          </p:cNvPr>
          <p:cNvSpPr txBox="1"/>
          <p:nvPr/>
        </p:nvSpPr>
        <p:spPr>
          <a:xfrm>
            <a:off x="2882479" y="4198823"/>
            <a:ext cx="1051891" cy="338554"/>
          </a:xfrm>
          <a:prstGeom prst="rect">
            <a:avLst/>
          </a:prstGeom>
          <a:noFill/>
        </p:spPr>
        <p:txBody>
          <a:bodyPr wrap="none" rtlCol="0">
            <a:spAutoFit/>
          </a:bodyPr>
          <a:lstStyle/>
          <a:p>
            <a:r>
              <a:rPr lang="en-US" sz="1600" i="1" dirty="0">
                <a:solidFill>
                  <a:srgbClr val="0070C0"/>
                </a:solidFill>
              </a:rPr>
              <a:t>(address)</a:t>
            </a:r>
          </a:p>
        </p:txBody>
      </p:sp>
      <p:sp>
        <p:nvSpPr>
          <p:cNvPr id="19" name="TextBox 18">
            <a:extLst>
              <a:ext uri="{FF2B5EF4-FFF2-40B4-BE49-F238E27FC236}">
                <a16:creationId xmlns:a16="http://schemas.microsoft.com/office/drawing/2014/main" id="{A238FACF-9991-580F-2C0C-67F20307A3CA}"/>
              </a:ext>
            </a:extLst>
          </p:cNvPr>
          <p:cNvSpPr txBox="1"/>
          <p:nvPr/>
        </p:nvSpPr>
        <p:spPr>
          <a:xfrm>
            <a:off x="416748" y="4875281"/>
            <a:ext cx="2917786" cy="400110"/>
          </a:xfrm>
          <a:prstGeom prst="rect">
            <a:avLst/>
          </a:prstGeom>
          <a:solidFill>
            <a:schemeClr val="bg1"/>
          </a:solidFill>
          <a:ln w="22225">
            <a:solidFill>
              <a:schemeClr val="accent1"/>
            </a:solidFill>
          </a:ln>
        </p:spPr>
        <p:txBody>
          <a:bodyPr wrap="none" rtlCol="0">
            <a:spAutoFit/>
          </a:bodyPr>
          <a:lstStyle/>
          <a:p>
            <a:pPr algn="r"/>
            <a:r>
              <a:rPr lang="en-US" sz="2000" i="1" dirty="0">
                <a:solidFill>
                  <a:srgbClr val="0070C0"/>
                </a:solidFill>
              </a:rPr>
              <a:t>displacement (bytes) - 8</a:t>
            </a:r>
          </a:p>
        </p:txBody>
      </p:sp>
      <p:sp>
        <p:nvSpPr>
          <p:cNvPr id="2" name="TextBox 1">
            <a:extLst>
              <a:ext uri="{FF2B5EF4-FFF2-40B4-BE49-F238E27FC236}">
                <a16:creationId xmlns:a16="http://schemas.microsoft.com/office/drawing/2014/main" id="{AE0D7518-5687-FCD2-1D20-3254FA1E2FB4}"/>
              </a:ext>
            </a:extLst>
          </p:cNvPr>
          <p:cNvSpPr txBox="1"/>
          <p:nvPr/>
        </p:nvSpPr>
        <p:spPr>
          <a:xfrm>
            <a:off x="146757" y="5467653"/>
            <a:ext cx="2608131" cy="923330"/>
          </a:xfrm>
          <a:prstGeom prst="rect">
            <a:avLst/>
          </a:prstGeom>
          <a:solidFill>
            <a:schemeClr val="accent4">
              <a:lumMod val="20000"/>
              <a:lumOff val="80000"/>
            </a:schemeClr>
          </a:solidFill>
          <a:ln>
            <a:solidFill>
              <a:srgbClr val="FF0000"/>
            </a:solidFill>
          </a:ln>
        </p:spPr>
        <p:txBody>
          <a:bodyPr wrap="square" rtlCol="0">
            <a:spAutoFit/>
          </a:bodyPr>
          <a:lstStyle/>
          <a:p>
            <a:r>
              <a:rPr lang="en-US" dirty="0">
                <a:solidFill>
                  <a:srgbClr val="C00000"/>
                </a:solidFill>
              </a:rPr>
              <a:t>The assembler creates this table before generating the .o file</a:t>
            </a:r>
          </a:p>
        </p:txBody>
      </p:sp>
      <p:sp>
        <p:nvSpPr>
          <p:cNvPr id="3" name="Right Arrow 2">
            <a:extLst>
              <a:ext uri="{FF2B5EF4-FFF2-40B4-BE49-F238E27FC236}">
                <a16:creationId xmlns:a16="http://schemas.microsoft.com/office/drawing/2014/main" id="{3C279EF0-D2A9-0B24-2355-D3772A7F5696}"/>
              </a:ext>
            </a:extLst>
          </p:cNvPr>
          <p:cNvSpPr/>
          <p:nvPr/>
        </p:nvSpPr>
        <p:spPr>
          <a:xfrm>
            <a:off x="2754888" y="5876057"/>
            <a:ext cx="445512" cy="1065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686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A87349-A826-7849-BBE3-16E2AF98ED3C}"/>
              </a:ext>
            </a:extLst>
          </p:cNvPr>
          <p:cNvSpPr>
            <a:spLocks noGrp="1"/>
          </p:cNvSpPr>
          <p:nvPr>
            <p:ph type="title"/>
          </p:nvPr>
        </p:nvSpPr>
        <p:spPr>
          <a:xfrm>
            <a:off x="146756" y="146769"/>
            <a:ext cx="11428023" cy="506092"/>
          </a:xfrm>
        </p:spPr>
        <p:txBody>
          <a:bodyPr>
            <a:normAutofit fontScale="90000"/>
          </a:bodyPr>
          <a:lstStyle/>
          <a:p>
            <a:r>
              <a:rPr lang="en-US" dirty="0"/>
              <a:t>Literal Table (Array) each entry is a pointer to a different Label</a:t>
            </a:r>
          </a:p>
        </p:txBody>
      </p:sp>
      <p:sp>
        <p:nvSpPr>
          <p:cNvPr id="9" name="TextBox 8">
            <a:extLst>
              <a:ext uri="{FF2B5EF4-FFF2-40B4-BE49-F238E27FC236}">
                <a16:creationId xmlns:a16="http://schemas.microsoft.com/office/drawing/2014/main" id="{7F3C8F43-1822-5546-8EFC-7C467D216D4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2" name="Rectangle 11">
            <a:extLst>
              <a:ext uri="{FF2B5EF4-FFF2-40B4-BE49-F238E27FC236}">
                <a16:creationId xmlns:a16="http://schemas.microsoft.com/office/drawing/2014/main" id="{C4E9109D-997A-421B-7933-A3E7ED090824}"/>
              </a:ext>
            </a:extLst>
          </p:cNvPr>
          <p:cNvSpPr/>
          <p:nvPr/>
        </p:nvSpPr>
        <p:spPr bwMode="auto">
          <a:xfrm>
            <a:off x="2882482" y="1398886"/>
            <a:ext cx="9144014"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sp>
        <p:nvSpPr>
          <p:cNvPr id="13" name="TextBox 12">
            <a:extLst>
              <a:ext uri="{FF2B5EF4-FFF2-40B4-BE49-F238E27FC236}">
                <a16:creationId xmlns:a16="http://schemas.microsoft.com/office/drawing/2014/main" id="{E391452F-0BEB-B31C-A551-DB818EDD6DF8}"/>
              </a:ext>
            </a:extLst>
          </p:cNvPr>
          <p:cNvSpPr txBox="1"/>
          <p:nvPr/>
        </p:nvSpPr>
        <p:spPr>
          <a:xfrm>
            <a:off x="2882481" y="735931"/>
            <a:ext cx="9144012" cy="707886"/>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.space 4</a:t>
            </a:r>
            <a:endParaRPr lang="en-US" sz="2000" dirty="0">
              <a:latin typeface="Consolas" panose="020B0609020204030204" pitchFamily="49" charset="0"/>
              <a:cs typeface="Consolas" panose="020B0609020204030204" pitchFamily="49" charset="0"/>
            </a:endParaRPr>
          </a:p>
        </p:txBody>
      </p:sp>
      <p:sp>
        <p:nvSpPr>
          <p:cNvPr id="14" name="TextBox 13">
            <a:extLst>
              <a:ext uri="{FF2B5EF4-FFF2-40B4-BE49-F238E27FC236}">
                <a16:creationId xmlns:a16="http://schemas.microsoft.com/office/drawing/2014/main" id="{2A28D35D-C9CE-4AC1-C447-D307B31E4414}"/>
              </a:ext>
            </a:extLst>
          </p:cNvPr>
          <p:cNvSpPr txBox="1"/>
          <p:nvPr/>
        </p:nvSpPr>
        <p:spPr>
          <a:xfrm flipH="1">
            <a:off x="2882479" y="2061841"/>
            <a:ext cx="9144012" cy="707886"/>
          </a:xfrm>
          <a:prstGeom prst="rect">
            <a:avLst/>
          </a:prstGeom>
          <a:solidFill>
            <a:srgbClr val="92D050">
              <a:alpha val="15000"/>
            </a:srgbClr>
          </a:solidFill>
          <a:ln>
            <a:solidFill>
              <a:schemeClr val="accent2"/>
            </a:solidFill>
          </a:ln>
        </p:spPr>
        <p:txBody>
          <a:bodyPr wrap="square" rtlCol="0">
            <a:spAutoFit/>
          </a:bodyPr>
          <a:lstStyle/>
          <a:p>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	</a:t>
            </a:r>
            <a:r>
              <a:rPr lang="en-US" sz="2000" dirty="0">
                <a:solidFill>
                  <a:schemeClr val="tx2"/>
                </a:solidFill>
                <a:latin typeface="Consolas" panose="020B0609020204030204" pitchFamily="49" charset="0"/>
                <a:ea typeface="CMU Bright" panose="02000603000000000000" pitchFamily="2" charset="0"/>
                <a:cs typeface="Consolas" panose="020B0609020204030204" pitchFamily="49" charset="0"/>
              </a:rPr>
              <a:t>.section .</a:t>
            </a:r>
            <a:r>
              <a:rPr lang="en-US" sz="2000" dirty="0" err="1">
                <a:solidFill>
                  <a:schemeClr val="tx2"/>
                </a:solidFill>
                <a:latin typeface="Consolas" panose="020B0609020204030204" pitchFamily="49" charset="0"/>
                <a:ea typeface="CMU Bright" panose="02000603000000000000" pitchFamily="2" charset="0"/>
                <a:cs typeface="Consolas" panose="020B0609020204030204" pitchFamily="49" charset="0"/>
              </a:rPr>
              <a:t>rodata</a:t>
            </a:r>
            <a:endParaRPr lang="en-US" sz="2000" dirty="0">
              <a:solidFill>
                <a:schemeClr val="tx2"/>
              </a:solidFill>
              <a:latin typeface="Consolas" panose="020B0609020204030204" pitchFamily="49" charset="0"/>
              <a:ea typeface="CMU Bright" panose="02000603000000000000" pitchFamily="2" charset="0"/>
              <a:cs typeface="Consolas" panose="020B0609020204030204" pitchFamily="49" charset="0"/>
            </a:endParaRPr>
          </a:p>
          <a:p>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a:t>
            </a:r>
            <a:r>
              <a:rPr lang="en-US" sz="2000" dirty="0" err="1">
                <a:solidFill>
                  <a:srgbClr val="FF0000"/>
                </a:solidFill>
                <a:latin typeface="Consolas" panose="020B0609020204030204" pitchFamily="49" charset="0"/>
                <a:ea typeface="CMU Bright" panose="02000603000000000000" pitchFamily="2" charset="0"/>
                <a:cs typeface="Consolas" panose="020B0609020204030204" pitchFamily="49" charset="0"/>
              </a:rPr>
              <a:t>Lmsg</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.string "Hello World"</a:t>
            </a:r>
          </a:p>
        </p:txBody>
      </p:sp>
      <p:sp>
        <p:nvSpPr>
          <p:cNvPr id="15" name="Rectangle 14">
            <a:extLst>
              <a:ext uri="{FF2B5EF4-FFF2-40B4-BE49-F238E27FC236}">
                <a16:creationId xmlns:a16="http://schemas.microsoft.com/office/drawing/2014/main" id="{000DB840-DA8D-E926-8CFE-056A7B4C0D71}"/>
              </a:ext>
            </a:extLst>
          </p:cNvPr>
          <p:cNvSpPr/>
          <p:nvPr/>
        </p:nvSpPr>
        <p:spPr>
          <a:xfrm>
            <a:off x="2894301" y="2729423"/>
            <a:ext cx="9183518" cy="3729735"/>
          </a:xfrm>
          <a:prstGeom prst="rect">
            <a:avLst/>
          </a:prstGeom>
          <a:solidFill>
            <a:schemeClr val="accent4">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dirty="0">
                <a:solidFill>
                  <a:schemeClr val="tx1">
                    <a:lumMod val="50000"/>
                  </a:schemeClr>
                </a:solidFill>
                <a:latin typeface="Consolas" panose="020B0609020204030204" pitchFamily="49" charset="0"/>
                <a:cs typeface="Consolas" panose="020B0609020204030204" pitchFamily="49" charset="0"/>
              </a:rPr>
              <a:t>main:</a:t>
            </a:r>
          </a:p>
          <a:p>
            <a:r>
              <a:rPr lang="en-US" sz="2000" dirty="0">
                <a:solidFill>
                  <a:schemeClr val="tx1">
                    <a:lumMod val="50000"/>
                  </a:schemeClr>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FF0000"/>
                </a:solidFill>
                <a:latin typeface="Consolas" panose="020B0609020204030204" pitchFamily="49" charset="0"/>
                <a:cs typeface="Consolas" panose="020B0609020204030204" pitchFamily="49" charset="0"/>
              </a:rPr>
              <a:t> r0, </a:t>
            </a:r>
            <a:r>
              <a:rPr lang="en-US" sz="2000" dirty="0">
                <a:solidFill>
                  <a:srgbClr val="FF0000"/>
                </a:solidFill>
                <a:latin typeface="Consolas" panose="020B0609020204030204" pitchFamily="49" charset="0"/>
              </a:rPr>
              <a:t>[</a:t>
            </a:r>
            <a:r>
              <a:rPr lang="en-US" sz="2000" b="1" u="sng" dirty="0">
                <a:solidFill>
                  <a:srgbClr val="FF0000"/>
                </a:solidFill>
                <a:latin typeface="Consolas" panose="020B0609020204030204" pitchFamily="49" charset="0"/>
              </a:rPr>
              <a:t>PC</a:t>
            </a:r>
            <a:r>
              <a:rPr lang="en-US" sz="2000" dirty="0">
                <a:solidFill>
                  <a:schemeClr val="tx2"/>
                </a:solidFill>
                <a:latin typeface="Consolas" panose="020B0609020204030204" pitchFamily="49" charset="0"/>
              </a:rPr>
              <a:t>, </a:t>
            </a:r>
            <a:r>
              <a:rPr lang="en-US" sz="2000" i="1" dirty="0">
                <a:solidFill>
                  <a:srgbClr val="0070C0"/>
                </a:solidFill>
                <a:latin typeface="Times New Roman" panose="02020603050405020304" pitchFamily="18" charset="0"/>
                <a:cs typeface="Times New Roman" panose="02020603050405020304" pitchFamily="18" charset="0"/>
              </a:rPr>
              <a:t>displacement</a:t>
            </a:r>
            <a:r>
              <a:rPr lang="en-US" sz="2000" i="1" dirty="0">
                <a:solidFill>
                  <a:srgbClr val="C00000"/>
                </a:solidFill>
                <a:latin typeface="Times New Roman" panose="02020603050405020304" pitchFamily="18" charset="0"/>
                <a:cs typeface="Times New Roman" panose="02020603050405020304" pitchFamily="18" charset="0"/>
              </a:rPr>
              <a:t>1</a:t>
            </a:r>
            <a:r>
              <a:rPr lang="en-US" sz="2000" dirty="0">
                <a:solidFill>
                  <a:schemeClr val="tx2"/>
                </a:solidFill>
                <a:latin typeface="Consolas" panose="020B0609020204030204" pitchFamily="49" charset="0"/>
              </a:rPr>
              <a:t>]  // replaces:  </a:t>
            </a:r>
            <a:r>
              <a:rPr lang="en-US" sz="2000" dirty="0" err="1">
                <a:solidFill>
                  <a:srgbClr val="FF0000"/>
                </a:solidFill>
                <a:latin typeface="Consolas" panose="020B0609020204030204" pitchFamily="49" charset="0"/>
              </a:rPr>
              <a:t>ldr</a:t>
            </a:r>
            <a:r>
              <a:rPr lang="en-US" sz="2000" dirty="0">
                <a:solidFill>
                  <a:srgbClr val="FF0000"/>
                </a:solidFill>
                <a:latin typeface="Consolas" panose="020B0609020204030204" pitchFamily="49" charset="0"/>
              </a:rPr>
              <a:t> r0, =y</a:t>
            </a:r>
            <a:endParaRPr lang="en-US" sz="2000" dirty="0">
              <a:solidFill>
                <a:schemeClr val="tx1">
                  <a:lumMod val="50000"/>
                </a:schemeClr>
              </a:solidFill>
              <a:latin typeface="Consolas" panose="020B0609020204030204" pitchFamily="49" charset="0"/>
              <a:cs typeface="Consolas" panose="020B0609020204030204" pitchFamily="49" charset="0"/>
            </a:endParaRPr>
          </a:p>
          <a:p>
            <a:endParaRPr lang="en-US" sz="2000" dirty="0">
              <a:solidFill>
                <a:schemeClr val="tx2"/>
              </a:solidFill>
              <a:latin typeface="Consolas" panose="020B0609020204030204" pitchFamily="49" charset="0"/>
              <a:cs typeface="Consolas" panose="020B0609020204030204" pitchFamily="49" charset="0"/>
            </a:endParaRPr>
          </a:p>
          <a:p>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FF0000"/>
                </a:solidFill>
                <a:latin typeface="Consolas" panose="020B0609020204030204" pitchFamily="49" charset="0"/>
                <a:cs typeface="Consolas" panose="020B0609020204030204" pitchFamily="49" charset="0"/>
              </a:rPr>
              <a:t> r0, </a:t>
            </a:r>
            <a:r>
              <a:rPr lang="en-US" sz="2000" dirty="0">
                <a:solidFill>
                  <a:srgbClr val="FF0000"/>
                </a:solidFill>
                <a:latin typeface="Consolas" panose="020B0609020204030204" pitchFamily="49" charset="0"/>
              </a:rPr>
              <a:t>[</a:t>
            </a:r>
            <a:r>
              <a:rPr lang="en-US" sz="2000" b="1" u="sng" dirty="0">
                <a:solidFill>
                  <a:srgbClr val="FF0000"/>
                </a:solidFill>
                <a:latin typeface="Consolas" panose="020B0609020204030204" pitchFamily="49" charset="0"/>
              </a:rPr>
              <a:t>PC</a:t>
            </a:r>
            <a:r>
              <a:rPr lang="en-US" sz="2000" dirty="0">
                <a:solidFill>
                  <a:schemeClr val="tx2"/>
                </a:solidFill>
                <a:latin typeface="Consolas" panose="020B0609020204030204" pitchFamily="49" charset="0"/>
              </a:rPr>
              <a:t>, </a:t>
            </a:r>
            <a:r>
              <a:rPr lang="en-US" sz="2000" i="1" dirty="0">
                <a:solidFill>
                  <a:srgbClr val="0070C0"/>
                </a:solidFill>
                <a:latin typeface="Times New Roman" panose="02020603050405020304" pitchFamily="18" charset="0"/>
                <a:cs typeface="Times New Roman" panose="02020603050405020304" pitchFamily="18" charset="0"/>
              </a:rPr>
              <a:t>displacement</a:t>
            </a:r>
            <a:r>
              <a:rPr lang="en-US" sz="2000" i="1" dirty="0">
                <a:solidFill>
                  <a:srgbClr val="C00000"/>
                </a:solidFill>
                <a:latin typeface="Times New Roman" panose="02020603050405020304" pitchFamily="18" charset="0"/>
                <a:cs typeface="Times New Roman" panose="02020603050405020304" pitchFamily="18" charset="0"/>
              </a:rPr>
              <a:t>2</a:t>
            </a:r>
            <a:r>
              <a:rPr lang="en-US" sz="2000" dirty="0">
                <a:solidFill>
                  <a:schemeClr val="tx2"/>
                </a:solidFill>
                <a:latin typeface="Consolas" panose="020B0609020204030204" pitchFamily="49" charset="0"/>
              </a:rPr>
              <a:t>]  </a:t>
            </a:r>
            <a:r>
              <a:rPr lang="en-US" dirty="0">
                <a:solidFill>
                  <a:schemeClr val="tx2"/>
                </a:solidFill>
                <a:latin typeface="Consolas" panose="020B0609020204030204" pitchFamily="49" charset="0"/>
              </a:rPr>
              <a:t>// replaces:  </a:t>
            </a:r>
            <a:r>
              <a:rPr lang="en-US" dirty="0" err="1">
                <a:solidFill>
                  <a:srgbClr val="FF0000"/>
                </a:solidFill>
                <a:latin typeface="Consolas" panose="020B0609020204030204" pitchFamily="49" charset="0"/>
              </a:rPr>
              <a:t>ldr</a:t>
            </a:r>
            <a:r>
              <a:rPr lang="en-US" dirty="0">
                <a:solidFill>
                  <a:srgbClr val="FF0000"/>
                </a:solidFill>
                <a:latin typeface="Consolas" panose="020B0609020204030204" pitchFamily="49" charset="0"/>
              </a:rPr>
              <a:t> r0, =y</a:t>
            </a:r>
          </a:p>
          <a:p>
            <a:endParaRPr lang="en-US" sz="2000" dirty="0">
              <a:solidFill>
                <a:schemeClr val="tx2"/>
              </a:solidFill>
              <a:latin typeface="Consolas" panose="020B0609020204030204" pitchFamily="49" charset="0"/>
            </a:endParaRPr>
          </a:p>
          <a:p>
            <a:r>
              <a:rPr lang="en-US" sz="2000" dirty="0">
                <a:solidFill>
                  <a:schemeClr val="tx2"/>
                </a:solidFill>
                <a:latin typeface="Consolas" panose="020B0609020204030204" pitchFamily="49" charset="0"/>
              </a:rPr>
              <a:t>      &lt;last line of your assembly, typically a function return&gt;</a:t>
            </a:r>
          </a:p>
          <a:p>
            <a:endParaRPr lang="en-US" sz="2000" dirty="0">
              <a:solidFill>
                <a:schemeClr val="tx2"/>
              </a:solidFill>
              <a:latin typeface="Consolas" panose="020B0609020204030204" pitchFamily="49" charset="0"/>
            </a:endParaRPr>
          </a:p>
          <a:p>
            <a:r>
              <a:rPr lang="en-US" sz="2000" dirty="0">
                <a:solidFill>
                  <a:schemeClr val="tx2"/>
                </a:solidFill>
                <a:latin typeface="Consolas" panose="020B0609020204030204" pitchFamily="49" charset="0"/>
              </a:rPr>
              <a:t>     .word  y		// entry #1 32-bit address for y</a:t>
            </a:r>
          </a:p>
          <a:p>
            <a:r>
              <a:rPr lang="en-US" sz="2000" dirty="0">
                <a:solidFill>
                  <a:schemeClr val="tx2"/>
                </a:solidFill>
                <a:latin typeface="Consolas" panose="020B0609020204030204" pitchFamily="49" charset="0"/>
                <a:cs typeface="Consolas" panose="020B0609020204030204" pitchFamily="49" charset="0"/>
              </a:rPr>
              <a:t>     .word  x		</a:t>
            </a:r>
            <a:r>
              <a:rPr lang="en-US" sz="2000" dirty="0">
                <a:solidFill>
                  <a:schemeClr val="tx2"/>
                </a:solidFill>
                <a:latin typeface="Consolas" panose="020B0609020204030204" pitchFamily="49" charset="0"/>
              </a:rPr>
              <a:t>// entry #2 32-bit address for x</a:t>
            </a:r>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.word  .</a:t>
            </a:r>
            <a:r>
              <a:rPr lang="en-US" sz="2000" dirty="0" err="1">
                <a:solidFill>
                  <a:schemeClr val="tx2"/>
                </a:solidFill>
                <a:latin typeface="Consolas" panose="020B0609020204030204" pitchFamily="49" charset="0"/>
                <a:cs typeface="Consolas" panose="020B0609020204030204" pitchFamily="49" charset="0"/>
              </a:rPr>
              <a:t>Lmesg</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chemeClr val="tx2"/>
                </a:solidFill>
                <a:latin typeface="Consolas" panose="020B0609020204030204" pitchFamily="49" charset="0"/>
              </a:rPr>
              <a:t>// entry #3 32-bit address for .</a:t>
            </a:r>
            <a:r>
              <a:rPr lang="en-US" sz="2000" dirty="0" err="1">
                <a:solidFill>
                  <a:schemeClr val="tx2"/>
                </a:solidFill>
                <a:latin typeface="Consolas" panose="020B0609020204030204" pitchFamily="49" charset="0"/>
              </a:rPr>
              <a:t>Lmesg</a:t>
            </a:r>
            <a:endParaRPr lang="en-US" sz="2000" dirty="0">
              <a:solidFill>
                <a:schemeClr val="tx2"/>
              </a:solidFill>
              <a:latin typeface="Consolas" panose="020B0609020204030204" pitchFamily="49" charset="0"/>
            </a:endParaRPr>
          </a:p>
          <a:p>
            <a:endParaRPr lang="en-US" dirty="0">
              <a:solidFill>
                <a:schemeClr val="tx2"/>
              </a:solidFill>
              <a:latin typeface="Consolas" panose="020B0609020204030204" pitchFamily="49" charset="0"/>
              <a:cs typeface="Consolas" panose="020B0609020204030204" pitchFamily="49" charset="0"/>
            </a:endParaRPr>
          </a:p>
        </p:txBody>
      </p:sp>
      <p:cxnSp>
        <p:nvCxnSpPr>
          <p:cNvPr id="17" name="Straight Arrow Connector 16">
            <a:extLst>
              <a:ext uri="{FF2B5EF4-FFF2-40B4-BE49-F238E27FC236}">
                <a16:creationId xmlns:a16="http://schemas.microsoft.com/office/drawing/2014/main" id="{0959E252-1056-7538-329B-C887934B9A3B}"/>
              </a:ext>
            </a:extLst>
          </p:cNvPr>
          <p:cNvCxnSpPr>
            <a:cxnSpLocks/>
          </p:cNvCxnSpPr>
          <p:nvPr/>
        </p:nvCxnSpPr>
        <p:spPr>
          <a:xfrm>
            <a:off x="3450118" y="4501593"/>
            <a:ext cx="0" cy="1156804"/>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76B59A4-67A4-0281-7283-EAEFBC098BB1}"/>
              </a:ext>
            </a:extLst>
          </p:cNvPr>
          <p:cNvSpPr txBox="1"/>
          <p:nvPr/>
        </p:nvSpPr>
        <p:spPr>
          <a:xfrm>
            <a:off x="2882479" y="4198823"/>
            <a:ext cx="1051891" cy="338554"/>
          </a:xfrm>
          <a:prstGeom prst="rect">
            <a:avLst/>
          </a:prstGeom>
          <a:noFill/>
        </p:spPr>
        <p:txBody>
          <a:bodyPr wrap="none" rtlCol="0">
            <a:spAutoFit/>
          </a:bodyPr>
          <a:lstStyle/>
          <a:p>
            <a:r>
              <a:rPr lang="en-US" sz="1600" i="1" dirty="0">
                <a:solidFill>
                  <a:srgbClr val="0070C0"/>
                </a:solidFill>
              </a:rPr>
              <a:t>(address)</a:t>
            </a:r>
          </a:p>
        </p:txBody>
      </p:sp>
      <p:sp>
        <p:nvSpPr>
          <p:cNvPr id="19" name="TextBox 18">
            <a:extLst>
              <a:ext uri="{FF2B5EF4-FFF2-40B4-BE49-F238E27FC236}">
                <a16:creationId xmlns:a16="http://schemas.microsoft.com/office/drawing/2014/main" id="{A238FACF-9991-580F-2C0C-67F20307A3CA}"/>
              </a:ext>
            </a:extLst>
          </p:cNvPr>
          <p:cNvSpPr txBox="1"/>
          <p:nvPr/>
        </p:nvSpPr>
        <p:spPr>
          <a:xfrm>
            <a:off x="2086190" y="4879394"/>
            <a:ext cx="1297150" cy="261610"/>
          </a:xfrm>
          <a:prstGeom prst="rect">
            <a:avLst/>
          </a:prstGeom>
          <a:solidFill>
            <a:schemeClr val="bg1"/>
          </a:solidFill>
          <a:ln w="22225">
            <a:solidFill>
              <a:schemeClr val="accent1"/>
            </a:solidFill>
          </a:ln>
        </p:spPr>
        <p:txBody>
          <a:bodyPr wrap="none" rtlCol="0">
            <a:spAutoFit/>
          </a:bodyPr>
          <a:lstStyle/>
          <a:p>
            <a:pPr algn="r"/>
            <a:r>
              <a:rPr lang="en-US" sz="1100" i="1" dirty="0">
                <a:solidFill>
                  <a:srgbClr val="0070C0"/>
                </a:solidFill>
              </a:rPr>
              <a:t>displacement2 - 8</a:t>
            </a:r>
          </a:p>
        </p:txBody>
      </p:sp>
      <p:sp>
        <p:nvSpPr>
          <p:cNvPr id="3" name="Right Arrow 2">
            <a:extLst>
              <a:ext uri="{FF2B5EF4-FFF2-40B4-BE49-F238E27FC236}">
                <a16:creationId xmlns:a16="http://schemas.microsoft.com/office/drawing/2014/main" id="{3C279EF0-D2A9-0B24-2355-D3772A7F5696}"/>
              </a:ext>
            </a:extLst>
          </p:cNvPr>
          <p:cNvSpPr/>
          <p:nvPr/>
        </p:nvSpPr>
        <p:spPr>
          <a:xfrm>
            <a:off x="1663430" y="5613296"/>
            <a:ext cx="1967750" cy="925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2F143EC6-71CE-8C79-29DB-303E45F84584}"/>
              </a:ext>
            </a:extLst>
          </p:cNvPr>
          <p:cNvCxnSpPr>
            <a:cxnSpLocks/>
          </p:cNvCxnSpPr>
          <p:nvPr/>
        </p:nvCxnSpPr>
        <p:spPr>
          <a:xfrm>
            <a:off x="1969509" y="3557028"/>
            <a:ext cx="0" cy="2109528"/>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74C2F31-5DCB-A838-0D3E-1BF844D00F44}"/>
              </a:ext>
            </a:extLst>
          </p:cNvPr>
          <p:cNvSpPr txBox="1"/>
          <p:nvPr/>
        </p:nvSpPr>
        <p:spPr>
          <a:xfrm>
            <a:off x="2857394" y="3387751"/>
            <a:ext cx="1051891" cy="338554"/>
          </a:xfrm>
          <a:prstGeom prst="rect">
            <a:avLst/>
          </a:prstGeom>
          <a:noFill/>
        </p:spPr>
        <p:txBody>
          <a:bodyPr wrap="none" rtlCol="0">
            <a:spAutoFit/>
          </a:bodyPr>
          <a:lstStyle/>
          <a:p>
            <a:r>
              <a:rPr lang="en-US" sz="1600" i="1" dirty="0">
                <a:solidFill>
                  <a:srgbClr val="0070C0"/>
                </a:solidFill>
              </a:rPr>
              <a:t>(address)</a:t>
            </a:r>
          </a:p>
        </p:txBody>
      </p:sp>
      <p:sp>
        <p:nvSpPr>
          <p:cNvPr id="21" name="TextBox 20">
            <a:extLst>
              <a:ext uri="{FF2B5EF4-FFF2-40B4-BE49-F238E27FC236}">
                <a16:creationId xmlns:a16="http://schemas.microsoft.com/office/drawing/2014/main" id="{1931FE97-4D82-1CB3-0BFA-ECE94E1ABE75}"/>
              </a:ext>
            </a:extLst>
          </p:cNvPr>
          <p:cNvSpPr txBox="1"/>
          <p:nvPr/>
        </p:nvSpPr>
        <p:spPr>
          <a:xfrm>
            <a:off x="482504" y="4014157"/>
            <a:ext cx="1394933" cy="276999"/>
          </a:xfrm>
          <a:prstGeom prst="rect">
            <a:avLst/>
          </a:prstGeom>
          <a:solidFill>
            <a:schemeClr val="bg1"/>
          </a:solidFill>
          <a:ln w="22225">
            <a:solidFill>
              <a:schemeClr val="accent1"/>
            </a:solidFill>
          </a:ln>
        </p:spPr>
        <p:txBody>
          <a:bodyPr wrap="none" rtlCol="0">
            <a:spAutoFit/>
          </a:bodyPr>
          <a:lstStyle/>
          <a:p>
            <a:pPr algn="r"/>
            <a:r>
              <a:rPr lang="en-US" sz="1200" i="1" dirty="0">
                <a:solidFill>
                  <a:srgbClr val="0070C0"/>
                </a:solidFill>
              </a:rPr>
              <a:t>displacement1 - 8</a:t>
            </a:r>
          </a:p>
        </p:txBody>
      </p:sp>
      <p:cxnSp>
        <p:nvCxnSpPr>
          <p:cNvPr id="10" name="Straight Connector 9">
            <a:extLst>
              <a:ext uri="{FF2B5EF4-FFF2-40B4-BE49-F238E27FC236}">
                <a16:creationId xmlns:a16="http://schemas.microsoft.com/office/drawing/2014/main" id="{DD722324-CF39-A52F-76B3-C1D1CA1E5F1A}"/>
              </a:ext>
            </a:extLst>
          </p:cNvPr>
          <p:cNvCxnSpPr>
            <a:stCxn id="20" idx="1"/>
          </p:cNvCxnSpPr>
          <p:nvPr/>
        </p:nvCxnSpPr>
        <p:spPr>
          <a:xfrm flipH="1">
            <a:off x="1852104" y="3557028"/>
            <a:ext cx="100529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8C8FA51-97B1-DFD8-F9D7-BED6739F86DF}"/>
              </a:ext>
            </a:extLst>
          </p:cNvPr>
          <p:cNvSpPr txBox="1"/>
          <p:nvPr/>
        </p:nvSpPr>
        <p:spPr>
          <a:xfrm>
            <a:off x="467520" y="1109989"/>
            <a:ext cx="2057722" cy="2246769"/>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dirty="0"/>
              <a:t>The </a:t>
            </a:r>
            <a:r>
              <a:rPr lang="en-US" sz="2000" dirty="0">
                <a:solidFill>
                  <a:srgbClr val="C00000"/>
                </a:solidFill>
              </a:rPr>
              <a:t>displacement is different </a:t>
            </a:r>
            <a:r>
              <a:rPr lang="en-US" sz="2000" dirty="0"/>
              <a:t>for each use.</a:t>
            </a:r>
          </a:p>
          <a:p>
            <a:r>
              <a:rPr lang="en-US" sz="2000" dirty="0"/>
              <a:t>As the PC is different at each instruction </a:t>
            </a:r>
          </a:p>
        </p:txBody>
      </p:sp>
    </p:spTree>
    <p:extLst>
      <p:ext uri="{BB962C8B-B14F-4D97-AF65-F5344CB8AC3E}">
        <p14:creationId xmlns:p14="http://schemas.microsoft.com/office/powerpoint/2010/main" val="166673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442B06-AC17-DE4F-8206-980C20EAEA9A}"/>
              </a:ext>
            </a:extLst>
          </p:cNvPr>
          <p:cNvSpPr>
            <a:spLocks noGrp="1"/>
          </p:cNvSpPr>
          <p:nvPr>
            <p:ph type="title"/>
          </p:nvPr>
        </p:nvSpPr>
        <p:spPr>
          <a:xfrm>
            <a:off x="246867" y="307684"/>
            <a:ext cx="11469734" cy="450287"/>
          </a:xfrm>
        </p:spPr>
        <p:txBody>
          <a:bodyPr/>
          <a:lstStyle/>
          <a:p>
            <a:r>
              <a:rPr lang="en-US" dirty="0"/>
              <a:t>ARM Assembly Source File: Header</a:t>
            </a:r>
          </a:p>
        </p:txBody>
      </p:sp>
      <p:sp>
        <p:nvSpPr>
          <p:cNvPr id="2" name="Content Placeholder 1">
            <a:extLst>
              <a:ext uri="{FF2B5EF4-FFF2-40B4-BE49-F238E27FC236}">
                <a16:creationId xmlns:a16="http://schemas.microsoft.com/office/drawing/2014/main" id="{6E4BD828-E213-2A4E-BC41-20417EFFBDCA}"/>
              </a:ext>
            </a:extLst>
          </p:cNvPr>
          <p:cNvSpPr>
            <a:spLocks noGrp="1"/>
          </p:cNvSpPr>
          <p:nvPr>
            <p:ph sz="quarter" idx="17"/>
          </p:nvPr>
        </p:nvSpPr>
        <p:spPr>
          <a:xfrm>
            <a:off x="452155" y="2965796"/>
            <a:ext cx="11287690" cy="3706295"/>
          </a:xfrm>
          <a:solidFill>
            <a:schemeClr val="accent4">
              <a:lumMod val="20000"/>
              <a:lumOff val="80000"/>
            </a:schemeClr>
          </a:solidFill>
          <a:ln>
            <a:solidFill>
              <a:srgbClr val="0070C0"/>
            </a:solidFill>
          </a:ln>
        </p:spPr>
        <p:txBody>
          <a:bodyPr/>
          <a:lstStyle/>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.arch </a:t>
            </a:r>
            <a:r>
              <a:rPr lang="en-US" sz="2000" b="1" dirty="0">
                <a:solidFill>
                  <a:srgbClr val="F37440"/>
                </a:solidFill>
                <a:latin typeface="Courier New" panose="02070309020205020404" pitchFamily="49" charset="0"/>
                <a:cs typeface="Courier New" panose="02070309020205020404" pitchFamily="49" charset="0"/>
              </a:rPr>
              <a:t>&lt;architecture&gt;</a:t>
            </a:r>
          </a:p>
          <a:p>
            <a:pPr lvl="1"/>
            <a:r>
              <a:rPr lang="en-US" sz="2000" dirty="0"/>
              <a:t>Specifies the target architecture to generate machine code</a:t>
            </a:r>
          </a:p>
          <a:p>
            <a:pPr lvl="1"/>
            <a:r>
              <a:rPr lang="en-US" sz="2000" dirty="0"/>
              <a:t>Typically specify oldest ARM arch you want the code to run on – most arm CPUs are backwards compatible</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.arm</a:t>
            </a:r>
          </a:p>
          <a:p>
            <a:pPr lvl="1"/>
            <a:r>
              <a:rPr lang="en-US" sz="2000" dirty="0">
                <a:cs typeface="Courier New" panose="02070309020205020404" pitchFamily="49" charset="0"/>
              </a:rPr>
              <a:t>Use the 32-bit ARM instructions, There is an alternative 16-bit instruction set called thumb that we will not be using</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a:t>
            </a:r>
            <a:r>
              <a:rPr lang="en-US" sz="2000" b="1" dirty="0" err="1">
                <a:solidFill>
                  <a:srgbClr val="7030A0"/>
                </a:solidFill>
                <a:latin typeface="Courier New" panose="02070309020205020404" pitchFamily="49" charset="0"/>
                <a:cs typeface="Courier New" panose="02070309020205020404" pitchFamily="49" charset="0"/>
              </a:rPr>
              <a:t>fpu</a:t>
            </a:r>
            <a:r>
              <a:rPr lang="en-US" sz="2000" b="1" dirty="0">
                <a:solidFill>
                  <a:srgbClr val="7030A0"/>
                </a:solidFill>
                <a:latin typeface="Courier New" panose="02070309020205020404" pitchFamily="49" charset="0"/>
                <a:cs typeface="Courier New" panose="02070309020205020404" pitchFamily="49" charset="0"/>
              </a:rPr>
              <a:t> </a:t>
            </a:r>
            <a:r>
              <a:rPr lang="en-US" sz="2000" b="1" dirty="0">
                <a:solidFill>
                  <a:srgbClr val="F37440"/>
                </a:solidFill>
                <a:latin typeface="Courier New" panose="02070309020205020404" pitchFamily="49" charset="0"/>
                <a:cs typeface="Courier New" panose="02070309020205020404" pitchFamily="49" charset="0"/>
              </a:rPr>
              <a:t>&lt;version&gt;</a:t>
            </a:r>
          </a:p>
          <a:p>
            <a:pPr lvl="1"/>
            <a:r>
              <a:rPr lang="en-US" sz="2000" dirty="0">
                <a:cs typeface="Courier New" panose="02070309020205020404" pitchFamily="49" charset="0"/>
              </a:rPr>
              <a:t>Specify which floating point co-processor instructions to use (OPTIONAL we will not be using floating point)</a:t>
            </a:r>
          </a:p>
        </p:txBody>
      </p:sp>
      <p:sp>
        <p:nvSpPr>
          <p:cNvPr id="4" name="Rounded Rectangle 3">
            <a:extLst>
              <a:ext uri="{FF2B5EF4-FFF2-40B4-BE49-F238E27FC236}">
                <a16:creationId xmlns:a16="http://schemas.microsoft.com/office/drawing/2014/main" id="{872B4DFE-4742-C94B-98CC-E24EDD2357EC}"/>
              </a:ext>
            </a:extLst>
          </p:cNvPr>
          <p:cNvSpPr/>
          <p:nvPr/>
        </p:nvSpPr>
        <p:spPr bwMode="auto">
          <a:xfrm>
            <a:off x="3497612" y="1216365"/>
            <a:ext cx="8218989"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.arch  </a:t>
            </a:r>
            <a:r>
              <a:rPr lang="en-US" sz="1600" b="1" dirty="0">
                <a:solidFill>
                  <a:srgbClr val="F3753F"/>
                </a:solidFill>
                <a:latin typeface="Courier New" panose="02070309020205020404" pitchFamily="49" charset="0"/>
                <a:cs typeface="Courier New" panose="02070309020205020404" pitchFamily="49" charset="0"/>
              </a:rPr>
              <a:t> armv6        </a:t>
            </a:r>
            <a:r>
              <a:rPr lang="en-US" sz="1600" b="1" dirty="0">
                <a:solidFill>
                  <a:schemeClr val="accent3"/>
                </a:solidFill>
                <a:latin typeface="Courier New" panose="02070309020205020404" pitchFamily="49" charset="0"/>
                <a:cs typeface="Courier New" panose="02070309020205020404" pitchFamily="49" charset="0"/>
              </a:rPr>
              <a:t>// armv6 architecture</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.arm	</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arm 32-bit instruction set</a:t>
            </a:r>
          </a:p>
          <a:p>
            <a:r>
              <a:rPr lang="en-US" sz="1600" b="1" dirty="0">
                <a:solidFill>
                  <a:schemeClr val="accent3"/>
                </a:solidFill>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fpu</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F3753F"/>
                </a:solidFill>
                <a:latin typeface="Courier New" panose="02070309020205020404" pitchFamily="49" charset="0"/>
                <a:cs typeface="Courier New" panose="02070309020205020404" pitchFamily="49" charset="0"/>
              </a:rPr>
              <a:t>vfp</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floating point co-processor</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.syntax </a:t>
            </a:r>
            <a:r>
              <a:rPr lang="en-US" sz="1600" b="1" dirty="0">
                <a:solidFill>
                  <a:srgbClr val="F3753F"/>
                </a:solidFill>
                <a:latin typeface="Courier New" panose="02070309020205020404" pitchFamily="49" charset="0"/>
                <a:cs typeface="Courier New" panose="02070309020205020404" pitchFamily="49" charset="0"/>
              </a:rPr>
              <a:t>unified</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modern syntax</a:t>
            </a:r>
            <a:endParaRPr lang="en-US" sz="1600" b="1" dirty="0">
              <a:latin typeface="Courier New" panose="02070309020205020404" pitchFamily="49" charset="0"/>
              <a:cs typeface="Courier New" panose="02070309020205020404" pitchFamily="49" charset="0"/>
            </a:endParaRPr>
          </a:p>
        </p:txBody>
      </p:sp>
      <p:sp>
        <p:nvSpPr>
          <p:cNvPr id="9" name="Right Arrow 8">
            <a:extLst>
              <a:ext uri="{FF2B5EF4-FFF2-40B4-BE49-F238E27FC236}">
                <a16:creationId xmlns:a16="http://schemas.microsoft.com/office/drawing/2014/main" id="{D4C7C688-910C-DF40-9EA1-385C14BDCAF5}"/>
              </a:ext>
            </a:extLst>
          </p:cNvPr>
          <p:cNvSpPr/>
          <p:nvPr/>
        </p:nvSpPr>
        <p:spPr>
          <a:xfrm>
            <a:off x="2732456" y="1564066"/>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D045405-18A3-C84E-BCB9-C3DC047DFB4C}"/>
              </a:ext>
            </a:extLst>
          </p:cNvPr>
          <p:cNvSpPr txBox="1"/>
          <p:nvPr/>
        </p:nvSpPr>
        <p:spPr>
          <a:xfrm>
            <a:off x="588230" y="1280469"/>
            <a:ext cx="2148575" cy="923330"/>
          </a:xfrm>
          <a:prstGeom prst="rect">
            <a:avLst/>
          </a:prstGeom>
          <a:noFill/>
          <a:ln w="28575">
            <a:solidFill>
              <a:schemeClr val="accent1"/>
            </a:solidFill>
          </a:ln>
        </p:spPr>
        <p:txBody>
          <a:bodyPr wrap="square" rtlCol="0">
            <a:spAutoFit/>
          </a:bodyPr>
          <a:lstStyle/>
          <a:p>
            <a:pPr algn="ctr"/>
            <a:r>
              <a:rPr lang="en-US" b="1" dirty="0">
                <a:solidFill>
                  <a:schemeClr val="accent1"/>
                </a:solidFill>
              </a:rPr>
              <a:t>File Header</a:t>
            </a:r>
            <a:r>
              <a:rPr lang="en-US" dirty="0"/>
              <a:t> </a:t>
            </a:r>
          </a:p>
          <a:p>
            <a:pPr algn="ctr"/>
            <a:r>
              <a:rPr lang="en-US" dirty="0"/>
              <a:t>At the top of every ARM source file</a:t>
            </a:r>
          </a:p>
        </p:txBody>
      </p:sp>
      <p:sp>
        <p:nvSpPr>
          <p:cNvPr id="16" name="Rounded Rectangle 15">
            <a:extLst>
              <a:ext uri="{FF2B5EF4-FFF2-40B4-BE49-F238E27FC236}">
                <a16:creationId xmlns:a16="http://schemas.microsoft.com/office/drawing/2014/main" id="{1A5A4D2F-48B9-6D4A-975B-A9DF36853C3E}"/>
              </a:ext>
            </a:extLst>
          </p:cNvPr>
          <p:cNvSpPr/>
          <p:nvPr/>
        </p:nvSpPr>
        <p:spPr bwMode="auto">
          <a:xfrm>
            <a:off x="3497612" y="2471128"/>
            <a:ext cx="8242233" cy="3483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chemeClr val="accent1"/>
                </a:solidFill>
                <a:latin typeface="Courier New" panose="02070309020205020404" pitchFamily="49" charset="0"/>
                <a:cs typeface="Courier New" panose="02070309020205020404" pitchFamily="49" charset="0"/>
              </a:rPr>
              <a:t>// Contents of the other memory segment include .text (your code)</a:t>
            </a:r>
          </a:p>
        </p:txBody>
      </p:sp>
      <p:sp>
        <p:nvSpPr>
          <p:cNvPr id="11" name="TextBox 10">
            <a:extLst>
              <a:ext uri="{FF2B5EF4-FFF2-40B4-BE49-F238E27FC236}">
                <a16:creationId xmlns:a16="http://schemas.microsoft.com/office/drawing/2014/main" id="{8FE662F3-A3F8-334E-BF2A-E41213CC461D}"/>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52148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1"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442B06-AC17-DE4F-8206-980C20EAEA9A}"/>
              </a:ext>
            </a:extLst>
          </p:cNvPr>
          <p:cNvSpPr>
            <a:spLocks noGrp="1"/>
          </p:cNvSpPr>
          <p:nvPr>
            <p:ph type="title"/>
          </p:nvPr>
        </p:nvSpPr>
        <p:spPr>
          <a:xfrm>
            <a:off x="165113" y="35661"/>
            <a:ext cx="11469734" cy="450287"/>
          </a:xfrm>
        </p:spPr>
        <p:txBody>
          <a:bodyPr/>
          <a:lstStyle/>
          <a:p>
            <a:r>
              <a:rPr lang="en-US" dirty="0"/>
              <a:t>ARM Assembly Source File: Header and Footer</a:t>
            </a:r>
          </a:p>
        </p:txBody>
      </p:sp>
      <p:sp>
        <p:nvSpPr>
          <p:cNvPr id="2" name="Content Placeholder 1">
            <a:extLst>
              <a:ext uri="{FF2B5EF4-FFF2-40B4-BE49-F238E27FC236}">
                <a16:creationId xmlns:a16="http://schemas.microsoft.com/office/drawing/2014/main" id="{6E4BD828-E213-2A4E-BC41-20417EFFBDCA}"/>
              </a:ext>
            </a:extLst>
          </p:cNvPr>
          <p:cNvSpPr>
            <a:spLocks noGrp="1"/>
          </p:cNvSpPr>
          <p:nvPr>
            <p:ph sz="quarter" idx="17"/>
          </p:nvPr>
        </p:nvSpPr>
        <p:spPr>
          <a:xfrm>
            <a:off x="506476" y="3656645"/>
            <a:ext cx="11287690" cy="3201355"/>
          </a:xfrm>
          <a:solidFill>
            <a:schemeClr val="accent4">
              <a:lumMod val="20000"/>
              <a:lumOff val="80000"/>
            </a:schemeClr>
          </a:solidFill>
          <a:ln>
            <a:solidFill>
              <a:srgbClr val="0070C0"/>
            </a:solidFill>
          </a:ln>
        </p:spPr>
        <p:txBody>
          <a:bodyPr/>
          <a:lstStyle/>
          <a:p>
            <a:pPr marL="0" indent="0">
              <a:lnSpc>
                <a:spcPct val="100000"/>
              </a:lnSpc>
              <a:buNone/>
            </a:pPr>
            <a:r>
              <a:rPr lang="en-US" sz="2400" b="1" dirty="0">
                <a:solidFill>
                  <a:srgbClr val="7030A0"/>
                </a:solidFill>
                <a:latin typeface="Courier New" panose="02070309020205020404" pitchFamily="49" charset="0"/>
                <a:cs typeface="Courier New" panose="02070309020205020404" pitchFamily="49" charset="0"/>
              </a:rPr>
              <a:t>.</a:t>
            </a:r>
            <a:r>
              <a:rPr lang="en-US" sz="2000" b="1" dirty="0">
                <a:solidFill>
                  <a:srgbClr val="7030A0"/>
                </a:solidFill>
                <a:latin typeface="Courier New" panose="02070309020205020404" pitchFamily="49" charset="0"/>
                <a:cs typeface="Courier New" panose="02070309020205020404" pitchFamily="49" charset="0"/>
              </a:rPr>
              <a:t>syntax </a:t>
            </a:r>
            <a:r>
              <a:rPr lang="en-US" sz="2000" b="1" dirty="0">
                <a:solidFill>
                  <a:srgbClr val="F3753F"/>
                </a:solidFill>
                <a:latin typeface="Courier New" panose="02070309020205020404" pitchFamily="49" charset="0"/>
                <a:cs typeface="Courier New" panose="02070309020205020404" pitchFamily="49" charset="0"/>
              </a:rPr>
              <a:t>unified</a:t>
            </a:r>
            <a:r>
              <a:rPr lang="en-US" sz="2000" b="1" dirty="0">
                <a:solidFill>
                  <a:srgbClr val="7030A0"/>
                </a:solidFill>
                <a:latin typeface="Courier New" panose="02070309020205020404" pitchFamily="49" charset="0"/>
                <a:cs typeface="Courier New" panose="02070309020205020404" pitchFamily="49" charset="0"/>
              </a:rPr>
              <a:t> </a:t>
            </a:r>
          </a:p>
          <a:p>
            <a:pPr lvl="1"/>
            <a:r>
              <a:rPr lang="en-US" sz="2000" dirty="0"/>
              <a:t>use the standard ARM assembly language syntax called </a:t>
            </a:r>
            <a:r>
              <a:rPr lang="en-US" sz="2000" b="1" i="1" dirty="0">
                <a:solidFill>
                  <a:schemeClr val="accent5"/>
                </a:solidFill>
              </a:rPr>
              <a:t>Unified Assembler Language</a:t>
            </a:r>
            <a:r>
              <a:rPr lang="en-US" sz="2000" dirty="0">
                <a:solidFill>
                  <a:schemeClr val="accent5"/>
                </a:solidFill>
              </a:rPr>
              <a:t> (</a:t>
            </a:r>
            <a:r>
              <a:rPr lang="en-US" sz="2000" b="1" i="1" dirty="0">
                <a:solidFill>
                  <a:schemeClr val="accent5"/>
                </a:solidFill>
              </a:rPr>
              <a:t>UAL)</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.section .note.GNU-stack,"",%</a:t>
            </a:r>
            <a:r>
              <a:rPr lang="en-US" sz="2000" b="1" dirty="0" err="1">
                <a:solidFill>
                  <a:srgbClr val="7030A0"/>
                </a:solidFill>
                <a:latin typeface="Courier New" panose="02070309020205020404" pitchFamily="49" charset="0"/>
                <a:cs typeface="Courier New" panose="02070309020205020404" pitchFamily="49" charset="0"/>
              </a:rPr>
              <a:t>progbits</a:t>
            </a:r>
            <a:endParaRPr lang="en-US" sz="2000" b="1" dirty="0">
              <a:solidFill>
                <a:srgbClr val="7030A0"/>
              </a:solidFill>
              <a:latin typeface="Courier New" panose="02070309020205020404" pitchFamily="49" charset="0"/>
              <a:cs typeface="Courier New" panose="02070309020205020404" pitchFamily="49" charset="0"/>
            </a:endParaRPr>
          </a:p>
          <a:p>
            <a:pPr lvl="1"/>
            <a:r>
              <a:rPr lang="en-US" sz="2000" dirty="0"/>
              <a:t>tells the linker to </a:t>
            </a:r>
            <a:r>
              <a:rPr lang="en-US" sz="2000" b="1" dirty="0">
                <a:solidFill>
                  <a:srgbClr val="FF0000"/>
                </a:solidFill>
              </a:rPr>
              <a:t>make the stack and all data segments not-executable </a:t>
            </a:r>
            <a:r>
              <a:rPr lang="en-US" sz="2000" dirty="0"/>
              <a:t>(no instructions in those sections) – security measure</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.end</a:t>
            </a:r>
          </a:p>
          <a:p>
            <a:pPr lvl="1"/>
            <a:r>
              <a:rPr lang="en-US" sz="2000" dirty="0"/>
              <a:t>at the end of the source file, everything written after the </a:t>
            </a:r>
            <a:r>
              <a:rPr lang="en-US" sz="2000" dirty="0">
                <a:solidFill>
                  <a:srgbClr val="7030A0"/>
                </a:solidFill>
              </a:rPr>
              <a:t>.end </a:t>
            </a:r>
            <a:r>
              <a:rPr lang="en-US" sz="2000" dirty="0"/>
              <a:t>is ignored</a:t>
            </a:r>
          </a:p>
        </p:txBody>
      </p:sp>
      <p:sp>
        <p:nvSpPr>
          <p:cNvPr id="4" name="Rounded Rectangle 3">
            <a:extLst>
              <a:ext uri="{FF2B5EF4-FFF2-40B4-BE49-F238E27FC236}">
                <a16:creationId xmlns:a16="http://schemas.microsoft.com/office/drawing/2014/main" id="{872B4DFE-4742-C94B-98CC-E24EDD2357EC}"/>
              </a:ext>
            </a:extLst>
          </p:cNvPr>
          <p:cNvSpPr/>
          <p:nvPr/>
        </p:nvSpPr>
        <p:spPr bwMode="auto">
          <a:xfrm>
            <a:off x="3466535" y="439353"/>
            <a:ext cx="8218989"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.arch  </a:t>
            </a:r>
            <a:r>
              <a:rPr lang="en-US" sz="1600" b="1" dirty="0">
                <a:solidFill>
                  <a:srgbClr val="F3753F"/>
                </a:solidFill>
                <a:latin typeface="Courier New" panose="02070309020205020404" pitchFamily="49" charset="0"/>
                <a:cs typeface="Courier New" panose="02070309020205020404" pitchFamily="49" charset="0"/>
              </a:rPr>
              <a:t> armv6        </a:t>
            </a:r>
            <a:r>
              <a:rPr lang="en-US" sz="1600" b="1" dirty="0">
                <a:solidFill>
                  <a:schemeClr val="accent3"/>
                </a:solidFill>
                <a:latin typeface="Courier New" panose="02070309020205020404" pitchFamily="49" charset="0"/>
                <a:cs typeface="Courier New" panose="02070309020205020404" pitchFamily="49" charset="0"/>
              </a:rPr>
              <a:t>// armv6 architecture</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.arm	</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arm 32-bit instruction set</a:t>
            </a:r>
          </a:p>
          <a:p>
            <a:r>
              <a:rPr lang="en-US" sz="1600" b="1" dirty="0">
                <a:solidFill>
                  <a:schemeClr val="accent3"/>
                </a:solidFill>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fpu</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F3753F"/>
                </a:solidFill>
                <a:latin typeface="Courier New" panose="02070309020205020404" pitchFamily="49" charset="0"/>
                <a:cs typeface="Courier New" panose="02070309020205020404" pitchFamily="49" charset="0"/>
              </a:rPr>
              <a:t>vfp</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floating point co-processor</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.syntax </a:t>
            </a:r>
            <a:r>
              <a:rPr lang="en-US" sz="1600" b="1" dirty="0">
                <a:solidFill>
                  <a:srgbClr val="F3753F"/>
                </a:solidFill>
                <a:latin typeface="Courier New" panose="02070309020205020404" pitchFamily="49" charset="0"/>
                <a:cs typeface="Courier New" panose="02070309020205020404" pitchFamily="49" charset="0"/>
              </a:rPr>
              <a:t>unified</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modern syntax</a:t>
            </a:r>
            <a:endParaRPr lang="en-US" sz="1600" b="1" dirty="0">
              <a:latin typeface="Courier New" panose="02070309020205020404" pitchFamily="49" charset="0"/>
              <a:cs typeface="Courier New" panose="02070309020205020404" pitchFamily="49" charset="0"/>
            </a:endParaRPr>
          </a:p>
        </p:txBody>
      </p:sp>
      <p:sp>
        <p:nvSpPr>
          <p:cNvPr id="9" name="Right Arrow 8">
            <a:extLst>
              <a:ext uri="{FF2B5EF4-FFF2-40B4-BE49-F238E27FC236}">
                <a16:creationId xmlns:a16="http://schemas.microsoft.com/office/drawing/2014/main" id="{D4C7C688-910C-DF40-9EA1-385C14BDCAF5}"/>
              </a:ext>
            </a:extLst>
          </p:cNvPr>
          <p:cNvSpPr/>
          <p:nvPr/>
        </p:nvSpPr>
        <p:spPr>
          <a:xfrm>
            <a:off x="2701379" y="729179"/>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D045405-18A3-C84E-BCB9-C3DC047DFB4C}"/>
              </a:ext>
            </a:extLst>
          </p:cNvPr>
          <p:cNvSpPr txBox="1"/>
          <p:nvPr/>
        </p:nvSpPr>
        <p:spPr>
          <a:xfrm>
            <a:off x="557153" y="445582"/>
            <a:ext cx="2148575" cy="830997"/>
          </a:xfrm>
          <a:prstGeom prst="rect">
            <a:avLst/>
          </a:prstGeom>
          <a:noFill/>
          <a:ln w="28575">
            <a:solidFill>
              <a:schemeClr val="accent1"/>
            </a:solidFill>
          </a:ln>
        </p:spPr>
        <p:txBody>
          <a:bodyPr wrap="square" rtlCol="0">
            <a:spAutoFit/>
          </a:bodyPr>
          <a:lstStyle/>
          <a:p>
            <a:pPr algn="ctr"/>
            <a:r>
              <a:rPr lang="en-US" sz="1600" b="1" dirty="0">
                <a:solidFill>
                  <a:schemeClr val="accent1"/>
                </a:solidFill>
              </a:rPr>
              <a:t>File Header</a:t>
            </a:r>
            <a:r>
              <a:rPr lang="en-US" sz="1600" dirty="0"/>
              <a:t> </a:t>
            </a:r>
          </a:p>
          <a:p>
            <a:pPr algn="ctr"/>
            <a:r>
              <a:rPr lang="en-US" sz="1600" dirty="0"/>
              <a:t>At the top of every ARM source file</a:t>
            </a:r>
          </a:p>
        </p:txBody>
      </p:sp>
      <p:sp>
        <p:nvSpPr>
          <p:cNvPr id="13" name="Rounded Rectangle 12">
            <a:extLst>
              <a:ext uri="{FF2B5EF4-FFF2-40B4-BE49-F238E27FC236}">
                <a16:creationId xmlns:a16="http://schemas.microsoft.com/office/drawing/2014/main" id="{970B258B-BD7C-A645-966C-0D7571289C94}"/>
              </a:ext>
            </a:extLst>
          </p:cNvPr>
          <p:cNvSpPr/>
          <p:nvPr/>
        </p:nvSpPr>
        <p:spPr bwMode="auto">
          <a:xfrm>
            <a:off x="3443291" y="2373110"/>
            <a:ext cx="8242233"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rgbClr val="7030A0"/>
                </a:solidFill>
                <a:latin typeface="Courier New" panose="02070309020205020404" pitchFamily="49" charset="0"/>
                <a:cs typeface="Courier New" panose="02070309020205020404" pitchFamily="49" charset="0"/>
              </a:rPr>
              <a:t>.section .note.GNU-stack,"",%</a:t>
            </a:r>
            <a:r>
              <a:rPr lang="en-US" sz="1600" b="1" dirty="0" err="1">
                <a:solidFill>
                  <a:srgbClr val="7030A0"/>
                </a:solidFill>
                <a:latin typeface="Courier New" panose="02070309020205020404" pitchFamily="49" charset="0"/>
                <a:cs typeface="Courier New" panose="02070309020205020404" pitchFamily="49" charset="0"/>
              </a:rPr>
              <a:t>progbits</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set stack/data non-exec</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a:solidFill>
                  <a:schemeClr val="accent1"/>
                </a:solidFill>
                <a:latin typeface="Courier New" panose="02070309020205020404" pitchFamily="49" charset="0"/>
                <a:cs typeface="Courier New" panose="02070309020205020404" pitchFamily="49" charset="0"/>
              </a:rPr>
              <a:t>.</a:t>
            </a:r>
            <a:r>
              <a:rPr lang="en-US" sz="1600" b="1" dirty="0">
                <a:solidFill>
                  <a:srgbClr val="7030A0"/>
                </a:solidFill>
                <a:latin typeface="Courier New" panose="02070309020205020404" pitchFamily="49" charset="0"/>
                <a:cs typeface="Courier New" panose="02070309020205020404" pitchFamily="49" charset="0"/>
              </a:rPr>
              <a:t>end</a:t>
            </a:r>
          </a:p>
          <a:p>
            <a:r>
              <a:rPr lang="en-US" sz="1600" b="1" dirty="0">
                <a:solidFill>
                  <a:schemeClr val="accent1"/>
                </a:solidFill>
                <a:latin typeface="Courier New" panose="02070309020205020404" pitchFamily="49" charset="0"/>
                <a:cs typeface="Courier New" panose="02070309020205020404" pitchFamily="49" charset="0"/>
              </a:rPr>
              <a:t>       // everything past the .end is ignored!</a:t>
            </a:r>
          </a:p>
          <a:p>
            <a:r>
              <a:rPr lang="en-US" sz="1600" b="1" dirty="0">
                <a:solidFill>
                  <a:schemeClr val="accent1"/>
                </a:solidFill>
                <a:latin typeface="Courier New" panose="02070309020205020404" pitchFamily="49" charset="0"/>
                <a:cs typeface="Courier New" panose="02070309020205020404" pitchFamily="49" charset="0"/>
              </a:rPr>
              <a:t>       // Debugging notes </a:t>
            </a:r>
            <a:r>
              <a:rPr lang="en-US" sz="1600" b="1" dirty="0" err="1">
                <a:solidFill>
                  <a:schemeClr val="accent1"/>
                </a:solidFill>
                <a:latin typeface="Courier New" panose="02070309020205020404" pitchFamily="49" charset="0"/>
                <a:cs typeface="Courier New" panose="02070309020205020404" pitchFamily="49" charset="0"/>
              </a:rPr>
              <a:t>etc</a:t>
            </a:r>
            <a:endParaRPr lang="en-US" sz="1600" dirty="0">
              <a:solidFill>
                <a:schemeClr val="accent1"/>
              </a:solidFill>
            </a:endParaRPr>
          </a:p>
        </p:txBody>
      </p:sp>
      <p:sp>
        <p:nvSpPr>
          <p:cNvPr id="14" name="Right Arrow 13">
            <a:extLst>
              <a:ext uri="{FF2B5EF4-FFF2-40B4-BE49-F238E27FC236}">
                <a16:creationId xmlns:a16="http://schemas.microsoft.com/office/drawing/2014/main" id="{F38762D6-75E8-6348-85BD-1A570B0EFA46}"/>
              </a:ext>
            </a:extLst>
          </p:cNvPr>
          <p:cNvSpPr/>
          <p:nvPr/>
        </p:nvSpPr>
        <p:spPr>
          <a:xfrm>
            <a:off x="2701644" y="2508204"/>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8DC7F181-871E-8B41-85C2-E00FB1DB408F}"/>
              </a:ext>
            </a:extLst>
          </p:cNvPr>
          <p:cNvSpPr txBox="1"/>
          <p:nvPr/>
        </p:nvSpPr>
        <p:spPr>
          <a:xfrm>
            <a:off x="460518" y="2294833"/>
            <a:ext cx="2245266" cy="830997"/>
          </a:xfrm>
          <a:prstGeom prst="rect">
            <a:avLst/>
          </a:prstGeom>
          <a:noFill/>
          <a:ln w="31750">
            <a:solidFill>
              <a:schemeClr val="accent1"/>
            </a:solidFill>
          </a:ln>
        </p:spPr>
        <p:txBody>
          <a:bodyPr wrap="square" rtlCol="0">
            <a:spAutoFit/>
          </a:bodyPr>
          <a:lstStyle/>
          <a:p>
            <a:pPr algn="ctr"/>
            <a:r>
              <a:rPr lang="en-US" sz="1600" b="1" dirty="0">
                <a:solidFill>
                  <a:schemeClr val="accent1"/>
                </a:solidFill>
              </a:rPr>
              <a:t>File Footer</a:t>
            </a:r>
            <a:r>
              <a:rPr lang="en-US" sz="1600" dirty="0"/>
              <a:t> </a:t>
            </a:r>
          </a:p>
          <a:p>
            <a:pPr algn="ctr"/>
            <a:r>
              <a:rPr lang="en-US" sz="1600" dirty="0"/>
              <a:t>At the bottom of every ARM source file</a:t>
            </a:r>
          </a:p>
        </p:txBody>
      </p:sp>
      <p:sp>
        <p:nvSpPr>
          <p:cNvPr id="16" name="Rounded Rectangle 15">
            <a:extLst>
              <a:ext uri="{FF2B5EF4-FFF2-40B4-BE49-F238E27FC236}">
                <a16:creationId xmlns:a16="http://schemas.microsoft.com/office/drawing/2014/main" id="{1A5A4D2F-48B9-6D4A-975B-A9DF36853C3E}"/>
              </a:ext>
            </a:extLst>
          </p:cNvPr>
          <p:cNvSpPr/>
          <p:nvPr/>
        </p:nvSpPr>
        <p:spPr bwMode="auto">
          <a:xfrm>
            <a:off x="3466535" y="1788229"/>
            <a:ext cx="8242233" cy="3483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chemeClr val="accent1"/>
                </a:solidFill>
                <a:latin typeface="Courier New" panose="02070309020205020404" pitchFamily="49" charset="0"/>
                <a:cs typeface="Courier New" panose="02070309020205020404" pitchFamily="49" charset="0"/>
              </a:rPr>
              <a:t>// Contents of the other memory segment include .text (your code)</a:t>
            </a:r>
          </a:p>
        </p:txBody>
      </p:sp>
      <p:sp>
        <p:nvSpPr>
          <p:cNvPr id="11" name="TextBox 10">
            <a:extLst>
              <a:ext uri="{FF2B5EF4-FFF2-40B4-BE49-F238E27FC236}">
                <a16:creationId xmlns:a16="http://schemas.microsoft.com/office/drawing/2014/main" id="{56E6E2BC-42FE-F142-ACAA-915AD518B3D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41560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1"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A61F-C9B5-D64D-983D-48C171109F61}"/>
              </a:ext>
            </a:extLst>
          </p:cNvPr>
          <p:cNvSpPr>
            <a:spLocks noGrp="1"/>
          </p:cNvSpPr>
          <p:nvPr>
            <p:ph type="title"/>
          </p:nvPr>
        </p:nvSpPr>
        <p:spPr>
          <a:xfrm>
            <a:off x="498164" y="0"/>
            <a:ext cx="10515600" cy="477155"/>
          </a:xfrm>
        </p:spPr>
        <p:txBody>
          <a:bodyPr/>
          <a:lstStyle/>
          <a:p>
            <a:r>
              <a:rPr lang="en-US" dirty="0"/>
              <a:t>Function Header and Footer Assembler Directives</a:t>
            </a:r>
          </a:p>
        </p:txBody>
      </p:sp>
      <p:sp>
        <p:nvSpPr>
          <p:cNvPr id="3" name="Content Placeholder 2">
            <a:extLst>
              <a:ext uri="{FF2B5EF4-FFF2-40B4-BE49-F238E27FC236}">
                <a16:creationId xmlns:a16="http://schemas.microsoft.com/office/drawing/2014/main" id="{B4DC5C90-C73C-4D41-9383-BE1D54873C91}"/>
              </a:ext>
            </a:extLst>
          </p:cNvPr>
          <p:cNvSpPr>
            <a:spLocks noGrp="1"/>
          </p:cNvSpPr>
          <p:nvPr>
            <p:ph sz="quarter" idx="17"/>
          </p:nvPr>
        </p:nvSpPr>
        <p:spPr>
          <a:xfrm>
            <a:off x="367649" y="2499245"/>
            <a:ext cx="11560129" cy="4178943"/>
          </a:xfrm>
          <a:solidFill>
            <a:schemeClr val="accent4">
              <a:lumMod val="20000"/>
              <a:lumOff val="80000"/>
            </a:schemeClr>
          </a:solidFill>
          <a:ln>
            <a:solidFill>
              <a:srgbClr val="0070C0"/>
            </a:solidFill>
          </a:ln>
        </p:spPr>
        <p:txBody>
          <a:bodyPr/>
          <a:lstStyle/>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.global </a:t>
            </a:r>
            <a:r>
              <a:rPr lang="en-US" sz="1600" b="1" dirty="0" err="1">
                <a:solidFill>
                  <a:srgbClr val="F3753F"/>
                </a:solidFill>
                <a:latin typeface="Courier New" panose="02070309020205020404" pitchFamily="49" charset="0"/>
                <a:cs typeface="Courier New" panose="02070309020205020404" pitchFamily="49" charset="0"/>
              </a:rPr>
              <a:t>function_name</a:t>
            </a:r>
            <a:endParaRPr lang="en-US" sz="1600" b="1" dirty="0">
              <a:solidFill>
                <a:srgbClr val="F3753F"/>
              </a:solidFill>
              <a:latin typeface="Courier New" panose="02070309020205020404" pitchFamily="49" charset="0"/>
              <a:cs typeface="Courier New" panose="02070309020205020404" pitchFamily="49" charset="0"/>
            </a:endParaRPr>
          </a:p>
          <a:p>
            <a:pPr lvl="1"/>
            <a:r>
              <a:rPr lang="en-US" sz="1600" dirty="0">
                <a:solidFill>
                  <a:schemeClr val="tx2"/>
                </a:solidFill>
                <a:cs typeface="Courier New" panose="02070309020205020404" pitchFamily="49" charset="0"/>
              </a:rPr>
              <a:t>Exports the function name to other files. </a:t>
            </a:r>
            <a:r>
              <a:rPr lang="en-US" sz="1600" b="1" u="sng" dirty="0">
                <a:solidFill>
                  <a:srgbClr val="0070C0"/>
                </a:solidFill>
                <a:cs typeface="Courier New" panose="02070309020205020404" pitchFamily="49" charset="0"/>
              </a:rPr>
              <a:t>Required</a:t>
            </a:r>
            <a:r>
              <a:rPr lang="en-US" sz="1600" b="1" dirty="0">
                <a:solidFill>
                  <a:srgbClr val="0070C0"/>
                </a:solidFill>
                <a:cs typeface="Courier New" panose="02070309020205020404" pitchFamily="49" charset="0"/>
              </a:rPr>
              <a:t> for main function, </a:t>
            </a:r>
            <a:r>
              <a:rPr lang="en-US" sz="1600" dirty="0">
                <a:solidFill>
                  <a:schemeClr val="tx2"/>
                </a:solidFill>
                <a:cs typeface="Courier New" panose="02070309020205020404" pitchFamily="49" charset="0"/>
              </a:rPr>
              <a:t>optional for others</a:t>
            </a:r>
          </a:p>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.type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440"/>
                </a:solidFill>
                <a:latin typeface="Courier New" panose="02070309020205020404" pitchFamily="49" charset="0"/>
                <a:cs typeface="Courier New" panose="02070309020205020404" pitchFamily="49" charset="0"/>
              </a:rPr>
              <a:t>%function </a:t>
            </a:r>
            <a:endParaRPr lang="en-US" sz="1600" b="1" dirty="0">
              <a:latin typeface="Courier New" panose="02070309020205020404" pitchFamily="49" charset="0"/>
              <a:cs typeface="Courier New" panose="02070309020205020404" pitchFamily="49" charset="0"/>
            </a:endParaRPr>
          </a:p>
          <a:p>
            <a:pPr lvl="1"/>
            <a:r>
              <a:rPr lang="en-US" sz="1600" dirty="0"/>
              <a:t>The</a:t>
            </a:r>
            <a:r>
              <a:rPr lang="en-US" sz="1600" b="1" dirty="0">
                <a:solidFill>
                  <a:srgbClr val="7030A0"/>
                </a:solidFill>
                <a:latin typeface="Courier New" panose="02070309020205020404" pitchFamily="49" charset="0"/>
                <a:cs typeface="Courier New" panose="02070309020205020404" pitchFamily="49" charset="0"/>
              </a:rPr>
              <a:t> .type </a:t>
            </a:r>
            <a:r>
              <a:rPr lang="en-US" sz="1600" dirty="0"/>
              <a:t>directive sets the </a:t>
            </a:r>
            <a:r>
              <a:rPr lang="en-US" sz="1600" b="1" dirty="0">
                <a:solidFill>
                  <a:schemeClr val="accent1"/>
                </a:solidFill>
              </a:rPr>
              <a:t>type of a symbol/label name</a:t>
            </a:r>
          </a:p>
          <a:p>
            <a:pPr lvl="1"/>
            <a:r>
              <a:rPr lang="en-US" sz="1600" dirty="0"/>
              <a:t> </a:t>
            </a:r>
            <a:r>
              <a:rPr lang="en-US" sz="1600" b="1" dirty="0">
                <a:solidFill>
                  <a:srgbClr val="F37440"/>
                </a:solidFill>
                <a:latin typeface="Courier New" panose="02070309020205020404" pitchFamily="49" charset="0"/>
                <a:cs typeface="Courier New" panose="02070309020205020404" pitchFamily="49" charset="0"/>
              </a:rPr>
              <a:t>%function </a:t>
            </a:r>
            <a:r>
              <a:rPr lang="en-US" sz="1600" dirty="0">
                <a:cs typeface="Courier New" panose="02070309020205020404" pitchFamily="49" charset="0"/>
              </a:rPr>
              <a:t>specifies </a:t>
            </a:r>
            <a:r>
              <a:rPr lang="en-US" sz="1600" dirty="0"/>
              <a:t>that </a:t>
            </a:r>
            <a:r>
              <a:rPr lang="en-US" sz="1600" b="1" dirty="0">
                <a:solidFill>
                  <a:schemeClr val="accent3"/>
                </a:solidFill>
              </a:rPr>
              <a:t>name</a:t>
            </a:r>
            <a:r>
              <a:rPr lang="en-US" sz="1600" dirty="0"/>
              <a:t> is a function (name is the address of the first instruction)</a:t>
            </a:r>
          </a:p>
          <a:p>
            <a:pPr marL="0" indent="0">
              <a:lnSpc>
                <a:spcPct val="100000"/>
              </a:lnSpc>
              <a:buNone/>
            </a:pP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4</a:t>
            </a:r>
          </a:p>
          <a:p>
            <a:pPr lvl="1"/>
            <a:r>
              <a:rPr lang="en-US" sz="1600" dirty="0">
                <a:cs typeface="Courier New" panose="02070309020205020404" pitchFamily="49" charset="0"/>
              </a:rPr>
              <a:t>Used for basic stack frame setup; the number 4 will change – later slides</a:t>
            </a:r>
            <a:endParaRPr lang="en-US" sz="1600" dirty="0">
              <a:solidFill>
                <a:schemeClr val="accent1"/>
              </a:solidFill>
            </a:endParaRPr>
          </a:p>
          <a:p>
            <a:pPr marL="0" indent="0">
              <a:lnSpc>
                <a:spcPct val="100000"/>
              </a:lnSpc>
              <a:buNone/>
            </a:pP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bytes </a:t>
            </a:r>
          </a:p>
          <a:p>
            <a:pPr lvl="1"/>
            <a:r>
              <a:rPr lang="en-US" sz="1600" dirty="0">
                <a:cs typeface="Courier New" panose="02070309020205020404" pitchFamily="49" charset="0"/>
              </a:rPr>
              <a:t>The </a:t>
            </a:r>
            <a:r>
              <a:rPr lang="en-US" sz="1600" b="1" dirty="0">
                <a:solidFill>
                  <a:srgbClr val="7030A0"/>
                </a:solidFill>
                <a:latin typeface="Courier New" panose="02070309020205020404" pitchFamily="49" charset="0"/>
                <a:cs typeface="Courier New" panose="02070309020205020404" pitchFamily="49" charset="0"/>
              </a:rPr>
              <a:t>.size </a:t>
            </a:r>
            <a:r>
              <a:rPr lang="en-US" sz="1600" dirty="0"/>
              <a:t>directive is used to </a:t>
            </a:r>
            <a:r>
              <a:rPr lang="en-US" sz="1600" dirty="0">
                <a:solidFill>
                  <a:schemeClr val="accent1"/>
                </a:solidFill>
              </a:rPr>
              <a:t>set the size associated with a symbol</a:t>
            </a:r>
          </a:p>
          <a:p>
            <a:pPr lvl="1"/>
            <a:r>
              <a:rPr lang="en-US" sz="1600" dirty="0"/>
              <a:t>Used by the linker to exclude unneeded code and/or data when creating an executable file</a:t>
            </a:r>
          </a:p>
          <a:p>
            <a:pPr lvl="1"/>
            <a:r>
              <a:rPr lang="en-US" sz="1600" dirty="0"/>
              <a:t>It is also used by the </a:t>
            </a:r>
            <a:r>
              <a:rPr lang="en-US" sz="1600" b="1" dirty="0"/>
              <a:t>debugger</a:t>
            </a:r>
            <a:r>
              <a:rPr lang="en-US" sz="1600" dirty="0"/>
              <a:t> </a:t>
            </a:r>
            <a:r>
              <a:rPr lang="en-US" sz="1600" dirty="0" err="1"/>
              <a:t>gdb</a:t>
            </a:r>
            <a:endParaRPr lang="en-US" sz="1600" dirty="0"/>
          </a:p>
          <a:p>
            <a:pPr lvl="1"/>
            <a:r>
              <a:rPr lang="en-US" sz="1600" b="1" dirty="0">
                <a:solidFill>
                  <a:srgbClr val="F3753F"/>
                </a:solidFill>
                <a:latin typeface="Courier New" panose="02070309020205020404" pitchFamily="49" charset="0"/>
                <a:cs typeface="Courier New" panose="02070309020205020404" pitchFamily="49" charset="0"/>
              </a:rPr>
              <a:t>bytes</a:t>
            </a:r>
            <a:r>
              <a:rPr lang="en-US" sz="1600" b="1" dirty="0">
                <a:solidFill>
                  <a:schemeClr val="accent1"/>
                </a:solidFill>
              </a:rPr>
              <a:t> is best calculated as an expression: (period is the current address in a memory segment)</a:t>
            </a:r>
          </a:p>
          <a:p>
            <a:pPr marL="354012" lvl="1" indent="0">
              <a:buNone/>
            </a:pPr>
            <a:r>
              <a:rPr lang="en-US" sz="1600" dirty="0">
                <a:solidFill>
                  <a:srgbClr val="0070C0"/>
                </a:solidFill>
                <a:cs typeface="Courier New" panose="02070309020205020404" pitchFamily="49" charset="0"/>
              </a:rPr>
              <a:t>	</a:t>
            </a:r>
            <a:r>
              <a:rPr lang="en-US" sz="1600" b="1" dirty="0">
                <a:solidFill>
                  <a:srgbClr val="0070C0"/>
                </a:solidFill>
                <a:cs typeface="Courier New" panose="02070309020205020404" pitchFamily="49" charset="0"/>
              </a:rPr>
              <a:t>In CSE30 required use:  </a:t>
            </a: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 – name)</a:t>
            </a:r>
            <a:endParaRPr lang="en-US" sz="1600" dirty="0"/>
          </a:p>
        </p:txBody>
      </p:sp>
      <p:sp>
        <p:nvSpPr>
          <p:cNvPr id="8" name="Rounded Rectangle 7">
            <a:extLst>
              <a:ext uri="{FF2B5EF4-FFF2-40B4-BE49-F238E27FC236}">
                <a16:creationId xmlns:a16="http://schemas.microsoft.com/office/drawing/2014/main" id="{FF8F8AFA-BDEF-694B-BD87-73A4B5F74428}"/>
              </a:ext>
            </a:extLst>
          </p:cNvPr>
          <p:cNvSpPr/>
          <p:nvPr/>
        </p:nvSpPr>
        <p:spPr bwMode="auto">
          <a:xfrm>
            <a:off x="3394410" y="372434"/>
            <a:ext cx="8533368"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.text</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global</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make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global for linking</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type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%function </a:t>
            </a:r>
            <a:r>
              <a:rPr lang="en-US" sz="1600" b="1" dirty="0">
                <a:solidFill>
                  <a:srgbClr val="0070C0"/>
                </a:solidFill>
                <a:latin typeface="Courier New" panose="02070309020205020404" pitchFamily="49" charset="0"/>
                <a:cs typeface="Courier New" panose="02070309020205020404" pitchFamily="49" charset="0"/>
              </a:rPr>
              <a:t>// define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to be a function</a:t>
            </a:r>
          </a:p>
          <a:p>
            <a:r>
              <a:rPr lang="en-US" sz="1600" b="1" dirty="0">
                <a:solidFill>
                  <a:srgbClr val="0070C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5"/>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4        // </a:t>
            </a:r>
            <a:r>
              <a:rPr lang="en-US" sz="1600" b="1" dirty="0" err="1">
                <a:latin typeface="Courier New" panose="02070309020205020404" pitchFamily="49" charset="0"/>
                <a:cs typeface="Courier New" panose="02070309020205020404" pitchFamily="49" charset="0"/>
              </a:rPr>
              <a:t>fp</a:t>
            </a:r>
            <a:r>
              <a:rPr lang="en-US" sz="1600" b="1" dirty="0">
                <a:latin typeface="Courier New" panose="02070309020205020404" pitchFamily="49" charset="0"/>
                <a:cs typeface="Courier New" panose="02070309020205020404" pitchFamily="49" charset="0"/>
              </a:rPr>
              <a:t> offset in main stack frame</a:t>
            </a:r>
            <a:endParaRPr lang="en-US" sz="1600" b="1" dirty="0">
              <a:solidFill>
                <a:srgbClr val="0070C0"/>
              </a:solidFill>
              <a:latin typeface="Courier New" panose="02070309020205020404" pitchFamily="49" charset="0"/>
              <a:cs typeface="Courier New" panose="02070309020205020404" pitchFamily="49" charset="0"/>
            </a:endParaRPr>
          </a:p>
          <a:p>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latin typeface="Courier New" panose="02070309020205020404" pitchFamily="49" charset="0"/>
                <a:cs typeface="Courier New" panose="02070309020205020404" pitchFamily="49" charset="0"/>
              </a:rPr>
              <a:t>:</a:t>
            </a:r>
          </a:p>
          <a:p>
            <a:r>
              <a:rPr lang="en-US" sz="1600" b="1" dirty="0">
                <a:solidFill>
                  <a:srgbClr val="00B050"/>
                </a:solidFill>
                <a:latin typeface="Courier New" panose="02070309020205020404" pitchFamily="49" charset="0"/>
                <a:cs typeface="Courier New" panose="02070309020205020404" pitchFamily="49" charset="0"/>
              </a:rPr>
              <a:t>	  // function prologue, stack frame setup</a:t>
            </a:r>
          </a:p>
          <a:p>
            <a:pPr lvl="2"/>
            <a:r>
              <a:rPr lang="en-US" sz="1600" b="1" dirty="0">
                <a:solidFill>
                  <a:srgbClr val="00B050"/>
                </a:solidFill>
                <a:latin typeface="Courier New" panose="02070309020205020404" pitchFamily="49" charset="0"/>
                <a:cs typeface="Courier New" panose="02070309020205020404" pitchFamily="49" charset="0"/>
              </a:rPr>
              <a:t>  // your code</a:t>
            </a:r>
          </a:p>
          <a:p>
            <a:r>
              <a:rPr lang="en-US" sz="1600" b="1" dirty="0">
                <a:solidFill>
                  <a:srgbClr val="00B050"/>
                </a:solidFill>
                <a:latin typeface="Courier New" panose="02070309020205020404" pitchFamily="49" charset="0"/>
                <a:cs typeface="Courier New" panose="02070309020205020404" pitchFamily="49" charset="0"/>
              </a:rPr>
              <a:t>	  // function epilogue, stack frame teardown</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13BC91EA-B772-6D48-B0CC-2E3C2079EAA0}"/>
              </a:ext>
            </a:extLst>
          </p:cNvPr>
          <p:cNvGrpSpPr/>
          <p:nvPr/>
        </p:nvGrpSpPr>
        <p:grpSpPr>
          <a:xfrm>
            <a:off x="211581" y="791956"/>
            <a:ext cx="3310662" cy="1477328"/>
            <a:chOff x="85557" y="5029693"/>
            <a:chExt cx="3310662" cy="1477328"/>
          </a:xfrm>
        </p:grpSpPr>
        <p:sp>
          <p:nvSpPr>
            <p:cNvPr id="10" name="TextBox 9">
              <a:extLst>
                <a:ext uri="{FF2B5EF4-FFF2-40B4-BE49-F238E27FC236}">
                  <a16:creationId xmlns:a16="http://schemas.microsoft.com/office/drawing/2014/main" id="{140208B7-DC86-754C-965F-66550A19A31B}"/>
                </a:ext>
              </a:extLst>
            </p:cNvPr>
            <p:cNvSpPr txBox="1"/>
            <p:nvPr/>
          </p:nvSpPr>
          <p:spPr>
            <a:xfrm>
              <a:off x="85557" y="5029693"/>
              <a:ext cx="2842679" cy="1477328"/>
            </a:xfrm>
            <a:prstGeom prst="rect">
              <a:avLst/>
            </a:prstGeom>
            <a:noFill/>
            <a:ln w="34925">
              <a:solidFill>
                <a:schemeClr val="accent1"/>
              </a:solidFill>
            </a:ln>
          </p:spPr>
          <p:txBody>
            <a:bodyPr wrap="square" rtlCol="0">
              <a:spAutoFit/>
            </a:bodyPr>
            <a:lstStyle/>
            <a:p>
              <a:pPr algn="r"/>
              <a:r>
                <a:rPr lang="en-US" b="1" dirty="0">
                  <a:solidFill>
                    <a:srgbClr val="F3753F"/>
                  </a:solidFill>
                </a:rPr>
                <a:t>function entry point</a:t>
              </a:r>
            </a:p>
            <a:p>
              <a:pPr algn="r"/>
              <a:r>
                <a:rPr lang="en-US" dirty="0"/>
                <a:t>address of the first instruction in the function</a:t>
              </a:r>
            </a:p>
            <a:p>
              <a:pPr algn="r"/>
              <a:r>
                <a:rPr lang="en-US" b="1" dirty="0">
                  <a:solidFill>
                    <a:srgbClr val="FF0000"/>
                  </a:solidFill>
                </a:rPr>
                <a:t>Must not be a local label (does not start with .L) </a:t>
              </a:r>
            </a:p>
          </p:txBody>
        </p:sp>
        <p:sp>
          <p:nvSpPr>
            <p:cNvPr id="11" name="Right Arrow 10">
              <a:extLst>
                <a:ext uri="{FF2B5EF4-FFF2-40B4-BE49-F238E27FC236}">
                  <a16:creationId xmlns:a16="http://schemas.microsoft.com/office/drawing/2014/main" id="{D1A62B22-F901-3145-8775-F356A32F6FB7}"/>
                </a:ext>
              </a:extLst>
            </p:cNvPr>
            <p:cNvSpPr/>
            <p:nvPr/>
          </p:nvSpPr>
          <p:spPr>
            <a:xfrm>
              <a:off x="2928236" y="5665872"/>
              <a:ext cx="467983" cy="1442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Left Brace 11">
            <a:extLst>
              <a:ext uri="{FF2B5EF4-FFF2-40B4-BE49-F238E27FC236}">
                <a16:creationId xmlns:a16="http://schemas.microsoft.com/office/drawing/2014/main" id="{7BAA202C-037E-6B4D-836F-69520C079EEE}"/>
              </a:ext>
            </a:extLst>
          </p:cNvPr>
          <p:cNvSpPr/>
          <p:nvPr/>
        </p:nvSpPr>
        <p:spPr>
          <a:xfrm>
            <a:off x="4276909" y="716577"/>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367A0FB-C41C-0245-B62C-5001CB6ADCED}"/>
              </a:ext>
            </a:extLst>
          </p:cNvPr>
          <p:cNvSpPr/>
          <p:nvPr/>
        </p:nvSpPr>
        <p:spPr>
          <a:xfrm>
            <a:off x="3522243" y="837675"/>
            <a:ext cx="978816" cy="523220"/>
          </a:xfrm>
          <a:prstGeom prst="rect">
            <a:avLst/>
          </a:prstGeom>
        </p:spPr>
        <p:txBody>
          <a:bodyPr wrap="square">
            <a:spAutoFit/>
          </a:bodyPr>
          <a:lstStyle/>
          <a:p>
            <a:pPr algn="r"/>
            <a:r>
              <a:rPr lang="en-US" sz="1400" b="1" dirty="0">
                <a:solidFill>
                  <a:srgbClr val="0070C0"/>
                </a:solidFill>
              </a:rPr>
              <a:t>Function Header</a:t>
            </a:r>
          </a:p>
        </p:txBody>
      </p:sp>
      <p:sp>
        <p:nvSpPr>
          <p:cNvPr id="14" name="Left Brace 13">
            <a:extLst>
              <a:ext uri="{FF2B5EF4-FFF2-40B4-BE49-F238E27FC236}">
                <a16:creationId xmlns:a16="http://schemas.microsoft.com/office/drawing/2014/main" id="{F6A6AB6A-A4CE-D44E-AACE-B0575E5A7F6C}"/>
              </a:ext>
            </a:extLst>
          </p:cNvPr>
          <p:cNvSpPr/>
          <p:nvPr/>
        </p:nvSpPr>
        <p:spPr>
          <a:xfrm>
            <a:off x="4276908" y="2399257"/>
            <a:ext cx="448301" cy="286453"/>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0B082EE-7E75-F644-8DB8-4EC69C62BDD9}"/>
              </a:ext>
            </a:extLst>
          </p:cNvPr>
          <p:cNvSpPr/>
          <p:nvPr/>
        </p:nvSpPr>
        <p:spPr>
          <a:xfrm>
            <a:off x="3372571" y="2264345"/>
            <a:ext cx="978816" cy="523220"/>
          </a:xfrm>
          <a:prstGeom prst="rect">
            <a:avLst/>
          </a:prstGeom>
        </p:spPr>
        <p:txBody>
          <a:bodyPr wrap="square">
            <a:spAutoFit/>
          </a:bodyPr>
          <a:lstStyle/>
          <a:p>
            <a:pPr algn="r"/>
            <a:r>
              <a:rPr lang="en-US" sz="1400" b="1" dirty="0">
                <a:solidFill>
                  <a:srgbClr val="0070C0"/>
                </a:solidFill>
              </a:rPr>
              <a:t>Function Footer</a:t>
            </a:r>
          </a:p>
        </p:txBody>
      </p:sp>
      <p:sp>
        <p:nvSpPr>
          <p:cNvPr id="16" name="TextBox 15">
            <a:extLst>
              <a:ext uri="{FF2B5EF4-FFF2-40B4-BE49-F238E27FC236}">
                <a16:creationId xmlns:a16="http://schemas.microsoft.com/office/drawing/2014/main" id="{8A903F26-9C3A-9A46-8CD0-4D05EE01B6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06199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Variables &lt; 32-Bits Wide</a:t>
            </a:r>
          </a:p>
        </p:txBody>
      </p:sp>
      <p:sp>
        <p:nvSpPr>
          <p:cNvPr id="4" name="Text Placeholder 5">
            <a:extLst>
              <a:ext uri="{FF2B5EF4-FFF2-40B4-BE49-F238E27FC236}">
                <a16:creationId xmlns:a16="http://schemas.microsoft.com/office/drawing/2014/main" id="{D294CE8F-7245-FB4C-B012-7ADEAAA3D391}"/>
              </a:ext>
            </a:extLst>
          </p:cNvPr>
          <p:cNvSpPr txBox="1">
            <a:spLocks/>
          </p:cNvSpPr>
          <p:nvPr/>
        </p:nvSpPr>
        <p:spPr>
          <a:xfrm>
            <a:off x="1308683" y="1016876"/>
            <a:ext cx="4355353" cy="639762"/>
          </a:xfrm>
          <a:prstGeom prst="rect">
            <a:avLst/>
          </a:prstGeom>
          <a:solidFill>
            <a:srgbClr val="0070C0"/>
          </a:solidFill>
        </p:spPr>
        <p:txBody>
          <a:bodyPr anchor="ct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chemeClr val="bg1"/>
                </a:solidFill>
              </a:rPr>
              <a:t>Unsigned</a:t>
            </a:r>
          </a:p>
        </p:txBody>
      </p:sp>
      <p:sp>
        <p:nvSpPr>
          <p:cNvPr id="5" name="Content Placeholder 6">
            <a:extLst>
              <a:ext uri="{FF2B5EF4-FFF2-40B4-BE49-F238E27FC236}">
                <a16:creationId xmlns:a16="http://schemas.microsoft.com/office/drawing/2014/main" id="{35EA41C0-9414-0547-9E94-289BE0ACBA08}"/>
              </a:ext>
            </a:extLst>
          </p:cNvPr>
          <p:cNvSpPr txBox="1">
            <a:spLocks/>
          </p:cNvSpPr>
          <p:nvPr/>
        </p:nvSpPr>
        <p:spPr>
          <a:xfrm>
            <a:off x="1308683" y="1691829"/>
            <a:ext cx="4355353" cy="3536147"/>
          </a:xfrm>
          <a:prstGeom prst="rect">
            <a:avLst/>
          </a:prstGeom>
          <a:solidFill>
            <a:schemeClr val="accent4">
              <a:lumMod val="20000"/>
              <a:lumOff val="80000"/>
            </a:schemeClr>
          </a:solidFill>
          <a:ln>
            <a:solidFill>
              <a:srgbClr val="0070C0"/>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Zero-Extend:  Add leading 0’s</a:t>
            </a:r>
          </a:p>
          <a:p>
            <a:pPr marL="0" indent="0">
              <a:buFont typeface="Arial" panose="020B0604020202020204" pitchFamily="34" charset="0"/>
              <a:buNone/>
            </a:pPr>
            <a:r>
              <a:rPr lang="en-US" dirty="0"/>
              <a:t>example </a:t>
            </a:r>
            <a:r>
              <a:rPr lang="en-US" dirty="0" err="1">
                <a:solidFill>
                  <a:srgbClr val="0070C0"/>
                </a:solidFill>
                <a:latin typeface="Consolas" panose="020B0609020204030204" pitchFamily="49" charset="0"/>
                <a:cs typeface="Consolas" panose="020B0609020204030204" pitchFamily="49" charset="0"/>
              </a:rPr>
              <a:t>ldrb</a:t>
            </a:r>
            <a:endParaRPr lang="en-US" dirty="0">
              <a:solidFill>
                <a:srgbClr val="0070C0"/>
              </a:solidFill>
              <a:latin typeface="Consolas" panose="020B0609020204030204" pitchFamily="49" charset="0"/>
              <a:cs typeface="Consolas" panose="020B0609020204030204" pitchFamily="49" charset="0"/>
            </a:endParaRPr>
          </a:p>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cxnSp>
        <p:nvCxnSpPr>
          <p:cNvPr id="12" name="Straight Arrow Connector 11">
            <a:extLst>
              <a:ext uri="{FF2B5EF4-FFF2-40B4-BE49-F238E27FC236}">
                <a16:creationId xmlns:a16="http://schemas.microsoft.com/office/drawing/2014/main" id="{3A9C56F5-F184-C145-9B44-604C4AF7C454}"/>
              </a:ext>
            </a:extLst>
          </p:cNvPr>
          <p:cNvCxnSpPr/>
          <p:nvPr/>
        </p:nvCxnSpPr>
        <p:spPr>
          <a:xfrm>
            <a:off x="4978409" y="3126281"/>
            <a:ext cx="0" cy="9144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008E622E-2BB9-7343-B7CB-331C28391EE6}"/>
              </a:ext>
            </a:extLst>
          </p:cNvPr>
          <p:cNvSpPr/>
          <p:nvPr/>
        </p:nvSpPr>
        <p:spPr>
          <a:xfrm>
            <a:off x="1308683" y="5377790"/>
            <a:ext cx="4395041"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rPr>
              <a:t>Instructions that zero-extend:</a:t>
            </a:r>
          </a:p>
          <a:p>
            <a:pPr algn="ctr"/>
            <a:r>
              <a:rPr lang="en-US" sz="2400" dirty="0" err="1">
                <a:solidFill>
                  <a:schemeClr val="tx2"/>
                </a:solidFill>
              </a:rPr>
              <a:t>ldrb</a:t>
            </a:r>
            <a:r>
              <a:rPr lang="en-US" sz="2400" dirty="0">
                <a:solidFill>
                  <a:schemeClr val="tx2"/>
                </a:solidFill>
              </a:rPr>
              <a:t>, </a:t>
            </a:r>
            <a:r>
              <a:rPr lang="en-US" sz="2400" dirty="0" err="1">
                <a:solidFill>
                  <a:schemeClr val="tx2"/>
                </a:solidFill>
              </a:rPr>
              <a:t>ldrh</a:t>
            </a:r>
            <a:endParaRPr lang="en-US" sz="2400" dirty="0">
              <a:solidFill>
                <a:schemeClr val="tx2"/>
              </a:solidFill>
            </a:endParaRPr>
          </a:p>
        </p:txBody>
      </p:sp>
      <p:sp>
        <p:nvSpPr>
          <p:cNvPr id="26" name="Rectangle 25">
            <a:extLst>
              <a:ext uri="{FF2B5EF4-FFF2-40B4-BE49-F238E27FC236}">
                <a16:creationId xmlns:a16="http://schemas.microsoft.com/office/drawing/2014/main" id="{00DE3088-5B69-B74C-9C4D-9792320FFAB5}"/>
              </a:ext>
            </a:extLst>
          </p:cNvPr>
          <p:cNvSpPr/>
          <p:nvPr/>
        </p:nvSpPr>
        <p:spPr>
          <a:xfrm>
            <a:off x="3627174" y="2822703"/>
            <a:ext cx="1820034"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0b 1110 0001</a:t>
            </a:r>
          </a:p>
        </p:txBody>
      </p:sp>
      <p:grpSp>
        <p:nvGrpSpPr>
          <p:cNvPr id="28" name="Group 27">
            <a:extLst>
              <a:ext uri="{FF2B5EF4-FFF2-40B4-BE49-F238E27FC236}">
                <a16:creationId xmlns:a16="http://schemas.microsoft.com/office/drawing/2014/main" id="{109A8313-BE8E-FE47-8F1F-4222B7713920}"/>
              </a:ext>
            </a:extLst>
          </p:cNvPr>
          <p:cNvGrpSpPr/>
          <p:nvPr/>
        </p:nvGrpSpPr>
        <p:grpSpPr>
          <a:xfrm>
            <a:off x="1756061" y="4032170"/>
            <a:ext cx="3742224" cy="312089"/>
            <a:chOff x="1109197" y="2250436"/>
            <a:chExt cx="3742224" cy="312089"/>
          </a:xfrm>
        </p:grpSpPr>
        <p:sp>
          <p:nvSpPr>
            <p:cNvPr id="29" name="Rectangle 28">
              <a:extLst>
                <a:ext uri="{FF2B5EF4-FFF2-40B4-BE49-F238E27FC236}">
                  <a16:creationId xmlns:a16="http://schemas.microsoft.com/office/drawing/2014/main" id="{0F6DF1F3-4596-DA4C-9B60-377949E959C2}"/>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0" name="Rectangle 29">
              <a:extLst>
                <a:ext uri="{FF2B5EF4-FFF2-40B4-BE49-F238E27FC236}">
                  <a16:creationId xmlns:a16="http://schemas.microsoft.com/office/drawing/2014/main" id="{8B3DF868-D21C-114B-AFCC-2B86BDC1E8BC}"/>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1" name="Rectangle 30">
              <a:extLst>
                <a:ext uri="{FF2B5EF4-FFF2-40B4-BE49-F238E27FC236}">
                  <a16:creationId xmlns:a16="http://schemas.microsoft.com/office/drawing/2014/main" id="{EC069240-58A5-ED46-820F-9288C98E499D}"/>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2" name="Rectangle 31">
              <a:extLst>
                <a:ext uri="{FF2B5EF4-FFF2-40B4-BE49-F238E27FC236}">
                  <a16:creationId xmlns:a16="http://schemas.microsoft.com/office/drawing/2014/main" id="{D57DA576-76FA-3545-8359-D68BE65858AD}"/>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33" name="Left Brace 32">
            <a:extLst>
              <a:ext uri="{FF2B5EF4-FFF2-40B4-BE49-F238E27FC236}">
                <a16:creationId xmlns:a16="http://schemas.microsoft.com/office/drawing/2014/main" id="{00525B3F-2DB3-7E4B-87F0-3C38EFAF8479}"/>
              </a:ext>
            </a:extLst>
          </p:cNvPr>
          <p:cNvSpPr/>
          <p:nvPr/>
        </p:nvSpPr>
        <p:spPr>
          <a:xfrm rot="16200000">
            <a:off x="2978385" y="3132648"/>
            <a:ext cx="362024" cy="280666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a:extLst>
              <a:ext uri="{FF2B5EF4-FFF2-40B4-BE49-F238E27FC236}">
                <a16:creationId xmlns:a16="http://schemas.microsoft.com/office/drawing/2014/main" id="{46167E81-6B89-A44E-983E-9037FE80DC3D}"/>
              </a:ext>
            </a:extLst>
          </p:cNvPr>
          <p:cNvSpPr txBox="1"/>
          <p:nvPr/>
        </p:nvSpPr>
        <p:spPr>
          <a:xfrm>
            <a:off x="4537394" y="2488223"/>
            <a:ext cx="1018227" cy="369332"/>
          </a:xfrm>
          <a:prstGeom prst="rect">
            <a:avLst/>
          </a:prstGeom>
          <a:noFill/>
        </p:spPr>
        <p:txBody>
          <a:bodyPr wrap="none" rtlCol="0">
            <a:spAutoFit/>
          </a:bodyPr>
          <a:lstStyle/>
          <a:p>
            <a:r>
              <a:rPr lang="en-US" dirty="0">
                <a:solidFill>
                  <a:srgbClr val="0070C0"/>
                </a:solidFill>
              </a:rPr>
              <a:t>memory</a:t>
            </a:r>
          </a:p>
        </p:txBody>
      </p:sp>
      <p:sp>
        <p:nvSpPr>
          <p:cNvPr id="35" name="TextBox 34">
            <a:extLst>
              <a:ext uri="{FF2B5EF4-FFF2-40B4-BE49-F238E27FC236}">
                <a16:creationId xmlns:a16="http://schemas.microsoft.com/office/drawing/2014/main" id="{2E117D25-9F24-D644-99F6-42DB7D00BAFA}"/>
              </a:ext>
            </a:extLst>
          </p:cNvPr>
          <p:cNvSpPr txBox="1"/>
          <p:nvPr/>
        </p:nvSpPr>
        <p:spPr>
          <a:xfrm>
            <a:off x="1381731" y="3980282"/>
            <a:ext cx="389850" cy="369332"/>
          </a:xfrm>
          <a:prstGeom prst="rect">
            <a:avLst/>
          </a:prstGeom>
          <a:noFill/>
        </p:spPr>
        <p:txBody>
          <a:bodyPr wrap="none" rtlCol="0">
            <a:spAutoFit/>
          </a:bodyPr>
          <a:lstStyle/>
          <a:p>
            <a:r>
              <a:rPr lang="en-US" dirty="0">
                <a:solidFill>
                  <a:srgbClr val="0070C0"/>
                </a:solidFill>
              </a:rPr>
              <a:t>r0</a:t>
            </a:r>
          </a:p>
        </p:txBody>
      </p:sp>
      <p:sp>
        <p:nvSpPr>
          <p:cNvPr id="36" name="TextBox 35">
            <a:extLst>
              <a:ext uri="{FF2B5EF4-FFF2-40B4-BE49-F238E27FC236}">
                <a16:creationId xmlns:a16="http://schemas.microsoft.com/office/drawing/2014/main" id="{DBF81144-14DE-A44C-99D7-063E1BD0CDE2}"/>
              </a:ext>
            </a:extLst>
          </p:cNvPr>
          <p:cNvSpPr txBox="1"/>
          <p:nvPr/>
        </p:nvSpPr>
        <p:spPr>
          <a:xfrm>
            <a:off x="1444774" y="4716994"/>
            <a:ext cx="4083169" cy="369332"/>
          </a:xfrm>
          <a:prstGeom prst="rect">
            <a:avLst/>
          </a:prstGeom>
          <a:solidFill>
            <a:schemeClr val="bg1"/>
          </a:solidFill>
          <a:ln w="28575">
            <a:solidFill>
              <a:srgbClr val="0070C0"/>
            </a:solidFill>
          </a:ln>
        </p:spPr>
        <p:txBody>
          <a:bodyPr wrap="none" rtlCol="0">
            <a:spAutoFit/>
          </a:bodyPr>
          <a:lstStyle/>
          <a:p>
            <a:r>
              <a:rPr lang="en-US" dirty="0">
                <a:solidFill>
                  <a:srgbClr val="0070C0"/>
                </a:solidFill>
              </a:rPr>
              <a:t>Overwrite the upper three bytes with 0</a:t>
            </a:r>
          </a:p>
        </p:txBody>
      </p:sp>
      <p:grpSp>
        <p:nvGrpSpPr>
          <p:cNvPr id="8" name="Group 7">
            <a:extLst>
              <a:ext uri="{FF2B5EF4-FFF2-40B4-BE49-F238E27FC236}">
                <a16:creationId xmlns:a16="http://schemas.microsoft.com/office/drawing/2014/main" id="{BC057B55-48BA-034E-956D-4E9F268461D3}"/>
              </a:ext>
            </a:extLst>
          </p:cNvPr>
          <p:cNvGrpSpPr/>
          <p:nvPr/>
        </p:nvGrpSpPr>
        <p:grpSpPr>
          <a:xfrm>
            <a:off x="5811673" y="1016876"/>
            <a:ext cx="4446423" cy="5358888"/>
            <a:chOff x="5811673" y="1016876"/>
            <a:chExt cx="4446423" cy="5358888"/>
          </a:xfrm>
        </p:grpSpPr>
        <p:sp>
          <p:nvSpPr>
            <p:cNvPr id="6" name="Text Placeholder 7">
              <a:extLst>
                <a:ext uri="{FF2B5EF4-FFF2-40B4-BE49-F238E27FC236}">
                  <a16:creationId xmlns:a16="http://schemas.microsoft.com/office/drawing/2014/main" id="{E7099685-596E-0C4E-8CE7-89B293273617}"/>
                </a:ext>
              </a:extLst>
            </p:cNvPr>
            <p:cNvSpPr txBox="1">
              <a:spLocks/>
            </p:cNvSpPr>
            <p:nvPr/>
          </p:nvSpPr>
          <p:spPr>
            <a:xfrm>
              <a:off x="5811673" y="1016876"/>
              <a:ext cx="4446418" cy="639762"/>
            </a:xfrm>
            <a:prstGeom prst="rect">
              <a:avLst/>
            </a:prstGeom>
            <a:solidFill>
              <a:srgbClr val="0070C0"/>
            </a:solidFill>
          </p:spPr>
          <p:txBody>
            <a:bodyPr anchor="ct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solidFill>
                    <a:schemeClr val="bg1"/>
                  </a:solidFill>
                </a:rPr>
                <a:t>Signed (2’s complement)</a:t>
              </a:r>
              <a:endParaRPr lang="en-US" dirty="0">
                <a:solidFill>
                  <a:schemeClr val="bg1"/>
                </a:solidFill>
              </a:endParaRPr>
            </a:p>
          </p:txBody>
        </p:sp>
        <p:sp>
          <p:nvSpPr>
            <p:cNvPr id="7" name="Content Placeholder 8">
              <a:extLst>
                <a:ext uri="{FF2B5EF4-FFF2-40B4-BE49-F238E27FC236}">
                  <a16:creationId xmlns:a16="http://schemas.microsoft.com/office/drawing/2014/main" id="{6AF5F7BB-CE4B-D04C-AFBF-E2058E254F29}"/>
                </a:ext>
              </a:extLst>
            </p:cNvPr>
            <p:cNvSpPr txBox="1">
              <a:spLocks/>
            </p:cNvSpPr>
            <p:nvPr/>
          </p:nvSpPr>
          <p:spPr>
            <a:xfrm>
              <a:off x="5811673" y="1656638"/>
              <a:ext cx="4446423" cy="3536147"/>
            </a:xfrm>
            <a:prstGeom prst="rect">
              <a:avLst/>
            </a:prstGeom>
            <a:solidFill>
              <a:schemeClr val="accent4">
                <a:lumMod val="20000"/>
                <a:lumOff val="80000"/>
              </a:schemeClr>
            </a:solidFill>
            <a:ln>
              <a:solidFill>
                <a:schemeClr val="accent2"/>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Sign-Extend: Replicate sign bit</a:t>
              </a:r>
            </a:p>
            <a:p>
              <a:pPr marL="0" indent="0">
                <a:buFont typeface="Arial" panose="020B0604020202020204" pitchFamily="34" charset="0"/>
                <a:buNone/>
              </a:pPr>
              <a:r>
                <a:rPr lang="en-US" dirty="0"/>
                <a:t>example </a:t>
              </a:r>
              <a:r>
                <a:rPr lang="en-US" dirty="0" err="1">
                  <a:solidFill>
                    <a:srgbClr val="0070C0"/>
                  </a:solidFill>
                  <a:latin typeface="Consolas" panose="020B0609020204030204" pitchFamily="49" charset="0"/>
                  <a:cs typeface="Consolas" panose="020B0609020204030204" pitchFamily="49" charset="0"/>
                </a:rPr>
                <a:t>ldrsb</a:t>
              </a:r>
              <a:endParaRPr lang="en-US" dirty="0">
                <a:solidFill>
                  <a:srgbClr val="0070C0"/>
                </a:solidFill>
                <a:latin typeface="Consolas" panose="020B0609020204030204" pitchFamily="49" charset="0"/>
                <a:cs typeface="Consolas" panose="020B0609020204030204" pitchFamily="49" charset="0"/>
              </a:endParaRPr>
            </a:p>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22" name="Rectangle 21">
              <a:extLst>
                <a:ext uri="{FF2B5EF4-FFF2-40B4-BE49-F238E27FC236}">
                  <a16:creationId xmlns:a16="http://schemas.microsoft.com/office/drawing/2014/main" id="{A7854A8E-8EEB-1444-B8D5-A639404B14A1}"/>
                </a:ext>
              </a:extLst>
            </p:cNvPr>
            <p:cNvSpPr/>
            <p:nvPr/>
          </p:nvSpPr>
          <p:spPr>
            <a:xfrm>
              <a:off x="5851360" y="5385164"/>
              <a:ext cx="4406736"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rPr>
                <a:t>Instructions that sign-extend:</a:t>
              </a:r>
            </a:p>
            <a:p>
              <a:pPr algn="ctr"/>
              <a:r>
                <a:rPr lang="en-US" sz="2400" dirty="0" err="1">
                  <a:solidFill>
                    <a:schemeClr val="tx2"/>
                  </a:solidFill>
                </a:rPr>
                <a:t>ldrsb</a:t>
              </a:r>
              <a:r>
                <a:rPr lang="en-US" sz="2400" dirty="0">
                  <a:solidFill>
                    <a:schemeClr val="tx2"/>
                  </a:solidFill>
                </a:rPr>
                <a:t>, </a:t>
              </a:r>
              <a:r>
                <a:rPr lang="en-US" sz="2400" dirty="0" err="1">
                  <a:solidFill>
                    <a:schemeClr val="tx2"/>
                  </a:solidFill>
                </a:rPr>
                <a:t>ldrsh</a:t>
              </a:r>
              <a:endParaRPr lang="en-US" sz="2400" dirty="0">
                <a:solidFill>
                  <a:schemeClr val="tx2"/>
                </a:solidFill>
              </a:endParaRPr>
            </a:p>
          </p:txBody>
        </p:sp>
        <p:cxnSp>
          <p:nvCxnSpPr>
            <p:cNvPr id="37" name="Straight Arrow Connector 36">
              <a:extLst>
                <a:ext uri="{FF2B5EF4-FFF2-40B4-BE49-F238E27FC236}">
                  <a16:creationId xmlns:a16="http://schemas.microsoft.com/office/drawing/2014/main" id="{03E6BDB8-C527-AA48-99EC-A2547284BFE0}"/>
                </a:ext>
              </a:extLst>
            </p:cNvPr>
            <p:cNvCxnSpPr/>
            <p:nvPr/>
          </p:nvCxnSpPr>
          <p:spPr>
            <a:xfrm>
              <a:off x="9499363" y="2849046"/>
              <a:ext cx="0" cy="9144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68B79267-FC4F-7A4D-A6C3-BB0DF781C5BF}"/>
                </a:ext>
              </a:extLst>
            </p:cNvPr>
            <p:cNvGrpSpPr/>
            <p:nvPr/>
          </p:nvGrpSpPr>
          <p:grpSpPr>
            <a:xfrm>
              <a:off x="6277015" y="3754935"/>
              <a:ext cx="3742224" cy="312089"/>
              <a:chOff x="1109197" y="2250436"/>
              <a:chExt cx="3742224" cy="312089"/>
            </a:xfrm>
          </p:grpSpPr>
          <p:sp>
            <p:nvSpPr>
              <p:cNvPr id="40" name="Rectangle 39">
                <a:extLst>
                  <a:ext uri="{FF2B5EF4-FFF2-40B4-BE49-F238E27FC236}">
                    <a16:creationId xmlns:a16="http://schemas.microsoft.com/office/drawing/2014/main" id="{0FD4C58D-0336-B541-ACC1-08C56CDF31F2}"/>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0xff</a:t>
                </a:r>
              </a:p>
            </p:txBody>
          </p:sp>
          <p:sp>
            <p:nvSpPr>
              <p:cNvPr id="41" name="Rectangle 40">
                <a:extLst>
                  <a:ext uri="{FF2B5EF4-FFF2-40B4-BE49-F238E27FC236}">
                    <a16:creationId xmlns:a16="http://schemas.microsoft.com/office/drawing/2014/main" id="{D6469D67-C33B-204E-9EEF-9317D5B5AA99}"/>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0xff</a:t>
                </a:r>
              </a:p>
            </p:txBody>
          </p:sp>
          <p:sp>
            <p:nvSpPr>
              <p:cNvPr id="42" name="Rectangle 41">
                <a:extLst>
                  <a:ext uri="{FF2B5EF4-FFF2-40B4-BE49-F238E27FC236}">
                    <a16:creationId xmlns:a16="http://schemas.microsoft.com/office/drawing/2014/main" id="{AD64300A-50CD-F94A-816B-D7839820D012}"/>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0xff</a:t>
                </a:r>
              </a:p>
            </p:txBody>
          </p:sp>
          <p:sp>
            <p:nvSpPr>
              <p:cNvPr id="43" name="Rectangle 42">
                <a:extLst>
                  <a:ext uri="{FF2B5EF4-FFF2-40B4-BE49-F238E27FC236}">
                    <a16:creationId xmlns:a16="http://schemas.microsoft.com/office/drawing/2014/main" id="{B4D4A90B-7815-DF44-81CF-6BBC34871FAC}"/>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44" name="Left Brace 43">
              <a:extLst>
                <a:ext uri="{FF2B5EF4-FFF2-40B4-BE49-F238E27FC236}">
                  <a16:creationId xmlns:a16="http://schemas.microsoft.com/office/drawing/2014/main" id="{27DC1349-D4F5-1A43-9F46-8769BA3E1CEC}"/>
                </a:ext>
              </a:extLst>
            </p:cNvPr>
            <p:cNvSpPr/>
            <p:nvPr/>
          </p:nvSpPr>
          <p:spPr>
            <a:xfrm rot="16200000">
              <a:off x="7499339" y="2855413"/>
              <a:ext cx="362024" cy="280666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51243A9C-F934-234F-8D5C-3A4243D3C36F}"/>
                </a:ext>
              </a:extLst>
            </p:cNvPr>
            <p:cNvSpPr txBox="1"/>
            <p:nvPr/>
          </p:nvSpPr>
          <p:spPr>
            <a:xfrm>
              <a:off x="9058348" y="2210988"/>
              <a:ext cx="1018227" cy="369332"/>
            </a:xfrm>
            <a:prstGeom prst="rect">
              <a:avLst/>
            </a:prstGeom>
            <a:noFill/>
          </p:spPr>
          <p:txBody>
            <a:bodyPr wrap="none" rtlCol="0">
              <a:spAutoFit/>
            </a:bodyPr>
            <a:lstStyle/>
            <a:p>
              <a:r>
                <a:rPr lang="en-US" dirty="0">
                  <a:solidFill>
                    <a:srgbClr val="0070C0"/>
                  </a:solidFill>
                </a:rPr>
                <a:t>memory</a:t>
              </a:r>
            </a:p>
          </p:txBody>
        </p:sp>
        <p:sp>
          <p:nvSpPr>
            <p:cNvPr id="46" name="TextBox 45">
              <a:extLst>
                <a:ext uri="{FF2B5EF4-FFF2-40B4-BE49-F238E27FC236}">
                  <a16:creationId xmlns:a16="http://schemas.microsoft.com/office/drawing/2014/main" id="{541CC6D2-CEF8-BE41-80FB-2CC72384E1C7}"/>
                </a:ext>
              </a:extLst>
            </p:cNvPr>
            <p:cNvSpPr txBox="1"/>
            <p:nvPr/>
          </p:nvSpPr>
          <p:spPr>
            <a:xfrm>
              <a:off x="5902685" y="3703047"/>
              <a:ext cx="389850" cy="369332"/>
            </a:xfrm>
            <a:prstGeom prst="rect">
              <a:avLst/>
            </a:prstGeom>
            <a:noFill/>
          </p:spPr>
          <p:txBody>
            <a:bodyPr wrap="none" rtlCol="0">
              <a:spAutoFit/>
            </a:bodyPr>
            <a:lstStyle/>
            <a:p>
              <a:r>
                <a:rPr lang="en-US" dirty="0">
                  <a:solidFill>
                    <a:srgbClr val="0070C0"/>
                  </a:solidFill>
                </a:rPr>
                <a:t>r0</a:t>
              </a:r>
            </a:p>
          </p:txBody>
        </p:sp>
        <p:sp>
          <p:nvSpPr>
            <p:cNvPr id="47" name="TextBox 46">
              <a:extLst>
                <a:ext uri="{FF2B5EF4-FFF2-40B4-BE49-F238E27FC236}">
                  <a16:creationId xmlns:a16="http://schemas.microsoft.com/office/drawing/2014/main" id="{B8604FC9-6C5D-2340-A074-F13018C16D37}"/>
                </a:ext>
              </a:extLst>
            </p:cNvPr>
            <p:cNvSpPr txBox="1"/>
            <p:nvPr/>
          </p:nvSpPr>
          <p:spPr>
            <a:xfrm>
              <a:off x="5965728" y="4439759"/>
              <a:ext cx="4083169" cy="369332"/>
            </a:xfrm>
            <a:prstGeom prst="rect">
              <a:avLst/>
            </a:prstGeom>
            <a:solidFill>
              <a:schemeClr val="bg1"/>
            </a:solidFill>
            <a:ln w="28575">
              <a:solidFill>
                <a:srgbClr val="0070C0"/>
              </a:solidFill>
            </a:ln>
          </p:spPr>
          <p:txBody>
            <a:bodyPr wrap="none" rtlCol="0">
              <a:spAutoFit/>
            </a:bodyPr>
            <a:lstStyle/>
            <a:p>
              <a:r>
                <a:rPr lang="en-US" dirty="0">
                  <a:solidFill>
                    <a:srgbClr val="0070C0"/>
                  </a:solidFill>
                </a:rPr>
                <a:t>Overwrite the upper three bytes with 1</a:t>
              </a:r>
            </a:p>
          </p:txBody>
        </p:sp>
        <p:sp>
          <p:nvSpPr>
            <p:cNvPr id="48" name="Rectangle 47">
              <a:extLst>
                <a:ext uri="{FF2B5EF4-FFF2-40B4-BE49-F238E27FC236}">
                  <a16:creationId xmlns:a16="http://schemas.microsoft.com/office/drawing/2014/main" id="{B33299C0-BA68-2E44-B511-41A600943C43}"/>
                </a:ext>
              </a:extLst>
            </p:cNvPr>
            <p:cNvSpPr/>
            <p:nvPr/>
          </p:nvSpPr>
          <p:spPr>
            <a:xfrm>
              <a:off x="8173666" y="2558640"/>
              <a:ext cx="1820034"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0b </a:t>
              </a:r>
              <a:r>
                <a:rPr lang="en-US" sz="2000" dirty="0">
                  <a:solidFill>
                    <a:srgbClr val="FF0000"/>
                  </a:solidFill>
                </a:rPr>
                <a:t>1</a:t>
              </a:r>
              <a:r>
                <a:rPr lang="en-US" sz="2000" dirty="0">
                  <a:solidFill>
                    <a:schemeClr val="accent6"/>
                  </a:solidFill>
                </a:rPr>
                <a:t>110 0001</a:t>
              </a:r>
            </a:p>
          </p:txBody>
        </p:sp>
        <p:cxnSp>
          <p:nvCxnSpPr>
            <p:cNvPr id="50" name="Straight Arrow Connector 49">
              <a:extLst>
                <a:ext uri="{FF2B5EF4-FFF2-40B4-BE49-F238E27FC236}">
                  <a16:creationId xmlns:a16="http://schemas.microsoft.com/office/drawing/2014/main" id="{5C3D3139-C1E8-E248-AFFD-509E0937AA4D}"/>
                </a:ext>
              </a:extLst>
            </p:cNvPr>
            <p:cNvCxnSpPr/>
            <p:nvPr/>
          </p:nvCxnSpPr>
          <p:spPr>
            <a:xfrm flipH="1">
              <a:off x="6902245" y="2822703"/>
              <a:ext cx="1858297" cy="932232"/>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26731AE-DE69-4146-8965-CF8316AB8D69}"/>
                </a:ext>
              </a:extLst>
            </p:cNvPr>
            <p:cNvCxnSpPr>
              <a:cxnSpLocks/>
            </p:cNvCxnSpPr>
            <p:nvPr/>
          </p:nvCxnSpPr>
          <p:spPr>
            <a:xfrm flipH="1">
              <a:off x="7724169" y="2831253"/>
              <a:ext cx="1036373" cy="928093"/>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470F98E-7B13-D944-9A58-FC50F13CC52E}"/>
                </a:ext>
              </a:extLst>
            </p:cNvPr>
            <p:cNvCxnSpPr>
              <a:cxnSpLocks/>
            </p:cNvCxnSpPr>
            <p:nvPr/>
          </p:nvCxnSpPr>
          <p:spPr>
            <a:xfrm flipH="1">
              <a:off x="8638313" y="2811991"/>
              <a:ext cx="122229" cy="932232"/>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BD12F90B-36DA-6A45-8647-EB3F348D12A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36019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570755" y="126251"/>
            <a:ext cx="10515600" cy="464764"/>
          </a:xfrm>
        </p:spPr>
        <p:txBody>
          <a:bodyPr/>
          <a:lstStyle/>
          <a:p>
            <a:r>
              <a:rPr lang="en-US" sz="2800" dirty="0"/>
              <a:t>Reference For PA8/9: C Stream Functions Opening Files</a:t>
            </a:r>
          </a:p>
        </p:txBody>
      </p:sp>
      <p:sp>
        <p:nvSpPr>
          <p:cNvPr id="3" name="Content Placeholder 2">
            <a:extLst>
              <a:ext uri="{FF2B5EF4-FFF2-40B4-BE49-F238E27FC236}">
                <a16:creationId xmlns:a16="http://schemas.microsoft.com/office/drawing/2014/main" id="{3DC39C1B-6246-D64F-B17A-9C5AF6FD745E}"/>
              </a:ext>
            </a:extLst>
          </p:cNvPr>
          <p:cNvSpPr>
            <a:spLocks noGrp="1"/>
          </p:cNvSpPr>
          <p:nvPr>
            <p:ph sz="quarter" idx="17"/>
          </p:nvPr>
        </p:nvSpPr>
        <p:spPr>
          <a:xfrm>
            <a:off x="297837" y="708526"/>
            <a:ext cx="11629941" cy="5444301"/>
          </a:xfrm>
          <a:solidFill>
            <a:schemeClr val="accent4">
              <a:lumMod val="20000"/>
              <a:lumOff val="80000"/>
            </a:schemeClr>
          </a:solidFill>
          <a:ln>
            <a:solidFill>
              <a:schemeClr val="accent1"/>
            </a:solidFill>
          </a:ln>
        </p:spPr>
        <p:txBody>
          <a:bodyPr/>
          <a:lstStyle/>
          <a:p>
            <a:pPr marL="0" indent="0">
              <a:buNone/>
            </a:pPr>
            <a:r>
              <a:rPr lang="en-US" sz="2000" b="1" dirty="0">
                <a:solidFill>
                  <a:schemeClr val="tx1">
                    <a:lumMod val="50000"/>
                  </a:schemeClr>
                </a:solidFill>
                <a:latin typeface="Courier New" panose="02070309020205020404" pitchFamily="49" charset="0"/>
                <a:cs typeface="Courier New" panose="02070309020205020404" pitchFamily="49" charset="0"/>
              </a:rPr>
              <a:t>FILE *</a:t>
            </a:r>
            <a:r>
              <a:rPr lang="en-US" sz="2000" b="1" dirty="0" err="1">
                <a:solidFill>
                  <a:schemeClr val="accent1"/>
                </a:solidFill>
                <a:latin typeface="Courier New" panose="02070309020205020404" pitchFamily="49" charset="0"/>
                <a:cs typeface="Courier New" panose="02070309020205020404" pitchFamily="49" charset="0"/>
              </a:rPr>
              <a:t>fopen</a:t>
            </a:r>
            <a:r>
              <a:rPr lang="en-US" sz="2000" b="1" dirty="0">
                <a:latin typeface="Courier New" panose="02070309020205020404" pitchFamily="49" charset="0"/>
                <a:cs typeface="Courier New" panose="02070309020205020404" pitchFamily="49" charset="0"/>
              </a:rPr>
              <a:t>(</a:t>
            </a:r>
            <a:r>
              <a:rPr lang="en-US" sz="2000" b="1" dirty="0">
                <a:solidFill>
                  <a:schemeClr val="tx1">
                    <a:lumMod val="50000"/>
                  </a:schemeClr>
                </a:solidFill>
                <a:latin typeface="Courier New" panose="02070309020205020404" pitchFamily="49" charset="0"/>
                <a:cs typeface="Courier New" panose="02070309020205020404" pitchFamily="49" charset="0"/>
              </a:rPr>
              <a:t>char filename[], const char mode[]);</a:t>
            </a:r>
          </a:p>
          <a:p>
            <a:pPr>
              <a:lnSpc>
                <a:spcPct val="100000"/>
              </a:lnSpc>
            </a:pPr>
            <a:r>
              <a:rPr lang="en-US" sz="2200" dirty="0">
                <a:solidFill>
                  <a:schemeClr val="accent1"/>
                </a:solidFill>
              </a:rPr>
              <a:t>Opens a stream to the specified file in specified file access mode </a:t>
            </a:r>
          </a:p>
          <a:p>
            <a:pPr lvl="1"/>
            <a:r>
              <a:rPr lang="en-US" sz="2000" dirty="0">
                <a:solidFill>
                  <a:schemeClr val="accent1"/>
                </a:solidFill>
              </a:rPr>
              <a:t>returns NULL on failure – </a:t>
            </a:r>
            <a:r>
              <a:rPr lang="en-US" sz="2000" dirty="0">
                <a:solidFill>
                  <a:srgbClr val="FF0000"/>
                </a:solidFill>
              </a:rPr>
              <a:t>always check the return value; make sure the open succeeded!</a:t>
            </a:r>
          </a:p>
          <a:p>
            <a:pPr>
              <a:lnSpc>
                <a:spcPct val="100000"/>
              </a:lnSpc>
            </a:pPr>
            <a:r>
              <a:rPr lang="en-US" sz="2200" dirty="0">
                <a:solidFill>
                  <a:schemeClr val="accent1"/>
                </a:solidFill>
              </a:rPr>
              <a:t>Mode is a string that describes the actions </a:t>
            </a:r>
            <a:r>
              <a:rPr lang="en-US" sz="2200" dirty="0"/>
              <a:t>that </a:t>
            </a:r>
            <a:r>
              <a:rPr lang="en-US" sz="2200" dirty="0">
                <a:solidFill>
                  <a:schemeClr val="accent1"/>
                </a:solidFill>
              </a:rPr>
              <a:t>can be performed on the stream</a:t>
            </a:r>
            <a:r>
              <a:rPr lang="en-US" sz="2200" dirty="0"/>
              <a:t>:</a:t>
            </a:r>
            <a:endParaRPr lang="en-US" sz="2200" dirty="0">
              <a:solidFill>
                <a:schemeClr val="accent1"/>
              </a:solidFill>
            </a:endParaRPr>
          </a:p>
          <a:p>
            <a:pPr marL="11112" indent="0">
              <a:lnSpc>
                <a:spcPct val="100000"/>
              </a:lnSpc>
              <a:buNone/>
            </a:pPr>
            <a:r>
              <a:rPr lang="en-US" sz="2000" dirty="0">
                <a:solidFill>
                  <a:schemeClr val="accent1"/>
                </a:solidFill>
              </a:rPr>
              <a:t>''r’’    Open for reading.  </a:t>
            </a:r>
          </a:p>
          <a:p>
            <a:pPr marL="11112" indent="0">
              <a:lnSpc>
                <a:spcPct val="100000"/>
              </a:lnSpc>
              <a:buNone/>
            </a:pPr>
            <a:r>
              <a:rPr lang="en-US" sz="2000" dirty="0">
                <a:solidFill>
                  <a:schemeClr val="accent1"/>
                </a:solidFill>
              </a:rPr>
              <a:t>	</a:t>
            </a:r>
            <a:r>
              <a:rPr lang="en-US" sz="2000" dirty="0">
                <a:solidFill>
                  <a:schemeClr val="tx1">
                    <a:lumMod val="50000"/>
                  </a:schemeClr>
                </a:solidFill>
              </a:rPr>
              <a:t>The stream is positioned at the</a:t>
            </a:r>
            <a:r>
              <a:rPr lang="en-US" sz="2000" dirty="0"/>
              <a:t> </a:t>
            </a:r>
            <a:r>
              <a:rPr lang="en-US" sz="2000" dirty="0">
                <a:solidFill>
                  <a:schemeClr val="accent1"/>
                </a:solidFill>
              </a:rPr>
              <a:t>beginning of the file</a:t>
            </a:r>
            <a:r>
              <a:rPr lang="en-US" sz="2000" dirty="0"/>
              <a:t>.  </a:t>
            </a:r>
            <a:r>
              <a:rPr lang="en-US" sz="2000" dirty="0">
                <a:solidFill>
                  <a:schemeClr val="accent1"/>
                </a:solidFill>
              </a:rPr>
              <a:t>Fail if the file does not exist</a:t>
            </a:r>
            <a:r>
              <a:rPr lang="en-US" sz="2000" dirty="0"/>
              <a:t>.</a:t>
            </a:r>
          </a:p>
          <a:p>
            <a:pPr marL="11112" indent="0">
              <a:lnSpc>
                <a:spcPct val="100000"/>
              </a:lnSpc>
              <a:buNone/>
            </a:pPr>
            <a:r>
              <a:rPr lang="en-US" sz="2000" dirty="0">
                <a:solidFill>
                  <a:schemeClr val="accent1"/>
                </a:solidFill>
              </a:rPr>
              <a:t>''w’’   Open for writing</a:t>
            </a:r>
            <a:r>
              <a:rPr lang="en-US" sz="2000" dirty="0"/>
              <a:t>.  </a:t>
            </a:r>
          </a:p>
          <a:p>
            <a:pPr marL="11112" indent="0">
              <a:lnSpc>
                <a:spcPct val="100000"/>
              </a:lnSpc>
              <a:buNone/>
            </a:pPr>
            <a:r>
              <a:rPr lang="en-US" sz="2000" dirty="0">
                <a:solidFill>
                  <a:schemeClr val="tx1">
                    <a:lumMod val="50000"/>
                  </a:schemeClr>
                </a:solidFill>
              </a:rPr>
              <a:t>	The stream is positioned at the </a:t>
            </a:r>
            <a:r>
              <a:rPr lang="en-US" sz="2000" dirty="0">
                <a:solidFill>
                  <a:schemeClr val="accent1"/>
                </a:solidFill>
              </a:rPr>
              <a:t>beginning of the file</a:t>
            </a:r>
            <a:r>
              <a:rPr lang="en-US" sz="2000" dirty="0"/>
              <a:t>.  </a:t>
            </a:r>
            <a:r>
              <a:rPr lang="en-US" sz="2000" dirty="0">
                <a:solidFill>
                  <a:schemeClr val="accent1"/>
                </a:solidFill>
              </a:rPr>
              <a:t>Create the file if it does not exist.</a:t>
            </a:r>
          </a:p>
          <a:p>
            <a:pPr marL="11112" indent="0">
              <a:lnSpc>
                <a:spcPct val="100000"/>
              </a:lnSpc>
              <a:buNone/>
            </a:pPr>
            <a:r>
              <a:rPr lang="en-US" sz="2000" dirty="0">
                <a:solidFill>
                  <a:schemeClr val="accent1"/>
                </a:solidFill>
              </a:rPr>
              <a:t>''a’’   Open for writing</a:t>
            </a:r>
            <a:r>
              <a:rPr lang="en-US" sz="2000" dirty="0"/>
              <a:t>.  </a:t>
            </a:r>
          </a:p>
          <a:p>
            <a:pPr marL="11112" indent="0">
              <a:lnSpc>
                <a:spcPct val="100000"/>
              </a:lnSpc>
              <a:buNone/>
            </a:pPr>
            <a:r>
              <a:rPr lang="en-US" sz="2000" dirty="0">
                <a:solidFill>
                  <a:schemeClr val="tx1">
                    <a:lumMod val="50000"/>
                  </a:schemeClr>
                </a:solidFill>
              </a:rPr>
              <a:t>	The stream is positioned at the </a:t>
            </a:r>
            <a:r>
              <a:rPr lang="en-US" sz="2000" dirty="0">
                <a:solidFill>
                  <a:schemeClr val="accent1"/>
                </a:solidFill>
              </a:rPr>
              <a:t>end of the file</a:t>
            </a:r>
            <a:r>
              <a:rPr lang="en-US" sz="2000" dirty="0"/>
              <a:t>.  </a:t>
            </a:r>
            <a:r>
              <a:rPr lang="en-US" sz="2000" dirty="0">
                <a:solidFill>
                  <a:schemeClr val="accent1"/>
                </a:solidFill>
              </a:rPr>
              <a:t>Create the file if it does not exist. </a:t>
            </a:r>
          </a:p>
          <a:p>
            <a:pPr marL="11112" indent="0">
              <a:lnSpc>
                <a:spcPct val="100000"/>
              </a:lnSpc>
              <a:buNone/>
            </a:pPr>
            <a:r>
              <a:rPr lang="en-US" sz="2000" dirty="0">
                <a:solidFill>
                  <a:schemeClr val="accent1"/>
                </a:solidFill>
              </a:rPr>
              <a:t>             Subsequent writes to the file will always be at current end of file</a:t>
            </a:r>
            <a:r>
              <a:rPr lang="en-US" sz="2000" dirty="0"/>
              <a:t>.</a:t>
            </a:r>
            <a:endParaRPr lang="en-US" sz="2200" dirty="0"/>
          </a:p>
          <a:p>
            <a:pPr>
              <a:lnSpc>
                <a:spcPct val="100000"/>
              </a:lnSpc>
            </a:pPr>
            <a:r>
              <a:rPr lang="en-US" sz="2200" dirty="0">
                <a:solidFill>
                  <a:schemeClr val="tx1">
                    <a:lumMod val="50000"/>
                  </a:schemeClr>
                </a:solidFill>
              </a:rPr>
              <a:t>An optional ''+'' following ''r'', ''w'', or ''a'' opens the file for both reading and writing</a:t>
            </a:r>
          </a:p>
        </p:txBody>
      </p:sp>
      <p:sp>
        <p:nvSpPr>
          <p:cNvPr id="4" name="TextBox 3">
            <a:extLst>
              <a:ext uri="{FF2B5EF4-FFF2-40B4-BE49-F238E27FC236}">
                <a16:creationId xmlns:a16="http://schemas.microsoft.com/office/drawing/2014/main" id="{E0FECE6A-D723-4C43-822E-C49680ADEDB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75820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434397" y="286672"/>
            <a:ext cx="10963519" cy="464764"/>
          </a:xfrm>
        </p:spPr>
        <p:txBody>
          <a:bodyPr/>
          <a:lstStyle/>
          <a:p>
            <a:r>
              <a:rPr lang="en-US" dirty="0"/>
              <a:t>Reference: C Stream Functions Closing Files and Usage</a:t>
            </a:r>
          </a:p>
        </p:txBody>
      </p:sp>
      <p:sp>
        <p:nvSpPr>
          <p:cNvPr id="3" name="Content Placeholder 2">
            <a:extLst>
              <a:ext uri="{FF2B5EF4-FFF2-40B4-BE49-F238E27FC236}">
                <a16:creationId xmlns:a16="http://schemas.microsoft.com/office/drawing/2014/main" id="{3DC39C1B-6246-D64F-B17A-9C5AF6FD745E}"/>
              </a:ext>
            </a:extLst>
          </p:cNvPr>
          <p:cNvSpPr>
            <a:spLocks noGrp="1"/>
          </p:cNvSpPr>
          <p:nvPr>
            <p:ph sz="quarter" idx="17"/>
          </p:nvPr>
        </p:nvSpPr>
        <p:spPr>
          <a:xfrm>
            <a:off x="338179" y="1239520"/>
            <a:ext cx="11629941" cy="3100005"/>
          </a:xfrm>
          <a:solidFill>
            <a:schemeClr val="accent4">
              <a:lumMod val="20000"/>
              <a:lumOff val="80000"/>
            </a:schemeClr>
          </a:solidFill>
          <a:ln>
            <a:solidFill>
              <a:schemeClr val="accent1"/>
            </a:solidFill>
          </a:ln>
        </p:spPr>
        <p:txBody>
          <a:bodyPr/>
          <a:lstStyle/>
          <a:p>
            <a:pPr marL="0" indent="0">
              <a:spcBef>
                <a:spcPts val="1800"/>
              </a:spcBef>
              <a:buNone/>
            </a:pPr>
            <a:r>
              <a:rPr lang="en-US" sz="2200" b="1" dirty="0">
                <a:solidFill>
                  <a:schemeClr val="tx1">
                    <a:lumMod val="50000"/>
                  </a:schemeClr>
                </a:solidFill>
                <a:latin typeface="Courier New" panose="02070309020205020404" pitchFamily="49" charset="0"/>
                <a:cs typeface="Courier New" panose="02070309020205020404" pitchFamily="49" charset="0"/>
              </a:rPr>
              <a:t>int</a:t>
            </a:r>
            <a:r>
              <a:rPr lang="en-US" sz="2200" b="1" dirty="0">
                <a:solidFill>
                  <a:srgbClr val="0066FF"/>
                </a:solidFill>
                <a:latin typeface="Courier New" panose="02070309020205020404" pitchFamily="49" charset="0"/>
                <a:cs typeface="Courier New" panose="02070309020205020404" pitchFamily="49" charset="0"/>
              </a:rPr>
              <a:t> </a:t>
            </a:r>
            <a:r>
              <a:rPr lang="en-US" sz="2200" b="1" dirty="0" err="1">
                <a:solidFill>
                  <a:schemeClr val="accent1"/>
                </a:solidFill>
                <a:latin typeface="Courier New" panose="02070309020205020404" pitchFamily="49" charset="0"/>
                <a:cs typeface="Courier New" panose="02070309020205020404" pitchFamily="49" charset="0"/>
              </a:rPr>
              <a:t>fclose</a:t>
            </a:r>
            <a:r>
              <a:rPr lang="en-US" sz="2200" b="1" dirty="0">
                <a:latin typeface="Courier New" panose="02070309020205020404" pitchFamily="49" charset="0"/>
                <a:cs typeface="Courier New" panose="02070309020205020404" pitchFamily="49" charset="0"/>
              </a:rPr>
              <a:t>(</a:t>
            </a:r>
            <a:r>
              <a:rPr lang="en-US" sz="2200" b="1" dirty="0">
                <a:solidFill>
                  <a:schemeClr val="tx1">
                    <a:lumMod val="50000"/>
                  </a:schemeClr>
                </a:solidFill>
                <a:latin typeface="Courier New" panose="02070309020205020404" pitchFamily="49" charset="0"/>
                <a:cs typeface="Courier New" panose="02070309020205020404" pitchFamily="49" charset="0"/>
              </a:rPr>
              <a:t>FILE *stream);</a:t>
            </a:r>
          </a:p>
          <a:p>
            <a:pPr lvl="1"/>
            <a:r>
              <a:rPr lang="en-US" sz="2200" dirty="0">
                <a:solidFill>
                  <a:schemeClr val="tx1">
                    <a:lumMod val="50000"/>
                  </a:schemeClr>
                </a:solidFill>
              </a:rPr>
              <a:t>Closes the specified stream, forcing output to complete (eventually)</a:t>
            </a:r>
          </a:p>
          <a:p>
            <a:pPr lvl="2"/>
            <a:r>
              <a:rPr lang="en-US" sz="2200" dirty="0">
                <a:solidFill>
                  <a:schemeClr val="tx1">
                    <a:lumMod val="50000"/>
                  </a:schemeClr>
                </a:solidFill>
              </a:rPr>
              <a:t>returns EOF on failure (often ignored as no easy recovery other than a message)</a:t>
            </a:r>
          </a:p>
          <a:p>
            <a:r>
              <a:rPr lang="en-US" sz="2200" dirty="0">
                <a:solidFill>
                  <a:schemeClr val="tx1">
                    <a:lumMod val="50000"/>
                  </a:schemeClr>
                </a:solidFill>
              </a:rPr>
              <a:t>Usage template for </a:t>
            </a:r>
            <a:r>
              <a:rPr lang="en-US" sz="2200" b="1" dirty="0" err="1">
                <a:solidFill>
                  <a:schemeClr val="tx1">
                    <a:lumMod val="50000"/>
                  </a:schemeClr>
                </a:solidFill>
                <a:latin typeface="Courier New" panose="02070309020205020404" pitchFamily="49" charset="0"/>
                <a:cs typeface="Courier New" panose="02070309020205020404" pitchFamily="49" charset="0"/>
              </a:rPr>
              <a:t>fopen</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dirty="0">
                <a:solidFill>
                  <a:schemeClr val="tx1">
                    <a:lumMod val="50000"/>
                  </a:schemeClr>
                </a:solidFill>
              </a:rPr>
              <a:t>and </a:t>
            </a:r>
            <a:r>
              <a:rPr lang="en-US" sz="2200" b="1" dirty="0" err="1">
                <a:solidFill>
                  <a:schemeClr val="tx1">
                    <a:lumMod val="50000"/>
                  </a:schemeClr>
                </a:solidFill>
                <a:latin typeface="Courier New" panose="02070309020205020404" pitchFamily="49" charset="0"/>
                <a:cs typeface="Courier New" panose="02070309020205020404" pitchFamily="49" charset="0"/>
              </a:rPr>
              <a:t>fclose</a:t>
            </a:r>
            <a:r>
              <a:rPr lang="en-US" sz="2200" b="1" dirty="0">
                <a:solidFill>
                  <a:schemeClr val="tx1">
                    <a:lumMod val="50000"/>
                  </a:schemeClr>
                </a:solidFill>
                <a:latin typeface="Courier New" panose="02070309020205020404" pitchFamily="49" charset="0"/>
                <a:cs typeface="Courier New" panose="02070309020205020404" pitchFamily="49" charset="0"/>
              </a:rPr>
              <a:t>()</a:t>
            </a:r>
          </a:p>
          <a:p>
            <a:pPr marL="811212" lvl="1" indent="-457200">
              <a:buFont typeface="+mj-lt"/>
              <a:buAutoNum type="arabicPeriod"/>
            </a:pPr>
            <a:r>
              <a:rPr lang="en-US" sz="2200" dirty="0">
                <a:solidFill>
                  <a:schemeClr val="tx1">
                    <a:lumMod val="50000"/>
                  </a:schemeClr>
                </a:solidFill>
              </a:rPr>
              <a:t>Open a file with </a:t>
            </a:r>
            <a:r>
              <a:rPr lang="en-US" sz="2200" b="1" dirty="0" err="1">
                <a:solidFill>
                  <a:schemeClr val="tx1">
                    <a:lumMod val="50000"/>
                  </a:schemeClr>
                </a:solidFill>
                <a:latin typeface="Courier New" panose="02070309020205020404" pitchFamily="49" charset="0"/>
                <a:cs typeface="Courier New" panose="02070309020205020404" pitchFamily="49" charset="0"/>
              </a:rPr>
              <a:t>fopen</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b="1" dirty="0">
                <a:solidFill>
                  <a:schemeClr val="tx1">
                    <a:lumMod val="50000"/>
                  </a:schemeClr>
                </a:solidFill>
                <a:cs typeface="Courier New" panose="02070309020205020404" pitchFamily="49" charset="0"/>
              </a:rPr>
              <a:t>always</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dirty="0">
                <a:solidFill>
                  <a:schemeClr val="tx1">
                    <a:lumMod val="50000"/>
                  </a:schemeClr>
                </a:solidFill>
                <a:cs typeface="Courier New" panose="02070309020205020404" pitchFamily="49" charset="0"/>
              </a:rPr>
              <a:t>checking the return value</a:t>
            </a:r>
            <a:endParaRPr lang="en-US" sz="2200" dirty="0">
              <a:solidFill>
                <a:schemeClr val="tx1">
                  <a:lumMod val="50000"/>
                </a:schemeClr>
              </a:solidFill>
            </a:endParaRPr>
          </a:p>
          <a:p>
            <a:pPr marL="811212" lvl="1" indent="-457200">
              <a:buFont typeface="+mj-lt"/>
              <a:buAutoNum type="arabicPeriod"/>
            </a:pPr>
            <a:r>
              <a:rPr lang="en-US" sz="2200" dirty="0">
                <a:solidFill>
                  <a:schemeClr val="tx1">
                    <a:lumMod val="50000"/>
                  </a:schemeClr>
                </a:solidFill>
              </a:rPr>
              <a:t>do </a:t>
            </a:r>
            <a:r>
              <a:rPr lang="en-US" sz="2200" dirty="0" err="1">
                <a:solidFill>
                  <a:schemeClr val="tx1">
                    <a:lumMod val="50000"/>
                  </a:schemeClr>
                </a:solidFill>
              </a:rPr>
              <a:t>i</a:t>
            </a:r>
            <a:r>
              <a:rPr lang="en-US" sz="2200" dirty="0">
                <a:solidFill>
                  <a:schemeClr val="tx1">
                    <a:lumMod val="50000"/>
                  </a:schemeClr>
                </a:solidFill>
              </a:rPr>
              <a:t>/o – keep calling </a:t>
            </a:r>
            <a:r>
              <a:rPr lang="en-US" sz="2200" dirty="0" err="1">
                <a:solidFill>
                  <a:schemeClr val="tx1">
                    <a:lumMod val="50000"/>
                  </a:schemeClr>
                </a:solidFill>
              </a:rPr>
              <a:t>stdio</a:t>
            </a:r>
            <a:r>
              <a:rPr lang="en-US" sz="2200" dirty="0">
                <a:solidFill>
                  <a:schemeClr val="tx1">
                    <a:lumMod val="50000"/>
                  </a:schemeClr>
                </a:solidFill>
              </a:rPr>
              <a:t> io routines</a:t>
            </a:r>
          </a:p>
          <a:p>
            <a:pPr marL="811212" lvl="1" indent="-457200">
              <a:buFont typeface="+mj-lt"/>
              <a:buAutoNum type="arabicPeriod"/>
            </a:pPr>
            <a:r>
              <a:rPr lang="en-US" sz="2200" dirty="0">
                <a:solidFill>
                  <a:schemeClr val="tx1">
                    <a:lumMod val="50000"/>
                  </a:schemeClr>
                </a:solidFill>
              </a:rPr>
              <a:t>close the file with </a:t>
            </a:r>
            <a:r>
              <a:rPr lang="en-US" sz="2200" b="1" dirty="0" err="1">
                <a:solidFill>
                  <a:schemeClr val="tx1">
                    <a:lumMod val="50000"/>
                  </a:schemeClr>
                </a:solidFill>
                <a:latin typeface="Courier New" panose="02070309020205020404" pitchFamily="49" charset="0"/>
                <a:cs typeface="Courier New" panose="02070309020205020404" pitchFamily="49" charset="0"/>
              </a:rPr>
              <a:t>fclose</a:t>
            </a:r>
            <a:r>
              <a:rPr lang="en-US" sz="2200" b="1" dirty="0">
                <a:solidFill>
                  <a:schemeClr val="tx1">
                    <a:lumMod val="50000"/>
                  </a:schemeClr>
                </a:solidFill>
                <a:latin typeface="Courier New" panose="02070309020205020404" pitchFamily="49" charset="0"/>
                <a:cs typeface="Courier New" panose="02070309020205020404" pitchFamily="49" charset="0"/>
              </a:rPr>
              <a:t>()</a:t>
            </a:r>
            <a:r>
              <a:rPr lang="en-US" sz="2200" dirty="0">
                <a:solidFill>
                  <a:schemeClr val="tx1">
                    <a:lumMod val="50000"/>
                  </a:schemeClr>
                </a:solidFill>
              </a:rPr>
              <a:t> when done with that I/O stream</a:t>
            </a:r>
          </a:p>
        </p:txBody>
      </p:sp>
      <p:sp>
        <p:nvSpPr>
          <p:cNvPr id="4" name="TextBox 3">
            <a:extLst>
              <a:ext uri="{FF2B5EF4-FFF2-40B4-BE49-F238E27FC236}">
                <a16:creationId xmlns:a16="http://schemas.microsoft.com/office/drawing/2014/main" id="{E0FECE6A-D723-4C43-822E-C49680ADEDB7}"/>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1107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B4B6-D96B-F746-A561-E831460B963C}"/>
              </a:ext>
            </a:extLst>
          </p:cNvPr>
          <p:cNvSpPr>
            <a:spLocks noGrp="1"/>
          </p:cNvSpPr>
          <p:nvPr>
            <p:ph type="title"/>
          </p:nvPr>
        </p:nvSpPr>
        <p:spPr>
          <a:xfrm>
            <a:off x="537301" y="96202"/>
            <a:ext cx="10841015" cy="514139"/>
          </a:xfrm>
        </p:spPr>
        <p:txBody>
          <a:bodyPr/>
          <a:lstStyle/>
          <a:p>
            <a:r>
              <a:rPr lang="en-US" dirty="0"/>
              <a:t>C Stream Functions Array/block read/write</a:t>
            </a:r>
          </a:p>
        </p:txBody>
      </p:sp>
      <p:sp>
        <p:nvSpPr>
          <p:cNvPr id="3" name="Content Placeholder 2">
            <a:extLst>
              <a:ext uri="{FF2B5EF4-FFF2-40B4-BE49-F238E27FC236}">
                <a16:creationId xmlns:a16="http://schemas.microsoft.com/office/drawing/2014/main" id="{EFC90036-2270-6547-9536-AFD95F109418}"/>
              </a:ext>
            </a:extLst>
          </p:cNvPr>
          <p:cNvSpPr>
            <a:spLocks noGrp="1"/>
          </p:cNvSpPr>
          <p:nvPr>
            <p:ph sz="quarter" idx="17"/>
          </p:nvPr>
        </p:nvSpPr>
        <p:spPr>
          <a:xfrm>
            <a:off x="852276" y="972108"/>
            <a:ext cx="10673977" cy="5332439"/>
          </a:xfrm>
          <a:solidFill>
            <a:schemeClr val="accent4">
              <a:lumMod val="20000"/>
              <a:lumOff val="80000"/>
            </a:schemeClr>
          </a:solidFill>
          <a:ln>
            <a:solidFill>
              <a:schemeClr val="accent1"/>
            </a:solidFill>
          </a:ln>
        </p:spPr>
        <p:txBody>
          <a:bodyPr/>
          <a:lstStyle/>
          <a:p>
            <a:pPr marL="285750" lvl="1" indent="-285750"/>
            <a:r>
              <a:rPr lang="en-US" sz="2000" dirty="0">
                <a:cs typeface="Courier New" panose="02070309020205020404" pitchFamily="49" charset="0"/>
              </a:rPr>
              <a:t>These </a:t>
            </a:r>
            <a:r>
              <a:rPr lang="en-US" sz="2000" dirty="0">
                <a:solidFill>
                  <a:srgbClr val="0070C0"/>
                </a:solidFill>
                <a:cs typeface="Courier New" panose="02070309020205020404" pitchFamily="49" charset="0"/>
              </a:rPr>
              <a:t>do not process contents </a:t>
            </a:r>
            <a:r>
              <a:rPr lang="en-US" sz="2000" dirty="0">
                <a:cs typeface="Courier New" panose="02070309020205020404" pitchFamily="49" charset="0"/>
              </a:rPr>
              <a:t>they simply </a:t>
            </a:r>
            <a:r>
              <a:rPr lang="en-US" sz="2000" b="1" dirty="0">
                <a:solidFill>
                  <a:srgbClr val="0070C0"/>
                </a:solidFill>
                <a:cs typeface="Courier New" panose="02070309020205020404" pitchFamily="49" charset="0"/>
              </a:rPr>
              <a:t>transfer</a:t>
            </a:r>
            <a:r>
              <a:rPr lang="en-US" sz="2000" dirty="0">
                <a:solidFill>
                  <a:srgbClr val="0070C0"/>
                </a:solidFill>
                <a:cs typeface="Courier New" panose="02070309020205020404" pitchFamily="49" charset="0"/>
              </a:rPr>
              <a:t> a fixed number of bytes to and from a buffer passed to them</a:t>
            </a:r>
            <a:endParaRPr lang="en-US" sz="2000" b="1" dirty="0">
              <a:latin typeface="Courier New" panose="02070309020205020404" pitchFamily="49" charset="0"/>
              <a:cs typeface="Courier New" panose="02070309020205020404" pitchFamily="49" charset="0"/>
            </a:endParaRPr>
          </a:p>
          <a:p>
            <a:pPr marL="285750" lvl="1" indent="-285750"/>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a:t>
            </a:r>
            <a:r>
              <a:rPr lang="en-US" sz="2000" b="1" dirty="0" err="1">
                <a:solidFill>
                  <a:schemeClr val="accent1"/>
                </a:solidFill>
                <a:latin typeface="Courier New" panose="02070309020205020404" pitchFamily="49" charset="0"/>
                <a:cs typeface="Courier New" panose="02070309020205020404" pitchFamily="49" charset="0"/>
              </a:rPr>
              <a:t>fwrite</a:t>
            </a: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ptr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size,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count, FILE *stream);</a:t>
            </a:r>
          </a:p>
          <a:p>
            <a:pPr lvl="1"/>
            <a:r>
              <a:rPr lang="en-US" sz="2000" dirty="0"/>
              <a:t>Writes an array of </a:t>
            </a:r>
            <a:r>
              <a:rPr lang="en-US" sz="2000" i="1" dirty="0">
                <a:solidFill>
                  <a:srgbClr val="0070C0"/>
                </a:solidFill>
              </a:rPr>
              <a:t>count</a:t>
            </a:r>
            <a:r>
              <a:rPr lang="en-US" sz="2000" dirty="0"/>
              <a:t> </a:t>
            </a:r>
            <a:r>
              <a:rPr lang="en-US" sz="2000" b="1" i="1" dirty="0">
                <a:solidFill>
                  <a:srgbClr val="0070C0"/>
                </a:solidFill>
              </a:rPr>
              <a:t>elements</a:t>
            </a:r>
            <a:r>
              <a:rPr lang="en-US" sz="2000" dirty="0"/>
              <a:t> of </a:t>
            </a:r>
            <a:r>
              <a:rPr lang="en-US" sz="2000" b="1" i="1" dirty="0">
                <a:solidFill>
                  <a:srgbClr val="0070C0"/>
                </a:solidFill>
              </a:rPr>
              <a:t>size</a:t>
            </a:r>
            <a:r>
              <a:rPr lang="en-US" sz="2000" dirty="0"/>
              <a:t> bytes from </a:t>
            </a:r>
            <a:r>
              <a:rPr lang="en-US" sz="2000" b="1" dirty="0">
                <a:solidFill>
                  <a:srgbClr val="0070C0"/>
                </a:solidFill>
              </a:rPr>
              <a:t>stream</a:t>
            </a:r>
          </a:p>
          <a:p>
            <a:pPr lvl="1"/>
            <a:r>
              <a:rPr lang="en-US" sz="2000" i="1" dirty="0"/>
              <a:t>Updates the </a:t>
            </a:r>
            <a:r>
              <a:rPr lang="en-US" sz="2000" i="1" dirty="0">
                <a:solidFill>
                  <a:srgbClr val="0070C0"/>
                </a:solidFill>
              </a:rPr>
              <a:t>write file pointer forward </a:t>
            </a:r>
            <a:r>
              <a:rPr lang="en-US" sz="2000" i="1" dirty="0"/>
              <a:t>by the </a:t>
            </a:r>
            <a:r>
              <a:rPr lang="en-US" sz="2000" i="1" dirty="0">
                <a:solidFill>
                  <a:srgbClr val="0070C0"/>
                </a:solidFill>
              </a:rPr>
              <a:t>number of bytes written</a:t>
            </a:r>
          </a:p>
          <a:p>
            <a:pPr lvl="1"/>
            <a:r>
              <a:rPr lang="en-US" sz="2000" dirty="0"/>
              <a:t>returns number of elements written</a:t>
            </a:r>
          </a:p>
          <a:p>
            <a:pPr lvl="1"/>
            <a:r>
              <a:rPr lang="en-US" sz="2000" dirty="0"/>
              <a:t>error is short element count or 0</a:t>
            </a:r>
          </a:p>
          <a:p>
            <a:pPr lvl="1"/>
            <a:endParaRPr lang="en-US" sz="2000" dirty="0"/>
          </a:p>
          <a:p>
            <a:pPr marL="285750" lvl="1" indent="-285750"/>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a:t>
            </a:r>
            <a:r>
              <a:rPr lang="en-US" sz="2000" b="1" dirty="0" err="1">
                <a:solidFill>
                  <a:schemeClr val="accent1"/>
                </a:solidFill>
                <a:latin typeface="Courier New" panose="02070309020205020404" pitchFamily="49" charset="0"/>
                <a:cs typeface="Courier New" panose="02070309020205020404" pitchFamily="49" charset="0"/>
              </a:rPr>
              <a:t>fread</a:t>
            </a: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ptr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size,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count, FILE *stream);</a:t>
            </a:r>
          </a:p>
          <a:p>
            <a:pPr lvl="1"/>
            <a:r>
              <a:rPr lang="en-US" sz="2000" dirty="0"/>
              <a:t>Reads an array of </a:t>
            </a:r>
            <a:r>
              <a:rPr lang="en-US" sz="2000" b="1" i="1" dirty="0">
                <a:solidFill>
                  <a:srgbClr val="0070C0"/>
                </a:solidFill>
              </a:rPr>
              <a:t>count elements </a:t>
            </a:r>
            <a:r>
              <a:rPr lang="en-US" sz="2000" dirty="0"/>
              <a:t>of </a:t>
            </a:r>
            <a:r>
              <a:rPr lang="en-US" sz="2000" b="1" i="1" dirty="0">
                <a:solidFill>
                  <a:srgbClr val="0070C0"/>
                </a:solidFill>
              </a:rPr>
              <a:t>size</a:t>
            </a:r>
            <a:r>
              <a:rPr lang="en-US" sz="2000" dirty="0"/>
              <a:t> bytes from </a:t>
            </a:r>
            <a:r>
              <a:rPr lang="en-US" sz="2000" i="1" dirty="0"/>
              <a:t>stream</a:t>
            </a:r>
            <a:r>
              <a:rPr lang="en-US" sz="2000" dirty="0"/>
              <a:t> </a:t>
            </a:r>
            <a:endParaRPr lang="en-US" sz="2000" i="1" dirty="0"/>
          </a:p>
          <a:p>
            <a:pPr lvl="1"/>
            <a:r>
              <a:rPr lang="en-US" sz="2000" i="1" dirty="0"/>
              <a:t>Updates the </a:t>
            </a:r>
            <a:r>
              <a:rPr lang="en-US" sz="2000" i="1" dirty="0">
                <a:solidFill>
                  <a:srgbClr val="0070C0"/>
                </a:solidFill>
              </a:rPr>
              <a:t>read file pointer forward </a:t>
            </a:r>
            <a:r>
              <a:rPr lang="en-US" sz="2000" i="1" dirty="0"/>
              <a:t>by the </a:t>
            </a:r>
            <a:r>
              <a:rPr lang="en-US" sz="2000" i="1" dirty="0">
                <a:solidFill>
                  <a:srgbClr val="0070C0"/>
                </a:solidFill>
              </a:rPr>
              <a:t>number of bytes read</a:t>
            </a:r>
          </a:p>
          <a:p>
            <a:pPr lvl="1"/>
            <a:r>
              <a:rPr lang="en-US" sz="2000" dirty="0"/>
              <a:t>returns number of elements read, </a:t>
            </a:r>
            <a:r>
              <a:rPr lang="en-US" sz="2000" dirty="0">
                <a:solidFill>
                  <a:srgbClr val="FF0000"/>
                </a:solidFill>
              </a:rPr>
              <a:t>EOF is a return of 0</a:t>
            </a:r>
          </a:p>
          <a:p>
            <a:pPr lvl="1"/>
            <a:r>
              <a:rPr lang="en-US" sz="2000" dirty="0"/>
              <a:t>error is short element count or 0</a:t>
            </a:r>
          </a:p>
          <a:p>
            <a:r>
              <a:rPr lang="en-US" sz="2000" b="1" dirty="0">
                <a:solidFill>
                  <a:srgbClr val="0070C0"/>
                </a:solidFill>
              </a:rPr>
              <a:t>I almost always set size to 1 to return bytes read/written</a:t>
            </a:r>
          </a:p>
        </p:txBody>
      </p:sp>
      <p:sp>
        <p:nvSpPr>
          <p:cNvPr id="4" name="TextBox 3">
            <a:extLst>
              <a:ext uri="{FF2B5EF4-FFF2-40B4-BE49-F238E27FC236}">
                <a16:creationId xmlns:a16="http://schemas.microsoft.com/office/drawing/2014/main" id="{712DA7A6-9A03-1535-8B2F-6DF152D2AC48}"/>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17705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80776" y="21003"/>
            <a:ext cx="11038021" cy="464764"/>
          </a:xfrm>
        </p:spPr>
        <p:txBody>
          <a:bodyPr/>
          <a:lstStyle/>
          <a:p>
            <a:r>
              <a:rPr lang="en-US" dirty="0"/>
              <a:t>C </a:t>
            </a:r>
            <a:r>
              <a:rPr lang="en-US" dirty="0" err="1"/>
              <a:t>fread</a:t>
            </a:r>
            <a:r>
              <a:rPr lang="en-US" dirty="0"/>
              <a:t>/</a:t>
            </a:r>
            <a:r>
              <a:rPr lang="en-US" dirty="0" err="1"/>
              <a:t>fwrite</a:t>
            </a:r>
            <a:r>
              <a:rPr lang="en-US" dirty="0"/>
              <a:t> Example - 1</a:t>
            </a:r>
          </a:p>
        </p:txBody>
      </p:sp>
      <p:sp>
        <p:nvSpPr>
          <p:cNvPr id="4" name="Rounded Rectangle 3">
            <a:extLst>
              <a:ext uri="{FF2B5EF4-FFF2-40B4-BE49-F238E27FC236}">
                <a16:creationId xmlns:a16="http://schemas.microsoft.com/office/drawing/2014/main" id="{74500214-6BE8-6147-AF51-BB50E8E4050D}"/>
              </a:ext>
            </a:extLst>
          </p:cNvPr>
          <p:cNvSpPr/>
          <p:nvPr/>
        </p:nvSpPr>
        <p:spPr bwMode="auto">
          <a:xfrm>
            <a:off x="292495" y="518848"/>
            <a:ext cx="5739338" cy="5901407"/>
          </a:xfrm>
          <a:prstGeom prst="roundRect">
            <a:avLst>
              <a:gd name="adj" fmla="val 1805"/>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0" rIns="91440" bIns="45720" numCol="1" rtlCol="0" anchor="t" anchorCtr="0" compatLnSpc="1">
            <a:prstTxWarp prst="textNoShape">
              <a:avLst/>
            </a:prstTxWarp>
            <a:noAutofit/>
          </a:bodyPr>
          <a:lstStyle/>
          <a:p>
            <a:r>
              <a:rPr lang="en-US" sz="1400" dirty="0">
                <a:solidFill>
                  <a:schemeClr val="tx1">
                    <a:lumMod val="50000"/>
                  </a:schemeClr>
                </a:solidFill>
                <a:latin typeface="Consolas" panose="020B0609020204030204" pitchFamily="49" charset="0"/>
                <a:cs typeface="Consolas" panose="020B0609020204030204" pitchFamily="49" charset="0"/>
              </a:rPr>
              <a:t>#include &lt;</a:t>
            </a:r>
            <a:r>
              <a:rPr lang="en-US" sz="1400" dirty="0" err="1">
                <a:solidFill>
                  <a:schemeClr val="tx1">
                    <a:lumMod val="50000"/>
                  </a:schemeClr>
                </a:solidFill>
                <a:latin typeface="Consolas" panose="020B0609020204030204" pitchFamily="49" charset="0"/>
                <a:cs typeface="Consolas" panose="020B0609020204030204" pitchFamily="49" charset="0"/>
              </a:rPr>
              <a:t>stdio.h</a:t>
            </a:r>
            <a:r>
              <a:rPr lang="en-US" sz="1400" dirty="0">
                <a:solidFill>
                  <a:schemeClr val="tx1">
                    <a:lumMod val="50000"/>
                  </a:schemeClr>
                </a:solidFill>
                <a:latin typeface="Consolas" panose="020B0609020204030204" pitchFamily="49" charset="0"/>
                <a:cs typeface="Consolas" panose="020B0609020204030204" pitchFamily="49" charset="0"/>
              </a:rPr>
              <a:t>&gt;</a:t>
            </a:r>
          </a:p>
          <a:p>
            <a:r>
              <a:rPr lang="en-US" sz="1400" dirty="0">
                <a:solidFill>
                  <a:schemeClr val="tx1">
                    <a:lumMod val="50000"/>
                  </a:schemeClr>
                </a:solidFill>
                <a:latin typeface="Consolas" panose="020B0609020204030204" pitchFamily="49" charset="0"/>
                <a:cs typeface="Consolas" panose="020B0609020204030204" pitchFamily="49" charset="0"/>
              </a:rPr>
              <a:t>#include &lt;</a:t>
            </a:r>
            <a:r>
              <a:rPr lang="en-US" sz="1400" dirty="0" err="1">
                <a:solidFill>
                  <a:schemeClr val="tx1">
                    <a:lumMod val="50000"/>
                  </a:schemeClr>
                </a:solidFill>
                <a:latin typeface="Consolas" panose="020B0609020204030204" pitchFamily="49" charset="0"/>
                <a:cs typeface="Consolas" panose="020B0609020204030204" pitchFamily="49" charset="0"/>
              </a:rPr>
              <a:t>stdlib.h</a:t>
            </a:r>
            <a:r>
              <a:rPr lang="en-US" sz="1400" dirty="0">
                <a:solidFill>
                  <a:schemeClr val="tx1">
                    <a:lumMod val="50000"/>
                  </a:schemeClr>
                </a:solidFill>
                <a:latin typeface="Consolas" panose="020B0609020204030204" pitchFamily="49" charset="0"/>
                <a:cs typeface="Consolas" panose="020B0609020204030204" pitchFamily="49" charset="0"/>
              </a:rPr>
              <a:t>&gt;</a:t>
            </a:r>
          </a:p>
          <a:p>
            <a:r>
              <a:rPr lang="en-US" sz="1400" dirty="0">
                <a:solidFill>
                  <a:schemeClr val="tx1">
                    <a:lumMod val="50000"/>
                  </a:schemeClr>
                </a:solidFill>
                <a:latin typeface="Consolas" panose="020B0609020204030204" pitchFamily="49" charset="0"/>
                <a:cs typeface="Consolas" panose="020B0609020204030204" pitchFamily="49" charset="0"/>
              </a:rPr>
              <a:t>#include &lt;</a:t>
            </a:r>
            <a:r>
              <a:rPr lang="en-US" sz="1400" dirty="0" err="1">
                <a:solidFill>
                  <a:schemeClr val="tx1">
                    <a:lumMod val="50000"/>
                  </a:schemeClr>
                </a:solidFill>
                <a:latin typeface="Consolas" panose="020B0609020204030204" pitchFamily="49" charset="0"/>
                <a:cs typeface="Consolas" panose="020B0609020204030204" pitchFamily="49" charset="0"/>
              </a:rPr>
              <a:t>errno.h</a:t>
            </a:r>
            <a:r>
              <a:rPr lang="en-US" sz="1400" dirty="0">
                <a:solidFill>
                  <a:schemeClr val="tx1">
                    <a:lumMod val="50000"/>
                  </a:schemeClr>
                </a:solidFill>
                <a:latin typeface="Consolas" panose="020B0609020204030204" pitchFamily="49" charset="0"/>
                <a:cs typeface="Consolas" panose="020B0609020204030204" pitchFamily="49" charset="0"/>
              </a:rPr>
              <a:t>&gt;</a:t>
            </a:r>
          </a:p>
          <a:p>
            <a:r>
              <a:rPr lang="en-US" sz="1400" dirty="0">
                <a:latin typeface="Consolas" panose="020B0609020204030204" pitchFamily="49" charset="0"/>
                <a:cs typeface="Consolas" panose="020B0609020204030204" pitchFamily="49" charset="0"/>
              </a:rPr>
              <a:t>#</a:t>
            </a:r>
            <a:r>
              <a:rPr lang="en-US" sz="1400" dirty="0">
                <a:solidFill>
                  <a:srgbClr val="0070C0"/>
                </a:solidFill>
                <a:latin typeface="Consolas" panose="020B0609020204030204" pitchFamily="49" charset="0"/>
                <a:cs typeface="Consolas" panose="020B0609020204030204" pitchFamily="49" charset="0"/>
              </a:rPr>
              <a:t>define BFSZ	8192 </a:t>
            </a:r>
            <a:r>
              <a:rPr lang="en-US" sz="1400" dirty="0">
                <a:solidFill>
                  <a:srgbClr val="00B050"/>
                </a:solidFill>
                <a:latin typeface="Consolas" panose="020B0609020204030204" pitchFamily="49" charset="0"/>
                <a:cs typeface="Consolas" panose="020B0609020204030204" pitchFamily="49" charset="0"/>
              </a:rPr>
              <a:t>/* size of read */</a:t>
            </a:r>
          </a:p>
          <a:p>
            <a:r>
              <a:rPr lang="en-US" sz="1400" dirty="0">
                <a:solidFill>
                  <a:schemeClr val="tx1">
                    <a:lumMod val="50000"/>
                  </a:schemeClr>
                </a:solidFill>
                <a:latin typeface="Consolas" panose="020B0609020204030204" pitchFamily="49" charset="0"/>
                <a:cs typeface="Consolas" panose="020B0609020204030204" pitchFamily="49" charset="0"/>
              </a:rPr>
              <a:t>int main(void) </a:t>
            </a:r>
          </a:p>
          <a:p>
            <a:r>
              <a:rPr lang="en-US" sz="1400" dirty="0">
                <a:solidFill>
                  <a:schemeClr val="tx1">
                    <a:lumMod val="50000"/>
                  </a:schemeClr>
                </a:solidFill>
                <a:latin typeface="Consolas" panose="020B0609020204030204" pitchFamily="49" charset="0"/>
                <a:cs typeface="Consolas" panose="020B0609020204030204" pitchFamily="49" charset="0"/>
              </a:rPr>
              <a:t>{</a:t>
            </a:r>
          </a:p>
          <a:p>
            <a:r>
              <a:rPr lang="en-US" sz="1400" dirty="0">
                <a:solidFill>
                  <a:schemeClr val="tx1">
                    <a:lumMod val="50000"/>
                  </a:schemeClr>
                </a:solidFill>
                <a:latin typeface="Consolas" panose="020B0609020204030204" pitchFamily="49" charset="0"/>
                <a:cs typeface="Consolas" panose="020B0609020204030204" pitchFamily="49" charset="0"/>
              </a:rPr>
              <a:t>  </a:t>
            </a:r>
            <a:r>
              <a:rPr lang="en-US" sz="1400" dirty="0">
                <a:solidFill>
                  <a:srgbClr val="FF0000"/>
                </a:solidFill>
                <a:latin typeface="Consolas" panose="020B0609020204030204" pitchFamily="49" charset="0"/>
                <a:cs typeface="Consolas" panose="020B0609020204030204" pitchFamily="49" charset="0"/>
              </a:rPr>
              <a:t>char</a:t>
            </a:r>
            <a:r>
              <a:rPr lang="en-US" sz="1400" dirty="0">
                <a:solidFill>
                  <a:srgbClr val="0066FF"/>
                </a:solidFill>
                <a:latin typeface="Consolas" panose="020B0609020204030204" pitchFamily="49" charset="0"/>
                <a:cs typeface="Consolas" panose="020B0609020204030204" pitchFamily="49" charset="0"/>
              </a:rPr>
              <a:t> </a:t>
            </a:r>
            <a:r>
              <a:rPr lang="en-US" sz="1400" dirty="0" err="1">
                <a:solidFill>
                  <a:schemeClr val="tx1">
                    <a:lumMod val="50000"/>
                  </a:schemeClr>
                </a:solidFill>
                <a:latin typeface="Consolas" panose="020B0609020204030204" pitchFamily="49" charset="0"/>
                <a:cs typeface="Consolas" panose="020B0609020204030204" pitchFamily="49" charset="0"/>
              </a:rPr>
              <a:t>fbuf</a:t>
            </a:r>
            <a:r>
              <a:rPr lang="en-US" sz="1400" dirty="0">
                <a:solidFill>
                  <a:schemeClr val="tx1">
                    <a:lumMod val="50000"/>
                  </a:schemeClr>
                </a:solidFill>
                <a:latin typeface="Consolas" panose="020B0609020204030204" pitchFamily="49" charset="0"/>
                <a:cs typeface="Consolas" panose="020B0609020204030204" pitchFamily="49" charset="0"/>
              </a:rPr>
              <a:t>[</a:t>
            </a:r>
            <a:r>
              <a:rPr lang="en-US" sz="1400" dirty="0">
                <a:solidFill>
                  <a:srgbClr val="0070C0"/>
                </a:solidFill>
                <a:latin typeface="Consolas" panose="020B0609020204030204" pitchFamily="49" charset="0"/>
                <a:cs typeface="Consolas" panose="020B0609020204030204" pitchFamily="49" charset="0"/>
              </a:rPr>
              <a:t>BFSZ</a:t>
            </a:r>
            <a:r>
              <a:rPr lang="en-US" sz="1400" dirty="0">
                <a:solidFill>
                  <a:schemeClr val="tx1">
                    <a:lumMod val="50000"/>
                  </a:schemeClr>
                </a:solidFill>
                <a:latin typeface="Consolas" panose="020B0609020204030204" pitchFamily="49" charset="0"/>
                <a:cs typeface="Consolas" panose="020B0609020204030204" pitchFamily="49" charset="0"/>
              </a:rPr>
              <a:t>];     </a:t>
            </a:r>
          </a:p>
          <a:p>
            <a:r>
              <a:rPr lang="en-US" sz="1400" dirty="0">
                <a:solidFill>
                  <a:schemeClr val="tx1">
                    <a:lumMod val="50000"/>
                  </a:schemeClr>
                </a:solidFill>
                <a:latin typeface="Consolas" panose="020B0609020204030204" pitchFamily="49" charset="0"/>
                <a:cs typeface="Consolas" panose="020B0609020204030204" pitchFamily="49" charset="0"/>
              </a:rPr>
              <a:t>  FILE *fin, *</a:t>
            </a:r>
            <a:r>
              <a:rPr lang="en-US" sz="1400" dirty="0" err="1">
                <a:solidFill>
                  <a:schemeClr val="tx1">
                    <a:lumMod val="50000"/>
                  </a:schemeClr>
                </a:solidFill>
                <a:latin typeface="Consolas" panose="020B0609020204030204" pitchFamily="49" charset="0"/>
                <a:cs typeface="Consolas" panose="020B0609020204030204" pitchFamily="49" charset="0"/>
              </a:rPr>
              <a:t>fout</a:t>
            </a:r>
            <a:r>
              <a:rPr lang="en-US" sz="1400" dirty="0">
                <a:solidFill>
                  <a:schemeClr val="tx1">
                    <a:lumMod val="50000"/>
                  </a:schemeClr>
                </a:solidFill>
                <a:latin typeface="Consolas" panose="020B0609020204030204" pitchFamily="49" charset="0"/>
                <a:cs typeface="Consolas" panose="020B0609020204030204" pitchFamily="49" charset="0"/>
              </a:rPr>
              <a:t>;</a:t>
            </a:r>
            <a:r>
              <a:rPr lang="en-US" sz="1400" dirty="0">
                <a:solidFill>
                  <a:srgbClr val="0066FF"/>
                </a:solidFill>
                <a:latin typeface="Consolas" panose="020B0609020204030204" pitchFamily="49" charset="0"/>
                <a:cs typeface="Consolas" panose="020B0609020204030204" pitchFamily="49" charset="0"/>
              </a:rPr>
              <a:t> </a:t>
            </a:r>
          </a:p>
          <a:p>
            <a:r>
              <a:rPr lang="en-US" sz="1400" dirty="0">
                <a:solidFill>
                  <a:srgbClr val="0066FF"/>
                </a:solidFill>
                <a:latin typeface="Consolas" panose="020B0609020204030204" pitchFamily="49" charset="0"/>
                <a:cs typeface="Consolas" panose="020B0609020204030204" pitchFamily="49" charset="0"/>
              </a:rPr>
              <a:t>  </a:t>
            </a:r>
            <a:r>
              <a:rPr lang="en-US" sz="1400" dirty="0" err="1">
                <a:solidFill>
                  <a:srgbClr val="0066FF"/>
                </a:solidFill>
                <a:latin typeface="Consolas" panose="020B0609020204030204" pitchFamily="49" charset="0"/>
                <a:cs typeface="Consolas" panose="020B0609020204030204" pitchFamily="49" charset="0"/>
              </a:rPr>
              <a:t>size_t</a:t>
            </a:r>
            <a:r>
              <a:rPr lang="en-US" sz="1400" dirty="0">
                <a:latin typeface="Consolas" panose="020B0609020204030204" pitchFamily="49" charset="0"/>
                <a:cs typeface="Consolas" panose="020B0609020204030204" pitchFamily="49" charset="0"/>
              </a:rPr>
              <a:t> </a:t>
            </a:r>
            <a:r>
              <a:rPr lang="en-US" sz="1400" dirty="0" err="1">
                <a:solidFill>
                  <a:schemeClr val="tx1">
                    <a:lumMod val="50000"/>
                  </a:schemeClr>
                </a:solidFill>
                <a:latin typeface="Consolas" panose="020B0609020204030204" pitchFamily="49" charset="0"/>
                <a:cs typeface="Consolas" panose="020B0609020204030204" pitchFamily="49" charset="0"/>
              </a:rPr>
              <a:t>readlen</a:t>
            </a:r>
            <a:r>
              <a:rPr lang="en-US" sz="1400" dirty="0">
                <a:solidFill>
                  <a:schemeClr val="tx1">
                    <a:lumMod val="50000"/>
                  </a:schemeClr>
                </a:solidFill>
                <a:latin typeface="Consolas" panose="020B0609020204030204" pitchFamily="49" charset="0"/>
                <a:cs typeface="Consolas" panose="020B0609020204030204" pitchFamily="49" charset="0"/>
              </a:rPr>
              <a:t>;</a:t>
            </a:r>
          </a:p>
          <a:p>
            <a:r>
              <a:rPr lang="en-US" sz="1400" dirty="0">
                <a:solidFill>
                  <a:srgbClr val="0066FF"/>
                </a:solidFill>
                <a:latin typeface="Consolas" panose="020B0609020204030204" pitchFamily="49" charset="0"/>
                <a:cs typeface="Consolas" panose="020B0609020204030204" pitchFamily="49" charset="0"/>
              </a:rPr>
              <a:t>  </a:t>
            </a:r>
            <a:r>
              <a:rPr lang="en-US" sz="1400" dirty="0" err="1">
                <a:solidFill>
                  <a:srgbClr val="0066FF"/>
                </a:solidFill>
                <a:latin typeface="Consolas" panose="020B0609020204030204" pitchFamily="49" charset="0"/>
                <a:cs typeface="Consolas" panose="020B0609020204030204" pitchFamily="49" charset="0"/>
              </a:rPr>
              <a:t>size_t</a:t>
            </a:r>
            <a:r>
              <a:rPr lang="en-US" sz="1400" dirty="0">
                <a:latin typeface="Consolas" panose="020B0609020204030204" pitchFamily="49" charset="0"/>
                <a:cs typeface="Consolas" panose="020B0609020204030204" pitchFamily="49" charset="0"/>
              </a:rPr>
              <a:t> </a:t>
            </a:r>
            <a:r>
              <a:rPr lang="en-US" sz="1400" dirty="0" err="1">
                <a:solidFill>
                  <a:schemeClr val="tx1">
                    <a:lumMod val="50000"/>
                  </a:schemeClr>
                </a:solidFill>
                <a:latin typeface="Consolas" panose="020B0609020204030204" pitchFamily="49" charset="0"/>
                <a:cs typeface="Consolas" panose="020B0609020204030204" pitchFamily="49" charset="0"/>
              </a:rPr>
              <a:t>bytes_copied</a:t>
            </a:r>
            <a:r>
              <a:rPr lang="en-US" sz="1400" dirty="0">
                <a:solidFill>
                  <a:schemeClr val="tx1">
                    <a:lumMod val="50000"/>
                  </a:schemeClr>
                </a:solidFill>
                <a:latin typeface="Consolas" panose="020B0609020204030204" pitchFamily="49" charset="0"/>
                <a:cs typeface="Consolas" panose="020B0609020204030204" pitchFamily="49" charset="0"/>
              </a:rPr>
              <a:t> = 0;</a:t>
            </a:r>
          </a:p>
          <a:p>
            <a:r>
              <a:rPr lang="en-US" sz="1400" dirty="0">
                <a:solidFill>
                  <a:schemeClr val="tx1">
                    <a:lumMod val="50000"/>
                  </a:schemeClr>
                </a:solidFill>
                <a:latin typeface="Consolas" panose="020B0609020204030204" pitchFamily="49" charset="0"/>
                <a:cs typeface="Consolas" panose="020B0609020204030204" pitchFamily="49" charset="0"/>
              </a:rPr>
              <a:t>  </a:t>
            </a:r>
            <a:r>
              <a:rPr lang="en-US" sz="1400" dirty="0" err="1">
                <a:solidFill>
                  <a:schemeClr val="tx1">
                    <a:lumMod val="50000"/>
                  </a:schemeClr>
                </a:solidFill>
                <a:latin typeface="Consolas" panose="020B0609020204030204" pitchFamily="49" charset="0"/>
                <a:cs typeface="Consolas" panose="020B0609020204030204" pitchFamily="49" charset="0"/>
              </a:rPr>
              <a:t>retval</a:t>
            </a:r>
            <a:r>
              <a:rPr lang="en-US" sz="1400" dirty="0">
                <a:solidFill>
                  <a:schemeClr val="tx1">
                    <a:lumMod val="50000"/>
                  </a:schemeClr>
                </a:solidFill>
                <a:latin typeface="Consolas" panose="020B0609020204030204" pitchFamily="49" charset="0"/>
                <a:cs typeface="Consolas" panose="020B0609020204030204" pitchFamily="49" charset="0"/>
              </a:rPr>
              <a:t> = EXIT_SUCCESS;</a:t>
            </a:r>
          </a:p>
          <a:p>
            <a:endParaRPr lang="en-US" sz="1400" dirty="0">
              <a:latin typeface="Consolas" panose="020B0609020204030204" pitchFamily="49" charset="0"/>
              <a:cs typeface="Consolas" panose="020B0609020204030204" pitchFamily="49" charset="0"/>
            </a:endParaRPr>
          </a:p>
          <a:p>
            <a:r>
              <a:rPr lang="en-US" sz="1400" i="1" dirty="0">
                <a:solidFill>
                  <a:srgbClr val="00B050"/>
                </a:solidFill>
                <a:latin typeface="Consolas" panose="020B0609020204030204" pitchFamily="49" charset="0"/>
                <a:cs typeface="Consolas" panose="020B0609020204030204" pitchFamily="49" charset="0"/>
              </a:rPr>
              <a:t>  </a:t>
            </a:r>
            <a:r>
              <a:rPr lang="en-US" sz="1400" dirty="0">
                <a:solidFill>
                  <a:schemeClr val="tx1">
                    <a:lumMod val="50000"/>
                  </a:schemeClr>
                </a:solidFill>
                <a:latin typeface="Consolas" panose="020B0609020204030204" pitchFamily="49" charset="0"/>
                <a:cs typeface="Consolas" panose="020B0609020204030204" pitchFamily="49" charset="0"/>
              </a:rPr>
              <a:t>if (</a:t>
            </a:r>
            <a:r>
              <a:rPr lang="en-US" sz="1400" dirty="0" err="1">
                <a:solidFill>
                  <a:schemeClr val="tx1">
                    <a:lumMod val="50000"/>
                  </a:schemeClr>
                </a:solidFill>
                <a:latin typeface="Consolas" panose="020B0609020204030204" pitchFamily="49" charset="0"/>
                <a:cs typeface="Consolas" panose="020B0609020204030204" pitchFamily="49" charset="0"/>
              </a:rPr>
              <a:t>argc</a:t>
            </a:r>
            <a:r>
              <a:rPr lang="en-US" sz="1400" dirty="0">
                <a:solidFill>
                  <a:schemeClr val="tx1">
                    <a:lumMod val="50000"/>
                  </a:schemeClr>
                </a:solidFill>
                <a:latin typeface="Consolas" panose="020B0609020204030204" pitchFamily="49" charset="0"/>
                <a:cs typeface="Consolas" panose="020B0609020204030204" pitchFamily="49" charset="0"/>
              </a:rPr>
              <a:t> != 3){</a:t>
            </a:r>
          </a:p>
          <a:p>
            <a:r>
              <a:rPr lang="en-US" sz="1400" dirty="0">
                <a:solidFill>
                  <a:schemeClr val="tx1">
                    <a:lumMod val="50000"/>
                  </a:schemeClr>
                </a:solidFill>
                <a:latin typeface="Consolas" panose="020B0609020204030204" pitchFamily="49" charset="0"/>
                <a:cs typeface="Consolas" panose="020B0609020204030204" pitchFamily="49" charset="0"/>
              </a:rPr>
              <a:t>    </a:t>
            </a:r>
            <a:r>
              <a:rPr lang="en-US" sz="1400" dirty="0" err="1">
                <a:solidFill>
                  <a:schemeClr val="tx1">
                    <a:lumMod val="50000"/>
                  </a:schemeClr>
                </a:solidFill>
                <a:latin typeface="Consolas" panose="020B0609020204030204" pitchFamily="49" charset="0"/>
                <a:cs typeface="Consolas" panose="020B0609020204030204" pitchFamily="49" charset="0"/>
              </a:rPr>
              <a:t>fprintf</a:t>
            </a:r>
            <a:r>
              <a:rPr lang="en-US" sz="1400" dirty="0">
                <a:solidFill>
                  <a:schemeClr val="tx1">
                    <a:lumMod val="50000"/>
                  </a:schemeClr>
                </a:solidFill>
                <a:latin typeface="Consolas" panose="020B0609020204030204" pitchFamily="49" charset="0"/>
                <a:cs typeface="Consolas" panose="020B0609020204030204" pitchFamily="49" charset="0"/>
              </a:rPr>
              <a:t>(stderr, "%s requires two </a:t>
            </a:r>
            <a:r>
              <a:rPr lang="en-US" sz="1400" dirty="0" err="1">
                <a:solidFill>
                  <a:schemeClr val="tx1">
                    <a:lumMod val="50000"/>
                  </a:schemeClr>
                </a:solidFill>
                <a:latin typeface="Consolas" panose="020B0609020204030204" pitchFamily="49" charset="0"/>
                <a:cs typeface="Consolas" panose="020B0609020204030204" pitchFamily="49" charset="0"/>
              </a:rPr>
              <a:t>args</a:t>
            </a:r>
            <a:r>
              <a:rPr lang="en-US" sz="1400" dirty="0">
                <a:solidFill>
                  <a:schemeClr val="tx1">
                    <a:lumMod val="50000"/>
                  </a:schemeClr>
                </a:solidFill>
                <a:latin typeface="Consolas" panose="020B0609020204030204" pitchFamily="49" charset="0"/>
                <a:cs typeface="Consolas" panose="020B0609020204030204" pitchFamily="49" charset="0"/>
              </a:rPr>
              <a:t>\n", </a:t>
            </a:r>
            <a:r>
              <a:rPr lang="en-US" sz="1400" dirty="0" err="1">
                <a:solidFill>
                  <a:schemeClr val="tx1">
                    <a:lumMod val="50000"/>
                  </a:schemeClr>
                </a:solidFill>
                <a:latin typeface="Consolas" panose="020B0609020204030204" pitchFamily="49" charset="0"/>
                <a:cs typeface="Consolas" panose="020B0609020204030204" pitchFamily="49" charset="0"/>
              </a:rPr>
              <a:t>argv</a:t>
            </a:r>
            <a:r>
              <a:rPr lang="en-US" sz="1400" dirty="0">
                <a:solidFill>
                  <a:schemeClr val="tx1">
                    <a:lumMod val="50000"/>
                  </a:schemeClr>
                </a:solidFill>
                <a:latin typeface="Consolas" panose="020B0609020204030204" pitchFamily="49" charset="0"/>
                <a:cs typeface="Consolas" panose="020B0609020204030204" pitchFamily="49" charset="0"/>
              </a:rPr>
              <a:t>[0]);</a:t>
            </a:r>
          </a:p>
          <a:p>
            <a:r>
              <a:rPr lang="en-US" sz="1400" dirty="0">
                <a:solidFill>
                  <a:schemeClr val="tx1">
                    <a:lumMod val="50000"/>
                  </a:schemeClr>
                </a:solidFill>
                <a:latin typeface="Consolas" panose="020B0609020204030204" pitchFamily="49" charset="0"/>
                <a:cs typeface="Consolas" panose="020B0609020204030204" pitchFamily="49" charset="0"/>
              </a:rPr>
              <a:t>    return EXIT_FAILURE;</a:t>
            </a:r>
          </a:p>
          <a:p>
            <a:r>
              <a:rPr lang="en-US" sz="1400" dirty="0">
                <a:solidFill>
                  <a:schemeClr val="tx1">
                    <a:lumMod val="50000"/>
                  </a:schemeClr>
                </a:solidFill>
                <a:latin typeface="Consolas" panose="020B0609020204030204" pitchFamily="49" charset="0"/>
                <a:cs typeface="Consolas" panose="020B0609020204030204" pitchFamily="49" charset="0"/>
              </a:rPr>
              <a:t>  }</a:t>
            </a:r>
          </a:p>
          <a:p>
            <a:r>
              <a:rPr lang="en-US" sz="1400" i="1" dirty="0">
                <a:solidFill>
                  <a:schemeClr val="tx1">
                    <a:lumMod val="50000"/>
                  </a:schemeClr>
                </a:solidFill>
                <a:latin typeface="Consolas" panose="020B0609020204030204" pitchFamily="49" charset="0"/>
                <a:cs typeface="Consolas" panose="020B0609020204030204" pitchFamily="49" charset="0"/>
              </a:rPr>
              <a:t>  </a:t>
            </a:r>
            <a:r>
              <a:rPr lang="en-US" sz="1400" i="1" dirty="0">
                <a:solidFill>
                  <a:srgbClr val="00B050"/>
                </a:solidFill>
                <a:latin typeface="Consolas" panose="020B0609020204030204" pitchFamily="49" charset="0"/>
                <a:cs typeface="Consolas" panose="020B0609020204030204" pitchFamily="49" charset="0"/>
              </a:rPr>
              <a:t>/* Open the input file for read */</a:t>
            </a:r>
          </a:p>
          <a:p>
            <a:r>
              <a:rPr lang="en-US" sz="1400" dirty="0">
                <a:latin typeface="Consolas" panose="020B0609020204030204" pitchFamily="49" charset="0"/>
                <a:cs typeface="Consolas" panose="020B0609020204030204" pitchFamily="49" charset="0"/>
              </a:rPr>
              <a:t>  </a:t>
            </a:r>
            <a:r>
              <a:rPr lang="en-US" sz="1400" dirty="0">
                <a:solidFill>
                  <a:schemeClr val="tx1">
                    <a:lumMod val="50000"/>
                  </a:schemeClr>
                </a:solidFill>
                <a:latin typeface="Consolas" panose="020B0609020204030204" pitchFamily="49" charset="0"/>
                <a:cs typeface="Consolas" panose="020B0609020204030204" pitchFamily="49" charset="0"/>
              </a:rPr>
              <a:t>if ((</a:t>
            </a:r>
            <a:r>
              <a:rPr lang="en-US" sz="1400" dirty="0">
                <a:solidFill>
                  <a:srgbClr val="7030A0"/>
                </a:solidFill>
                <a:latin typeface="Consolas" panose="020B0609020204030204" pitchFamily="49" charset="0"/>
                <a:cs typeface="Consolas" panose="020B0609020204030204" pitchFamily="49" charset="0"/>
              </a:rPr>
              <a:t>fin</a:t>
            </a:r>
            <a:r>
              <a:rPr lang="en-US" sz="1400" dirty="0">
                <a:solidFill>
                  <a:schemeClr val="tx1">
                    <a:lumMod val="50000"/>
                  </a:schemeClr>
                </a:solidFill>
                <a:latin typeface="Consolas" panose="020B0609020204030204" pitchFamily="49" charset="0"/>
                <a:cs typeface="Consolas" panose="020B0609020204030204" pitchFamily="49" charset="0"/>
              </a:rPr>
              <a:t> = </a:t>
            </a:r>
            <a:r>
              <a:rPr lang="en-US" sz="1400" dirty="0" err="1">
                <a:solidFill>
                  <a:schemeClr val="tx1">
                    <a:lumMod val="50000"/>
                  </a:schemeClr>
                </a:solidFill>
                <a:latin typeface="Consolas" panose="020B0609020204030204" pitchFamily="49" charset="0"/>
                <a:cs typeface="Consolas" panose="020B0609020204030204" pitchFamily="49" charset="0"/>
              </a:rPr>
              <a:t>fopen</a:t>
            </a:r>
            <a:r>
              <a:rPr lang="en-US" sz="1400" dirty="0">
                <a:solidFill>
                  <a:schemeClr val="tx1">
                    <a:lumMod val="50000"/>
                  </a:schemeClr>
                </a:solidFill>
                <a:latin typeface="Consolas" panose="020B0609020204030204" pitchFamily="49" charset="0"/>
                <a:cs typeface="Consolas" panose="020B0609020204030204" pitchFamily="49" charset="0"/>
              </a:rPr>
              <a:t>(</a:t>
            </a:r>
            <a:r>
              <a:rPr lang="en-US" sz="1400" dirty="0" err="1">
                <a:solidFill>
                  <a:srgbClr val="0070C0"/>
                </a:solidFill>
                <a:latin typeface="Consolas" panose="020B0609020204030204" pitchFamily="49" charset="0"/>
                <a:cs typeface="Consolas" panose="020B0609020204030204" pitchFamily="49" charset="0"/>
              </a:rPr>
              <a:t>argv</a:t>
            </a:r>
            <a:r>
              <a:rPr lang="en-US" sz="1400" dirty="0">
                <a:solidFill>
                  <a:srgbClr val="0070C0"/>
                </a:solidFill>
                <a:latin typeface="Consolas" panose="020B0609020204030204" pitchFamily="49" charset="0"/>
                <a:cs typeface="Consolas" panose="020B0609020204030204" pitchFamily="49" charset="0"/>
              </a:rPr>
              <a:t>[1]</a:t>
            </a:r>
            <a:r>
              <a:rPr lang="en-US" sz="1400" dirty="0">
                <a:latin typeface="Consolas" panose="020B0609020204030204" pitchFamily="49" charset="0"/>
                <a:cs typeface="Consolas" panose="020B0609020204030204" pitchFamily="49" charset="0"/>
              </a:rPr>
              <a:t>, </a:t>
            </a:r>
            <a:r>
              <a:rPr lang="en-US" sz="1400" dirty="0">
                <a:solidFill>
                  <a:srgbClr val="FF0000"/>
                </a:solidFill>
                <a:latin typeface="Consolas" panose="020B0609020204030204" pitchFamily="49" charset="0"/>
                <a:cs typeface="Consolas" panose="020B0609020204030204" pitchFamily="49" charset="0"/>
              </a:rPr>
              <a:t>"r"</a:t>
            </a:r>
            <a:r>
              <a:rPr lang="en-US" sz="1400" dirty="0">
                <a:solidFill>
                  <a:schemeClr val="tx1">
                    <a:lumMod val="50000"/>
                  </a:schemeClr>
                </a:solidFill>
                <a:latin typeface="Consolas" panose="020B0609020204030204" pitchFamily="49" charset="0"/>
                <a:cs typeface="Consolas" panose="020B0609020204030204" pitchFamily="49" charset="0"/>
              </a:rPr>
              <a:t>)) == NULL) {</a:t>
            </a:r>
            <a:endParaRPr lang="en-US" sz="1400" i="1" dirty="0">
              <a:solidFill>
                <a:schemeClr val="tx1">
                  <a:lumMod val="50000"/>
                </a:schemeClr>
              </a:solidFill>
              <a:latin typeface="Consolas" panose="020B0609020204030204" pitchFamily="49" charset="0"/>
              <a:cs typeface="Consolas" panose="020B0609020204030204" pitchFamily="49" charset="0"/>
            </a:endParaRPr>
          </a:p>
          <a:p>
            <a:r>
              <a:rPr lang="en-US" sz="1400" dirty="0">
                <a:solidFill>
                  <a:schemeClr val="tx1">
                    <a:lumMod val="50000"/>
                  </a:schemeClr>
                </a:solidFill>
                <a:latin typeface="Consolas" panose="020B0609020204030204" pitchFamily="49" charset="0"/>
                <a:cs typeface="Consolas" panose="020B0609020204030204" pitchFamily="49" charset="0"/>
              </a:rPr>
              <a:t>    </a:t>
            </a:r>
            <a:r>
              <a:rPr lang="en-US" sz="1400" dirty="0" err="1">
                <a:solidFill>
                  <a:schemeClr val="tx1">
                    <a:lumMod val="50000"/>
                  </a:schemeClr>
                </a:solidFill>
                <a:latin typeface="Consolas" panose="020B0609020204030204" pitchFamily="49" charset="0"/>
                <a:cs typeface="Consolas" panose="020B0609020204030204" pitchFamily="49" charset="0"/>
              </a:rPr>
              <a:t>fprintf</a:t>
            </a:r>
            <a:r>
              <a:rPr lang="en-US" sz="1400" dirty="0">
                <a:solidFill>
                  <a:schemeClr val="tx1">
                    <a:lumMod val="50000"/>
                  </a:schemeClr>
                </a:solidFill>
                <a:latin typeface="Consolas" panose="020B0609020204030204" pitchFamily="49" charset="0"/>
                <a:cs typeface="Consolas" panose="020B0609020204030204" pitchFamily="49" charset="0"/>
              </a:rPr>
              <a:t>(stderr,"</a:t>
            </a:r>
            <a:r>
              <a:rPr lang="en-US" sz="1400" dirty="0" err="1">
                <a:solidFill>
                  <a:schemeClr val="tx1">
                    <a:lumMod val="50000"/>
                  </a:schemeClr>
                </a:solidFill>
                <a:latin typeface="Consolas" panose="020B0609020204030204" pitchFamily="49" charset="0"/>
                <a:cs typeface="Consolas" panose="020B0609020204030204" pitchFamily="49" charset="0"/>
              </a:rPr>
              <a:t>fopen</a:t>
            </a:r>
            <a:r>
              <a:rPr lang="en-US" sz="1400" dirty="0">
                <a:solidFill>
                  <a:schemeClr val="tx1">
                    <a:lumMod val="50000"/>
                  </a:schemeClr>
                </a:solidFill>
                <a:latin typeface="Consolas" panose="020B0609020204030204" pitchFamily="49" charset="0"/>
                <a:cs typeface="Consolas" panose="020B0609020204030204" pitchFamily="49" charset="0"/>
              </a:rPr>
              <a:t> for read failed\n");</a:t>
            </a:r>
          </a:p>
          <a:p>
            <a:r>
              <a:rPr lang="en-US" sz="1400" dirty="0">
                <a:solidFill>
                  <a:schemeClr val="tx1">
                    <a:lumMod val="50000"/>
                  </a:schemeClr>
                </a:solidFill>
                <a:latin typeface="Consolas" panose="020B0609020204030204" pitchFamily="49" charset="0"/>
                <a:cs typeface="Consolas" panose="020B0609020204030204" pitchFamily="49" charset="0"/>
              </a:rPr>
              <a:t>    return EXIT_FAILURE;</a:t>
            </a:r>
          </a:p>
          <a:p>
            <a:r>
              <a:rPr lang="en-US" sz="1400" dirty="0">
                <a:latin typeface="Consolas" panose="020B0609020204030204" pitchFamily="49" charset="0"/>
                <a:cs typeface="Consolas" panose="020B0609020204030204" pitchFamily="49" charset="0"/>
              </a:rPr>
              <a:t>  }</a:t>
            </a:r>
          </a:p>
          <a:p>
            <a:r>
              <a:rPr lang="en-US" sz="1400" i="1" dirty="0">
                <a:latin typeface="Consolas" panose="020B0609020204030204" pitchFamily="49" charset="0"/>
                <a:cs typeface="Consolas" panose="020B0609020204030204" pitchFamily="49" charset="0"/>
              </a:rPr>
              <a:t>  </a:t>
            </a:r>
            <a:r>
              <a:rPr lang="en-US" sz="1400" i="1" dirty="0">
                <a:solidFill>
                  <a:srgbClr val="00B050"/>
                </a:solidFill>
                <a:latin typeface="Consolas" panose="020B0609020204030204" pitchFamily="49" charset="0"/>
                <a:cs typeface="Consolas" panose="020B0609020204030204" pitchFamily="49" charset="0"/>
              </a:rPr>
              <a:t>/*  Open the output file for write */</a:t>
            </a:r>
          </a:p>
          <a:p>
            <a:r>
              <a:rPr lang="en-US" sz="1400" dirty="0">
                <a:latin typeface="Consolas" panose="020B0609020204030204" pitchFamily="49" charset="0"/>
                <a:cs typeface="Consolas" panose="020B0609020204030204" pitchFamily="49" charset="0"/>
              </a:rPr>
              <a:t>  </a:t>
            </a:r>
            <a:r>
              <a:rPr lang="en-US" sz="1400" dirty="0">
                <a:solidFill>
                  <a:schemeClr val="tx1">
                    <a:lumMod val="50000"/>
                  </a:schemeClr>
                </a:solidFill>
                <a:latin typeface="Consolas" panose="020B0609020204030204" pitchFamily="49" charset="0"/>
                <a:cs typeface="Consolas" panose="020B0609020204030204" pitchFamily="49" charset="0"/>
              </a:rPr>
              <a:t>if ((</a:t>
            </a:r>
            <a:r>
              <a:rPr lang="en-US" sz="1400" dirty="0" err="1">
                <a:solidFill>
                  <a:srgbClr val="7030A0"/>
                </a:solidFill>
                <a:latin typeface="Consolas" panose="020B0609020204030204" pitchFamily="49" charset="0"/>
                <a:cs typeface="Consolas" panose="020B0609020204030204" pitchFamily="49" charset="0"/>
              </a:rPr>
              <a:t>fout</a:t>
            </a:r>
            <a:r>
              <a:rPr lang="en-US" sz="1400" dirty="0">
                <a:solidFill>
                  <a:schemeClr val="tx1">
                    <a:lumMod val="50000"/>
                  </a:schemeClr>
                </a:solidFill>
                <a:latin typeface="Consolas" panose="020B0609020204030204" pitchFamily="49" charset="0"/>
                <a:cs typeface="Consolas" panose="020B0609020204030204" pitchFamily="49" charset="0"/>
              </a:rPr>
              <a:t> = </a:t>
            </a:r>
            <a:r>
              <a:rPr lang="en-US" sz="1400" dirty="0" err="1">
                <a:solidFill>
                  <a:schemeClr val="tx1">
                    <a:lumMod val="50000"/>
                  </a:schemeClr>
                </a:solidFill>
                <a:latin typeface="Consolas" panose="020B0609020204030204" pitchFamily="49" charset="0"/>
                <a:cs typeface="Consolas" panose="020B0609020204030204" pitchFamily="49" charset="0"/>
              </a:rPr>
              <a:t>fopen</a:t>
            </a:r>
            <a:r>
              <a:rPr lang="en-US" sz="1400" dirty="0">
                <a:solidFill>
                  <a:schemeClr val="tx1">
                    <a:lumMod val="50000"/>
                  </a:schemeClr>
                </a:solidFill>
                <a:latin typeface="Consolas" panose="020B0609020204030204" pitchFamily="49" charset="0"/>
                <a:cs typeface="Consolas" panose="020B0609020204030204" pitchFamily="49" charset="0"/>
              </a:rPr>
              <a:t>(</a:t>
            </a:r>
            <a:r>
              <a:rPr lang="en-US" sz="1400" dirty="0" err="1">
                <a:solidFill>
                  <a:srgbClr val="0070C0"/>
                </a:solidFill>
                <a:latin typeface="Consolas" panose="020B0609020204030204" pitchFamily="49" charset="0"/>
                <a:cs typeface="Consolas" panose="020B0609020204030204" pitchFamily="49" charset="0"/>
              </a:rPr>
              <a:t>argv</a:t>
            </a:r>
            <a:r>
              <a:rPr lang="en-US" sz="1400" dirty="0">
                <a:solidFill>
                  <a:srgbClr val="0070C0"/>
                </a:solidFill>
                <a:latin typeface="Consolas" panose="020B0609020204030204" pitchFamily="49" charset="0"/>
                <a:cs typeface="Consolas" panose="020B0609020204030204" pitchFamily="49" charset="0"/>
              </a:rPr>
              <a:t>[2]</a:t>
            </a:r>
            <a:r>
              <a:rPr lang="en-US" sz="1400" dirty="0">
                <a:solidFill>
                  <a:schemeClr val="tx1">
                    <a:lumMod val="50000"/>
                  </a:schemeClr>
                </a:solidFill>
                <a:latin typeface="Consolas" panose="020B0609020204030204" pitchFamily="49" charset="0"/>
                <a:cs typeface="Consolas" panose="020B0609020204030204" pitchFamily="49" charset="0"/>
              </a:rPr>
              <a:t>, </a:t>
            </a:r>
            <a:r>
              <a:rPr lang="en-US" sz="1400" dirty="0">
                <a:solidFill>
                  <a:srgbClr val="FF0000"/>
                </a:solidFill>
                <a:latin typeface="Consolas" panose="020B0609020204030204" pitchFamily="49" charset="0"/>
                <a:cs typeface="Consolas" panose="020B0609020204030204" pitchFamily="49" charset="0"/>
              </a:rPr>
              <a:t>"w</a:t>
            </a:r>
            <a:r>
              <a:rPr lang="en-US" sz="1400" dirty="0">
                <a:solidFill>
                  <a:schemeClr val="tx1">
                    <a:lumMod val="50000"/>
                  </a:schemeClr>
                </a:solidFill>
                <a:latin typeface="Consolas" panose="020B0609020204030204" pitchFamily="49" charset="0"/>
                <a:cs typeface="Consolas" panose="020B0609020204030204" pitchFamily="49" charset="0"/>
              </a:rPr>
              <a:t>") == NULL) {</a:t>
            </a:r>
          </a:p>
          <a:p>
            <a:r>
              <a:rPr lang="en-US" sz="1400" dirty="0">
                <a:solidFill>
                  <a:schemeClr val="tx1">
                    <a:lumMod val="50000"/>
                  </a:schemeClr>
                </a:solidFill>
                <a:latin typeface="Consolas" panose="020B0609020204030204" pitchFamily="49" charset="0"/>
                <a:cs typeface="Consolas" panose="020B0609020204030204" pitchFamily="49" charset="0"/>
              </a:rPr>
              <a:t>    </a:t>
            </a:r>
            <a:r>
              <a:rPr lang="en-US" sz="1400" dirty="0" err="1">
                <a:solidFill>
                  <a:schemeClr val="tx1">
                    <a:lumMod val="50000"/>
                  </a:schemeClr>
                </a:solidFill>
                <a:latin typeface="Consolas" panose="020B0609020204030204" pitchFamily="49" charset="0"/>
                <a:cs typeface="Consolas" panose="020B0609020204030204" pitchFamily="49" charset="0"/>
              </a:rPr>
              <a:t>fprintf</a:t>
            </a:r>
            <a:r>
              <a:rPr lang="en-US" sz="1400" dirty="0">
                <a:solidFill>
                  <a:schemeClr val="tx1">
                    <a:lumMod val="50000"/>
                  </a:schemeClr>
                </a:solidFill>
                <a:latin typeface="Consolas" panose="020B0609020204030204" pitchFamily="49" charset="0"/>
                <a:cs typeface="Consolas" panose="020B0609020204030204" pitchFamily="49" charset="0"/>
              </a:rPr>
              <a:t>(stderr, "</a:t>
            </a:r>
            <a:r>
              <a:rPr lang="en-US" sz="1400" dirty="0" err="1">
                <a:solidFill>
                  <a:schemeClr val="tx1">
                    <a:lumMod val="50000"/>
                  </a:schemeClr>
                </a:solidFill>
                <a:latin typeface="Consolas" panose="020B0609020204030204" pitchFamily="49" charset="0"/>
                <a:cs typeface="Consolas" panose="020B0609020204030204" pitchFamily="49" charset="0"/>
              </a:rPr>
              <a:t>fopen</a:t>
            </a:r>
            <a:r>
              <a:rPr lang="en-US" sz="1400" dirty="0">
                <a:solidFill>
                  <a:schemeClr val="tx1">
                    <a:lumMod val="50000"/>
                  </a:schemeClr>
                </a:solidFill>
                <a:latin typeface="Consolas" panose="020B0609020204030204" pitchFamily="49" charset="0"/>
                <a:cs typeface="Consolas" panose="020B0609020204030204" pitchFamily="49" charset="0"/>
              </a:rPr>
              <a:t> for write failed\n");</a:t>
            </a:r>
          </a:p>
          <a:p>
            <a:r>
              <a:rPr lang="en-US" sz="1400" dirty="0">
                <a:solidFill>
                  <a:schemeClr val="tx1">
                    <a:lumMod val="50000"/>
                  </a:schemeClr>
                </a:solidFill>
                <a:latin typeface="Consolas" panose="020B0609020204030204" pitchFamily="49" charset="0"/>
                <a:cs typeface="Consolas" panose="020B0609020204030204" pitchFamily="49" charset="0"/>
              </a:rPr>
              <a:t>    </a:t>
            </a:r>
            <a:r>
              <a:rPr lang="en-US" sz="1400" dirty="0" err="1">
                <a:solidFill>
                  <a:schemeClr val="tx1">
                    <a:lumMod val="50000"/>
                  </a:schemeClr>
                </a:solidFill>
                <a:latin typeface="Consolas" panose="020B0609020204030204" pitchFamily="49" charset="0"/>
                <a:cs typeface="Consolas" panose="020B0609020204030204" pitchFamily="49" charset="0"/>
              </a:rPr>
              <a:t>fclose</a:t>
            </a:r>
            <a:r>
              <a:rPr lang="en-US" sz="1400" dirty="0">
                <a:solidFill>
                  <a:schemeClr val="tx1">
                    <a:lumMod val="50000"/>
                  </a:schemeClr>
                </a:solidFill>
                <a:latin typeface="Consolas" panose="020B0609020204030204" pitchFamily="49" charset="0"/>
                <a:cs typeface="Consolas" panose="020B0609020204030204" pitchFamily="49" charset="0"/>
              </a:rPr>
              <a:t>(</a:t>
            </a:r>
            <a:r>
              <a:rPr lang="en-US" sz="1400" dirty="0">
                <a:solidFill>
                  <a:srgbClr val="7030A0"/>
                </a:solidFill>
                <a:latin typeface="Consolas" panose="020B0609020204030204" pitchFamily="49" charset="0"/>
                <a:cs typeface="Consolas" panose="020B0609020204030204" pitchFamily="49" charset="0"/>
              </a:rPr>
              <a:t>fin</a:t>
            </a:r>
            <a:r>
              <a:rPr lang="en-US" sz="1400" dirty="0">
                <a:solidFill>
                  <a:schemeClr val="tx1">
                    <a:lumMod val="50000"/>
                  </a:schemeClr>
                </a:solidFill>
                <a:latin typeface="Consolas" panose="020B0609020204030204" pitchFamily="49" charset="0"/>
                <a:cs typeface="Consolas" panose="020B0609020204030204" pitchFamily="49" charset="0"/>
              </a:rPr>
              <a:t>);</a:t>
            </a:r>
          </a:p>
          <a:p>
            <a:r>
              <a:rPr lang="en-US" sz="1400" dirty="0">
                <a:solidFill>
                  <a:schemeClr val="tx1">
                    <a:lumMod val="50000"/>
                  </a:schemeClr>
                </a:solidFill>
                <a:latin typeface="Consolas" panose="020B0609020204030204" pitchFamily="49" charset="0"/>
                <a:cs typeface="Consolas" panose="020B0609020204030204" pitchFamily="49" charset="0"/>
              </a:rPr>
              <a:t>    return EXIT_FAILURE;</a:t>
            </a:r>
          </a:p>
          <a:p>
            <a:r>
              <a:rPr lang="en-US" sz="1400" dirty="0">
                <a:solidFill>
                  <a:schemeClr val="tx1">
                    <a:lumMod val="50000"/>
                  </a:schemeClr>
                </a:solidFill>
                <a:latin typeface="Consolas" panose="020B0609020204030204" pitchFamily="49" charset="0"/>
                <a:cs typeface="Consolas" panose="020B0609020204030204" pitchFamily="49" charset="0"/>
              </a:rPr>
              <a:t>  }</a:t>
            </a:r>
          </a:p>
        </p:txBody>
      </p:sp>
      <p:sp>
        <p:nvSpPr>
          <p:cNvPr id="6" name="TextBox 5">
            <a:extLst>
              <a:ext uri="{FF2B5EF4-FFF2-40B4-BE49-F238E27FC236}">
                <a16:creationId xmlns:a16="http://schemas.microsoft.com/office/drawing/2014/main" id="{4F61E040-F2CE-794F-B24F-6E3ED9F48B0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18" name="Group 17">
            <a:extLst>
              <a:ext uri="{FF2B5EF4-FFF2-40B4-BE49-F238E27FC236}">
                <a16:creationId xmlns:a16="http://schemas.microsoft.com/office/drawing/2014/main" id="{101D5A35-4B53-2D48-A888-0EB55992BA0B}"/>
              </a:ext>
            </a:extLst>
          </p:cNvPr>
          <p:cNvGrpSpPr/>
          <p:nvPr/>
        </p:nvGrpSpPr>
        <p:grpSpPr>
          <a:xfrm>
            <a:off x="2943855" y="2294372"/>
            <a:ext cx="2045184" cy="646331"/>
            <a:chOff x="292495" y="3059445"/>
            <a:chExt cx="2045184" cy="646331"/>
          </a:xfrm>
        </p:grpSpPr>
        <p:sp>
          <p:nvSpPr>
            <p:cNvPr id="7" name="Left Brace 6">
              <a:extLst>
                <a:ext uri="{FF2B5EF4-FFF2-40B4-BE49-F238E27FC236}">
                  <a16:creationId xmlns:a16="http://schemas.microsoft.com/office/drawing/2014/main" id="{6080B038-9898-5D42-954B-CB45BD386E14}"/>
                </a:ext>
              </a:extLst>
            </p:cNvPr>
            <p:cNvSpPr/>
            <p:nvPr/>
          </p:nvSpPr>
          <p:spPr>
            <a:xfrm rot="10800000">
              <a:off x="292495" y="3241011"/>
              <a:ext cx="535497" cy="464764"/>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TextBox 7">
              <a:extLst>
                <a:ext uri="{FF2B5EF4-FFF2-40B4-BE49-F238E27FC236}">
                  <a16:creationId xmlns:a16="http://schemas.microsoft.com/office/drawing/2014/main" id="{5E9A2F15-4DA6-A147-87F0-F1FBAF2340BA}"/>
                </a:ext>
              </a:extLst>
            </p:cNvPr>
            <p:cNvSpPr txBox="1"/>
            <p:nvPr/>
          </p:nvSpPr>
          <p:spPr>
            <a:xfrm>
              <a:off x="740107" y="3059445"/>
              <a:ext cx="1597572" cy="646331"/>
            </a:xfrm>
            <a:prstGeom prst="rect">
              <a:avLst/>
            </a:prstGeom>
            <a:solidFill>
              <a:schemeClr val="bg1"/>
            </a:solidFill>
            <a:ln w="28575">
              <a:solidFill>
                <a:schemeClr val="accent1"/>
              </a:solidFill>
            </a:ln>
          </p:spPr>
          <p:txBody>
            <a:bodyPr wrap="square" rtlCol="0">
              <a:spAutoFit/>
            </a:bodyPr>
            <a:lstStyle/>
            <a:p>
              <a:r>
                <a:rPr lang="en-US" dirty="0">
                  <a:solidFill>
                    <a:srgbClr val="0070C0"/>
                  </a:solidFill>
                </a:rPr>
                <a:t>To handle </a:t>
              </a:r>
              <a:r>
                <a:rPr lang="en-US" dirty="0">
                  <a:solidFill>
                    <a:srgbClr val="FF0000"/>
                  </a:solidFill>
                </a:rPr>
                <a:t>bytes</a:t>
              </a:r>
              <a:r>
                <a:rPr lang="en-US" dirty="0">
                  <a:solidFill>
                    <a:srgbClr val="0070C0"/>
                  </a:solidFill>
                </a:rPr>
                <a:t> moved</a:t>
              </a:r>
            </a:p>
          </p:txBody>
        </p:sp>
      </p:grpSp>
      <p:sp>
        <p:nvSpPr>
          <p:cNvPr id="21" name="Rounded Rectangle 20">
            <a:extLst>
              <a:ext uri="{FF2B5EF4-FFF2-40B4-BE49-F238E27FC236}">
                <a16:creationId xmlns:a16="http://schemas.microsoft.com/office/drawing/2014/main" id="{F6D6A6A5-2387-1A42-8EE5-6D379C05B132}"/>
              </a:ext>
            </a:extLst>
          </p:cNvPr>
          <p:cNvSpPr/>
          <p:nvPr/>
        </p:nvSpPr>
        <p:spPr bwMode="auto">
          <a:xfrm>
            <a:off x="6130711" y="2637178"/>
            <a:ext cx="5591146" cy="1583643"/>
          </a:xfrm>
          <a:prstGeom prst="roundRect">
            <a:avLst>
              <a:gd name="adj" fmla="val 1805"/>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0" rIns="91440" bIns="45720" numCol="1" rtlCol="0" anchor="t" anchorCtr="0" compatLnSpc="1">
            <a:prstTxWarp prst="textNoShape">
              <a:avLst/>
            </a:prstTxWarp>
            <a:noAutofit/>
          </a:bodyPr>
          <a:lstStyle/>
          <a:p>
            <a:r>
              <a:rPr lang="en-US" sz="1400" dirty="0">
                <a:solidFill>
                  <a:schemeClr val="tx1">
                    <a:lumMod val="50000"/>
                  </a:schemeClr>
                </a:solidFill>
                <a:latin typeface="Consolas" panose="020B0609020204030204" pitchFamily="49" charset="0"/>
                <a:cs typeface="Consolas" panose="020B0609020204030204" pitchFamily="49" charset="0"/>
              </a:rPr>
              <a:t>% ls –ls ZZZ</a:t>
            </a:r>
          </a:p>
          <a:p>
            <a:r>
              <a:rPr lang="en-US" sz="1400" dirty="0">
                <a:solidFill>
                  <a:schemeClr val="tx1">
                    <a:lumMod val="50000"/>
                  </a:schemeClr>
                </a:solidFill>
                <a:latin typeface="Consolas" panose="020B0609020204030204" pitchFamily="49" charset="0"/>
                <a:cs typeface="Consolas" panose="020B0609020204030204" pitchFamily="49" charset="0"/>
              </a:rPr>
              <a:t>ls: ZZZ: No such file or directory</a:t>
            </a:r>
          </a:p>
          <a:p>
            <a:r>
              <a:rPr lang="en-US" sz="1400" dirty="0">
                <a:solidFill>
                  <a:schemeClr val="tx1">
                    <a:lumMod val="50000"/>
                  </a:schemeClr>
                </a:solidFill>
                <a:latin typeface="Consolas" panose="020B0609020204030204" pitchFamily="49" charset="0"/>
                <a:cs typeface="Consolas" panose="020B0609020204030204" pitchFamily="49" charset="0"/>
              </a:rPr>
              <a:t>% ./</a:t>
            </a:r>
            <a:r>
              <a:rPr lang="en-US" sz="1400" dirty="0" err="1">
                <a:solidFill>
                  <a:schemeClr val="tx1">
                    <a:lumMod val="50000"/>
                  </a:schemeClr>
                </a:solidFill>
                <a:latin typeface="Consolas" panose="020B0609020204030204" pitchFamily="49" charset="0"/>
                <a:cs typeface="Consolas" panose="020B0609020204030204" pitchFamily="49" charset="0"/>
              </a:rPr>
              <a:t>a.out</a:t>
            </a:r>
            <a:r>
              <a:rPr lang="en-US" sz="1400" dirty="0">
                <a:solidFill>
                  <a:schemeClr val="tx1">
                    <a:lumMod val="50000"/>
                  </a:schemeClr>
                </a:solidFill>
                <a:latin typeface="Consolas" panose="020B0609020204030204" pitchFamily="49" charset="0"/>
                <a:cs typeface="Consolas" panose="020B0609020204030204" pitchFamily="49" charset="0"/>
              </a:rPr>
              <a:t> </a:t>
            </a:r>
            <a:r>
              <a:rPr lang="en-US" sz="1400" dirty="0" err="1">
                <a:solidFill>
                  <a:schemeClr val="tx1">
                    <a:lumMod val="50000"/>
                  </a:schemeClr>
                </a:solidFill>
                <a:latin typeface="Consolas" panose="020B0609020204030204" pitchFamily="49" charset="0"/>
                <a:cs typeface="Consolas" panose="020B0609020204030204" pitchFamily="49" charset="0"/>
              </a:rPr>
              <a:t>cp.c</a:t>
            </a:r>
            <a:r>
              <a:rPr lang="en-US" sz="1400" dirty="0">
                <a:solidFill>
                  <a:schemeClr val="tx1">
                    <a:lumMod val="50000"/>
                  </a:schemeClr>
                </a:solidFill>
                <a:latin typeface="Consolas" panose="020B0609020204030204" pitchFamily="49" charset="0"/>
                <a:cs typeface="Consolas" panose="020B0609020204030204" pitchFamily="49" charset="0"/>
              </a:rPr>
              <a:t> ZZZ</a:t>
            </a:r>
          </a:p>
          <a:p>
            <a:r>
              <a:rPr lang="en-US" sz="1400" dirty="0">
                <a:solidFill>
                  <a:schemeClr val="tx1">
                    <a:lumMod val="50000"/>
                  </a:schemeClr>
                </a:solidFill>
                <a:latin typeface="Consolas" panose="020B0609020204030204" pitchFamily="49" charset="0"/>
                <a:cs typeface="Consolas" panose="020B0609020204030204" pitchFamily="49" charset="0"/>
              </a:rPr>
              <a:t>bytes copied: 1122</a:t>
            </a:r>
          </a:p>
          <a:p>
            <a:r>
              <a:rPr lang="en-US" sz="1400" dirty="0">
                <a:solidFill>
                  <a:schemeClr val="tx1">
                    <a:lumMod val="50000"/>
                  </a:schemeClr>
                </a:solidFill>
                <a:latin typeface="Consolas" panose="020B0609020204030204" pitchFamily="49" charset="0"/>
                <a:cs typeface="Consolas" panose="020B0609020204030204" pitchFamily="49" charset="0"/>
              </a:rPr>
              <a:t>% ls -ls </a:t>
            </a:r>
            <a:r>
              <a:rPr lang="en-US" sz="1400" dirty="0" err="1">
                <a:solidFill>
                  <a:schemeClr val="tx1">
                    <a:lumMod val="50000"/>
                  </a:schemeClr>
                </a:solidFill>
                <a:latin typeface="Consolas" panose="020B0609020204030204" pitchFamily="49" charset="0"/>
                <a:cs typeface="Consolas" panose="020B0609020204030204" pitchFamily="49" charset="0"/>
              </a:rPr>
              <a:t>cp.c</a:t>
            </a:r>
            <a:r>
              <a:rPr lang="en-US" sz="1400" dirty="0">
                <a:solidFill>
                  <a:schemeClr val="tx1">
                    <a:lumMod val="50000"/>
                  </a:schemeClr>
                </a:solidFill>
                <a:latin typeface="Consolas" panose="020B0609020204030204" pitchFamily="49" charset="0"/>
                <a:cs typeface="Consolas" panose="020B0609020204030204" pitchFamily="49" charset="0"/>
              </a:rPr>
              <a:t> ZZZ</a:t>
            </a:r>
          </a:p>
          <a:p>
            <a:r>
              <a:rPr lang="en-US" sz="1400" dirty="0">
                <a:solidFill>
                  <a:schemeClr val="tx1">
                    <a:lumMod val="50000"/>
                  </a:schemeClr>
                </a:solidFill>
                <a:latin typeface="Consolas" panose="020B0609020204030204" pitchFamily="49" charset="0"/>
                <a:cs typeface="Consolas" panose="020B0609020204030204" pitchFamily="49" charset="0"/>
              </a:rPr>
              <a:t>8 -</a:t>
            </a:r>
            <a:r>
              <a:rPr lang="en-US" sz="1400" dirty="0" err="1">
                <a:solidFill>
                  <a:schemeClr val="tx1">
                    <a:lumMod val="50000"/>
                  </a:schemeClr>
                </a:solidFill>
                <a:latin typeface="Consolas" panose="020B0609020204030204" pitchFamily="49" charset="0"/>
                <a:cs typeface="Consolas" panose="020B0609020204030204" pitchFamily="49" charset="0"/>
              </a:rPr>
              <a:t>rw</a:t>
            </a:r>
            <a:r>
              <a:rPr lang="en-US" sz="1400" dirty="0">
                <a:solidFill>
                  <a:schemeClr val="tx1">
                    <a:lumMod val="50000"/>
                  </a:schemeClr>
                </a:solidFill>
                <a:latin typeface="Consolas" panose="020B0609020204030204" pitchFamily="49" charset="0"/>
                <a:cs typeface="Consolas" panose="020B0609020204030204" pitchFamily="49" charset="0"/>
              </a:rPr>
              <a:t>-r--r--  1 </a:t>
            </a:r>
            <a:r>
              <a:rPr lang="en-US" sz="1400" dirty="0" err="1">
                <a:solidFill>
                  <a:schemeClr val="tx1">
                    <a:lumMod val="50000"/>
                  </a:schemeClr>
                </a:solidFill>
                <a:latin typeface="Consolas" panose="020B0609020204030204" pitchFamily="49" charset="0"/>
                <a:cs typeface="Consolas" panose="020B0609020204030204" pitchFamily="49" charset="0"/>
              </a:rPr>
              <a:t>kmuller</a:t>
            </a:r>
            <a:r>
              <a:rPr lang="en-US" sz="1400" dirty="0">
                <a:solidFill>
                  <a:schemeClr val="tx1">
                    <a:lumMod val="50000"/>
                  </a:schemeClr>
                </a:solidFill>
                <a:latin typeface="Consolas" panose="020B0609020204030204" pitchFamily="49" charset="0"/>
                <a:cs typeface="Consolas" panose="020B0609020204030204" pitchFamily="49" charset="0"/>
              </a:rPr>
              <a:t>  staff  1122 Jul  2 08:51 ZZZ</a:t>
            </a:r>
          </a:p>
          <a:p>
            <a:r>
              <a:rPr lang="en-US" sz="1400" dirty="0">
                <a:solidFill>
                  <a:schemeClr val="tx1">
                    <a:lumMod val="50000"/>
                  </a:schemeClr>
                </a:solidFill>
                <a:latin typeface="Consolas" panose="020B0609020204030204" pitchFamily="49" charset="0"/>
                <a:cs typeface="Consolas" panose="020B0609020204030204" pitchFamily="49" charset="0"/>
              </a:rPr>
              <a:t>8 -</a:t>
            </a:r>
            <a:r>
              <a:rPr lang="en-US" sz="1400" dirty="0" err="1">
                <a:solidFill>
                  <a:schemeClr val="tx1">
                    <a:lumMod val="50000"/>
                  </a:schemeClr>
                </a:solidFill>
                <a:latin typeface="Consolas" panose="020B0609020204030204" pitchFamily="49" charset="0"/>
                <a:cs typeface="Consolas" panose="020B0609020204030204" pitchFamily="49" charset="0"/>
              </a:rPr>
              <a:t>rw</a:t>
            </a:r>
            <a:r>
              <a:rPr lang="en-US" sz="1400" dirty="0">
                <a:solidFill>
                  <a:schemeClr val="tx1">
                    <a:lumMod val="50000"/>
                  </a:schemeClr>
                </a:solidFill>
                <a:latin typeface="Consolas" panose="020B0609020204030204" pitchFamily="49" charset="0"/>
                <a:cs typeface="Consolas" panose="020B0609020204030204" pitchFamily="49" charset="0"/>
              </a:rPr>
              <a:t>-r--r--  1 </a:t>
            </a:r>
            <a:r>
              <a:rPr lang="en-US" sz="1400" dirty="0" err="1">
                <a:solidFill>
                  <a:schemeClr val="tx1">
                    <a:lumMod val="50000"/>
                  </a:schemeClr>
                </a:solidFill>
                <a:latin typeface="Consolas" panose="020B0609020204030204" pitchFamily="49" charset="0"/>
                <a:cs typeface="Consolas" panose="020B0609020204030204" pitchFamily="49" charset="0"/>
              </a:rPr>
              <a:t>kmuller</a:t>
            </a:r>
            <a:r>
              <a:rPr lang="en-US" sz="1400" dirty="0">
                <a:solidFill>
                  <a:schemeClr val="tx1">
                    <a:lumMod val="50000"/>
                  </a:schemeClr>
                </a:solidFill>
                <a:latin typeface="Consolas" panose="020B0609020204030204" pitchFamily="49" charset="0"/>
                <a:cs typeface="Consolas" panose="020B0609020204030204" pitchFamily="49" charset="0"/>
              </a:rPr>
              <a:t>  staff  1122 Jul  2 08:49 </a:t>
            </a:r>
            <a:r>
              <a:rPr lang="en-US" sz="1400" dirty="0" err="1">
                <a:solidFill>
                  <a:schemeClr val="tx1">
                    <a:lumMod val="50000"/>
                  </a:schemeClr>
                </a:solidFill>
                <a:latin typeface="Consolas" panose="020B0609020204030204" pitchFamily="49" charset="0"/>
                <a:cs typeface="Consolas" panose="020B0609020204030204" pitchFamily="49" charset="0"/>
              </a:rPr>
              <a:t>cp.</a:t>
            </a:r>
            <a:r>
              <a:rPr lang="en-US" sz="1400" dirty="0" err="1">
                <a:latin typeface="Consolas" panose="020B0609020204030204" pitchFamily="49" charset="0"/>
                <a:cs typeface="Consolas" panose="020B0609020204030204" pitchFamily="49" charset="0"/>
              </a:rPr>
              <a:t>c</a:t>
            </a:r>
            <a:endParaRPr lang="en-US"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0504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1"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80776" y="64779"/>
            <a:ext cx="11038021" cy="464764"/>
          </a:xfrm>
        </p:spPr>
        <p:txBody>
          <a:bodyPr/>
          <a:lstStyle/>
          <a:p>
            <a:r>
              <a:rPr lang="en-US" dirty="0"/>
              <a:t>C </a:t>
            </a:r>
            <a:r>
              <a:rPr lang="en-US" dirty="0" err="1"/>
              <a:t>fread</a:t>
            </a:r>
            <a:r>
              <a:rPr lang="en-US" dirty="0"/>
              <a:t>/</a:t>
            </a:r>
            <a:r>
              <a:rPr lang="en-US" dirty="0" err="1"/>
              <a:t>fwrite</a:t>
            </a:r>
            <a:r>
              <a:rPr lang="en-US" dirty="0"/>
              <a:t> Example - 2</a:t>
            </a:r>
          </a:p>
        </p:txBody>
      </p:sp>
      <p:sp>
        <p:nvSpPr>
          <p:cNvPr id="5" name="Rounded Rectangle 4">
            <a:extLst>
              <a:ext uri="{FF2B5EF4-FFF2-40B4-BE49-F238E27FC236}">
                <a16:creationId xmlns:a16="http://schemas.microsoft.com/office/drawing/2014/main" id="{E541591E-D55B-E442-8C93-1135BD7C5B04}"/>
              </a:ext>
            </a:extLst>
          </p:cNvPr>
          <p:cNvSpPr/>
          <p:nvPr/>
        </p:nvSpPr>
        <p:spPr bwMode="auto">
          <a:xfrm>
            <a:off x="211681" y="743378"/>
            <a:ext cx="7289667" cy="5773361"/>
          </a:xfrm>
          <a:prstGeom prst="roundRect">
            <a:avLst>
              <a:gd name="adj" fmla="val 1805"/>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0" rIns="91440" bIns="45720" numCol="1" rtlCol="0" anchor="t" anchorCtr="0" compatLnSpc="1">
            <a:prstTxWarp prst="textNoShape">
              <a:avLst/>
            </a:prstTxWarp>
            <a:noAutofit/>
          </a:bodyPr>
          <a:lstStyle/>
          <a:p>
            <a:r>
              <a:rPr lang="en-US" i="1" dirty="0">
                <a:solidFill>
                  <a:srgbClr val="00B050"/>
                </a:solidFill>
                <a:latin typeface="Consolas" panose="020B0609020204030204" pitchFamily="49" charset="0"/>
                <a:cs typeface="Consolas" panose="020B0609020204030204" pitchFamily="49" charset="0"/>
              </a:rPr>
              <a:t>  /* Read from the file, write to </a:t>
            </a:r>
            <a:r>
              <a:rPr lang="en-US" i="1" dirty="0" err="1">
                <a:solidFill>
                  <a:srgbClr val="00B050"/>
                </a:solidFill>
                <a:latin typeface="Consolas" panose="020B0609020204030204" pitchFamily="49" charset="0"/>
                <a:cs typeface="Consolas" panose="020B0609020204030204" pitchFamily="49" charset="0"/>
              </a:rPr>
              <a:t>fout</a:t>
            </a:r>
            <a:r>
              <a:rPr lang="en-US" i="1" dirty="0">
                <a:solidFill>
                  <a:srgbClr val="00B050"/>
                </a:solidFill>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p>
          <a:p>
            <a:r>
              <a:rPr lang="en-US" dirty="0">
                <a:solidFill>
                  <a:srgbClr val="E2661A"/>
                </a:solidFill>
                <a:latin typeface="Consolas" panose="020B0609020204030204" pitchFamily="49" charset="0"/>
                <a:cs typeface="Consolas" panose="020B0609020204030204" pitchFamily="49" charset="0"/>
              </a:rPr>
              <a:t>  while</a:t>
            </a:r>
            <a:r>
              <a:rPr lang="en-US" dirty="0">
                <a:latin typeface="Consolas" panose="020B0609020204030204" pitchFamily="49" charset="0"/>
                <a:cs typeface="Consolas" panose="020B0609020204030204" pitchFamily="49" charset="0"/>
              </a:rPr>
              <a:t> ((</a:t>
            </a:r>
            <a:r>
              <a:rPr lang="en-US" dirty="0" err="1">
                <a:solidFill>
                  <a:schemeClr val="tx1">
                    <a:lumMod val="50000"/>
                  </a:schemeClr>
                </a:solidFill>
                <a:latin typeface="Consolas" panose="020B0609020204030204" pitchFamily="49" charset="0"/>
                <a:cs typeface="Consolas" panose="020B0609020204030204" pitchFamily="49" charset="0"/>
              </a:rPr>
              <a:t>readlen</a:t>
            </a:r>
            <a:r>
              <a:rPr lang="en-US" dirty="0">
                <a:latin typeface="Consolas" panose="020B0609020204030204" pitchFamily="49" charset="0"/>
                <a:cs typeface="Consolas" panose="020B0609020204030204" pitchFamily="49" charset="0"/>
              </a:rPr>
              <a:t> = </a:t>
            </a:r>
            <a:r>
              <a:rPr lang="en-US" dirty="0" err="1">
                <a:solidFill>
                  <a:srgbClr val="FF0000"/>
                </a:solidFill>
                <a:latin typeface="Consolas" panose="020B0609020204030204" pitchFamily="49" charset="0"/>
                <a:cs typeface="Consolas" panose="020B0609020204030204" pitchFamily="49" charset="0"/>
              </a:rPr>
              <a:t>fread</a:t>
            </a:r>
            <a:r>
              <a:rPr lang="en-US" dirty="0">
                <a:latin typeface="Consolas" panose="020B0609020204030204" pitchFamily="49" charset="0"/>
                <a:cs typeface="Consolas" panose="020B0609020204030204" pitchFamily="49" charset="0"/>
              </a:rPr>
              <a:t>(</a:t>
            </a:r>
            <a:r>
              <a:rPr lang="en-US" dirty="0" err="1">
                <a:solidFill>
                  <a:schemeClr val="accent5"/>
                </a:solidFill>
                <a:latin typeface="Consolas" panose="020B0609020204030204" pitchFamily="49" charset="0"/>
                <a:cs typeface="Consolas" panose="020B0609020204030204" pitchFamily="49" charset="0"/>
              </a:rPr>
              <a:t>fbuf</a:t>
            </a:r>
            <a:r>
              <a:rPr lang="en-US" dirty="0">
                <a:latin typeface="Consolas" panose="020B0609020204030204" pitchFamily="49" charset="0"/>
                <a:cs typeface="Consolas" panose="020B0609020204030204" pitchFamily="49" charset="0"/>
              </a:rPr>
              <a:t>, </a:t>
            </a:r>
            <a:r>
              <a:rPr lang="en-US" dirty="0">
                <a:solidFill>
                  <a:schemeClr val="tx1">
                    <a:lumMod val="50000"/>
                  </a:schemeClr>
                </a:solidFill>
                <a:latin typeface="Consolas" panose="020B0609020204030204" pitchFamily="49" charset="0"/>
                <a:cs typeface="Consolas" panose="020B0609020204030204" pitchFamily="49" charset="0"/>
              </a:rPr>
              <a:t>1, </a:t>
            </a:r>
            <a:r>
              <a:rPr lang="en-US" dirty="0">
                <a:solidFill>
                  <a:schemeClr val="accent1"/>
                </a:solidFill>
                <a:latin typeface="Consolas" panose="020B0609020204030204" pitchFamily="49" charset="0"/>
                <a:cs typeface="Consolas" panose="020B0609020204030204" pitchFamily="49" charset="0"/>
              </a:rPr>
              <a:t>BUFSIZ</a:t>
            </a:r>
            <a:r>
              <a:rPr lang="en-US" dirty="0">
                <a:solidFill>
                  <a:schemeClr val="tx1">
                    <a:lumMod val="50000"/>
                  </a:schemeClr>
                </a:solidFill>
                <a:latin typeface="Consolas" panose="020B0609020204030204" pitchFamily="49" charset="0"/>
                <a:cs typeface="Consolas" panose="020B0609020204030204" pitchFamily="49" charset="0"/>
              </a:rPr>
              <a:t>, fin)) &gt; 0) {</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a:solidFill>
                  <a:srgbClr val="E2661A"/>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fwrite</a:t>
            </a:r>
            <a:r>
              <a:rPr lang="en-US" dirty="0">
                <a:latin typeface="Consolas" panose="020B0609020204030204" pitchFamily="49" charset="0"/>
                <a:cs typeface="Consolas" panose="020B0609020204030204" pitchFamily="49" charset="0"/>
              </a:rPr>
              <a:t>(</a:t>
            </a:r>
            <a:r>
              <a:rPr lang="en-US" dirty="0" err="1">
                <a:solidFill>
                  <a:schemeClr val="accent5"/>
                </a:solidFill>
                <a:latin typeface="Consolas" panose="020B0609020204030204" pitchFamily="49" charset="0"/>
                <a:cs typeface="Consolas" panose="020B0609020204030204" pitchFamily="49" charset="0"/>
              </a:rPr>
              <a:t>fbuf</a:t>
            </a:r>
            <a:r>
              <a:rPr lang="en-US" dirty="0">
                <a:latin typeface="Consolas" panose="020B0609020204030204" pitchFamily="49" charset="0"/>
                <a:cs typeface="Consolas" panose="020B0609020204030204" pitchFamily="49" charset="0"/>
              </a:rPr>
              <a:t>, 1, </a:t>
            </a:r>
            <a:r>
              <a:rPr lang="en-US" dirty="0" err="1">
                <a:solidFill>
                  <a:srgbClr val="7030A0"/>
                </a:solidFill>
                <a:latin typeface="Consolas" panose="020B0609020204030204" pitchFamily="49" charset="0"/>
                <a:cs typeface="Consolas" panose="020B0609020204030204" pitchFamily="49" charset="0"/>
              </a:rPr>
              <a:t>readlen</a:t>
            </a:r>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chemeClr val="tx1">
                    <a:lumMod val="50000"/>
                  </a:schemeClr>
                </a:solidFill>
                <a:latin typeface="Consolas" panose="020B0609020204030204" pitchFamily="49" charset="0"/>
                <a:cs typeface="Consolas" panose="020B0609020204030204" pitchFamily="49" charset="0"/>
              </a:rPr>
              <a:t>fout</a:t>
            </a:r>
            <a:r>
              <a:rPr lang="en-US" dirty="0">
                <a:solidFill>
                  <a:schemeClr val="tx1">
                    <a:lumMod val="50000"/>
                  </a:schemeClr>
                </a:solidFill>
                <a:latin typeface="Consolas" panose="020B0609020204030204" pitchFamily="49" charset="0"/>
                <a:cs typeface="Consolas" panose="020B0609020204030204" pitchFamily="49" charset="0"/>
              </a:rPr>
              <a:t>) != </a:t>
            </a:r>
            <a:r>
              <a:rPr lang="en-US" dirty="0" err="1">
                <a:solidFill>
                  <a:srgbClr val="7030A0"/>
                </a:solidFill>
                <a:latin typeface="Consolas" panose="020B0609020204030204" pitchFamily="49" charset="0"/>
                <a:cs typeface="Consolas" panose="020B0609020204030204" pitchFamily="49" charset="0"/>
              </a:rPr>
              <a:t>readlen</a:t>
            </a:r>
            <a:r>
              <a:rPr lang="en-US" dirty="0">
                <a:solidFill>
                  <a:schemeClr val="tx1">
                    <a:lumMod val="50000"/>
                  </a:schemeClr>
                </a:solidFill>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a:p>
            <a:r>
              <a:rPr lang="en-US" dirty="0">
                <a:solidFill>
                  <a:srgbClr val="669900"/>
                </a:solidFill>
                <a:latin typeface="Consolas" panose="020B0609020204030204" pitchFamily="49" charset="0"/>
                <a:cs typeface="Consolas" panose="020B0609020204030204" pitchFamily="49" charset="0"/>
              </a:rPr>
              <a:t>	</a:t>
            </a:r>
            <a:r>
              <a:rPr lang="en-US" dirty="0" err="1">
                <a:solidFill>
                  <a:srgbClr val="669900"/>
                </a:solidFill>
                <a:latin typeface="Consolas" panose="020B0609020204030204" pitchFamily="49" charset="0"/>
                <a:cs typeface="Consolas" panose="020B0609020204030204" pitchFamily="49" charset="0"/>
              </a:rPr>
              <a:t>fprintf</a:t>
            </a:r>
            <a:r>
              <a:rPr lang="en-US" dirty="0">
                <a:latin typeface="Consolas" panose="020B0609020204030204" pitchFamily="49" charset="0"/>
                <a:cs typeface="Consolas" panose="020B0609020204030204" pitchFamily="49" charset="0"/>
              </a:rPr>
              <a:t>(stderr, </a:t>
            </a:r>
            <a:r>
              <a:rPr lang="en-US" dirty="0">
                <a:solidFill>
                  <a:srgbClr val="D94B7B"/>
                </a:solidFill>
                <a:latin typeface="Consolas" panose="020B0609020204030204" pitchFamily="49" charset="0"/>
                <a:cs typeface="Consolas" panose="020B0609020204030204" pitchFamily="49" charset="0"/>
              </a:rPr>
              <a:t>"write failed\n"</a:t>
            </a:r>
            <a:r>
              <a:rPr lang="en-US" dirty="0">
                <a:latin typeface="Consolas" panose="020B0609020204030204" pitchFamily="49" charset="0"/>
                <a:cs typeface="Consolas" panose="020B0609020204030204" pitchFamily="49" charset="0"/>
              </a:rPr>
              <a:t>);</a:t>
            </a:r>
          </a:p>
          <a:p>
            <a:r>
              <a:rPr lang="en-US" dirty="0">
                <a:solidFill>
                  <a:srgbClr val="E2661A"/>
                </a:solidFill>
                <a:latin typeface="Consolas" panose="020B0609020204030204" pitchFamily="49" charset="0"/>
                <a:cs typeface="Consolas" panose="020B0609020204030204" pitchFamily="49" charset="0"/>
              </a:rPr>
              <a:t>     </a:t>
            </a:r>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chemeClr val="tx1">
                    <a:lumMod val="50000"/>
                  </a:schemeClr>
                </a:solidFill>
                <a:latin typeface="Consolas" panose="020B0609020204030204" pitchFamily="49" charset="0"/>
                <a:cs typeface="Consolas" panose="020B0609020204030204" pitchFamily="49" charset="0"/>
              </a:rPr>
              <a:t>retval</a:t>
            </a:r>
            <a:r>
              <a:rPr lang="en-US" dirty="0">
                <a:solidFill>
                  <a:schemeClr val="tx1">
                    <a:lumMod val="50000"/>
                  </a:schemeClr>
                </a:solidFill>
                <a:latin typeface="Consolas" panose="020B0609020204030204" pitchFamily="49" charset="0"/>
                <a:cs typeface="Consolas" panose="020B0609020204030204" pitchFamily="49" charset="0"/>
              </a:rPr>
              <a:t> =  </a:t>
            </a:r>
            <a:r>
              <a:rPr lang="en-US" dirty="0">
                <a:solidFill>
                  <a:srgbClr val="09CE9D"/>
                </a:solidFill>
                <a:latin typeface="Consolas" panose="020B0609020204030204" pitchFamily="49" charset="0"/>
                <a:cs typeface="Consolas" panose="020B0609020204030204" pitchFamily="49" charset="0"/>
              </a:rPr>
              <a:t>EXIT_FAILURE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chemeClr val="tx1">
                    <a:lumMod val="50000"/>
                  </a:schemeClr>
                </a:solidFill>
                <a:latin typeface="Consolas" panose="020B0609020204030204" pitchFamily="49" charset="0"/>
                <a:cs typeface="Consolas" panose="020B0609020204030204" pitchFamily="49" charset="0"/>
              </a:rPr>
              <a:t>break;</a:t>
            </a:r>
          </a:p>
          <a:p>
            <a:r>
              <a:rPr lang="en-US" dirty="0">
                <a:latin typeface="Consolas" panose="020B0609020204030204" pitchFamily="49" charset="0"/>
                <a:cs typeface="Consolas" panose="020B0609020204030204" pitchFamily="49" charset="0"/>
              </a:rPr>
              <a:t>    </a:t>
            </a:r>
            <a:r>
              <a:rPr lang="en-US" dirty="0">
                <a:solidFill>
                  <a:schemeClr val="tx1">
                    <a:lumMod val="50000"/>
                  </a:schemeClr>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err="1">
                <a:solidFill>
                  <a:schemeClr val="tx1">
                    <a:lumMod val="50000"/>
                  </a:schemeClr>
                </a:solidFill>
                <a:latin typeface="Consolas" panose="020B0609020204030204" pitchFamily="49" charset="0"/>
                <a:cs typeface="Consolas" panose="020B0609020204030204" pitchFamily="49" charset="0"/>
              </a:rPr>
              <a:t>bytes_copied</a:t>
            </a:r>
            <a:r>
              <a:rPr lang="en-US" dirty="0">
                <a:solidFill>
                  <a:schemeClr val="tx1">
                    <a:lumMod val="50000"/>
                  </a:schemeClr>
                </a:solidFill>
                <a:latin typeface="Consolas" panose="020B0609020204030204" pitchFamily="49" charset="0"/>
                <a:cs typeface="Consolas" panose="020B0609020204030204" pitchFamily="49" charset="0"/>
              </a:rPr>
              <a:t> += </a:t>
            </a:r>
            <a:r>
              <a:rPr lang="en-US" dirty="0" err="1">
                <a:solidFill>
                  <a:schemeClr val="tx1">
                    <a:lumMod val="50000"/>
                  </a:schemeClr>
                </a:solidFill>
                <a:latin typeface="Consolas" panose="020B0609020204030204" pitchFamily="49" charset="0"/>
                <a:cs typeface="Consolas" panose="020B0609020204030204" pitchFamily="49" charset="0"/>
              </a:rPr>
              <a:t>readlen</a:t>
            </a:r>
            <a:r>
              <a:rPr lang="en-US" dirty="0">
                <a:solidFill>
                  <a:schemeClr val="tx1">
                    <a:lumMod val="50000"/>
                  </a:schemeClr>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a:t>
            </a:r>
            <a:r>
              <a:rPr lang="en-US" dirty="0">
                <a:solidFill>
                  <a:schemeClr val="accent3"/>
                </a:solidFill>
                <a:latin typeface="Consolas" panose="020B0609020204030204" pitchFamily="49" charset="0"/>
                <a:cs typeface="Consolas" panose="020B0609020204030204" pitchFamily="49" charset="0"/>
              </a:rPr>
              <a:t>//running sum bytes copied</a:t>
            </a:r>
          </a:p>
          <a:p>
            <a:r>
              <a:rPr lang="en-US" dirty="0">
                <a:latin typeface="Consolas" panose="020B0609020204030204" pitchFamily="49" charset="0"/>
                <a:cs typeface="Consolas" panose="020B0609020204030204" pitchFamily="49" charset="0"/>
              </a:rPr>
              <a:t>  </a:t>
            </a:r>
            <a:r>
              <a:rPr lang="en-US" dirty="0">
                <a:solidFill>
                  <a:schemeClr val="tx1">
                    <a:lumMod val="50000"/>
                  </a:schemeClr>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p>
          <a:p>
            <a:r>
              <a:rPr lang="en-US" dirty="0">
                <a:solidFill>
                  <a:schemeClr val="tx1">
                    <a:lumMod val="50000"/>
                  </a:schemeClr>
                </a:solidFill>
                <a:latin typeface="Consolas" panose="020B0609020204030204" pitchFamily="49" charset="0"/>
                <a:cs typeface="Consolas" panose="020B0609020204030204" pitchFamily="49" charset="0"/>
              </a:rPr>
              <a:t>  if (</a:t>
            </a:r>
            <a:r>
              <a:rPr lang="en-US" dirty="0" err="1">
                <a:solidFill>
                  <a:schemeClr val="tx1">
                    <a:lumMod val="50000"/>
                  </a:schemeClr>
                </a:solidFill>
                <a:latin typeface="Consolas" panose="020B0609020204030204" pitchFamily="49" charset="0"/>
                <a:cs typeface="Consolas" panose="020B0609020204030204" pitchFamily="49" charset="0"/>
              </a:rPr>
              <a:t>retval</a:t>
            </a:r>
            <a:r>
              <a:rPr lang="en-US" dirty="0">
                <a:solidFill>
                  <a:schemeClr val="tx1">
                    <a:lumMod val="50000"/>
                  </a:schemeClr>
                </a:solidFill>
                <a:latin typeface="Consolas" panose="020B0609020204030204" pitchFamily="49" charset="0"/>
                <a:cs typeface="Consolas" panose="020B0609020204030204" pitchFamily="49" charset="0"/>
              </a:rPr>
              <a:t> == EXIT_FAILURE)</a:t>
            </a: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chemeClr val="tx1">
                    <a:lumMod val="50000"/>
                  </a:schemeClr>
                </a:solidFill>
                <a:latin typeface="Consolas" panose="020B0609020204030204" pitchFamily="49" charset="0"/>
                <a:cs typeface="Consolas" panose="020B0609020204030204" pitchFamily="49" charset="0"/>
              </a:rPr>
              <a:t>printf</a:t>
            </a:r>
            <a:r>
              <a:rPr lang="en-US" dirty="0">
                <a:solidFill>
                  <a:schemeClr val="tx1">
                    <a:lumMod val="50000"/>
                  </a:schemeClr>
                </a:solidFill>
                <a:latin typeface="Consolas" panose="020B0609020204030204" pitchFamily="49" charset="0"/>
                <a:cs typeface="Consolas" panose="020B0609020204030204" pitchFamily="49" charset="0"/>
              </a:rPr>
              <a:t>("Failure Copy did not complete only ");</a:t>
            </a: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chemeClr val="tx1">
                    <a:lumMod val="50000"/>
                  </a:schemeClr>
                </a:solidFill>
                <a:latin typeface="Consolas" panose="020B0609020204030204" pitchFamily="49" charset="0"/>
                <a:cs typeface="Consolas" panose="020B0609020204030204" pitchFamily="49" charset="0"/>
              </a:rPr>
              <a:t>printf</a:t>
            </a:r>
            <a:r>
              <a:rPr lang="en-US" dirty="0">
                <a:solidFill>
                  <a:schemeClr val="tx1">
                    <a:lumMod val="50000"/>
                  </a:schemeClr>
                </a:solidFill>
                <a:latin typeface="Consolas" panose="020B0609020204030204" pitchFamily="49" charset="0"/>
                <a:cs typeface="Consolas" panose="020B0609020204030204" pitchFamily="49" charset="0"/>
              </a:rPr>
              <a:t>("Bytes copied: </a:t>
            </a:r>
            <a:r>
              <a:rPr lang="en-US" dirty="0">
                <a:solidFill>
                  <a:srgbClr val="FF0000"/>
                </a:solidFill>
                <a:latin typeface="Consolas" panose="020B0609020204030204" pitchFamily="49" charset="0"/>
                <a:cs typeface="Consolas" panose="020B0609020204030204" pitchFamily="49" charset="0"/>
              </a:rPr>
              <a:t>%</a:t>
            </a:r>
            <a:r>
              <a:rPr lang="en-US" dirty="0" err="1">
                <a:solidFill>
                  <a:srgbClr val="FF0000"/>
                </a:solidFill>
                <a:latin typeface="Consolas" panose="020B0609020204030204" pitchFamily="49" charset="0"/>
                <a:cs typeface="Consolas" panose="020B0609020204030204" pitchFamily="49" charset="0"/>
              </a:rPr>
              <a:t>zu</a:t>
            </a:r>
            <a:r>
              <a:rPr lang="en-US" dirty="0">
                <a:solidFill>
                  <a:schemeClr val="tx1">
                    <a:lumMod val="50000"/>
                  </a:schemeClr>
                </a:solidFill>
                <a:latin typeface="Consolas" panose="020B0609020204030204" pitchFamily="49" charset="0"/>
                <a:cs typeface="Consolas" panose="020B0609020204030204" pitchFamily="49" charset="0"/>
              </a:rPr>
              <a:t>\n", </a:t>
            </a:r>
            <a:r>
              <a:rPr lang="en-US" dirty="0" err="1">
                <a:solidFill>
                  <a:schemeClr val="tx1">
                    <a:lumMod val="50000"/>
                  </a:schemeClr>
                </a:solidFill>
                <a:latin typeface="Consolas" panose="020B0609020204030204" pitchFamily="49" charset="0"/>
                <a:cs typeface="Consolas" panose="020B0609020204030204" pitchFamily="49" charset="0"/>
              </a:rPr>
              <a:t>bytes_copied</a:t>
            </a:r>
            <a:r>
              <a:rPr lang="en-US" dirty="0">
                <a:solidFill>
                  <a:schemeClr val="tx1">
                    <a:lumMod val="50000"/>
                  </a:schemeClr>
                </a:solidFill>
                <a:latin typeface="Consolas" panose="020B0609020204030204" pitchFamily="49" charset="0"/>
                <a:cs typeface="Consolas" panose="020B0609020204030204" pitchFamily="49" charset="0"/>
              </a:rPr>
              <a:t>);</a:t>
            </a:r>
          </a:p>
          <a:p>
            <a:endParaRPr lang="en-US" dirty="0">
              <a:solidFill>
                <a:schemeClr val="tx1">
                  <a:lumMod val="50000"/>
                </a:schemeClr>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err="1">
                <a:solidFill>
                  <a:srgbClr val="669900"/>
                </a:solidFill>
                <a:latin typeface="Consolas" panose="020B0609020204030204" pitchFamily="49" charset="0"/>
                <a:cs typeface="Consolas" panose="020B0609020204030204" pitchFamily="49" charset="0"/>
              </a:rPr>
              <a:t>fclose</a:t>
            </a:r>
            <a:r>
              <a:rPr lang="en-US" dirty="0">
                <a:latin typeface="Consolas" panose="020B0609020204030204" pitchFamily="49" charset="0"/>
                <a:cs typeface="Consolas" panose="020B0609020204030204" pitchFamily="49" charset="0"/>
              </a:rPr>
              <a:t>(</a:t>
            </a:r>
            <a:r>
              <a:rPr lang="en-US" dirty="0">
                <a:solidFill>
                  <a:schemeClr val="tx1">
                    <a:lumMod val="50000"/>
                  </a:schemeClr>
                </a:solidFill>
                <a:latin typeface="Consolas" panose="020B0609020204030204" pitchFamily="49" charset="0"/>
                <a:cs typeface="Consolas" panose="020B0609020204030204" pitchFamily="49" charset="0"/>
              </a:rPr>
              <a:t>fin);</a:t>
            </a:r>
          </a:p>
          <a:p>
            <a:r>
              <a:rPr lang="en-US" dirty="0">
                <a:latin typeface="Consolas" panose="020B0609020204030204" pitchFamily="49" charset="0"/>
                <a:cs typeface="Consolas" panose="020B0609020204030204" pitchFamily="49" charset="0"/>
              </a:rPr>
              <a:t>  </a:t>
            </a:r>
            <a:r>
              <a:rPr lang="en-US" dirty="0" err="1">
                <a:solidFill>
                  <a:srgbClr val="669900"/>
                </a:solidFill>
                <a:latin typeface="Consolas" panose="020B0609020204030204" pitchFamily="49" charset="0"/>
                <a:cs typeface="Consolas" panose="020B0609020204030204" pitchFamily="49" charset="0"/>
              </a:rPr>
              <a:t>fclose</a:t>
            </a:r>
            <a:r>
              <a:rPr lang="en-US" dirty="0">
                <a:solidFill>
                  <a:schemeClr val="tx1">
                    <a:lumMod val="50000"/>
                  </a:schemeClr>
                </a:solidFill>
                <a:latin typeface="Consolas" panose="020B0609020204030204" pitchFamily="49" charset="0"/>
                <a:cs typeface="Consolas" panose="020B0609020204030204" pitchFamily="49" charset="0"/>
              </a:rPr>
              <a:t>(</a:t>
            </a:r>
            <a:r>
              <a:rPr lang="en-US" dirty="0" err="1">
                <a:solidFill>
                  <a:schemeClr val="tx1">
                    <a:lumMod val="50000"/>
                  </a:schemeClr>
                </a:solidFill>
                <a:latin typeface="Consolas" panose="020B0609020204030204" pitchFamily="49" charset="0"/>
                <a:cs typeface="Consolas" panose="020B0609020204030204" pitchFamily="49" charset="0"/>
              </a:rPr>
              <a:t>fout</a:t>
            </a:r>
            <a:r>
              <a:rPr lang="en-US" dirty="0">
                <a:solidFill>
                  <a:schemeClr val="tx1">
                    <a:lumMod val="50000"/>
                  </a:schemeClr>
                </a:solidFill>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a:solidFill>
                  <a:srgbClr val="E2661A"/>
                </a:solidFill>
                <a:latin typeface="Consolas" panose="020B0609020204030204" pitchFamily="49" charset="0"/>
                <a:cs typeface="Consolas" panose="020B0609020204030204" pitchFamily="49" charset="0"/>
              </a:rPr>
              <a:t>return</a:t>
            </a:r>
            <a:r>
              <a:rPr lang="en-US" dirty="0">
                <a:latin typeface="Consolas" panose="020B0609020204030204" pitchFamily="49" charset="0"/>
                <a:cs typeface="Consolas" panose="020B0609020204030204" pitchFamily="49" charset="0"/>
              </a:rPr>
              <a:t> </a:t>
            </a:r>
            <a:r>
              <a:rPr lang="en-US" dirty="0" err="1">
                <a:solidFill>
                  <a:srgbClr val="09CE9D"/>
                </a:solidFill>
                <a:latin typeface="Consolas" panose="020B0609020204030204" pitchFamily="49" charset="0"/>
                <a:cs typeface="Consolas" panose="020B0609020204030204" pitchFamily="49" charset="0"/>
              </a:rPr>
              <a:t>retval</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a:t>
            </a:r>
          </a:p>
        </p:txBody>
      </p:sp>
      <p:sp>
        <p:nvSpPr>
          <p:cNvPr id="6" name="TextBox 5">
            <a:extLst>
              <a:ext uri="{FF2B5EF4-FFF2-40B4-BE49-F238E27FC236}">
                <a16:creationId xmlns:a16="http://schemas.microsoft.com/office/drawing/2014/main" id="{4F61E040-F2CE-794F-B24F-6E3ED9F48B04}"/>
              </a:ext>
            </a:extLst>
          </p:cNvPr>
          <p:cNvSpPr txBox="1"/>
          <p:nvPr/>
        </p:nvSpPr>
        <p:spPr>
          <a:xfrm>
            <a:off x="11891918" y="6516739"/>
            <a:ext cx="300082" cy="369332"/>
          </a:xfrm>
          <a:prstGeom prst="rect">
            <a:avLst/>
          </a:prstGeom>
          <a:noFill/>
        </p:spPr>
        <p:txBody>
          <a:bodyPr wrap="none" rtlCol="0">
            <a:spAutoFit/>
          </a:bodyPr>
          <a:lstStyle/>
          <a:p>
            <a:r>
              <a:rPr lang="en-US" dirty="0">
                <a:solidFill>
                  <a:srgbClr val="FF0000"/>
                </a:solidFill>
              </a:rPr>
              <a:t>x</a:t>
            </a:r>
          </a:p>
        </p:txBody>
      </p:sp>
      <p:grpSp>
        <p:nvGrpSpPr>
          <p:cNvPr id="21" name="Group 20">
            <a:extLst>
              <a:ext uri="{FF2B5EF4-FFF2-40B4-BE49-F238E27FC236}">
                <a16:creationId xmlns:a16="http://schemas.microsoft.com/office/drawing/2014/main" id="{8873CEFD-83B3-B245-8E5E-E71447EB4C7B}"/>
              </a:ext>
            </a:extLst>
          </p:cNvPr>
          <p:cNvGrpSpPr/>
          <p:nvPr/>
        </p:nvGrpSpPr>
        <p:grpSpPr>
          <a:xfrm>
            <a:off x="6813706" y="852436"/>
            <a:ext cx="5228253" cy="1477328"/>
            <a:chOff x="7739189" y="672350"/>
            <a:chExt cx="5228253" cy="1477328"/>
          </a:xfrm>
        </p:grpSpPr>
        <p:sp>
          <p:nvSpPr>
            <p:cNvPr id="7" name="TextBox 6">
              <a:extLst>
                <a:ext uri="{FF2B5EF4-FFF2-40B4-BE49-F238E27FC236}">
                  <a16:creationId xmlns:a16="http://schemas.microsoft.com/office/drawing/2014/main" id="{00BEBF4A-F2F1-AB4F-B86C-6F358D5F4602}"/>
                </a:ext>
              </a:extLst>
            </p:cNvPr>
            <p:cNvSpPr txBox="1"/>
            <p:nvPr/>
          </p:nvSpPr>
          <p:spPr>
            <a:xfrm>
              <a:off x="9114473" y="672350"/>
              <a:ext cx="3852969" cy="1477328"/>
            </a:xfrm>
            <a:prstGeom prst="rect">
              <a:avLst/>
            </a:prstGeom>
            <a:solidFill>
              <a:schemeClr val="accent4">
                <a:lumMod val="20000"/>
                <a:lumOff val="80000"/>
              </a:schemeClr>
            </a:solidFill>
            <a:ln w="28575">
              <a:solidFill>
                <a:schemeClr val="accent1"/>
              </a:solidFill>
            </a:ln>
          </p:spPr>
          <p:txBody>
            <a:bodyPr wrap="square" rtlCol="0">
              <a:spAutoFit/>
            </a:bodyPr>
            <a:lstStyle/>
            <a:p>
              <a:r>
                <a:rPr lang="en-US" dirty="0">
                  <a:solidFill>
                    <a:srgbClr val="0070C0"/>
                  </a:solidFill>
                </a:rPr>
                <a:t>By using an element size of 1 with a char buffer, this is byte I/O</a:t>
              </a:r>
            </a:p>
            <a:p>
              <a:endParaRPr lang="en-US" dirty="0">
                <a:solidFill>
                  <a:srgbClr val="0070C0"/>
                </a:solidFill>
              </a:endParaRPr>
            </a:p>
            <a:p>
              <a:r>
                <a:rPr lang="en-US" dirty="0">
                  <a:solidFill>
                    <a:srgbClr val="0070C0"/>
                  </a:solidFill>
                </a:rPr>
                <a:t>Capture the bytes read so you know how many bytes to write</a:t>
              </a:r>
            </a:p>
          </p:txBody>
        </p:sp>
        <p:cxnSp>
          <p:nvCxnSpPr>
            <p:cNvPr id="8" name="Straight Arrow Connector 7">
              <a:extLst>
                <a:ext uri="{FF2B5EF4-FFF2-40B4-BE49-F238E27FC236}">
                  <a16:creationId xmlns:a16="http://schemas.microsoft.com/office/drawing/2014/main" id="{AA122867-5B8A-9042-9DFD-95975A5E56E7}"/>
                </a:ext>
              </a:extLst>
            </p:cNvPr>
            <p:cNvCxnSpPr>
              <a:cxnSpLocks/>
            </p:cNvCxnSpPr>
            <p:nvPr/>
          </p:nvCxnSpPr>
          <p:spPr>
            <a:xfrm flipH="1">
              <a:off x="8067063" y="1319042"/>
              <a:ext cx="1047410"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88D6D3C-FEAD-044A-A748-069C038E0FF8}"/>
                </a:ext>
              </a:extLst>
            </p:cNvPr>
            <p:cNvCxnSpPr>
              <a:cxnSpLocks/>
            </p:cNvCxnSpPr>
            <p:nvPr/>
          </p:nvCxnSpPr>
          <p:spPr>
            <a:xfrm flipH="1">
              <a:off x="7739189" y="1843827"/>
              <a:ext cx="1383076"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1" name="Group 63">
            <a:extLst>
              <a:ext uri="{FF2B5EF4-FFF2-40B4-BE49-F238E27FC236}">
                <a16:creationId xmlns:a16="http://schemas.microsoft.com/office/drawing/2014/main" id="{5E8005E7-901D-0247-9633-25D30841F00E}"/>
              </a:ext>
            </a:extLst>
          </p:cNvPr>
          <p:cNvGraphicFramePr>
            <a:graphicFrameLocks noGrp="1"/>
          </p:cNvGraphicFramePr>
          <p:nvPr/>
        </p:nvGraphicFramePr>
        <p:xfrm>
          <a:off x="8508204" y="4669563"/>
          <a:ext cx="2915920" cy="396240"/>
        </p:xfrm>
        <a:graphic>
          <a:graphicData uri="http://schemas.openxmlformats.org/drawingml/2006/table">
            <a:tbl>
              <a:tblPr/>
              <a:tblGrid>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735071310"/>
                    </a:ext>
                  </a:extLst>
                </a:gridCol>
                <a:gridCol w="208280">
                  <a:extLst>
                    <a:ext uri="{9D8B030D-6E8A-4147-A177-3AD203B41FA5}">
                      <a16:colId xmlns:a16="http://schemas.microsoft.com/office/drawing/2014/main" val="3567322394"/>
                    </a:ext>
                  </a:extLst>
                </a:gridCol>
                <a:gridCol w="208280">
                  <a:extLst>
                    <a:ext uri="{9D8B030D-6E8A-4147-A177-3AD203B41FA5}">
                      <a16:colId xmlns:a16="http://schemas.microsoft.com/office/drawing/2014/main" val="3669248765"/>
                    </a:ext>
                  </a:extLst>
                </a:gridCol>
              </a:tblGrid>
              <a:tr h="266038">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12" name="Group 11">
            <a:extLst>
              <a:ext uri="{FF2B5EF4-FFF2-40B4-BE49-F238E27FC236}">
                <a16:creationId xmlns:a16="http://schemas.microsoft.com/office/drawing/2014/main" id="{3F310037-1D4E-974B-B079-DDB3D0D64D60}"/>
              </a:ext>
            </a:extLst>
          </p:cNvPr>
          <p:cNvGrpSpPr/>
          <p:nvPr/>
        </p:nvGrpSpPr>
        <p:grpSpPr>
          <a:xfrm>
            <a:off x="8446492" y="2539966"/>
            <a:ext cx="3039343" cy="4247317"/>
            <a:chOff x="8941079" y="2124916"/>
            <a:chExt cx="3039343" cy="4247317"/>
          </a:xfrm>
        </p:grpSpPr>
        <p:sp>
          <p:nvSpPr>
            <p:cNvPr id="13" name="Left Brace 12">
              <a:extLst>
                <a:ext uri="{FF2B5EF4-FFF2-40B4-BE49-F238E27FC236}">
                  <a16:creationId xmlns:a16="http://schemas.microsoft.com/office/drawing/2014/main" id="{CF7C8431-B1E8-7949-8DA1-B95E9621B7DA}"/>
                </a:ext>
              </a:extLst>
            </p:cNvPr>
            <p:cNvSpPr/>
            <p:nvPr/>
          </p:nvSpPr>
          <p:spPr>
            <a:xfrm rot="5400000">
              <a:off x="9793266" y="2978503"/>
              <a:ext cx="419101" cy="2072713"/>
            </a:xfrm>
            <a:prstGeom prst="lef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3F575343-A8D6-734B-9D77-6FB4E402A42F}"/>
                </a:ext>
              </a:extLst>
            </p:cNvPr>
            <p:cNvSpPr txBox="1"/>
            <p:nvPr/>
          </p:nvSpPr>
          <p:spPr>
            <a:xfrm>
              <a:off x="8941079" y="2124916"/>
              <a:ext cx="3039343" cy="4247317"/>
            </a:xfrm>
            <a:prstGeom prst="rect">
              <a:avLst/>
            </a:prstGeom>
            <a:noFill/>
          </p:spPr>
          <p:txBody>
            <a:bodyPr wrap="square" rtlCol="0">
              <a:spAutoFit/>
            </a:bodyPr>
            <a:lstStyle/>
            <a:p>
              <a:r>
                <a:rPr lang="en-US" dirty="0">
                  <a:solidFill>
                    <a:schemeClr val="tx1">
                      <a:lumMod val="50000"/>
                    </a:schemeClr>
                  </a:solidFill>
                </a:rPr>
                <a:t>unless file length is an exact multiple of BUFSIZ,</a:t>
              </a:r>
            </a:p>
            <a:p>
              <a:r>
                <a:rPr lang="en-US" dirty="0">
                  <a:solidFill>
                    <a:schemeClr val="tx1">
                      <a:lumMod val="50000"/>
                    </a:schemeClr>
                  </a:solidFill>
                </a:rPr>
                <a:t>the last </a:t>
              </a:r>
              <a:r>
                <a:rPr lang="en-US" dirty="0" err="1">
                  <a:solidFill>
                    <a:schemeClr val="tx1">
                      <a:lumMod val="50000"/>
                    </a:schemeClr>
                  </a:solidFill>
                </a:rPr>
                <a:t>fread</a:t>
              </a:r>
              <a:r>
                <a:rPr lang="en-US" dirty="0">
                  <a:solidFill>
                    <a:schemeClr val="tx1">
                      <a:lumMod val="50000"/>
                    </a:schemeClr>
                  </a:solidFill>
                </a:rPr>
                <a:t>() will always be less than BUFSIZ which is why you write </a:t>
              </a:r>
              <a:r>
                <a:rPr lang="en-US" dirty="0" err="1">
                  <a:solidFill>
                    <a:schemeClr val="tx1">
                      <a:lumMod val="50000"/>
                    </a:schemeClr>
                  </a:solidFill>
                </a:rPr>
                <a:t>readln</a:t>
              </a:r>
              <a:endParaRPr lang="en-US" dirty="0"/>
            </a:p>
            <a:p>
              <a:r>
                <a:rPr lang="en-US" dirty="0"/>
                <a:t>          </a:t>
              </a:r>
              <a:r>
                <a:rPr lang="en-US" dirty="0" err="1">
                  <a:solidFill>
                    <a:schemeClr val="tx1">
                      <a:lumMod val="50000"/>
                    </a:schemeClr>
                  </a:solidFill>
                </a:rPr>
                <a:t>readln</a:t>
              </a:r>
              <a:endParaRPr lang="en-US" dirty="0">
                <a:solidFill>
                  <a:schemeClr val="tx1">
                    <a:lumMod val="50000"/>
                  </a:schemeClr>
                </a:solidFill>
              </a:endParaRPr>
            </a:p>
            <a:p>
              <a:endParaRPr lang="en-US" dirty="0"/>
            </a:p>
            <a:p>
              <a:endParaRPr lang="en-US" dirty="0"/>
            </a:p>
            <a:p>
              <a:endParaRPr lang="en-US" dirty="0"/>
            </a:p>
            <a:p>
              <a:endParaRPr lang="en-US" dirty="0"/>
            </a:p>
            <a:p>
              <a:endParaRPr lang="en-US" dirty="0"/>
            </a:p>
            <a:p>
              <a:r>
                <a:rPr lang="en-US" dirty="0">
                  <a:solidFill>
                    <a:schemeClr val="tx1">
                      <a:lumMod val="50000"/>
                    </a:schemeClr>
                  </a:solidFill>
                </a:rPr>
                <a:t>                BUFSZ</a:t>
              </a:r>
            </a:p>
            <a:p>
              <a:endParaRPr lang="en-US" dirty="0">
                <a:solidFill>
                  <a:schemeClr val="tx1">
                    <a:lumMod val="50000"/>
                  </a:schemeClr>
                </a:solidFill>
              </a:endParaRPr>
            </a:p>
            <a:p>
              <a:r>
                <a:rPr lang="en-US" dirty="0">
                  <a:solidFill>
                    <a:schemeClr val="tx1">
                      <a:lumMod val="50000"/>
                    </a:schemeClr>
                  </a:solidFill>
                </a:rPr>
                <a:t>Jargon: the last record is often called the "runt"</a:t>
              </a:r>
            </a:p>
          </p:txBody>
        </p:sp>
        <p:sp>
          <p:nvSpPr>
            <p:cNvPr id="16" name="Left Brace 15">
              <a:extLst>
                <a:ext uri="{FF2B5EF4-FFF2-40B4-BE49-F238E27FC236}">
                  <a16:creationId xmlns:a16="http://schemas.microsoft.com/office/drawing/2014/main" id="{8BC3D2D5-A8CD-144B-803A-D18C9D98AD41}"/>
                </a:ext>
              </a:extLst>
            </p:cNvPr>
            <p:cNvSpPr/>
            <p:nvPr/>
          </p:nvSpPr>
          <p:spPr>
            <a:xfrm rot="5400000" flipH="1">
              <a:off x="10169692" y="3463457"/>
              <a:ext cx="531330" cy="2894045"/>
            </a:xfrm>
            <a:prstGeom prst="lef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22" name="Straight Arrow Connector 21">
            <a:extLst>
              <a:ext uri="{FF2B5EF4-FFF2-40B4-BE49-F238E27FC236}">
                <a16:creationId xmlns:a16="http://schemas.microsoft.com/office/drawing/2014/main" id="{88557428-BD77-8914-D9D8-6B8240F89E2E}"/>
              </a:ext>
            </a:extLst>
          </p:cNvPr>
          <p:cNvCxnSpPr>
            <a:cxnSpLocks/>
          </p:cNvCxnSpPr>
          <p:nvPr/>
        </p:nvCxnSpPr>
        <p:spPr>
          <a:xfrm>
            <a:off x="2338086" y="1585732"/>
            <a:ext cx="960699" cy="34724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837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58933" y="89522"/>
            <a:ext cx="5340671" cy="879015"/>
          </a:xfrm>
        </p:spPr>
        <p:txBody>
          <a:bodyPr/>
          <a:lstStyle/>
          <a:p>
            <a:r>
              <a:rPr lang="en-US" sz="2800" dirty="0" err="1"/>
              <a:t>putchar</a:t>
            </a:r>
            <a:r>
              <a:rPr lang="en-US" sz="2800" dirty="0"/>
              <a:t>/</a:t>
            </a:r>
            <a:r>
              <a:rPr lang="en-US" sz="2800" dirty="0" err="1"/>
              <a:t>getchar</a:t>
            </a:r>
            <a:br>
              <a:rPr lang="en-US" sz="2800" dirty="0"/>
            </a:br>
            <a:r>
              <a:rPr lang="en-US" sz="2800" dirty="0"/>
              <a:t>Setting up and Usage</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6526890" y="0"/>
            <a:ext cx="5530268" cy="693586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getchar</a:t>
            </a:r>
            <a:endParaRPr lang="en-US" dirty="0">
              <a:solidFill>
                <a:srgbClr val="0070C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putchar</a:t>
            </a:r>
            <a:endParaRPr lang="en-US" dirty="0">
              <a:solidFill>
                <a:srgbClr val="0070C0"/>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.section .</a:t>
            </a:r>
            <a:r>
              <a:rPr lang="en-US" dirty="0" err="1">
                <a:latin typeface="Consolas" panose="020B0609020204030204" pitchFamily="49" charset="0"/>
                <a:cs typeface="Consolas" panose="020B0609020204030204" pitchFamily="49" charset="0"/>
              </a:rPr>
              <a:t>rodata</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Lfstr</a:t>
            </a:r>
            <a:r>
              <a:rPr lang="en-US" dirty="0">
                <a:latin typeface="Consolas" panose="020B0609020204030204" pitchFamily="49" charset="0"/>
                <a:cs typeface="Consolas" panose="020B0609020204030204" pitchFamily="49" charset="0"/>
              </a:rPr>
              <a:t>: .string  "Echo count: %d\n"</a:t>
            </a:r>
          </a:p>
          <a:p>
            <a:r>
              <a:rPr lang="en-US" dirty="0">
                <a:latin typeface="Consolas" panose="020B0609020204030204" pitchFamily="49" charset="0"/>
                <a:cs typeface="Consolas" panose="020B0609020204030204" pitchFamily="49" charset="0"/>
              </a:rPr>
              <a:t>        .text        </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EOF,         -1</a:t>
            </a:r>
          </a:p>
          <a:p>
            <a:r>
              <a:rPr lang="en-US" dirty="0">
                <a:latin typeface="Consolas" panose="020B0609020204030204" pitchFamily="49" charset="0"/>
                <a:cs typeface="Consolas" panose="020B0609020204030204" pitchFamily="49" charset="0"/>
              </a:rPr>
              <a:t>        .type   main, %function</a:t>
            </a:r>
          </a:p>
          <a:p>
            <a:r>
              <a:rPr lang="en-US" dirty="0">
                <a:latin typeface="Consolas" panose="020B0609020204030204" pitchFamily="49" charset="0"/>
                <a:cs typeface="Consolas" panose="020B0609020204030204" pitchFamily="49" charset="0"/>
              </a:rPr>
              <a:t>        .global main	 	 	  	 .</a:t>
            </a:r>
            <a:r>
              <a:rPr lang="en-US" dirty="0" err="1">
                <a:solidFill>
                  <a:schemeClr val="accent1"/>
                </a:solidFill>
                <a:latin typeface="Consolas" panose="020B0609020204030204" pitchFamily="49" charset="0"/>
                <a:cs typeface="Consolas" panose="020B0609020204030204" pitchFamily="49" charset="0"/>
              </a:rPr>
              <a:t>equ</a:t>
            </a:r>
            <a:r>
              <a:rPr lang="en-US" dirty="0">
                <a:solidFill>
                  <a:schemeClr val="accent1"/>
                </a:solidFill>
                <a:latin typeface="Consolas" panose="020B0609020204030204" pitchFamily="49" charset="0"/>
                <a:cs typeface="Consolas" panose="020B0609020204030204" pitchFamily="49" charset="0"/>
              </a:rPr>
              <a:t>    FP_OFF,    12</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EXIT_SUCCESS, 0</a:t>
            </a:r>
          </a:p>
          <a:p>
            <a:r>
              <a:rPr lang="en-US" dirty="0">
                <a:latin typeface="Consolas" panose="020B0609020204030204" pitchFamily="49" charset="0"/>
                <a:cs typeface="Consolas" panose="020B0609020204030204" pitchFamily="49" charset="0"/>
              </a:rPr>
              <a:t>main:   push    </a:t>
            </a:r>
            <a:r>
              <a:rPr lang="en-US"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r4, 0  //r4 = count</a:t>
            </a:r>
          </a:p>
          <a:p>
            <a:endParaRPr lang="en-US" dirty="0">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while loop code will go here */</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Ldone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r1, r4 // count</a:t>
            </a:r>
          </a:p>
          <a:p>
            <a:r>
              <a:rPr lang="en-US" dirty="0">
                <a:solidFill>
                  <a:schemeClr val="accent5"/>
                </a:solidFill>
                <a:latin typeface="Consolas" panose="020B0609020204030204" pitchFamily="49" charset="0"/>
                <a:cs typeface="Consolas" panose="020B0609020204030204" pitchFamily="49" charset="0"/>
              </a:rPr>
              <a:t>        </a:t>
            </a:r>
            <a:r>
              <a:rPr lang="en-US" dirty="0" err="1">
                <a:solidFill>
                  <a:schemeClr val="accent5"/>
                </a:solidFill>
                <a:latin typeface="Consolas" panose="020B0609020204030204" pitchFamily="49" charset="0"/>
                <a:cs typeface="Consolas" panose="020B0609020204030204" pitchFamily="49" charset="0"/>
              </a:rPr>
              <a:t>ldr</a:t>
            </a:r>
            <a:r>
              <a:rPr lang="en-US" dirty="0">
                <a:solidFill>
                  <a:schemeClr val="accent5"/>
                </a:solidFill>
                <a:latin typeface="Consolas" panose="020B0609020204030204" pitchFamily="49" charset="0"/>
                <a:cs typeface="Consolas" panose="020B0609020204030204" pitchFamily="49" charset="0"/>
              </a:rPr>
              <a:t>     r0, =.</a:t>
            </a:r>
            <a:r>
              <a:rPr lang="en-US" dirty="0" err="1">
                <a:solidFill>
                  <a:schemeClr val="accent5"/>
                </a:solidFill>
                <a:latin typeface="Consolas" panose="020B0609020204030204" pitchFamily="49" charset="0"/>
                <a:cs typeface="Consolas" panose="020B0609020204030204" pitchFamily="49" charset="0"/>
              </a:rPr>
              <a:t>Lfstr</a:t>
            </a:r>
            <a:endParaRPr lang="en-US" dirty="0">
              <a:solidFill>
                <a:schemeClr val="accent5"/>
              </a:solidFill>
              <a:latin typeface="Consolas" panose="020B0609020204030204" pitchFamily="49" charset="0"/>
              <a:cs typeface="Consolas" panose="020B0609020204030204" pitchFamily="49" charset="0"/>
            </a:endParaRPr>
          </a:p>
          <a:p>
            <a:r>
              <a:rPr lang="en-US" dirty="0">
                <a:solidFill>
                  <a:schemeClr val="accent5"/>
                </a:solidFill>
                <a:latin typeface="Consolas" panose="020B0609020204030204" pitchFamily="49" charset="0"/>
                <a:cs typeface="Consolas" panose="020B0609020204030204" pitchFamily="49" charset="0"/>
              </a:rPr>
              <a:t>        bl      </a:t>
            </a:r>
            <a:r>
              <a:rPr lang="en-US" dirty="0" err="1">
                <a:solidFill>
                  <a:schemeClr val="accent5"/>
                </a:solidFill>
                <a:latin typeface="Consolas" panose="020B0609020204030204" pitchFamily="49" charset="0"/>
                <a:cs typeface="Consolas" panose="020B0609020204030204" pitchFamily="49" charset="0"/>
              </a:rPr>
              <a:t>printf</a:t>
            </a:r>
            <a:endParaRPr lang="en-US" dirty="0">
              <a:solidFill>
                <a:schemeClr val="accent5"/>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mov     r0, EXIT_SUCCESS</a:t>
            </a:r>
          </a:p>
          <a:p>
            <a:r>
              <a:rPr lang="en-US" dirty="0">
                <a:latin typeface="Consolas" panose="020B0609020204030204" pitchFamily="49" charset="0"/>
                <a:cs typeface="Consolas" panose="020B0609020204030204" pitchFamily="49" charset="0"/>
              </a:rPr>
              <a:t>        sub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pop     </a:t>
            </a:r>
            <a:r>
              <a:rPr lang="en-US"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.size main, (. – main)</a:t>
            </a: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522403" y="1520189"/>
            <a:ext cx="5142708"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stdlib.h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int</a:t>
            </a:r>
          </a:p>
          <a:p>
            <a:r>
              <a:rPr lang="en-US" sz="1600" b="1" dirty="0">
                <a:latin typeface="Courier New" panose="02070309020205020404" pitchFamily="49" charset="0"/>
                <a:cs typeface="Courier New" panose="02070309020205020404" pitchFamily="49" charset="0"/>
              </a:rPr>
              <a:t>main(void)</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int c;</a:t>
            </a:r>
          </a:p>
          <a:p>
            <a:r>
              <a:rPr lang="en-US" sz="1600" b="1" dirty="0">
                <a:solidFill>
                  <a:srgbClr val="0070C0"/>
                </a:solidFill>
                <a:latin typeface="Courier New" panose="02070309020205020404" pitchFamily="49" charset="0"/>
                <a:cs typeface="Courier New" panose="02070309020205020404" pitchFamily="49" charset="0"/>
              </a:rPr>
              <a:t>    int count = 0;</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while ((c = </a:t>
            </a:r>
            <a:r>
              <a:rPr lang="en-US" sz="1600" b="1" dirty="0" err="1">
                <a:latin typeface="Courier New" panose="02070309020205020404" pitchFamily="49" charset="0"/>
                <a:cs typeface="Courier New" panose="02070309020205020404" pitchFamily="49" charset="0"/>
              </a:rPr>
              <a:t>getchar</a:t>
            </a:r>
            <a:r>
              <a:rPr lang="en-US" sz="1600" b="1" dirty="0">
                <a:latin typeface="Courier New" panose="02070309020205020404" pitchFamily="49" charset="0"/>
                <a:cs typeface="Courier New" panose="02070309020205020404" pitchFamily="49" charset="0"/>
              </a:rPr>
              <a:t>()) != EOF) {</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putchar</a:t>
            </a:r>
            <a:r>
              <a:rPr lang="en-US" sz="1600" b="1" dirty="0">
                <a:latin typeface="Courier New" panose="02070309020205020404" pitchFamily="49" charset="0"/>
                <a:cs typeface="Courier New" panose="02070309020205020404" pitchFamily="49" charset="0"/>
              </a:rPr>
              <a:t>(c);</a:t>
            </a:r>
          </a:p>
          <a:p>
            <a:r>
              <a:rPr lang="en-US" sz="1600" b="1" dirty="0">
                <a:latin typeface="Courier New" panose="02070309020205020404" pitchFamily="49" charset="0"/>
                <a:cs typeface="Courier New" panose="02070309020205020404" pitchFamily="49" charset="0"/>
              </a:rPr>
              <a:t>        count++;</a:t>
            </a:r>
          </a:p>
          <a:p>
            <a:r>
              <a:rPr lang="en-US" sz="1600" b="1" dirty="0">
                <a:latin typeface="Courier New" panose="02070309020205020404" pitchFamily="49" charset="0"/>
                <a:cs typeface="Courier New" panose="02070309020205020404" pitchFamily="49" charset="0"/>
              </a:rPr>
              <a:t>    }</a:t>
            </a:r>
            <a:endParaRPr lang="en-US" sz="1600" b="1" dirty="0">
              <a:solidFill>
                <a:schemeClr val="accent5"/>
              </a:solidFill>
              <a:latin typeface="Courier New" panose="02070309020205020404" pitchFamily="49" charset="0"/>
              <a:cs typeface="Courier New" panose="02070309020205020404" pitchFamily="49" charset="0"/>
            </a:endParaRPr>
          </a:p>
          <a:p>
            <a:r>
              <a:rPr lang="en-US" sz="1600" b="1" dirty="0">
                <a:solidFill>
                  <a:schemeClr val="accent5"/>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printf</a:t>
            </a:r>
            <a:r>
              <a:rPr lang="en-US" sz="1600" b="1" dirty="0">
                <a:solidFill>
                  <a:schemeClr val="accent5"/>
                </a:solidFill>
                <a:latin typeface="Courier New" panose="02070309020205020404" pitchFamily="49" charset="0"/>
                <a:cs typeface="Courier New" panose="02070309020205020404" pitchFamily="49" charset="0"/>
              </a:rPr>
              <a:t>("Echo count: %d\n”, count);</a:t>
            </a:r>
          </a:p>
          <a:p>
            <a:r>
              <a:rPr lang="en-US" sz="1600" b="1" dirty="0">
                <a:latin typeface="Courier New" panose="02070309020205020404" pitchFamily="49" charset="0"/>
                <a:cs typeface="Courier New" panose="02070309020205020404" pitchFamily="49" charset="0"/>
              </a:rPr>
              <a:t>    return EXIT_SUCCESS;</a:t>
            </a:r>
          </a:p>
          <a:p>
            <a:r>
              <a:rPr lang="en-US" sz="1600" b="1" dirty="0">
                <a:latin typeface="Courier New" panose="02070309020205020404" pitchFamily="49" charset="0"/>
                <a:cs typeface="Courier New" panose="02070309020205020404" pitchFamily="49" charset="0"/>
              </a:rPr>
              <a:t>}</a:t>
            </a:r>
          </a:p>
        </p:txBody>
      </p:sp>
      <p:sp>
        <p:nvSpPr>
          <p:cNvPr id="2" name="TextBox 1">
            <a:extLst>
              <a:ext uri="{FF2B5EF4-FFF2-40B4-BE49-F238E27FC236}">
                <a16:creationId xmlns:a16="http://schemas.microsoft.com/office/drawing/2014/main" id="{1E320749-93FA-5D4A-B74C-8A193388D529}"/>
              </a:ext>
            </a:extLst>
          </p:cNvPr>
          <p:cNvSpPr txBox="1"/>
          <p:nvPr/>
        </p:nvSpPr>
        <p:spPr>
          <a:xfrm>
            <a:off x="3630002" y="3850776"/>
            <a:ext cx="851515" cy="369332"/>
          </a:xfrm>
          <a:prstGeom prst="rect">
            <a:avLst/>
          </a:prstGeom>
          <a:solidFill>
            <a:schemeClr val="bg1"/>
          </a:solidFill>
          <a:ln>
            <a:solidFill>
              <a:schemeClr val="accent1"/>
            </a:solidFill>
          </a:ln>
        </p:spPr>
        <p:txBody>
          <a:bodyPr wrap="none" rtlCol="0">
            <a:spAutoFit/>
          </a:bodyPr>
          <a:lstStyle/>
          <a:p>
            <a:r>
              <a:rPr lang="en-US" dirty="0">
                <a:solidFill>
                  <a:srgbClr val="0070C0"/>
                </a:solidFill>
              </a:rPr>
              <a:t>r0    r1</a:t>
            </a:r>
          </a:p>
        </p:txBody>
      </p:sp>
      <p:cxnSp>
        <p:nvCxnSpPr>
          <p:cNvPr id="7" name="Straight Arrow Connector 6">
            <a:extLst>
              <a:ext uri="{FF2B5EF4-FFF2-40B4-BE49-F238E27FC236}">
                <a16:creationId xmlns:a16="http://schemas.microsoft.com/office/drawing/2014/main" id="{D6E7CB4B-119B-5A48-A284-4C3111F092B9}"/>
              </a:ext>
            </a:extLst>
          </p:cNvPr>
          <p:cNvCxnSpPr>
            <a:cxnSpLocks/>
          </p:cNvCxnSpPr>
          <p:nvPr/>
        </p:nvCxnSpPr>
        <p:spPr>
          <a:xfrm>
            <a:off x="3781248" y="4123818"/>
            <a:ext cx="0"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C7F8C93-3CCF-D448-816D-7A4464007EC6}"/>
              </a:ext>
            </a:extLst>
          </p:cNvPr>
          <p:cNvCxnSpPr>
            <a:cxnSpLocks/>
          </p:cNvCxnSpPr>
          <p:nvPr/>
        </p:nvCxnSpPr>
        <p:spPr>
          <a:xfrm>
            <a:off x="4238448" y="4123818"/>
            <a:ext cx="361597"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62C1AB1-438D-2047-9F3E-DBDD31B7A26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774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196115" y="458033"/>
            <a:ext cx="5514843" cy="617487"/>
          </a:xfrm>
        </p:spPr>
        <p:txBody>
          <a:bodyPr/>
          <a:lstStyle/>
          <a:p>
            <a:r>
              <a:rPr lang="en-US" sz="2800" dirty="0" err="1"/>
              <a:t>Putchar</a:t>
            </a:r>
            <a:r>
              <a:rPr lang="en-US" sz="2800" dirty="0"/>
              <a:t>/</a:t>
            </a:r>
            <a:r>
              <a:rPr lang="en-US" sz="2800" dirty="0" err="1"/>
              <a:t>getchar</a:t>
            </a:r>
            <a:r>
              <a:rPr lang="en-US" sz="2800" dirty="0"/>
              <a:t>: </a:t>
            </a:r>
            <a:br>
              <a:rPr lang="en-US" sz="2800" dirty="0"/>
            </a:br>
            <a:r>
              <a:rPr lang="en-US" sz="2800" dirty="0"/>
              <a:t>The while loop</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7023279" y="882603"/>
            <a:ext cx="4588388" cy="452889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mov     r4, 0  //count</a:t>
            </a:r>
          </a:p>
          <a:p>
            <a:r>
              <a:rPr lang="en-US" sz="2000" dirty="0">
                <a:solidFill>
                  <a:srgbClr val="00B050"/>
                </a:solidFill>
                <a:latin typeface="Consolas" panose="020B0609020204030204" pitchFamily="49" charset="0"/>
                <a:cs typeface="Consolas" panose="020B0609020204030204" pitchFamily="49" charset="0"/>
              </a:rPr>
              <a:t>        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beq</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Ldone</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Lloop</a:t>
            </a:r>
            <a:r>
              <a:rPr lang="en-US" sz="2000" dirty="0">
                <a:latin typeface="Consolas" panose="020B0609020204030204" pitchFamily="49" charset="0"/>
                <a:cs typeface="Consolas" panose="020B0609020204030204" pitchFamily="49" charset="0"/>
              </a:rPr>
              <a:t>:   </a:t>
            </a:r>
          </a:p>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bl      </a:t>
            </a:r>
            <a:r>
              <a:rPr lang="en-US" sz="2000" dirty="0" err="1">
                <a:solidFill>
                  <a:srgbClr val="7030A0"/>
                </a:solidFill>
                <a:latin typeface="Consolas" panose="020B0609020204030204" pitchFamily="49" charset="0"/>
                <a:cs typeface="Consolas" panose="020B0609020204030204" pitchFamily="49" charset="0"/>
              </a:rPr>
              <a:t>putchar</a:t>
            </a:r>
            <a:endParaRPr lang="en-US" sz="2000" dirty="0">
              <a:solidFill>
                <a:srgbClr val="7030A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add     r4, r4, 1</a:t>
            </a:r>
          </a:p>
          <a:p>
            <a:r>
              <a:rPr lang="en-US" sz="2000" dirty="0">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bne</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Lloop</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Ldone</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mov     r1, r4</a:t>
            </a:r>
          </a:p>
          <a:p>
            <a:r>
              <a:rPr lang="en-US" sz="2000" dirty="0">
                <a:solidFill>
                  <a:srgbClr val="F3753F"/>
                </a:solidFill>
                <a:latin typeface="Consolas" panose="020B0609020204030204" pitchFamily="49" charset="0"/>
                <a:cs typeface="Consolas" panose="020B0609020204030204" pitchFamily="49" charset="0"/>
              </a:rPr>
              <a:t>        </a:t>
            </a:r>
            <a:r>
              <a:rPr lang="en-US" sz="2000" dirty="0" err="1">
                <a:solidFill>
                  <a:srgbClr val="F3753F"/>
                </a:solidFill>
                <a:latin typeface="Consolas" panose="020B0609020204030204" pitchFamily="49" charset="0"/>
                <a:cs typeface="Consolas" panose="020B0609020204030204" pitchFamily="49" charset="0"/>
              </a:rPr>
              <a:t>ldr</a:t>
            </a:r>
            <a:r>
              <a:rPr lang="en-US" sz="2000" dirty="0">
                <a:solidFill>
                  <a:srgbClr val="F3753F"/>
                </a:solidFill>
                <a:latin typeface="Consolas" panose="020B0609020204030204" pitchFamily="49" charset="0"/>
                <a:cs typeface="Consolas" panose="020B0609020204030204" pitchFamily="49" charset="0"/>
              </a:rPr>
              <a:t>     r0, =</a:t>
            </a:r>
            <a:r>
              <a:rPr lang="en-US" sz="2000" dirty="0" err="1">
                <a:solidFill>
                  <a:srgbClr val="F3753F"/>
                </a:solidFill>
                <a:latin typeface="Consolas" panose="020B0609020204030204" pitchFamily="49" charset="0"/>
                <a:cs typeface="Consolas" panose="020B0609020204030204" pitchFamily="49" charset="0"/>
              </a:rPr>
              <a:t>pfstr</a:t>
            </a:r>
            <a:endParaRPr lang="en-US" sz="2000" dirty="0">
              <a:solidFill>
                <a:srgbClr val="F3753F"/>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      </a:t>
            </a:r>
            <a:r>
              <a:rPr lang="en-US" sz="2000" dirty="0" err="1">
                <a:solidFill>
                  <a:srgbClr val="F3753F"/>
                </a:solidFill>
                <a:latin typeface="Consolas" panose="020B0609020204030204" pitchFamily="49" charset="0"/>
                <a:cs typeface="Consolas" panose="020B0609020204030204" pitchFamily="49" charset="0"/>
              </a:rPr>
              <a:t>printf</a:t>
            </a:r>
            <a:endParaRPr lang="en-US" sz="2000" dirty="0">
              <a:solidFill>
                <a:srgbClr val="F3753F"/>
              </a:solidFill>
              <a:latin typeface="Consolas" panose="020B0609020204030204" pitchFamily="49" charset="0"/>
              <a:cs typeface="Consolas" panose="020B0609020204030204" pitchFamily="49" charset="0"/>
            </a:endParaRP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272161" y="2798642"/>
            <a:ext cx="4588389"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stdio.h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stdlib.h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int</a:t>
            </a:r>
          </a:p>
          <a:p>
            <a:r>
              <a:rPr lang="en-US" sz="1600" dirty="0">
                <a:latin typeface="Consolas" panose="020B0609020204030204" pitchFamily="49" charset="0"/>
                <a:cs typeface="Consolas" panose="020B0609020204030204" pitchFamily="49" charset="0"/>
              </a:rPr>
              <a:t>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int c;</a:t>
            </a:r>
          </a:p>
          <a:p>
            <a:r>
              <a:rPr lang="en-US" sz="1600" dirty="0">
                <a:latin typeface="Consolas" panose="020B0609020204030204" pitchFamily="49" charset="0"/>
                <a:cs typeface="Consolas" panose="020B0609020204030204" pitchFamily="49" charset="0"/>
              </a:rPr>
              <a:t>    int count = 0;</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while (</a:t>
            </a:r>
            <a:r>
              <a:rPr lang="en-US" sz="1600" dirty="0">
                <a:solidFill>
                  <a:srgbClr val="00B050"/>
                </a:solidFill>
                <a:latin typeface="Consolas" panose="020B0609020204030204" pitchFamily="49" charset="0"/>
                <a:cs typeface="Consolas" panose="020B0609020204030204" pitchFamily="49" charset="0"/>
              </a:rPr>
              <a:t>(c = </a:t>
            </a:r>
            <a:r>
              <a:rPr lang="en-US" sz="1600" dirty="0" err="1">
                <a:solidFill>
                  <a:srgbClr val="00B050"/>
                </a:solidFill>
                <a:latin typeface="Consolas" panose="020B0609020204030204" pitchFamily="49" charset="0"/>
                <a:cs typeface="Consolas" panose="020B0609020204030204" pitchFamily="49" charset="0"/>
              </a:rPr>
              <a:t>getchar</a:t>
            </a:r>
            <a:r>
              <a:rPr lang="en-US" sz="1600" dirty="0">
                <a:solidFill>
                  <a:srgbClr val="00B050"/>
                </a:solidFill>
                <a:latin typeface="Consolas" panose="020B0609020204030204" pitchFamily="49" charset="0"/>
                <a:cs typeface="Consolas" panose="020B0609020204030204" pitchFamily="49" charset="0"/>
              </a:rPr>
              <a:t>()) != EOF) </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putchar</a:t>
            </a:r>
            <a:r>
              <a:rPr lang="en-US" sz="1600" dirty="0">
                <a:solidFill>
                  <a:srgbClr val="7030A0"/>
                </a:solidFill>
                <a:latin typeface="Consolas" panose="020B0609020204030204" pitchFamily="49" charset="0"/>
                <a:cs typeface="Consolas" panose="020B0609020204030204" pitchFamily="49" charset="0"/>
              </a:rPr>
              <a:t>(c);</a:t>
            </a:r>
          </a:p>
          <a:p>
            <a:r>
              <a:rPr lang="en-US" sz="1600" dirty="0">
                <a:latin typeface="Consolas" panose="020B0609020204030204" pitchFamily="49" charset="0"/>
                <a:cs typeface="Consolas" panose="020B0609020204030204" pitchFamily="49" charset="0"/>
              </a:rPr>
              <a:t>        count++;</a:t>
            </a:r>
          </a:p>
          <a:p>
            <a:r>
              <a:rPr lang="en-US" sz="1600" dirty="0">
                <a:latin typeface="Consolas" panose="020B0609020204030204" pitchFamily="49" charset="0"/>
                <a:cs typeface="Consolas" panose="020B0609020204030204" pitchFamily="49" charset="0"/>
              </a:rPr>
              <a:t>    }</a:t>
            </a:r>
          </a:p>
          <a:p>
            <a:r>
              <a:rPr lang="en-US" sz="1600" dirty="0">
                <a:solidFill>
                  <a:srgbClr val="F3753F"/>
                </a:solidFill>
                <a:latin typeface="Consolas" panose="020B0609020204030204" pitchFamily="49" charset="0"/>
                <a:cs typeface="Consolas" panose="020B0609020204030204" pitchFamily="49" charset="0"/>
              </a:rPr>
              <a:t>    </a:t>
            </a:r>
            <a:r>
              <a:rPr lang="en-US" sz="1600" dirty="0" err="1">
                <a:solidFill>
                  <a:srgbClr val="F3753F"/>
                </a:solidFill>
                <a:latin typeface="Consolas" panose="020B0609020204030204" pitchFamily="49" charset="0"/>
                <a:cs typeface="Consolas" panose="020B0609020204030204" pitchFamily="49" charset="0"/>
              </a:rPr>
              <a:t>printf</a:t>
            </a:r>
            <a:r>
              <a:rPr lang="en-US" sz="1600" dirty="0">
                <a:solidFill>
                  <a:srgbClr val="F3753F"/>
                </a:solidFill>
                <a:latin typeface="Consolas" panose="020B0609020204030204" pitchFamily="49" charset="0"/>
                <a:cs typeface="Consolas" panose="020B0609020204030204" pitchFamily="49" charset="0"/>
              </a:rPr>
              <a:t>("Echo count: %d\n”, count);</a:t>
            </a:r>
          </a:p>
          <a:p>
            <a:r>
              <a:rPr lang="en-US" sz="1600" dirty="0">
                <a:latin typeface="Consolas" panose="020B0609020204030204" pitchFamily="49" charset="0"/>
                <a:cs typeface="Consolas" panose="020B0609020204030204" pitchFamily="49" charset="0"/>
              </a:rPr>
              <a:t>    return EXIT_SUCCESS;</a:t>
            </a:r>
          </a:p>
          <a:p>
            <a:r>
              <a:rPr lang="en-US" sz="1600" dirty="0">
                <a:latin typeface="Consolas" panose="020B0609020204030204" pitchFamily="49" charset="0"/>
                <a:cs typeface="Consolas" panose="020B0609020204030204" pitchFamily="49" charset="0"/>
              </a:rPr>
              <a:t>}</a:t>
            </a:r>
          </a:p>
        </p:txBody>
      </p:sp>
      <p:grpSp>
        <p:nvGrpSpPr>
          <p:cNvPr id="14" name="Group 13">
            <a:extLst>
              <a:ext uri="{FF2B5EF4-FFF2-40B4-BE49-F238E27FC236}">
                <a16:creationId xmlns:a16="http://schemas.microsoft.com/office/drawing/2014/main" id="{444F7BBD-04AC-514E-8A35-D8E25704A2FA}"/>
              </a:ext>
            </a:extLst>
          </p:cNvPr>
          <p:cNvGrpSpPr/>
          <p:nvPr/>
        </p:nvGrpSpPr>
        <p:grpSpPr>
          <a:xfrm>
            <a:off x="3096380" y="1285619"/>
            <a:ext cx="5106610" cy="646331"/>
            <a:chOff x="8661085" y="438783"/>
            <a:chExt cx="5106610" cy="646331"/>
          </a:xfrm>
        </p:grpSpPr>
        <p:sp>
          <p:nvSpPr>
            <p:cNvPr id="15" name="TextBox 14">
              <a:extLst>
                <a:ext uri="{FF2B5EF4-FFF2-40B4-BE49-F238E27FC236}">
                  <a16:creationId xmlns:a16="http://schemas.microsoft.com/office/drawing/2014/main" id="{CDCBAB0C-F4A3-D142-879B-741E9F6CC785}"/>
                </a:ext>
              </a:extLst>
            </p:cNvPr>
            <p:cNvSpPr txBox="1"/>
            <p:nvPr/>
          </p:nvSpPr>
          <p:spPr>
            <a:xfrm>
              <a:off x="8661085" y="438783"/>
              <a:ext cx="4029412"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pre loop test with a call to </a:t>
              </a:r>
              <a:r>
                <a:rPr lang="en-US" dirty="0" err="1">
                  <a:solidFill>
                    <a:srgbClr val="0070C0"/>
                  </a:solidFill>
                </a:rPr>
                <a:t>getchar</a:t>
              </a:r>
              <a:r>
                <a:rPr lang="en-US" dirty="0">
                  <a:solidFill>
                    <a:srgbClr val="0070C0"/>
                  </a:solidFill>
                </a:rPr>
                <a:t>()</a:t>
              </a:r>
            </a:p>
            <a:p>
              <a:r>
                <a:rPr lang="en-US" dirty="0">
                  <a:solidFill>
                    <a:srgbClr val="0070C0"/>
                  </a:solidFill>
                </a:rPr>
                <a:t>if it returns EOF in r0 we are done</a:t>
              </a:r>
            </a:p>
          </p:txBody>
        </p:sp>
        <p:sp>
          <p:nvSpPr>
            <p:cNvPr id="16" name="Left Arrow 15">
              <a:extLst>
                <a:ext uri="{FF2B5EF4-FFF2-40B4-BE49-F238E27FC236}">
                  <a16:creationId xmlns:a16="http://schemas.microsoft.com/office/drawing/2014/main" id="{2533B2E1-3044-E243-B332-01A5FB427A3C}"/>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extBox 19">
            <a:extLst>
              <a:ext uri="{FF2B5EF4-FFF2-40B4-BE49-F238E27FC236}">
                <a16:creationId xmlns:a16="http://schemas.microsoft.com/office/drawing/2014/main" id="{2F0E6AF4-6CAF-0042-BB67-1495C2279193}"/>
              </a:ext>
            </a:extLst>
          </p:cNvPr>
          <p:cNvSpPr txBox="1"/>
          <p:nvPr/>
        </p:nvSpPr>
        <p:spPr>
          <a:xfrm>
            <a:off x="7023279" y="6294019"/>
            <a:ext cx="4883068" cy="400110"/>
          </a:xfrm>
          <a:prstGeom prst="rect">
            <a:avLst/>
          </a:prstGeom>
          <a:noFill/>
        </p:spPr>
        <p:txBody>
          <a:bodyPr wrap="none" rtlCol="0">
            <a:spAutoFit/>
          </a:bodyPr>
          <a:lstStyle/>
          <a:p>
            <a:r>
              <a:rPr lang="en-US" sz="2000" b="1" dirty="0">
                <a:solidFill>
                  <a:srgbClr val="FF0000"/>
                </a:solidFill>
              </a:rPr>
              <a:t>File header and footers are not shown </a:t>
            </a:r>
          </a:p>
        </p:txBody>
      </p:sp>
      <p:grpSp>
        <p:nvGrpSpPr>
          <p:cNvPr id="11" name="Group 10">
            <a:extLst>
              <a:ext uri="{FF2B5EF4-FFF2-40B4-BE49-F238E27FC236}">
                <a16:creationId xmlns:a16="http://schemas.microsoft.com/office/drawing/2014/main" id="{0CEDADDA-081D-0748-8468-1BA8028F1FF1}"/>
              </a:ext>
            </a:extLst>
          </p:cNvPr>
          <p:cNvGrpSpPr/>
          <p:nvPr/>
        </p:nvGrpSpPr>
        <p:grpSpPr>
          <a:xfrm>
            <a:off x="2566356" y="2356423"/>
            <a:ext cx="5460839" cy="646331"/>
            <a:chOff x="8306856" y="438783"/>
            <a:chExt cx="5460839" cy="646331"/>
          </a:xfrm>
        </p:grpSpPr>
        <p:sp>
          <p:nvSpPr>
            <p:cNvPr id="12" name="TextBox 11">
              <a:extLst>
                <a:ext uri="{FF2B5EF4-FFF2-40B4-BE49-F238E27FC236}">
                  <a16:creationId xmlns:a16="http://schemas.microsoft.com/office/drawing/2014/main" id="{42B541F1-2405-4F46-9684-0F6536C8FD27}"/>
                </a:ext>
              </a:extLst>
            </p:cNvPr>
            <p:cNvSpPr txBox="1"/>
            <p:nvPr/>
          </p:nvSpPr>
          <p:spPr>
            <a:xfrm>
              <a:off x="8306856" y="438783"/>
              <a:ext cx="4383641"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echo the character read with </a:t>
              </a:r>
              <a:r>
                <a:rPr lang="en-US" dirty="0" err="1">
                  <a:solidFill>
                    <a:srgbClr val="0070C0"/>
                  </a:solidFill>
                </a:rPr>
                <a:t>getchar</a:t>
              </a:r>
              <a:r>
                <a:rPr lang="en-US" dirty="0">
                  <a:solidFill>
                    <a:srgbClr val="0070C0"/>
                  </a:solidFill>
                </a:rPr>
                <a:t> and then read another and increment count</a:t>
              </a:r>
            </a:p>
          </p:txBody>
        </p:sp>
        <p:sp>
          <p:nvSpPr>
            <p:cNvPr id="13" name="Left Arrow 12">
              <a:extLst>
                <a:ext uri="{FF2B5EF4-FFF2-40B4-BE49-F238E27FC236}">
                  <a16:creationId xmlns:a16="http://schemas.microsoft.com/office/drawing/2014/main" id="{82ABE2BD-93BB-0A4D-8D98-039D5783CD2B}"/>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Left Brace 1">
            <a:extLst>
              <a:ext uri="{FF2B5EF4-FFF2-40B4-BE49-F238E27FC236}">
                <a16:creationId xmlns:a16="http://schemas.microsoft.com/office/drawing/2014/main" id="{15CF23E0-A1AE-D749-8F6F-7471E642F909}"/>
              </a:ext>
            </a:extLst>
          </p:cNvPr>
          <p:cNvSpPr/>
          <p:nvPr/>
        </p:nvSpPr>
        <p:spPr>
          <a:xfrm>
            <a:off x="8027195" y="2485835"/>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grpSp>
        <p:nvGrpSpPr>
          <p:cNvPr id="17" name="Group 16">
            <a:extLst>
              <a:ext uri="{FF2B5EF4-FFF2-40B4-BE49-F238E27FC236}">
                <a16:creationId xmlns:a16="http://schemas.microsoft.com/office/drawing/2014/main" id="{3942BB64-A137-BE4C-B503-FBED433CE36D}"/>
              </a:ext>
            </a:extLst>
          </p:cNvPr>
          <p:cNvGrpSpPr/>
          <p:nvPr/>
        </p:nvGrpSpPr>
        <p:grpSpPr>
          <a:xfrm>
            <a:off x="5103002" y="766777"/>
            <a:ext cx="3078436" cy="416832"/>
            <a:chOff x="10689259" y="664352"/>
            <a:chExt cx="3078436" cy="416832"/>
          </a:xfrm>
        </p:grpSpPr>
        <p:sp>
          <p:nvSpPr>
            <p:cNvPr id="18" name="TextBox 17">
              <a:extLst>
                <a:ext uri="{FF2B5EF4-FFF2-40B4-BE49-F238E27FC236}">
                  <a16:creationId xmlns:a16="http://schemas.microsoft.com/office/drawing/2014/main" id="{D8F101A7-E964-BC40-9DEC-19C6C8F5F8A1}"/>
                </a:ext>
              </a:extLst>
            </p:cNvPr>
            <p:cNvSpPr txBox="1"/>
            <p:nvPr/>
          </p:nvSpPr>
          <p:spPr>
            <a:xfrm>
              <a:off x="10689259" y="664352"/>
              <a:ext cx="1973603"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initialize count</a:t>
              </a:r>
            </a:p>
          </p:txBody>
        </p:sp>
        <p:sp>
          <p:nvSpPr>
            <p:cNvPr id="19" name="Left Arrow 18">
              <a:extLst>
                <a:ext uri="{FF2B5EF4-FFF2-40B4-BE49-F238E27FC236}">
                  <a16:creationId xmlns:a16="http://schemas.microsoft.com/office/drawing/2014/main" id="{ECE3F4EC-79F9-7341-8C53-D9CBF7407939}"/>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20">
            <a:extLst>
              <a:ext uri="{FF2B5EF4-FFF2-40B4-BE49-F238E27FC236}">
                <a16:creationId xmlns:a16="http://schemas.microsoft.com/office/drawing/2014/main" id="{9AC19F88-AF9B-2745-929F-E769BA779FB9}"/>
              </a:ext>
            </a:extLst>
          </p:cNvPr>
          <p:cNvGrpSpPr/>
          <p:nvPr/>
        </p:nvGrpSpPr>
        <p:grpSpPr>
          <a:xfrm>
            <a:off x="3068745" y="3576507"/>
            <a:ext cx="5179123" cy="369332"/>
            <a:chOff x="9192704" y="438783"/>
            <a:chExt cx="5179123" cy="369332"/>
          </a:xfrm>
        </p:grpSpPr>
        <p:sp>
          <p:nvSpPr>
            <p:cNvPr id="22" name="TextBox 21">
              <a:extLst>
                <a:ext uri="{FF2B5EF4-FFF2-40B4-BE49-F238E27FC236}">
                  <a16:creationId xmlns:a16="http://schemas.microsoft.com/office/drawing/2014/main" id="{90BD1043-46FD-2A41-AD11-64F3472D83E0}"/>
                </a:ext>
              </a:extLst>
            </p:cNvPr>
            <p:cNvSpPr txBox="1"/>
            <p:nvPr/>
          </p:nvSpPr>
          <p:spPr>
            <a:xfrm>
              <a:off x="9192704" y="438783"/>
              <a:ext cx="4029412"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did </a:t>
              </a:r>
              <a:r>
                <a:rPr lang="en-US" dirty="0" err="1">
                  <a:solidFill>
                    <a:srgbClr val="0070C0"/>
                  </a:solidFill>
                </a:rPr>
                <a:t>getchar</a:t>
              </a:r>
              <a:r>
                <a:rPr lang="en-US" dirty="0">
                  <a:solidFill>
                    <a:srgbClr val="0070C0"/>
                  </a:solidFill>
                </a:rPr>
                <a:t>() return EOF if not loop</a:t>
              </a:r>
            </a:p>
          </p:txBody>
        </p:sp>
        <p:sp>
          <p:nvSpPr>
            <p:cNvPr id="23" name="Left Arrow 22">
              <a:extLst>
                <a:ext uri="{FF2B5EF4-FFF2-40B4-BE49-F238E27FC236}">
                  <a16:creationId xmlns:a16="http://schemas.microsoft.com/office/drawing/2014/main" id="{E00BC756-D7E1-9F4E-8C40-46800C68186F}"/>
                </a:ext>
              </a:extLst>
            </p:cNvPr>
            <p:cNvSpPr/>
            <p:nvPr/>
          </p:nvSpPr>
          <p:spPr>
            <a:xfrm rot="10800000">
              <a:off x="13266994" y="541999"/>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57493E7D-D664-F64B-BC82-7A9C80F8D111}"/>
              </a:ext>
            </a:extLst>
          </p:cNvPr>
          <p:cNvGrpSpPr/>
          <p:nvPr/>
        </p:nvGrpSpPr>
        <p:grpSpPr>
          <a:xfrm>
            <a:off x="4970861" y="4653446"/>
            <a:ext cx="2983092" cy="369332"/>
            <a:chOff x="11388734" y="411415"/>
            <a:chExt cx="2983092" cy="369332"/>
          </a:xfrm>
        </p:grpSpPr>
        <p:sp>
          <p:nvSpPr>
            <p:cNvPr id="25" name="TextBox 24">
              <a:extLst>
                <a:ext uri="{FF2B5EF4-FFF2-40B4-BE49-F238E27FC236}">
                  <a16:creationId xmlns:a16="http://schemas.microsoft.com/office/drawing/2014/main" id="{434DBB08-2030-EF4D-81BC-F93DBB59FE69}"/>
                </a:ext>
              </a:extLst>
            </p:cNvPr>
            <p:cNvSpPr txBox="1"/>
            <p:nvPr/>
          </p:nvSpPr>
          <p:spPr>
            <a:xfrm>
              <a:off x="11388734" y="411415"/>
              <a:ext cx="2452846"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saw EOF, print count</a:t>
              </a:r>
            </a:p>
          </p:txBody>
        </p:sp>
        <p:sp>
          <p:nvSpPr>
            <p:cNvPr id="26" name="Left Arrow 25">
              <a:extLst>
                <a:ext uri="{FF2B5EF4-FFF2-40B4-BE49-F238E27FC236}">
                  <a16:creationId xmlns:a16="http://schemas.microsoft.com/office/drawing/2014/main" id="{21273661-DC6D-C448-B5A8-11C8A5336A34}"/>
                </a:ext>
              </a:extLst>
            </p:cNvPr>
            <p:cNvSpPr/>
            <p:nvPr/>
          </p:nvSpPr>
          <p:spPr>
            <a:xfrm rot="10800000">
              <a:off x="13879005" y="541999"/>
              <a:ext cx="492821"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Left Brace 26">
            <a:extLst>
              <a:ext uri="{FF2B5EF4-FFF2-40B4-BE49-F238E27FC236}">
                <a16:creationId xmlns:a16="http://schemas.microsoft.com/office/drawing/2014/main" id="{12CE7C2B-9ECD-2B4F-90EB-AB64A26EA35B}"/>
              </a:ext>
            </a:extLst>
          </p:cNvPr>
          <p:cNvSpPr/>
          <p:nvPr/>
        </p:nvSpPr>
        <p:spPr>
          <a:xfrm>
            <a:off x="7953954" y="4376447"/>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sp>
        <p:nvSpPr>
          <p:cNvPr id="28" name="TextBox 27">
            <a:extLst>
              <a:ext uri="{FF2B5EF4-FFF2-40B4-BE49-F238E27FC236}">
                <a16:creationId xmlns:a16="http://schemas.microsoft.com/office/drawing/2014/main" id="{480B0F8B-A457-B349-9DE4-57530F915E7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10403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27" grpId="0" animBg="1"/>
      <p:bldP spid="28"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3DB010-5667-8846-B65F-A00BE3D1347A}"/>
              </a:ext>
            </a:extLst>
          </p:cNvPr>
          <p:cNvSpPr>
            <a:spLocks noGrp="1"/>
          </p:cNvSpPr>
          <p:nvPr>
            <p:ph type="title"/>
          </p:nvPr>
        </p:nvSpPr>
        <p:spPr>
          <a:xfrm>
            <a:off x="89941" y="0"/>
            <a:ext cx="8015673" cy="520827"/>
          </a:xfrm>
        </p:spPr>
        <p:txBody>
          <a:bodyPr/>
          <a:lstStyle/>
          <a:p>
            <a:r>
              <a:rPr lang="en-US" dirty="0"/>
              <a:t>printing error messages in assembly</a:t>
            </a:r>
          </a:p>
        </p:txBody>
      </p:sp>
      <p:sp>
        <p:nvSpPr>
          <p:cNvPr id="18" name="TextBox 17">
            <a:extLst>
              <a:ext uri="{FF2B5EF4-FFF2-40B4-BE49-F238E27FC236}">
                <a16:creationId xmlns:a16="http://schemas.microsoft.com/office/drawing/2014/main" id="{5A393EA9-6F47-E74A-911D-C46BEA23A85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9" name="Rounded Rectangle 18">
            <a:extLst>
              <a:ext uri="{FF2B5EF4-FFF2-40B4-BE49-F238E27FC236}">
                <a16:creationId xmlns:a16="http://schemas.microsoft.com/office/drawing/2014/main" id="{A5367BE4-B543-194F-AA1E-DCB50E13D959}"/>
              </a:ext>
            </a:extLst>
          </p:cNvPr>
          <p:cNvSpPr/>
          <p:nvPr/>
        </p:nvSpPr>
        <p:spPr bwMode="auto">
          <a:xfrm>
            <a:off x="886533" y="1521178"/>
            <a:ext cx="10219025" cy="522565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        // int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(char *</a:t>
            </a:r>
            <a:r>
              <a:rPr lang="en-US" dirty="0" err="1">
                <a:solidFill>
                  <a:schemeClr val="tx2"/>
                </a:solidFill>
                <a:latin typeface="Consolas" panose="020B0609020204030204" pitchFamily="49" charset="0"/>
                <a:cs typeface="Consolas" panose="020B0609020204030204" pitchFamily="49" charset="0"/>
              </a:rPr>
              <a:t>errormsg</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 writes error messages to stderr</a:t>
            </a:r>
          </a:p>
          <a:p>
            <a:r>
              <a:rPr lang="en-US" dirty="0">
                <a:solidFill>
                  <a:schemeClr val="tx2"/>
                </a:solidFill>
                <a:latin typeface="Consolas" panose="020B0609020204030204" pitchFamily="49" charset="0"/>
                <a:cs typeface="Consolas" panose="020B0609020204030204" pitchFamily="49" charset="0"/>
              </a:rPr>
              <a:t>        .type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%function               // define to be a function</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FP_OFF,         4               //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offset in stack frame</a:t>
            </a:r>
          </a:p>
          <a:p>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push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stack frame register save</a:t>
            </a:r>
          </a:p>
          <a:p>
            <a:r>
              <a:rPr lang="en-US" dirty="0">
                <a:solidFill>
                  <a:schemeClr val="tx2"/>
                </a:solidFill>
                <a:latin typeface="Consolas" panose="020B0609020204030204" pitchFamily="49" charset="0"/>
                <a:cs typeface="Consolas" panose="020B0609020204030204" pitchFamily="49" charset="0"/>
              </a:rPr>
              <a:t>        add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FP_OFF                  // set the frame pointer</a:t>
            </a:r>
            <a:br>
              <a:rPr lang="en-US" dirty="0">
                <a:solidFill>
                  <a:schemeClr val="tx2"/>
                </a:solidFill>
                <a:latin typeface="Consolas" panose="020B0609020204030204" pitchFamily="49" charset="0"/>
                <a:cs typeface="Consolas" panose="020B0609020204030204" pitchFamily="49" charset="0"/>
              </a:rPr>
            </a:b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mov     r1, r0</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=stderr</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[r0]</a:t>
            </a:r>
          </a:p>
          <a:p>
            <a:r>
              <a:rPr lang="en-US" dirty="0">
                <a:solidFill>
                  <a:schemeClr val="tx2"/>
                </a:solidFill>
                <a:latin typeface="Consolas" panose="020B0609020204030204" pitchFamily="49" charset="0"/>
                <a:cs typeface="Consolas" panose="020B0609020204030204" pitchFamily="49" charset="0"/>
              </a:rPr>
              <a:t>        bl      </a:t>
            </a:r>
            <a:r>
              <a:rPr lang="en-US" dirty="0" err="1">
                <a:solidFill>
                  <a:schemeClr val="tx2"/>
                </a:solidFill>
                <a:latin typeface="Consolas" panose="020B0609020204030204" pitchFamily="49" charset="0"/>
                <a:cs typeface="Consolas" panose="020B0609020204030204" pitchFamily="49" charset="0"/>
              </a:rPr>
              <a:t>fprintf</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mov     r0, EXIT_FAILURE                // Set return value</a:t>
            </a:r>
          </a:p>
          <a:p>
            <a:r>
              <a:rPr lang="en-US" dirty="0">
                <a:solidFill>
                  <a:schemeClr val="tx2"/>
                </a:solidFill>
                <a:latin typeface="Consolas" panose="020B0609020204030204" pitchFamily="49" charset="0"/>
                <a:cs typeface="Consolas" panose="020B0609020204030204" pitchFamily="49" charset="0"/>
              </a:rPr>
              <a:t>        sub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                  // restore stack frame top</a:t>
            </a:r>
          </a:p>
          <a:p>
            <a:r>
              <a:rPr lang="en-US" dirty="0">
                <a:solidFill>
                  <a:schemeClr val="tx2"/>
                </a:solidFill>
                <a:latin typeface="Consolas" panose="020B0609020204030204" pitchFamily="49" charset="0"/>
                <a:cs typeface="Consolas" panose="020B0609020204030204" pitchFamily="49" charset="0"/>
              </a:rPr>
              <a:t>        pop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remove frame and restore</a:t>
            </a:r>
          </a:p>
          <a:p>
            <a:r>
              <a:rPr lang="en-US" dirty="0">
                <a:solidFill>
                  <a:schemeClr val="tx2"/>
                </a:solidFill>
                <a:latin typeface="Consolas" panose="020B0609020204030204" pitchFamily="49" charset="0"/>
                <a:cs typeface="Consolas" panose="020B0609020204030204" pitchFamily="49" charset="0"/>
              </a:rPr>
              <a:t>        bx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return to caller</a:t>
            </a:r>
          </a:p>
          <a:p>
            <a:r>
              <a:rPr lang="en-US" dirty="0">
                <a:solidFill>
                  <a:schemeClr val="tx2"/>
                </a:solidFill>
                <a:latin typeface="Consolas" panose="020B0609020204030204" pitchFamily="49" charset="0"/>
                <a:cs typeface="Consolas" panose="020B0609020204030204" pitchFamily="49" charset="0"/>
              </a:rPr>
              <a:t>        // function footer</a:t>
            </a:r>
          </a:p>
          <a:p>
            <a:r>
              <a:rPr lang="en-US" dirty="0">
                <a:solidFill>
                  <a:schemeClr val="tx2"/>
                </a:solidFill>
                <a:latin typeface="Consolas" panose="020B0609020204030204" pitchFamily="49" charset="0"/>
                <a:cs typeface="Consolas" panose="020B0609020204030204" pitchFamily="49" charset="0"/>
              </a:rPr>
              <a:t>        .size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 -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 set size for function</a:t>
            </a:r>
          </a:p>
        </p:txBody>
      </p:sp>
      <p:sp>
        <p:nvSpPr>
          <p:cNvPr id="5" name="Rounded Rectangle 4">
            <a:extLst>
              <a:ext uri="{FF2B5EF4-FFF2-40B4-BE49-F238E27FC236}">
                <a16:creationId xmlns:a16="http://schemas.microsoft.com/office/drawing/2014/main" id="{4950288A-1DE4-834C-984A-C8EC0936B972}"/>
              </a:ext>
            </a:extLst>
          </p:cNvPr>
          <p:cNvSpPr/>
          <p:nvPr/>
        </p:nvSpPr>
        <p:spPr bwMode="auto">
          <a:xfrm>
            <a:off x="405063" y="520827"/>
            <a:ext cx="10219025"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.Lmsg0: .string "Read failed\n"</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=.Lmsg0                  // read failed print error</a:t>
            </a:r>
          </a:p>
          <a:p>
            <a:r>
              <a:rPr lang="en-US" dirty="0">
                <a:solidFill>
                  <a:schemeClr val="tx2"/>
                </a:solidFill>
                <a:latin typeface="Consolas" panose="020B0609020204030204" pitchFamily="49" charset="0"/>
                <a:cs typeface="Consolas" panose="020B0609020204030204" pitchFamily="49" charset="0"/>
              </a:rPr>
              <a:t>        bl      </a:t>
            </a:r>
            <a:r>
              <a:rPr lang="en-US" dirty="0" err="1">
                <a:solidFill>
                  <a:schemeClr val="tx2"/>
                </a:solidFill>
                <a:latin typeface="Consolas" panose="020B0609020204030204" pitchFamily="49" charset="0"/>
                <a:cs typeface="Consolas" panose="020B0609020204030204" pitchFamily="49" charset="0"/>
              </a:rPr>
              <a:t>errmsg</a:t>
            </a:r>
            <a:endParaRPr lang="en-US"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7016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32CE1C9D-8E24-A440-B90D-DB516A05D0E1}"/>
              </a:ext>
            </a:extLst>
          </p:cNvPr>
          <p:cNvSpPr/>
          <p:nvPr/>
        </p:nvSpPr>
        <p:spPr>
          <a:xfrm>
            <a:off x="6703104" y="683385"/>
            <a:ext cx="4681824" cy="16964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508350"/>
          </a:xfrm>
        </p:spPr>
        <p:txBody>
          <a:bodyPr/>
          <a:lstStyle/>
          <a:p>
            <a:r>
              <a:rPr lang="en-US" dirty="0"/>
              <a:t>Load a Byte, Half-word, Word</a:t>
            </a:r>
          </a:p>
        </p:txBody>
      </p:sp>
      <p:grpSp>
        <p:nvGrpSpPr>
          <p:cNvPr id="61" name="Group 60">
            <a:extLst>
              <a:ext uri="{FF2B5EF4-FFF2-40B4-BE49-F238E27FC236}">
                <a16:creationId xmlns:a16="http://schemas.microsoft.com/office/drawing/2014/main" id="{11D66E6E-D726-F51B-2580-F3B8B6998568}"/>
              </a:ext>
            </a:extLst>
          </p:cNvPr>
          <p:cNvGrpSpPr/>
          <p:nvPr/>
        </p:nvGrpSpPr>
        <p:grpSpPr>
          <a:xfrm>
            <a:off x="6654527" y="4662757"/>
            <a:ext cx="4681824" cy="1899408"/>
            <a:chOff x="846249" y="4760767"/>
            <a:chExt cx="4681824" cy="1899408"/>
          </a:xfrm>
        </p:grpSpPr>
        <p:sp>
          <p:nvSpPr>
            <p:cNvPr id="17" name="Rectangle 16">
              <a:extLst>
                <a:ext uri="{FF2B5EF4-FFF2-40B4-BE49-F238E27FC236}">
                  <a16:creationId xmlns:a16="http://schemas.microsoft.com/office/drawing/2014/main" id="{619F8D4D-FDFB-CB41-8F17-484879593BA4}"/>
                </a:ext>
              </a:extLst>
            </p:cNvPr>
            <p:cNvSpPr/>
            <p:nvPr/>
          </p:nvSpPr>
          <p:spPr>
            <a:xfrm>
              <a:off x="846249" y="4846089"/>
              <a:ext cx="4681824" cy="18140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A26D142A-4AA3-5542-8D7B-F9322AB71696}"/>
                </a:ext>
              </a:extLst>
            </p:cNvPr>
            <p:cNvGrpSpPr/>
            <p:nvPr/>
          </p:nvGrpSpPr>
          <p:grpSpPr>
            <a:xfrm>
              <a:off x="908502" y="4760767"/>
              <a:ext cx="4491138" cy="1709060"/>
              <a:chOff x="1136348" y="883369"/>
              <a:chExt cx="4491138" cy="1709060"/>
            </a:xfrm>
          </p:grpSpPr>
          <p:sp>
            <p:nvSpPr>
              <p:cNvPr id="8" name="Rectangle 7">
                <a:extLst>
                  <a:ext uri="{FF2B5EF4-FFF2-40B4-BE49-F238E27FC236}">
                    <a16:creationId xmlns:a16="http://schemas.microsoft.com/office/drawing/2014/main" id="{2C273ACE-8D48-6D4E-91E1-9DF6A5833FDA}"/>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 name="Rectangle 8">
                <a:extLst>
                  <a:ext uri="{FF2B5EF4-FFF2-40B4-BE49-F238E27FC236}">
                    <a16:creationId xmlns:a16="http://schemas.microsoft.com/office/drawing/2014/main" id="{5F29EAA2-6A45-1544-BF63-B90B679B3DAA}"/>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0" name="Rectangle 9">
                <a:extLst>
                  <a:ext uri="{FF2B5EF4-FFF2-40B4-BE49-F238E27FC236}">
                    <a16:creationId xmlns:a16="http://schemas.microsoft.com/office/drawing/2014/main" id="{ADE8CBFA-8CCF-D04E-8CAF-47C510351CE2}"/>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2" name="Rectangle 11">
                <a:extLst>
                  <a:ext uri="{FF2B5EF4-FFF2-40B4-BE49-F238E27FC236}">
                    <a16:creationId xmlns:a16="http://schemas.microsoft.com/office/drawing/2014/main" id="{F20CBF42-4373-F249-871B-07A0FB61DED3}"/>
                  </a:ext>
                </a:extLst>
              </p:cNvPr>
              <p:cNvSpPr/>
              <p:nvPr/>
            </p:nvSpPr>
            <p:spPr>
              <a:xfrm>
                <a:off x="4535477" y="1800763"/>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5314580" y="211285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609120" y="2223097"/>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08736" y="883369"/>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181823" y="1218331"/>
                <a:ext cx="256352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1136348" y="1728860"/>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grpSp>
      </p:grpSp>
      <p:sp>
        <p:nvSpPr>
          <p:cNvPr id="33" name="TextBox 32">
            <a:extLst>
              <a:ext uri="{FF2B5EF4-FFF2-40B4-BE49-F238E27FC236}">
                <a16:creationId xmlns:a16="http://schemas.microsoft.com/office/drawing/2014/main" id="{0C64D89D-143F-2D43-BBC7-687A0CBB1C90}"/>
              </a:ext>
            </a:extLst>
          </p:cNvPr>
          <p:cNvSpPr txBox="1"/>
          <p:nvPr/>
        </p:nvSpPr>
        <p:spPr>
          <a:xfrm>
            <a:off x="10908777" y="1987064"/>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7241163" y="1987064"/>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6739858" y="1618624"/>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8071395" y="631282"/>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word</a:t>
            </a:r>
          </a:p>
        </p:txBody>
      </p:sp>
      <p:sp>
        <p:nvSpPr>
          <p:cNvPr id="47" name="TextBox 46">
            <a:extLst>
              <a:ext uri="{FF2B5EF4-FFF2-40B4-BE49-F238E27FC236}">
                <a16:creationId xmlns:a16="http://schemas.microsoft.com/office/drawing/2014/main" id="{A759F723-A864-034B-A478-F377DD0B6B5D}"/>
              </a:ext>
            </a:extLst>
          </p:cNvPr>
          <p:cNvSpPr txBox="1"/>
          <p:nvPr/>
        </p:nvSpPr>
        <p:spPr>
          <a:xfrm>
            <a:off x="7751936" y="970946"/>
            <a:ext cx="2408032" cy="461665"/>
          </a:xfrm>
          <a:prstGeom prst="rect">
            <a:avLst/>
          </a:prstGeom>
          <a:noFill/>
        </p:spPr>
        <p:txBody>
          <a:bodyPr wrap="none" rtlCol="0">
            <a:spAutoFit/>
          </a:bodyPr>
          <a:lstStyle/>
          <a:p>
            <a:r>
              <a:rPr lang="en-US" sz="2400" b="1" dirty="0" err="1">
                <a:solidFill>
                  <a:schemeClr val="tx2"/>
                </a:solidFill>
                <a:latin typeface="Consolas" panose="020B0609020204030204" pitchFamily="49" charset="0"/>
                <a:cs typeface="Consolas" panose="020B0609020204030204" pitchFamily="49" charset="0"/>
              </a:rPr>
              <a:t>ldr</a:t>
            </a:r>
            <a:r>
              <a:rPr lang="en-US" sz="2400" b="1" dirty="0">
                <a:solidFill>
                  <a:schemeClr val="tx2"/>
                </a:solidFill>
                <a:latin typeface="Consolas" panose="020B0609020204030204" pitchFamily="49" charset="0"/>
                <a:cs typeface="Consolas" panose="020B0609020204030204" pitchFamily="49" charset="0"/>
              </a:rPr>
              <a:t>  r1, [r0]</a:t>
            </a:r>
          </a:p>
        </p:txBody>
      </p:sp>
      <p:grpSp>
        <p:nvGrpSpPr>
          <p:cNvPr id="14" name="Group 13">
            <a:extLst>
              <a:ext uri="{FF2B5EF4-FFF2-40B4-BE49-F238E27FC236}">
                <a16:creationId xmlns:a16="http://schemas.microsoft.com/office/drawing/2014/main" id="{F1B03D94-2F34-6C44-A38C-525ACE8CB4D7}"/>
              </a:ext>
            </a:extLst>
          </p:cNvPr>
          <p:cNvGrpSpPr/>
          <p:nvPr/>
        </p:nvGrpSpPr>
        <p:grpSpPr>
          <a:xfrm>
            <a:off x="7319883" y="5867941"/>
            <a:ext cx="3160504" cy="651307"/>
            <a:chOff x="1763537" y="1916894"/>
            <a:chExt cx="3160504" cy="651307"/>
          </a:xfrm>
        </p:grpSpPr>
        <p:sp>
          <p:nvSpPr>
            <p:cNvPr id="11" name="TextBox 10">
              <a:extLst>
                <a:ext uri="{FF2B5EF4-FFF2-40B4-BE49-F238E27FC236}">
                  <a16:creationId xmlns:a16="http://schemas.microsoft.com/office/drawing/2014/main" id="{43A9E8E9-7D38-604E-A11B-388E8239CEFE}"/>
                </a:ext>
              </a:extLst>
            </p:cNvPr>
            <p:cNvSpPr txBox="1"/>
            <p:nvPr/>
          </p:nvSpPr>
          <p:spPr>
            <a:xfrm>
              <a:off x="2079993" y="2198869"/>
              <a:ext cx="2844048"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zero fill</a:t>
              </a:r>
            </a:p>
          </p:txBody>
        </p:sp>
        <p:sp>
          <p:nvSpPr>
            <p:cNvPr id="13" name="Right Brace 12">
              <a:extLst>
                <a:ext uri="{FF2B5EF4-FFF2-40B4-BE49-F238E27FC236}">
                  <a16:creationId xmlns:a16="http://schemas.microsoft.com/office/drawing/2014/main" id="{2C071F09-EBEB-544A-AA29-154F411C9E89}"/>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4" name="TextBox 73">
            <a:extLst>
              <a:ext uri="{FF2B5EF4-FFF2-40B4-BE49-F238E27FC236}">
                <a16:creationId xmlns:a16="http://schemas.microsoft.com/office/drawing/2014/main" id="{E23DC7D9-D9D5-994B-8F6C-8948FCB0FF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5" name="Group 74">
            <a:extLst>
              <a:ext uri="{FF2B5EF4-FFF2-40B4-BE49-F238E27FC236}">
                <a16:creationId xmlns:a16="http://schemas.microsoft.com/office/drawing/2014/main" id="{F8B28AEE-07E9-4DB3-D99A-327BEB8D1288}"/>
              </a:ext>
            </a:extLst>
          </p:cNvPr>
          <p:cNvGrpSpPr/>
          <p:nvPr/>
        </p:nvGrpSpPr>
        <p:grpSpPr>
          <a:xfrm>
            <a:off x="7304235" y="1662746"/>
            <a:ext cx="3742224" cy="312089"/>
            <a:chOff x="7586388" y="4813570"/>
            <a:chExt cx="3742224" cy="312089"/>
          </a:xfrm>
        </p:grpSpPr>
        <p:sp>
          <p:nvSpPr>
            <p:cNvPr id="76" name="Rectangle 75">
              <a:extLst>
                <a:ext uri="{FF2B5EF4-FFF2-40B4-BE49-F238E27FC236}">
                  <a16:creationId xmlns:a16="http://schemas.microsoft.com/office/drawing/2014/main" id="{184EB0CD-D607-0FA1-FDE0-4C7D5DCD65F0}"/>
                </a:ext>
              </a:extLst>
            </p:cNvPr>
            <p:cNvSpPr/>
            <p:nvPr/>
          </p:nvSpPr>
          <p:spPr>
            <a:xfrm>
              <a:off x="7586388" y="4813572"/>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0x0a</a:t>
              </a:r>
            </a:p>
          </p:txBody>
        </p:sp>
        <p:sp>
          <p:nvSpPr>
            <p:cNvPr id="77" name="Rectangle 76">
              <a:extLst>
                <a:ext uri="{FF2B5EF4-FFF2-40B4-BE49-F238E27FC236}">
                  <a16:creationId xmlns:a16="http://schemas.microsoft.com/office/drawing/2014/main" id="{A56D7918-E9F5-885C-E63B-DA15B59AB7F5}"/>
                </a:ext>
              </a:extLst>
            </p:cNvPr>
            <p:cNvSpPr/>
            <p:nvPr/>
          </p:nvSpPr>
          <p:spPr>
            <a:xfrm>
              <a:off x="8521944"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0x0b</a:t>
              </a:r>
            </a:p>
          </p:txBody>
        </p:sp>
        <p:sp>
          <p:nvSpPr>
            <p:cNvPr id="78" name="Rectangle 77">
              <a:extLst>
                <a:ext uri="{FF2B5EF4-FFF2-40B4-BE49-F238E27FC236}">
                  <a16:creationId xmlns:a16="http://schemas.microsoft.com/office/drawing/2014/main" id="{4F243C1C-B489-1C2D-374D-921D9B93BC28}"/>
                </a:ext>
              </a:extLst>
            </p:cNvPr>
            <p:cNvSpPr/>
            <p:nvPr/>
          </p:nvSpPr>
          <p:spPr>
            <a:xfrm>
              <a:off x="9457500"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0x0c</a:t>
              </a:r>
            </a:p>
          </p:txBody>
        </p:sp>
        <p:sp>
          <p:nvSpPr>
            <p:cNvPr id="79" name="Rectangle 78">
              <a:extLst>
                <a:ext uri="{FF2B5EF4-FFF2-40B4-BE49-F238E27FC236}">
                  <a16:creationId xmlns:a16="http://schemas.microsoft.com/office/drawing/2014/main" id="{DA242677-67ED-95EE-0BBA-B8BAAC7A8565}"/>
                </a:ext>
              </a:extLst>
            </p:cNvPr>
            <p:cNvSpPr/>
            <p:nvPr/>
          </p:nvSpPr>
          <p:spPr>
            <a:xfrm>
              <a:off x="10393056" y="481357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0x0d</a:t>
              </a:r>
            </a:p>
          </p:txBody>
        </p:sp>
      </p:grpSp>
      <p:grpSp>
        <p:nvGrpSpPr>
          <p:cNvPr id="62" name="Group 61">
            <a:extLst>
              <a:ext uri="{FF2B5EF4-FFF2-40B4-BE49-F238E27FC236}">
                <a16:creationId xmlns:a16="http://schemas.microsoft.com/office/drawing/2014/main" id="{EDE21371-64DD-43A7-AB45-129C84E5B1FA}"/>
              </a:ext>
            </a:extLst>
          </p:cNvPr>
          <p:cNvGrpSpPr/>
          <p:nvPr/>
        </p:nvGrpSpPr>
        <p:grpSpPr>
          <a:xfrm>
            <a:off x="652639" y="1253771"/>
            <a:ext cx="4349620" cy="4395591"/>
            <a:chOff x="6886561" y="1378372"/>
            <a:chExt cx="4349620" cy="4395591"/>
          </a:xfrm>
        </p:grpSpPr>
        <p:sp>
          <p:nvSpPr>
            <p:cNvPr id="67" name="Rectangle 66">
              <a:extLst>
                <a:ext uri="{FF2B5EF4-FFF2-40B4-BE49-F238E27FC236}">
                  <a16:creationId xmlns:a16="http://schemas.microsoft.com/office/drawing/2014/main" id="{43B766E2-F56A-9741-A383-18179B0A6B50}"/>
                </a:ext>
              </a:extLst>
            </p:cNvPr>
            <p:cNvSpPr/>
            <p:nvPr/>
          </p:nvSpPr>
          <p:spPr>
            <a:xfrm>
              <a:off x="6886561" y="1378372"/>
              <a:ext cx="4349620" cy="439559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0" name="Rectangle 39">
              <a:extLst>
                <a:ext uri="{FF2B5EF4-FFF2-40B4-BE49-F238E27FC236}">
                  <a16:creationId xmlns:a16="http://schemas.microsoft.com/office/drawing/2014/main" id="{18F3A247-2395-6944-9CBB-1F48EC367FD6}"/>
                </a:ext>
              </a:extLst>
            </p:cNvPr>
            <p:cNvSpPr/>
            <p:nvPr/>
          </p:nvSpPr>
          <p:spPr>
            <a:xfrm>
              <a:off x="9137883" y="4888416"/>
              <a:ext cx="1572207" cy="461664"/>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0xe1</a:t>
              </a:r>
            </a:p>
          </p:txBody>
        </p:sp>
        <p:sp>
          <p:nvSpPr>
            <p:cNvPr id="41" name="Rectangle 40">
              <a:extLst>
                <a:ext uri="{FF2B5EF4-FFF2-40B4-BE49-F238E27FC236}">
                  <a16:creationId xmlns:a16="http://schemas.microsoft.com/office/drawing/2014/main" id="{110BDD52-07CB-C14F-A634-C590835C07B9}"/>
                </a:ext>
              </a:extLst>
            </p:cNvPr>
            <p:cNvSpPr/>
            <p:nvPr/>
          </p:nvSpPr>
          <p:spPr>
            <a:xfrm>
              <a:off x="9137883" y="4426752"/>
              <a:ext cx="1572207" cy="461664"/>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0xe3</a:t>
              </a:r>
            </a:p>
          </p:txBody>
        </p:sp>
        <p:sp>
          <p:nvSpPr>
            <p:cNvPr id="42" name="Rectangle 41">
              <a:extLst>
                <a:ext uri="{FF2B5EF4-FFF2-40B4-BE49-F238E27FC236}">
                  <a16:creationId xmlns:a16="http://schemas.microsoft.com/office/drawing/2014/main" id="{5E93407A-9677-354F-8D8D-84C2ABEBBAF4}"/>
                </a:ext>
              </a:extLst>
            </p:cNvPr>
            <p:cNvSpPr/>
            <p:nvPr/>
          </p:nvSpPr>
          <p:spPr>
            <a:xfrm>
              <a:off x="9137883" y="3965088"/>
              <a:ext cx="1572207" cy="461664"/>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9144338" y="3497134"/>
              <a:ext cx="1572207" cy="46166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0x87</a:t>
              </a:r>
            </a:p>
          </p:txBody>
        </p:sp>
        <p:sp>
          <p:nvSpPr>
            <p:cNvPr id="48" name="Rectangle 47">
              <a:extLst>
                <a:ext uri="{FF2B5EF4-FFF2-40B4-BE49-F238E27FC236}">
                  <a16:creationId xmlns:a16="http://schemas.microsoft.com/office/drawing/2014/main" id="{CA897CB7-6820-2A40-99B8-D9C63FD6AF73}"/>
                </a:ext>
              </a:extLst>
            </p:cNvPr>
            <p:cNvSpPr/>
            <p:nvPr/>
          </p:nvSpPr>
          <p:spPr>
            <a:xfrm>
              <a:off x="6980527" y="281416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49" name="Rectangle 48">
              <a:extLst>
                <a:ext uri="{FF2B5EF4-FFF2-40B4-BE49-F238E27FC236}">
                  <a16:creationId xmlns:a16="http://schemas.microsoft.com/office/drawing/2014/main" id="{DF0DACDB-82DB-3B4E-8982-AF0223B3AB61}"/>
                </a:ext>
              </a:extLst>
            </p:cNvPr>
            <p:cNvSpPr/>
            <p:nvPr/>
          </p:nvSpPr>
          <p:spPr>
            <a:xfrm>
              <a:off x="7916083"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851639"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787195" y="281416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040994" y="2444834"/>
              <a:ext cx="524503"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745669" y="498869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718801" y="458363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718801" y="4119070"/>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10</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740660" y="3642251"/>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11</a:t>
              </a:r>
            </a:p>
          </p:txBody>
        </p:sp>
        <p:sp>
          <p:nvSpPr>
            <p:cNvPr id="58" name="TextBox 57">
              <a:extLst>
                <a:ext uri="{FF2B5EF4-FFF2-40B4-BE49-F238E27FC236}">
                  <a16:creationId xmlns:a16="http://schemas.microsoft.com/office/drawing/2014/main" id="{47119068-BB98-7645-AD41-D8C4D353423B}"/>
                </a:ext>
              </a:extLst>
            </p:cNvPr>
            <p:cNvSpPr txBox="1"/>
            <p:nvPr/>
          </p:nvSpPr>
          <p:spPr>
            <a:xfrm>
              <a:off x="9617619" y="2075502"/>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6" name="Left Brace 5">
              <a:extLst>
                <a:ext uri="{FF2B5EF4-FFF2-40B4-BE49-F238E27FC236}">
                  <a16:creationId xmlns:a16="http://schemas.microsoft.com/office/drawing/2014/main" id="{34C278A6-500D-644F-962D-A33E19BC4A6D}"/>
                </a:ext>
              </a:extLst>
            </p:cNvPr>
            <p:cNvSpPr/>
            <p:nvPr/>
          </p:nvSpPr>
          <p:spPr>
            <a:xfrm rot="5400000">
              <a:off x="10035116" y="2144322"/>
              <a:ext cx="455272" cy="9369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5" name="TextBox 14">
              <a:extLst>
                <a:ext uri="{FF2B5EF4-FFF2-40B4-BE49-F238E27FC236}">
                  <a16:creationId xmlns:a16="http://schemas.microsoft.com/office/drawing/2014/main" id="{E789D5B6-C772-4E40-998E-0705A8AD62C1}"/>
                </a:ext>
              </a:extLst>
            </p:cNvPr>
            <p:cNvSpPr txBox="1"/>
            <p:nvPr/>
          </p:nvSpPr>
          <p:spPr>
            <a:xfrm>
              <a:off x="7680643" y="5327200"/>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6" name="TextBox 15">
              <a:extLst>
                <a:ext uri="{FF2B5EF4-FFF2-40B4-BE49-F238E27FC236}">
                  <a16:creationId xmlns:a16="http://schemas.microsoft.com/office/drawing/2014/main" id="{83A32920-E0A8-CF47-B204-C7D1AC9A4175}"/>
                </a:ext>
              </a:extLst>
            </p:cNvPr>
            <p:cNvSpPr txBox="1"/>
            <p:nvPr/>
          </p:nvSpPr>
          <p:spPr>
            <a:xfrm>
              <a:off x="7740660" y="1435992"/>
              <a:ext cx="3306166" cy="400110"/>
            </a:xfrm>
            <a:prstGeom prst="rect">
              <a:avLst/>
            </a:prstGeom>
            <a:solidFill>
              <a:schemeClr val="bg1"/>
            </a:solidFill>
            <a:ln>
              <a:solidFill>
                <a:schemeClr val="accent1"/>
              </a:solidFill>
            </a:ln>
          </p:spPr>
          <p:txBody>
            <a:bodyPr wrap="square" rtlCol="0">
              <a:spAutoFit/>
            </a:bodyPr>
            <a:lstStyle/>
            <a:p>
              <a:r>
                <a:rPr lang="en-US" sz="2000" dirty="0">
                  <a:solidFill>
                    <a:srgbClr val="F3753F"/>
                  </a:solidFill>
                  <a:latin typeface="Consolas" panose="020B0609020204030204" pitchFamily="49" charset="0"/>
                  <a:cs typeface="Consolas" panose="020B0609020204030204" pitchFamily="49" charset="0"/>
                </a:rPr>
                <a:t>.align 2 </a:t>
              </a:r>
              <a:r>
                <a:rPr lang="en-US" sz="2000" dirty="0">
                  <a:solidFill>
                    <a:srgbClr val="0070C0"/>
                  </a:solidFill>
                  <a:latin typeface="Consolas" panose="020B0609020204030204" pitchFamily="49" charset="0"/>
                  <a:cs typeface="Consolas" panose="020B0609020204030204" pitchFamily="49" charset="0"/>
                </a:rPr>
                <a:t>word aligned</a:t>
              </a:r>
            </a:p>
          </p:txBody>
        </p:sp>
        <p:sp>
          <p:nvSpPr>
            <p:cNvPr id="7" name="U-Turn Arrow 6">
              <a:extLst>
                <a:ext uri="{FF2B5EF4-FFF2-40B4-BE49-F238E27FC236}">
                  <a16:creationId xmlns:a16="http://schemas.microsoft.com/office/drawing/2014/main" id="{176C1F76-99B2-5C71-CBE0-729396194E0E}"/>
                </a:ext>
              </a:extLst>
            </p:cNvPr>
            <p:cNvSpPr/>
            <p:nvPr/>
          </p:nvSpPr>
          <p:spPr>
            <a:xfrm rot="16200000" flipH="1" flipV="1">
              <a:off x="9817421" y="3916905"/>
              <a:ext cx="2202608" cy="309222"/>
            </a:xfrm>
            <a:prstGeom prst="uturnArrow">
              <a:avLst>
                <a:gd name="adj1" fmla="val 7997"/>
                <a:gd name="adj2" fmla="val 11717"/>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9" name="Down Arrow 18">
              <a:extLst>
                <a:ext uri="{FF2B5EF4-FFF2-40B4-BE49-F238E27FC236}">
                  <a16:creationId xmlns:a16="http://schemas.microsoft.com/office/drawing/2014/main" id="{08CFFA3C-DA92-6B1C-B804-C24DD2F0D89A}"/>
                </a:ext>
              </a:extLst>
            </p:cNvPr>
            <p:cNvSpPr/>
            <p:nvPr/>
          </p:nvSpPr>
          <p:spPr>
            <a:xfrm>
              <a:off x="10568823" y="1825056"/>
              <a:ext cx="141267" cy="308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18" name="Group 17">
            <a:extLst>
              <a:ext uri="{FF2B5EF4-FFF2-40B4-BE49-F238E27FC236}">
                <a16:creationId xmlns:a16="http://schemas.microsoft.com/office/drawing/2014/main" id="{7E460365-F5A6-3BC6-2E75-0520B1E8AEB9}"/>
              </a:ext>
            </a:extLst>
          </p:cNvPr>
          <p:cNvGrpSpPr/>
          <p:nvPr/>
        </p:nvGrpSpPr>
        <p:grpSpPr>
          <a:xfrm>
            <a:off x="7319883" y="1662744"/>
            <a:ext cx="3742224" cy="312089"/>
            <a:chOff x="1529555" y="4390350"/>
            <a:chExt cx="3742224" cy="312089"/>
          </a:xfrm>
        </p:grpSpPr>
        <p:sp>
          <p:nvSpPr>
            <p:cNvPr id="29" name="Rectangle 28">
              <a:extLst>
                <a:ext uri="{FF2B5EF4-FFF2-40B4-BE49-F238E27FC236}">
                  <a16:creationId xmlns:a16="http://schemas.microsoft.com/office/drawing/2014/main" id="{5A6A5244-1FD8-D943-86C0-75EEC8A8F1E8}"/>
                </a:ext>
              </a:extLst>
            </p:cNvPr>
            <p:cNvSpPr/>
            <p:nvPr/>
          </p:nvSpPr>
          <p:spPr>
            <a:xfrm>
              <a:off x="1529555" y="4390352"/>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465111" y="4390351"/>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400667" y="4390351"/>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32" name="Rectangle 31">
              <a:extLst>
                <a:ext uri="{FF2B5EF4-FFF2-40B4-BE49-F238E27FC236}">
                  <a16:creationId xmlns:a16="http://schemas.microsoft.com/office/drawing/2014/main" id="{9702B468-E8A9-4D43-85B2-75627B10AFFD}"/>
                </a:ext>
              </a:extLst>
            </p:cNvPr>
            <p:cNvSpPr/>
            <p:nvPr/>
          </p:nvSpPr>
          <p:spPr>
            <a:xfrm>
              <a:off x="4336223" y="43903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grpSp>
      <p:grpSp>
        <p:nvGrpSpPr>
          <p:cNvPr id="60" name="Group 59">
            <a:extLst>
              <a:ext uri="{FF2B5EF4-FFF2-40B4-BE49-F238E27FC236}">
                <a16:creationId xmlns:a16="http://schemas.microsoft.com/office/drawing/2014/main" id="{948BD283-64AE-AD18-8981-50055BEC7D48}"/>
              </a:ext>
            </a:extLst>
          </p:cNvPr>
          <p:cNvGrpSpPr/>
          <p:nvPr/>
        </p:nvGrpSpPr>
        <p:grpSpPr>
          <a:xfrm>
            <a:off x="6649916" y="2659821"/>
            <a:ext cx="4681824" cy="1846837"/>
            <a:chOff x="841638" y="2757831"/>
            <a:chExt cx="4681824" cy="1846837"/>
          </a:xfrm>
        </p:grpSpPr>
        <p:sp>
          <p:nvSpPr>
            <p:cNvPr id="65" name="Rectangle 64">
              <a:extLst>
                <a:ext uri="{FF2B5EF4-FFF2-40B4-BE49-F238E27FC236}">
                  <a16:creationId xmlns:a16="http://schemas.microsoft.com/office/drawing/2014/main" id="{D443821E-D01D-2647-ADA8-45664A18C90D}"/>
                </a:ext>
              </a:extLst>
            </p:cNvPr>
            <p:cNvSpPr/>
            <p:nvPr/>
          </p:nvSpPr>
          <p:spPr>
            <a:xfrm>
              <a:off x="841638" y="2790596"/>
              <a:ext cx="4681824" cy="18140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A61680BE-D3CE-2B49-9E8B-B27259443C29}"/>
                </a:ext>
              </a:extLst>
            </p:cNvPr>
            <p:cNvSpPr/>
            <p:nvPr/>
          </p:nvSpPr>
          <p:spPr>
            <a:xfrm>
              <a:off x="1557114" y="377779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4" name="Rectangle 23">
              <a:extLst>
                <a:ext uri="{FF2B5EF4-FFF2-40B4-BE49-F238E27FC236}">
                  <a16:creationId xmlns:a16="http://schemas.microsoft.com/office/drawing/2014/main" id="{29E1268E-1D89-504C-93BA-B8A6C1373E4A}"/>
                </a:ext>
              </a:extLst>
            </p:cNvPr>
            <p:cNvSpPr/>
            <p:nvPr/>
          </p:nvSpPr>
          <p:spPr>
            <a:xfrm>
              <a:off x="2492670" y="377779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7" name="TextBox 26">
              <a:extLst>
                <a:ext uri="{FF2B5EF4-FFF2-40B4-BE49-F238E27FC236}">
                  <a16:creationId xmlns:a16="http://schemas.microsoft.com/office/drawing/2014/main" id="{D70656FD-C8A5-0F42-93B8-B693B594E339}"/>
                </a:ext>
              </a:extLst>
            </p:cNvPr>
            <p:cNvSpPr txBox="1"/>
            <p:nvPr/>
          </p:nvSpPr>
          <p:spPr>
            <a:xfrm>
              <a:off x="5142885" y="4089882"/>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475271" y="4089882"/>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955819" y="3703007"/>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1820843" y="2757831"/>
              <a:ext cx="2733441"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1739103" y="3114503"/>
              <a:ext cx="2563522" cy="461665"/>
            </a:xfrm>
            <a:prstGeom prst="rect">
              <a:avLst/>
            </a:prstGeom>
            <a:noFill/>
          </p:spPr>
          <p:txBody>
            <a:bodyPr wrap="none" rtlCol="0">
              <a:spAutoFit/>
            </a:bodyPr>
            <a:lstStyle/>
            <a:p>
              <a:r>
                <a:rPr lang="en-US" sz="2400" b="1" dirty="0" err="1">
                  <a:solidFill>
                    <a:schemeClr val="tx2"/>
                  </a:solidFill>
                  <a:latin typeface="Consolas" panose="020B0609020204030204" pitchFamily="49" charset="0"/>
                  <a:cs typeface="Consolas" panose="020B0609020204030204" pitchFamily="49" charset="0"/>
                </a:rPr>
                <a:t>ldrh</a:t>
              </a:r>
              <a:r>
                <a:rPr lang="en-US" sz="2400" b="1" dirty="0">
                  <a:solidFill>
                    <a:schemeClr val="tx2"/>
                  </a:solidFill>
                  <a:latin typeface="Consolas" panose="020B0609020204030204" pitchFamily="49" charset="0"/>
                  <a:cs typeface="Consolas" panose="020B0609020204030204" pitchFamily="49" charset="0"/>
                </a:rPr>
                <a:t>  r1, [r0]</a:t>
              </a:r>
            </a:p>
          </p:txBody>
        </p:sp>
        <p:sp>
          <p:nvSpPr>
            <p:cNvPr id="82" name="Rectangle 81">
              <a:extLst>
                <a:ext uri="{FF2B5EF4-FFF2-40B4-BE49-F238E27FC236}">
                  <a16:creationId xmlns:a16="http://schemas.microsoft.com/office/drawing/2014/main" id="{222DE5FD-66DF-B593-CB0A-2E2AF9C25A1A}"/>
                </a:ext>
              </a:extLst>
            </p:cNvPr>
            <p:cNvSpPr/>
            <p:nvPr/>
          </p:nvSpPr>
          <p:spPr>
            <a:xfrm>
              <a:off x="3428225" y="377779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83" name="Rectangle 82">
              <a:extLst>
                <a:ext uri="{FF2B5EF4-FFF2-40B4-BE49-F238E27FC236}">
                  <a16:creationId xmlns:a16="http://schemas.microsoft.com/office/drawing/2014/main" id="{B8D9A6B2-BBC9-9F73-A827-A749AFA35D32}"/>
                </a:ext>
              </a:extLst>
            </p:cNvPr>
            <p:cNvSpPr/>
            <p:nvPr/>
          </p:nvSpPr>
          <p:spPr>
            <a:xfrm>
              <a:off x="4367246" y="377779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20" name="Group 19">
            <a:extLst>
              <a:ext uri="{FF2B5EF4-FFF2-40B4-BE49-F238E27FC236}">
                <a16:creationId xmlns:a16="http://schemas.microsoft.com/office/drawing/2014/main" id="{F9EA6875-517D-8DB3-21AA-7AFA6B393AD0}"/>
              </a:ext>
            </a:extLst>
          </p:cNvPr>
          <p:cNvGrpSpPr/>
          <p:nvPr/>
        </p:nvGrpSpPr>
        <p:grpSpPr>
          <a:xfrm>
            <a:off x="9249990" y="3680742"/>
            <a:ext cx="1871112" cy="312088"/>
            <a:chOff x="6589651" y="6203536"/>
            <a:chExt cx="1871112" cy="312088"/>
          </a:xfrm>
        </p:grpSpPr>
        <p:sp>
          <p:nvSpPr>
            <p:cNvPr id="25" name="Rectangle 24">
              <a:extLst>
                <a:ext uri="{FF2B5EF4-FFF2-40B4-BE49-F238E27FC236}">
                  <a16:creationId xmlns:a16="http://schemas.microsoft.com/office/drawing/2014/main" id="{90BE8D4A-36B6-F846-9925-57AD8549EE42}"/>
                </a:ext>
              </a:extLst>
            </p:cNvPr>
            <p:cNvSpPr/>
            <p:nvPr/>
          </p:nvSpPr>
          <p:spPr>
            <a:xfrm>
              <a:off x="6589651" y="6203537"/>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26" name="Rectangle 25">
              <a:extLst>
                <a:ext uri="{FF2B5EF4-FFF2-40B4-BE49-F238E27FC236}">
                  <a16:creationId xmlns:a16="http://schemas.microsoft.com/office/drawing/2014/main" id="{21F64F52-A291-104A-9241-DC8705735729}"/>
                </a:ext>
              </a:extLst>
            </p:cNvPr>
            <p:cNvSpPr/>
            <p:nvPr/>
          </p:nvSpPr>
          <p:spPr>
            <a:xfrm>
              <a:off x="7525207" y="6203536"/>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grpSp>
      <p:grpSp>
        <p:nvGrpSpPr>
          <p:cNvPr id="59" name="Group 58">
            <a:extLst>
              <a:ext uri="{FF2B5EF4-FFF2-40B4-BE49-F238E27FC236}">
                <a16:creationId xmlns:a16="http://schemas.microsoft.com/office/drawing/2014/main" id="{631CB574-A7EB-6B66-DA71-9276587C5F40}"/>
              </a:ext>
            </a:extLst>
          </p:cNvPr>
          <p:cNvGrpSpPr/>
          <p:nvPr/>
        </p:nvGrpSpPr>
        <p:grpSpPr>
          <a:xfrm>
            <a:off x="7376562" y="4001657"/>
            <a:ext cx="3143277" cy="567247"/>
            <a:chOff x="1583488" y="4082315"/>
            <a:chExt cx="3143277" cy="567247"/>
          </a:xfrm>
        </p:grpSpPr>
        <p:sp>
          <p:nvSpPr>
            <p:cNvPr id="80" name="TextBox 79">
              <a:extLst>
                <a:ext uri="{FF2B5EF4-FFF2-40B4-BE49-F238E27FC236}">
                  <a16:creationId xmlns:a16="http://schemas.microsoft.com/office/drawing/2014/main" id="{06D3B7C8-7126-ECD9-C90A-8C9BD210CF20}"/>
                </a:ext>
              </a:extLst>
            </p:cNvPr>
            <p:cNvSpPr txBox="1"/>
            <p:nvPr/>
          </p:nvSpPr>
          <p:spPr>
            <a:xfrm>
              <a:off x="1882717" y="4280230"/>
              <a:ext cx="2844048"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zero fill</a:t>
              </a:r>
            </a:p>
          </p:txBody>
        </p:sp>
        <p:sp>
          <p:nvSpPr>
            <p:cNvPr id="81" name="Right Brace 80">
              <a:extLst>
                <a:ext uri="{FF2B5EF4-FFF2-40B4-BE49-F238E27FC236}">
                  <a16:creationId xmlns:a16="http://schemas.microsoft.com/office/drawing/2014/main" id="{19B9425E-988C-8456-7F29-999E39AB8CA1}"/>
                </a:ext>
              </a:extLst>
            </p:cNvPr>
            <p:cNvSpPr/>
            <p:nvPr/>
          </p:nvSpPr>
          <p:spPr>
            <a:xfrm rot="5400000">
              <a:off x="2381362" y="3284441"/>
              <a:ext cx="248989" cy="184473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84" name="Rectangle 83">
            <a:extLst>
              <a:ext uri="{FF2B5EF4-FFF2-40B4-BE49-F238E27FC236}">
                <a16:creationId xmlns:a16="http://schemas.microsoft.com/office/drawing/2014/main" id="{317B904D-E1F0-401A-0FB8-79415DDA9DE1}"/>
              </a:ext>
            </a:extLst>
          </p:cNvPr>
          <p:cNvSpPr/>
          <p:nvPr/>
        </p:nvSpPr>
        <p:spPr>
          <a:xfrm>
            <a:off x="10125162" y="55801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Tree>
    <p:extLst>
      <p:ext uri="{BB962C8B-B14F-4D97-AF65-F5344CB8AC3E}">
        <p14:creationId xmlns:p14="http://schemas.microsoft.com/office/powerpoint/2010/main" val="417788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8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32CE1C9D-8E24-A440-B90D-DB516A05D0E1}"/>
              </a:ext>
            </a:extLst>
          </p:cNvPr>
          <p:cNvSpPr/>
          <p:nvPr/>
        </p:nvSpPr>
        <p:spPr>
          <a:xfrm>
            <a:off x="6703104" y="683385"/>
            <a:ext cx="4681824" cy="16964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508350"/>
          </a:xfrm>
        </p:spPr>
        <p:txBody>
          <a:bodyPr/>
          <a:lstStyle/>
          <a:p>
            <a:r>
              <a:rPr lang="en-US" dirty="0"/>
              <a:t>Signed Load a Byte, Half-word, Word</a:t>
            </a:r>
          </a:p>
        </p:txBody>
      </p:sp>
      <p:grpSp>
        <p:nvGrpSpPr>
          <p:cNvPr id="61" name="Group 60">
            <a:extLst>
              <a:ext uri="{FF2B5EF4-FFF2-40B4-BE49-F238E27FC236}">
                <a16:creationId xmlns:a16="http://schemas.microsoft.com/office/drawing/2014/main" id="{11D66E6E-D726-F51B-2580-F3B8B6998568}"/>
              </a:ext>
            </a:extLst>
          </p:cNvPr>
          <p:cNvGrpSpPr/>
          <p:nvPr/>
        </p:nvGrpSpPr>
        <p:grpSpPr>
          <a:xfrm>
            <a:off x="6654527" y="4662757"/>
            <a:ext cx="4681824" cy="1899408"/>
            <a:chOff x="846249" y="4760767"/>
            <a:chExt cx="4681824" cy="1899408"/>
          </a:xfrm>
        </p:grpSpPr>
        <p:sp>
          <p:nvSpPr>
            <p:cNvPr id="17" name="Rectangle 16">
              <a:extLst>
                <a:ext uri="{FF2B5EF4-FFF2-40B4-BE49-F238E27FC236}">
                  <a16:creationId xmlns:a16="http://schemas.microsoft.com/office/drawing/2014/main" id="{619F8D4D-FDFB-CB41-8F17-484879593BA4}"/>
                </a:ext>
              </a:extLst>
            </p:cNvPr>
            <p:cNvSpPr/>
            <p:nvPr/>
          </p:nvSpPr>
          <p:spPr>
            <a:xfrm>
              <a:off x="846249" y="4846089"/>
              <a:ext cx="4681824" cy="18140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A26D142A-4AA3-5542-8D7B-F9322AB71696}"/>
                </a:ext>
              </a:extLst>
            </p:cNvPr>
            <p:cNvGrpSpPr/>
            <p:nvPr/>
          </p:nvGrpSpPr>
          <p:grpSpPr>
            <a:xfrm>
              <a:off x="908502" y="4760767"/>
              <a:ext cx="4491138" cy="1709060"/>
              <a:chOff x="1136348" y="883369"/>
              <a:chExt cx="4491138" cy="1709060"/>
            </a:xfrm>
          </p:grpSpPr>
          <p:sp>
            <p:nvSpPr>
              <p:cNvPr id="8" name="Rectangle 7">
                <a:extLst>
                  <a:ext uri="{FF2B5EF4-FFF2-40B4-BE49-F238E27FC236}">
                    <a16:creationId xmlns:a16="http://schemas.microsoft.com/office/drawing/2014/main" id="{2C273ACE-8D48-6D4E-91E1-9DF6A5833FDA}"/>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 name="Rectangle 8">
                <a:extLst>
                  <a:ext uri="{FF2B5EF4-FFF2-40B4-BE49-F238E27FC236}">
                    <a16:creationId xmlns:a16="http://schemas.microsoft.com/office/drawing/2014/main" id="{5F29EAA2-6A45-1544-BF63-B90B679B3DAA}"/>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0" name="Rectangle 9">
                <a:extLst>
                  <a:ext uri="{FF2B5EF4-FFF2-40B4-BE49-F238E27FC236}">
                    <a16:creationId xmlns:a16="http://schemas.microsoft.com/office/drawing/2014/main" id="{ADE8CBFA-8CCF-D04E-8CAF-47C510351CE2}"/>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2" name="Rectangle 11">
                <a:extLst>
                  <a:ext uri="{FF2B5EF4-FFF2-40B4-BE49-F238E27FC236}">
                    <a16:creationId xmlns:a16="http://schemas.microsoft.com/office/drawing/2014/main" id="{F20CBF42-4373-F249-871B-07A0FB61DED3}"/>
                  </a:ext>
                </a:extLst>
              </p:cNvPr>
              <p:cNvSpPr/>
              <p:nvPr/>
            </p:nvSpPr>
            <p:spPr>
              <a:xfrm>
                <a:off x="4535477" y="1800763"/>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5314580" y="211285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609120" y="2223097"/>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08736" y="883369"/>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181823" y="1218331"/>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1136348" y="1728860"/>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grpSp>
      </p:grpSp>
      <p:sp>
        <p:nvSpPr>
          <p:cNvPr id="33" name="TextBox 32">
            <a:extLst>
              <a:ext uri="{FF2B5EF4-FFF2-40B4-BE49-F238E27FC236}">
                <a16:creationId xmlns:a16="http://schemas.microsoft.com/office/drawing/2014/main" id="{0C64D89D-143F-2D43-BBC7-687A0CBB1C90}"/>
              </a:ext>
            </a:extLst>
          </p:cNvPr>
          <p:cNvSpPr txBox="1"/>
          <p:nvPr/>
        </p:nvSpPr>
        <p:spPr>
          <a:xfrm>
            <a:off x="10908777" y="1987064"/>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7241163" y="1987064"/>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6739858" y="1618624"/>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7169170" y="662881"/>
            <a:ext cx="409278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word (no change)</a:t>
            </a:r>
          </a:p>
        </p:txBody>
      </p:sp>
      <p:sp>
        <p:nvSpPr>
          <p:cNvPr id="47" name="TextBox 46">
            <a:extLst>
              <a:ext uri="{FF2B5EF4-FFF2-40B4-BE49-F238E27FC236}">
                <a16:creationId xmlns:a16="http://schemas.microsoft.com/office/drawing/2014/main" id="{A759F723-A864-034B-A478-F377DD0B6B5D}"/>
              </a:ext>
            </a:extLst>
          </p:cNvPr>
          <p:cNvSpPr txBox="1"/>
          <p:nvPr/>
        </p:nvSpPr>
        <p:spPr>
          <a:xfrm>
            <a:off x="7751936" y="970946"/>
            <a:ext cx="240803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a:t>
            </a:r>
            <a:r>
              <a:rPr lang="en-US" sz="2400" dirty="0">
                <a:solidFill>
                  <a:schemeClr val="tx2"/>
                </a:solidFill>
                <a:latin typeface="Consolas" panose="020B0609020204030204" pitchFamily="49" charset="0"/>
                <a:cs typeface="Consolas" panose="020B0609020204030204" pitchFamily="49" charset="0"/>
              </a:rPr>
              <a:t>  r1, [r0]</a:t>
            </a:r>
          </a:p>
        </p:txBody>
      </p:sp>
      <p:grpSp>
        <p:nvGrpSpPr>
          <p:cNvPr id="14" name="Group 13">
            <a:extLst>
              <a:ext uri="{FF2B5EF4-FFF2-40B4-BE49-F238E27FC236}">
                <a16:creationId xmlns:a16="http://schemas.microsoft.com/office/drawing/2014/main" id="{F1B03D94-2F34-6C44-A38C-525ACE8CB4D7}"/>
              </a:ext>
            </a:extLst>
          </p:cNvPr>
          <p:cNvGrpSpPr/>
          <p:nvPr/>
        </p:nvGrpSpPr>
        <p:grpSpPr>
          <a:xfrm>
            <a:off x="7319883" y="5867941"/>
            <a:ext cx="3413779" cy="651307"/>
            <a:chOff x="1763537" y="1916894"/>
            <a:chExt cx="3413779" cy="651307"/>
          </a:xfrm>
        </p:grpSpPr>
        <p:sp>
          <p:nvSpPr>
            <p:cNvPr id="11" name="TextBox 10">
              <a:extLst>
                <a:ext uri="{FF2B5EF4-FFF2-40B4-BE49-F238E27FC236}">
                  <a16:creationId xmlns:a16="http://schemas.microsoft.com/office/drawing/2014/main" id="{43A9E8E9-7D38-604E-A11B-388E8239CEFE}"/>
                </a:ext>
              </a:extLst>
            </p:cNvPr>
            <p:cNvSpPr txBox="1"/>
            <p:nvPr/>
          </p:nvSpPr>
          <p:spPr>
            <a:xfrm>
              <a:off x="2079993" y="2198869"/>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13" name="Right Brace 12">
              <a:extLst>
                <a:ext uri="{FF2B5EF4-FFF2-40B4-BE49-F238E27FC236}">
                  <a16:creationId xmlns:a16="http://schemas.microsoft.com/office/drawing/2014/main" id="{2C071F09-EBEB-544A-AA29-154F411C9E89}"/>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4" name="TextBox 73">
            <a:extLst>
              <a:ext uri="{FF2B5EF4-FFF2-40B4-BE49-F238E27FC236}">
                <a16:creationId xmlns:a16="http://schemas.microsoft.com/office/drawing/2014/main" id="{E23DC7D9-D9D5-994B-8F6C-8948FCB0FF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5" name="Group 74">
            <a:extLst>
              <a:ext uri="{FF2B5EF4-FFF2-40B4-BE49-F238E27FC236}">
                <a16:creationId xmlns:a16="http://schemas.microsoft.com/office/drawing/2014/main" id="{F8B28AEE-07E9-4DB3-D99A-327BEB8D1288}"/>
              </a:ext>
            </a:extLst>
          </p:cNvPr>
          <p:cNvGrpSpPr/>
          <p:nvPr/>
        </p:nvGrpSpPr>
        <p:grpSpPr>
          <a:xfrm>
            <a:off x="7304235" y="1662746"/>
            <a:ext cx="3742224" cy="312089"/>
            <a:chOff x="7586388" y="4813570"/>
            <a:chExt cx="3742224" cy="312089"/>
          </a:xfrm>
        </p:grpSpPr>
        <p:sp>
          <p:nvSpPr>
            <p:cNvPr id="76" name="Rectangle 75">
              <a:extLst>
                <a:ext uri="{FF2B5EF4-FFF2-40B4-BE49-F238E27FC236}">
                  <a16:creationId xmlns:a16="http://schemas.microsoft.com/office/drawing/2014/main" id="{184EB0CD-D607-0FA1-FDE0-4C7D5DCD65F0}"/>
                </a:ext>
              </a:extLst>
            </p:cNvPr>
            <p:cNvSpPr/>
            <p:nvPr/>
          </p:nvSpPr>
          <p:spPr>
            <a:xfrm>
              <a:off x="7586388" y="4813572"/>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0x0a</a:t>
              </a:r>
            </a:p>
          </p:txBody>
        </p:sp>
        <p:sp>
          <p:nvSpPr>
            <p:cNvPr id="77" name="Rectangle 76">
              <a:extLst>
                <a:ext uri="{FF2B5EF4-FFF2-40B4-BE49-F238E27FC236}">
                  <a16:creationId xmlns:a16="http://schemas.microsoft.com/office/drawing/2014/main" id="{A56D7918-E9F5-885C-E63B-DA15B59AB7F5}"/>
                </a:ext>
              </a:extLst>
            </p:cNvPr>
            <p:cNvSpPr/>
            <p:nvPr/>
          </p:nvSpPr>
          <p:spPr>
            <a:xfrm>
              <a:off x="8521944"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0x0b</a:t>
              </a:r>
            </a:p>
          </p:txBody>
        </p:sp>
        <p:sp>
          <p:nvSpPr>
            <p:cNvPr id="78" name="Rectangle 77">
              <a:extLst>
                <a:ext uri="{FF2B5EF4-FFF2-40B4-BE49-F238E27FC236}">
                  <a16:creationId xmlns:a16="http://schemas.microsoft.com/office/drawing/2014/main" id="{4F243C1C-B489-1C2D-374D-921D9B93BC28}"/>
                </a:ext>
              </a:extLst>
            </p:cNvPr>
            <p:cNvSpPr/>
            <p:nvPr/>
          </p:nvSpPr>
          <p:spPr>
            <a:xfrm>
              <a:off x="9457500"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0x0c</a:t>
              </a:r>
            </a:p>
          </p:txBody>
        </p:sp>
        <p:sp>
          <p:nvSpPr>
            <p:cNvPr id="79" name="Rectangle 78">
              <a:extLst>
                <a:ext uri="{FF2B5EF4-FFF2-40B4-BE49-F238E27FC236}">
                  <a16:creationId xmlns:a16="http://schemas.microsoft.com/office/drawing/2014/main" id="{DA242677-67ED-95EE-0BBA-B8BAAC7A8565}"/>
                </a:ext>
              </a:extLst>
            </p:cNvPr>
            <p:cNvSpPr/>
            <p:nvPr/>
          </p:nvSpPr>
          <p:spPr>
            <a:xfrm>
              <a:off x="10393056" y="481357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0x0d</a:t>
              </a:r>
            </a:p>
          </p:txBody>
        </p:sp>
      </p:grpSp>
      <p:grpSp>
        <p:nvGrpSpPr>
          <p:cNvPr id="62" name="Group 61">
            <a:extLst>
              <a:ext uri="{FF2B5EF4-FFF2-40B4-BE49-F238E27FC236}">
                <a16:creationId xmlns:a16="http://schemas.microsoft.com/office/drawing/2014/main" id="{EDE21371-64DD-43A7-AB45-129C84E5B1FA}"/>
              </a:ext>
            </a:extLst>
          </p:cNvPr>
          <p:cNvGrpSpPr/>
          <p:nvPr/>
        </p:nvGrpSpPr>
        <p:grpSpPr>
          <a:xfrm>
            <a:off x="652638" y="1253771"/>
            <a:ext cx="5151663" cy="4395591"/>
            <a:chOff x="6886560" y="1378372"/>
            <a:chExt cx="5151663" cy="4395591"/>
          </a:xfrm>
        </p:grpSpPr>
        <p:sp>
          <p:nvSpPr>
            <p:cNvPr id="67" name="Rectangle 66">
              <a:extLst>
                <a:ext uri="{FF2B5EF4-FFF2-40B4-BE49-F238E27FC236}">
                  <a16:creationId xmlns:a16="http://schemas.microsoft.com/office/drawing/2014/main" id="{43B766E2-F56A-9741-A383-18179B0A6B50}"/>
                </a:ext>
              </a:extLst>
            </p:cNvPr>
            <p:cNvSpPr/>
            <p:nvPr/>
          </p:nvSpPr>
          <p:spPr>
            <a:xfrm>
              <a:off x="6886560" y="1378372"/>
              <a:ext cx="5151663" cy="439559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0" name="Rectangle 39">
              <a:extLst>
                <a:ext uri="{FF2B5EF4-FFF2-40B4-BE49-F238E27FC236}">
                  <a16:creationId xmlns:a16="http://schemas.microsoft.com/office/drawing/2014/main" id="{18F3A247-2395-6944-9CBB-1F48EC367FD6}"/>
                </a:ext>
              </a:extLst>
            </p:cNvPr>
            <p:cNvSpPr/>
            <p:nvPr/>
          </p:nvSpPr>
          <p:spPr>
            <a:xfrm>
              <a:off x="9137883" y="4888416"/>
              <a:ext cx="1572207" cy="461664"/>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1</a:t>
              </a:r>
              <a:r>
                <a:rPr lang="en-US" sz="2000" dirty="0">
                  <a:solidFill>
                    <a:schemeClr val="accent6"/>
                  </a:solidFill>
                </a:rPr>
                <a:t>110 0001</a:t>
              </a:r>
            </a:p>
          </p:txBody>
        </p:sp>
        <p:sp>
          <p:nvSpPr>
            <p:cNvPr id="41" name="Rectangle 40">
              <a:extLst>
                <a:ext uri="{FF2B5EF4-FFF2-40B4-BE49-F238E27FC236}">
                  <a16:creationId xmlns:a16="http://schemas.microsoft.com/office/drawing/2014/main" id="{110BDD52-07CB-C14F-A634-C590835C07B9}"/>
                </a:ext>
              </a:extLst>
            </p:cNvPr>
            <p:cNvSpPr/>
            <p:nvPr/>
          </p:nvSpPr>
          <p:spPr>
            <a:xfrm>
              <a:off x="9137883" y="4426752"/>
              <a:ext cx="1572207" cy="461664"/>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1</a:t>
              </a:r>
              <a:r>
                <a:rPr lang="en-US" sz="2000" dirty="0">
                  <a:solidFill>
                    <a:schemeClr val="accent6"/>
                  </a:solidFill>
                </a:rPr>
                <a:t>110 0011</a:t>
              </a:r>
            </a:p>
          </p:txBody>
        </p:sp>
        <p:sp>
          <p:nvSpPr>
            <p:cNvPr id="42" name="Rectangle 41">
              <a:extLst>
                <a:ext uri="{FF2B5EF4-FFF2-40B4-BE49-F238E27FC236}">
                  <a16:creationId xmlns:a16="http://schemas.microsoft.com/office/drawing/2014/main" id="{5E93407A-9677-354F-8D8D-84C2ABEBBAF4}"/>
                </a:ext>
              </a:extLst>
            </p:cNvPr>
            <p:cNvSpPr/>
            <p:nvPr/>
          </p:nvSpPr>
          <p:spPr>
            <a:xfrm>
              <a:off x="9137883" y="3965088"/>
              <a:ext cx="1572207" cy="461664"/>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9144338" y="3497134"/>
              <a:ext cx="1572207" cy="46166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0x87</a:t>
              </a:r>
            </a:p>
          </p:txBody>
        </p:sp>
        <p:sp>
          <p:nvSpPr>
            <p:cNvPr id="48" name="Rectangle 47">
              <a:extLst>
                <a:ext uri="{FF2B5EF4-FFF2-40B4-BE49-F238E27FC236}">
                  <a16:creationId xmlns:a16="http://schemas.microsoft.com/office/drawing/2014/main" id="{CA897CB7-6820-2A40-99B8-D9C63FD6AF73}"/>
                </a:ext>
              </a:extLst>
            </p:cNvPr>
            <p:cNvSpPr/>
            <p:nvPr/>
          </p:nvSpPr>
          <p:spPr>
            <a:xfrm>
              <a:off x="6980527" y="281416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49" name="Rectangle 48">
              <a:extLst>
                <a:ext uri="{FF2B5EF4-FFF2-40B4-BE49-F238E27FC236}">
                  <a16:creationId xmlns:a16="http://schemas.microsoft.com/office/drawing/2014/main" id="{DF0DACDB-82DB-3B4E-8982-AF0223B3AB61}"/>
                </a:ext>
              </a:extLst>
            </p:cNvPr>
            <p:cNvSpPr/>
            <p:nvPr/>
          </p:nvSpPr>
          <p:spPr>
            <a:xfrm>
              <a:off x="7916083"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851639"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787195" y="281416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040994" y="2444834"/>
              <a:ext cx="524503"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745669" y="498869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718801" y="458363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718801" y="4119070"/>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10</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740660" y="3642251"/>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11</a:t>
              </a:r>
            </a:p>
          </p:txBody>
        </p:sp>
        <p:sp>
          <p:nvSpPr>
            <p:cNvPr id="58" name="TextBox 57">
              <a:extLst>
                <a:ext uri="{FF2B5EF4-FFF2-40B4-BE49-F238E27FC236}">
                  <a16:creationId xmlns:a16="http://schemas.microsoft.com/office/drawing/2014/main" id="{47119068-BB98-7645-AD41-D8C4D353423B}"/>
                </a:ext>
              </a:extLst>
            </p:cNvPr>
            <p:cNvSpPr txBox="1"/>
            <p:nvPr/>
          </p:nvSpPr>
          <p:spPr>
            <a:xfrm>
              <a:off x="9617619" y="2075502"/>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6" name="Left Brace 5">
              <a:extLst>
                <a:ext uri="{FF2B5EF4-FFF2-40B4-BE49-F238E27FC236}">
                  <a16:creationId xmlns:a16="http://schemas.microsoft.com/office/drawing/2014/main" id="{34C278A6-500D-644F-962D-A33E19BC4A6D}"/>
                </a:ext>
              </a:extLst>
            </p:cNvPr>
            <p:cNvSpPr/>
            <p:nvPr/>
          </p:nvSpPr>
          <p:spPr>
            <a:xfrm rot="5400000">
              <a:off x="10035116" y="2144322"/>
              <a:ext cx="455272" cy="9369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5" name="TextBox 14">
              <a:extLst>
                <a:ext uri="{FF2B5EF4-FFF2-40B4-BE49-F238E27FC236}">
                  <a16:creationId xmlns:a16="http://schemas.microsoft.com/office/drawing/2014/main" id="{E789D5B6-C772-4E40-998E-0705A8AD62C1}"/>
                </a:ext>
              </a:extLst>
            </p:cNvPr>
            <p:cNvSpPr txBox="1"/>
            <p:nvPr/>
          </p:nvSpPr>
          <p:spPr>
            <a:xfrm>
              <a:off x="7680643" y="5327200"/>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6" name="TextBox 15">
              <a:extLst>
                <a:ext uri="{FF2B5EF4-FFF2-40B4-BE49-F238E27FC236}">
                  <a16:creationId xmlns:a16="http://schemas.microsoft.com/office/drawing/2014/main" id="{83A32920-E0A8-CF47-B204-C7D1AC9A4175}"/>
                </a:ext>
              </a:extLst>
            </p:cNvPr>
            <p:cNvSpPr txBox="1"/>
            <p:nvPr/>
          </p:nvSpPr>
          <p:spPr>
            <a:xfrm>
              <a:off x="7740660" y="1435992"/>
              <a:ext cx="3306166" cy="400110"/>
            </a:xfrm>
            <a:prstGeom prst="rect">
              <a:avLst/>
            </a:prstGeom>
            <a:solidFill>
              <a:schemeClr val="bg1"/>
            </a:solidFill>
            <a:ln>
              <a:solidFill>
                <a:schemeClr val="accent1"/>
              </a:solidFill>
            </a:ln>
          </p:spPr>
          <p:txBody>
            <a:bodyPr wrap="square" rtlCol="0">
              <a:spAutoFit/>
            </a:bodyPr>
            <a:lstStyle/>
            <a:p>
              <a:r>
                <a:rPr lang="en-US" sz="2000" dirty="0">
                  <a:solidFill>
                    <a:srgbClr val="F3753F"/>
                  </a:solidFill>
                  <a:latin typeface="Consolas" panose="020B0609020204030204" pitchFamily="49" charset="0"/>
                  <a:cs typeface="Consolas" panose="020B0609020204030204" pitchFamily="49" charset="0"/>
                </a:rPr>
                <a:t>.align 2 </a:t>
              </a:r>
              <a:r>
                <a:rPr lang="en-US" sz="2000" dirty="0">
                  <a:solidFill>
                    <a:srgbClr val="0070C0"/>
                  </a:solidFill>
                  <a:latin typeface="Consolas" panose="020B0609020204030204" pitchFamily="49" charset="0"/>
                  <a:cs typeface="Consolas" panose="020B0609020204030204" pitchFamily="49" charset="0"/>
                </a:rPr>
                <a:t>word aligned</a:t>
              </a:r>
            </a:p>
          </p:txBody>
        </p:sp>
        <p:sp>
          <p:nvSpPr>
            <p:cNvPr id="7" name="U-Turn Arrow 6">
              <a:extLst>
                <a:ext uri="{FF2B5EF4-FFF2-40B4-BE49-F238E27FC236}">
                  <a16:creationId xmlns:a16="http://schemas.microsoft.com/office/drawing/2014/main" id="{176C1F76-99B2-5C71-CBE0-729396194E0E}"/>
                </a:ext>
              </a:extLst>
            </p:cNvPr>
            <p:cNvSpPr/>
            <p:nvPr/>
          </p:nvSpPr>
          <p:spPr>
            <a:xfrm rot="16200000" flipH="1" flipV="1">
              <a:off x="10132129" y="3602197"/>
              <a:ext cx="2387818" cy="1123848"/>
            </a:xfrm>
            <a:prstGeom prst="uturnArrow">
              <a:avLst>
                <a:gd name="adj1" fmla="val 3929"/>
                <a:gd name="adj2" fmla="val 107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9" name="Down Arrow 18">
              <a:extLst>
                <a:ext uri="{FF2B5EF4-FFF2-40B4-BE49-F238E27FC236}">
                  <a16:creationId xmlns:a16="http://schemas.microsoft.com/office/drawing/2014/main" id="{08CFFA3C-DA92-6B1C-B804-C24DD2F0D89A}"/>
                </a:ext>
              </a:extLst>
            </p:cNvPr>
            <p:cNvSpPr/>
            <p:nvPr/>
          </p:nvSpPr>
          <p:spPr>
            <a:xfrm>
              <a:off x="10568823" y="1825056"/>
              <a:ext cx="141267" cy="308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18" name="Group 17">
            <a:extLst>
              <a:ext uri="{FF2B5EF4-FFF2-40B4-BE49-F238E27FC236}">
                <a16:creationId xmlns:a16="http://schemas.microsoft.com/office/drawing/2014/main" id="{7E460365-F5A6-3BC6-2E75-0520B1E8AEB9}"/>
              </a:ext>
            </a:extLst>
          </p:cNvPr>
          <p:cNvGrpSpPr/>
          <p:nvPr/>
        </p:nvGrpSpPr>
        <p:grpSpPr>
          <a:xfrm>
            <a:off x="7319883" y="1662744"/>
            <a:ext cx="3742224" cy="312089"/>
            <a:chOff x="1529555" y="4390350"/>
            <a:chExt cx="3742224" cy="312089"/>
          </a:xfrm>
        </p:grpSpPr>
        <p:sp>
          <p:nvSpPr>
            <p:cNvPr id="29" name="Rectangle 28">
              <a:extLst>
                <a:ext uri="{FF2B5EF4-FFF2-40B4-BE49-F238E27FC236}">
                  <a16:creationId xmlns:a16="http://schemas.microsoft.com/office/drawing/2014/main" id="{5A6A5244-1FD8-D943-86C0-75EEC8A8F1E8}"/>
                </a:ext>
              </a:extLst>
            </p:cNvPr>
            <p:cNvSpPr/>
            <p:nvPr/>
          </p:nvSpPr>
          <p:spPr>
            <a:xfrm>
              <a:off x="1529555" y="4390352"/>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465111" y="4390351"/>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400667" y="4390351"/>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1110 0011</a:t>
              </a:r>
            </a:p>
          </p:txBody>
        </p:sp>
        <p:sp>
          <p:nvSpPr>
            <p:cNvPr id="32" name="Rectangle 31">
              <a:extLst>
                <a:ext uri="{FF2B5EF4-FFF2-40B4-BE49-F238E27FC236}">
                  <a16:creationId xmlns:a16="http://schemas.microsoft.com/office/drawing/2014/main" id="{9702B468-E8A9-4D43-85B2-75627B10AFFD}"/>
                </a:ext>
              </a:extLst>
            </p:cNvPr>
            <p:cNvSpPr/>
            <p:nvPr/>
          </p:nvSpPr>
          <p:spPr>
            <a:xfrm>
              <a:off x="4336223" y="43903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1110 0001</a:t>
              </a:r>
            </a:p>
          </p:txBody>
        </p:sp>
      </p:grpSp>
      <p:grpSp>
        <p:nvGrpSpPr>
          <p:cNvPr id="60" name="Group 59">
            <a:extLst>
              <a:ext uri="{FF2B5EF4-FFF2-40B4-BE49-F238E27FC236}">
                <a16:creationId xmlns:a16="http://schemas.microsoft.com/office/drawing/2014/main" id="{948BD283-64AE-AD18-8981-50055BEC7D48}"/>
              </a:ext>
            </a:extLst>
          </p:cNvPr>
          <p:cNvGrpSpPr/>
          <p:nvPr/>
        </p:nvGrpSpPr>
        <p:grpSpPr>
          <a:xfrm>
            <a:off x="6649916" y="2659821"/>
            <a:ext cx="4681824" cy="1846837"/>
            <a:chOff x="841638" y="2757831"/>
            <a:chExt cx="4681824" cy="1846837"/>
          </a:xfrm>
        </p:grpSpPr>
        <p:sp>
          <p:nvSpPr>
            <p:cNvPr id="65" name="Rectangle 64">
              <a:extLst>
                <a:ext uri="{FF2B5EF4-FFF2-40B4-BE49-F238E27FC236}">
                  <a16:creationId xmlns:a16="http://schemas.microsoft.com/office/drawing/2014/main" id="{D443821E-D01D-2647-ADA8-45664A18C90D}"/>
                </a:ext>
              </a:extLst>
            </p:cNvPr>
            <p:cNvSpPr/>
            <p:nvPr/>
          </p:nvSpPr>
          <p:spPr>
            <a:xfrm>
              <a:off x="841638" y="2790596"/>
              <a:ext cx="4681824" cy="18140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A61680BE-D3CE-2B49-9E8B-B27259443C29}"/>
                </a:ext>
              </a:extLst>
            </p:cNvPr>
            <p:cNvSpPr/>
            <p:nvPr/>
          </p:nvSpPr>
          <p:spPr>
            <a:xfrm>
              <a:off x="1557114" y="377779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4" name="Rectangle 23">
              <a:extLst>
                <a:ext uri="{FF2B5EF4-FFF2-40B4-BE49-F238E27FC236}">
                  <a16:creationId xmlns:a16="http://schemas.microsoft.com/office/drawing/2014/main" id="{29E1268E-1D89-504C-93BA-B8A6C1373E4A}"/>
                </a:ext>
              </a:extLst>
            </p:cNvPr>
            <p:cNvSpPr/>
            <p:nvPr/>
          </p:nvSpPr>
          <p:spPr>
            <a:xfrm>
              <a:off x="2492670" y="377779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7" name="TextBox 26">
              <a:extLst>
                <a:ext uri="{FF2B5EF4-FFF2-40B4-BE49-F238E27FC236}">
                  <a16:creationId xmlns:a16="http://schemas.microsoft.com/office/drawing/2014/main" id="{D70656FD-C8A5-0F42-93B8-B693B594E339}"/>
                </a:ext>
              </a:extLst>
            </p:cNvPr>
            <p:cNvSpPr txBox="1"/>
            <p:nvPr/>
          </p:nvSpPr>
          <p:spPr>
            <a:xfrm>
              <a:off x="5142885" y="4089882"/>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475271" y="4089882"/>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955819" y="3703007"/>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1820843" y="2757831"/>
              <a:ext cx="2733441"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1739103" y="3114503"/>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ldrsh</a:t>
              </a:r>
              <a:r>
                <a:rPr lang="en-US" sz="2400" dirty="0">
                  <a:solidFill>
                    <a:schemeClr val="tx2"/>
                  </a:solidFill>
                  <a:latin typeface="Consolas" panose="020B0609020204030204" pitchFamily="49" charset="0"/>
                  <a:cs typeface="Consolas" panose="020B0609020204030204" pitchFamily="49" charset="0"/>
                </a:rPr>
                <a:t>  r1, [r0]</a:t>
              </a:r>
            </a:p>
          </p:txBody>
        </p:sp>
        <p:sp>
          <p:nvSpPr>
            <p:cNvPr id="82" name="Rectangle 81">
              <a:extLst>
                <a:ext uri="{FF2B5EF4-FFF2-40B4-BE49-F238E27FC236}">
                  <a16:creationId xmlns:a16="http://schemas.microsoft.com/office/drawing/2014/main" id="{222DE5FD-66DF-B593-CB0A-2E2AF9C25A1A}"/>
                </a:ext>
              </a:extLst>
            </p:cNvPr>
            <p:cNvSpPr/>
            <p:nvPr/>
          </p:nvSpPr>
          <p:spPr>
            <a:xfrm>
              <a:off x="3428225" y="377779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83" name="Rectangle 82">
              <a:extLst>
                <a:ext uri="{FF2B5EF4-FFF2-40B4-BE49-F238E27FC236}">
                  <a16:creationId xmlns:a16="http://schemas.microsoft.com/office/drawing/2014/main" id="{B8D9A6B2-BBC9-9F73-A827-A749AFA35D32}"/>
                </a:ext>
              </a:extLst>
            </p:cNvPr>
            <p:cNvSpPr/>
            <p:nvPr/>
          </p:nvSpPr>
          <p:spPr>
            <a:xfrm>
              <a:off x="4367246" y="377779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59" name="Group 58">
            <a:extLst>
              <a:ext uri="{FF2B5EF4-FFF2-40B4-BE49-F238E27FC236}">
                <a16:creationId xmlns:a16="http://schemas.microsoft.com/office/drawing/2014/main" id="{631CB574-A7EB-6B66-DA71-9276587C5F40}"/>
              </a:ext>
            </a:extLst>
          </p:cNvPr>
          <p:cNvGrpSpPr/>
          <p:nvPr/>
        </p:nvGrpSpPr>
        <p:grpSpPr>
          <a:xfrm>
            <a:off x="7376562" y="4001657"/>
            <a:ext cx="3396552" cy="567247"/>
            <a:chOff x="1583488" y="4082315"/>
            <a:chExt cx="3396552" cy="567247"/>
          </a:xfrm>
        </p:grpSpPr>
        <p:sp>
          <p:nvSpPr>
            <p:cNvPr id="80" name="TextBox 79">
              <a:extLst>
                <a:ext uri="{FF2B5EF4-FFF2-40B4-BE49-F238E27FC236}">
                  <a16:creationId xmlns:a16="http://schemas.microsoft.com/office/drawing/2014/main" id="{06D3B7C8-7126-ECD9-C90A-8C9BD210CF20}"/>
                </a:ext>
              </a:extLst>
            </p:cNvPr>
            <p:cNvSpPr txBox="1"/>
            <p:nvPr/>
          </p:nvSpPr>
          <p:spPr>
            <a:xfrm>
              <a:off x="1882717" y="4280230"/>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81" name="Right Brace 80">
              <a:extLst>
                <a:ext uri="{FF2B5EF4-FFF2-40B4-BE49-F238E27FC236}">
                  <a16:creationId xmlns:a16="http://schemas.microsoft.com/office/drawing/2014/main" id="{19B9425E-988C-8456-7F29-999E39AB8CA1}"/>
                </a:ext>
              </a:extLst>
            </p:cNvPr>
            <p:cNvSpPr/>
            <p:nvPr/>
          </p:nvSpPr>
          <p:spPr>
            <a:xfrm rot="5400000">
              <a:off x="2381362" y="3284441"/>
              <a:ext cx="248989" cy="184473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4" name="Group 3">
            <a:extLst>
              <a:ext uri="{FF2B5EF4-FFF2-40B4-BE49-F238E27FC236}">
                <a16:creationId xmlns:a16="http://schemas.microsoft.com/office/drawing/2014/main" id="{770765A6-BFA0-AD47-1DD7-5164527AEB1B}"/>
              </a:ext>
            </a:extLst>
          </p:cNvPr>
          <p:cNvGrpSpPr/>
          <p:nvPr/>
        </p:nvGrpSpPr>
        <p:grpSpPr>
          <a:xfrm>
            <a:off x="7384190" y="3687027"/>
            <a:ext cx="3707526" cy="325270"/>
            <a:chOff x="1331575" y="6146735"/>
            <a:chExt cx="3707526" cy="325270"/>
          </a:xfrm>
        </p:grpSpPr>
        <p:grpSp>
          <p:nvGrpSpPr>
            <p:cNvPr id="20" name="Group 19">
              <a:extLst>
                <a:ext uri="{FF2B5EF4-FFF2-40B4-BE49-F238E27FC236}">
                  <a16:creationId xmlns:a16="http://schemas.microsoft.com/office/drawing/2014/main" id="{F9EA6875-517D-8DB3-21AA-7AFA6B393AD0}"/>
                </a:ext>
              </a:extLst>
            </p:cNvPr>
            <p:cNvGrpSpPr/>
            <p:nvPr/>
          </p:nvGrpSpPr>
          <p:grpSpPr>
            <a:xfrm>
              <a:off x="3167989" y="6159917"/>
              <a:ext cx="1871112" cy="312088"/>
              <a:chOff x="6589651" y="6203536"/>
              <a:chExt cx="1871112" cy="312088"/>
            </a:xfrm>
          </p:grpSpPr>
          <p:sp>
            <p:nvSpPr>
              <p:cNvPr id="25" name="Rectangle 24">
                <a:extLst>
                  <a:ext uri="{FF2B5EF4-FFF2-40B4-BE49-F238E27FC236}">
                    <a16:creationId xmlns:a16="http://schemas.microsoft.com/office/drawing/2014/main" id="{90BE8D4A-36B6-F846-9925-57AD8549EE42}"/>
                  </a:ext>
                </a:extLst>
              </p:cNvPr>
              <p:cNvSpPr/>
              <p:nvPr/>
            </p:nvSpPr>
            <p:spPr>
              <a:xfrm>
                <a:off x="6589651" y="6203537"/>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1</a:t>
                </a:r>
                <a:r>
                  <a:rPr lang="en-US" sz="1100" dirty="0">
                    <a:solidFill>
                      <a:schemeClr val="accent6"/>
                    </a:solidFill>
                    <a:latin typeface="Consolas" panose="020B0609020204030204" pitchFamily="49" charset="0"/>
                    <a:cs typeface="Consolas" panose="020B0609020204030204" pitchFamily="49" charset="0"/>
                  </a:rPr>
                  <a:t>110 0011</a:t>
                </a:r>
              </a:p>
            </p:txBody>
          </p:sp>
          <p:sp>
            <p:nvSpPr>
              <p:cNvPr id="26" name="Rectangle 25">
                <a:extLst>
                  <a:ext uri="{FF2B5EF4-FFF2-40B4-BE49-F238E27FC236}">
                    <a16:creationId xmlns:a16="http://schemas.microsoft.com/office/drawing/2014/main" id="{21F64F52-A291-104A-9241-DC8705735729}"/>
                  </a:ext>
                </a:extLst>
              </p:cNvPr>
              <p:cNvSpPr/>
              <p:nvPr/>
            </p:nvSpPr>
            <p:spPr>
              <a:xfrm>
                <a:off x="7525207" y="6203536"/>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1110 0001</a:t>
                </a:r>
              </a:p>
            </p:txBody>
          </p:sp>
        </p:grpSp>
        <p:sp>
          <p:nvSpPr>
            <p:cNvPr id="85" name="Rectangle 84">
              <a:extLst>
                <a:ext uri="{FF2B5EF4-FFF2-40B4-BE49-F238E27FC236}">
                  <a16:creationId xmlns:a16="http://schemas.microsoft.com/office/drawing/2014/main" id="{9B646523-B9DF-732B-3C8E-DD15E0DB43E5}"/>
                </a:ext>
              </a:extLst>
            </p:cNvPr>
            <p:cNvSpPr/>
            <p:nvPr/>
          </p:nvSpPr>
          <p:spPr>
            <a:xfrm>
              <a:off x="1331575" y="614673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sp>
          <p:nvSpPr>
            <p:cNvPr id="86" name="Rectangle 85">
              <a:extLst>
                <a:ext uri="{FF2B5EF4-FFF2-40B4-BE49-F238E27FC236}">
                  <a16:creationId xmlns:a16="http://schemas.microsoft.com/office/drawing/2014/main" id="{A351660D-0AA5-35EA-313A-E7B21840BCD2}"/>
                </a:ext>
              </a:extLst>
            </p:cNvPr>
            <p:cNvSpPr/>
            <p:nvPr/>
          </p:nvSpPr>
          <p:spPr>
            <a:xfrm>
              <a:off x="2249782" y="6156979"/>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grpSp>
      <p:grpSp>
        <p:nvGrpSpPr>
          <p:cNvPr id="5" name="Group 4">
            <a:extLst>
              <a:ext uri="{FF2B5EF4-FFF2-40B4-BE49-F238E27FC236}">
                <a16:creationId xmlns:a16="http://schemas.microsoft.com/office/drawing/2014/main" id="{8C3317E7-964C-37DC-BD6C-08BB4864B5AD}"/>
              </a:ext>
            </a:extLst>
          </p:cNvPr>
          <p:cNvGrpSpPr/>
          <p:nvPr/>
        </p:nvGrpSpPr>
        <p:grpSpPr>
          <a:xfrm>
            <a:off x="7283549" y="5602797"/>
            <a:ext cx="3765352" cy="316533"/>
            <a:chOff x="1575738" y="6502584"/>
            <a:chExt cx="3765352" cy="316533"/>
          </a:xfrm>
        </p:grpSpPr>
        <p:sp>
          <p:nvSpPr>
            <p:cNvPr id="84" name="Rectangle 83">
              <a:extLst>
                <a:ext uri="{FF2B5EF4-FFF2-40B4-BE49-F238E27FC236}">
                  <a16:creationId xmlns:a16="http://schemas.microsoft.com/office/drawing/2014/main" id="{317B904D-E1F0-401A-0FB8-79415DDA9DE1}"/>
                </a:ext>
              </a:extLst>
            </p:cNvPr>
            <p:cNvSpPr/>
            <p:nvPr/>
          </p:nvSpPr>
          <p:spPr>
            <a:xfrm>
              <a:off x="4405534" y="650703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1</a:t>
              </a:r>
              <a:r>
                <a:rPr lang="en-US" sz="1100" dirty="0">
                  <a:solidFill>
                    <a:schemeClr val="accent6"/>
                  </a:solidFill>
                  <a:latin typeface="Consolas" panose="020B0609020204030204" pitchFamily="49" charset="0"/>
                  <a:cs typeface="Consolas" panose="020B0609020204030204" pitchFamily="49" charset="0"/>
                </a:rPr>
                <a:t>110 0001</a:t>
              </a:r>
            </a:p>
          </p:txBody>
        </p:sp>
        <p:sp>
          <p:nvSpPr>
            <p:cNvPr id="87" name="Rectangle 86">
              <a:extLst>
                <a:ext uri="{FF2B5EF4-FFF2-40B4-BE49-F238E27FC236}">
                  <a16:creationId xmlns:a16="http://schemas.microsoft.com/office/drawing/2014/main" id="{57190395-D0E6-E73F-F19B-E6B08372BF25}"/>
                </a:ext>
              </a:extLst>
            </p:cNvPr>
            <p:cNvSpPr/>
            <p:nvPr/>
          </p:nvSpPr>
          <p:spPr>
            <a:xfrm>
              <a:off x="1575738" y="650258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sp>
          <p:nvSpPr>
            <p:cNvPr id="88" name="Rectangle 87">
              <a:extLst>
                <a:ext uri="{FF2B5EF4-FFF2-40B4-BE49-F238E27FC236}">
                  <a16:creationId xmlns:a16="http://schemas.microsoft.com/office/drawing/2014/main" id="{4E433E3A-D6CC-15A5-B8D0-E8F738166CF6}"/>
                </a:ext>
              </a:extLst>
            </p:cNvPr>
            <p:cNvSpPr/>
            <p:nvPr/>
          </p:nvSpPr>
          <p:spPr>
            <a:xfrm>
              <a:off x="2511294" y="650258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sp>
          <p:nvSpPr>
            <p:cNvPr id="89" name="Rectangle 88">
              <a:extLst>
                <a:ext uri="{FF2B5EF4-FFF2-40B4-BE49-F238E27FC236}">
                  <a16:creationId xmlns:a16="http://schemas.microsoft.com/office/drawing/2014/main" id="{57BD8239-8EB0-707B-E5F8-9B1831395E7C}"/>
                </a:ext>
              </a:extLst>
            </p:cNvPr>
            <p:cNvSpPr/>
            <p:nvPr/>
          </p:nvSpPr>
          <p:spPr>
            <a:xfrm>
              <a:off x="3446850" y="650258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grpSp>
    </p:spTree>
    <p:extLst>
      <p:ext uri="{BB962C8B-B14F-4D97-AF65-F5344CB8AC3E}">
        <p14:creationId xmlns:p14="http://schemas.microsoft.com/office/powerpoint/2010/main" val="3042795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32CE1C9D-8E24-A440-B90D-DB516A05D0E1}"/>
              </a:ext>
            </a:extLst>
          </p:cNvPr>
          <p:cNvSpPr/>
          <p:nvPr/>
        </p:nvSpPr>
        <p:spPr>
          <a:xfrm>
            <a:off x="6703104" y="683385"/>
            <a:ext cx="4681824" cy="16964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508350"/>
          </a:xfrm>
        </p:spPr>
        <p:txBody>
          <a:bodyPr/>
          <a:lstStyle/>
          <a:p>
            <a:r>
              <a:rPr lang="en-US" dirty="0"/>
              <a:t>Signed Load a Byte, Half-word, Word</a:t>
            </a:r>
          </a:p>
        </p:txBody>
      </p:sp>
      <p:grpSp>
        <p:nvGrpSpPr>
          <p:cNvPr id="61" name="Group 60">
            <a:extLst>
              <a:ext uri="{FF2B5EF4-FFF2-40B4-BE49-F238E27FC236}">
                <a16:creationId xmlns:a16="http://schemas.microsoft.com/office/drawing/2014/main" id="{11D66E6E-D726-F51B-2580-F3B8B6998568}"/>
              </a:ext>
            </a:extLst>
          </p:cNvPr>
          <p:cNvGrpSpPr/>
          <p:nvPr/>
        </p:nvGrpSpPr>
        <p:grpSpPr>
          <a:xfrm>
            <a:off x="6654527" y="4662757"/>
            <a:ext cx="4681824" cy="1899408"/>
            <a:chOff x="846249" y="4760767"/>
            <a:chExt cx="4681824" cy="1899408"/>
          </a:xfrm>
        </p:grpSpPr>
        <p:sp>
          <p:nvSpPr>
            <p:cNvPr id="17" name="Rectangle 16">
              <a:extLst>
                <a:ext uri="{FF2B5EF4-FFF2-40B4-BE49-F238E27FC236}">
                  <a16:creationId xmlns:a16="http://schemas.microsoft.com/office/drawing/2014/main" id="{619F8D4D-FDFB-CB41-8F17-484879593BA4}"/>
                </a:ext>
              </a:extLst>
            </p:cNvPr>
            <p:cNvSpPr/>
            <p:nvPr/>
          </p:nvSpPr>
          <p:spPr>
            <a:xfrm>
              <a:off x="846249" y="4846089"/>
              <a:ext cx="4681824" cy="18140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A26D142A-4AA3-5542-8D7B-F9322AB71696}"/>
                </a:ext>
              </a:extLst>
            </p:cNvPr>
            <p:cNvGrpSpPr/>
            <p:nvPr/>
          </p:nvGrpSpPr>
          <p:grpSpPr>
            <a:xfrm>
              <a:off x="908502" y="4760767"/>
              <a:ext cx="4491138" cy="1709060"/>
              <a:chOff x="1136348" y="883369"/>
              <a:chExt cx="4491138" cy="1709060"/>
            </a:xfrm>
          </p:grpSpPr>
          <p:sp>
            <p:nvSpPr>
              <p:cNvPr id="8" name="Rectangle 7">
                <a:extLst>
                  <a:ext uri="{FF2B5EF4-FFF2-40B4-BE49-F238E27FC236}">
                    <a16:creationId xmlns:a16="http://schemas.microsoft.com/office/drawing/2014/main" id="{2C273ACE-8D48-6D4E-91E1-9DF6A5833FDA}"/>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 name="Rectangle 8">
                <a:extLst>
                  <a:ext uri="{FF2B5EF4-FFF2-40B4-BE49-F238E27FC236}">
                    <a16:creationId xmlns:a16="http://schemas.microsoft.com/office/drawing/2014/main" id="{5F29EAA2-6A45-1544-BF63-B90B679B3DAA}"/>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0" name="Rectangle 9">
                <a:extLst>
                  <a:ext uri="{FF2B5EF4-FFF2-40B4-BE49-F238E27FC236}">
                    <a16:creationId xmlns:a16="http://schemas.microsoft.com/office/drawing/2014/main" id="{ADE8CBFA-8CCF-D04E-8CAF-47C510351CE2}"/>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2" name="Rectangle 11">
                <a:extLst>
                  <a:ext uri="{FF2B5EF4-FFF2-40B4-BE49-F238E27FC236}">
                    <a16:creationId xmlns:a16="http://schemas.microsoft.com/office/drawing/2014/main" id="{F20CBF42-4373-F249-871B-07A0FB61DED3}"/>
                  </a:ext>
                </a:extLst>
              </p:cNvPr>
              <p:cNvSpPr/>
              <p:nvPr/>
            </p:nvSpPr>
            <p:spPr>
              <a:xfrm>
                <a:off x="4535477" y="1800763"/>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5314580" y="211285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609120" y="2223097"/>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08736" y="883369"/>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181823" y="1218331"/>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1136348" y="1728860"/>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grpSp>
      </p:grpSp>
      <p:sp>
        <p:nvSpPr>
          <p:cNvPr id="33" name="TextBox 32">
            <a:extLst>
              <a:ext uri="{FF2B5EF4-FFF2-40B4-BE49-F238E27FC236}">
                <a16:creationId xmlns:a16="http://schemas.microsoft.com/office/drawing/2014/main" id="{0C64D89D-143F-2D43-BBC7-687A0CBB1C90}"/>
              </a:ext>
            </a:extLst>
          </p:cNvPr>
          <p:cNvSpPr txBox="1"/>
          <p:nvPr/>
        </p:nvSpPr>
        <p:spPr>
          <a:xfrm>
            <a:off x="10908777" y="1987064"/>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7241163" y="1987064"/>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6739858" y="1618624"/>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7169170" y="662881"/>
            <a:ext cx="409278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word (no change)</a:t>
            </a:r>
          </a:p>
        </p:txBody>
      </p:sp>
      <p:sp>
        <p:nvSpPr>
          <p:cNvPr id="47" name="TextBox 46">
            <a:extLst>
              <a:ext uri="{FF2B5EF4-FFF2-40B4-BE49-F238E27FC236}">
                <a16:creationId xmlns:a16="http://schemas.microsoft.com/office/drawing/2014/main" id="{A759F723-A864-034B-A478-F377DD0B6B5D}"/>
              </a:ext>
            </a:extLst>
          </p:cNvPr>
          <p:cNvSpPr txBox="1"/>
          <p:nvPr/>
        </p:nvSpPr>
        <p:spPr>
          <a:xfrm>
            <a:off x="7751936" y="970946"/>
            <a:ext cx="240803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a:t>
            </a:r>
            <a:r>
              <a:rPr lang="en-US" sz="2400" dirty="0">
                <a:solidFill>
                  <a:schemeClr val="tx2"/>
                </a:solidFill>
                <a:latin typeface="Consolas" panose="020B0609020204030204" pitchFamily="49" charset="0"/>
                <a:cs typeface="Consolas" panose="020B0609020204030204" pitchFamily="49" charset="0"/>
              </a:rPr>
              <a:t>  r1, [r0]</a:t>
            </a:r>
          </a:p>
        </p:txBody>
      </p:sp>
      <p:grpSp>
        <p:nvGrpSpPr>
          <p:cNvPr id="14" name="Group 13">
            <a:extLst>
              <a:ext uri="{FF2B5EF4-FFF2-40B4-BE49-F238E27FC236}">
                <a16:creationId xmlns:a16="http://schemas.microsoft.com/office/drawing/2014/main" id="{F1B03D94-2F34-6C44-A38C-525ACE8CB4D7}"/>
              </a:ext>
            </a:extLst>
          </p:cNvPr>
          <p:cNvGrpSpPr/>
          <p:nvPr/>
        </p:nvGrpSpPr>
        <p:grpSpPr>
          <a:xfrm>
            <a:off x="7319883" y="5867941"/>
            <a:ext cx="3413779" cy="651307"/>
            <a:chOff x="1763537" y="1916894"/>
            <a:chExt cx="3413779" cy="651307"/>
          </a:xfrm>
        </p:grpSpPr>
        <p:sp>
          <p:nvSpPr>
            <p:cNvPr id="11" name="TextBox 10">
              <a:extLst>
                <a:ext uri="{FF2B5EF4-FFF2-40B4-BE49-F238E27FC236}">
                  <a16:creationId xmlns:a16="http://schemas.microsoft.com/office/drawing/2014/main" id="{43A9E8E9-7D38-604E-A11B-388E8239CEFE}"/>
                </a:ext>
              </a:extLst>
            </p:cNvPr>
            <p:cNvSpPr txBox="1"/>
            <p:nvPr/>
          </p:nvSpPr>
          <p:spPr>
            <a:xfrm>
              <a:off x="2079993" y="2198869"/>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13" name="Right Brace 12">
              <a:extLst>
                <a:ext uri="{FF2B5EF4-FFF2-40B4-BE49-F238E27FC236}">
                  <a16:creationId xmlns:a16="http://schemas.microsoft.com/office/drawing/2014/main" id="{2C071F09-EBEB-544A-AA29-154F411C9E89}"/>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4" name="TextBox 73">
            <a:extLst>
              <a:ext uri="{FF2B5EF4-FFF2-40B4-BE49-F238E27FC236}">
                <a16:creationId xmlns:a16="http://schemas.microsoft.com/office/drawing/2014/main" id="{E23DC7D9-D9D5-994B-8F6C-8948FCB0FF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5" name="Group 74">
            <a:extLst>
              <a:ext uri="{FF2B5EF4-FFF2-40B4-BE49-F238E27FC236}">
                <a16:creationId xmlns:a16="http://schemas.microsoft.com/office/drawing/2014/main" id="{F8B28AEE-07E9-4DB3-D99A-327BEB8D1288}"/>
              </a:ext>
            </a:extLst>
          </p:cNvPr>
          <p:cNvGrpSpPr/>
          <p:nvPr/>
        </p:nvGrpSpPr>
        <p:grpSpPr>
          <a:xfrm>
            <a:off x="7304235" y="1662746"/>
            <a:ext cx="3742224" cy="312089"/>
            <a:chOff x="7586388" y="4813570"/>
            <a:chExt cx="3742224" cy="312089"/>
          </a:xfrm>
        </p:grpSpPr>
        <p:sp>
          <p:nvSpPr>
            <p:cNvPr id="76" name="Rectangle 75">
              <a:extLst>
                <a:ext uri="{FF2B5EF4-FFF2-40B4-BE49-F238E27FC236}">
                  <a16:creationId xmlns:a16="http://schemas.microsoft.com/office/drawing/2014/main" id="{184EB0CD-D607-0FA1-FDE0-4C7D5DCD65F0}"/>
                </a:ext>
              </a:extLst>
            </p:cNvPr>
            <p:cNvSpPr/>
            <p:nvPr/>
          </p:nvSpPr>
          <p:spPr>
            <a:xfrm>
              <a:off x="7586388" y="4813572"/>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0x0a</a:t>
              </a:r>
            </a:p>
          </p:txBody>
        </p:sp>
        <p:sp>
          <p:nvSpPr>
            <p:cNvPr id="77" name="Rectangle 76">
              <a:extLst>
                <a:ext uri="{FF2B5EF4-FFF2-40B4-BE49-F238E27FC236}">
                  <a16:creationId xmlns:a16="http://schemas.microsoft.com/office/drawing/2014/main" id="{A56D7918-E9F5-885C-E63B-DA15B59AB7F5}"/>
                </a:ext>
              </a:extLst>
            </p:cNvPr>
            <p:cNvSpPr/>
            <p:nvPr/>
          </p:nvSpPr>
          <p:spPr>
            <a:xfrm>
              <a:off x="8521944"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0x0b</a:t>
              </a:r>
            </a:p>
          </p:txBody>
        </p:sp>
        <p:sp>
          <p:nvSpPr>
            <p:cNvPr id="78" name="Rectangle 77">
              <a:extLst>
                <a:ext uri="{FF2B5EF4-FFF2-40B4-BE49-F238E27FC236}">
                  <a16:creationId xmlns:a16="http://schemas.microsoft.com/office/drawing/2014/main" id="{4F243C1C-B489-1C2D-374D-921D9B93BC28}"/>
                </a:ext>
              </a:extLst>
            </p:cNvPr>
            <p:cNvSpPr/>
            <p:nvPr/>
          </p:nvSpPr>
          <p:spPr>
            <a:xfrm>
              <a:off x="9457500"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0x0c</a:t>
              </a:r>
            </a:p>
          </p:txBody>
        </p:sp>
        <p:sp>
          <p:nvSpPr>
            <p:cNvPr id="79" name="Rectangle 78">
              <a:extLst>
                <a:ext uri="{FF2B5EF4-FFF2-40B4-BE49-F238E27FC236}">
                  <a16:creationId xmlns:a16="http://schemas.microsoft.com/office/drawing/2014/main" id="{DA242677-67ED-95EE-0BBA-B8BAAC7A8565}"/>
                </a:ext>
              </a:extLst>
            </p:cNvPr>
            <p:cNvSpPr/>
            <p:nvPr/>
          </p:nvSpPr>
          <p:spPr>
            <a:xfrm>
              <a:off x="10393056" y="481357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0x0d</a:t>
              </a:r>
            </a:p>
          </p:txBody>
        </p:sp>
      </p:grpSp>
      <p:grpSp>
        <p:nvGrpSpPr>
          <p:cNvPr id="62" name="Group 61">
            <a:extLst>
              <a:ext uri="{FF2B5EF4-FFF2-40B4-BE49-F238E27FC236}">
                <a16:creationId xmlns:a16="http://schemas.microsoft.com/office/drawing/2014/main" id="{EDE21371-64DD-43A7-AB45-129C84E5B1FA}"/>
              </a:ext>
            </a:extLst>
          </p:cNvPr>
          <p:cNvGrpSpPr/>
          <p:nvPr/>
        </p:nvGrpSpPr>
        <p:grpSpPr>
          <a:xfrm>
            <a:off x="652638" y="1253771"/>
            <a:ext cx="5151663" cy="4395591"/>
            <a:chOff x="6886560" y="1378372"/>
            <a:chExt cx="5151663" cy="4395591"/>
          </a:xfrm>
        </p:grpSpPr>
        <p:sp>
          <p:nvSpPr>
            <p:cNvPr id="67" name="Rectangle 66">
              <a:extLst>
                <a:ext uri="{FF2B5EF4-FFF2-40B4-BE49-F238E27FC236}">
                  <a16:creationId xmlns:a16="http://schemas.microsoft.com/office/drawing/2014/main" id="{43B766E2-F56A-9741-A383-18179B0A6B50}"/>
                </a:ext>
              </a:extLst>
            </p:cNvPr>
            <p:cNvSpPr/>
            <p:nvPr/>
          </p:nvSpPr>
          <p:spPr>
            <a:xfrm>
              <a:off x="6886560" y="1378372"/>
              <a:ext cx="5151663" cy="439559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0" name="Rectangle 39">
              <a:extLst>
                <a:ext uri="{FF2B5EF4-FFF2-40B4-BE49-F238E27FC236}">
                  <a16:creationId xmlns:a16="http://schemas.microsoft.com/office/drawing/2014/main" id="{18F3A247-2395-6944-9CBB-1F48EC367FD6}"/>
                </a:ext>
              </a:extLst>
            </p:cNvPr>
            <p:cNvSpPr/>
            <p:nvPr/>
          </p:nvSpPr>
          <p:spPr>
            <a:xfrm>
              <a:off x="9137883" y="4888416"/>
              <a:ext cx="1572207" cy="461664"/>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0</a:t>
              </a:r>
              <a:r>
                <a:rPr lang="en-US" sz="2000" dirty="0">
                  <a:solidFill>
                    <a:schemeClr val="accent6"/>
                  </a:solidFill>
                </a:rPr>
                <a:t>110 0001</a:t>
              </a:r>
            </a:p>
          </p:txBody>
        </p:sp>
        <p:sp>
          <p:nvSpPr>
            <p:cNvPr id="41" name="Rectangle 40">
              <a:extLst>
                <a:ext uri="{FF2B5EF4-FFF2-40B4-BE49-F238E27FC236}">
                  <a16:creationId xmlns:a16="http://schemas.microsoft.com/office/drawing/2014/main" id="{110BDD52-07CB-C14F-A634-C590835C07B9}"/>
                </a:ext>
              </a:extLst>
            </p:cNvPr>
            <p:cNvSpPr/>
            <p:nvPr/>
          </p:nvSpPr>
          <p:spPr>
            <a:xfrm>
              <a:off x="9137883" y="4426752"/>
              <a:ext cx="1572207" cy="461664"/>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0</a:t>
              </a:r>
              <a:r>
                <a:rPr lang="en-US" sz="2000" dirty="0">
                  <a:solidFill>
                    <a:schemeClr val="accent6"/>
                  </a:solidFill>
                </a:rPr>
                <a:t>110 0011</a:t>
              </a:r>
            </a:p>
          </p:txBody>
        </p:sp>
        <p:sp>
          <p:nvSpPr>
            <p:cNvPr id="42" name="Rectangle 41">
              <a:extLst>
                <a:ext uri="{FF2B5EF4-FFF2-40B4-BE49-F238E27FC236}">
                  <a16:creationId xmlns:a16="http://schemas.microsoft.com/office/drawing/2014/main" id="{5E93407A-9677-354F-8D8D-84C2ABEBBAF4}"/>
                </a:ext>
              </a:extLst>
            </p:cNvPr>
            <p:cNvSpPr/>
            <p:nvPr/>
          </p:nvSpPr>
          <p:spPr>
            <a:xfrm>
              <a:off x="9137883" y="3965088"/>
              <a:ext cx="1572207" cy="461664"/>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9144338" y="3497134"/>
              <a:ext cx="1572207" cy="46166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0x87</a:t>
              </a:r>
            </a:p>
          </p:txBody>
        </p:sp>
        <p:sp>
          <p:nvSpPr>
            <p:cNvPr id="48" name="Rectangle 47">
              <a:extLst>
                <a:ext uri="{FF2B5EF4-FFF2-40B4-BE49-F238E27FC236}">
                  <a16:creationId xmlns:a16="http://schemas.microsoft.com/office/drawing/2014/main" id="{CA897CB7-6820-2A40-99B8-D9C63FD6AF73}"/>
                </a:ext>
              </a:extLst>
            </p:cNvPr>
            <p:cNvSpPr/>
            <p:nvPr/>
          </p:nvSpPr>
          <p:spPr>
            <a:xfrm>
              <a:off x="6980527" y="281416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49" name="Rectangle 48">
              <a:extLst>
                <a:ext uri="{FF2B5EF4-FFF2-40B4-BE49-F238E27FC236}">
                  <a16:creationId xmlns:a16="http://schemas.microsoft.com/office/drawing/2014/main" id="{DF0DACDB-82DB-3B4E-8982-AF0223B3AB61}"/>
                </a:ext>
              </a:extLst>
            </p:cNvPr>
            <p:cNvSpPr/>
            <p:nvPr/>
          </p:nvSpPr>
          <p:spPr>
            <a:xfrm>
              <a:off x="7916083"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851639"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787195" y="281416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040994" y="2444834"/>
              <a:ext cx="524503"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745669" y="498869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718801" y="458363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718801" y="4119070"/>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10</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740660" y="3642251"/>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11</a:t>
              </a:r>
            </a:p>
          </p:txBody>
        </p:sp>
        <p:sp>
          <p:nvSpPr>
            <p:cNvPr id="58" name="TextBox 57">
              <a:extLst>
                <a:ext uri="{FF2B5EF4-FFF2-40B4-BE49-F238E27FC236}">
                  <a16:creationId xmlns:a16="http://schemas.microsoft.com/office/drawing/2014/main" id="{47119068-BB98-7645-AD41-D8C4D353423B}"/>
                </a:ext>
              </a:extLst>
            </p:cNvPr>
            <p:cNvSpPr txBox="1"/>
            <p:nvPr/>
          </p:nvSpPr>
          <p:spPr>
            <a:xfrm>
              <a:off x="9617619" y="2075502"/>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6" name="Left Brace 5">
              <a:extLst>
                <a:ext uri="{FF2B5EF4-FFF2-40B4-BE49-F238E27FC236}">
                  <a16:creationId xmlns:a16="http://schemas.microsoft.com/office/drawing/2014/main" id="{34C278A6-500D-644F-962D-A33E19BC4A6D}"/>
                </a:ext>
              </a:extLst>
            </p:cNvPr>
            <p:cNvSpPr/>
            <p:nvPr/>
          </p:nvSpPr>
          <p:spPr>
            <a:xfrm rot="5400000">
              <a:off x="10035116" y="2144322"/>
              <a:ext cx="455272" cy="9369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5" name="TextBox 14">
              <a:extLst>
                <a:ext uri="{FF2B5EF4-FFF2-40B4-BE49-F238E27FC236}">
                  <a16:creationId xmlns:a16="http://schemas.microsoft.com/office/drawing/2014/main" id="{E789D5B6-C772-4E40-998E-0705A8AD62C1}"/>
                </a:ext>
              </a:extLst>
            </p:cNvPr>
            <p:cNvSpPr txBox="1"/>
            <p:nvPr/>
          </p:nvSpPr>
          <p:spPr>
            <a:xfrm>
              <a:off x="7680643" y="5327200"/>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6" name="TextBox 15">
              <a:extLst>
                <a:ext uri="{FF2B5EF4-FFF2-40B4-BE49-F238E27FC236}">
                  <a16:creationId xmlns:a16="http://schemas.microsoft.com/office/drawing/2014/main" id="{83A32920-E0A8-CF47-B204-C7D1AC9A4175}"/>
                </a:ext>
              </a:extLst>
            </p:cNvPr>
            <p:cNvSpPr txBox="1"/>
            <p:nvPr/>
          </p:nvSpPr>
          <p:spPr>
            <a:xfrm>
              <a:off x="7740660" y="1435992"/>
              <a:ext cx="3306166" cy="400110"/>
            </a:xfrm>
            <a:prstGeom prst="rect">
              <a:avLst/>
            </a:prstGeom>
            <a:solidFill>
              <a:schemeClr val="bg1"/>
            </a:solidFill>
            <a:ln>
              <a:solidFill>
                <a:schemeClr val="accent1"/>
              </a:solidFill>
            </a:ln>
          </p:spPr>
          <p:txBody>
            <a:bodyPr wrap="square" rtlCol="0">
              <a:spAutoFit/>
            </a:bodyPr>
            <a:lstStyle/>
            <a:p>
              <a:r>
                <a:rPr lang="en-US" sz="2000" dirty="0">
                  <a:solidFill>
                    <a:srgbClr val="F3753F"/>
                  </a:solidFill>
                  <a:latin typeface="Consolas" panose="020B0609020204030204" pitchFamily="49" charset="0"/>
                  <a:cs typeface="Consolas" panose="020B0609020204030204" pitchFamily="49" charset="0"/>
                </a:rPr>
                <a:t>.align 2 </a:t>
              </a:r>
              <a:r>
                <a:rPr lang="en-US" sz="2000" dirty="0">
                  <a:solidFill>
                    <a:srgbClr val="0070C0"/>
                  </a:solidFill>
                  <a:latin typeface="Consolas" panose="020B0609020204030204" pitchFamily="49" charset="0"/>
                  <a:cs typeface="Consolas" panose="020B0609020204030204" pitchFamily="49" charset="0"/>
                </a:rPr>
                <a:t>word aligned</a:t>
              </a:r>
            </a:p>
          </p:txBody>
        </p:sp>
        <p:sp>
          <p:nvSpPr>
            <p:cNvPr id="7" name="U-Turn Arrow 6">
              <a:extLst>
                <a:ext uri="{FF2B5EF4-FFF2-40B4-BE49-F238E27FC236}">
                  <a16:creationId xmlns:a16="http://schemas.microsoft.com/office/drawing/2014/main" id="{176C1F76-99B2-5C71-CBE0-729396194E0E}"/>
                </a:ext>
              </a:extLst>
            </p:cNvPr>
            <p:cNvSpPr/>
            <p:nvPr/>
          </p:nvSpPr>
          <p:spPr>
            <a:xfrm rot="16200000" flipH="1" flipV="1">
              <a:off x="10132129" y="3602197"/>
              <a:ext cx="2387818" cy="1123848"/>
            </a:xfrm>
            <a:prstGeom prst="uturnArrow">
              <a:avLst>
                <a:gd name="adj1" fmla="val 3929"/>
                <a:gd name="adj2" fmla="val 107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9" name="Down Arrow 18">
              <a:extLst>
                <a:ext uri="{FF2B5EF4-FFF2-40B4-BE49-F238E27FC236}">
                  <a16:creationId xmlns:a16="http://schemas.microsoft.com/office/drawing/2014/main" id="{08CFFA3C-DA92-6B1C-B804-C24DD2F0D89A}"/>
                </a:ext>
              </a:extLst>
            </p:cNvPr>
            <p:cNvSpPr/>
            <p:nvPr/>
          </p:nvSpPr>
          <p:spPr>
            <a:xfrm>
              <a:off x="10568823" y="1825056"/>
              <a:ext cx="141267" cy="308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18" name="Group 17">
            <a:extLst>
              <a:ext uri="{FF2B5EF4-FFF2-40B4-BE49-F238E27FC236}">
                <a16:creationId xmlns:a16="http://schemas.microsoft.com/office/drawing/2014/main" id="{7E460365-F5A6-3BC6-2E75-0520B1E8AEB9}"/>
              </a:ext>
            </a:extLst>
          </p:cNvPr>
          <p:cNvGrpSpPr/>
          <p:nvPr/>
        </p:nvGrpSpPr>
        <p:grpSpPr>
          <a:xfrm>
            <a:off x="7319883" y="1662744"/>
            <a:ext cx="3742224" cy="312089"/>
            <a:chOff x="1529555" y="4390350"/>
            <a:chExt cx="3742224" cy="312089"/>
          </a:xfrm>
        </p:grpSpPr>
        <p:sp>
          <p:nvSpPr>
            <p:cNvPr id="29" name="Rectangle 28">
              <a:extLst>
                <a:ext uri="{FF2B5EF4-FFF2-40B4-BE49-F238E27FC236}">
                  <a16:creationId xmlns:a16="http://schemas.microsoft.com/office/drawing/2014/main" id="{5A6A5244-1FD8-D943-86C0-75EEC8A8F1E8}"/>
                </a:ext>
              </a:extLst>
            </p:cNvPr>
            <p:cNvSpPr/>
            <p:nvPr/>
          </p:nvSpPr>
          <p:spPr>
            <a:xfrm>
              <a:off x="1529555" y="4390352"/>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465111" y="4390351"/>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400667" y="4390351"/>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0110 0011</a:t>
              </a:r>
            </a:p>
          </p:txBody>
        </p:sp>
        <p:sp>
          <p:nvSpPr>
            <p:cNvPr id="32" name="Rectangle 31">
              <a:extLst>
                <a:ext uri="{FF2B5EF4-FFF2-40B4-BE49-F238E27FC236}">
                  <a16:creationId xmlns:a16="http://schemas.microsoft.com/office/drawing/2014/main" id="{9702B468-E8A9-4D43-85B2-75627B10AFFD}"/>
                </a:ext>
              </a:extLst>
            </p:cNvPr>
            <p:cNvSpPr/>
            <p:nvPr/>
          </p:nvSpPr>
          <p:spPr>
            <a:xfrm>
              <a:off x="4336223" y="43903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0110 0001</a:t>
              </a:r>
            </a:p>
          </p:txBody>
        </p:sp>
      </p:grpSp>
      <p:grpSp>
        <p:nvGrpSpPr>
          <p:cNvPr id="60" name="Group 59">
            <a:extLst>
              <a:ext uri="{FF2B5EF4-FFF2-40B4-BE49-F238E27FC236}">
                <a16:creationId xmlns:a16="http://schemas.microsoft.com/office/drawing/2014/main" id="{948BD283-64AE-AD18-8981-50055BEC7D48}"/>
              </a:ext>
            </a:extLst>
          </p:cNvPr>
          <p:cNvGrpSpPr/>
          <p:nvPr/>
        </p:nvGrpSpPr>
        <p:grpSpPr>
          <a:xfrm>
            <a:off x="6649916" y="2659821"/>
            <a:ext cx="4681824" cy="1846837"/>
            <a:chOff x="841638" y="2757831"/>
            <a:chExt cx="4681824" cy="1846837"/>
          </a:xfrm>
        </p:grpSpPr>
        <p:sp>
          <p:nvSpPr>
            <p:cNvPr id="65" name="Rectangle 64">
              <a:extLst>
                <a:ext uri="{FF2B5EF4-FFF2-40B4-BE49-F238E27FC236}">
                  <a16:creationId xmlns:a16="http://schemas.microsoft.com/office/drawing/2014/main" id="{D443821E-D01D-2647-ADA8-45664A18C90D}"/>
                </a:ext>
              </a:extLst>
            </p:cNvPr>
            <p:cNvSpPr/>
            <p:nvPr/>
          </p:nvSpPr>
          <p:spPr>
            <a:xfrm>
              <a:off x="841638" y="2790596"/>
              <a:ext cx="4681824" cy="18140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A61680BE-D3CE-2B49-9E8B-B27259443C29}"/>
                </a:ext>
              </a:extLst>
            </p:cNvPr>
            <p:cNvSpPr/>
            <p:nvPr/>
          </p:nvSpPr>
          <p:spPr>
            <a:xfrm>
              <a:off x="1557114" y="377779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4" name="Rectangle 23">
              <a:extLst>
                <a:ext uri="{FF2B5EF4-FFF2-40B4-BE49-F238E27FC236}">
                  <a16:creationId xmlns:a16="http://schemas.microsoft.com/office/drawing/2014/main" id="{29E1268E-1D89-504C-93BA-B8A6C1373E4A}"/>
                </a:ext>
              </a:extLst>
            </p:cNvPr>
            <p:cNvSpPr/>
            <p:nvPr/>
          </p:nvSpPr>
          <p:spPr>
            <a:xfrm>
              <a:off x="2492670" y="377779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7" name="TextBox 26">
              <a:extLst>
                <a:ext uri="{FF2B5EF4-FFF2-40B4-BE49-F238E27FC236}">
                  <a16:creationId xmlns:a16="http://schemas.microsoft.com/office/drawing/2014/main" id="{D70656FD-C8A5-0F42-93B8-B693B594E339}"/>
                </a:ext>
              </a:extLst>
            </p:cNvPr>
            <p:cNvSpPr txBox="1"/>
            <p:nvPr/>
          </p:nvSpPr>
          <p:spPr>
            <a:xfrm>
              <a:off x="5142885" y="4089882"/>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475271" y="4089882"/>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955819" y="3703007"/>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1820843" y="2757831"/>
              <a:ext cx="2733441"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1739103" y="3114503"/>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ldrsh</a:t>
              </a:r>
              <a:r>
                <a:rPr lang="en-US" sz="2400" dirty="0">
                  <a:solidFill>
                    <a:schemeClr val="tx2"/>
                  </a:solidFill>
                  <a:latin typeface="Consolas" panose="020B0609020204030204" pitchFamily="49" charset="0"/>
                  <a:cs typeface="Consolas" panose="020B0609020204030204" pitchFamily="49" charset="0"/>
                </a:rPr>
                <a:t>  r1, [r0]</a:t>
              </a:r>
            </a:p>
          </p:txBody>
        </p:sp>
        <p:sp>
          <p:nvSpPr>
            <p:cNvPr id="82" name="Rectangle 81">
              <a:extLst>
                <a:ext uri="{FF2B5EF4-FFF2-40B4-BE49-F238E27FC236}">
                  <a16:creationId xmlns:a16="http://schemas.microsoft.com/office/drawing/2014/main" id="{222DE5FD-66DF-B593-CB0A-2E2AF9C25A1A}"/>
                </a:ext>
              </a:extLst>
            </p:cNvPr>
            <p:cNvSpPr/>
            <p:nvPr/>
          </p:nvSpPr>
          <p:spPr>
            <a:xfrm>
              <a:off x="3428225" y="377779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83" name="Rectangle 82">
              <a:extLst>
                <a:ext uri="{FF2B5EF4-FFF2-40B4-BE49-F238E27FC236}">
                  <a16:creationId xmlns:a16="http://schemas.microsoft.com/office/drawing/2014/main" id="{B8D9A6B2-BBC9-9F73-A827-A749AFA35D32}"/>
                </a:ext>
              </a:extLst>
            </p:cNvPr>
            <p:cNvSpPr/>
            <p:nvPr/>
          </p:nvSpPr>
          <p:spPr>
            <a:xfrm>
              <a:off x="4367246" y="377779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20" name="Group 19">
            <a:extLst>
              <a:ext uri="{FF2B5EF4-FFF2-40B4-BE49-F238E27FC236}">
                <a16:creationId xmlns:a16="http://schemas.microsoft.com/office/drawing/2014/main" id="{F9EA6875-517D-8DB3-21AA-7AFA6B393AD0}"/>
              </a:ext>
            </a:extLst>
          </p:cNvPr>
          <p:cNvGrpSpPr/>
          <p:nvPr/>
        </p:nvGrpSpPr>
        <p:grpSpPr>
          <a:xfrm>
            <a:off x="9249990" y="3680742"/>
            <a:ext cx="1871112" cy="312088"/>
            <a:chOff x="6589651" y="6203536"/>
            <a:chExt cx="1871112" cy="312088"/>
          </a:xfrm>
        </p:grpSpPr>
        <p:sp>
          <p:nvSpPr>
            <p:cNvPr id="25" name="Rectangle 24">
              <a:extLst>
                <a:ext uri="{FF2B5EF4-FFF2-40B4-BE49-F238E27FC236}">
                  <a16:creationId xmlns:a16="http://schemas.microsoft.com/office/drawing/2014/main" id="{90BE8D4A-36B6-F846-9925-57AD8549EE42}"/>
                </a:ext>
              </a:extLst>
            </p:cNvPr>
            <p:cNvSpPr/>
            <p:nvPr/>
          </p:nvSpPr>
          <p:spPr>
            <a:xfrm>
              <a:off x="6589651" y="6203537"/>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0</a:t>
              </a:r>
              <a:r>
                <a:rPr lang="en-US" sz="1100" dirty="0">
                  <a:solidFill>
                    <a:schemeClr val="accent6"/>
                  </a:solidFill>
                  <a:latin typeface="Consolas" panose="020B0609020204030204" pitchFamily="49" charset="0"/>
                  <a:cs typeface="Consolas" panose="020B0609020204030204" pitchFamily="49" charset="0"/>
                </a:rPr>
                <a:t>110 0011</a:t>
              </a:r>
            </a:p>
          </p:txBody>
        </p:sp>
        <p:sp>
          <p:nvSpPr>
            <p:cNvPr id="26" name="Rectangle 25">
              <a:extLst>
                <a:ext uri="{FF2B5EF4-FFF2-40B4-BE49-F238E27FC236}">
                  <a16:creationId xmlns:a16="http://schemas.microsoft.com/office/drawing/2014/main" id="{21F64F52-A291-104A-9241-DC8705735729}"/>
                </a:ext>
              </a:extLst>
            </p:cNvPr>
            <p:cNvSpPr/>
            <p:nvPr/>
          </p:nvSpPr>
          <p:spPr>
            <a:xfrm>
              <a:off x="7525207" y="6203536"/>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0110 0001</a:t>
              </a:r>
            </a:p>
          </p:txBody>
        </p:sp>
      </p:grpSp>
      <p:grpSp>
        <p:nvGrpSpPr>
          <p:cNvPr id="59" name="Group 58">
            <a:extLst>
              <a:ext uri="{FF2B5EF4-FFF2-40B4-BE49-F238E27FC236}">
                <a16:creationId xmlns:a16="http://schemas.microsoft.com/office/drawing/2014/main" id="{631CB574-A7EB-6B66-DA71-9276587C5F40}"/>
              </a:ext>
            </a:extLst>
          </p:cNvPr>
          <p:cNvGrpSpPr/>
          <p:nvPr/>
        </p:nvGrpSpPr>
        <p:grpSpPr>
          <a:xfrm>
            <a:off x="7376562" y="4001657"/>
            <a:ext cx="3396552" cy="567247"/>
            <a:chOff x="1583488" y="4082315"/>
            <a:chExt cx="3396552" cy="567247"/>
          </a:xfrm>
        </p:grpSpPr>
        <p:sp>
          <p:nvSpPr>
            <p:cNvPr id="80" name="TextBox 79">
              <a:extLst>
                <a:ext uri="{FF2B5EF4-FFF2-40B4-BE49-F238E27FC236}">
                  <a16:creationId xmlns:a16="http://schemas.microsoft.com/office/drawing/2014/main" id="{06D3B7C8-7126-ECD9-C90A-8C9BD210CF20}"/>
                </a:ext>
              </a:extLst>
            </p:cNvPr>
            <p:cNvSpPr txBox="1"/>
            <p:nvPr/>
          </p:nvSpPr>
          <p:spPr>
            <a:xfrm>
              <a:off x="1882717" y="4280230"/>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81" name="Right Brace 80">
              <a:extLst>
                <a:ext uri="{FF2B5EF4-FFF2-40B4-BE49-F238E27FC236}">
                  <a16:creationId xmlns:a16="http://schemas.microsoft.com/office/drawing/2014/main" id="{19B9425E-988C-8456-7F29-999E39AB8CA1}"/>
                </a:ext>
              </a:extLst>
            </p:cNvPr>
            <p:cNvSpPr/>
            <p:nvPr/>
          </p:nvSpPr>
          <p:spPr>
            <a:xfrm rot="5400000">
              <a:off x="2381362" y="3284441"/>
              <a:ext cx="248989" cy="184473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84" name="Rectangle 83">
            <a:extLst>
              <a:ext uri="{FF2B5EF4-FFF2-40B4-BE49-F238E27FC236}">
                <a16:creationId xmlns:a16="http://schemas.microsoft.com/office/drawing/2014/main" id="{317B904D-E1F0-401A-0FB8-79415DDA9DE1}"/>
              </a:ext>
            </a:extLst>
          </p:cNvPr>
          <p:cNvSpPr/>
          <p:nvPr/>
        </p:nvSpPr>
        <p:spPr>
          <a:xfrm>
            <a:off x="10125162" y="55801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0</a:t>
            </a:r>
            <a:r>
              <a:rPr lang="en-US" sz="1100" dirty="0">
                <a:solidFill>
                  <a:schemeClr val="accent6"/>
                </a:solidFill>
                <a:latin typeface="Consolas" panose="020B0609020204030204" pitchFamily="49" charset="0"/>
                <a:cs typeface="Consolas" panose="020B0609020204030204" pitchFamily="49" charset="0"/>
              </a:rPr>
              <a:t>110 0001</a:t>
            </a:r>
          </a:p>
        </p:txBody>
      </p:sp>
    </p:spTree>
    <p:extLst>
      <p:ext uri="{BB962C8B-B14F-4D97-AF65-F5344CB8AC3E}">
        <p14:creationId xmlns:p14="http://schemas.microsoft.com/office/powerpoint/2010/main" val="3532093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8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8-bit, 16-bit, 32-bit</a:t>
            </a:r>
          </a:p>
        </p:txBody>
      </p:sp>
      <p:sp>
        <p:nvSpPr>
          <p:cNvPr id="5" name="Content Placeholder 6">
            <a:extLst>
              <a:ext uri="{FF2B5EF4-FFF2-40B4-BE49-F238E27FC236}">
                <a16:creationId xmlns:a16="http://schemas.microsoft.com/office/drawing/2014/main" id="{35EA41C0-9414-0547-9E94-289BE0ACBA08}"/>
              </a:ext>
            </a:extLst>
          </p:cNvPr>
          <p:cNvSpPr txBox="1">
            <a:spLocks/>
          </p:cNvSpPr>
          <p:nvPr/>
        </p:nvSpPr>
        <p:spPr>
          <a:xfrm>
            <a:off x="73572" y="1477278"/>
            <a:ext cx="3897649" cy="3430154"/>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21" name="Rectangle 20">
            <a:extLst>
              <a:ext uri="{FF2B5EF4-FFF2-40B4-BE49-F238E27FC236}">
                <a16:creationId xmlns:a16="http://schemas.microsoft.com/office/drawing/2014/main" id="{008E622E-2BB9-7343-B7CB-331C28391EE6}"/>
              </a:ext>
            </a:extLst>
          </p:cNvPr>
          <p:cNvSpPr/>
          <p:nvPr/>
        </p:nvSpPr>
        <p:spPr>
          <a:xfrm>
            <a:off x="73572" y="4907432"/>
            <a:ext cx="3897649"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strb</a:t>
            </a:r>
            <a:endParaRPr lang="en-US" sz="2800" dirty="0">
              <a:solidFill>
                <a:schemeClr val="tx2"/>
              </a:solidFill>
            </a:endParaRPr>
          </a:p>
        </p:txBody>
      </p:sp>
      <p:grpSp>
        <p:nvGrpSpPr>
          <p:cNvPr id="28" name="Group 27">
            <a:extLst>
              <a:ext uri="{FF2B5EF4-FFF2-40B4-BE49-F238E27FC236}">
                <a16:creationId xmlns:a16="http://schemas.microsoft.com/office/drawing/2014/main" id="{109A8313-BE8E-FE47-8F1F-4222B7713920}"/>
              </a:ext>
            </a:extLst>
          </p:cNvPr>
          <p:cNvGrpSpPr/>
          <p:nvPr/>
        </p:nvGrpSpPr>
        <p:grpSpPr>
          <a:xfrm>
            <a:off x="187521" y="4127125"/>
            <a:ext cx="3742224" cy="312089"/>
            <a:chOff x="1109197" y="2250436"/>
            <a:chExt cx="3742224" cy="312089"/>
          </a:xfrm>
        </p:grpSpPr>
        <p:sp>
          <p:nvSpPr>
            <p:cNvPr id="29" name="Rectangle 28">
              <a:extLst>
                <a:ext uri="{FF2B5EF4-FFF2-40B4-BE49-F238E27FC236}">
                  <a16:creationId xmlns:a16="http://schemas.microsoft.com/office/drawing/2014/main" id="{0F6DF1F3-4596-DA4C-9B60-377949E959C2}"/>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0" name="Rectangle 29">
              <a:extLst>
                <a:ext uri="{FF2B5EF4-FFF2-40B4-BE49-F238E27FC236}">
                  <a16:creationId xmlns:a16="http://schemas.microsoft.com/office/drawing/2014/main" id="{8B3DF868-D21C-114B-AFCC-2B86BDC1E8BC}"/>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1" name="Rectangle 30">
              <a:extLst>
                <a:ext uri="{FF2B5EF4-FFF2-40B4-BE49-F238E27FC236}">
                  <a16:creationId xmlns:a16="http://schemas.microsoft.com/office/drawing/2014/main" id="{EC069240-58A5-ED46-820F-9288C98E499D}"/>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32" name="Rectangle 31">
              <a:extLst>
                <a:ext uri="{FF2B5EF4-FFF2-40B4-BE49-F238E27FC236}">
                  <a16:creationId xmlns:a16="http://schemas.microsoft.com/office/drawing/2014/main" id="{D57DA576-76FA-3545-8359-D68BE65858AD}"/>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34" name="TextBox 33">
            <a:extLst>
              <a:ext uri="{FF2B5EF4-FFF2-40B4-BE49-F238E27FC236}">
                <a16:creationId xmlns:a16="http://schemas.microsoft.com/office/drawing/2014/main" id="{46167E81-6B89-A44E-983E-9037FE80DC3D}"/>
              </a:ext>
            </a:extLst>
          </p:cNvPr>
          <p:cNvSpPr txBox="1"/>
          <p:nvPr/>
        </p:nvSpPr>
        <p:spPr>
          <a:xfrm>
            <a:off x="2964029" y="2017865"/>
            <a:ext cx="1018227" cy="369332"/>
          </a:xfrm>
          <a:prstGeom prst="rect">
            <a:avLst/>
          </a:prstGeom>
          <a:noFill/>
        </p:spPr>
        <p:txBody>
          <a:bodyPr wrap="none" rtlCol="0">
            <a:spAutoFit/>
          </a:bodyPr>
          <a:lstStyle/>
          <a:p>
            <a:r>
              <a:rPr lang="en-US" dirty="0">
                <a:solidFill>
                  <a:srgbClr val="0070C0"/>
                </a:solidFill>
              </a:rPr>
              <a:t>memory</a:t>
            </a:r>
          </a:p>
        </p:txBody>
      </p:sp>
      <p:sp>
        <p:nvSpPr>
          <p:cNvPr id="35" name="TextBox 34">
            <a:extLst>
              <a:ext uri="{FF2B5EF4-FFF2-40B4-BE49-F238E27FC236}">
                <a16:creationId xmlns:a16="http://schemas.microsoft.com/office/drawing/2014/main" id="{2E117D25-9F24-D644-99F6-42DB7D00BAFA}"/>
              </a:ext>
            </a:extLst>
          </p:cNvPr>
          <p:cNvSpPr txBox="1"/>
          <p:nvPr/>
        </p:nvSpPr>
        <p:spPr>
          <a:xfrm>
            <a:off x="254556" y="3757795"/>
            <a:ext cx="389850" cy="369332"/>
          </a:xfrm>
          <a:prstGeom prst="rect">
            <a:avLst/>
          </a:prstGeom>
          <a:noFill/>
        </p:spPr>
        <p:txBody>
          <a:bodyPr wrap="none" rtlCol="0">
            <a:spAutoFit/>
          </a:bodyPr>
          <a:lstStyle/>
          <a:p>
            <a:r>
              <a:rPr lang="en-US" dirty="0">
                <a:solidFill>
                  <a:srgbClr val="0070C0"/>
                </a:solidFill>
              </a:rPr>
              <a:t>r0</a:t>
            </a:r>
          </a:p>
        </p:txBody>
      </p:sp>
      <p:grpSp>
        <p:nvGrpSpPr>
          <p:cNvPr id="38" name="Group 37">
            <a:extLst>
              <a:ext uri="{FF2B5EF4-FFF2-40B4-BE49-F238E27FC236}">
                <a16:creationId xmlns:a16="http://schemas.microsoft.com/office/drawing/2014/main" id="{5F793C5A-277B-0A48-A515-A031337CFBBB}"/>
              </a:ext>
            </a:extLst>
          </p:cNvPr>
          <p:cNvGrpSpPr/>
          <p:nvPr/>
        </p:nvGrpSpPr>
        <p:grpSpPr>
          <a:xfrm>
            <a:off x="198216" y="2378070"/>
            <a:ext cx="3742224" cy="312089"/>
            <a:chOff x="1109197" y="2250436"/>
            <a:chExt cx="3742224" cy="312089"/>
          </a:xfrm>
        </p:grpSpPr>
        <p:sp>
          <p:nvSpPr>
            <p:cNvPr id="49" name="Rectangle 48">
              <a:extLst>
                <a:ext uri="{FF2B5EF4-FFF2-40B4-BE49-F238E27FC236}">
                  <a16:creationId xmlns:a16="http://schemas.microsoft.com/office/drawing/2014/main" id="{E13769B4-0C51-784B-9BB3-61DCD7CCC99D}"/>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52" name="Rectangle 51">
              <a:extLst>
                <a:ext uri="{FF2B5EF4-FFF2-40B4-BE49-F238E27FC236}">
                  <a16:creationId xmlns:a16="http://schemas.microsoft.com/office/drawing/2014/main" id="{5C328429-640F-A047-B086-1D3639CE63CE}"/>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54" name="Rectangle 53">
              <a:extLst>
                <a:ext uri="{FF2B5EF4-FFF2-40B4-BE49-F238E27FC236}">
                  <a16:creationId xmlns:a16="http://schemas.microsoft.com/office/drawing/2014/main" id="{7591927D-9157-2841-B9DD-183586290411}"/>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55" name="Rectangle 54">
              <a:extLst>
                <a:ext uri="{FF2B5EF4-FFF2-40B4-BE49-F238E27FC236}">
                  <a16:creationId xmlns:a16="http://schemas.microsoft.com/office/drawing/2014/main" id="{E7E1361F-8F31-274C-B4DE-5D7F3386DCB4}"/>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cxnSp>
        <p:nvCxnSpPr>
          <p:cNvPr id="56" name="Straight Arrow Connector 55">
            <a:extLst>
              <a:ext uri="{FF2B5EF4-FFF2-40B4-BE49-F238E27FC236}">
                <a16:creationId xmlns:a16="http://schemas.microsoft.com/office/drawing/2014/main" id="{1DB41F5F-23FB-9240-836E-5839B754E672}"/>
              </a:ext>
            </a:extLst>
          </p:cNvPr>
          <p:cNvCxnSpPr>
            <a:cxnSpLocks/>
            <a:stCxn id="32" idx="0"/>
            <a:endCxn id="55" idx="2"/>
          </p:cNvCxnSpPr>
          <p:nvPr/>
        </p:nvCxnSpPr>
        <p:spPr>
          <a:xfrm flipV="1">
            <a:off x="3461967" y="2690157"/>
            <a:ext cx="10695" cy="143696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3" name="Left Brace 72">
            <a:extLst>
              <a:ext uri="{FF2B5EF4-FFF2-40B4-BE49-F238E27FC236}">
                <a16:creationId xmlns:a16="http://schemas.microsoft.com/office/drawing/2014/main" id="{2473F3BA-54CA-7640-9EC7-0EA424B168B1}"/>
              </a:ext>
            </a:extLst>
          </p:cNvPr>
          <p:cNvSpPr/>
          <p:nvPr/>
        </p:nvSpPr>
        <p:spPr>
          <a:xfrm rot="16200000">
            <a:off x="1428276" y="1479163"/>
            <a:ext cx="362024" cy="280666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TextBox 73">
            <a:extLst>
              <a:ext uri="{FF2B5EF4-FFF2-40B4-BE49-F238E27FC236}">
                <a16:creationId xmlns:a16="http://schemas.microsoft.com/office/drawing/2014/main" id="{507158E5-347B-AA4A-8407-9653D81E281D}"/>
              </a:ext>
            </a:extLst>
          </p:cNvPr>
          <p:cNvSpPr txBox="1"/>
          <p:nvPr/>
        </p:nvSpPr>
        <p:spPr>
          <a:xfrm>
            <a:off x="814024" y="3057636"/>
            <a:ext cx="1544012" cy="369332"/>
          </a:xfrm>
          <a:prstGeom prst="rect">
            <a:avLst/>
          </a:prstGeom>
          <a:solidFill>
            <a:schemeClr val="bg1"/>
          </a:solidFill>
          <a:ln w="28575">
            <a:solidFill>
              <a:srgbClr val="0070C0"/>
            </a:solidFill>
          </a:ln>
        </p:spPr>
        <p:txBody>
          <a:bodyPr wrap="none" rtlCol="0">
            <a:spAutoFit/>
          </a:bodyPr>
          <a:lstStyle/>
          <a:p>
            <a:r>
              <a:rPr lang="en-US" dirty="0">
                <a:solidFill>
                  <a:srgbClr val="0070C0"/>
                </a:solidFill>
              </a:rPr>
              <a:t>Not Changed</a:t>
            </a:r>
          </a:p>
        </p:txBody>
      </p:sp>
      <p:grpSp>
        <p:nvGrpSpPr>
          <p:cNvPr id="3" name="Group 2">
            <a:extLst>
              <a:ext uri="{FF2B5EF4-FFF2-40B4-BE49-F238E27FC236}">
                <a16:creationId xmlns:a16="http://schemas.microsoft.com/office/drawing/2014/main" id="{5EAAB4E4-CE47-CA4A-934A-4E87074D8203}"/>
              </a:ext>
            </a:extLst>
          </p:cNvPr>
          <p:cNvGrpSpPr/>
          <p:nvPr/>
        </p:nvGrpSpPr>
        <p:grpSpPr>
          <a:xfrm>
            <a:off x="4023111" y="1477278"/>
            <a:ext cx="3908684" cy="4420754"/>
            <a:chOff x="6680164" y="888456"/>
            <a:chExt cx="3908684" cy="4420754"/>
          </a:xfrm>
        </p:grpSpPr>
        <p:sp>
          <p:nvSpPr>
            <p:cNvPr id="57" name="Content Placeholder 6">
              <a:extLst>
                <a:ext uri="{FF2B5EF4-FFF2-40B4-BE49-F238E27FC236}">
                  <a16:creationId xmlns:a16="http://schemas.microsoft.com/office/drawing/2014/main" id="{B5481060-1AC0-AD49-864E-C9CDABC44AAA}"/>
                </a:ext>
              </a:extLst>
            </p:cNvPr>
            <p:cNvSpPr txBox="1">
              <a:spLocks/>
            </p:cNvSpPr>
            <p:nvPr/>
          </p:nvSpPr>
          <p:spPr>
            <a:xfrm>
              <a:off x="6705105" y="888456"/>
              <a:ext cx="3882782" cy="3430154"/>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58" name="Rectangle 57">
              <a:extLst>
                <a:ext uri="{FF2B5EF4-FFF2-40B4-BE49-F238E27FC236}">
                  <a16:creationId xmlns:a16="http://schemas.microsoft.com/office/drawing/2014/main" id="{90F6FFC2-7557-6140-B74B-8A8C3BEBD0C8}"/>
                </a:ext>
              </a:extLst>
            </p:cNvPr>
            <p:cNvSpPr/>
            <p:nvPr/>
          </p:nvSpPr>
          <p:spPr>
            <a:xfrm>
              <a:off x="6680164" y="4318610"/>
              <a:ext cx="3907723"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strh</a:t>
              </a:r>
              <a:endParaRPr lang="en-US" sz="2400" dirty="0">
                <a:solidFill>
                  <a:schemeClr val="tx2"/>
                </a:solidFill>
              </a:endParaRPr>
            </a:p>
          </p:txBody>
        </p:sp>
        <p:grpSp>
          <p:nvGrpSpPr>
            <p:cNvPr id="59" name="Group 58">
              <a:extLst>
                <a:ext uri="{FF2B5EF4-FFF2-40B4-BE49-F238E27FC236}">
                  <a16:creationId xmlns:a16="http://schemas.microsoft.com/office/drawing/2014/main" id="{9F3CF09C-A6BB-8C44-A749-007AFB993C1E}"/>
                </a:ext>
              </a:extLst>
            </p:cNvPr>
            <p:cNvGrpSpPr/>
            <p:nvPr/>
          </p:nvGrpSpPr>
          <p:grpSpPr>
            <a:xfrm>
              <a:off x="6781561" y="3545923"/>
              <a:ext cx="3742224" cy="312089"/>
              <a:chOff x="1085950" y="2250436"/>
              <a:chExt cx="3742224" cy="312089"/>
            </a:xfrm>
          </p:grpSpPr>
          <p:sp>
            <p:nvSpPr>
              <p:cNvPr id="60" name="Rectangle 59">
                <a:extLst>
                  <a:ext uri="{FF2B5EF4-FFF2-40B4-BE49-F238E27FC236}">
                    <a16:creationId xmlns:a16="http://schemas.microsoft.com/office/drawing/2014/main" id="{D72E4F61-6F5B-CA45-B7B6-48080CF1376C}"/>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61" name="Rectangle 60">
                <a:extLst>
                  <a:ext uri="{FF2B5EF4-FFF2-40B4-BE49-F238E27FC236}">
                    <a16:creationId xmlns:a16="http://schemas.microsoft.com/office/drawing/2014/main" id="{E5B1FF6A-B500-7745-82D6-ACD82821E3FC}"/>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62" name="Rectangle 61">
                <a:extLst>
                  <a:ext uri="{FF2B5EF4-FFF2-40B4-BE49-F238E27FC236}">
                    <a16:creationId xmlns:a16="http://schemas.microsoft.com/office/drawing/2014/main" id="{AFFF2F79-DF75-9A4E-915B-6020FEC58D68}"/>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63" name="Rectangle 62">
                <a:extLst>
                  <a:ext uri="{FF2B5EF4-FFF2-40B4-BE49-F238E27FC236}">
                    <a16:creationId xmlns:a16="http://schemas.microsoft.com/office/drawing/2014/main" id="{E74DBC89-0E6D-9C4E-B60B-1CB5927E6A4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64" name="TextBox 63">
              <a:extLst>
                <a:ext uri="{FF2B5EF4-FFF2-40B4-BE49-F238E27FC236}">
                  <a16:creationId xmlns:a16="http://schemas.microsoft.com/office/drawing/2014/main" id="{05A24849-7C2D-C342-8D64-5A767763195F}"/>
                </a:ext>
              </a:extLst>
            </p:cNvPr>
            <p:cNvSpPr txBox="1"/>
            <p:nvPr/>
          </p:nvSpPr>
          <p:spPr>
            <a:xfrm>
              <a:off x="9570621" y="1429043"/>
              <a:ext cx="1018227" cy="369332"/>
            </a:xfrm>
            <a:prstGeom prst="rect">
              <a:avLst/>
            </a:prstGeom>
            <a:noFill/>
          </p:spPr>
          <p:txBody>
            <a:bodyPr wrap="none" rtlCol="0">
              <a:spAutoFit/>
            </a:bodyPr>
            <a:lstStyle/>
            <a:p>
              <a:r>
                <a:rPr lang="en-US" dirty="0">
                  <a:solidFill>
                    <a:srgbClr val="0070C0"/>
                  </a:solidFill>
                </a:rPr>
                <a:t>memory</a:t>
              </a:r>
            </a:p>
          </p:txBody>
        </p:sp>
        <p:sp>
          <p:nvSpPr>
            <p:cNvPr id="65" name="TextBox 64">
              <a:extLst>
                <a:ext uri="{FF2B5EF4-FFF2-40B4-BE49-F238E27FC236}">
                  <a16:creationId xmlns:a16="http://schemas.microsoft.com/office/drawing/2014/main" id="{F4BC0BA7-B9AB-C840-B447-512EB1A57186}"/>
                </a:ext>
              </a:extLst>
            </p:cNvPr>
            <p:cNvSpPr txBox="1"/>
            <p:nvPr/>
          </p:nvSpPr>
          <p:spPr>
            <a:xfrm>
              <a:off x="6799848" y="3224025"/>
              <a:ext cx="389850" cy="369332"/>
            </a:xfrm>
            <a:prstGeom prst="rect">
              <a:avLst/>
            </a:prstGeom>
            <a:noFill/>
          </p:spPr>
          <p:txBody>
            <a:bodyPr wrap="none" rtlCol="0">
              <a:spAutoFit/>
            </a:bodyPr>
            <a:lstStyle/>
            <a:p>
              <a:r>
                <a:rPr lang="en-US" dirty="0">
                  <a:solidFill>
                    <a:srgbClr val="0070C0"/>
                  </a:solidFill>
                </a:rPr>
                <a:t>r0</a:t>
              </a:r>
            </a:p>
          </p:txBody>
        </p:sp>
        <p:grpSp>
          <p:nvGrpSpPr>
            <p:cNvPr id="66" name="Group 65">
              <a:extLst>
                <a:ext uri="{FF2B5EF4-FFF2-40B4-BE49-F238E27FC236}">
                  <a16:creationId xmlns:a16="http://schemas.microsoft.com/office/drawing/2014/main" id="{BE3F4654-9D2C-134F-9F35-A82AB0D70ED0}"/>
                </a:ext>
              </a:extLst>
            </p:cNvPr>
            <p:cNvGrpSpPr/>
            <p:nvPr/>
          </p:nvGrpSpPr>
          <p:grpSpPr>
            <a:xfrm>
              <a:off x="6804808" y="1789248"/>
              <a:ext cx="3742224" cy="312089"/>
              <a:chOff x="1109197" y="2250436"/>
              <a:chExt cx="3742224" cy="312089"/>
            </a:xfrm>
          </p:grpSpPr>
          <p:sp>
            <p:nvSpPr>
              <p:cNvPr id="67" name="Rectangle 66">
                <a:extLst>
                  <a:ext uri="{FF2B5EF4-FFF2-40B4-BE49-F238E27FC236}">
                    <a16:creationId xmlns:a16="http://schemas.microsoft.com/office/drawing/2014/main" id="{D95C3D58-23F5-B748-9293-0EE9325C6CB2}"/>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68" name="Rectangle 67">
                <a:extLst>
                  <a:ext uri="{FF2B5EF4-FFF2-40B4-BE49-F238E27FC236}">
                    <a16:creationId xmlns:a16="http://schemas.microsoft.com/office/drawing/2014/main" id="{9B0DA154-8A80-DC4D-AA9D-89E6EBC24A3F}"/>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69" name="Rectangle 68">
                <a:extLst>
                  <a:ext uri="{FF2B5EF4-FFF2-40B4-BE49-F238E27FC236}">
                    <a16:creationId xmlns:a16="http://schemas.microsoft.com/office/drawing/2014/main" id="{9B73615C-C4BF-114A-86BE-A7A920BE951C}"/>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70" name="Rectangle 69">
                <a:extLst>
                  <a:ext uri="{FF2B5EF4-FFF2-40B4-BE49-F238E27FC236}">
                    <a16:creationId xmlns:a16="http://schemas.microsoft.com/office/drawing/2014/main" id="{4C7F2179-CCC7-EF46-8A20-0F8C4900B3D5}"/>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cxnSp>
          <p:nvCxnSpPr>
            <p:cNvPr id="71" name="Straight Arrow Connector 70">
              <a:extLst>
                <a:ext uri="{FF2B5EF4-FFF2-40B4-BE49-F238E27FC236}">
                  <a16:creationId xmlns:a16="http://schemas.microsoft.com/office/drawing/2014/main" id="{FBD7D02F-04F4-0344-9872-6220858ECBB8}"/>
                </a:ext>
              </a:extLst>
            </p:cNvPr>
            <p:cNvCxnSpPr>
              <a:cxnSpLocks/>
              <a:stCxn id="63" idx="0"/>
            </p:cNvCxnSpPr>
            <p:nvPr/>
          </p:nvCxnSpPr>
          <p:spPr>
            <a:xfrm flipH="1" flipV="1">
              <a:off x="10047645" y="2108958"/>
              <a:ext cx="8362" cy="143696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669F07A-295F-B549-B02A-1C6AC6E7E70E}"/>
                </a:ext>
              </a:extLst>
            </p:cNvPr>
            <p:cNvCxnSpPr>
              <a:cxnSpLocks/>
            </p:cNvCxnSpPr>
            <p:nvPr/>
          </p:nvCxnSpPr>
          <p:spPr>
            <a:xfrm flipH="1" flipV="1">
              <a:off x="9160425" y="2108958"/>
              <a:ext cx="1" cy="1429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5" name="Left Brace 74">
              <a:extLst>
                <a:ext uri="{FF2B5EF4-FFF2-40B4-BE49-F238E27FC236}">
                  <a16:creationId xmlns:a16="http://schemas.microsoft.com/office/drawing/2014/main" id="{8E6809F3-F542-CC4E-B6AE-AFBA1E0A0938}"/>
                </a:ext>
              </a:extLst>
            </p:cNvPr>
            <p:cNvSpPr/>
            <p:nvPr/>
          </p:nvSpPr>
          <p:spPr>
            <a:xfrm rot="16200000">
              <a:off x="7555423" y="1350720"/>
              <a:ext cx="369881" cy="187111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6" name="TextBox 75">
              <a:extLst>
                <a:ext uri="{FF2B5EF4-FFF2-40B4-BE49-F238E27FC236}">
                  <a16:creationId xmlns:a16="http://schemas.microsoft.com/office/drawing/2014/main" id="{6DF1027C-A297-6447-A3B9-FA8D406E45CB}"/>
                </a:ext>
              </a:extLst>
            </p:cNvPr>
            <p:cNvSpPr txBox="1"/>
            <p:nvPr/>
          </p:nvSpPr>
          <p:spPr>
            <a:xfrm>
              <a:off x="7031557" y="2468849"/>
              <a:ext cx="1544012" cy="369332"/>
            </a:xfrm>
            <a:prstGeom prst="rect">
              <a:avLst/>
            </a:prstGeom>
            <a:solidFill>
              <a:schemeClr val="bg1"/>
            </a:solidFill>
            <a:ln w="28575">
              <a:solidFill>
                <a:srgbClr val="0070C0"/>
              </a:solidFill>
            </a:ln>
          </p:spPr>
          <p:txBody>
            <a:bodyPr wrap="none" rtlCol="0">
              <a:spAutoFit/>
            </a:bodyPr>
            <a:lstStyle/>
            <a:p>
              <a:r>
                <a:rPr lang="en-US" dirty="0">
                  <a:solidFill>
                    <a:srgbClr val="0070C0"/>
                  </a:solidFill>
                </a:rPr>
                <a:t>Not Changed</a:t>
              </a:r>
            </a:p>
          </p:txBody>
        </p:sp>
      </p:gr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 name="Group 3">
            <a:extLst>
              <a:ext uri="{FF2B5EF4-FFF2-40B4-BE49-F238E27FC236}">
                <a16:creationId xmlns:a16="http://schemas.microsoft.com/office/drawing/2014/main" id="{7F8B1D63-0F5F-ABF0-934A-6FEAA8C3F4F6}"/>
              </a:ext>
            </a:extLst>
          </p:cNvPr>
          <p:cNvGrpSpPr/>
          <p:nvPr/>
        </p:nvGrpSpPr>
        <p:grpSpPr>
          <a:xfrm>
            <a:off x="8007290" y="1477278"/>
            <a:ext cx="4056787" cy="4442901"/>
            <a:chOff x="8007290" y="835293"/>
            <a:chExt cx="4056787" cy="4442901"/>
          </a:xfrm>
        </p:grpSpPr>
        <p:grpSp>
          <p:nvGrpSpPr>
            <p:cNvPr id="40" name="Group 39">
              <a:extLst>
                <a:ext uri="{FF2B5EF4-FFF2-40B4-BE49-F238E27FC236}">
                  <a16:creationId xmlns:a16="http://schemas.microsoft.com/office/drawing/2014/main" id="{EDD7180E-6031-4C29-5DBC-4FF3661C3A7C}"/>
                </a:ext>
              </a:extLst>
            </p:cNvPr>
            <p:cNvGrpSpPr/>
            <p:nvPr/>
          </p:nvGrpSpPr>
          <p:grpSpPr>
            <a:xfrm>
              <a:off x="8007290" y="835293"/>
              <a:ext cx="4056787" cy="4442901"/>
              <a:chOff x="6680164" y="866309"/>
              <a:chExt cx="4056787" cy="4442901"/>
            </a:xfrm>
          </p:grpSpPr>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6705105" y="866309"/>
                <a:ext cx="4031846"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6680164" y="4318610"/>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solidFill>
                  </a:rPr>
                  <a:t>str</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6781561" y="354592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9570621" y="1429043"/>
                <a:ext cx="1018227" cy="369332"/>
              </a:xfrm>
              <a:prstGeom prst="rect">
                <a:avLst/>
              </a:prstGeom>
              <a:noFill/>
            </p:spPr>
            <p:txBody>
              <a:bodyPr wrap="none" rtlCol="0">
                <a:spAutoFit/>
              </a:bodyPr>
              <a:lstStyle/>
              <a:p>
                <a:r>
                  <a:rPr lang="en-US" dirty="0">
                    <a:solidFill>
                      <a:srgbClr val="0070C0"/>
                    </a:solidFill>
                  </a:rPr>
                  <a:t>memory</a:t>
                </a:r>
              </a:p>
            </p:txBody>
          </p:sp>
          <p:sp>
            <p:nvSpPr>
              <p:cNvPr id="45" name="TextBox 44">
                <a:extLst>
                  <a:ext uri="{FF2B5EF4-FFF2-40B4-BE49-F238E27FC236}">
                    <a16:creationId xmlns:a16="http://schemas.microsoft.com/office/drawing/2014/main" id="{9880AC96-1050-C545-D2FA-9A3272DD88A6}"/>
                  </a:ext>
                </a:extLst>
              </p:cNvPr>
              <p:cNvSpPr txBox="1"/>
              <p:nvPr/>
            </p:nvSpPr>
            <p:spPr>
              <a:xfrm>
                <a:off x="6799848" y="3224025"/>
                <a:ext cx="389850" cy="369332"/>
              </a:xfrm>
              <a:prstGeom prst="rect">
                <a:avLst/>
              </a:prstGeom>
              <a:noFill/>
            </p:spPr>
            <p:txBody>
              <a:bodyPr wrap="none" rtlCol="0">
                <a:spAutoFit/>
              </a:bodyPr>
              <a:lstStyle/>
              <a:p>
                <a:r>
                  <a:rPr lang="en-US" dirty="0">
                    <a:solidFill>
                      <a:srgbClr val="0070C0"/>
                    </a:solidFill>
                  </a:rPr>
                  <a:t>r0</a:t>
                </a:r>
              </a:p>
            </p:txBody>
          </p:sp>
          <p:grpSp>
            <p:nvGrpSpPr>
              <p:cNvPr id="46" name="Group 45">
                <a:extLst>
                  <a:ext uri="{FF2B5EF4-FFF2-40B4-BE49-F238E27FC236}">
                    <a16:creationId xmlns:a16="http://schemas.microsoft.com/office/drawing/2014/main" id="{DC181292-0D35-16E5-8608-DB7B3B86CB26}"/>
                  </a:ext>
                </a:extLst>
              </p:cNvPr>
              <p:cNvGrpSpPr/>
              <p:nvPr/>
            </p:nvGrpSpPr>
            <p:grpSpPr>
              <a:xfrm>
                <a:off x="6804808" y="1789248"/>
                <a:ext cx="3742224" cy="312089"/>
                <a:chOff x="1109197" y="2250436"/>
                <a:chExt cx="3742224" cy="312089"/>
              </a:xfrm>
            </p:grpSpPr>
            <p:sp>
              <p:nvSpPr>
                <p:cNvPr id="53" name="Rectangle 52">
                  <a:extLst>
                    <a:ext uri="{FF2B5EF4-FFF2-40B4-BE49-F238E27FC236}">
                      <a16:creationId xmlns:a16="http://schemas.microsoft.com/office/drawing/2014/main" id="{A3BF13F3-73C0-3B4C-545D-6D494AA7D6C1}"/>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79" name="Rectangle 78">
                  <a:extLst>
                    <a:ext uri="{FF2B5EF4-FFF2-40B4-BE49-F238E27FC236}">
                      <a16:creationId xmlns:a16="http://schemas.microsoft.com/office/drawing/2014/main" id="{E2F9B4EA-5BFA-BE52-C294-7C36571BD944}"/>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cxnSp>
            <p:nvCxnSpPr>
              <p:cNvPr id="47" name="Straight Arrow Connector 46">
                <a:extLst>
                  <a:ext uri="{FF2B5EF4-FFF2-40B4-BE49-F238E27FC236}">
                    <a16:creationId xmlns:a16="http://schemas.microsoft.com/office/drawing/2014/main" id="{2AF91C22-7573-0CB0-1D69-11D239917D7A}"/>
                  </a:ext>
                </a:extLst>
              </p:cNvPr>
              <p:cNvCxnSpPr>
                <a:cxnSpLocks/>
                <a:stCxn id="83" idx="0"/>
              </p:cNvCxnSpPr>
              <p:nvPr/>
            </p:nvCxnSpPr>
            <p:spPr>
              <a:xfrm flipH="1" flipV="1">
                <a:off x="10047645" y="2108958"/>
                <a:ext cx="8362" cy="143696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H="1" flipV="1">
                <a:off x="9160425" y="2108958"/>
                <a:ext cx="1" cy="1429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9509628" y="2039283"/>
              <a:ext cx="1" cy="1429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458D6C4-33F1-26F3-7A60-97EA8A774EDC}"/>
                </a:ext>
              </a:extLst>
            </p:cNvPr>
            <p:cNvCxnSpPr>
              <a:cxnSpLocks/>
            </p:cNvCxnSpPr>
            <p:nvPr/>
          </p:nvCxnSpPr>
          <p:spPr>
            <a:xfrm flipH="1" flipV="1">
              <a:off x="8598219" y="2039283"/>
              <a:ext cx="1" cy="1429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8652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65D3E285-C8BE-D449-A79B-D53DFFFCBDB7}"/>
              </a:ext>
            </a:extLst>
          </p:cNvPr>
          <p:cNvSpPr/>
          <p:nvPr/>
        </p:nvSpPr>
        <p:spPr>
          <a:xfrm>
            <a:off x="786499" y="930021"/>
            <a:ext cx="10806511" cy="170901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715294"/>
          </a:xfrm>
        </p:spPr>
        <p:txBody>
          <a:bodyPr/>
          <a:lstStyle/>
          <a:p>
            <a:r>
              <a:rPr lang="en-US" dirty="0"/>
              <a:t>Store a Byte, Half-word, Word</a:t>
            </a:r>
          </a:p>
        </p:txBody>
      </p:sp>
      <p:sp>
        <p:nvSpPr>
          <p:cNvPr id="48" name="Rectangle 47">
            <a:extLst>
              <a:ext uri="{FF2B5EF4-FFF2-40B4-BE49-F238E27FC236}">
                <a16:creationId xmlns:a16="http://schemas.microsoft.com/office/drawing/2014/main" id="{CA897CB7-6820-2A40-99B8-D9C63FD6AF73}"/>
              </a:ext>
            </a:extLst>
          </p:cNvPr>
          <p:cNvSpPr/>
          <p:nvPr/>
        </p:nvSpPr>
        <p:spPr>
          <a:xfrm>
            <a:off x="7058335" y="536246"/>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0x20</a:t>
            </a:r>
          </a:p>
        </p:txBody>
      </p:sp>
      <p:sp>
        <p:nvSpPr>
          <p:cNvPr id="49" name="Rectangle 48">
            <a:extLst>
              <a:ext uri="{FF2B5EF4-FFF2-40B4-BE49-F238E27FC236}">
                <a16:creationId xmlns:a16="http://schemas.microsoft.com/office/drawing/2014/main" id="{DF0DACDB-82DB-3B4E-8982-AF0223B3AB61}"/>
              </a:ext>
            </a:extLst>
          </p:cNvPr>
          <p:cNvSpPr/>
          <p:nvPr/>
        </p:nvSpPr>
        <p:spPr>
          <a:xfrm>
            <a:off x="7993891" y="536245"/>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929447" y="536245"/>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865003" y="536244"/>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314680" y="145154"/>
            <a:ext cx="3687228"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initial value in r0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4964732" y="2228541"/>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297118" y="2228541"/>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96695" y="864174"/>
            <a:ext cx="2223686"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Store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305204" y="1179201"/>
            <a:ext cx="256352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strb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786500" y="1844551"/>
            <a:ext cx="524503"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r1</a:t>
            </a:r>
          </a:p>
        </p:txBody>
      </p:sp>
      <p:sp>
        <p:nvSpPr>
          <p:cNvPr id="66" name="Rectangle 65">
            <a:extLst>
              <a:ext uri="{FF2B5EF4-FFF2-40B4-BE49-F238E27FC236}">
                <a16:creationId xmlns:a16="http://schemas.microsoft.com/office/drawing/2014/main" id="{8DD3240B-42F4-BF4A-9159-0648C884846D}"/>
              </a:ext>
            </a:extLst>
          </p:cNvPr>
          <p:cNvSpPr/>
          <p:nvPr/>
        </p:nvSpPr>
        <p:spPr>
          <a:xfrm>
            <a:off x="1409186" y="1931365"/>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67" name="Rectangle 66">
            <a:extLst>
              <a:ext uri="{FF2B5EF4-FFF2-40B4-BE49-F238E27FC236}">
                <a16:creationId xmlns:a16="http://schemas.microsoft.com/office/drawing/2014/main" id="{96AE0B45-8921-894E-83A1-AB2A760C8897}"/>
              </a:ext>
            </a:extLst>
          </p:cNvPr>
          <p:cNvSpPr/>
          <p:nvPr/>
        </p:nvSpPr>
        <p:spPr>
          <a:xfrm>
            <a:off x="2344742" y="1931364"/>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68" name="Rectangle 67">
            <a:extLst>
              <a:ext uri="{FF2B5EF4-FFF2-40B4-BE49-F238E27FC236}">
                <a16:creationId xmlns:a16="http://schemas.microsoft.com/office/drawing/2014/main" id="{B0B1D5F7-BA14-4D4F-BE7A-A3D3ECD0BF11}"/>
              </a:ext>
            </a:extLst>
          </p:cNvPr>
          <p:cNvSpPr/>
          <p:nvPr/>
        </p:nvSpPr>
        <p:spPr>
          <a:xfrm>
            <a:off x="3280298" y="1931364"/>
            <a:ext cx="935556" cy="312087"/>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69" name="Rectangle 68">
            <a:extLst>
              <a:ext uri="{FF2B5EF4-FFF2-40B4-BE49-F238E27FC236}">
                <a16:creationId xmlns:a16="http://schemas.microsoft.com/office/drawing/2014/main" id="{C11229E5-CD07-2743-AEAF-20C286991D0B}"/>
              </a:ext>
            </a:extLst>
          </p:cNvPr>
          <p:cNvSpPr/>
          <p:nvPr/>
        </p:nvSpPr>
        <p:spPr>
          <a:xfrm>
            <a:off x="4215854" y="1931363"/>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83" name="Rectangle 82">
            <a:extLst>
              <a:ext uri="{FF2B5EF4-FFF2-40B4-BE49-F238E27FC236}">
                <a16:creationId xmlns:a16="http://schemas.microsoft.com/office/drawing/2014/main" id="{5ABBBF29-83B2-B54E-86A7-216AD6E6CE0D}"/>
              </a:ext>
            </a:extLst>
          </p:cNvPr>
          <p:cNvSpPr/>
          <p:nvPr/>
        </p:nvSpPr>
        <p:spPr>
          <a:xfrm>
            <a:off x="8552746" y="1906610"/>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0x11</a:t>
            </a:r>
          </a:p>
        </p:txBody>
      </p:sp>
      <p:sp>
        <p:nvSpPr>
          <p:cNvPr id="84" name="Rectangle 83">
            <a:extLst>
              <a:ext uri="{FF2B5EF4-FFF2-40B4-BE49-F238E27FC236}">
                <a16:creationId xmlns:a16="http://schemas.microsoft.com/office/drawing/2014/main" id="{8B85CA74-6867-BF49-AAAB-27B50ABDDFEF}"/>
              </a:ext>
            </a:extLst>
          </p:cNvPr>
          <p:cNvSpPr/>
          <p:nvPr/>
        </p:nvSpPr>
        <p:spPr>
          <a:xfrm>
            <a:off x="8552746" y="1596922"/>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0x22</a:t>
            </a:r>
          </a:p>
        </p:txBody>
      </p:sp>
      <p:sp>
        <p:nvSpPr>
          <p:cNvPr id="85" name="Rectangle 84">
            <a:extLst>
              <a:ext uri="{FF2B5EF4-FFF2-40B4-BE49-F238E27FC236}">
                <a16:creationId xmlns:a16="http://schemas.microsoft.com/office/drawing/2014/main" id="{2AA9350B-5531-F84A-B122-8DC9D5C390B3}"/>
              </a:ext>
            </a:extLst>
          </p:cNvPr>
          <p:cNvSpPr/>
          <p:nvPr/>
        </p:nvSpPr>
        <p:spPr>
          <a:xfrm>
            <a:off x="8552746" y="1284835"/>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0x33</a:t>
            </a:r>
          </a:p>
        </p:txBody>
      </p:sp>
      <p:sp>
        <p:nvSpPr>
          <p:cNvPr id="86" name="TextBox 85">
            <a:extLst>
              <a:ext uri="{FF2B5EF4-FFF2-40B4-BE49-F238E27FC236}">
                <a16:creationId xmlns:a16="http://schemas.microsoft.com/office/drawing/2014/main" id="{509A7FEF-C0F9-1248-B035-AFD2D0228607}"/>
              </a:ext>
            </a:extLst>
          </p:cNvPr>
          <p:cNvSpPr txBox="1"/>
          <p:nvPr/>
        </p:nvSpPr>
        <p:spPr>
          <a:xfrm>
            <a:off x="7134802" y="2262374"/>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0x20000000</a:t>
            </a:r>
          </a:p>
        </p:txBody>
      </p:sp>
      <p:sp>
        <p:nvSpPr>
          <p:cNvPr id="87" name="TextBox 86">
            <a:extLst>
              <a:ext uri="{FF2B5EF4-FFF2-40B4-BE49-F238E27FC236}">
                <a16:creationId xmlns:a16="http://schemas.microsoft.com/office/drawing/2014/main" id="{58FBFED6-0233-354B-8801-21275A49045A}"/>
              </a:ext>
            </a:extLst>
          </p:cNvPr>
          <p:cNvSpPr txBox="1"/>
          <p:nvPr/>
        </p:nvSpPr>
        <p:spPr>
          <a:xfrm>
            <a:off x="7122400" y="1965839"/>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0x20000001</a:t>
            </a:r>
          </a:p>
        </p:txBody>
      </p:sp>
      <p:sp>
        <p:nvSpPr>
          <p:cNvPr id="88" name="TextBox 87">
            <a:extLst>
              <a:ext uri="{FF2B5EF4-FFF2-40B4-BE49-F238E27FC236}">
                <a16:creationId xmlns:a16="http://schemas.microsoft.com/office/drawing/2014/main" id="{146EEB45-D9E7-3648-947D-9F55268E6BB2}"/>
              </a:ext>
            </a:extLst>
          </p:cNvPr>
          <p:cNvSpPr txBox="1"/>
          <p:nvPr/>
        </p:nvSpPr>
        <p:spPr>
          <a:xfrm>
            <a:off x="7134802" y="1615097"/>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0x20000002</a:t>
            </a:r>
          </a:p>
        </p:txBody>
      </p:sp>
      <p:sp>
        <p:nvSpPr>
          <p:cNvPr id="89" name="TextBox 88">
            <a:extLst>
              <a:ext uri="{FF2B5EF4-FFF2-40B4-BE49-F238E27FC236}">
                <a16:creationId xmlns:a16="http://schemas.microsoft.com/office/drawing/2014/main" id="{5121F688-EE8F-B547-A4BF-BA3DB33FE0CA}"/>
              </a:ext>
            </a:extLst>
          </p:cNvPr>
          <p:cNvSpPr txBox="1"/>
          <p:nvPr/>
        </p:nvSpPr>
        <p:spPr>
          <a:xfrm>
            <a:off x="7134802" y="1251921"/>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0x20000003</a:t>
            </a:r>
          </a:p>
        </p:txBody>
      </p:sp>
      <p:grpSp>
        <p:nvGrpSpPr>
          <p:cNvPr id="8" name="Group 7">
            <a:extLst>
              <a:ext uri="{FF2B5EF4-FFF2-40B4-BE49-F238E27FC236}">
                <a16:creationId xmlns:a16="http://schemas.microsoft.com/office/drawing/2014/main" id="{8CD4C4C6-A9A8-EA4E-942B-9FA314EF5276}"/>
              </a:ext>
            </a:extLst>
          </p:cNvPr>
          <p:cNvGrpSpPr/>
          <p:nvPr/>
        </p:nvGrpSpPr>
        <p:grpSpPr>
          <a:xfrm>
            <a:off x="9907915" y="1284835"/>
            <a:ext cx="1770376" cy="1200329"/>
            <a:chOff x="10257763" y="1421465"/>
            <a:chExt cx="1770376" cy="1200329"/>
          </a:xfrm>
        </p:grpSpPr>
        <p:sp>
          <p:nvSpPr>
            <p:cNvPr id="72" name="TextBox 71">
              <a:extLst>
                <a:ext uri="{FF2B5EF4-FFF2-40B4-BE49-F238E27FC236}">
                  <a16:creationId xmlns:a16="http://schemas.microsoft.com/office/drawing/2014/main" id="{95493BAD-65A3-3C46-9D39-F9B0E2EB1653}"/>
                </a:ext>
              </a:extLst>
            </p:cNvPr>
            <p:cNvSpPr txBox="1"/>
            <p:nvPr/>
          </p:nvSpPr>
          <p:spPr>
            <a:xfrm>
              <a:off x="10528796" y="1421465"/>
              <a:ext cx="1499343" cy="1200329"/>
            </a:xfrm>
            <a:prstGeom prst="rect">
              <a:avLst/>
            </a:prstGeom>
            <a:noFill/>
          </p:spPr>
          <p:txBody>
            <a:bodyPr wrap="square" rtlCol="0">
              <a:spAutoFit/>
            </a:bodyPr>
            <a:lstStyle/>
            <a:p>
              <a:r>
                <a:rPr lang="en-US" dirty="0">
                  <a:solidFill>
                    <a:schemeClr val="accent1"/>
                  </a:solidFill>
                  <a:latin typeface="Consolas" panose="020B0609020204030204" pitchFamily="49" charset="0"/>
                  <a:cs typeface="Consolas" panose="020B0609020204030204" pitchFamily="49" charset="0"/>
                </a:rPr>
                <a:t>observe other bytes NOT altered</a:t>
              </a:r>
            </a:p>
          </p:txBody>
        </p:sp>
        <p:sp>
          <p:nvSpPr>
            <p:cNvPr id="73" name="Right Brace 72">
              <a:extLst>
                <a:ext uri="{FF2B5EF4-FFF2-40B4-BE49-F238E27FC236}">
                  <a16:creationId xmlns:a16="http://schemas.microsoft.com/office/drawing/2014/main" id="{54E672DA-09E9-8942-AD40-716BA4FB1E6F}"/>
                </a:ext>
              </a:extLst>
            </p:cNvPr>
            <p:cNvSpPr/>
            <p:nvPr/>
          </p:nvSpPr>
          <p:spPr>
            <a:xfrm>
              <a:off x="10257763" y="1421466"/>
              <a:ext cx="336563" cy="93386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1" name="TextBox 70">
            <a:extLst>
              <a:ext uri="{FF2B5EF4-FFF2-40B4-BE49-F238E27FC236}">
                <a16:creationId xmlns:a16="http://schemas.microsoft.com/office/drawing/2014/main" id="{C3DAD52F-1C11-E443-BE20-99063CE723FA}"/>
              </a:ext>
            </a:extLst>
          </p:cNvPr>
          <p:cNvSpPr txBox="1"/>
          <p:nvPr/>
        </p:nvSpPr>
        <p:spPr>
          <a:xfrm>
            <a:off x="7110506" y="930569"/>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95" name="TextBox 94">
            <a:extLst>
              <a:ext uri="{FF2B5EF4-FFF2-40B4-BE49-F238E27FC236}">
                <a16:creationId xmlns:a16="http://schemas.microsoft.com/office/drawing/2014/main" id="{2D8AA103-8124-FD41-8794-34385C157D7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97" name="Rectangle 96">
            <a:extLst>
              <a:ext uri="{FF2B5EF4-FFF2-40B4-BE49-F238E27FC236}">
                <a16:creationId xmlns:a16="http://schemas.microsoft.com/office/drawing/2014/main" id="{FEAA03B2-15CE-246E-751F-F5A849C8C0AC}"/>
              </a:ext>
            </a:extLst>
          </p:cNvPr>
          <p:cNvSpPr/>
          <p:nvPr/>
        </p:nvSpPr>
        <p:spPr>
          <a:xfrm>
            <a:off x="8564511" y="2206400"/>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6" name="Rectangle 95">
            <a:extLst>
              <a:ext uri="{FF2B5EF4-FFF2-40B4-BE49-F238E27FC236}">
                <a16:creationId xmlns:a16="http://schemas.microsoft.com/office/drawing/2014/main" id="{3FD8F0E0-5142-631B-9BC4-615F305E1FF1}"/>
              </a:ext>
            </a:extLst>
          </p:cNvPr>
          <p:cNvSpPr/>
          <p:nvPr/>
        </p:nvSpPr>
        <p:spPr>
          <a:xfrm>
            <a:off x="8592421" y="2216298"/>
            <a:ext cx="135580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grpSp>
        <p:nvGrpSpPr>
          <p:cNvPr id="12" name="Group 11">
            <a:extLst>
              <a:ext uri="{FF2B5EF4-FFF2-40B4-BE49-F238E27FC236}">
                <a16:creationId xmlns:a16="http://schemas.microsoft.com/office/drawing/2014/main" id="{27366429-44A0-E65D-A489-3159BC374175}"/>
              </a:ext>
            </a:extLst>
          </p:cNvPr>
          <p:cNvGrpSpPr/>
          <p:nvPr/>
        </p:nvGrpSpPr>
        <p:grpSpPr>
          <a:xfrm>
            <a:off x="780118" y="2848944"/>
            <a:ext cx="10812892" cy="1855244"/>
            <a:chOff x="780118" y="2848944"/>
            <a:chExt cx="10812892" cy="1855244"/>
          </a:xfrm>
        </p:grpSpPr>
        <p:sp>
          <p:nvSpPr>
            <p:cNvPr id="93" name="Rectangle 92">
              <a:extLst>
                <a:ext uri="{FF2B5EF4-FFF2-40B4-BE49-F238E27FC236}">
                  <a16:creationId xmlns:a16="http://schemas.microsoft.com/office/drawing/2014/main" id="{BA152C99-F972-AF43-9793-0374B5DA8C04}"/>
                </a:ext>
              </a:extLst>
            </p:cNvPr>
            <p:cNvSpPr/>
            <p:nvPr/>
          </p:nvSpPr>
          <p:spPr>
            <a:xfrm>
              <a:off x="786499" y="2920865"/>
              <a:ext cx="10806511" cy="17261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27" name="TextBox 26">
              <a:extLst>
                <a:ext uri="{FF2B5EF4-FFF2-40B4-BE49-F238E27FC236}">
                  <a16:creationId xmlns:a16="http://schemas.microsoft.com/office/drawing/2014/main" id="{D70656FD-C8A5-0F42-93B8-B693B594E339}"/>
                </a:ext>
              </a:extLst>
            </p:cNvPr>
            <p:cNvSpPr txBox="1"/>
            <p:nvPr/>
          </p:nvSpPr>
          <p:spPr>
            <a:xfrm>
              <a:off x="4967184" y="4334856"/>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299570" y="4334856"/>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780118" y="3947981"/>
              <a:ext cx="524503"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2259816" y="2848944"/>
              <a:ext cx="2903359"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Store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2475122" y="3200618"/>
              <a:ext cx="2393604"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strh</a:t>
              </a:r>
              <a:r>
                <a:rPr lang="en-US" sz="2400" dirty="0">
                  <a:solidFill>
                    <a:schemeClr val="tx2"/>
                  </a:solidFill>
                  <a:latin typeface="Consolas" panose="020B0609020204030204" pitchFamily="49" charset="0"/>
                  <a:cs typeface="Consolas" panose="020B0609020204030204" pitchFamily="49" charset="0"/>
                </a:rPr>
                <a:t> r1, [r0]</a:t>
              </a:r>
            </a:p>
          </p:txBody>
        </p:sp>
        <p:sp>
          <p:nvSpPr>
            <p:cNvPr id="62" name="Rectangle 61">
              <a:extLst>
                <a:ext uri="{FF2B5EF4-FFF2-40B4-BE49-F238E27FC236}">
                  <a16:creationId xmlns:a16="http://schemas.microsoft.com/office/drawing/2014/main" id="{E3D9BFA2-C7FD-224A-BB7D-19AF586CACA8}"/>
                </a:ext>
              </a:extLst>
            </p:cNvPr>
            <p:cNvSpPr/>
            <p:nvPr/>
          </p:nvSpPr>
          <p:spPr>
            <a:xfrm>
              <a:off x="1420951" y="4034211"/>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63" name="Rectangle 62">
              <a:extLst>
                <a:ext uri="{FF2B5EF4-FFF2-40B4-BE49-F238E27FC236}">
                  <a16:creationId xmlns:a16="http://schemas.microsoft.com/office/drawing/2014/main" id="{9DDC4ACF-4C62-AE4F-9C87-77A916BD35D5}"/>
                </a:ext>
              </a:extLst>
            </p:cNvPr>
            <p:cNvSpPr/>
            <p:nvPr/>
          </p:nvSpPr>
          <p:spPr>
            <a:xfrm>
              <a:off x="2356507" y="4034210"/>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64" name="Rectangle 63">
              <a:extLst>
                <a:ext uri="{FF2B5EF4-FFF2-40B4-BE49-F238E27FC236}">
                  <a16:creationId xmlns:a16="http://schemas.microsoft.com/office/drawing/2014/main" id="{E7D96EE5-09F1-4B43-9B34-5BB0EF599B2D}"/>
                </a:ext>
              </a:extLst>
            </p:cNvPr>
            <p:cNvSpPr/>
            <p:nvPr/>
          </p:nvSpPr>
          <p:spPr>
            <a:xfrm>
              <a:off x="3292063" y="4034210"/>
              <a:ext cx="935556" cy="312087"/>
            </a:xfrm>
            <a:prstGeom prst="rect">
              <a:avLst/>
            </a:prstGeom>
            <a:solidFill>
              <a:srgbClr val="92D050">
                <a:alpha val="40066"/>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65" name="Rectangle 64">
              <a:extLst>
                <a:ext uri="{FF2B5EF4-FFF2-40B4-BE49-F238E27FC236}">
                  <a16:creationId xmlns:a16="http://schemas.microsoft.com/office/drawing/2014/main" id="{E1D046C5-169C-3549-B912-841715EF6CD6}"/>
                </a:ext>
              </a:extLst>
            </p:cNvPr>
            <p:cNvSpPr/>
            <p:nvPr/>
          </p:nvSpPr>
          <p:spPr>
            <a:xfrm>
              <a:off x="4227619" y="4034209"/>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76" name="Rectangle 75">
              <a:extLst>
                <a:ext uri="{FF2B5EF4-FFF2-40B4-BE49-F238E27FC236}">
                  <a16:creationId xmlns:a16="http://schemas.microsoft.com/office/drawing/2014/main" id="{2A7CA74A-4B8F-7043-88AA-56635ED5335E}"/>
                </a:ext>
              </a:extLst>
            </p:cNvPr>
            <p:cNvSpPr/>
            <p:nvPr/>
          </p:nvSpPr>
          <p:spPr>
            <a:xfrm>
              <a:off x="8552109" y="3560609"/>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0x22</a:t>
              </a:r>
            </a:p>
          </p:txBody>
        </p:sp>
        <p:sp>
          <p:nvSpPr>
            <p:cNvPr id="77" name="Rectangle 76">
              <a:extLst>
                <a:ext uri="{FF2B5EF4-FFF2-40B4-BE49-F238E27FC236}">
                  <a16:creationId xmlns:a16="http://schemas.microsoft.com/office/drawing/2014/main" id="{BE7F7DA3-B1B1-9C46-B913-B3CE8D6E2F45}"/>
                </a:ext>
              </a:extLst>
            </p:cNvPr>
            <p:cNvSpPr/>
            <p:nvPr/>
          </p:nvSpPr>
          <p:spPr>
            <a:xfrm>
              <a:off x="8552109" y="3248522"/>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0x33</a:t>
              </a:r>
            </a:p>
          </p:txBody>
        </p:sp>
        <p:sp>
          <p:nvSpPr>
            <p:cNvPr id="78" name="TextBox 77">
              <a:extLst>
                <a:ext uri="{FF2B5EF4-FFF2-40B4-BE49-F238E27FC236}">
                  <a16:creationId xmlns:a16="http://schemas.microsoft.com/office/drawing/2014/main" id="{9717EE5C-F9D5-0E44-9EA6-A186EFD207DB}"/>
                </a:ext>
              </a:extLst>
            </p:cNvPr>
            <p:cNvSpPr txBox="1"/>
            <p:nvPr/>
          </p:nvSpPr>
          <p:spPr>
            <a:xfrm>
              <a:off x="7134165" y="4226061"/>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0x20000000</a:t>
              </a:r>
            </a:p>
          </p:txBody>
        </p:sp>
        <p:sp>
          <p:nvSpPr>
            <p:cNvPr id="79" name="TextBox 78">
              <a:extLst>
                <a:ext uri="{FF2B5EF4-FFF2-40B4-BE49-F238E27FC236}">
                  <a16:creationId xmlns:a16="http://schemas.microsoft.com/office/drawing/2014/main" id="{77668E85-1498-234B-9C4A-946E483C65BA}"/>
                </a:ext>
              </a:extLst>
            </p:cNvPr>
            <p:cNvSpPr txBox="1"/>
            <p:nvPr/>
          </p:nvSpPr>
          <p:spPr>
            <a:xfrm>
              <a:off x="7121763" y="3929526"/>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0x20000001</a:t>
              </a:r>
            </a:p>
          </p:txBody>
        </p:sp>
        <p:sp>
          <p:nvSpPr>
            <p:cNvPr id="80" name="TextBox 79">
              <a:extLst>
                <a:ext uri="{FF2B5EF4-FFF2-40B4-BE49-F238E27FC236}">
                  <a16:creationId xmlns:a16="http://schemas.microsoft.com/office/drawing/2014/main" id="{82C1B3BD-1CE5-8943-9CD4-74F44497D2ED}"/>
                </a:ext>
              </a:extLst>
            </p:cNvPr>
            <p:cNvSpPr txBox="1"/>
            <p:nvPr/>
          </p:nvSpPr>
          <p:spPr>
            <a:xfrm>
              <a:off x="7134165" y="3578784"/>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0x20000002</a:t>
              </a:r>
            </a:p>
          </p:txBody>
        </p:sp>
        <p:sp>
          <p:nvSpPr>
            <p:cNvPr id="81" name="TextBox 80">
              <a:extLst>
                <a:ext uri="{FF2B5EF4-FFF2-40B4-BE49-F238E27FC236}">
                  <a16:creationId xmlns:a16="http://schemas.microsoft.com/office/drawing/2014/main" id="{90E43F4F-C830-A949-890B-019341D7CCB1}"/>
                </a:ext>
              </a:extLst>
            </p:cNvPr>
            <p:cNvSpPr txBox="1"/>
            <p:nvPr/>
          </p:nvSpPr>
          <p:spPr>
            <a:xfrm>
              <a:off x="7134165" y="3215608"/>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0x20000003</a:t>
              </a:r>
            </a:p>
          </p:txBody>
        </p:sp>
        <p:sp>
          <p:nvSpPr>
            <p:cNvPr id="90" name="TextBox 89">
              <a:extLst>
                <a:ext uri="{FF2B5EF4-FFF2-40B4-BE49-F238E27FC236}">
                  <a16:creationId xmlns:a16="http://schemas.microsoft.com/office/drawing/2014/main" id="{E8D9D406-7A8E-3F48-991C-57B9178EFFE3}"/>
                </a:ext>
              </a:extLst>
            </p:cNvPr>
            <p:cNvSpPr txBox="1"/>
            <p:nvPr/>
          </p:nvSpPr>
          <p:spPr>
            <a:xfrm>
              <a:off x="7135332" y="2857373"/>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98" name="Rectangle 97">
              <a:extLst>
                <a:ext uri="{FF2B5EF4-FFF2-40B4-BE49-F238E27FC236}">
                  <a16:creationId xmlns:a16="http://schemas.microsoft.com/office/drawing/2014/main" id="{FEBD1FF2-5844-402E-6863-95ED57A937CD}"/>
                </a:ext>
              </a:extLst>
            </p:cNvPr>
            <p:cNvSpPr/>
            <p:nvPr/>
          </p:nvSpPr>
          <p:spPr>
            <a:xfrm>
              <a:off x="8537012" y="3868376"/>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0x11</a:t>
              </a:r>
            </a:p>
          </p:txBody>
        </p:sp>
        <p:sp>
          <p:nvSpPr>
            <p:cNvPr id="99" name="Rectangle 98">
              <a:extLst>
                <a:ext uri="{FF2B5EF4-FFF2-40B4-BE49-F238E27FC236}">
                  <a16:creationId xmlns:a16="http://schemas.microsoft.com/office/drawing/2014/main" id="{3C209D87-8656-2D67-8353-4E77344C061E}"/>
                </a:ext>
              </a:extLst>
            </p:cNvPr>
            <p:cNvSpPr/>
            <p:nvPr/>
          </p:nvSpPr>
          <p:spPr>
            <a:xfrm>
              <a:off x="8537012" y="4166760"/>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11" name="Group 10">
            <a:extLst>
              <a:ext uri="{FF2B5EF4-FFF2-40B4-BE49-F238E27FC236}">
                <a16:creationId xmlns:a16="http://schemas.microsoft.com/office/drawing/2014/main" id="{5D69F92C-CED3-F3D1-819B-555DBB903F59}"/>
              </a:ext>
            </a:extLst>
          </p:cNvPr>
          <p:cNvGrpSpPr/>
          <p:nvPr/>
        </p:nvGrpSpPr>
        <p:grpSpPr>
          <a:xfrm>
            <a:off x="8537012" y="3864056"/>
            <a:ext cx="1355806" cy="624174"/>
            <a:chOff x="8564511" y="7155618"/>
            <a:chExt cx="1355806" cy="624174"/>
          </a:xfrm>
        </p:grpSpPr>
        <p:sp>
          <p:nvSpPr>
            <p:cNvPr id="74" name="Rectangle 73">
              <a:extLst>
                <a:ext uri="{FF2B5EF4-FFF2-40B4-BE49-F238E27FC236}">
                  <a16:creationId xmlns:a16="http://schemas.microsoft.com/office/drawing/2014/main" id="{4D340281-11AB-3445-AEC9-CABF445B4292}"/>
                </a:ext>
              </a:extLst>
            </p:cNvPr>
            <p:cNvSpPr/>
            <p:nvPr/>
          </p:nvSpPr>
          <p:spPr>
            <a:xfrm>
              <a:off x="8564511" y="7467705"/>
              <a:ext cx="135580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75" name="Rectangle 74">
              <a:extLst>
                <a:ext uri="{FF2B5EF4-FFF2-40B4-BE49-F238E27FC236}">
                  <a16:creationId xmlns:a16="http://schemas.microsoft.com/office/drawing/2014/main" id="{48FA7900-50FC-6140-9075-83EB9FFAD595}"/>
                </a:ext>
              </a:extLst>
            </p:cNvPr>
            <p:cNvSpPr/>
            <p:nvPr/>
          </p:nvSpPr>
          <p:spPr>
            <a:xfrm>
              <a:off x="8564511" y="7155618"/>
              <a:ext cx="135580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grpSp>
      <p:grpSp>
        <p:nvGrpSpPr>
          <p:cNvPr id="14" name="Group 13">
            <a:extLst>
              <a:ext uri="{FF2B5EF4-FFF2-40B4-BE49-F238E27FC236}">
                <a16:creationId xmlns:a16="http://schemas.microsoft.com/office/drawing/2014/main" id="{8B85CE74-9D06-E7C0-9987-D0CA7F6B4DC8}"/>
              </a:ext>
            </a:extLst>
          </p:cNvPr>
          <p:cNvGrpSpPr/>
          <p:nvPr/>
        </p:nvGrpSpPr>
        <p:grpSpPr>
          <a:xfrm>
            <a:off x="786500" y="4759199"/>
            <a:ext cx="10813826" cy="1773283"/>
            <a:chOff x="786500" y="4759199"/>
            <a:chExt cx="10813826" cy="1773283"/>
          </a:xfrm>
        </p:grpSpPr>
        <p:sp>
          <p:nvSpPr>
            <p:cNvPr id="94" name="Rectangle 93">
              <a:extLst>
                <a:ext uri="{FF2B5EF4-FFF2-40B4-BE49-F238E27FC236}">
                  <a16:creationId xmlns:a16="http://schemas.microsoft.com/office/drawing/2014/main" id="{1DFE51BA-C6BD-F54F-9888-A53C52B91BF5}"/>
                </a:ext>
              </a:extLst>
            </p:cNvPr>
            <p:cNvSpPr/>
            <p:nvPr/>
          </p:nvSpPr>
          <p:spPr>
            <a:xfrm>
              <a:off x="793815" y="4792603"/>
              <a:ext cx="10806511" cy="17261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D0C9D389-9A8E-3049-B8FC-53442C9EB02B}"/>
                </a:ext>
              </a:extLst>
            </p:cNvPr>
            <p:cNvGrpSpPr/>
            <p:nvPr/>
          </p:nvGrpSpPr>
          <p:grpSpPr>
            <a:xfrm>
              <a:off x="1287805" y="6163150"/>
              <a:ext cx="3980520" cy="369332"/>
              <a:chOff x="1637653" y="5983380"/>
              <a:chExt cx="3980520" cy="369332"/>
            </a:xfrm>
          </p:grpSpPr>
          <p:sp>
            <p:nvSpPr>
              <p:cNvPr id="33" name="TextBox 32">
                <a:extLst>
                  <a:ext uri="{FF2B5EF4-FFF2-40B4-BE49-F238E27FC236}">
                    <a16:creationId xmlns:a16="http://schemas.microsoft.com/office/drawing/2014/main" id="{0C64D89D-143F-2D43-BBC7-687A0CBB1C90}"/>
                  </a:ext>
                </a:extLst>
              </p:cNvPr>
              <p:cNvSpPr txBox="1"/>
              <p:nvPr/>
            </p:nvSpPr>
            <p:spPr>
              <a:xfrm>
                <a:off x="5305267" y="598338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1637653" y="5983380"/>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grpSp>
        <p:sp>
          <p:nvSpPr>
            <p:cNvPr id="29" name="Rectangle 28">
              <a:extLst>
                <a:ext uri="{FF2B5EF4-FFF2-40B4-BE49-F238E27FC236}">
                  <a16:creationId xmlns:a16="http://schemas.microsoft.com/office/drawing/2014/main" id="{5A6A5244-1FD8-D943-86C0-75EEC8A8F1E8}"/>
                </a:ext>
              </a:extLst>
            </p:cNvPr>
            <p:cNvSpPr/>
            <p:nvPr/>
          </p:nvSpPr>
          <p:spPr>
            <a:xfrm>
              <a:off x="1369648" y="5851065"/>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305204" y="5851064"/>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240760" y="5851064"/>
              <a:ext cx="935556" cy="312087"/>
            </a:xfrm>
            <a:prstGeom prst="rect">
              <a:avLst/>
            </a:prstGeom>
            <a:solidFill>
              <a:srgbClr val="92D050">
                <a:alpha val="40452"/>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32" name="Rectangle 31">
              <a:extLst>
                <a:ext uri="{FF2B5EF4-FFF2-40B4-BE49-F238E27FC236}">
                  <a16:creationId xmlns:a16="http://schemas.microsoft.com/office/drawing/2014/main" id="{9702B468-E8A9-4D43-85B2-75627B10AFFD}"/>
                </a:ext>
              </a:extLst>
            </p:cNvPr>
            <p:cNvSpPr/>
            <p:nvPr/>
          </p:nvSpPr>
          <p:spPr>
            <a:xfrm>
              <a:off x="4176316" y="5851063"/>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786500" y="5794710"/>
              <a:ext cx="524503"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2636233" y="4759199"/>
              <a:ext cx="2223686"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Store a word</a:t>
              </a:r>
            </a:p>
          </p:txBody>
        </p:sp>
        <p:sp>
          <p:nvSpPr>
            <p:cNvPr id="47" name="TextBox 46">
              <a:extLst>
                <a:ext uri="{FF2B5EF4-FFF2-40B4-BE49-F238E27FC236}">
                  <a16:creationId xmlns:a16="http://schemas.microsoft.com/office/drawing/2014/main" id="{A759F723-A864-034B-A478-F377DD0B6B5D}"/>
                </a:ext>
              </a:extLst>
            </p:cNvPr>
            <p:cNvSpPr txBox="1"/>
            <p:nvPr/>
          </p:nvSpPr>
          <p:spPr>
            <a:xfrm>
              <a:off x="2511736" y="5123415"/>
              <a:ext cx="2393604"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str  r1, [r0]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091253" y="6115611"/>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078851" y="5819076"/>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091253" y="5468334"/>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0x20000002</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091253" y="5105158"/>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0x20000003</a:t>
              </a:r>
            </a:p>
          </p:txBody>
        </p:sp>
        <p:sp>
          <p:nvSpPr>
            <p:cNvPr id="91" name="TextBox 90">
              <a:extLst>
                <a:ext uri="{FF2B5EF4-FFF2-40B4-BE49-F238E27FC236}">
                  <a16:creationId xmlns:a16="http://schemas.microsoft.com/office/drawing/2014/main" id="{E9C22F1F-B78F-4743-9A19-9174573DCADD}"/>
                </a:ext>
              </a:extLst>
            </p:cNvPr>
            <p:cNvSpPr txBox="1"/>
            <p:nvPr/>
          </p:nvSpPr>
          <p:spPr>
            <a:xfrm>
              <a:off x="6986202" y="4790934"/>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00" name="Rectangle 99">
              <a:extLst>
                <a:ext uri="{FF2B5EF4-FFF2-40B4-BE49-F238E27FC236}">
                  <a16:creationId xmlns:a16="http://schemas.microsoft.com/office/drawing/2014/main" id="{EA69F2AA-10FC-FCA1-2487-6D80396434D6}"/>
                </a:ext>
              </a:extLst>
            </p:cNvPr>
            <p:cNvSpPr/>
            <p:nvPr/>
          </p:nvSpPr>
          <p:spPr>
            <a:xfrm>
              <a:off x="8390429" y="5776454"/>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0x11</a:t>
              </a:r>
            </a:p>
          </p:txBody>
        </p:sp>
        <p:sp>
          <p:nvSpPr>
            <p:cNvPr id="101" name="Rectangle 100">
              <a:extLst>
                <a:ext uri="{FF2B5EF4-FFF2-40B4-BE49-F238E27FC236}">
                  <a16:creationId xmlns:a16="http://schemas.microsoft.com/office/drawing/2014/main" id="{E891509B-51EA-B090-B926-10EE0F2BF99B}"/>
                </a:ext>
              </a:extLst>
            </p:cNvPr>
            <p:cNvSpPr/>
            <p:nvPr/>
          </p:nvSpPr>
          <p:spPr>
            <a:xfrm>
              <a:off x="8390429" y="5466766"/>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0x22</a:t>
              </a:r>
            </a:p>
          </p:txBody>
        </p:sp>
        <p:sp>
          <p:nvSpPr>
            <p:cNvPr id="102" name="Rectangle 101">
              <a:extLst>
                <a:ext uri="{FF2B5EF4-FFF2-40B4-BE49-F238E27FC236}">
                  <a16:creationId xmlns:a16="http://schemas.microsoft.com/office/drawing/2014/main" id="{000AC160-2DAD-7131-9DF5-99FF0C0D7DFE}"/>
                </a:ext>
              </a:extLst>
            </p:cNvPr>
            <p:cNvSpPr/>
            <p:nvPr/>
          </p:nvSpPr>
          <p:spPr>
            <a:xfrm>
              <a:off x="8390429" y="5154679"/>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0x33</a:t>
              </a:r>
            </a:p>
          </p:txBody>
        </p:sp>
        <p:sp>
          <p:nvSpPr>
            <p:cNvPr id="103" name="Rectangle 102">
              <a:extLst>
                <a:ext uri="{FF2B5EF4-FFF2-40B4-BE49-F238E27FC236}">
                  <a16:creationId xmlns:a16="http://schemas.microsoft.com/office/drawing/2014/main" id="{BF64F4D4-BD2A-193B-0D23-7F71DFD59011}"/>
                </a:ext>
              </a:extLst>
            </p:cNvPr>
            <p:cNvSpPr/>
            <p:nvPr/>
          </p:nvSpPr>
          <p:spPr>
            <a:xfrm>
              <a:off x="8381729" y="6100729"/>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13" name="Group 12">
            <a:extLst>
              <a:ext uri="{FF2B5EF4-FFF2-40B4-BE49-F238E27FC236}">
                <a16:creationId xmlns:a16="http://schemas.microsoft.com/office/drawing/2014/main" id="{BECE86B2-C1B2-AEF2-869D-492C0BFEB917}"/>
              </a:ext>
            </a:extLst>
          </p:cNvPr>
          <p:cNvGrpSpPr/>
          <p:nvPr/>
        </p:nvGrpSpPr>
        <p:grpSpPr>
          <a:xfrm>
            <a:off x="8397744" y="5160266"/>
            <a:ext cx="1355806" cy="1245949"/>
            <a:chOff x="8509197" y="5138072"/>
            <a:chExt cx="1355806" cy="1245949"/>
          </a:xfrm>
        </p:grpSpPr>
        <p:sp>
          <p:nvSpPr>
            <p:cNvPr id="40" name="Rectangle 39">
              <a:extLst>
                <a:ext uri="{FF2B5EF4-FFF2-40B4-BE49-F238E27FC236}">
                  <a16:creationId xmlns:a16="http://schemas.microsoft.com/office/drawing/2014/main" id="{18F3A247-2395-6944-9CBB-1F48EC367FD6}"/>
                </a:ext>
              </a:extLst>
            </p:cNvPr>
            <p:cNvSpPr/>
            <p:nvPr/>
          </p:nvSpPr>
          <p:spPr>
            <a:xfrm>
              <a:off x="8509197" y="6071934"/>
              <a:ext cx="135580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41" name="Rectangle 40">
              <a:extLst>
                <a:ext uri="{FF2B5EF4-FFF2-40B4-BE49-F238E27FC236}">
                  <a16:creationId xmlns:a16="http://schemas.microsoft.com/office/drawing/2014/main" id="{110BDD52-07CB-C14F-A634-C590835C07B9}"/>
                </a:ext>
              </a:extLst>
            </p:cNvPr>
            <p:cNvSpPr/>
            <p:nvPr/>
          </p:nvSpPr>
          <p:spPr>
            <a:xfrm>
              <a:off x="8509197" y="5759847"/>
              <a:ext cx="135580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42" name="Rectangle 41">
              <a:extLst>
                <a:ext uri="{FF2B5EF4-FFF2-40B4-BE49-F238E27FC236}">
                  <a16:creationId xmlns:a16="http://schemas.microsoft.com/office/drawing/2014/main" id="{5E93407A-9677-354F-8D8D-84C2ABEBBAF4}"/>
                </a:ext>
              </a:extLst>
            </p:cNvPr>
            <p:cNvSpPr/>
            <p:nvPr/>
          </p:nvSpPr>
          <p:spPr>
            <a:xfrm>
              <a:off x="8509197" y="5450159"/>
              <a:ext cx="135580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8509197" y="5138072"/>
              <a:ext cx="135580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grpSp>
    </p:spTree>
    <p:extLst>
      <p:ext uri="{BB962C8B-B14F-4D97-AF65-F5344CB8AC3E}">
        <p14:creationId xmlns:p14="http://schemas.microsoft.com/office/powerpoint/2010/main" val="493444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9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0FE162A9-B5C7-0548-987F-324C99264692}"/>
              </a:ext>
            </a:extLst>
          </p:cNvPr>
          <p:cNvSpPr/>
          <p:nvPr/>
        </p:nvSpPr>
        <p:spPr>
          <a:xfrm>
            <a:off x="1640732" y="553612"/>
            <a:ext cx="8910535" cy="327159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6E44B7E-615A-0745-AB8B-85866618DF4F}"/>
              </a:ext>
            </a:extLst>
          </p:cNvPr>
          <p:cNvSpPr>
            <a:spLocks noGrp="1"/>
          </p:cNvSpPr>
          <p:nvPr>
            <p:ph type="title"/>
          </p:nvPr>
        </p:nvSpPr>
        <p:spPr>
          <a:xfrm>
            <a:off x="444110" y="145357"/>
            <a:ext cx="10515600" cy="498044"/>
          </a:xfrm>
        </p:spPr>
        <p:txBody>
          <a:bodyPr/>
          <a:lstStyle/>
          <a:p>
            <a:r>
              <a:rPr lang="en-US" dirty="0" err="1"/>
              <a:t>ldr</a:t>
            </a:r>
            <a:r>
              <a:rPr lang="en-US" dirty="0"/>
              <a:t>/str Base Register + Register Offset Addressing </a:t>
            </a:r>
          </a:p>
        </p:txBody>
      </p:sp>
      <p:graphicFrame>
        <p:nvGraphicFramePr>
          <p:cNvPr id="9" name="Table 8">
            <a:extLst>
              <a:ext uri="{FF2B5EF4-FFF2-40B4-BE49-F238E27FC236}">
                <a16:creationId xmlns:a16="http://schemas.microsoft.com/office/drawing/2014/main" id="{3193D122-7FB5-D847-BF4D-55AFF51F9311}"/>
              </a:ext>
            </a:extLst>
          </p:cNvPr>
          <p:cNvGraphicFramePr>
            <a:graphicFrameLocks noGrp="1"/>
          </p:cNvGraphicFramePr>
          <p:nvPr/>
        </p:nvGraphicFramePr>
        <p:xfrm>
          <a:off x="102765" y="5223277"/>
          <a:ext cx="11996405" cy="1404020"/>
        </p:xfrm>
        <a:graphic>
          <a:graphicData uri="http://schemas.openxmlformats.org/drawingml/2006/table">
            <a:tbl>
              <a:tblPr/>
              <a:tblGrid>
                <a:gridCol w="5481593">
                  <a:extLst>
                    <a:ext uri="{9D8B030D-6E8A-4147-A177-3AD203B41FA5}">
                      <a16:colId xmlns:a16="http://schemas.microsoft.com/office/drawing/2014/main" val="20001"/>
                    </a:ext>
                  </a:extLst>
                </a:gridCol>
                <a:gridCol w="3456122">
                  <a:extLst>
                    <a:ext uri="{9D8B030D-6E8A-4147-A177-3AD203B41FA5}">
                      <a16:colId xmlns:a16="http://schemas.microsoft.com/office/drawing/2014/main" val="20002"/>
                    </a:ext>
                  </a:extLst>
                </a:gridCol>
                <a:gridCol w="3058690">
                  <a:extLst>
                    <a:ext uri="{9D8B030D-6E8A-4147-A177-3AD203B41FA5}">
                      <a16:colId xmlns:a16="http://schemas.microsoft.com/office/drawing/2014/main" val="20003"/>
                    </a:ext>
                  </a:extLst>
                </a:gridCol>
              </a:tblGrid>
              <a:tr h="515845">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Syntax</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Address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Examples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703355">
                <a:tc>
                  <a:txBody>
                    <a:bodyPr/>
                    <a:lstStyle/>
                    <a:p>
                      <a:pPr marL="0" marR="0" algn="ctr" eaLnBrk="0" fontAlgn="base" hangingPunct="0">
                        <a:lnSpc>
                          <a:spcPct val="115000"/>
                        </a:lnSpc>
                        <a:spcBef>
                          <a:spcPts val="0"/>
                        </a:spcBef>
                        <a:spcAft>
                          <a:spcPts val="0"/>
                        </a:spcAft>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Rd, [Rn +/- Rm</a:t>
                      </a:r>
                      <a:r>
                        <a:rPr lang="en-US" sz="2400" b="0" i="0" kern="1200" baseline="-25000" dirty="0">
                          <a:solidFill>
                            <a:srgbClr val="000000"/>
                          </a:solidFill>
                          <a:effectLst/>
                          <a:latin typeface="Consolas" panose="020B0609020204030204" pitchFamily="49" charset="0"/>
                          <a:ea typeface="Times New Roman"/>
                          <a:cs typeface="Consolas" panose="020B0609020204030204" pitchFamily="49" charset="0"/>
                        </a:rPr>
                        <a:t> </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a:t>
                      </a: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eaLnBrk="0" fontAlgn="base" hangingPunct="0">
                        <a:lnSpc>
                          <a:spcPct val="115000"/>
                        </a:lnSpc>
                        <a:spcBef>
                          <a:spcPts val="0"/>
                        </a:spcBef>
                        <a:spcAft>
                          <a:spcPts val="0"/>
                        </a:spcAft>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Rn + or – Rm</a:t>
                      </a: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eaLnBrk="0" fontAlgn="base" hangingPunct="0">
                        <a:lnSpc>
                          <a:spcPct val="115000"/>
                        </a:lnSpc>
                        <a:spcBef>
                          <a:spcPts val="0"/>
                        </a:spcBef>
                        <a:spcAft>
                          <a:spcPts val="0"/>
                        </a:spcAft>
                        <a:buFont typeface="+mj-lt"/>
                        <a:buNone/>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 r0, [r5, r4]</a:t>
                      </a:r>
                      <a:r>
                        <a:rPr lang="en-US" sz="2400" b="0" i="0" kern="1200" baseline="30000" dirty="0">
                          <a:solidFill>
                            <a:srgbClr val="000000"/>
                          </a:solidFill>
                          <a:effectLst/>
                          <a:latin typeface="Consolas" panose="020B0609020204030204" pitchFamily="49" charset="0"/>
                          <a:ea typeface="Times New Roman"/>
                          <a:cs typeface="Consolas" panose="020B0609020204030204" pitchFamily="49" charset="0"/>
                        </a:rPr>
                        <a:t> </a:t>
                      </a:r>
                      <a:endParaRPr lang="en-US" sz="2400" b="0" i="0" dirty="0">
                        <a:solidFill>
                          <a:srgbClr val="000000"/>
                        </a:solidFill>
                        <a:effectLst/>
                        <a:latin typeface="Consolas" panose="020B0609020204030204" pitchFamily="49" charset="0"/>
                        <a:ea typeface="Arial"/>
                        <a:cs typeface="Consolas" panose="020B0609020204030204" pitchFamily="49" charset="0"/>
                      </a:endParaRPr>
                    </a:p>
                    <a:p>
                      <a:pPr marL="0" marR="0" lvl="0" indent="0" eaLnBrk="0" fontAlgn="base" hangingPunct="0">
                        <a:lnSpc>
                          <a:spcPct val="115000"/>
                        </a:lnSpc>
                        <a:spcBef>
                          <a:spcPts val="0"/>
                        </a:spcBef>
                        <a:spcAft>
                          <a:spcPts val="0"/>
                        </a:spcAft>
                        <a:buFont typeface="+mj-lt"/>
                        <a:buNone/>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r1, </a:t>
                      </a:r>
                      <a:r>
                        <a:rPr lang="en-US" sz="2400" b="0" i="0" kern="1200" dirty="0">
                          <a:solidFill>
                            <a:schemeClr val="bg2">
                              <a:lumMod val="10000"/>
                            </a:schemeClr>
                          </a:solidFill>
                          <a:effectLst/>
                          <a:latin typeface="Consolas" panose="020B0609020204030204" pitchFamily="49" charset="0"/>
                          <a:ea typeface="Times New Roman"/>
                          <a:cs typeface="Consolas" panose="020B0609020204030204" pitchFamily="49" charset="0"/>
                        </a:rPr>
                        <a:t>[r5, r4]</a:t>
                      </a:r>
                    </a:p>
                  </a:txBody>
                  <a:tcPr marL="45720" marR="4572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2" name="TextBox 21">
            <a:extLst>
              <a:ext uri="{FF2B5EF4-FFF2-40B4-BE49-F238E27FC236}">
                <a16:creationId xmlns:a16="http://schemas.microsoft.com/office/drawing/2014/main" id="{503D1368-71DC-EF47-8C4A-9EB56CED5E11}"/>
              </a:ext>
            </a:extLst>
          </p:cNvPr>
          <p:cNvSpPr txBox="1"/>
          <p:nvPr/>
        </p:nvSpPr>
        <p:spPr>
          <a:xfrm>
            <a:off x="3464555" y="1728344"/>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23" name="TextBox 22">
            <a:extLst>
              <a:ext uri="{FF2B5EF4-FFF2-40B4-BE49-F238E27FC236}">
                <a16:creationId xmlns:a16="http://schemas.microsoft.com/office/drawing/2014/main" id="{2C3B4307-B5DD-4244-8C7A-991693A81F80}"/>
              </a:ext>
            </a:extLst>
          </p:cNvPr>
          <p:cNvSpPr txBox="1"/>
          <p:nvPr/>
        </p:nvSpPr>
        <p:spPr>
          <a:xfrm>
            <a:off x="5773827" y="172834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25" name="TextBox 24">
            <a:extLst>
              <a:ext uri="{FF2B5EF4-FFF2-40B4-BE49-F238E27FC236}">
                <a16:creationId xmlns:a16="http://schemas.microsoft.com/office/drawing/2014/main" id="{1F33AC76-DDF4-FE41-8C0A-93CD9FE895FD}"/>
              </a:ext>
            </a:extLst>
          </p:cNvPr>
          <p:cNvSpPr txBox="1"/>
          <p:nvPr/>
        </p:nvSpPr>
        <p:spPr>
          <a:xfrm>
            <a:off x="5168015" y="172834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sp>
        <p:nvSpPr>
          <p:cNvPr id="26" name="TextBox 25">
            <a:extLst>
              <a:ext uri="{FF2B5EF4-FFF2-40B4-BE49-F238E27FC236}">
                <a16:creationId xmlns:a16="http://schemas.microsoft.com/office/drawing/2014/main" id="{C9023A53-0BAD-564C-8781-570657542A19}"/>
              </a:ext>
            </a:extLst>
          </p:cNvPr>
          <p:cNvSpPr txBox="1"/>
          <p:nvPr/>
        </p:nvSpPr>
        <p:spPr>
          <a:xfrm>
            <a:off x="4762717" y="1728344"/>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cxnSp>
        <p:nvCxnSpPr>
          <p:cNvPr id="3" name="Straight Arrow Connector 2">
            <a:extLst>
              <a:ext uri="{FF2B5EF4-FFF2-40B4-BE49-F238E27FC236}">
                <a16:creationId xmlns:a16="http://schemas.microsoft.com/office/drawing/2014/main" id="{08F6DB39-2E74-E84C-92F9-B63E321A62DF}"/>
              </a:ext>
            </a:extLst>
          </p:cNvPr>
          <p:cNvCxnSpPr>
            <a:cxnSpLocks/>
          </p:cNvCxnSpPr>
          <p:nvPr/>
        </p:nvCxnSpPr>
        <p:spPr>
          <a:xfrm>
            <a:off x="6678759" y="2109715"/>
            <a:ext cx="0" cy="91475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DF9BC16-2651-CD4F-AA4B-1496E5A9EB62}"/>
              </a:ext>
            </a:extLst>
          </p:cNvPr>
          <p:cNvCxnSpPr>
            <a:stCxn id="25" idx="2"/>
          </p:cNvCxnSpPr>
          <p:nvPr/>
        </p:nvCxnSpPr>
        <p:spPr>
          <a:xfrm>
            <a:off x="5470921" y="2128454"/>
            <a:ext cx="0" cy="126954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89CDA9-92E3-2F4E-B59D-88403DB99351}"/>
              </a:ext>
            </a:extLst>
          </p:cNvPr>
          <p:cNvCxnSpPr>
            <a:cxnSpLocks/>
          </p:cNvCxnSpPr>
          <p:nvPr/>
        </p:nvCxnSpPr>
        <p:spPr>
          <a:xfrm flipV="1">
            <a:off x="5470921" y="3383698"/>
            <a:ext cx="908718" cy="1368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16A10F03-A38E-2446-A01B-E9DDD1F8ABE7}"/>
              </a:ext>
            </a:extLst>
          </p:cNvPr>
          <p:cNvSpPr/>
          <p:nvPr/>
        </p:nvSpPr>
        <p:spPr>
          <a:xfrm>
            <a:off x="6360972" y="3004646"/>
            <a:ext cx="718457" cy="7184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 -</a:t>
            </a:r>
          </a:p>
        </p:txBody>
      </p:sp>
      <p:sp>
        <p:nvSpPr>
          <p:cNvPr id="30" name="TextBox 29">
            <a:extLst>
              <a:ext uri="{FF2B5EF4-FFF2-40B4-BE49-F238E27FC236}">
                <a16:creationId xmlns:a16="http://schemas.microsoft.com/office/drawing/2014/main" id="{60F31996-0384-2241-B267-C0131FBA2DD9}"/>
              </a:ext>
            </a:extLst>
          </p:cNvPr>
          <p:cNvSpPr txBox="1"/>
          <p:nvPr/>
        </p:nvSpPr>
        <p:spPr>
          <a:xfrm>
            <a:off x="3838481" y="2774106"/>
            <a:ext cx="1409360"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0 subtract</a:t>
            </a:r>
          </a:p>
          <a:p>
            <a:r>
              <a:rPr lang="en-US" sz="2000" b="1" dirty="0">
                <a:solidFill>
                  <a:srgbClr val="0070C0"/>
                </a:solidFill>
              </a:rPr>
              <a:t>1 add</a:t>
            </a:r>
          </a:p>
        </p:txBody>
      </p:sp>
      <p:cxnSp>
        <p:nvCxnSpPr>
          <p:cNvPr id="31" name="Straight Arrow Connector 30">
            <a:extLst>
              <a:ext uri="{FF2B5EF4-FFF2-40B4-BE49-F238E27FC236}">
                <a16:creationId xmlns:a16="http://schemas.microsoft.com/office/drawing/2014/main" id="{D53EE2F7-3DFE-E04B-AE59-7AF3A6D42205}"/>
              </a:ext>
            </a:extLst>
          </p:cNvPr>
          <p:cNvCxnSpPr>
            <a:cxnSpLocks/>
            <a:stCxn id="30" idx="0"/>
            <a:endCxn id="26" idx="2"/>
          </p:cNvCxnSpPr>
          <p:nvPr/>
        </p:nvCxnSpPr>
        <p:spPr>
          <a:xfrm flipV="1">
            <a:off x="4543161" y="2128454"/>
            <a:ext cx="412354" cy="64565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411AB8-D715-A941-A05B-2AA9B14D7F95}"/>
              </a:ext>
            </a:extLst>
          </p:cNvPr>
          <p:cNvCxnSpPr>
            <a:cxnSpLocks/>
          </p:cNvCxnSpPr>
          <p:nvPr/>
        </p:nvCxnSpPr>
        <p:spPr>
          <a:xfrm>
            <a:off x="7079429" y="3376484"/>
            <a:ext cx="98926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632B62D-1CE4-3E48-B24B-8530624D2809}"/>
              </a:ext>
            </a:extLst>
          </p:cNvPr>
          <p:cNvSpPr txBox="1"/>
          <p:nvPr/>
        </p:nvSpPr>
        <p:spPr>
          <a:xfrm>
            <a:off x="8068689" y="3176429"/>
            <a:ext cx="2255874" cy="400110"/>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Memory Address</a:t>
            </a:r>
          </a:p>
        </p:txBody>
      </p:sp>
      <p:sp>
        <p:nvSpPr>
          <p:cNvPr id="36" name="TextBox 35">
            <a:extLst>
              <a:ext uri="{FF2B5EF4-FFF2-40B4-BE49-F238E27FC236}">
                <a16:creationId xmlns:a16="http://schemas.microsoft.com/office/drawing/2014/main" id="{1A3F195B-AA41-6D4A-89F0-8934C4F1CD6C}"/>
              </a:ext>
            </a:extLst>
          </p:cNvPr>
          <p:cNvSpPr txBox="1"/>
          <p:nvPr/>
        </p:nvSpPr>
        <p:spPr>
          <a:xfrm>
            <a:off x="1661632" y="1665494"/>
            <a:ext cx="1773242" cy="461665"/>
          </a:xfrm>
          <a:prstGeom prst="rect">
            <a:avLst/>
          </a:prstGeom>
          <a:noFill/>
        </p:spPr>
        <p:txBody>
          <a:bodyPr wrap="none" rtlCol="0">
            <a:spAutoFit/>
          </a:bodyPr>
          <a:lstStyle/>
          <a:p>
            <a:r>
              <a:rPr lang="en-US" sz="2400" b="1" dirty="0">
                <a:solidFill>
                  <a:srgbClr val="0070C0"/>
                </a:solidFill>
              </a:rPr>
              <a:t>Instruction</a:t>
            </a:r>
          </a:p>
        </p:txBody>
      </p:sp>
      <p:sp>
        <p:nvSpPr>
          <p:cNvPr id="38" name="TextBox 37">
            <a:extLst>
              <a:ext uri="{FF2B5EF4-FFF2-40B4-BE49-F238E27FC236}">
                <a16:creationId xmlns:a16="http://schemas.microsoft.com/office/drawing/2014/main" id="{60140879-89B2-C24A-89ED-A6C24872283A}"/>
              </a:ext>
            </a:extLst>
          </p:cNvPr>
          <p:cNvSpPr txBox="1"/>
          <p:nvPr/>
        </p:nvSpPr>
        <p:spPr>
          <a:xfrm>
            <a:off x="4897439" y="695123"/>
            <a:ext cx="2390398"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Source for str</a:t>
            </a:r>
          </a:p>
          <a:p>
            <a:r>
              <a:rPr lang="en-US" sz="2000" b="1" dirty="0">
                <a:solidFill>
                  <a:srgbClr val="0070C0"/>
                </a:solidFill>
              </a:rPr>
              <a:t>Destination for </a:t>
            </a:r>
            <a:r>
              <a:rPr lang="en-US" sz="2000" b="1" dirty="0" err="1">
                <a:solidFill>
                  <a:srgbClr val="0070C0"/>
                </a:solidFill>
              </a:rPr>
              <a:t>ldr</a:t>
            </a:r>
            <a:endParaRPr lang="en-US" sz="2000" b="1" dirty="0">
              <a:solidFill>
                <a:srgbClr val="0070C0"/>
              </a:solidFill>
            </a:endParaRPr>
          </a:p>
        </p:txBody>
      </p:sp>
      <p:cxnSp>
        <p:nvCxnSpPr>
          <p:cNvPr id="39" name="Straight Arrow Connector 38">
            <a:extLst>
              <a:ext uri="{FF2B5EF4-FFF2-40B4-BE49-F238E27FC236}">
                <a16:creationId xmlns:a16="http://schemas.microsoft.com/office/drawing/2014/main" id="{31A6EE6D-6EDD-5048-95FA-5837A678A1CB}"/>
              </a:ext>
            </a:extLst>
          </p:cNvPr>
          <p:cNvCxnSpPr>
            <a:cxnSpLocks/>
          </p:cNvCxnSpPr>
          <p:nvPr/>
        </p:nvCxnSpPr>
        <p:spPr>
          <a:xfrm>
            <a:off x="6100968" y="1405239"/>
            <a:ext cx="0" cy="33454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E20BD47-5236-2843-81DE-366C4BEEAC2D}"/>
              </a:ext>
            </a:extLst>
          </p:cNvPr>
          <p:cNvSpPr txBox="1"/>
          <p:nvPr/>
        </p:nvSpPr>
        <p:spPr>
          <a:xfrm>
            <a:off x="6379639" y="1728344"/>
            <a:ext cx="598241"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Rm</a:t>
            </a:r>
          </a:p>
        </p:txBody>
      </p:sp>
      <p:sp>
        <p:nvSpPr>
          <p:cNvPr id="21" name="TextBox 20">
            <a:extLst>
              <a:ext uri="{FF2B5EF4-FFF2-40B4-BE49-F238E27FC236}">
                <a16:creationId xmlns:a16="http://schemas.microsoft.com/office/drawing/2014/main" id="{AE45FBFE-B72D-724F-AF56-B843EBF3FE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9" name="Content Placeholder 2">
            <a:extLst>
              <a:ext uri="{FF2B5EF4-FFF2-40B4-BE49-F238E27FC236}">
                <a16:creationId xmlns:a16="http://schemas.microsoft.com/office/drawing/2014/main" id="{4DFF7CCE-3F02-2F7D-6471-2D48796EF7F1}"/>
              </a:ext>
            </a:extLst>
          </p:cNvPr>
          <p:cNvSpPr txBox="1">
            <a:spLocks/>
          </p:cNvSpPr>
          <p:nvPr/>
        </p:nvSpPr>
        <p:spPr>
          <a:xfrm>
            <a:off x="600013" y="3987427"/>
            <a:ext cx="11001907" cy="1101025"/>
          </a:xfrm>
          <a:prstGeom prst="rect">
            <a:avLst/>
          </a:prstGeom>
          <a:solidFill>
            <a:schemeClr val="accent4">
              <a:lumMod val="20000"/>
              <a:lumOff val="80000"/>
            </a:schemeClr>
          </a:solidFill>
          <a:ln>
            <a:solidFill>
              <a:schemeClr val="tx2"/>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8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24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20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8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8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200" b="1" dirty="0">
                <a:solidFill>
                  <a:srgbClr val="0070C0"/>
                </a:solidFill>
              </a:rPr>
              <a:t>Pointer Address = Base Register + Register Offset</a:t>
            </a:r>
          </a:p>
          <a:p>
            <a:pPr lvl="1"/>
            <a:r>
              <a:rPr lang="en-US" sz="2200" b="1" dirty="0">
                <a:solidFill>
                  <a:srgbClr val="0070C0"/>
                </a:solidFill>
              </a:rPr>
              <a:t>Unsigned</a:t>
            </a:r>
            <a:r>
              <a:rPr lang="en-US" sz="2200" dirty="0"/>
              <a:t> offset integer </a:t>
            </a:r>
            <a:r>
              <a:rPr lang="en-US" sz="2200" b="1" dirty="0">
                <a:solidFill>
                  <a:schemeClr val="accent5"/>
                </a:solidFill>
              </a:rPr>
              <a:t>in a register </a:t>
            </a:r>
            <a:r>
              <a:rPr lang="en-US" sz="2200" b="1" dirty="0">
                <a:solidFill>
                  <a:srgbClr val="FF0000"/>
                </a:solidFill>
              </a:rPr>
              <a:t>(bytes) </a:t>
            </a:r>
            <a:r>
              <a:rPr lang="en-US" sz="2200" dirty="0"/>
              <a:t>is either added/subtracted from the </a:t>
            </a:r>
            <a:r>
              <a:rPr lang="en-US" sz="2200" b="1" dirty="0"/>
              <a:t>pointer address </a:t>
            </a:r>
            <a:r>
              <a:rPr lang="en-US" sz="2200" dirty="0"/>
              <a:t>in the </a:t>
            </a:r>
            <a:r>
              <a:rPr lang="en-US" sz="2200" b="1" dirty="0">
                <a:solidFill>
                  <a:schemeClr val="accent5"/>
                </a:solidFill>
              </a:rPr>
              <a:t>base register</a:t>
            </a:r>
          </a:p>
        </p:txBody>
      </p:sp>
    </p:spTree>
    <p:extLst>
      <p:ext uri="{BB962C8B-B14F-4D97-AF65-F5344CB8AC3E}">
        <p14:creationId xmlns:p14="http://schemas.microsoft.com/office/powerpoint/2010/main" val="319286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9EB938-0280-7F47-8519-25B44609CED2}"/>
              </a:ext>
            </a:extLst>
          </p:cNvPr>
          <p:cNvSpPr>
            <a:spLocks noGrp="1"/>
          </p:cNvSpPr>
          <p:nvPr>
            <p:ph type="title"/>
          </p:nvPr>
        </p:nvSpPr>
        <p:spPr>
          <a:xfrm>
            <a:off x="337381" y="461732"/>
            <a:ext cx="11252107" cy="503007"/>
          </a:xfrm>
        </p:spPr>
        <p:txBody>
          <a:bodyPr/>
          <a:lstStyle/>
          <a:p>
            <a:r>
              <a:rPr lang="en-US" dirty="0"/>
              <a:t>Reference: Addressing Mode Summary for use in CSE30</a:t>
            </a:r>
          </a:p>
        </p:txBody>
      </p:sp>
      <p:graphicFrame>
        <p:nvGraphicFramePr>
          <p:cNvPr id="4" name="Content Placeholder 7">
            <a:extLst>
              <a:ext uri="{FF2B5EF4-FFF2-40B4-BE49-F238E27FC236}">
                <a16:creationId xmlns:a16="http://schemas.microsoft.com/office/drawing/2014/main" id="{A2E693A9-3214-BC48-8756-318417FA235E}"/>
              </a:ext>
            </a:extLst>
          </p:cNvPr>
          <p:cNvGraphicFramePr>
            <a:graphicFrameLocks/>
          </p:cNvGraphicFramePr>
          <p:nvPr>
            <p:extLst>
              <p:ext uri="{D42A27DB-BD31-4B8C-83A1-F6EECF244321}">
                <p14:modId xmlns:p14="http://schemas.microsoft.com/office/powerpoint/2010/main" val="3329763961"/>
              </p:ext>
            </p:extLst>
          </p:nvPr>
        </p:nvGraphicFramePr>
        <p:xfrm>
          <a:off x="163503" y="1233997"/>
          <a:ext cx="11121062" cy="4998720"/>
        </p:xfrm>
        <a:graphic>
          <a:graphicData uri="http://schemas.openxmlformats.org/drawingml/2006/table">
            <a:tbl>
              <a:tblPr firstRow="1" bandRow="1">
                <a:tableStyleId>{9DCAF9ED-07DC-4A11-8D7F-57B35C25682E}</a:tableStyleId>
              </a:tblPr>
              <a:tblGrid>
                <a:gridCol w="3397207">
                  <a:extLst>
                    <a:ext uri="{9D8B030D-6E8A-4147-A177-3AD203B41FA5}">
                      <a16:colId xmlns:a16="http://schemas.microsoft.com/office/drawing/2014/main" val="503186759"/>
                    </a:ext>
                  </a:extLst>
                </a:gridCol>
                <a:gridCol w="3650366">
                  <a:extLst>
                    <a:ext uri="{9D8B030D-6E8A-4147-A177-3AD203B41FA5}">
                      <a16:colId xmlns:a16="http://schemas.microsoft.com/office/drawing/2014/main" val="3732785564"/>
                    </a:ext>
                  </a:extLst>
                </a:gridCol>
                <a:gridCol w="4073489">
                  <a:extLst>
                    <a:ext uri="{9D8B030D-6E8A-4147-A177-3AD203B41FA5}">
                      <a16:colId xmlns:a16="http://schemas.microsoft.com/office/drawing/2014/main" val="4142042833"/>
                    </a:ext>
                  </a:extLst>
                </a:gridCol>
              </a:tblGrid>
              <a:tr h="370840">
                <a:tc>
                  <a:txBody>
                    <a:bodyPr/>
                    <a:lstStyle/>
                    <a:p>
                      <a:pPr algn="ctr"/>
                      <a:r>
                        <a:rPr lang="en-US" sz="2200" dirty="0">
                          <a:solidFill>
                            <a:schemeClr val="bg1"/>
                          </a:solidFill>
                        </a:rPr>
                        <a:t>index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sz="2200" dirty="0">
                          <a:solidFill>
                            <a:schemeClr val="bg1"/>
                          </a:solidFill>
                        </a:rPr>
                        <a:t>Example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sz="2200" dirty="0">
                          <a:solidFill>
                            <a:schemeClr val="bg1"/>
                          </a:solidFill>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400711593"/>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a:t>
                      </a:r>
                      <a:r>
                        <a:rPr lang="en-US" sz="2200" b="0" i="0" dirty="0" err="1">
                          <a:solidFill>
                            <a:schemeClr val="tx2"/>
                          </a:solidFill>
                          <a:latin typeface="Consolas" panose="020B0609020204030204" pitchFamily="49" charset="0"/>
                          <a:cs typeface="Consolas" panose="020B0609020204030204" pitchFamily="49" charset="0"/>
                        </a:rPr>
                        <a:t>ldr</a:t>
                      </a:r>
                      <a:r>
                        <a:rPr lang="en-US" sz="2200" b="0" i="0" dirty="0">
                          <a:solidFill>
                            <a:schemeClr val="tx2"/>
                          </a:solidFill>
                          <a:latin typeface="Consolas" panose="020B0609020204030204" pitchFamily="49" charset="0"/>
                          <a:cs typeface="Consolas" panose="020B0609020204030204" pitchFamily="49" charset="0"/>
                        </a:rPr>
                        <a:t> r1, [r0]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memory[r0]</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25878541"/>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a:t>
                      </a:r>
                      <a:r>
                        <a:rPr lang="en-US" sz="2200" b="0" i="0" dirty="0" err="1">
                          <a:solidFill>
                            <a:schemeClr val="tx2"/>
                          </a:solidFill>
                          <a:latin typeface="Consolas" panose="020B0609020204030204" pitchFamily="49" charset="0"/>
                          <a:cs typeface="Consolas" panose="020B0609020204030204" pitchFamily="49" charset="0"/>
                        </a:rPr>
                        <a:t>ldr</a:t>
                      </a:r>
                      <a:r>
                        <a:rPr lang="en-US" sz="2200" b="0" i="0" dirty="0">
                          <a:solidFill>
                            <a:schemeClr val="tx2"/>
                          </a:solidFill>
                          <a:latin typeface="Consolas" panose="020B0609020204030204" pitchFamily="49" charset="0"/>
                          <a:cs typeface="Consolas" panose="020B0609020204030204" pitchFamily="49" charset="0"/>
                        </a:rPr>
                        <a:t> r1, [r0,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memory[r0 + 4]</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81423635"/>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str r1, [r0]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0" i="0" dirty="0">
                          <a:solidFill>
                            <a:schemeClr val="tx2"/>
                          </a:solidFill>
                          <a:latin typeface="Consolas" panose="020B0609020204030204" pitchFamily="49" charset="0"/>
                          <a:cs typeface="Consolas" panose="020B0609020204030204" pitchFamily="49" charset="0"/>
                          <a:sym typeface="Wingdings" pitchFamily="2" charset="2"/>
                        </a:rPr>
                        <a:t>memory[r0]  r1</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69653659"/>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str r1, [r0,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memory[r0 + 4]  </a:t>
                      </a:r>
                      <a:r>
                        <a:rPr lang="en-US" sz="2200" b="0" i="0" dirty="0">
                          <a:solidFill>
                            <a:schemeClr val="tx2"/>
                          </a:solidFill>
                          <a:latin typeface="Consolas" panose="020B0609020204030204" pitchFamily="49" charset="0"/>
                          <a:cs typeface="Consolas" panose="020B0609020204030204" pitchFamily="49" charset="0"/>
                        </a:rPr>
                        <a:t>r1</a:t>
                      </a:r>
                      <a:endParaRPr lang="en-US" sz="2200" b="0" i="0" dirty="0">
                        <a:solidFill>
                          <a:schemeClr val="tx2"/>
                        </a:solidFill>
                        <a:latin typeface="Consolas" panose="020B0609020204030204" pitchFamily="49" charset="0"/>
                        <a:cs typeface="Consolas" panose="020B0609020204030204" pitchFamily="49" charset="0"/>
                        <a:sym typeface="Wingdings" pitchFamily="2" charset="2"/>
                      </a:endParaRP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50116153"/>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register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a:t>
                      </a:r>
                      <a:r>
                        <a:rPr lang="en-US" sz="2200" b="0" i="0" dirty="0" err="1">
                          <a:solidFill>
                            <a:schemeClr val="tx2"/>
                          </a:solidFill>
                          <a:latin typeface="Consolas" panose="020B0609020204030204" pitchFamily="49" charset="0"/>
                          <a:cs typeface="Consolas" panose="020B0609020204030204" pitchFamily="49" charset="0"/>
                        </a:rPr>
                        <a:t>ldr</a:t>
                      </a:r>
                      <a:r>
                        <a:rPr lang="en-US" sz="2200" b="0" i="0" dirty="0">
                          <a:solidFill>
                            <a:schemeClr val="tx2"/>
                          </a:solidFill>
                          <a:latin typeface="Consolas" panose="020B0609020204030204" pitchFamily="49" charset="0"/>
                          <a:cs typeface="Consolas" panose="020B0609020204030204" pitchFamily="49" charset="0"/>
                        </a:rPr>
                        <a:t> r1, [r0, +-r2]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memory[r0 +- r2]</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97776251"/>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register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str r1, [r0, +-r2]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memory[r0 +- r2]  </a:t>
                      </a: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260711884"/>
                  </a:ext>
                </a:extLst>
              </a:tr>
            </a:tbl>
          </a:graphicData>
        </a:graphic>
      </p:graphicFrame>
      <p:sp>
        <p:nvSpPr>
          <p:cNvPr id="5" name="TextBox 4">
            <a:extLst>
              <a:ext uri="{FF2B5EF4-FFF2-40B4-BE49-F238E27FC236}">
                <a16:creationId xmlns:a16="http://schemas.microsoft.com/office/drawing/2014/main" id="{FF1E2602-0253-DE45-A9BD-05390B48E2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7653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80007-B152-7E97-CABB-9D6ADC65976C}"/>
              </a:ext>
            </a:extLst>
          </p:cNvPr>
          <p:cNvSpPr>
            <a:spLocks noGrp="1"/>
          </p:cNvSpPr>
          <p:nvPr>
            <p:ph type="title"/>
          </p:nvPr>
        </p:nvSpPr>
        <p:spPr>
          <a:xfrm>
            <a:off x="364198" y="0"/>
            <a:ext cx="5653830" cy="446567"/>
          </a:xfrm>
        </p:spPr>
        <p:txBody>
          <a:bodyPr/>
          <a:lstStyle/>
          <a:p>
            <a:r>
              <a:rPr lang="en-US" dirty="0"/>
              <a:t>Array addressing with </a:t>
            </a:r>
            <a:r>
              <a:rPr lang="en-US" dirty="0" err="1"/>
              <a:t>ldr</a:t>
            </a:r>
            <a:r>
              <a:rPr lang="en-US" dirty="0"/>
              <a:t>/str</a:t>
            </a:r>
          </a:p>
        </p:txBody>
      </p:sp>
      <p:graphicFrame>
        <p:nvGraphicFramePr>
          <p:cNvPr id="51" name="Table 51">
            <a:extLst>
              <a:ext uri="{FF2B5EF4-FFF2-40B4-BE49-F238E27FC236}">
                <a16:creationId xmlns:a16="http://schemas.microsoft.com/office/drawing/2014/main" id="{871E05ED-46AB-6324-530B-3D2CC5EF8AC8}"/>
              </a:ext>
            </a:extLst>
          </p:cNvPr>
          <p:cNvGraphicFramePr>
            <a:graphicFrameLocks noGrp="1"/>
          </p:cNvGraphicFramePr>
          <p:nvPr>
            <p:ph sz="quarter" idx="16"/>
            <p:extLst>
              <p:ext uri="{D42A27DB-BD31-4B8C-83A1-F6EECF244321}">
                <p14:modId xmlns:p14="http://schemas.microsoft.com/office/powerpoint/2010/main" val="3038791531"/>
              </p:ext>
            </p:extLst>
          </p:nvPr>
        </p:nvGraphicFramePr>
        <p:xfrm>
          <a:off x="796401" y="581905"/>
          <a:ext cx="8697434" cy="3884773"/>
        </p:xfrm>
        <a:graphic>
          <a:graphicData uri="http://schemas.openxmlformats.org/drawingml/2006/table">
            <a:tbl>
              <a:tblPr firstRow="1" firstCol="1">
                <a:tableStyleId>{2D5ABB26-0587-4C30-8999-92F81FD0307C}</a:tableStyleId>
              </a:tblPr>
              <a:tblGrid>
                <a:gridCol w="1834834">
                  <a:extLst>
                    <a:ext uri="{9D8B030D-6E8A-4147-A177-3AD203B41FA5}">
                      <a16:colId xmlns:a16="http://schemas.microsoft.com/office/drawing/2014/main" val="1061120942"/>
                    </a:ext>
                  </a:extLst>
                </a:gridCol>
                <a:gridCol w="2149731">
                  <a:extLst>
                    <a:ext uri="{9D8B030D-6E8A-4147-A177-3AD203B41FA5}">
                      <a16:colId xmlns:a16="http://schemas.microsoft.com/office/drawing/2014/main" val="3677830899"/>
                    </a:ext>
                  </a:extLst>
                </a:gridCol>
                <a:gridCol w="2335764">
                  <a:extLst>
                    <a:ext uri="{9D8B030D-6E8A-4147-A177-3AD203B41FA5}">
                      <a16:colId xmlns:a16="http://schemas.microsoft.com/office/drawing/2014/main" val="1770511696"/>
                    </a:ext>
                  </a:extLst>
                </a:gridCol>
                <a:gridCol w="2377105">
                  <a:extLst>
                    <a:ext uri="{9D8B030D-6E8A-4147-A177-3AD203B41FA5}">
                      <a16:colId xmlns:a16="http://schemas.microsoft.com/office/drawing/2014/main" val="3781501844"/>
                    </a:ext>
                  </a:extLst>
                </a:gridCol>
              </a:tblGrid>
              <a:tr h="410053">
                <a:tc>
                  <a:txBody>
                    <a:bodyPr/>
                    <a:lstStyle/>
                    <a:p>
                      <a:pPr algn="ctr"/>
                      <a:r>
                        <a:rPr lang="en-US" dirty="0">
                          <a:solidFill>
                            <a:schemeClr val="tx2"/>
                          </a:solidFill>
                          <a:latin typeface="Consolas" panose="020B0609020204030204" pitchFamily="49" charset="0"/>
                          <a:cs typeface="Consolas" panose="020B0609020204030204" pitchFamily="49" charset="0"/>
                        </a:rPr>
                        <a:t>Array element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dirty="0">
                          <a:solidFill>
                            <a:schemeClr val="tx2"/>
                          </a:solidFill>
                          <a:latin typeface="Consolas" panose="020B0609020204030204" pitchFamily="49" charset="0"/>
                          <a:cs typeface="Consolas" panose="020B0609020204030204" pitchFamily="49" charset="0"/>
                        </a:rPr>
                        <a:t>Base addressing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dirty="0">
                          <a:solidFill>
                            <a:schemeClr val="tx2"/>
                          </a:solidFill>
                          <a:latin typeface="Consolas" panose="020B0609020204030204" pitchFamily="49" charset="0"/>
                          <a:cs typeface="Consolas" panose="020B0609020204030204" pitchFamily="49" charset="0"/>
                        </a:rPr>
                        <a:t>Immediate offset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dirty="0">
                          <a:solidFill>
                            <a:schemeClr val="tx2"/>
                          </a:solidFill>
                          <a:latin typeface="Consolas" panose="020B0609020204030204" pitchFamily="49" charset="0"/>
                          <a:cs typeface="Consolas" panose="020B0609020204030204" pitchFamily="49" charset="0"/>
                        </a:rPr>
                        <a:t>register offset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960232461"/>
                  </a:ext>
                </a:extLst>
              </a:tr>
              <a:tr h="410053">
                <a:tc>
                  <a:txBody>
                    <a:bodyPr/>
                    <a:lstStyle/>
                    <a:p>
                      <a:pPr algn="ctr"/>
                      <a:r>
                        <a:rPr lang="en-US" sz="1600" dirty="0">
                          <a:solidFill>
                            <a:schemeClr val="tx2"/>
                          </a:solidFill>
                          <a:latin typeface="Consolas" panose="020B0609020204030204" pitchFamily="49" charset="0"/>
                          <a:cs typeface="Consolas" panose="020B0609020204030204" pitchFamily="49" charset="0"/>
                        </a:rPr>
                        <a:t>char </a:t>
                      </a:r>
                      <a:r>
                        <a:rPr lang="en-US" sz="1600" dirty="0" err="1">
                          <a:solidFill>
                            <a:schemeClr val="tx2"/>
                          </a:solidFill>
                          <a:latin typeface="Consolas" panose="020B0609020204030204" pitchFamily="49" charset="0"/>
                          <a:cs typeface="Consolas" panose="020B0609020204030204" pitchFamily="49" charset="0"/>
                        </a:rPr>
                        <a:t>ch</a:t>
                      </a:r>
                      <a:r>
                        <a:rPr lang="en-US" sz="160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600" dirty="0" err="1">
                          <a:solidFill>
                            <a:schemeClr val="tx2"/>
                          </a:solidFill>
                          <a:latin typeface="Consolas" panose="020B0609020204030204" pitchFamily="49" charset="0"/>
                          <a:cs typeface="Consolas" panose="020B0609020204030204" pitchFamily="49" charset="0"/>
                        </a:rPr>
                        <a:t>ldrb</a:t>
                      </a:r>
                      <a:r>
                        <a:rPr lang="en-US" sz="1600" dirty="0">
                          <a:solidFill>
                            <a:schemeClr val="tx2"/>
                          </a:solidFill>
                          <a:latin typeface="Consolas" panose="020B0609020204030204" pitchFamily="49" charset="0"/>
                          <a:cs typeface="Consolas" panose="020B0609020204030204" pitchFamily="49" charset="0"/>
                        </a:rPr>
                        <a:t>  r2, [r0]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2"/>
                          </a:solidFill>
                          <a:latin typeface="Consolas" panose="020B0609020204030204" pitchFamily="49" charset="0"/>
                          <a:cs typeface="Consolas" panose="020B0609020204030204" pitchFamily="49" charset="0"/>
                        </a:rPr>
                        <a:t>ldrb</a:t>
                      </a:r>
                      <a:r>
                        <a:rPr lang="en-US" sz="1600" dirty="0">
                          <a:solidFill>
                            <a:schemeClr val="tx2"/>
                          </a:solidFill>
                          <a:latin typeface="Consolas" panose="020B0609020204030204" pitchFamily="49" charset="0"/>
                          <a:cs typeface="Consolas" panose="020B0609020204030204" pitchFamily="49" charset="0"/>
                        </a:rPr>
                        <a:t>  r2, [r0,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chemeClr val="tx2"/>
                          </a:solidFill>
                          <a:latin typeface="Consolas" panose="020B0609020204030204" pitchFamily="49" charset="0"/>
                          <a:cs typeface="Consolas" panose="020B0609020204030204" pitchFamily="49" charset="0"/>
                        </a:rPr>
                        <a:t>mov  r4, 0</a:t>
                      </a:r>
                    </a:p>
                    <a:p>
                      <a:r>
                        <a:rPr lang="en-US" sz="1600" dirty="0" err="1">
                          <a:solidFill>
                            <a:schemeClr val="tx2"/>
                          </a:solidFill>
                          <a:latin typeface="Consolas" panose="020B0609020204030204" pitchFamily="49" charset="0"/>
                          <a:cs typeface="Consolas" panose="020B0609020204030204" pitchFamily="49" charset="0"/>
                        </a:rPr>
                        <a:t>ldrb</a:t>
                      </a:r>
                      <a:r>
                        <a:rPr lang="en-US" sz="1600" dirty="0">
                          <a:solidFill>
                            <a:schemeClr val="tx2"/>
                          </a:solidFill>
                          <a:latin typeface="Consolas" panose="020B0609020204030204" pitchFamily="49" charset="0"/>
                          <a:cs typeface="Consolas" panose="020B0609020204030204" pitchFamily="49" charset="0"/>
                        </a:rPr>
                        <a:t> r2, [r0, r4]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7989615"/>
                  </a:ext>
                </a:extLst>
              </a:tr>
              <a:tr h="410053">
                <a:tc>
                  <a:txBody>
                    <a:bodyPr/>
                    <a:lstStyle/>
                    <a:p>
                      <a:pPr algn="ctr"/>
                      <a:r>
                        <a:rPr lang="en-US" sz="1600" dirty="0">
                          <a:solidFill>
                            <a:schemeClr val="tx2"/>
                          </a:solidFill>
                          <a:latin typeface="Consolas" panose="020B0609020204030204" pitchFamily="49" charset="0"/>
                          <a:cs typeface="Consolas" panose="020B0609020204030204" pitchFamily="49" charset="0"/>
                        </a:rPr>
                        <a:t>char </a:t>
                      </a:r>
                      <a:r>
                        <a:rPr lang="en-US" sz="1600" dirty="0" err="1">
                          <a:solidFill>
                            <a:schemeClr val="tx2"/>
                          </a:solidFill>
                          <a:latin typeface="Consolas" panose="020B0609020204030204" pitchFamily="49" charset="0"/>
                          <a:cs typeface="Consolas" panose="020B0609020204030204" pitchFamily="49" charset="0"/>
                        </a:rPr>
                        <a:t>ch</a:t>
                      </a:r>
                      <a:r>
                        <a:rPr lang="en-US" sz="1600" dirty="0">
                          <a:solidFill>
                            <a:schemeClr val="tx2"/>
                          </a:solidFill>
                          <a:latin typeface="Consolas" panose="020B0609020204030204" pitchFamily="49" charset="0"/>
                          <a:cs typeface="Consolas" panose="020B06090202040302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600" dirty="0">
                          <a:solidFill>
                            <a:schemeClr val="tx2"/>
                          </a:solidFill>
                          <a:latin typeface="Consolas" panose="020B0609020204030204" pitchFamily="49" charset="0"/>
                          <a:cs typeface="Consolas" panose="020B0609020204030204" pitchFamily="49" charset="0"/>
                        </a:rPr>
                        <a:t>add   r0, r0, 1</a:t>
                      </a:r>
                    </a:p>
                    <a:p>
                      <a:r>
                        <a:rPr lang="en-US" sz="1600" dirty="0" err="1">
                          <a:solidFill>
                            <a:schemeClr val="tx2"/>
                          </a:solidFill>
                          <a:latin typeface="Consolas" panose="020B0609020204030204" pitchFamily="49" charset="0"/>
                          <a:cs typeface="Consolas" panose="020B0609020204030204" pitchFamily="49" charset="0"/>
                        </a:rPr>
                        <a:t>ldrb</a:t>
                      </a:r>
                      <a:r>
                        <a:rPr lang="en-US" sz="1600" dirty="0">
                          <a:solidFill>
                            <a:schemeClr val="tx2"/>
                          </a:solidFill>
                          <a:latin typeface="Consolas" panose="020B0609020204030204" pitchFamily="49" charset="0"/>
                          <a:cs typeface="Consolas" panose="020B0609020204030204" pitchFamily="49" charset="0"/>
                        </a:rPr>
                        <a:t>  r2, [r0]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2"/>
                          </a:solidFill>
                          <a:latin typeface="Consolas" panose="020B0609020204030204" pitchFamily="49" charset="0"/>
                          <a:cs typeface="Consolas" panose="020B0609020204030204" pitchFamily="49" charset="0"/>
                        </a:rPr>
                        <a:t>ldrb</a:t>
                      </a:r>
                      <a:r>
                        <a:rPr lang="en-US" sz="1600" dirty="0">
                          <a:solidFill>
                            <a:schemeClr val="tx2"/>
                          </a:solidFill>
                          <a:latin typeface="Consolas" panose="020B0609020204030204" pitchFamily="49" charset="0"/>
                          <a:cs typeface="Consolas" panose="020B0609020204030204" pitchFamily="49" charset="0"/>
                        </a:rPr>
                        <a:t>  r2, [r0,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chemeClr val="tx2"/>
                          </a:solidFill>
                          <a:latin typeface="Consolas" panose="020B0609020204030204" pitchFamily="49" charset="0"/>
                          <a:cs typeface="Consolas" panose="020B0609020204030204" pitchFamily="49" charset="0"/>
                        </a:rPr>
                        <a:t>mov  r4, 1</a:t>
                      </a:r>
                    </a:p>
                    <a:p>
                      <a:r>
                        <a:rPr lang="en-US" sz="1600" dirty="0" err="1">
                          <a:solidFill>
                            <a:schemeClr val="tx2"/>
                          </a:solidFill>
                          <a:latin typeface="Consolas" panose="020B0609020204030204" pitchFamily="49" charset="0"/>
                          <a:cs typeface="Consolas" panose="020B0609020204030204" pitchFamily="49" charset="0"/>
                        </a:rPr>
                        <a:t>ldrb</a:t>
                      </a:r>
                      <a:r>
                        <a:rPr lang="en-US" sz="1600" dirty="0">
                          <a:solidFill>
                            <a:schemeClr val="tx2"/>
                          </a:solidFill>
                          <a:latin typeface="Consolas" panose="020B0609020204030204" pitchFamily="49" charset="0"/>
                          <a:cs typeface="Consolas" panose="020B0609020204030204" pitchFamily="49" charset="0"/>
                        </a:rPr>
                        <a:t> r2, [r0, r4]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7807467"/>
                  </a:ext>
                </a:extLst>
              </a:tr>
              <a:tr h="410053">
                <a:tc>
                  <a:txBody>
                    <a:bodyPr/>
                    <a:lstStyle/>
                    <a:p>
                      <a:pPr algn="ctr"/>
                      <a:r>
                        <a:rPr lang="en-US" sz="1600" dirty="0">
                          <a:solidFill>
                            <a:schemeClr val="tx2"/>
                          </a:solidFill>
                          <a:latin typeface="Consolas" panose="020B0609020204030204" pitchFamily="49" charset="0"/>
                          <a:cs typeface="Consolas" panose="020B0609020204030204" pitchFamily="49" charset="0"/>
                        </a:rPr>
                        <a:t>char </a:t>
                      </a:r>
                      <a:r>
                        <a:rPr lang="en-US" sz="1600" dirty="0" err="1">
                          <a:solidFill>
                            <a:schemeClr val="tx2"/>
                          </a:solidFill>
                          <a:latin typeface="Consolas" panose="020B0609020204030204" pitchFamily="49" charset="0"/>
                          <a:cs typeface="Consolas" panose="020B0609020204030204" pitchFamily="49" charset="0"/>
                        </a:rPr>
                        <a:t>ch</a:t>
                      </a:r>
                      <a:r>
                        <a:rPr lang="en-US" sz="1600" dirty="0">
                          <a:solidFill>
                            <a:schemeClr val="tx2"/>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600" dirty="0">
                          <a:solidFill>
                            <a:schemeClr val="tx2"/>
                          </a:solidFill>
                          <a:latin typeface="Consolas" panose="020B0609020204030204" pitchFamily="49" charset="0"/>
                          <a:cs typeface="Consolas" panose="020B0609020204030204" pitchFamily="49" charset="0"/>
                        </a:rPr>
                        <a:t>add   r0, r0, 2</a:t>
                      </a:r>
                    </a:p>
                    <a:p>
                      <a:r>
                        <a:rPr lang="en-US" sz="1600" dirty="0" err="1">
                          <a:solidFill>
                            <a:schemeClr val="tx2"/>
                          </a:solidFill>
                          <a:latin typeface="Consolas" panose="020B0609020204030204" pitchFamily="49" charset="0"/>
                          <a:cs typeface="Consolas" panose="020B0609020204030204" pitchFamily="49" charset="0"/>
                        </a:rPr>
                        <a:t>ldrb</a:t>
                      </a:r>
                      <a:r>
                        <a:rPr lang="en-US" sz="1600" dirty="0">
                          <a:solidFill>
                            <a:schemeClr val="tx2"/>
                          </a:solidFill>
                          <a:latin typeface="Consolas" panose="020B0609020204030204" pitchFamily="49" charset="0"/>
                          <a:cs typeface="Consolas" panose="020B0609020204030204" pitchFamily="49" charset="0"/>
                        </a:rPr>
                        <a:t>  r2, [r0]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2"/>
                          </a:solidFill>
                          <a:latin typeface="Consolas" panose="020B0609020204030204" pitchFamily="49" charset="0"/>
                          <a:cs typeface="Consolas" panose="020B0609020204030204" pitchFamily="49" charset="0"/>
                        </a:rPr>
                        <a:t>ldrb</a:t>
                      </a:r>
                      <a:r>
                        <a:rPr lang="en-US" sz="1600" dirty="0">
                          <a:solidFill>
                            <a:schemeClr val="tx2"/>
                          </a:solidFill>
                          <a:latin typeface="Consolas" panose="020B0609020204030204" pitchFamily="49" charset="0"/>
                          <a:cs typeface="Consolas" panose="020B0609020204030204" pitchFamily="49" charset="0"/>
                        </a:rPr>
                        <a:t>  r2, [r0,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chemeClr val="tx2"/>
                          </a:solidFill>
                          <a:latin typeface="Consolas" panose="020B0609020204030204" pitchFamily="49" charset="0"/>
                          <a:cs typeface="Consolas" panose="020B0609020204030204" pitchFamily="49" charset="0"/>
                        </a:rPr>
                        <a:t>mov  r4, 2</a:t>
                      </a:r>
                    </a:p>
                    <a:p>
                      <a:r>
                        <a:rPr lang="en-US" sz="1600" dirty="0" err="1">
                          <a:solidFill>
                            <a:schemeClr val="tx2"/>
                          </a:solidFill>
                          <a:latin typeface="Consolas" panose="020B0609020204030204" pitchFamily="49" charset="0"/>
                          <a:cs typeface="Consolas" panose="020B0609020204030204" pitchFamily="49" charset="0"/>
                        </a:rPr>
                        <a:t>ldrb</a:t>
                      </a:r>
                      <a:r>
                        <a:rPr lang="en-US" sz="1600" dirty="0">
                          <a:solidFill>
                            <a:schemeClr val="tx2"/>
                          </a:solidFill>
                          <a:latin typeface="Consolas" panose="020B0609020204030204" pitchFamily="49" charset="0"/>
                          <a:cs typeface="Consolas" panose="020B0609020204030204" pitchFamily="49" charset="0"/>
                        </a:rPr>
                        <a:t> r2, [r0, r4]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0757084"/>
                  </a:ext>
                </a:extLst>
              </a:tr>
              <a:tr h="410053">
                <a:tc>
                  <a:txBody>
                    <a:bodyPr/>
                    <a:lstStyle/>
                    <a:p>
                      <a:pPr algn="ctr"/>
                      <a:r>
                        <a:rPr lang="en-US" sz="1600" dirty="0">
                          <a:solidFill>
                            <a:schemeClr val="tx2"/>
                          </a:solidFill>
                          <a:latin typeface="Consolas" panose="020B0609020204030204" pitchFamily="49" charset="0"/>
                          <a:cs typeface="Consolas" panose="020B0609020204030204" pitchFamily="49" charset="0"/>
                        </a:rPr>
                        <a:t>int x[0]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600" dirty="0" err="1">
                          <a:solidFill>
                            <a:schemeClr val="tx2"/>
                          </a:solidFill>
                          <a:latin typeface="Consolas" panose="020B0609020204030204" pitchFamily="49" charset="0"/>
                          <a:cs typeface="Consolas" panose="020B0609020204030204" pitchFamily="49" charset="0"/>
                        </a:rPr>
                        <a:t>ldr</a:t>
                      </a:r>
                      <a:r>
                        <a:rPr lang="en-US" sz="1600" dirty="0">
                          <a:solidFill>
                            <a:schemeClr val="tx2"/>
                          </a:solidFill>
                          <a:latin typeface="Consolas" panose="020B0609020204030204" pitchFamily="49" charset="0"/>
                          <a:cs typeface="Consolas" panose="020B0609020204030204" pitchFamily="49" charset="0"/>
                        </a:rPr>
                        <a:t>  r2, [r1]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2"/>
                          </a:solidFill>
                          <a:latin typeface="Consolas" panose="020B0609020204030204" pitchFamily="49" charset="0"/>
                          <a:cs typeface="Consolas" panose="020B0609020204030204" pitchFamily="49" charset="0"/>
                        </a:rPr>
                        <a:t>ldr</a:t>
                      </a:r>
                      <a:r>
                        <a:rPr lang="en-US" sz="1600" dirty="0">
                          <a:solidFill>
                            <a:schemeClr val="tx2"/>
                          </a:solidFill>
                          <a:latin typeface="Consolas" panose="020B0609020204030204" pitchFamily="49" charset="0"/>
                          <a:cs typeface="Consolas" panose="020B0609020204030204" pitchFamily="49" charset="0"/>
                        </a:rPr>
                        <a:t>  r2, [r1,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chemeClr val="tx2"/>
                          </a:solidFill>
                          <a:latin typeface="Consolas" panose="020B0609020204030204" pitchFamily="49" charset="0"/>
                          <a:cs typeface="Consolas" panose="020B0609020204030204" pitchFamily="49" charset="0"/>
                        </a:rPr>
                        <a:t>mov  r4, 0</a:t>
                      </a:r>
                    </a:p>
                    <a:p>
                      <a:r>
                        <a:rPr lang="en-US" sz="1600" dirty="0" err="1">
                          <a:solidFill>
                            <a:schemeClr val="tx2"/>
                          </a:solidFill>
                          <a:latin typeface="Consolas" panose="020B0609020204030204" pitchFamily="49" charset="0"/>
                          <a:cs typeface="Consolas" panose="020B0609020204030204" pitchFamily="49" charset="0"/>
                        </a:rPr>
                        <a:t>ldr</a:t>
                      </a:r>
                      <a:r>
                        <a:rPr lang="en-US" sz="1600" dirty="0">
                          <a:solidFill>
                            <a:schemeClr val="tx2"/>
                          </a:solidFill>
                          <a:latin typeface="Consolas" panose="020B0609020204030204" pitchFamily="49" charset="0"/>
                          <a:cs typeface="Consolas" panose="020B0609020204030204" pitchFamily="49" charset="0"/>
                        </a:rPr>
                        <a:t>  r2, [r1, r4]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2106728"/>
                  </a:ext>
                </a:extLst>
              </a:tr>
              <a:tr h="410053">
                <a:tc>
                  <a:txBody>
                    <a:bodyPr/>
                    <a:lstStyle/>
                    <a:p>
                      <a:pPr algn="ctr"/>
                      <a:r>
                        <a:rPr lang="en-US" sz="1600" dirty="0">
                          <a:solidFill>
                            <a:schemeClr val="tx2"/>
                          </a:solidFill>
                          <a:latin typeface="Consolas" panose="020B0609020204030204" pitchFamily="49" charset="0"/>
                          <a:cs typeface="Consolas" panose="020B0609020204030204" pitchFamily="49" charset="0"/>
                        </a:rPr>
                        <a:t>int x[1]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600" dirty="0">
                          <a:solidFill>
                            <a:schemeClr val="tx2"/>
                          </a:solidFill>
                          <a:latin typeface="Consolas" panose="020B0609020204030204" pitchFamily="49" charset="0"/>
                          <a:cs typeface="Consolas" panose="020B0609020204030204" pitchFamily="49" charset="0"/>
                        </a:rPr>
                        <a:t>add   r1, r1, 4</a:t>
                      </a:r>
                    </a:p>
                    <a:p>
                      <a:r>
                        <a:rPr lang="en-US" sz="1600" dirty="0" err="1">
                          <a:solidFill>
                            <a:schemeClr val="tx2"/>
                          </a:solidFill>
                          <a:latin typeface="Consolas" panose="020B0609020204030204" pitchFamily="49" charset="0"/>
                          <a:cs typeface="Consolas" panose="020B0609020204030204" pitchFamily="49" charset="0"/>
                        </a:rPr>
                        <a:t>ldr</a:t>
                      </a:r>
                      <a:r>
                        <a:rPr lang="en-US" sz="1600" dirty="0">
                          <a:solidFill>
                            <a:schemeClr val="tx2"/>
                          </a:solidFill>
                          <a:latin typeface="Consolas" panose="020B0609020204030204" pitchFamily="49" charset="0"/>
                          <a:cs typeface="Consolas" panose="020B0609020204030204" pitchFamily="49" charset="0"/>
                        </a:rPr>
                        <a:t>   r2, [r1]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2"/>
                          </a:solidFill>
                          <a:latin typeface="Consolas" panose="020B0609020204030204" pitchFamily="49" charset="0"/>
                          <a:cs typeface="Consolas" panose="020B0609020204030204" pitchFamily="49" charset="0"/>
                        </a:rPr>
                        <a:t>ldr</a:t>
                      </a:r>
                      <a:r>
                        <a:rPr lang="en-US" sz="1600" dirty="0">
                          <a:solidFill>
                            <a:schemeClr val="tx2"/>
                          </a:solidFill>
                          <a:latin typeface="Consolas" panose="020B0609020204030204" pitchFamily="49" charset="0"/>
                          <a:cs typeface="Consolas" panose="020B0609020204030204" pitchFamily="49" charset="0"/>
                        </a:rPr>
                        <a:t>  r2, [r1,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chemeClr val="tx2"/>
                          </a:solidFill>
                          <a:latin typeface="Consolas" panose="020B0609020204030204" pitchFamily="49" charset="0"/>
                          <a:cs typeface="Consolas" panose="020B0609020204030204" pitchFamily="49" charset="0"/>
                        </a:rPr>
                        <a:t>mov  r4, 4</a:t>
                      </a:r>
                    </a:p>
                    <a:p>
                      <a:r>
                        <a:rPr lang="en-US" sz="1600" dirty="0" err="1">
                          <a:solidFill>
                            <a:schemeClr val="tx2"/>
                          </a:solidFill>
                          <a:latin typeface="Consolas" panose="020B0609020204030204" pitchFamily="49" charset="0"/>
                          <a:cs typeface="Consolas" panose="020B0609020204030204" pitchFamily="49" charset="0"/>
                        </a:rPr>
                        <a:t>ldr</a:t>
                      </a:r>
                      <a:r>
                        <a:rPr lang="en-US" sz="1600" dirty="0">
                          <a:solidFill>
                            <a:schemeClr val="tx2"/>
                          </a:solidFill>
                          <a:latin typeface="Consolas" panose="020B0609020204030204" pitchFamily="49" charset="0"/>
                          <a:cs typeface="Consolas" panose="020B0609020204030204" pitchFamily="49" charset="0"/>
                        </a:rPr>
                        <a:t>  r2, [r1, r4]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7737620"/>
                  </a:ext>
                </a:extLst>
              </a:tr>
              <a:tr h="410053">
                <a:tc>
                  <a:txBody>
                    <a:bodyPr/>
                    <a:lstStyle/>
                    <a:p>
                      <a:pPr algn="ctr"/>
                      <a:r>
                        <a:rPr lang="en-US" sz="1600" dirty="0">
                          <a:solidFill>
                            <a:schemeClr val="tx2"/>
                          </a:solidFill>
                          <a:latin typeface="Consolas" panose="020B0609020204030204" pitchFamily="49" charset="0"/>
                          <a:cs typeface="Consolas" panose="020B0609020204030204" pitchFamily="49" charset="0"/>
                        </a:rPr>
                        <a:t>int x[2]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600" dirty="0">
                          <a:solidFill>
                            <a:schemeClr val="tx2"/>
                          </a:solidFill>
                          <a:latin typeface="Consolas" panose="020B0609020204030204" pitchFamily="49" charset="0"/>
                          <a:cs typeface="Consolas" panose="020B0609020204030204" pitchFamily="49" charset="0"/>
                        </a:rPr>
                        <a:t>add   r1, r1, 8</a:t>
                      </a:r>
                    </a:p>
                    <a:p>
                      <a:r>
                        <a:rPr lang="en-US" sz="1600" dirty="0" err="1">
                          <a:solidFill>
                            <a:schemeClr val="tx2"/>
                          </a:solidFill>
                          <a:latin typeface="Consolas" panose="020B0609020204030204" pitchFamily="49" charset="0"/>
                          <a:cs typeface="Consolas" panose="020B0609020204030204" pitchFamily="49" charset="0"/>
                        </a:rPr>
                        <a:t>ldr</a:t>
                      </a:r>
                      <a:r>
                        <a:rPr lang="en-US" sz="1600" dirty="0">
                          <a:solidFill>
                            <a:schemeClr val="tx2"/>
                          </a:solidFill>
                          <a:latin typeface="Consolas" panose="020B0609020204030204" pitchFamily="49" charset="0"/>
                          <a:cs typeface="Consolas" panose="020B0609020204030204" pitchFamily="49" charset="0"/>
                        </a:rPr>
                        <a:t>   r2, [r1]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2"/>
                          </a:solidFill>
                          <a:latin typeface="Consolas" panose="020B0609020204030204" pitchFamily="49" charset="0"/>
                          <a:cs typeface="Consolas" panose="020B0609020204030204" pitchFamily="49" charset="0"/>
                        </a:rPr>
                        <a:t>ldr</a:t>
                      </a:r>
                      <a:r>
                        <a:rPr lang="en-US" sz="1600" dirty="0">
                          <a:solidFill>
                            <a:schemeClr val="tx2"/>
                          </a:solidFill>
                          <a:latin typeface="Consolas" panose="020B0609020204030204" pitchFamily="49" charset="0"/>
                          <a:cs typeface="Consolas" panose="020B0609020204030204" pitchFamily="49" charset="0"/>
                        </a:rPr>
                        <a:t>  r2, [r1, 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chemeClr val="tx2"/>
                          </a:solidFill>
                          <a:latin typeface="Consolas" panose="020B0609020204030204" pitchFamily="49" charset="0"/>
                          <a:cs typeface="Consolas" panose="020B0609020204030204" pitchFamily="49" charset="0"/>
                        </a:rPr>
                        <a:t>mov  r4, 8</a:t>
                      </a:r>
                    </a:p>
                    <a:p>
                      <a:r>
                        <a:rPr lang="en-US" sz="1600" dirty="0" err="1">
                          <a:solidFill>
                            <a:schemeClr val="tx2"/>
                          </a:solidFill>
                          <a:latin typeface="Consolas" panose="020B0609020204030204" pitchFamily="49" charset="0"/>
                          <a:cs typeface="Consolas" panose="020B0609020204030204" pitchFamily="49" charset="0"/>
                        </a:rPr>
                        <a:t>ldr</a:t>
                      </a:r>
                      <a:r>
                        <a:rPr lang="en-US" sz="1600" dirty="0">
                          <a:solidFill>
                            <a:schemeClr val="tx2"/>
                          </a:solidFill>
                          <a:latin typeface="Consolas" panose="020B0609020204030204" pitchFamily="49" charset="0"/>
                          <a:cs typeface="Consolas" panose="020B0609020204030204" pitchFamily="49" charset="0"/>
                        </a:rPr>
                        <a:t>  r2, [r1, r4]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3857512"/>
                  </a:ext>
                </a:extLst>
              </a:tr>
            </a:tbl>
          </a:graphicData>
        </a:graphic>
      </p:graphicFrame>
      <p:sp>
        <p:nvSpPr>
          <p:cNvPr id="5" name="Rectangle 4">
            <a:extLst>
              <a:ext uri="{FF2B5EF4-FFF2-40B4-BE49-F238E27FC236}">
                <a16:creationId xmlns:a16="http://schemas.microsoft.com/office/drawing/2014/main" id="{956999E6-EA19-C8BE-FBC7-789B60D6AFF2}"/>
              </a:ext>
            </a:extLst>
          </p:cNvPr>
          <p:cNvSpPr/>
          <p:nvPr/>
        </p:nvSpPr>
        <p:spPr>
          <a:xfrm>
            <a:off x="10322362" y="5898213"/>
            <a:ext cx="935556" cy="312087"/>
          </a:xfrm>
          <a:prstGeom prst="rect">
            <a:avLst/>
          </a:prstGeom>
          <a:solidFill>
            <a:schemeClr val="accent4">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0x41</a:t>
            </a:r>
          </a:p>
        </p:txBody>
      </p:sp>
      <p:sp>
        <p:nvSpPr>
          <p:cNvPr id="6" name="Rectangle 5">
            <a:extLst>
              <a:ext uri="{FF2B5EF4-FFF2-40B4-BE49-F238E27FC236}">
                <a16:creationId xmlns:a16="http://schemas.microsoft.com/office/drawing/2014/main" id="{033EA458-FCB5-7785-283A-523DD066ACC7}"/>
              </a:ext>
            </a:extLst>
          </p:cNvPr>
          <p:cNvSpPr/>
          <p:nvPr/>
        </p:nvSpPr>
        <p:spPr>
          <a:xfrm>
            <a:off x="10322362" y="5595160"/>
            <a:ext cx="935556" cy="312087"/>
          </a:xfrm>
          <a:prstGeom prst="rect">
            <a:avLst/>
          </a:prstGeom>
          <a:solidFill>
            <a:schemeClr val="accent4">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0x42</a:t>
            </a:r>
          </a:p>
        </p:txBody>
      </p:sp>
      <p:sp>
        <p:nvSpPr>
          <p:cNvPr id="7" name="Rectangle 6">
            <a:extLst>
              <a:ext uri="{FF2B5EF4-FFF2-40B4-BE49-F238E27FC236}">
                <a16:creationId xmlns:a16="http://schemas.microsoft.com/office/drawing/2014/main" id="{77394C1C-3624-0AB2-D345-3AEF254D76C3}"/>
              </a:ext>
            </a:extLst>
          </p:cNvPr>
          <p:cNvSpPr/>
          <p:nvPr/>
        </p:nvSpPr>
        <p:spPr>
          <a:xfrm>
            <a:off x="10322362" y="5292107"/>
            <a:ext cx="935556" cy="312087"/>
          </a:xfrm>
          <a:prstGeom prst="rect">
            <a:avLst/>
          </a:prstGeom>
          <a:solidFill>
            <a:schemeClr val="accent4">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0x43</a:t>
            </a:r>
          </a:p>
        </p:txBody>
      </p:sp>
      <p:sp>
        <p:nvSpPr>
          <p:cNvPr id="8" name="Rectangle 7">
            <a:extLst>
              <a:ext uri="{FF2B5EF4-FFF2-40B4-BE49-F238E27FC236}">
                <a16:creationId xmlns:a16="http://schemas.microsoft.com/office/drawing/2014/main" id="{46CA9795-A6B2-CEEB-8785-4CA4899A75D6}"/>
              </a:ext>
            </a:extLst>
          </p:cNvPr>
          <p:cNvSpPr/>
          <p:nvPr/>
        </p:nvSpPr>
        <p:spPr>
          <a:xfrm>
            <a:off x="10322362" y="4972791"/>
            <a:ext cx="935556" cy="312087"/>
          </a:xfrm>
          <a:prstGeom prst="rect">
            <a:avLst/>
          </a:prstGeom>
          <a:solidFill>
            <a:schemeClr val="accent4">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0x44</a:t>
            </a:r>
          </a:p>
        </p:txBody>
      </p:sp>
      <p:sp>
        <p:nvSpPr>
          <p:cNvPr id="9" name="Rectangle 8">
            <a:extLst>
              <a:ext uri="{FF2B5EF4-FFF2-40B4-BE49-F238E27FC236}">
                <a16:creationId xmlns:a16="http://schemas.microsoft.com/office/drawing/2014/main" id="{0A939766-C3E0-9BC5-6B30-8A6D89FAD44E}"/>
              </a:ext>
            </a:extLst>
          </p:cNvPr>
          <p:cNvSpPr/>
          <p:nvPr/>
        </p:nvSpPr>
        <p:spPr>
          <a:xfrm>
            <a:off x="10322362" y="4668899"/>
            <a:ext cx="935556" cy="312087"/>
          </a:xfrm>
          <a:prstGeom prst="rect">
            <a:avLst/>
          </a:prstGeom>
          <a:solidFill>
            <a:schemeClr val="accent5">
              <a:lumMod val="20000"/>
              <a:lumOff val="80000"/>
              <a:alpha val="64029"/>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a:t>
            </a:r>
            <a:r>
              <a:rPr lang="en-US" sz="2000" dirty="0">
                <a:solidFill>
                  <a:srgbClr val="FF0000"/>
                </a:solidFill>
                <a:latin typeface="Consolas" panose="020B0609020204030204" pitchFamily="49" charset="0"/>
                <a:cs typeface="Consolas" panose="020B0609020204030204" pitchFamily="49" charset="0"/>
              </a:rPr>
              <a:t>45</a:t>
            </a:r>
          </a:p>
        </p:txBody>
      </p:sp>
      <p:sp>
        <p:nvSpPr>
          <p:cNvPr id="11" name="Rectangle 10">
            <a:extLst>
              <a:ext uri="{FF2B5EF4-FFF2-40B4-BE49-F238E27FC236}">
                <a16:creationId xmlns:a16="http://schemas.microsoft.com/office/drawing/2014/main" id="{C56D9347-2FC5-3B63-7ADE-3687914BBFEE}"/>
              </a:ext>
            </a:extLst>
          </p:cNvPr>
          <p:cNvSpPr/>
          <p:nvPr/>
        </p:nvSpPr>
        <p:spPr>
          <a:xfrm>
            <a:off x="10322362" y="4369312"/>
            <a:ext cx="935556" cy="312087"/>
          </a:xfrm>
          <a:prstGeom prst="rect">
            <a:avLst/>
          </a:prstGeom>
          <a:solidFill>
            <a:schemeClr val="accent5">
              <a:lumMod val="20000"/>
              <a:lumOff val="80000"/>
              <a:alpha val="64029"/>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solidFill>
                <a:latin typeface="Consolas" panose="020B0609020204030204" pitchFamily="49" charset="0"/>
                <a:cs typeface="Consolas" panose="020B0609020204030204" pitchFamily="49" charset="0"/>
              </a:rPr>
              <a:t>0x00</a:t>
            </a:r>
          </a:p>
        </p:txBody>
      </p:sp>
      <p:sp>
        <p:nvSpPr>
          <p:cNvPr id="12" name="Rectangle 11">
            <a:extLst>
              <a:ext uri="{FF2B5EF4-FFF2-40B4-BE49-F238E27FC236}">
                <a16:creationId xmlns:a16="http://schemas.microsoft.com/office/drawing/2014/main" id="{789C44C2-6A88-6E1F-7B6A-1FB09251D066}"/>
              </a:ext>
            </a:extLst>
          </p:cNvPr>
          <p:cNvSpPr/>
          <p:nvPr/>
        </p:nvSpPr>
        <p:spPr>
          <a:xfrm>
            <a:off x="10322362" y="4072400"/>
            <a:ext cx="935556" cy="312087"/>
          </a:xfrm>
          <a:prstGeom prst="rect">
            <a:avLst/>
          </a:prstGeom>
          <a:solidFill>
            <a:schemeClr val="accent5">
              <a:lumMod val="20000"/>
              <a:lumOff val="80000"/>
              <a:alpha val="64029"/>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solidFill>
                <a:latin typeface="Consolas" panose="020B0609020204030204" pitchFamily="49" charset="0"/>
                <a:cs typeface="Consolas" panose="020B0609020204030204" pitchFamily="49" charset="0"/>
              </a:rPr>
              <a:t>0x00</a:t>
            </a:r>
          </a:p>
        </p:txBody>
      </p:sp>
      <p:sp>
        <p:nvSpPr>
          <p:cNvPr id="13" name="Rectangle 12">
            <a:extLst>
              <a:ext uri="{FF2B5EF4-FFF2-40B4-BE49-F238E27FC236}">
                <a16:creationId xmlns:a16="http://schemas.microsoft.com/office/drawing/2014/main" id="{4957D7FE-75B4-170B-865A-6210CD63663C}"/>
              </a:ext>
            </a:extLst>
          </p:cNvPr>
          <p:cNvSpPr/>
          <p:nvPr/>
        </p:nvSpPr>
        <p:spPr>
          <a:xfrm>
            <a:off x="10322362" y="3756799"/>
            <a:ext cx="935556" cy="312087"/>
          </a:xfrm>
          <a:prstGeom prst="rect">
            <a:avLst/>
          </a:prstGeom>
          <a:solidFill>
            <a:schemeClr val="accent5">
              <a:lumMod val="20000"/>
              <a:lumOff val="80000"/>
              <a:alpha val="64029"/>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solidFill>
                <a:latin typeface="Consolas" panose="020B0609020204030204" pitchFamily="49" charset="0"/>
                <a:cs typeface="Consolas" panose="020B0609020204030204" pitchFamily="49" charset="0"/>
              </a:rPr>
              <a:t>0x00</a:t>
            </a:r>
          </a:p>
        </p:txBody>
      </p:sp>
      <p:sp>
        <p:nvSpPr>
          <p:cNvPr id="14" name="TextBox 13">
            <a:extLst>
              <a:ext uri="{FF2B5EF4-FFF2-40B4-BE49-F238E27FC236}">
                <a16:creationId xmlns:a16="http://schemas.microsoft.com/office/drawing/2014/main" id="{92922E45-2F5B-B27B-0891-92F10B341477}"/>
              </a:ext>
            </a:extLst>
          </p:cNvPr>
          <p:cNvSpPr txBox="1"/>
          <p:nvPr/>
        </p:nvSpPr>
        <p:spPr>
          <a:xfrm>
            <a:off x="11281301" y="5877321"/>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0000</a:t>
            </a:r>
          </a:p>
        </p:txBody>
      </p:sp>
      <p:sp>
        <p:nvSpPr>
          <p:cNvPr id="15" name="TextBox 14">
            <a:extLst>
              <a:ext uri="{FF2B5EF4-FFF2-40B4-BE49-F238E27FC236}">
                <a16:creationId xmlns:a16="http://schemas.microsoft.com/office/drawing/2014/main" id="{D320BCA3-AD9E-798F-EEF9-581C66A290FC}"/>
              </a:ext>
            </a:extLst>
          </p:cNvPr>
          <p:cNvSpPr txBox="1"/>
          <p:nvPr/>
        </p:nvSpPr>
        <p:spPr>
          <a:xfrm>
            <a:off x="11281301" y="5571473"/>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0001</a:t>
            </a:r>
          </a:p>
        </p:txBody>
      </p:sp>
      <p:sp>
        <p:nvSpPr>
          <p:cNvPr id="16" name="TextBox 15">
            <a:extLst>
              <a:ext uri="{FF2B5EF4-FFF2-40B4-BE49-F238E27FC236}">
                <a16:creationId xmlns:a16="http://schemas.microsoft.com/office/drawing/2014/main" id="{C37D2A8F-DB95-D99B-0B89-16478B96CC59}"/>
              </a:ext>
            </a:extLst>
          </p:cNvPr>
          <p:cNvSpPr txBox="1"/>
          <p:nvPr/>
        </p:nvSpPr>
        <p:spPr>
          <a:xfrm>
            <a:off x="11281301" y="5235872"/>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0010</a:t>
            </a:r>
          </a:p>
        </p:txBody>
      </p:sp>
      <p:sp>
        <p:nvSpPr>
          <p:cNvPr id="17" name="TextBox 16">
            <a:extLst>
              <a:ext uri="{FF2B5EF4-FFF2-40B4-BE49-F238E27FC236}">
                <a16:creationId xmlns:a16="http://schemas.microsoft.com/office/drawing/2014/main" id="{5B102DAE-2785-934C-8B7F-844760C51D71}"/>
              </a:ext>
            </a:extLst>
          </p:cNvPr>
          <p:cNvSpPr txBox="1"/>
          <p:nvPr/>
        </p:nvSpPr>
        <p:spPr>
          <a:xfrm>
            <a:off x="11281301" y="4945732"/>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0011</a:t>
            </a:r>
          </a:p>
        </p:txBody>
      </p:sp>
      <p:sp>
        <p:nvSpPr>
          <p:cNvPr id="18" name="TextBox 17">
            <a:extLst>
              <a:ext uri="{FF2B5EF4-FFF2-40B4-BE49-F238E27FC236}">
                <a16:creationId xmlns:a16="http://schemas.microsoft.com/office/drawing/2014/main" id="{AFC22E64-241C-499A-2BD0-F59BED3DD273}"/>
              </a:ext>
            </a:extLst>
          </p:cNvPr>
          <p:cNvSpPr txBox="1"/>
          <p:nvPr/>
        </p:nvSpPr>
        <p:spPr>
          <a:xfrm>
            <a:off x="11295248" y="4648607"/>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0100</a:t>
            </a:r>
          </a:p>
        </p:txBody>
      </p:sp>
      <p:sp>
        <p:nvSpPr>
          <p:cNvPr id="19" name="TextBox 18">
            <a:extLst>
              <a:ext uri="{FF2B5EF4-FFF2-40B4-BE49-F238E27FC236}">
                <a16:creationId xmlns:a16="http://schemas.microsoft.com/office/drawing/2014/main" id="{48C930AC-3776-43E7-5F0A-52375AD810DF}"/>
              </a:ext>
            </a:extLst>
          </p:cNvPr>
          <p:cNvSpPr txBox="1"/>
          <p:nvPr/>
        </p:nvSpPr>
        <p:spPr>
          <a:xfrm>
            <a:off x="11281300" y="4329145"/>
            <a:ext cx="691215"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0101</a:t>
            </a:r>
          </a:p>
        </p:txBody>
      </p:sp>
      <p:sp>
        <p:nvSpPr>
          <p:cNvPr id="20" name="TextBox 19">
            <a:extLst>
              <a:ext uri="{FF2B5EF4-FFF2-40B4-BE49-F238E27FC236}">
                <a16:creationId xmlns:a16="http://schemas.microsoft.com/office/drawing/2014/main" id="{97CD8E63-5CC1-DB10-A380-10B874338B47}"/>
              </a:ext>
            </a:extLst>
          </p:cNvPr>
          <p:cNvSpPr txBox="1"/>
          <p:nvPr/>
        </p:nvSpPr>
        <p:spPr>
          <a:xfrm>
            <a:off x="11257277" y="4045883"/>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0110</a:t>
            </a:r>
          </a:p>
        </p:txBody>
      </p:sp>
      <p:sp>
        <p:nvSpPr>
          <p:cNvPr id="21" name="Rectangle 20">
            <a:extLst>
              <a:ext uri="{FF2B5EF4-FFF2-40B4-BE49-F238E27FC236}">
                <a16:creationId xmlns:a16="http://schemas.microsoft.com/office/drawing/2014/main" id="{8D98C998-2263-0BD9-A17C-7049F9DCD8BF}"/>
              </a:ext>
            </a:extLst>
          </p:cNvPr>
          <p:cNvSpPr/>
          <p:nvPr/>
        </p:nvSpPr>
        <p:spPr>
          <a:xfrm>
            <a:off x="10317220" y="3453746"/>
            <a:ext cx="935556" cy="312087"/>
          </a:xfrm>
          <a:prstGeom prst="rect">
            <a:avLst/>
          </a:prstGeom>
          <a:solidFill>
            <a:srgbClr val="92D050">
              <a:alpha val="24417"/>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solidFill>
                <a:latin typeface="Consolas" panose="020B0609020204030204" pitchFamily="49" charset="0"/>
                <a:cs typeface="Consolas" panose="020B0609020204030204" pitchFamily="49" charset="0"/>
              </a:rPr>
              <a:t>0x00</a:t>
            </a:r>
          </a:p>
        </p:txBody>
      </p:sp>
      <p:sp>
        <p:nvSpPr>
          <p:cNvPr id="22" name="TextBox 21">
            <a:extLst>
              <a:ext uri="{FF2B5EF4-FFF2-40B4-BE49-F238E27FC236}">
                <a16:creationId xmlns:a16="http://schemas.microsoft.com/office/drawing/2014/main" id="{7C12801E-37C8-AC4B-F121-2E5C9C90C1F4}"/>
              </a:ext>
            </a:extLst>
          </p:cNvPr>
          <p:cNvSpPr txBox="1"/>
          <p:nvPr/>
        </p:nvSpPr>
        <p:spPr>
          <a:xfrm>
            <a:off x="11257277" y="3717917"/>
            <a:ext cx="691215"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0111</a:t>
            </a:r>
          </a:p>
        </p:txBody>
      </p:sp>
      <p:sp>
        <p:nvSpPr>
          <p:cNvPr id="23" name="TextBox 22">
            <a:extLst>
              <a:ext uri="{FF2B5EF4-FFF2-40B4-BE49-F238E27FC236}">
                <a16:creationId xmlns:a16="http://schemas.microsoft.com/office/drawing/2014/main" id="{C7619FC2-908C-5C12-30EE-629AD9272730}"/>
              </a:ext>
            </a:extLst>
          </p:cNvPr>
          <p:cNvSpPr txBox="1"/>
          <p:nvPr/>
        </p:nvSpPr>
        <p:spPr>
          <a:xfrm>
            <a:off x="11271223" y="3407018"/>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1000</a:t>
            </a:r>
          </a:p>
        </p:txBody>
      </p:sp>
      <p:sp>
        <p:nvSpPr>
          <p:cNvPr id="24" name="Rectangle 23">
            <a:extLst>
              <a:ext uri="{FF2B5EF4-FFF2-40B4-BE49-F238E27FC236}">
                <a16:creationId xmlns:a16="http://schemas.microsoft.com/office/drawing/2014/main" id="{F9C2FF0C-EB6E-F8C4-62EB-DE93366F7059}"/>
              </a:ext>
            </a:extLst>
          </p:cNvPr>
          <p:cNvSpPr/>
          <p:nvPr/>
        </p:nvSpPr>
        <p:spPr>
          <a:xfrm>
            <a:off x="10312721" y="3161906"/>
            <a:ext cx="935556" cy="312087"/>
          </a:xfrm>
          <a:prstGeom prst="rect">
            <a:avLst/>
          </a:prstGeom>
          <a:solidFill>
            <a:srgbClr val="92D050">
              <a:alpha val="24417"/>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70C0"/>
                </a:solidFill>
                <a:latin typeface="Consolas" panose="020B0609020204030204" pitchFamily="49" charset="0"/>
                <a:cs typeface="Consolas" panose="020B0609020204030204" pitchFamily="49" charset="0"/>
              </a:rPr>
              <a:t>0x00</a:t>
            </a:r>
          </a:p>
        </p:txBody>
      </p:sp>
      <p:sp>
        <p:nvSpPr>
          <p:cNvPr id="25" name="Rectangle 24">
            <a:extLst>
              <a:ext uri="{FF2B5EF4-FFF2-40B4-BE49-F238E27FC236}">
                <a16:creationId xmlns:a16="http://schemas.microsoft.com/office/drawing/2014/main" id="{7D09C0A2-592B-107A-0E78-A53CED567BA2}"/>
              </a:ext>
            </a:extLst>
          </p:cNvPr>
          <p:cNvSpPr/>
          <p:nvPr/>
        </p:nvSpPr>
        <p:spPr>
          <a:xfrm>
            <a:off x="10312721" y="2864994"/>
            <a:ext cx="935556" cy="312087"/>
          </a:xfrm>
          <a:prstGeom prst="rect">
            <a:avLst/>
          </a:prstGeom>
          <a:solidFill>
            <a:srgbClr val="92D050">
              <a:alpha val="24417"/>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70C0"/>
                </a:solidFill>
                <a:latin typeface="Consolas" panose="020B0609020204030204" pitchFamily="49" charset="0"/>
                <a:cs typeface="Consolas" panose="020B0609020204030204" pitchFamily="49" charset="0"/>
              </a:rPr>
              <a:t>0x00</a:t>
            </a:r>
          </a:p>
        </p:txBody>
      </p:sp>
      <p:sp>
        <p:nvSpPr>
          <p:cNvPr id="26" name="Rectangle 25">
            <a:extLst>
              <a:ext uri="{FF2B5EF4-FFF2-40B4-BE49-F238E27FC236}">
                <a16:creationId xmlns:a16="http://schemas.microsoft.com/office/drawing/2014/main" id="{152F5A98-8AA8-7346-CD32-73C67C3698F3}"/>
              </a:ext>
            </a:extLst>
          </p:cNvPr>
          <p:cNvSpPr/>
          <p:nvPr/>
        </p:nvSpPr>
        <p:spPr>
          <a:xfrm>
            <a:off x="10312721" y="2549393"/>
            <a:ext cx="935556" cy="312087"/>
          </a:xfrm>
          <a:prstGeom prst="rect">
            <a:avLst/>
          </a:prstGeom>
          <a:solidFill>
            <a:srgbClr val="92D050">
              <a:alpha val="24417"/>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2C895B"/>
                </a:solidFill>
                <a:latin typeface="Consolas" panose="020B0609020204030204" pitchFamily="49" charset="0"/>
                <a:cs typeface="Consolas" panose="020B0609020204030204" pitchFamily="49" charset="0"/>
              </a:rPr>
              <a:t>0x01</a:t>
            </a:r>
          </a:p>
        </p:txBody>
      </p:sp>
      <p:sp>
        <p:nvSpPr>
          <p:cNvPr id="28" name="TextBox 27">
            <a:extLst>
              <a:ext uri="{FF2B5EF4-FFF2-40B4-BE49-F238E27FC236}">
                <a16:creationId xmlns:a16="http://schemas.microsoft.com/office/drawing/2014/main" id="{601D8F66-0593-0A98-54A8-09EB719A04CD}"/>
              </a:ext>
            </a:extLst>
          </p:cNvPr>
          <p:cNvSpPr txBox="1"/>
          <p:nvPr/>
        </p:nvSpPr>
        <p:spPr>
          <a:xfrm>
            <a:off x="11257276" y="3102680"/>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1001</a:t>
            </a:r>
          </a:p>
        </p:txBody>
      </p:sp>
      <p:sp>
        <p:nvSpPr>
          <p:cNvPr id="29" name="TextBox 28">
            <a:extLst>
              <a:ext uri="{FF2B5EF4-FFF2-40B4-BE49-F238E27FC236}">
                <a16:creationId xmlns:a16="http://schemas.microsoft.com/office/drawing/2014/main" id="{BA535564-D9CC-EF54-BA2D-093A55F3E303}"/>
              </a:ext>
            </a:extLst>
          </p:cNvPr>
          <p:cNvSpPr txBox="1"/>
          <p:nvPr/>
        </p:nvSpPr>
        <p:spPr>
          <a:xfrm>
            <a:off x="11261121" y="2829266"/>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1010</a:t>
            </a:r>
          </a:p>
        </p:txBody>
      </p:sp>
      <p:sp>
        <p:nvSpPr>
          <p:cNvPr id="30" name="TextBox 29">
            <a:extLst>
              <a:ext uri="{FF2B5EF4-FFF2-40B4-BE49-F238E27FC236}">
                <a16:creationId xmlns:a16="http://schemas.microsoft.com/office/drawing/2014/main" id="{DF8B665E-4836-2AC4-83F5-DBF7FADFF5FF}"/>
              </a:ext>
            </a:extLst>
          </p:cNvPr>
          <p:cNvSpPr txBox="1"/>
          <p:nvPr/>
        </p:nvSpPr>
        <p:spPr>
          <a:xfrm>
            <a:off x="11257275" y="2524292"/>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1011</a:t>
            </a:r>
          </a:p>
        </p:txBody>
      </p:sp>
      <p:sp>
        <p:nvSpPr>
          <p:cNvPr id="33" name="Rectangle 32">
            <a:extLst>
              <a:ext uri="{FF2B5EF4-FFF2-40B4-BE49-F238E27FC236}">
                <a16:creationId xmlns:a16="http://schemas.microsoft.com/office/drawing/2014/main" id="{D96606B2-3E6E-B7D0-2371-D6F1660A2F9C}"/>
              </a:ext>
            </a:extLst>
          </p:cNvPr>
          <p:cNvSpPr/>
          <p:nvPr/>
        </p:nvSpPr>
        <p:spPr>
          <a:xfrm>
            <a:off x="10320136" y="2254870"/>
            <a:ext cx="935556" cy="312087"/>
          </a:xfrm>
          <a:prstGeom prst="rect">
            <a:avLst/>
          </a:prstGeom>
          <a:solidFill>
            <a:srgbClr val="7030A0">
              <a:alpha val="14888"/>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solidFill>
                <a:latin typeface="Consolas" panose="020B0609020204030204" pitchFamily="49" charset="0"/>
                <a:cs typeface="Consolas" panose="020B0609020204030204" pitchFamily="49" charset="0"/>
              </a:rPr>
              <a:t>0x00</a:t>
            </a:r>
          </a:p>
        </p:txBody>
      </p:sp>
      <p:sp>
        <p:nvSpPr>
          <p:cNvPr id="34" name="TextBox 33">
            <a:extLst>
              <a:ext uri="{FF2B5EF4-FFF2-40B4-BE49-F238E27FC236}">
                <a16:creationId xmlns:a16="http://schemas.microsoft.com/office/drawing/2014/main" id="{E81EFB47-E20B-AFC7-491C-C9BE5CAA65E8}"/>
              </a:ext>
            </a:extLst>
          </p:cNvPr>
          <p:cNvSpPr txBox="1"/>
          <p:nvPr/>
        </p:nvSpPr>
        <p:spPr>
          <a:xfrm>
            <a:off x="11274139" y="2208142"/>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1100</a:t>
            </a:r>
          </a:p>
        </p:txBody>
      </p:sp>
      <p:sp>
        <p:nvSpPr>
          <p:cNvPr id="35" name="Rectangle 34">
            <a:extLst>
              <a:ext uri="{FF2B5EF4-FFF2-40B4-BE49-F238E27FC236}">
                <a16:creationId xmlns:a16="http://schemas.microsoft.com/office/drawing/2014/main" id="{F28016A0-576C-CEF7-B0E6-2156E2E4C1F7}"/>
              </a:ext>
            </a:extLst>
          </p:cNvPr>
          <p:cNvSpPr/>
          <p:nvPr/>
        </p:nvSpPr>
        <p:spPr>
          <a:xfrm>
            <a:off x="10315637" y="1963030"/>
            <a:ext cx="935556" cy="312087"/>
          </a:xfrm>
          <a:prstGeom prst="rect">
            <a:avLst/>
          </a:prstGeom>
          <a:solidFill>
            <a:srgbClr val="7030A0">
              <a:alpha val="14888"/>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70C0"/>
                </a:solidFill>
                <a:latin typeface="Consolas" panose="020B0609020204030204" pitchFamily="49" charset="0"/>
                <a:cs typeface="Consolas" panose="020B0609020204030204" pitchFamily="49" charset="0"/>
              </a:rPr>
              <a:t>0x00</a:t>
            </a:r>
          </a:p>
        </p:txBody>
      </p:sp>
      <p:sp>
        <p:nvSpPr>
          <p:cNvPr id="36" name="Rectangle 35">
            <a:extLst>
              <a:ext uri="{FF2B5EF4-FFF2-40B4-BE49-F238E27FC236}">
                <a16:creationId xmlns:a16="http://schemas.microsoft.com/office/drawing/2014/main" id="{95F0AC95-FA4E-F907-FD57-2345469CE98E}"/>
              </a:ext>
            </a:extLst>
          </p:cNvPr>
          <p:cNvSpPr/>
          <p:nvPr/>
        </p:nvSpPr>
        <p:spPr>
          <a:xfrm>
            <a:off x="10315637" y="1666118"/>
            <a:ext cx="935556" cy="312087"/>
          </a:xfrm>
          <a:prstGeom prst="rect">
            <a:avLst/>
          </a:prstGeom>
          <a:solidFill>
            <a:srgbClr val="7030A0">
              <a:alpha val="14888"/>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70C0"/>
                </a:solidFill>
                <a:latin typeface="Consolas" panose="020B0609020204030204" pitchFamily="49" charset="0"/>
                <a:cs typeface="Consolas" panose="020B0609020204030204" pitchFamily="49" charset="0"/>
              </a:rPr>
              <a:t>0x00</a:t>
            </a:r>
          </a:p>
        </p:txBody>
      </p:sp>
      <p:sp>
        <p:nvSpPr>
          <p:cNvPr id="37" name="Rectangle 36">
            <a:extLst>
              <a:ext uri="{FF2B5EF4-FFF2-40B4-BE49-F238E27FC236}">
                <a16:creationId xmlns:a16="http://schemas.microsoft.com/office/drawing/2014/main" id="{C0C5F57D-8D03-D33A-4877-978E36102242}"/>
              </a:ext>
            </a:extLst>
          </p:cNvPr>
          <p:cNvSpPr/>
          <p:nvPr/>
        </p:nvSpPr>
        <p:spPr>
          <a:xfrm>
            <a:off x="10315637" y="1350517"/>
            <a:ext cx="935556" cy="312087"/>
          </a:xfrm>
          <a:prstGeom prst="rect">
            <a:avLst/>
          </a:prstGeom>
          <a:solidFill>
            <a:srgbClr val="7030A0">
              <a:alpha val="14888"/>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2C895B"/>
                </a:solidFill>
                <a:latin typeface="Consolas" panose="020B0609020204030204" pitchFamily="49" charset="0"/>
                <a:cs typeface="Consolas" panose="020B0609020204030204" pitchFamily="49" charset="0"/>
              </a:rPr>
              <a:t>0x01</a:t>
            </a:r>
          </a:p>
        </p:txBody>
      </p:sp>
      <p:sp>
        <p:nvSpPr>
          <p:cNvPr id="38" name="TextBox 37">
            <a:extLst>
              <a:ext uri="{FF2B5EF4-FFF2-40B4-BE49-F238E27FC236}">
                <a16:creationId xmlns:a16="http://schemas.microsoft.com/office/drawing/2014/main" id="{CA57CAC9-3396-C173-D776-198D5D90E595}"/>
              </a:ext>
            </a:extLst>
          </p:cNvPr>
          <p:cNvSpPr txBox="1"/>
          <p:nvPr/>
        </p:nvSpPr>
        <p:spPr>
          <a:xfrm>
            <a:off x="11260192" y="1903804"/>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1101</a:t>
            </a:r>
          </a:p>
        </p:txBody>
      </p:sp>
      <p:sp>
        <p:nvSpPr>
          <p:cNvPr id="39" name="TextBox 38">
            <a:extLst>
              <a:ext uri="{FF2B5EF4-FFF2-40B4-BE49-F238E27FC236}">
                <a16:creationId xmlns:a16="http://schemas.microsoft.com/office/drawing/2014/main" id="{4889FECE-BEED-2164-2AF0-E0F50068A965}"/>
              </a:ext>
            </a:extLst>
          </p:cNvPr>
          <p:cNvSpPr txBox="1"/>
          <p:nvPr/>
        </p:nvSpPr>
        <p:spPr>
          <a:xfrm>
            <a:off x="11264037" y="1630390"/>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1110</a:t>
            </a:r>
          </a:p>
        </p:txBody>
      </p:sp>
      <p:sp>
        <p:nvSpPr>
          <p:cNvPr id="40" name="TextBox 39">
            <a:extLst>
              <a:ext uri="{FF2B5EF4-FFF2-40B4-BE49-F238E27FC236}">
                <a16:creationId xmlns:a16="http://schemas.microsoft.com/office/drawing/2014/main" id="{06E1AA65-AA5F-BC60-BF57-FCBEA8DF7A40}"/>
              </a:ext>
            </a:extLst>
          </p:cNvPr>
          <p:cNvSpPr txBox="1"/>
          <p:nvPr/>
        </p:nvSpPr>
        <p:spPr>
          <a:xfrm>
            <a:off x="11260191" y="1325416"/>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1111</a:t>
            </a:r>
          </a:p>
        </p:txBody>
      </p:sp>
      <p:sp>
        <p:nvSpPr>
          <p:cNvPr id="41" name="Rectangle 40">
            <a:extLst>
              <a:ext uri="{FF2B5EF4-FFF2-40B4-BE49-F238E27FC236}">
                <a16:creationId xmlns:a16="http://schemas.microsoft.com/office/drawing/2014/main" id="{09045C5F-8B68-16BB-4E75-08315681E832}"/>
              </a:ext>
            </a:extLst>
          </p:cNvPr>
          <p:cNvSpPr/>
          <p:nvPr/>
        </p:nvSpPr>
        <p:spPr>
          <a:xfrm>
            <a:off x="8801876" y="5907247"/>
            <a:ext cx="1043872" cy="312087"/>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..0000</a:t>
            </a:r>
          </a:p>
        </p:txBody>
      </p:sp>
      <p:sp>
        <p:nvSpPr>
          <p:cNvPr id="42" name="TextBox 41">
            <a:extLst>
              <a:ext uri="{FF2B5EF4-FFF2-40B4-BE49-F238E27FC236}">
                <a16:creationId xmlns:a16="http://schemas.microsoft.com/office/drawing/2014/main" id="{B8AA880F-B9DE-B79C-587B-C5BEBC33DD04}"/>
              </a:ext>
            </a:extLst>
          </p:cNvPr>
          <p:cNvSpPr txBox="1"/>
          <p:nvPr/>
        </p:nvSpPr>
        <p:spPr>
          <a:xfrm>
            <a:off x="8377364" y="5863236"/>
            <a:ext cx="466794" cy="400110"/>
          </a:xfrm>
          <a:prstGeom prst="rect">
            <a:avLst/>
          </a:prstGeom>
          <a:noFill/>
        </p:spPr>
        <p:txBody>
          <a:bodyPr wrap="none" rtlCol="0">
            <a:spAutoFit/>
          </a:bodyPr>
          <a:lstStyle/>
          <a:p>
            <a:r>
              <a:rPr lang="en-US" sz="2000" dirty="0">
                <a:latin typeface="Consolas" panose="020B0609020204030204" pitchFamily="49" charset="0"/>
                <a:cs typeface="Consolas" panose="020B0609020204030204" pitchFamily="49" charset="0"/>
              </a:rPr>
              <a:t>r0</a:t>
            </a:r>
          </a:p>
        </p:txBody>
      </p:sp>
      <p:sp>
        <p:nvSpPr>
          <p:cNvPr id="43" name="Rectangle 42">
            <a:extLst>
              <a:ext uri="{FF2B5EF4-FFF2-40B4-BE49-F238E27FC236}">
                <a16:creationId xmlns:a16="http://schemas.microsoft.com/office/drawing/2014/main" id="{B32E26FE-C51D-F25F-57AD-A6EEC8BD683E}"/>
              </a:ext>
            </a:extLst>
          </p:cNvPr>
          <p:cNvSpPr/>
          <p:nvPr/>
        </p:nvSpPr>
        <p:spPr>
          <a:xfrm>
            <a:off x="8801875" y="4675346"/>
            <a:ext cx="1043873" cy="312087"/>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..0100</a:t>
            </a:r>
          </a:p>
        </p:txBody>
      </p:sp>
      <p:sp>
        <p:nvSpPr>
          <p:cNvPr id="44" name="TextBox 43">
            <a:extLst>
              <a:ext uri="{FF2B5EF4-FFF2-40B4-BE49-F238E27FC236}">
                <a16:creationId xmlns:a16="http://schemas.microsoft.com/office/drawing/2014/main" id="{82083D6E-1463-71F5-60EE-1E8FECB9B2F5}"/>
              </a:ext>
            </a:extLst>
          </p:cNvPr>
          <p:cNvSpPr txBox="1"/>
          <p:nvPr/>
        </p:nvSpPr>
        <p:spPr>
          <a:xfrm>
            <a:off x="8377364" y="4631335"/>
            <a:ext cx="466794" cy="400110"/>
          </a:xfrm>
          <a:prstGeom prst="rect">
            <a:avLst/>
          </a:prstGeom>
          <a:noFill/>
        </p:spPr>
        <p:txBody>
          <a:bodyPr wrap="none" rtlCol="0">
            <a:spAutoFit/>
          </a:bodyPr>
          <a:lstStyle/>
          <a:p>
            <a:r>
              <a:rPr lang="en-US" sz="2000" dirty="0">
                <a:latin typeface="Consolas" panose="020B0609020204030204" pitchFamily="49" charset="0"/>
                <a:cs typeface="Consolas" panose="020B0609020204030204" pitchFamily="49" charset="0"/>
              </a:rPr>
              <a:t>r1</a:t>
            </a:r>
          </a:p>
        </p:txBody>
      </p:sp>
      <p:cxnSp>
        <p:nvCxnSpPr>
          <p:cNvPr id="46" name="Straight Arrow Connector 45">
            <a:extLst>
              <a:ext uri="{FF2B5EF4-FFF2-40B4-BE49-F238E27FC236}">
                <a16:creationId xmlns:a16="http://schemas.microsoft.com/office/drawing/2014/main" id="{CA5DE687-2BAA-0C57-E145-BD59C6910E23}"/>
              </a:ext>
            </a:extLst>
          </p:cNvPr>
          <p:cNvCxnSpPr>
            <a:cxnSpLocks/>
            <a:stCxn id="43" idx="3"/>
            <a:endCxn id="9" idx="1"/>
          </p:cNvCxnSpPr>
          <p:nvPr/>
        </p:nvCxnSpPr>
        <p:spPr>
          <a:xfrm flipV="1">
            <a:off x="9845748" y="4824943"/>
            <a:ext cx="476614" cy="6447"/>
          </a:xfrm>
          <a:prstGeom prst="straightConnector1">
            <a:avLst/>
          </a:prstGeom>
          <a:ln w="31750">
            <a:tailEnd type="triangle" w="lg"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CF164125-9918-A1B6-73B2-8009C91CFFFB}"/>
              </a:ext>
            </a:extLst>
          </p:cNvPr>
          <p:cNvCxnSpPr>
            <a:cxnSpLocks/>
          </p:cNvCxnSpPr>
          <p:nvPr/>
        </p:nvCxnSpPr>
        <p:spPr>
          <a:xfrm flipV="1">
            <a:off x="9752404" y="6051032"/>
            <a:ext cx="584930" cy="6447"/>
          </a:xfrm>
          <a:prstGeom prst="straightConnector1">
            <a:avLst/>
          </a:prstGeom>
          <a:ln w="31750">
            <a:tailEnd type="triangle" w="lg" len="med"/>
          </a:ln>
        </p:spPr>
        <p:style>
          <a:lnRef idx="1">
            <a:schemeClr val="accent1"/>
          </a:lnRef>
          <a:fillRef idx="0">
            <a:schemeClr val="accent1"/>
          </a:fillRef>
          <a:effectRef idx="0">
            <a:schemeClr val="accent1"/>
          </a:effectRef>
          <a:fontRef idx="minor">
            <a:schemeClr val="tx1"/>
          </a:fontRef>
        </p:style>
      </p:cxnSp>
      <p:sp>
        <p:nvSpPr>
          <p:cNvPr id="50" name="Up Arrow 49">
            <a:extLst>
              <a:ext uri="{FF2B5EF4-FFF2-40B4-BE49-F238E27FC236}">
                <a16:creationId xmlns:a16="http://schemas.microsoft.com/office/drawing/2014/main" id="{FC84BCCF-FDC7-D34C-C206-90BDA73EFE4A}"/>
              </a:ext>
            </a:extLst>
          </p:cNvPr>
          <p:cNvSpPr/>
          <p:nvPr/>
        </p:nvSpPr>
        <p:spPr>
          <a:xfrm>
            <a:off x="10590285" y="615844"/>
            <a:ext cx="395257" cy="6323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4EA8B884-2FDE-8479-AEFB-0154392CAD44}"/>
              </a:ext>
            </a:extLst>
          </p:cNvPr>
          <p:cNvSpPr txBox="1"/>
          <p:nvPr/>
        </p:nvSpPr>
        <p:spPr>
          <a:xfrm>
            <a:off x="1111892" y="4608322"/>
            <a:ext cx="4390946" cy="646331"/>
          </a:xfrm>
          <a:prstGeom prst="rect">
            <a:avLst/>
          </a:prstGeom>
          <a:noFill/>
        </p:spPr>
        <p:txBody>
          <a:bodyPr wrap="none" rtlCol="0">
            <a:spAutoFit/>
          </a:bodyPr>
          <a:lstStyle/>
          <a:p>
            <a:r>
              <a:rPr lang="en-US" dirty="0">
                <a:solidFill>
                  <a:srgbClr val="FF0000"/>
                </a:solidFill>
              </a:rPr>
              <a:t>table rows are</a:t>
            </a:r>
          </a:p>
          <a:p>
            <a:r>
              <a:rPr lang="en-US" dirty="0">
                <a:solidFill>
                  <a:srgbClr val="FF0000"/>
                </a:solidFill>
              </a:rPr>
              <a:t>independent instructions not a sequence</a:t>
            </a:r>
          </a:p>
        </p:txBody>
      </p:sp>
    </p:spTree>
    <p:extLst>
      <p:ext uri="{BB962C8B-B14F-4D97-AF65-F5344CB8AC3E}">
        <p14:creationId xmlns:p14="http://schemas.microsoft.com/office/powerpoint/2010/main" val="3712699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5D8D-4C9C-8E49-93EA-A76C3113A7E8}"/>
              </a:ext>
            </a:extLst>
          </p:cNvPr>
          <p:cNvSpPr>
            <a:spLocks noGrp="1"/>
          </p:cNvSpPr>
          <p:nvPr>
            <p:ph type="title"/>
          </p:nvPr>
        </p:nvSpPr>
        <p:spPr>
          <a:xfrm>
            <a:off x="505421" y="119999"/>
            <a:ext cx="10515600" cy="526826"/>
          </a:xfrm>
        </p:spPr>
        <p:txBody>
          <a:bodyPr/>
          <a:lstStyle/>
          <a:p>
            <a:r>
              <a:rPr lang="en-US" dirty="0"/>
              <a:t>Memory Data Alignment</a:t>
            </a:r>
          </a:p>
        </p:txBody>
      </p:sp>
      <p:sp>
        <p:nvSpPr>
          <p:cNvPr id="3" name="Content Placeholder 2">
            <a:extLst>
              <a:ext uri="{FF2B5EF4-FFF2-40B4-BE49-F238E27FC236}">
                <a16:creationId xmlns:a16="http://schemas.microsoft.com/office/drawing/2014/main" id="{06260F98-23A8-DA4D-AEDA-0D7A87F6BB26}"/>
              </a:ext>
            </a:extLst>
          </p:cNvPr>
          <p:cNvSpPr>
            <a:spLocks noGrp="1"/>
          </p:cNvSpPr>
          <p:nvPr>
            <p:ph sz="quarter" idx="17"/>
          </p:nvPr>
        </p:nvSpPr>
        <p:spPr>
          <a:xfrm>
            <a:off x="390693" y="790664"/>
            <a:ext cx="7290119" cy="5793466"/>
          </a:xfrm>
          <a:solidFill>
            <a:schemeClr val="accent4">
              <a:lumMod val="20000"/>
              <a:lumOff val="80000"/>
            </a:schemeClr>
          </a:solidFill>
          <a:ln>
            <a:solidFill>
              <a:schemeClr val="accent1"/>
            </a:solidFill>
          </a:ln>
        </p:spPr>
        <p:txBody>
          <a:bodyPr/>
          <a:lstStyle/>
          <a:p>
            <a:pPr>
              <a:tabLst>
                <a:tab pos="2166938" algn="l"/>
                <a:tab pos="3436938" algn="l"/>
                <a:tab pos="3995738" algn="l"/>
              </a:tabLst>
              <a:defRPr/>
            </a:pPr>
            <a:r>
              <a:rPr lang="en-US" sz="2200" b="1" dirty="0">
                <a:solidFill>
                  <a:srgbClr val="7030A0"/>
                </a:solidFill>
              </a:rPr>
              <a:t>Word</a:t>
            </a:r>
            <a:r>
              <a:rPr lang="en-US" sz="2200" dirty="0"/>
              <a:t> is the </a:t>
            </a:r>
            <a:r>
              <a:rPr lang="en-US" sz="2200" dirty="0">
                <a:solidFill>
                  <a:srgbClr val="F37440"/>
                </a:solidFill>
              </a:rPr>
              <a:t>number of bytes </a:t>
            </a:r>
            <a:r>
              <a:rPr lang="en-US" sz="2200" dirty="0"/>
              <a:t>necessary to store an </a:t>
            </a:r>
            <a:r>
              <a:rPr lang="en-US" sz="2200" dirty="0">
                <a:solidFill>
                  <a:srgbClr val="2C895B"/>
                </a:solidFill>
              </a:rPr>
              <a:t>address (32-bits on Pi-cluster) </a:t>
            </a:r>
            <a:r>
              <a:rPr lang="en-US" sz="2200" dirty="0"/>
              <a:t>– </a:t>
            </a:r>
            <a:r>
              <a:rPr lang="en-US" sz="2200" dirty="0">
                <a:solidFill>
                  <a:srgbClr val="FF0000"/>
                </a:solidFill>
              </a:rPr>
              <a:t>hardware defined</a:t>
            </a:r>
            <a:endParaRPr lang="en-US" sz="2200" b="1" dirty="0">
              <a:solidFill>
                <a:srgbClr val="FF0000"/>
              </a:solidFill>
            </a:endParaRPr>
          </a:p>
          <a:p>
            <a:pPr>
              <a:tabLst>
                <a:tab pos="2166938" algn="l"/>
                <a:tab pos="3436938" algn="l"/>
                <a:tab pos="3995738" algn="l"/>
              </a:tabLst>
              <a:defRPr/>
            </a:pPr>
            <a:r>
              <a:rPr lang="en-US" sz="2200" dirty="0"/>
              <a:t>The </a:t>
            </a:r>
            <a:r>
              <a:rPr lang="en-US" sz="2200" dirty="0">
                <a:solidFill>
                  <a:srgbClr val="F37440"/>
                </a:solidFill>
              </a:rPr>
              <a:t>address</a:t>
            </a:r>
            <a:r>
              <a:rPr lang="en-US" sz="2200" dirty="0"/>
              <a:t> of </a:t>
            </a:r>
            <a:r>
              <a:rPr lang="en-US" sz="2200" i="1" dirty="0">
                <a:solidFill>
                  <a:srgbClr val="C00000"/>
                </a:solidFill>
              </a:rPr>
              <a:t>any</a:t>
            </a:r>
            <a:r>
              <a:rPr lang="en-US" sz="2200" dirty="0">
                <a:solidFill>
                  <a:srgbClr val="C00000"/>
                </a:solidFill>
              </a:rPr>
              <a:t> </a:t>
            </a:r>
            <a:r>
              <a:rPr lang="en-US" sz="2200" i="1" dirty="0">
                <a:solidFill>
                  <a:srgbClr val="C00000"/>
                </a:solidFill>
              </a:rPr>
              <a:t>sized</a:t>
            </a:r>
            <a:r>
              <a:rPr lang="en-US" sz="2200" dirty="0">
                <a:solidFill>
                  <a:srgbClr val="C00000"/>
                </a:solidFill>
              </a:rPr>
              <a:t> </a:t>
            </a:r>
            <a:r>
              <a:rPr lang="en-US" sz="2200" dirty="0">
                <a:solidFill>
                  <a:srgbClr val="2C895B"/>
                </a:solidFill>
              </a:rPr>
              <a:t>unit of memory </a:t>
            </a:r>
            <a:r>
              <a:rPr lang="en-US" sz="2200" dirty="0"/>
              <a:t>is always the </a:t>
            </a:r>
            <a:r>
              <a:rPr lang="en-US" sz="2200" dirty="0">
                <a:solidFill>
                  <a:srgbClr val="0070C0"/>
                </a:solidFill>
              </a:rPr>
              <a:t>address </a:t>
            </a:r>
            <a:r>
              <a:rPr lang="en-US" sz="2200" dirty="0">
                <a:solidFill>
                  <a:schemeClr val="tx2"/>
                </a:solidFill>
              </a:rPr>
              <a:t>of the </a:t>
            </a:r>
            <a:r>
              <a:rPr lang="en-US" sz="2200" b="1" dirty="0">
                <a:solidFill>
                  <a:srgbClr val="0070C0"/>
                </a:solidFill>
              </a:rPr>
              <a:t>first byte</a:t>
            </a:r>
            <a:endParaRPr lang="en-US" sz="2200" b="1" baseline="-25000" dirty="0">
              <a:solidFill>
                <a:srgbClr val="0070C0"/>
              </a:solidFill>
            </a:endParaRPr>
          </a:p>
          <a:p>
            <a:pPr>
              <a:tabLst>
                <a:tab pos="2166938" algn="l"/>
                <a:tab pos="3436938" algn="l"/>
                <a:tab pos="3995738" algn="l"/>
              </a:tabLst>
              <a:defRPr/>
            </a:pPr>
            <a:r>
              <a:rPr lang="en-US" sz="2200" dirty="0"/>
              <a:t>Hardware often requires Variables to be </a:t>
            </a:r>
            <a:r>
              <a:rPr lang="en-US" sz="2200" i="1" dirty="0">
                <a:solidFill>
                  <a:schemeClr val="accent5"/>
                </a:solidFill>
              </a:rPr>
              <a:t>"aligned" </a:t>
            </a:r>
            <a:r>
              <a:rPr lang="en-US" sz="2200" dirty="0"/>
              <a:t>to specific starting addresses based on type</a:t>
            </a:r>
          </a:p>
          <a:p>
            <a:pPr>
              <a:tabLst>
                <a:tab pos="2166938" algn="l"/>
                <a:tab pos="3436938" algn="l"/>
                <a:tab pos="3995738" algn="l"/>
              </a:tabLst>
              <a:defRPr/>
            </a:pPr>
            <a:r>
              <a:rPr lang="en-US" sz="2200" dirty="0">
                <a:solidFill>
                  <a:schemeClr val="tx2"/>
                </a:solidFill>
                <a:latin typeface="Consolas" panose="020B0609020204030204" pitchFamily="49" charset="0"/>
                <a:cs typeface="Consolas" panose="020B0609020204030204" pitchFamily="49" charset="0"/>
              </a:rPr>
              <a:t>char (1 byte) </a:t>
            </a:r>
          </a:p>
          <a:p>
            <a:pPr lvl="1">
              <a:tabLst>
                <a:tab pos="2166938" algn="l"/>
                <a:tab pos="3436938" algn="l"/>
                <a:tab pos="3995738" algn="l"/>
              </a:tabLst>
              <a:defRPr/>
            </a:pPr>
            <a:r>
              <a:rPr lang="en-US" sz="2200" dirty="0">
                <a:solidFill>
                  <a:schemeClr val="tx2"/>
                </a:solidFill>
              </a:rPr>
              <a:t>can start at any address</a:t>
            </a:r>
          </a:p>
          <a:p>
            <a:pPr>
              <a:tabLst>
                <a:tab pos="2166938" algn="l"/>
                <a:tab pos="3436938" algn="l"/>
                <a:tab pos="3995738" algn="l"/>
              </a:tabLst>
              <a:defRPr/>
            </a:pPr>
            <a:r>
              <a:rPr lang="en-US" sz="2200" dirty="0">
                <a:solidFill>
                  <a:schemeClr val="tx2"/>
                </a:solidFill>
                <a:latin typeface="Consolas" panose="020B0609020204030204" pitchFamily="49" charset="0"/>
                <a:cs typeface="Consolas" panose="020B0609020204030204" pitchFamily="49" charset="0"/>
              </a:rPr>
              <a:t>short (2 bytes) </a:t>
            </a:r>
            <a:r>
              <a:rPr lang="en-US" sz="2200" dirty="0">
                <a:solidFill>
                  <a:schemeClr val="tx2"/>
                </a:solidFill>
              </a:rPr>
              <a:t>start only at </a:t>
            </a:r>
            <a:r>
              <a:rPr lang="en-US" sz="2200" dirty="0">
                <a:solidFill>
                  <a:srgbClr val="7030A0"/>
                </a:solidFill>
              </a:rPr>
              <a:t>addresses ending in</a:t>
            </a:r>
          </a:p>
          <a:p>
            <a:pPr lvl="1">
              <a:tabLst>
                <a:tab pos="2166938" algn="l"/>
                <a:tab pos="3436938" algn="l"/>
                <a:tab pos="3995738" algn="l"/>
              </a:tabLst>
              <a:defRPr/>
            </a:pPr>
            <a:r>
              <a:rPr lang="en-US" sz="2200" dirty="0">
                <a:solidFill>
                  <a:schemeClr val="tx2"/>
                </a:solidFill>
              </a:rPr>
              <a:t>b..0</a:t>
            </a:r>
            <a:r>
              <a:rPr lang="en-US" sz="2200" dirty="0">
                <a:solidFill>
                  <a:srgbClr val="FF0000"/>
                </a:solidFill>
              </a:rPr>
              <a:t>0</a:t>
            </a:r>
            <a:r>
              <a:rPr lang="en-US" sz="2200" dirty="0">
                <a:solidFill>
                  <a:schemeClr val="tx2"/>
                </a:solidFill>
              </a:rPr>
              <a:t> or b..1</a:t>
            </a:r>
            <a:r>
              <a:rPr lang="en-US" sz="2200" dirty="0">
                <a:solidFill>
                  <a:srgbClr val="FF0000"/>
                </a:solidFill>
              </a:rPr>
              <a:t>0</a:t>
            </a:r>
            <a:r>
              <a:rPr lang="en-US" sz="2200" dirty="0">
                <a:solidFill>
                  <a:schemeClr val="tx2"/>
                </a:solidFill>
              </a:rPr>
              <a:t> (.align 1)  </a:t>
            </a:r>
            <a:r>
              <a:rPr lang="en-US" sz="2200" dirty="0">
                <a:solidFill>
                  <a:schemeClr val="accent5"/>
                </a:solidFill>
              </a:rPr>
              <a:t>// last </a:t>
            </a:r>
            <a:r>
              <a:rPr lang="en-US" sz="2200" b="1" dirty="0">
                <a:solidFill>
                  <a:schemeClr val="accent5"/>
                </a:solidFill>
              </a:rPr>
              <a:t>bit</a:t>
            </a:r>
            <a:r>
              <a:rPr lang="en-US" sz="2200" dirty="0">
                <a:solidFill>
                  <a:schemeClr val="accent5"/>
                </a:solidFill>
              </a:rPr>
              <a:t> must be 0</a:t>
            </a:r>
          </a:p>
          <a:p>
            <a:pPr>
              <a:tabLst>
                <a:tab pos="2166938" algn="l"/>
                <a:tab pos="3436938" algn="l"/>
                <a:tab pos="3995738" algn="l"/>
              </a:tabLst>
              <a:defRPr/>
            </a:pPr>
            <a:r>
              <a:rPr lang="en-US" sz="2200" dirty="0">
                <a:solidFill>
                  <a:schemeClr val="tx2"/>
                </a:solidFill>
                <a:latin typeface="Consolas" panose="020B0609020204030204" pitchFamily="49" charset="0"/>
                <a:cs typeface="Consolas" panose="020B0609020204030204" pitchFamily="49" charset="0"/>
              </a:rPr>
              <a:t>int (4 bytes) </a:t>
            </a:r>
            <a:r>
              <a:rPr lang="en-US" sz="2200" dirty="0">
                <a:solidFill>
                  <a:schemeClr val="tx2"/>
                </a:solidFill>
              </a:rPr>
              <a:t>can start only at </a:t>
            </a:r>
            <a:r>
              <a:rPr lang="en-US" sz="2200" dirty="0">
                <a:solidFill>
                  <a:srgbClr val="7030A0"/>
                </a:solidFill>
              </a:rPr>
              <a:t>addresses ending </a:t>
            </a:r>
            <a:r>
              <a:rPr lang="en-US" sz="2200" dirty="0">
                <a:solidFill>
                  <a:schemeClr val="tx2"/>
                </a:solidFill>
              </a:rPr>
              <a:t>in </a:t>
            </a:r>
          </a:p>
          <a:p>
            <a:pPr lvl="1">
              <a:tabLst>
                <a:tab pos="2166938" algn="l"/>
                <a:tab pos="3436938" algn="l"/>
                <a:tab pos="3995738" algn="l"/>
              </a:tabLst>
              <a:defRPr/>
            </a:pPr>
            <a:r>
              <a:rPr lang="en-US" sz="2200" dirty="0">
                <a:solidFill>
                  <a:schemeClr val="tx2"/>
                </a:solidFill>
              </a:rPr>
              <a:t>0b..</a:t>
            </a:r>
            <a:r>
              <a:rPr lang="en-US" sz="2200" dirty="0">
                <a:solidFill>
                  <a:srgbClr val="FF0000"/>
                </a:solidFill>
              </a:rPr>
              <a:t>00</a:t>
            </a:r>
            <a:r>
              <a:rPr lang="en-US" sz="2200" dirty="0">
                <a:solidFill>
                  <a:schemeClr val="tx2"/>
                </a:solidFill>
              </a:rPr>
              <a:t>  (.align 2)  </a:t>
            </a:r>
            <a:r>
              <a:rPr lang="en-US" sz="2200" dirty="0">
                <a:solidFill>
                  <a:schemeClr val="accent5"/>
                </a:solidFill>
              </a:rPr>
              <a:t>// last </a:t>
            </a:r>
            <a:r>
              <a:rPr lang="en-US" sz="2200" b="1" dirty="0">
                <a:solidFill>
                  <a:schemeClr val="accent5"/>
                </a:solidFill>
              </a:rPr>
              <a:t>two bits </a:t>
            </a:r>
            <a:r>
              <a:rPr lang="en-US" sz="2200" dirty="0">
                <a:solidFill>
                  <a:schemeClr val="accent5"/>
                </a:solidFill>
              </a:rPr>
              <a:t>must be 0</a:t>
            </a:r>
          </a:p>
        </p:txBody>
      </p:sp>
      <p:grpSp>
        <p:nvGrpSpPr>
          <p:cNvPr id="79" name="Group 78">
            <a:extLst>
              <a:ext uri="{FF2B5EF4-FFF2-40B4-BE49-F238E27FC236}">
                <a16:creationId xmlns:a16="http://schemas.microsoft.com/office/drawing/2014/main" id="{5B83BE0E-FF3B-0C4E-B96D-2513E8ACEB58}"/>
              </a:ext>
            </a:extLst>
          </p:cNvPr>
          <p:cNvGrpSpPr/>
          <p:nvPr/>
        </p:nvGrpSpPr>
        <p:grpSpPr>
          <a:xfrm>
            <a:off x="7782486" y="544867"/>
            <a:ext cx="1091967" cy="5870865"/>
            <a:chOff x="9152482" y="537719"/>
            <a:chExt cx="1091967" cy="5870865"/>
          </a:xfrm>
        </p:grpSpPr>
        <p:grpSp>
          <p:nvGrpSpPr>
            <p:cNvPr id="20" name="Group 31">
              <a:extLst>
                <a:ext uri="{FF2B5EF4-FFF2-40B4-BE49-F238E27FC236}">
                  <a16:creationId xmlns:a16="http://schemas.microsoft.com/office/drawing/2014/main" id="{EE9E636E-B3EE-A545-A999-9B9956F5C346}"/>
                </a:ext>
              </a:extLst>
            </p:cNvPr>
            <p:cNvGrpSpPr>
              <a:grpSpLocks/>
            </p:cNvGrpSpPr>
            <p:nvPr>
              <p:custDataLst>
                <p:tags r:id="rId65"/>
              </p:custDataLst>
            </p:nvPr>
          </p:nvGrpSpPr>
          <p:grpSpPr bwMode="auto">
            <a:xfrm>
              <a:off x="9393666" y="1523715"/>
              <a:ext cx="609600" cy="4876800"/>
              <a:chOff x="3792" y="768"/>
              <a:chExt cx="240" cy="3072"/>
            </a:xfrm>
          </p:grpSpPr>
          <p:sp>
            <p:nvSpPr>
              <p:cNvPr id="21" name="Rectangle 32">
                <a:extLst>
                  <a:ext uri="{FF2B5EF4-FFF2-40B4-BE49-F238E27FC236}">
                    <a16:creationId xmlns:a16="http://schemas.microsoft.com/office/drawing/2014/main" id="{EE455D4D-F42E-EF41-87DC-D3CC1A82E428}"/>
                  </a:ext>
                </a:extLst>
              </p:cNvPr>
              <p:cNvSpPr>
                <a:spLocks noChangeArrowheads="1"/>
              </p:cNvSpPr>
              <p:nvPr>
                <p:custDataLst>
                  <p:tags r:id="rId71"/>
                </p:custDataLst>
              </p:nvPr>
            </p:nvSpPr>
            <p:spPr bwMode="auto">
              <a:xfrm>
                <a:off x="3792" y="768"/>
                <a:ext cx="240" cy="768"/>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22" name="Rectangle 33">
                <a:extLst>
                  <a:ext uri="{FF2B5EF4-FFF2-40B4-BE49-F238E27FC236}">
                    <a16:creationId xmlns:a16="http://schemas.microsoft.com/office/drawing/2014/main" id="{DAE69A20-B09E-E442-A91F-E6AA3B6AF20A}"/>
                  </a:ext>
                </a:extLst>
              </p:cNvPr>
              <p:cNvSpPr>
                <a:spLocks noChangeArrowheads="1"/>
              </p:cNvSpPr>
              <p:nvPr>
                <p:custDataLst>
                  <p:tags r:id="rId72"/>
                </p:custDataLst>
              </p:nvPr>
            </p:nvSpPr>
            <p:spPr bwMode="auto">
              <a:xfrm>
                <a:off x="3792" y="1536"/>
                <a:ext cx="240" cy="768"/>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23" name="Rectangle 34">
                <a:extLst>
                  <a:ext uri="{FF2B5EF4-FFF2-40B4-BE49-F238E27FC236}">
                    <a16:creationId xmlns:a16="http://schemas.microsoft.com/office/drawing/2014/main" id="{358D5470-1ED4-0A48-816E-0BE8D52FB676}"/>
                  </a:ext>
                </a:extLst>
              </p:cNvPr>
              <p:cNvSpPr>
                <a:spLocks noChangeArrowheads="1"/>
              </p:cNvSpPr>
              <p:nvPr>
                <p:custDataLst>
                  <p:tags r:id="rId73"/>
                </p:custDataLst>
              </p:nvPr>
            </p:nvSpPr>
            <p:spPr bwMode="auto">
              <a:xfrm>
                <a:off x="3792" y="2304"/>
                <a:ext cx="240" cy="768"/>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24" name="Rectangle 35">
                <a:extLst>
                  <a:ext uri="{FF2B5EF4-FFF2-40B4-BE49-F238E27FC236}">
                    <a16:creationId xmlns:a16="http://schemas.microsoft.com/office/drawing/2014/main" id="{1BB5C5F8-F01B-B64C-A9CE-33A0BC146D17}"/>
                  </a:ext>
                </a:extLst>
              </p:cNvPr>
              <p:cNvSpPr>
                <a:spLocks noChangeArrowheads="1"/>
              </p:cNvSpPr>
              <p:nvPr>
                <p:custDataLst>
                  <p:tags r:id="rId74"/>
                </p:custDataLst>
              </p:nvPr>
            </p:nvSpPr>
            <p:spPr bwMode="auto">
              <a:xfrm>
                <a:off x="3792" y="3072"/>
                <a:ext cx="240" cy="768"/>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grpSp>
        <p:sp>
          <p:nvSpPr>
            <p:cNvPr id="25" name="Text Box 36">
              <a:extLst>
                <a:ext uri="{FF2B5EF4-FFF2-40B4-BE49-F238E27FC236}">
                  <a16:creationId xmlns:a16="http://schemas.microsoft.com/office/drawing/2014/main" id="{F1EB100F-CC1B-2342-8DE4-96F85DC95A6F}"/>
                </a:ext>
              </a:extLst>
            </p:cNvPr>
            <p:cNvSpPr txBox="1">
              <a:spLocks noChangeArrowheads="1"/>
            </p:cNvSpPr>
            <p:nvPr>
              <p:custDataLst>
                <p:tags r:id="rId66"/>
              </p:custDataLst>
            </p:nvPr>
          </p:nvSpPr>
          <p:spPr bwMode="auto">
            <a:xfrm>
              <a:off x="9152482" y="537719"/>
              <a:ext cx="1091967" cy="1015663"/>
            </a:xfrm>
            <a:prstGeom prst="rect">
              <a:avLst/>
            </a:prstGeom>
            <a:noFill/>
            <a:ln w="25400">
              <a:noFill/>
              <a:miter lim="800000"/>
              <a:headEnd/>
              <a:tailEnd/>
            </a:ln>
          </p:spPr>
          <p:txBody>
            <a:bodyPr wrap="non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32-bit</a:t>
              </a: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units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(4 bytes)</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34" name="Rectangle 63">
              <a:extLst>
                <a:ext uri="{FF2B5EF4-FFF2-40B4-BE49-F238E27FC236}">
                  <a16:creationId xmlns:a16="http://schemas.microsoft.com/office/drawing/2014/main" id="{EE553DBE-5CFC-8A4C-8CAF-1E7CD7AEFC93}"/>
                </a:ext>
              </a:extLst>
            </p:cNvPr>
            <p:cNvSpPr>
              <a:spLocks noChangeArrowheads="1"/>
            </p:cNvSpPr>
            <p:nvPr>
              <p:custDataLst>
                <p:tags r:id="rId67"/>
              </p:custDataLst>
            </p:nvPr>
          </p:nvSpPr>
          <p:spPr bwMode="auto">
            <a:xfrm>
              <a:off x="9393666" y="2066644"/>
              <a:ext cx="609600" cy="738664"/>
            </a:xfrm>
            <a:prstGeom prst="rect">
              <a:avLst/>
            </a:prstGeom>
            <a:noFill/>
            <a:ln w="25400">
              <a:noFill/>
              <a:miter lim="800000"/>
              <a:headEnd/>
              <a:tailEnd/>
            </a:ln>
          </p:spPr>
          <p:txBody>
            <a:bodyPr>
              <a:spAutoFit/>
            </a:bodyPr>
            <a:lstStyle/>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Start </a:t>
              </a:r>
            </a:p>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At</a:t>
              </a:r>
            </a:p>
            <a:p>
              <a:pPr algn="ctr">
                <a:lnSpc>
                  <a:spcPct val="100000"/>
                </a:lnSpc>
              </a:pPr>
              <a:r>
                <a:rPr lang="en-US" sz="1400" b="0" dirty="0">
                  <a:latin typeface="Calibri" panose="020F0502020204030204" pitchFamily="34" charset="0"/>
                  <a:cs typeface="Calibri" panose="020F0502020204030204" pitchFamily="34" charset="0"/>
                </a:rPr>
                <a:t>??</a:t>
              </a:r>
            </a:p>
          </p:txBody>
        </p:sp>
        <p:sp>
          <p:nvSpPr>
            <p:cNvPr id="35" name="Rectangle 64">
              <a:extLst>
                <a:ext uri="{FF2B5EF4-FFF2-40B4-BE49-F238E27FC236}">
                  <a16:creationId xmlns:a16="http://schemas.microsoft.com/office/drawing/2014/main" id="{79672156-6AAD-D547-9E10-AE7E32BD34F2}"/>
                </a:ext>
              </a:extLst>
            </p:cNvPr>
            <p:cNvSpPr>
              <a:spLocks noChangeArrowheads="1"/>
            </p:cNvSpPr>
            <p:nvPr>
              <p:custDataLst>
                <p:tags r:id="rId68"/>
              </p:custDataLst>
            </p:nvPr>
          </p:nvSpPr>
          <p:spPr bwMode="auto">
            <a:xfrm>
              <a:off x="9407956" y="3275831"/>
              <a:ext cx="609600" cy="738664"/>
            </a:xfrm>
            <a:prstGeom prst="rect">
              <a:avLst/>
            </a:prstGeom>
            <a:noFill/>
            <a:ln w="25400">
              <a:noFill/>
              <a:miter lim="800000"/>
              <a:headEnd/>
              <a:tailEnd/>
            </a:ln>
          </p:spPr>
          <p:txBody>
            <a:bodyPr>
              <a:spAutoFit/>
            </a:bodyPr>
            <a:lstStyle/>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Start </a:t>
              </a:r>
            </a:p>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at</a:t>
              </a:r>
            </a:p>
            <a:p>
              <a:pPr algn="ctr">
                <a:lnSpc>
                  <a:spcPct val="100000"/>
                </a:lnSpc>
              </a:pPr>
              <a:r>
                <a:rPr lang="en-US" sz="1400" b="0" dirty="0">
                  <a:latin typeface="Calibri" panose="020F0502020204030204" pitchFamily="34" charset="0"/>
                  <a:cs typeface="Calibri" panose="020F0502020204030204" pitchFamily="34" charset="0"/>
                </a:rPr>
                <a:t>??</a:t>
              </a:r>
            </a:p>
          </p:txBody>
        </p:sp>
        <p:sp>
          <p:nvSpPr>
            <p:cNvPr id="36" name="Rectangle 65">
              <a:extLst>
                <a:ext uri="{FF2B5EF4-FFF2-40B4-BE49-F238E27FC236}">
                  <a16:creationId xmlns:a16="http://schemas.microsoft.com/office/drawing/2014/main" id="{6F24F4C6-B741-A447-9C1C-593589E47B67}"/>
                </a:ext>
              </a:extLst>
            </p:cNvPr>
            <p:cNvSpPr>
              <a:spLocks noChangeArrowheads="1"/>
            </p:cNvSpPr>
            <p:nvPr>
              <p:custDataLst>
                <p:tags r:id="rId69"/>
              </p:custDataLst>
            </p:nvPr>
          </p:nvSpPr>
          <p:spPr bwMode="auto">
            <a:xfrm>
              <a:off x="9393666" y="4442650"/>
              <a:ext cx="609600" cy="738664"/>
            </a:xfrm>
            <a:prstGeom prst="rect">
              <a:avLst/>
            </a:prstGeom>
            <a:noFill/>
            <a:ln w="25400">
              <a:noFill/>
              <a:miter lim="800000"/>
              <a:headEnd/>
              <a:tailEnd/>
            </a:ln>
          </p:spPr>
          <p:txBody>
            <a:bodyPr>
              <a:spAutoFit/>
            </a:bodyPr>
            <a:lstStyle/>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Start  </a:t>
              </a:r>
            </a:p>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at</a:t>
              </a:r>
            </a:p>
            <a:p>
              <a:pPr algn="ctr">
                <a:lnSpc>
                  <a:spcPct val="100000"/>
                </a:lnSpc>
              </a:pPr>
              <a:r>
                <a:rPr lang="en-US" sz="1400" b="0" dirty="0">
                  <a:latin typeface="Calibri" panose="020F0502020204030204" pitchFamily="34" charset="0"/>
                  <a:cs typeface="Calibri" panose="020F0502020204030204" pitchFamily="34" charset="0"/>
                </a:rPr>
                <a:t>??</a:t>
              </a:r>
            </a:p>
          </p:txBody>
        </p:sp>
        <p:sp>
          <p:nvSpPr>
            <p:cNvPr id="37" name="Rectangle 66">
              <a:extLst>
                <a:ext uri="{FF2B5EF4-FFF2-40B4-BE49-F238E27FC236}">
                  <a16:creationId xmlns:a16="http://schemas.microsoft.com/office/drawing/2014/main" id="{0170AB2E-89AA-1041-B330-3022B2441E7E}"/>
                </a:ext>
              </a:extLst>
            </p:cNvPr>
            <p:cNvSpPr>
              <a:spLocks noChangeArrowheads="1"/>
            </p:cNvSpPr>
            <p:nvPr>
              <p:custDataLst>
                <p:tags r:id="rId70"/>
              </p:custDataLst>
            </p:nvPr>
          </p:nvSpPr>
          <p:spPr bwMode="auto">
            <a:xfrm>
              <a:off x="9407956" y="5669920"/>
              <a:ext cx="609600" cy="738664"/>
            </a:xfrm>
            <a:prstGeom prst="rect">
              <a:avLst/>
            </a:prstGeom>
            <a:noFill/>
            <a:ln w="25400">
              <a:noFill/>
              <a:miter lim="800000"/>
              <a:headEnd/>
              <a:tailEnd/>
            </a:ln>
          </p:spPr>
          <p:txBody>
            <a:bodyPr>
              <a:spAutoFit/>
            </a:bodyPr>
            <a:lstStyle/>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Start </a:t>
              </a:r>
            </a:p>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at</a:t>
              </a:r>
            </a:p>
            <a:p>
              <a:pPr algn="ctr">
                <a:lnSpc>
                  <a:spcPct val="100000"/>
                </a:lnSpc>
              </a:pPr>
              <a:r>
                <a:rPr lang="en-US" sz="1400" b="0" dirty="0">
                  <a:latin typeface="Calibri" panose="020F0502020204030204" pitchFamily="34" charset="0"/>
                  <a:cs typeface="Calibri" panose="020F0502020204030204" pitchFamily="34" charset="0"/>
                </a:rPr>
                <a:t>??</a:t>
              </a:r>
            </a:p>
          </p:txBody>
        </p:sp>
      </p:grpSp>
      <p:grpSp>
        <p:nvGrpSpPr>
          <p:cNvPr id="38" name="Group 80">
            <a:extLst>
              <a:ext uri="{FF2B5EF4-FFF2-40B4-BE49-F238E27FC236}">
                <a16:creationId xmlns:a16="http://schemas.microsoft.com/office/drawing/2014/main" id="{25092A57-AC2D-644A-A9F2-F1638B9F5E20}"/>
              </a:ext>
            </a:extLst>
          </p:cNvPr>
          <p:cNvGrpSpPr>
            <a:grpSpLocks/>
          </p:cNvGrpSpPr>
          <p:nvPr>
            <p:custDataLst>
              <p:tags r:id="rId1"/>
            </p:custDataLst>
          </p:nvPr>
        </p:nvGrpSpPr>
        <p:grpSpPr bwMode="auto">
          <a:xfrm>
            <a:off x="8062420" y="2520688"/>
            <a:ext cx="495300" cy="3832226"/>
            <a:chOff x="3120" y="1392"/>
            <a:chExt cx="312" cy="2414"/>
          </a:xfrm>
        </p:grpSpPr>
        <p:sp>
          <p:nvSpPr>
            <p:cNvPr id="39" name="Rectangle 74">
              <a:extLst>
                <a:ext uri="{FF2B5EF4-FFF2-40B4-BE49-F238E27FC236}">
                  <a16:creationId xmlns:a16="http://schemas.microsoft.com/office/drawing/2014/main" id="{D36D4BC0-481A-8549-9AC5-695F55482922}"/>
                </a:ext>
              </a:extLst>
            </p:cNvPr>
            <p:cNvSpPr>
              <a:spLocks noChangeArrowheads="1"/>
            </p:cNvSpPr>
            <p:nvPr>
              <p:custDataLst>
                <p:tags r:id="rId61"/>
              </p:custDataLst>
            </p:nvPr>
          </p:nvSpPr>
          <p:spPr bwMode="auto">
            <a:xfrm>
              <a:off x="3120" y="1392"/>
              <a:ext cx="288" cy="144"/>
            </a:xfrm>
            <a:prstGeom prst="rect">
              <a:avLst/>
            </a:prstGeom>
            <a:solidFill>
              <a:schemeClr val="bg1"/>
            </a:solidFill>
            <a:ln w="19050">
              <a:noFill/>
              <a:miter lim="800000"/>
              <a:headEnd/>
              <a:tailEnd type="none" w="sm" len="sm"/>
            </a:ln>
          </p:spPr>
          <p:txBody>
            <a:bodyPr wrap="none" lIns="45720" rIns="45720" anchor="ctr"/>
            <a:lstStyle/>
            <a:p>
              <a:pPr algn="ctr"/>
              <a:r>
                <a:rPr lang="en-US" sz="1400" b="1" dirty="0">
                  <a:solidFill>
                    <a:schemeClr val="accent1"/>
                  </a:solidFill>
                  <a:latin typeface="Roboto Regular" charset="0"/>
                  <a:cs typeface="Roboto Regular" charset="0"/>
                </a:rPr>
                <a:t>b..00</a:t>
              </a:r>
            </a:p>
          </p:txBody>
        </p:sp>
        <p:sp>
          <p:nvSpPr>
            <p:cNvPr id="40" name="Rectangle 75">
              <a:extLst>
                <a:ext uri="{FF2B5EF4-FFF2-40B4-BE49-F238E27FC236}">
                  <a16:creationId xmlns:a16="http://schemas.microsoft.com/office/drawing/2014/main" id="{E5BC1B97-5E8A-B746-A131-38A86C6D5FD1}"/>
                </a:ext>
              </a:extLst>
            </p:cNvPr>
            <p:cNvSpPr>
              <a:spLocks noChangeArrowheads="1"/>
            </p:cNvSpPr>
            <p:nvPr>
              <p:custDataLst>
                <p:tags r:id="rId62"/>
              </p:custDataLst>
            </p:nvPr>
          </p:nvSpPr>
          <p:spPr bwMode="auto">
            <a:xfrm>
              <a:off x="3120" y="2160"/>
              <a:ext cx="288" cy="144"/>
            </a:xfrm>
            <a:prstGeom prst="rect">
              <a:avLst/>
            </a:prstGeom>
            <a:solidFill>
              <a:schemeClr val="bg1"/>
            </a:solidFill>
            <a:ln w="19050">
              <a:noFill/>
              <a:miter lim="800000"/>
              <a:headEnd/>
              <a:tailEnd type="none" w="sm" len="sm"/>
            </a:ln>
          </p:spPr>
          <p:txBody>
            <a:bodyPr wrap="none" lIns="45720" rIns="45720" anchor="ctr"/>
            <a:lstStyle/>
            <a:p>
              <a:pPr algn="ctr"/>
              <a:r>
                <a:rPr lang="en-US" sz="1400" b="1" dirty="0">
                  <a:solidFill>
                    <a:schemeClr val="accent1"/>
                  </a:solidFill>
                  <a:latin typeface="Roboto Regular" charset="0"/>
                  <a:cs typeface="Roboto Regular" charset="0"/>
                </a:rPr>
                <a:t>b..00</a:t>
              </a:r>
            </a:p>
          </p:txBody>
        </p:sp>
        <p:sp>
          <p:nvSpPr>
            <p:cNvPr id="41" name="Rectangle 76">
              <a:extLst>
                <a:ext uri="{FF2B5EF4-FFF2-40B4-BE49-F238E27FC236}">
                  <a16:creationId xmlns:a16="http://schemas.microsoft.com/office/drawing/2014/main" id="{7979580B-8F76-264C-8AEA-AC0FA7D03CD5}"/>
                </a:ext>
              </a:extLst>
            </p:cNvPr>
            <p:cNvSpPr>
              <a:spLocks noChangeArrowheads="1"/>
            </p:cNvSpPr>
            <p:nvPr>
              <p:custDataLst>
                <p:tags r:id="rId63"/>
              </p:custDataLst>
            </p:nvPr>
          </p:nvSpPr>
          <p:spPr bwMode="auto">
            <a:xfrm>
              <a:off x="3144" y="2932"/>
              <a:ext cx="288" cy="144"/>
            </a:xfrm>
            <a:prstGeom prst="rect">
              <a:avLst/>
            </a:prstGeom>
            <a:solidFill>
              <a:schemeClr val="bg1"/>
            </a:solidFill>
            <a:ln w="19050">
              <a:noFill/>
              <a:miter lim="800000"/>
              <a:headEnd/>
              <a:tailEnd type="none" w="sm" len="sm"/>
            </a:ln>
          </p:spPr>
          <p:txBody>
            <a:bodyPr wrap="none" lIns="45720" rIns="45720" anchor="ctr"/>
            <a:lstStyle/>
            <a:p>
              <a:pPr algn="ctr"/>
              <a:r>
                <a:rPr lang="en-US" sz="1400" b="1" dirty="0">
                  <a:solidFill>
                    <a:schemeClr val="accent1"/>
                  </a:solidFill>
                  <a:latin typeface="Roboto Regular" charset="0"/>
                  <a:cs typeface="Roboto Regular" charset="0"/>
                </a:rPr>
                <a:t>b..00</a:t>
              </a:r>
            </a:p>
          </p:txBody>
        </p:sp>
        <p:sp>
          <p:nvSpPr>
            <p:cNvPr id="42" name="Rectangle 77">
              <a:extLst>
                <a:ext uri="{FF2B5EF4-FFF2-40B4-BE49-F238E27FC236}">
                  <a16:creationId xmlns:a16="http://schemas.microsoft.com/office/drawing/2014/main" id="{AB4BFD14-DF46-C945-A1B3-FF9E435312B0}"/>
                </a:ext>
              </a:extLst>
            </p:cNvPr>
            <p:cNvSpPr>
              <a:spLocks noChangeArrowheads="1"/>
            </p:cNvSpPr>
            <p:nvPr>
              <p:custDataLst>
                <p:tags r:id="rId64"/>
              </p:custDataLst>
            </p:nvPr>
          </p:nvSpPr>
          <p:spPr bwMode="auto">
            <a:xfrm>
              <a:off x="3120" y="3662"/>
              <a:ext cx="288" cy="144"/>
            </a:xfrm>
            <a:prstGeom prst="rect">
              <a:avLst/>
            </a:prstGeom>
            <a:solidFill>
              <a:schemeClr val="bg1"/>
            </a:solidFill>
            <a:ln w="19050">
              <a:noFill/>
              <a:miter lim="800000"/>
              <a:headEnd/>
              <a:tailEnd type="none" w="sm" len="sm"/>
            </a:ln>
          </p:spPr>
          <p:txBody>
            <a:bodyPr wrap="none" lIns="45720" rIns="45720" anchor="ctr"/>
            <a:lstStyle/>
            <a:p>
              <a:pPr algn="ctr"/>
              <a:r>
                <a:rPr lang="en-US" sz="1400" b="1" dirty="0">
                  <a:solidFill>
                    <a:schemeClr val="accent1"/>
                  </a:solidFill>
                  <a:latin typeface="Roboto Regular" charset="0"/>
                  <a:cs typeface="Roboto Regular" charset="0"/>
                </a:rPr>
                <a:t>b..00</a:t>
              </a:r>
            </a:p>
          </p:txBody>
        </p:sp>
      </p:grpSp>
      <p:grpSp>
        <p:nvGrpSpPr>
          <p:cNvPr id="4" name="Group 3">
            <a:extLst>
              <a:ext uri="{FF2B5EF4-FFF2-40B4-BE49-F238E27FC236}">
                <a16:creationId xmlns:a16="http://schemas.microsoft.com/office/drawing/2014/main" id="{F342D727-DC8B-C149-806C-22F2C9AE592C}"/>
              </a:ext>
            </a:extLst>
          </p:cNvPr>
          <p:cNvGrpSpPr/>
          <p:nvPr/>
        </p:nvGrpSpPr>
        <p:grpSpPr>
          <a:xfrm>
            <a:off x="9802663" y="559019"/>
            <a:ext cx="1940181" cy="5911696"/>
            <a:chOff x="10353814" y="329001"/>
            <a:chExt cx="1940181" cy="5911696"/>
          </a:xfrm>
        </p:grpSpPr>
        <p:sp>
          <p:nvSpPr>
            <p:cNvPr id="5" name="Rectangle 2">
              <a:extLst>
                <a:ext uri="{FF2B5EF4-FFF2-40B4-BE49-F238E27FC236}">
                  <a16:creationId xmlns:a16="http://schemas.microsoft.com/office/drawing/2014/main" id="{59253D2D-9A7B-C442-8703-EB281E5CE7C5}"/>
                </a:ext>
              </a:extLst>
            </p:cNvPr>
            <p:cNvSpPr>
              <a:spLocks noChangeArrowheads="1"/>
            </p:cNvSpPr>
            <p:nvPr>
              <p:custDataLst>
                <p:tags r:id="rId27"/>
              </p:custDataLst>
            </p:nvPr>
          </p:nvSpPr>
          <p:spPr bwMode="auto">
            <a:xfrm>
              <a:off x="10568416" y="13063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6" name="Rectangle 3">
              <a:extLst>
                <a:ext uri="{FF2B5EF4-FFF2-40B4-BE49-F238E27FC236}">
                  <a16:creationId xmlns:a16="http://schemas.microsoft.com/office/drawing/2014/main" id="{CF9DD959-24DA-AC43-A52E-F076177B15D9}"/>
                </a:ext>
              </a:extLst>
            </p:cNvPr>
            <p:cNvSpPr>
              <a:spLocks noChangeArrowheads="1"/>
            </p:cNvSpPr>
            <p:nvPr>
              <p:custDataLst>
                <p:tags r:id="rId28"/>
              </p:custDataLst>
            </p:nvPr>
          </p:nvSpPr>
          <p:spPr bwMode="auto">
            <a:xfrm>
              <a:off x="10568416" y="16111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7" name="Rectangle 4">
              <a:extLst>
                <a:ext uri="{FF2B5EF4-FFF2-40B4-BE49-F238E27FC236}">
                  <a16:creationId xmlns:a16="http://schemas.microsoft.com/office/drawing/2014/main" id="{24D1C78E-F229-BC4A-8B64-E5D1AC4C09AC}"/>
                </a:ext>
              </a:extLst>
            </p:cNvPr>
            <p:cNvSpPr>
              <a:spLocks noChangeArrowheads="1"/>
            </p:cNvSpPr>
            <p:nvPr>
              <p:custDataLst>
                <p:tags r:id="rId29"/>
              </p:custDataLst>
            </p:nvPr>
          </p:nvSpPr>
          <p:spPr bwMode="auto">
            <a:xfrm>
              <a:off x="10568416" y="19159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8" name="Rectangle 5">
              <a:extLst>
                <a:ext uri="{FF2B5EF4-FFF2-40B4-BE49-F238E27FC236}">
                  <a16:creationId xmlns:a16="http://schemas.microsoft.com/office/drawing/2014/main" id="{810EDB35-8C80-F244-9C56-FCD421E48786}"/>
                </a:ext>
              </a:extLst>
            </p:cNvPr>
            <p:cNvSpPr>
              <a:spLocks noChangeArrowheads="1"/>
            </p:cNvSpPr>
            <p:nvPr>
              <p:custDataLst>
                <p:tags r:id="rId30"/>
              </p:custDataLst>
            </p:nvPr>
          </p:nvSpPr>
          <p:spPr bwMode="auto">
            <a:xfrm>
              <a:off x="10568416" y="22207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9" name="Rectangle 6">
              <a:extLst>
                <a:ext uri="{FF2B5EF4-FFF2-40B4-BE49-F238E27FC236}">
                  <a16:creationId xmlns:a16="http://schemas.microsoft.com/office/drawing/2014/main" id="{D234B840-318B-D64F-86F9-BC6AA3386ED6}"/>
                </a:ext>
              </a:extLst>
            </p:cNvPr>
            <p:cNvSpPr>
              <a:spLocks noChangeArrowheads="1"/>
            </p:cNvSpPr>
            <p:nvPr>
              <p:custDataLst>
                <p:tags r:id="rId31"/>
              </p:custDataLst>
            </p:nvPr>
          </p:nvSpPr>
          <p:spPr bwMode="auto">
            <a:xfrm>
              <a:off x="10568416" y="25255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0" name="Rectangle 7">
              <a:extLst>
                <a:ext uri="{FF2B5EF4-FFF2-40B4-BE49-F238E27FC236}">
                  <a16:creationId xmlns:a16="http://schemas.microsoft.com/office/drawing/2014/main" id="{C1D9A7D5-FFC6-8147-96B4-ADF5992196A4}"/>
                </a:ext>
              </a:extLst>
            </p:cNvPr>
            <p:cNvSpPr>
              <a:spLocks noChangeArrowheads="1"/>
            </p:cNvSpPr>
            <p:nvPr>
              <p:custDataLst>
                <p:tags r:id="rId32"/>
              </p:custDataLst>
            </p:nvPr>
          </p:nvSpPr>
          <p:spPr bwMode="auto">
            <a:xfrm>
              <a:off x="10568416" y="28303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1" name="Rectangle 8">
              <a:extLst>
                <a:ext uri="{FF2B5EF4-FFF2-40B4-BE49-F238E27FC236}">
                  <a16:creationId xmlns:a16="http://schemas.microsoft.com/office/drawing/2014/main" id="{21969BA3-3CD2-F74B-B6A1-82F5B0DDA668}"/>
                </a:ext>
              </a:extLst>
            </p:cNvPr>
            <p:cNvSpPr>
              <a:spLocks noChangeArrowheads="1"/>
            </p:cNvSpPr>
            <p:nvPr>
              <p:custDataLst>
                <p:tags r:id="rId33"/>
              </p:custDataLst>
            </p:nvPr>
          </p:nvSpPr>
          <p:spPr bwMode="auto">
            <a:xfrm>
              <a:off x="10568416" y="31351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2" name="Rectangle 9">
              <a:extLst>
                <a:ext uri="{FF2B5EF4-FFF2-40B4-BE49-F238E27FC236}">
                  <a16:creationId xmlns:a16="http://schemas.microsoft.com/office/drawing/2014/main" id="{43CB5F54-95AF-4646-BC7F-9B0E5B01C88E}"/>
                </a:ext>
              </a:extLst>
            </p:cNvPr>
            <p:cNvSpPr>
              <a:spLocks noChangeArrowheads="1"/>
            </p:cNvSpPr>
            <p:nvPr>
              <p:custDataLst>
                <p:tags r:id="rId34"/>
              </p:custDataLst>
            </p:nvPr>
          </p:nvSpPr>
          <p:spPr bwMode="auto">
            <a:xfrm>
              <a:off x="10568416" y="34399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3" name="Rectangle 10">
              <a:extLst>
                <a:ext uri="{FF2B5EF4-FFF2-40B4-BE49-F238E27FC236}">
                  <a16:creationId xmlns:a16="http://schemas.microsoft.com/office/drawing/2014/main" id="{5CC523EA-CCA6-B64E-9EF0-14237E347530}"/>
                </a:ext>
              </a:extLst>
            </p:cNvPr>
            <p:cNvSpPr>
              <a:spLocks noChangeArrowheads="1"/>
            </p:cNvSpPr>
            <p:nvPr>
              <p:custDataLst>
                <p:tags r:id="rId35"/>
              </p:custDataLst>
            </p:nvPr>
          </p:nvSpPr>
          <p:spPr bwMode="auto">
            <a:xfrm>
              <a:off x="10568416" y="37447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4" name="Rectangle 11">
              <a:extLst>
                <a:ext uri="{FF2B5EF4-FFF2-40B4-BE49-F238E27FC236}">
                  <a16:creationId xmlns:a16="http://schemas.microsoft.com/office/drawing/2014/main" id="{5D5070D7-80CC-6648-BE55-2AB1586653DA}"/>
                </a:ext>
              </a:extLst>
            </p:cNvPr>
            <p:cNvSpPr>
              <a:spLocks noChangeArrowheads="1"/>
            </p:cNvSpPr>
            <p:nvPr>
              <p:custDataLst>
                <p:tags r:id="rId36"/>
              </p:custDataLst>
            </p:nvPr>
          </p:nvSpPr>
          <p:spPr bwMode="auto">
            <a:xfrm>
              <a:off x="10568416" y="40495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5" name="Rectangle 12">
              <a:extLst>
                <a:ext uri="{FF2B5EF4-FFF2-40B4-BE49-F238E27FC236}">
                  <a16:creationId xmlns:a16="http://schemas.microsoft.com/office/drawing/2014/main" id="{1614D03C-8F63-0943-85D1-0CB5569CE1AF}"/>
                </a:ext>
              </a:extLst>
            </p:cNvPr>
            <p:cNvSpPr>
              <a:spLocks noChangeArrowheads="1"/>
            </p:cNvSpPr>
            <p:nvPr>
              <p:custDataLst>
                <p:tags r:id="rId37"/>
              </p:custDataLst>
            </p:nvPr>
          </p:nvSpPr>
          <p:spPr bwMode="auto">
            <a:xfrm>
              <a:off x="10568416" y="43543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6" name="Rectangle 13">
              <a:extLst>
                <a:ext uri="{FF2B5EF4-FFF2-40B4-BE49-F238E27FC236}">
                  <a16:creationId xmlns:a16="http://schemas.microsoft.com/office/drawing/2014/main" id="{46816CD2-0734-2443-A861-BBCCCA1DA2A7}"/>
                </a:ext>
              </a:extLst>
            </p:cNvPr>
            <p:cNvSpPr>
              <a:spLocks noChangeArrowheads="1"/>
            </p:cNvSpPr>
            <p:nvPr>
              <p:custDataLst>
                <p:tags r:id="rId38"/>
              </p:custDataLst>
            </p:nvPr>
          </p:nvSpPr>
          <p:spPr bwMode="auto">
            <a:xfrm>
              <a:off x="10568416" y="46591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26" name="Text Box 37">
              <a:extLst>
                <a:ext uri="{FF2B5EF4-FFF2-40B4-BE49-F238E27FC236}">
                  <a16:creationId xmlns:a16="http://schemas.microsoft.com/office/drawing/2014/main" id="{44AEBB82-CB97-E34F-86DB-F69B7113A3A6}"/>
                </a:ext>
              </a:extLst>
            </p:cNvPr>
            <p:cNvSpPr txBox="1">
              <a:spLocks noChangeArrowheads="1"/>
            </p:cNvSpPr>
            <p:nvPr>
              <p:custDataLst>
                <p:tags r:id="rId39"/>
              </p:custDataLst>
            </p:nvPr>
          </p:nvSpPr>
          <p:spPr bwMode="auto">
            <a:xfrm>
              <a:off x="10353814" y="329001"/>
              <a:ext cx="995016" cy="1015663"/>
            </a:xfrm>
            <a:prstGeom prst="rect">
              <a:avLst/>
            </a:prstGeom>
            <a:noFill/>
            <a:ln w="25400">
              <a:noFill/>
              <a:miter lim="800000"/>
              <a:headEnd/>
              <a:tailEnd/>
            </a:ln>
          </p:spPr>
          <p:txBody>
            <a:bodyPr wrap="non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8-bit</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units</a:t>
              </a:r>
              <a:endParaRPr lang="en-US" sz="2000" b="0" dirty="0">
                <a:solidFill>
                  <a:schemeClr val="tx1">
                    <a:lumMod val="50000"/>
                  </a:schemeClr>
                </a:solidFill>
                <a:latin typeface="Calibri" panose="020F0502020204030204" pitchFamily="34" charset="0"/>
                <a:cs typeface="Calibri" panose="020F0502020204030204" pitchFamily="34" charset="0"/>
              </a:endParaRP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(1 Byte)</a:t>
              </a:r>
            </a:p>
          </p:txBody>
        </p:sp>
        <p:sp>
          <p:nvSpPr>
            <p:cNvPr id="27" name="Rectangle 39">
              <a:extLst>
                <a:ext uri="{FF2B5EF4-FFF2-40B4-BE49-F238E27FC236}">
                  <a16:creationId xmlns:a16="http://schemas.microsoft.com/office/drawing/2014/main" id="{6A07458A-DF9A-A341-B833-23A158C0350A}"/>
                </a:ext>
              </a:extLst>
            </p:cNvPr>
            <p:cNvSpPr>
              <a:spLocks noChangeArrowheads="1"/>
            </p:cNvSpPr>
            <p:nvPr>
              <p:custDataLst>
                <p:tags r:id="rId40"/>
              </p:custDataLst>
            </p:nvPr>
          </p:nvSpPr>
          <p:spPr bwMode="auto">
            <a:xfrm>
              <a:off x="10568416" y="49639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28" name="Rectangle 41">
              <a:extLst>
                <a:ext uri="{FF2B5EF4-FFF2-40B4-BE49-F238E27FC236}">
                  <a16:creationId xmlns:a16="http://schemas.microsoft.com/office/drawing/2014/main" id="{76BF7741-8D60-5A4B-8B1C-136F60E27A8C}"/>
                </a:ext>
              </a:extLst>
            </p:cNvPr>
            <p:cNvSpPr>
              <a:spLocks noChangeArrowheads="1"/>
            </p:cNvSpPr>
            <p:nvPr>
              <p:custDataLst>
                <p:tags r:id="rId41"/>
              </p:custDataLst>
            </p:nvPr>
          </p:nvSpPr>
          <p:spPr bwMode="auto">
            <a:xfrm>
              <a:off x="10568416" y="52687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29" name="Rectangle 43">
              <a:extLst>
                <a:ext uri="{FF2B5EF4-FFF2-40B4-BE49-F238E27FC236}">
                  <a16:creationId xmlns:a16="http://schemas.microsoft.com/office/drawing/2014/main" id="{6692A82C-E7D3-C742-8EA1-5465B0B86CD3}"/>
                </a:ext>
              </a:extLst>
            </p:cNvPr>
            <p:cNvSpPr>
              <a:spLocks noChangeArrowheads="1"/>
            </p:cNvSpPr>
            <p:nvPr>
              <p:custDataLst>
                <p:tags r:id="rId42"/>
              </p:custDataLst>
            </p:nvPr>
          </p:nvSpPr>
          <p:spPr bwMode="auto">
            <a:xfrm>
              <a:off x="10568416" y="55735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30" name="Rectangle 45">
              <a:extLst>
                <a:ext uri="{FF2B5EF4-FFF2-40B4-BE49-F238E27FC236}">
                  <a16:creationId xmlns:a16="http://schemas.microsoft.com/office/drawing/2014/main" id="{656847F2-4671-9E44-BB5D-FAD611AAFE18}"/>
                </a:ext>
              </a:extLst>
            </p:cNvPr>
            <p:cNvSpPr>
              <a:spLocks noChangeArrowheads="1"/>
            </p:cNvSpPr>
            <p:nvPr>
              <p:custDataLst>
                <p:tags r:id="rId43"/>
              </p:custDataLst>
            </p:nvPr>
          </p:nvSpPr>
          <p:spPr bwMode="auto">
            <a:xfrm>
              <a:off x="10568416" y="5878360"/>
              <a:ext cx="609600" cy="304800"/>
            </a:xfrm>
            <a:prstGeom prst="rect">
              <a:avLst/>
            </a:prstGeom>
            <a:solidFill>
              <a:schemeClr val="bg1"/>
            </a:solidFill>
            <a:ln w="25400">
              <a:solidFill>
                <a:schemeClr val="tx1"/>
              </a:solidFill>
              <a:miter lim="800000"/>
              <a:headEnd/>
              <a:tailEnd/>
            </a:ln>
          </p:spPr>
          <p:txBody>
            <a:bodyPr wrap="none" anchor="ctr"/>
            <a:lstStyle/>
            <a:p>
              <a:endParaRPr lang="en-US" sz="1400" b="0" dirty="0">
                <a:latin typeface="Roboto Regular" charset="0"/>
                <a:cs typeface="Roboto Regular" charset="0"/>
              </a:endParaRPr>
            </a:p>
          </p:txBody>
        </p:sp>
        <p:sp>
          <p:nvSpPr>
            <p:cNvPr id="46" name="Rectangle 14">
              <a:extLst>
                <a:ext uri="{FF2B5EF4-FFF2-40B4-BE49-F238E27FC236}">
                  <a16:creationId xmlns:a16="http://schemas.microsoft.com/office/drawing/2014/main" id="{BE5DE579-AF3E-6C47-A27D-857086AED6D2}"/>
                </a:ext>
              </a:extLst>
            </p:cNvPr>
            <p:cNvSpPr>
              <a:spLocks noChangeArrowheads="1"/>
            </p:cNvSpPr>
            <p:nvPr>
              <p:custDataLst>
                <p:tags r:id="rId44"/>
              </p:custDataLst>
            </p:nvPr>
          </p:nvSpPr>
          <p:spPr bwMode="auto">
            <a:xfrm>
              <a:off x="11223864" y="5871365"/>
              <a:ext cx="1015021"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b..001</a:t>
              </a:r>
              <a:r>
                <a:rPr lang="en-US" b="1" dirty="0">
                  <a:solidFill>
                    <a:srgbClr val="FF0000"/>
                  </a:solidFill>
                  <a:latin typeface="Calibri" panose="020F0502020204030204" pitchFamily="34" charset="0"/>
                  <a:cs typeface="Calibri" panose="020F0502020204030204" pitchFamily="34" charset="0"/>
                </a:rPr>
                <a:t>00</a:t>
              </a:r>
            </a:p>
          </p:txBody>
        </p:sp>
        <p:sp>
          <p:nvSpPr>
            <p:cNvPr id="47" name="Rectangle 15">
              <a:extLst>
                <a:ext uri="{FF2B5EF4-FFF2-40B4-BE49-F238E27FC236}">
                  <a16:creationId xmlns:a16="http://schemas.microsoft.com/office/drawing/2014/main" id="{4D59F8E6-0A26-BB49-A6EA-9167BC499836}"/>
                </a:ext>
              </a:extLst>
            </p:cNvPr>
            <p:cNvSpPr>
              <a:spLocks noChangeArrowheads="1"/>
            </p:cNvSpPr>
            <p:nvPr>
              <p:custDataLst>
                <p:tags r:id="rId45"/>
              </p:custDataLst>
            </p:nvPr>
          </p:nvSpPr>
          <p:spPr bwMode="auto">
            <a:xfrm>
              <a:off x="11223864" y="5521631"/>
              <a:ext cx="1015021"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b..001</a:t>
              </a:r>
              <a:r>
                <a:rPr lang="en-US" b="1" dirty="0">
                  <a:solidFill>
                    <a:srgbClr val="FF0000"/>
                  </a:solidFill>
                  <a:latin typeface="Calibri" panose="020F0502020204030204" pitchFamily="34" charset="0"/>
                  <a:cs typeface="Calibri" panose="020F0502020204030204" pitchFamily="34" charset="0"/>
                </a:rPr>
                <a:t>01</a:t>
              </a:r>
            </a:p>
          </p:txBody>
        </p:sp>
        <p:sp>
          <p:nvSpPr>
            <p:cNvPr id="48" name="Rectangle 16">
              <a:extLst>
                <a:ext uri="{FF2B5EF4-FFF2-40B4-BE49-F238E27FC236}">
                  <a16:creationId xmlns:a16="http://schemas.microsoft.com/office/drawing/2014/main" id="{CE624F85-D4F8-B44A-B5F2-B270D43EF5EA}"/>
                </a:ext>
              </a:extLst>
            </p:cNvPr>
            <p:cNvSpPr>
              <a:spLocks noChangeArrowheads="1"/>
            </p:cNvSpPr>
            <p:nvPr>
              <p:custDataLst>
                <p:tags r:id="rId46"/>
              </p:custDataLst>
            </p:nvPr>
          </p:nvSpPr>
          <p:spPr bwMode="auto">
            <a:xfrm>
              <a:off x="11223864" y="5233442"/>
              <a:ext cx="1015021"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b..001</a:t>
              </a:r>
              <a:r>
                <a:rPr lang="en-US" b="1" dirty="0">
                  <a:solidFill>
                    <a:srgbClr val="FF0000"/>
                  </a:solidFill>
                  <a:latin typeface="Calibri" panose="020F0502020204030204" pitchFamily="34" charset="0"/>
                  <a:cs typeface="Calibri" panose="020F0502020204030204" pitchFamily="34" charset="0"/>
                </a:rPr>
                <a:t>10</a:t>
              </a:r>
            </a:p>
          </p:txBody>
        </p:sp>
        <p:sp>
          <p:nvSpPr>
            <p:cNvPr id="49" name="Rectangle 17">
              <a:extLst>
                <a:ext uri="{FF2B5EF4-FFF2-40B4-BE49-F238E27FC236}">
                  <a16:creationId xmlns:a16="http://schemas.microsoft.com/office/drawing/2014/main" id="{576793E1-05B5-9644-9BA7-6611FB959091}"/>
                </a:ext>
              </a:extLst>
            </p:cNvPr>
            <p:cNvSpPr>
              <a:spLocks noChangeArrowheads="1"/>
            </p:cNvSpPr>
            <p:nvPr>
              <p:custDataLst>
                <p:tags r:id="rId47"/>
              </p:custDataLst>
            </p:nvPr>
          </p:nvSpPr>
          <p:spPr bwMode="auto">
            <a:xfrm>
              <a:off x="11223864" y="4925444"/>
              <a:ext cx="1015021"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b..001</a:t>
              </a:r>
              <a:r>
                <a:rPr lang="en-US" b="1" dirty="0">
                  <a:solidFill>
                    <a:srgbClr val="FF0000"/>
                  </a:solidFill>
                  <a:latin typeface="Calibri" panose="020F0502020204030204" pitchFamily="34" charset="0"/>
                  <a:cs typeface="Calibri" panose="020F0502020204030204" pitchFamily="34" charset="0"/>
                </a:rPr>
                <a:t>11</a:t>
              </a:r>
            </a:p>
          </p:txBody>
        </p:sp>
        <p:sp>
          <p:nvSpPr>
            <p:cNvPr id="50" name="Rectangle 18">
              <a:extLst>
                <a:ext uri="{FF2B5EF4-FFF2-40B4-BE49-F238E27FC236}">
                  <a16:creationId xmlns:a16="http://schemas.microsoft.com/office/drawing/2014/main" id="{B50E00FD-9B14-3F4F-95B6-7C5CE4A01C96}"/>
                </a:ext>
              </a:extLst>
            </p:cNvPr>
            <p:cNvSpPr>
              <a:spLocks noChangeArrowheads="1"/>
            </p:cNvSpPr>
            <p:nvPr>
              <p:custDataLst>
                <p:tags r:id="rId48"/>
              </p:custDataLst>
            </p:nvPr>
          </p:nvSpPr>
          <p:spPr bwMode="auto">
            <a:xfrm>
              <a:off x="11223864" y="4627682"/>
              <a:ext cx="1015021"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b..010</a:t>
              </a:r>
              <a:r>
                <a:rPr lang="en-US" b="1" dirty="0">
                  <a:solidFill>
                    <a:srgbClr val="FF0000"/>
                  </a:solidFill>
                  <a:latin typeface="Calibri" panose="020F0502020204030204" pitchFamily="34" charset="0"/>
                  <a:cs typeface="Calibri" panose="020F0502020204030204" pitchFamily="34" charset="0"/>
                </a:rPr>
                <a:t>00</a:t>
              </a:r>
            </a:p>
          </p:txBody>
        </p:sp>
        <p:sp>
          <p:nvSpPr>
            <p:cNvPr id="51" name="Rectangle 19">
              <a:extLst>
                <a:ext uri="{FF2B5EF4-FFF2-40B4-BE49-F238E27FC236}">
                  <a16:creationId xmlns:a16="http://schemas.microsoft.com/office/drawing/2014/main" id="{5DE8F6DC-896D-A94E-AC96-A71A7C5C6469}"/>
                </a:ext>
              </a:extLst>
            </p:cNvPr>
            <p:cNvSpPr>
              <a:spLocks noChangeArrowheads="1"/>
            </p:cNvSpPr>
            <p:nvPr>
              <p:custDataLst>
                <p:tags r:id="rId49"/>
              </p:custDataLst>
            </p:nvPr>
          </p:nvSpPr>
          <p:spPr bwMode="auto">
            <a:xfrm>
              <a:off x="11223864" y="4317847"/>
              <a:ext cx="1015021"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b..01001</a:t>
              </a:r>
            </a:p>
          </p:txBody>
        </p:sp>
        <p:sp>
          <p:nvSpPr>
            <p:cNvPr id="52" name="Rectangle 20">
              <a:extLst>
                <a:ext uri="{FF2B5EF4-FFF2-40B4-BE49-F238E27FC236}">
                  <a16:creationId xmlns:a16="http://schemas.microsoft.com/office/drawing/2014/main" id="{1A6F0BDC-2F7D-B242-887A-E7AD2D7D5549}"/>
                </a:ext>
              </a:extLst>
            </p:cNvPr>
            <p:cNvSpPr>
              <a:spLocks noChangeArrowheads="1"/>
            </p:cNvSpPr>
            <p:nvPr>
              <p:custDataLst>
                <p:tags r:id="rId50"/>
              </p:custDataLst>
            </p:nvPr>
          </p:nvSpPr>
          <p:spPr bwMode="auto">
            <a:xfrm>
              <a:off x="11223864" y="4024677"/>
              <a:ext cx="1015021"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b..01010</a:t>
              </a:r>
            </a:p>
          </p:txBody>
        </p:sp>
        <p:sp>
          <p:nvSpPr>
            <p:cNvPr id="53" name="Rectangle 21">
              <a:extLst>
                <a:ext uri="{FF2B5EF4-FFF2-40B4-BE49-F238E27FC236}">
                  <a16:creationId xmlns:a16="http://schemas.microsoft.com/office/drawing/2014/main" id="{014451AE-EF05-A945-8CF9-1D8142A9F094}"/>
                </a:ext>
              </a:extLst>
            </p:cNvPr>
            <p:cNvSpPr>
              <a:spLocks noChangeArrowheads="1"/>
            </p:cNvSpPr>
            <p:nvPr>
              <p:custDataLst>
                <p:tags r:id="rId51"/>
              </p:custDataLst>
            </p:nvPr>
          </p:nvSpPr>
          <p:spPr bwMode="auto">
            <a:xfrm>
              <a:off x="11223864" y="3713677"/>
              <a:ext cx="1015021"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b..01011</a:t>
              </a:r>
            </a:p>
          </p:txBody>
        </p:sp>
        <p:sp>
          <p:nvSpPr>
            <p:cNvPr id="54" name="Rectangle 22">
              <a:extLst>
                <a:ext uri="{FF2B5EF4-FFF2-40B4-BE49-F238E27FC236}">
                  <a16:creationId xmlns:a16="http://schemas.microsoft.com/office/drawing/2014/main" id="{4DF88007-34F7-8347-AA59-941070195B61}"/>
                </a:ext>
              </a:extLst>
            </p:cNvPr>
            <p:cNvSpPr>
              <a:spLocks noChangeArrowheads="1"/>
            </p:cNvSpPr>
            <p:nvPr>
              <p:custDataLst>
                <p:tags r:id="rId52"/>
              </p:custDataLst>
            </p:nvPr>
          </p:nvSpPr>
          <p:spPr bwMode="auto">
            <a:xfrm>
              <a:off x="11223864" y="3418794"/>
              <a:ext cx="1015021"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b..01100</a:t>
              </a:r>
            </a:p>
          </p:txBody>
        </p:sp>
        <p:sp>
          <p:nvSpPr>
            <p:cNvPr id="55" name="Rectangle 23">
              <a:extLst>
                <a:ext uri="{FF2B5EF4-FFF2-40B4-BE49-F238E27FC236}">
                  <a16:creationId xmlns:a16="http://schemas.microsoft.com/office/drawing/2014/main" id="{AEE0B801-811D-E345-B9C2-C4B9AE7C7E64}"/>
                </a:ext>
              </a:extLst>
            </p:cNvPr>
            <p:cNvSpPr>
              <a:spLocks noChangeArrowheads="1"/>
            </p:cNvSpPr>
            <p:nvPr>
              <p:custDataLst>
                <p:tags r:id="rId53"/>
              </p:custDataLst>
            </p:nvPr>
          </p:nvSpPr>
          <p:spPr bwMode="auto">
            <a:xfrm>
              <a:off x="11223864" y="3141084"/>
              <a:ext cx="1015021"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b..01101</a:t>
              </a:r>
            </a:p>
          </p:txBody>
        </p:sp>
        <p:sp>
          <p:nvSpPr>
            <p:cNvPr id="56" name="Rectangle 24">
              <a:extLst>
                <a:ext uri="{FF2B5EF4-FFF2-40B4-BE49-F238E27FC236}">
                  <a16:creationId xmlns:a16="http://schemas.microsoft.com/office/drawing/2014/main" id="{DE00E766-E8F7-9744-833D-5C044DAE8A52}"/>
                </a:ext>
              </a:extLst>
            </p:cNvPr>
            <p:cNvSpPr>
              <a:spLocks noChangeArrowheads="1"/>
            </p:cNvSpPr>
            <p:nvPr>
              <p:custDataLst>
                <p:tags r:id="rId54"/>
              </p:custDataLst>
            </p:nvPr>
          </p:nvSpPr>
          <p:spPr bwMode="auto">
            <a:xfrm>
              <a:off x="11223864" y="2831209"/>
              <a:ext cx="1015021"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b..01110</a:t>
              </a:r>
            </a:p>
          </p:txBody>
        </p:sp>
        <p:sp>
          <p:nvSpPr>
            <p:cNvPr id="57" name="Rectangle 25">
              <a:extLst>
                <a:ext uri="{FF2B5EF4-FFF2-40B4-BE49-F238E27FC236}">
                  <a16:creationId xmlns:a16="http://schemas.microsoft.com/office/drawing/2014/main" id="{277432D7-74EA-144A-88ED-9A5DCEB6A470}"/>
                </a:ext>
              </a:extLst>
            </p:cNvPr>
            <p:cNvSpPr>
              <a:spLocks noChangeArrowheads="1"/>
            </p:cNvSpPr>
            <p:nvPr>
              <p:custDataLst>
                <p:tags r:id="rId55"/>
              </p:custDataLst>
            </p:nvPr>
          </p:nvSpPr>
          <p:spPr bwMode="auto">
            <a:xfrm>
              <a:off x="11223864" y="2521334"/>
              <a:ext cx="1015021"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b..01111</a:t>
              </a:r>
            </a:p>
          </p:txBody>
        </p:sp>
        <p:sp>
          <p:nvSpPr>
            <p:cNvPr id="58" name="Rectangle 40">
              <a:extLst>
                <a:ext uri="{FF2B5EF4-FFF2-40B4-BE49-F238E27FC236}">
                  <a16:creationId xmlns:a16="http://schemas.microsoft.com/office/drawing/2014/main" id="{EEBC2E66-2434-134D-AE80-6C3944266185}"/>
                </a:ext>
              </a:extLst>
            </p:cNvPr>
            <p:cNvSpPr>
              <a:spLocks noChangeArrowheads="1"/>
            </p:cNvSpPr>
            <p:nvPr>
              <p:custDataLst>
                <p:tags r:id="rId56"/>
              </p:custDataLst>
            </p:nvPr>
          </p:nvSpPr>
          <p:spPr bwMode="auto">
            <a:xfrm>
              <a:off x="11223864" y="2211459"/>
              <a:ext cx="1015021"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b..10000</a:t>
              </a:r>
            </a:p>
          </p:txBody>
        </p:sp>
        <p:sp>
          <p:nvSpPr>
            <p:cNvPr id="59" name="Rectangle 42">
              <a:extLst>
                <a:ext uri="{FF2B5EF4-FFF2-40B4-BE49-F238E27FC236}">
                  <a16:creationId xmlns:a16="http://schemas.microsoft.com/office/drawing/2014/main" id="{63BF9D6E-38A7-A441-BFE6-07D4BB2FC6E6}"/>
                </a:ext>
              </a:extLst>
            </p:cNvPr>
            <p:cNvSpPr>
              <a:spLocks noChangeArrowheads="1"/>
            </p:cNvSpPr>
            <p:nvPr>
              <p:custDataLst>
                <p:tags r:id="rId57"/>
              </p:custDataLst>
            </p:nvPr>
          </p:nvSpPr>
          <p:spPr bwMode="auto">
            <a:xfrm>
              <a:off x="11223864" y="1931614"/>
              <a:ext cx="1015021"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b..10001</a:t>
              </a:r>
            </a:p>
          </p:txBody>
        </p:sp>
        <p:sp>
          <p:nvSpPr>
            <p:cNvPr id="60" name="Rectangle 44">
              <a:extLst>
                <a:ext uri="{FF2B5EF4-FFF2-40B4-BE49-F238E27FC236}">
                  <a16:creationId xmlns:a16="http://schemas.microsoft.com/office/drawing/2014/main" id="{984C1761-F767-B647-830D-7B62C8CF2CD7}"/>
                </a:ext>
              </a:extLst>
            </p:cNvPr>
            <p:cNvSpPr>
              <a:spLocks noChangeArrowheads="1"/>
            </p:cNvSpPr>
            <p:nvPr>
              <p:custDataLst>
                <p:tags r:id="rId58"/>
              </p:custDataLst>
            </p:nvPr>
          </p:nvSpPr>
          <p:spPr bwMode="auto">
            <a:xfrm>
              <a:off x="11223864" y="1605636"/>
              <a:ext cx="1015021"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b..10010</a:t>
              </a:r>
            </a:p>
          </p:txBody>
        </p:sp>
        <p:sp>
          <p:nvSpPr>
            <p:cNvPr id="61" name="Rectangle 46">
              <a:extLst>
                <a:ext uri="{FF2B5EF4-FFF2-40B4-BE49-F238E27FC236}">
                  <a16:creationId xmlns:a16="http://schemas.microsoft.com/office/drawing/2014/main" id="{EEC0F3ED-5B88-5C48-AE3C-FA96E386B8A1}"/>
                </a:ext>
              </a:extLst>
            </p:cNvPr>
            <p:cNvSpPr>
              <a:spLocks noChangeArrowheads="1"/>
            </p:cNvSpPr>
            <p:nvPr>
              <p:custDataLst>
                <p:tags r:id="rId59"/>
              </p:custDataLst>
            </p:nvPr>
          </p:nvSpPr>
          <p:spPr bwMode="auto">
            <a:xfrm>
              <a:off x="11223864" y="1297500"/>
              <a:ext cx="1015021"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b..10011</a:t>
              </a:r>
            </a:p>
          </p:txBody>
        </p:sp>
        <p:sp>
          <p:nvSpPr>
            <p:cNvPr id="62" name="Text Box 36">
              <a:extLst>
                <a:ext uri="{FF2B5EF4-FFF2-40B4-BE49-F238E27FC236}">
                  <a16:creationId xmlns:a16="http://schemas.microsoft.com/office/drawing/2014/main" id="{040DC150-24B9-5A4B-8FBC-F87BE1A07FDD}"/>
                </a:ext>
              </a:extLst>
            </p:cNvPr>
            <p:cNvSpPr txBox="1">
              <a:spLocks noChangeArrowheads="1"/>
            </p:cNvSpPr>
            <p:nvPr>
              <p:custDataLst>
                <p:tags r:id="rId60"/>
              </p:custDataLst>
            </p:nvPr>
          </p:nvSpPr>
          <p:spPr bwMode="auto">
            <a:xfrm>
              <a:off x="11293720" y="660685"/>
              <a:ext cx="1000275" cy="707886"/>
            </a:xfrm>
            <a:prstGeom prst="rect">
              <a:avLst/>
            </a:prstGeom>
            <a:noFill/>
            <a:ln w="25400">
              <a:noFill/>
              <a:miter lim="800000"/>
              <a:headEnd/>
              <a:tailEnd/>
            </a:ln>
          </p:spPr>
          <p:txBody>
            <a:bodyPr wrap="none">
              <a:spAutoFit/>
            </a:bodyPr>
            <a:lstStyle/>
            <a:p>
              <a:pPr algn="ctr">
                <a:lnSpc>
                  <a:spcPct val="100000"/>
                </a:lnSpc>
              </a:pPr>
              <a:r>
                <a:rPr lang="en-US" sz="2000" b="0" dirty="0" err="1">
                  <a:solidFill>
                    <a:schemeClr val="tx1">
                      <a:lumMod val="50000"/>
                    </a:schemeClr>
                  </a:solidFill>
                  <a:latin typeface="Calibri" panose="020F0502020204030204" pitchFamily="34" charset="0"/>
                  <a:cs typeface="Calibri" panose="020F0502020204030204" pitchFamily="34" charset="0"/>
                </a:rPr>
                <a:t>Addr</a:t>
              </a:r>
              <a:r>
                <a:rPr lang="en-US" sz="2000" b="0" dirty="0">
                  <a:solidFill>
                    <a:schemeClr val="tx1">
                      <a:lumMod val="50000"/>
                    </a:schemeClr>
                  </a:solidFill>
                  <a:latin typeface="Calibri" panose="020F0502020204030204" pitchFamily="34" charset="0"/>
                  <a:cs typeface="Calibri" panose="020F0502020204030204" pitchFamily="34" charset="0"/>
                </a:rPr>
                <a:t>.</a:t>
              </a: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(binary)</a:t>
              </a:r>
            </a:p>
          </p:txBody>
        </p:sp>
      </p:grpSp>
      <p:sp>
        <p:nvSpPr>
          <p:cNvPr id="68" name="TextBox 67">
            <a:extLst>
              <a:ext uri="{FF2B5EF4-FFF2-40B4-BE49-F238E27FC236}">
                <a16:creationId xmlns:a16="http://schemas.microsoft.com/office/drawing/2014/main" id="{124DC6A6-AC3E-C047-A1FC-9CF48B21C60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64" name="Group 63">
            <a:extLst>
              <a:ext uri="{FF2B5EF4-FFF2-40B4-BE49-F238E27FC236}">
                <a16:creationId xmlns:a16="http://schemas.microsoft.com/office/drawing/2014/main" id="{E3EDB5DA-E946-894B-BF45-8AFA51FE9338}"/>
              </a:ext>
            </a:extLst>
          </p:cNvPr>
          <p:cNvGrpSpPr/>
          <p:nvPr/>
        </p:nvGrpSpPr>
        <p:grpSpPr>
          <a:xfrm>
            <a:off x="8748607" y="572671"/>
            <a:ext cx="1096005" cy="5920399"/>
            <a:chOff x="9299758" y="534250"/>
            <a:chExt cx="1096005" cy="5920399"/>
          </a:xfrm>
        </p:grpSpPr>
        <p:sp>
          <p:nvSpPr>
            <p:cNvPr id="93" name="Rectangle 32">
              <a:extLst>
                <a:ext uri="{FF2B5EF4-FFF2-40B4-BE49-F238E27FC236}">
                  <a16:creationId xmlns:a16="http://schemas.microsoft.com/office/drawing/2014/main" id="{0C0A0195-6595-D740-BB0D-77424A285D22}"/>
                </a:ext>
              </a:extLst>
            </p:cNvPr>
            <p:cNvSpPr>
              <a:spLocks noChangeArrowheads="1"/>
            </p:cNvSpPr>
            <p:nvPr>
              <p:custDataLst>
                <p:tags r:id="rId10"/>
              </p:custDataLst>
            </p:nvPr>
          </p:nvSpPr>
          <p:spPr bwMode="auto">
            <a:xfrm>
              <a:off x="9611494" y="5779651"/>
              <a:ext cx="609600" cy="594422"/>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94" name="Rectangle 32">
              <a:extLst>
                <a:ext uri="{FF2B5EF4-FFF2-40B4-BE49-F238E27FC236}">
                  <a16:creationId xmlns:a16="http://schemas.microsoft.com/office/drawing/2014/main" id="{980B81AF-3B30-6149-9306-B09EA25C4A09}"/>
                </a:ext>
              </a:extLst>
            </p:cNvPr>
            <p:cNvSpPr>
              <a:spLocks noChangeArrowheads="1"/>
            </p:cNvSpPr>
            <p:nvPr>
              <p:custDataLst>
                <p:tags r:id="rId11"/>
              </p:custDataLst>
            </p:nvPr>
          </p:nvSpPr>
          <p:spPr bwMode="auto">
            <a:xfrm>
              <a:off x="9611494" y="5177055"/>
              <a:ext cx="609600" cy="594422"/>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95" name="Rectangle 32">
              <a:extLst>
                <a:ext uri="{FF2B5EF4-FFF2-40B4-BE49-F238E27FC236}">
                  <a16:creationId xmlns:a16="http://schemas.microsoft.com/office/drawing/2014/main" id="{34F956EA-C041-5E44-BF6A-9A36A7945C88}"/>
                </a:ext>
              </a:extLst>
            </p:cNvPr>
            <p:cNvSpPr>
              <a:spLocks noChangeArrowheads="1"/>
            </p:cNvSpPr>
            <p:nvPr>
              <p:custDataLst>
                <p:tags r:id="rId12"/>
              </p:custDataLst>
            </p:nvPr>
          </p:nvSpPr>
          <p:spPr bwMode="auto">
            <a:xfrm>
              <a:off x="9611494" y="4571942"/>
              <a:ext cx="609600" cy="594422"/>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96" name="Rectangle 32">
              <a:extLst>
                <a:ext uri="{FF2B5EF4-FFF2-40B4-BE49-F238E27FC236}">
                  <a16:creationId xmlns:a16="http://schemas.microsoft.com/office/drawing/2014/main" id="{C0A98B39-92A6-804F-BC7E-36E8EFEFA439}"/>
                </a:ext>
              </a:extLst>
            </p:cNvPr>
            <p:cNvSpPr>
              <a:spLocks noChangeArrowheads="1"/>
            </p:cNvSpPr>
            <p:nvPr>
              <p:custDataLst>
                <p:tags r:id="rId13"/>
              </p:custDataLst>
            </p:nvPr>
          </p:nvSpPr>
          <p:spPr bwMode="auto">
            <a:xfrm>
              <a:off x="9611494" y="3969604"/>
              <a:ext cx="609600" cy="594422"/>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97" name="Rectangle 32">
              <a:extLst>
                <a:ext uri="{FF2B5EF4-FFF2-40B4-BE49-F238E27FC236}">
                  <a16:creationId xmlns:a16="http://schemas.microsoft.com/office/drawing/2014/main" id="{03142F4C-D88E-C144-B93A-68B828C15AC2}"/>
                </a:ext>
              </a:extLst>
            </p:cNvPr>
            <p:cNvSpPr>
              <a:spLocks noChangeArrowheads="1"/>
            </p:cNvSpPr>
            <p:nvPr>
              <p:custDataLst>
                <p:tags r:id="rId14"/>
              </p:custDataLst>
            </p:nvPr>
          </p:nvSpPr>
          <p:spPr bwMode="auto">
            <a:xfrm>
              <a:off x="9611494" y="3356358"/>
              <a:ext cx="609600" cy="594422"/>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98" name="Rectangle 32">
              <a:extLst>
                <a:ext uri="{FF2B5EF4-FFF2-40B4-BE49-F238E27FC236}">
                  <a16:creationId xmlns:a16="http://schemas.microsoft.com/office/drawing/2014/main" id="{7FB21F56-BE23-1A4B-9ABD-9EEA285C3ABD}"/>
                </a:ext>
              </a:extLst>
            </p:cNvPr>
            <p:cNvSpPr>
              <a:spLocks noChangeArrowheads="1"/>
            </p:cNvSpPr>
            <p:nvPr>
              <p:custDataLst>
                <p:tags r:id="rId15"/>
              </p:custDataLst>
            </p:nvPr>
          </p:nvSpPr>
          <p:spPr bwMode="auto">
            <a:xfrm>
              <a:off x="9611494" y="2737860"/>
              <a:ext cx="609600" cy="594422"/>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99" name="Rectangle 32">
              <a:extLst>
                <a:ext uri="{FF2B5EF4-FFF2-40B4-BE49-F238E27FC236}">
                  <a16:creationId xmlns:a16="http://schemas.microsoft.com/office/drawing/2014/main" id="{99D6366D-6BC2-6B48-AD1E-BD73559D64C5}"/>
                </a:ext>
              </a:extLst>
            </p:cNvPr>
            <p:cNvSpPr>
              <a:spLocks noChangeArrowheads="1"/>
            </p:cNvSpPr>
            <p:nvPr>
              <p:custDataLst>
                <p:tags r:id="rId16"/>
              </p:custDataLst>
            </p:nvPr>
          </p:nvSpPr>
          <p:spPr bwMode="auto">
            <a:xfrm>
              <a:off x="9611494" y="2132747"/>
              <a:ext cx="609600" cy="594422"/>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00" name="Rectangle 32">
              <a:extLst>
                <a:ext uri="{FF2B5EF4-FFF2-40B4-BE49-F238E27FC236}">
                  <a16:creationId xmlns:a16="http://schemas.microsoft.com/office/drawing/2014/main" id="{7F1D1FE9-53BA-AD4F-8C8F-22D442A5F7A1}"/>
                </a:ext>
              </a:extLst>
            </p:cNvPr>
            <p:cNvSpPr>
              <a:spLocks noChangeArrowheads="1"/>
            </p:cNvSpPr>
            <p:nvPr>
              <p:custDataLst>
                <p:tags r:id="rId17"/>
              </p:custDataLst>
            </p:nvPr>
          </p:nvSpPr>
          <p:spPr bwMode="auto">
            <a:xfrm>
              <a:off x="9611494" y="1538102"/>
              <a:ext cx="609600" cy="594422"/>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77" name="Text Box 36">
              <a:extLst>
                <a:ext uri="{FF2B5EF4-FFF2-40B4-BE49-F238E27FC236}">
                  <a16:creationId xmlns:a16="http://schemas.microsoft.com/office/drawing/2014/main" id="{EEE307E5-F093-7B46-9B8B-364689BB3493}"/>
                </a:ext>
              </a:extLst>
            </p:cNvPr>
            <p:cNvSpPr txBox="1">
              <a:spLocks noChangeArrowheads="1"/>
            </p:cNvSpPr>
            <p:nvPr>
              <p:custDataLst>
                <p:tags r:id="rId18"/>
              </p:custDataLst>
            </p:nvPr>
          </p:nvSpPr>
          <p:spPr bwMode="auto">
            <a:xfrm>
              <a:off x="9299758" y="534250"/>
              <a:ext cx="1096005" cy="1015663"/>
            </a:xfrm>
            <a:prstGeom prst="rect">
              <a:avLst/>
            </a:prstGeom>
            <a:noFill/>
            <a:ln w="25400">
              <a:noFill/>
              <a:miter lim="800000"/>
              <a:headEnd/>
              <a:tailEnd/>
            </a:ln>
          </p:spPr>
          <p:txBody>
            <a:bodyPr wrap="none">
              <a:spAutoFit/>
            </a:bodyPr>
            <a:lstStyle/>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16</a:t>
              </a:r>
              <a:r>
                <a:rPr lang="en-US" sz="2000" b="0" dirty="0">
                  <a:solidFill>
                    <a:schemeClr val="tx1">
                      <a:lumMod val="50000"/>
                    </a:schemeClr>
                  </a:solidFill>
                  <a:latin typeface="Calibri" panose="020F0502020204030204" pitchFamily="34" charset="0"/>
                  <a:cs typeface="Calibri" panose="020F0502020204030204" pitchFamily="34" charset="0"/>
                </a:rPr>
                <a:t>-bit</a:t>
              </a: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units </a:t>
              </a: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(2 Bytes)</a:t>
              </a:r>
            </a:p>
          </p:txBody>
        </p:sp>
        <p:sp>
          <p:nvSpPr>
            <p:cNvPr id="78" name="Rectangle 63">
              <a:extLst>
                <a:ext uri="{FF2B5EF4-FFF2-40B4-BE49-F238E27FC236}">
                  <a16:creationId xmlns:a16="http://schemas.microsoft.com/office/drawing/2014/main" id="{1C71FCB9-A82C-BF4A-9E86-C5DA04AC808A}"/>
                </a:ext>
              </a:extLst>
            </p:cNvPr>
            <p:cNvSpPr>
              <a:spLocks noChangeArrowheads="1"/>
            </p:cNvSpPr>
            <p:nvPr>
              <p:custDataLst>
                <p:tags r:id="rId19"/>
              </p:custDataLst>
            </p:nvPr>
          </p:nvSpPr>
          <p:spPr bwMode="auto">
            <a:xfrm>
              <a:off x="9593034" y="1475764"/>
              <a:ext cx="609600" cy="738664"/>
            </a:xfrm>
            <a:prstGeom prst="rect">
              <a:avLst/>
            </a:prstGeom>
            <a:noFill/>
            <a:ln w="25400">
              <a:noFill/>
              <a:miter lim="800000"/>
              <a:headEnd/>
              <a:tailEnd/>
            </a:ln>
          </p:spPr>
          <p:txBody>
            <a:bodyPr>
              <a:spAutoFit/>
            </a:bodyPr>
            <a:lstStyle/>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Start </a:t>
              </a:r>
            </a:p>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at</a:t>
              </a:r>
            </a:p>
            <a:p>
              <a:pPr algn="ctr">
                <a:lnSpc>
                  <a:spcPct val="100000"/>
                </a:lnSpc>
              </a:pPr>
              <a:r>
                <a:rPr lang="en-US" sz="1400" b="0" dirty="0">
                  <a:latin typeface="Calibri" panose="020F0502020204030204" pitchFamily="34" charset="0"/>
                  <a:cs typeface="Calibri" panose="020F0502020204030204" pitchFamily="34" charset="0"/>
                </a:rPr>
                <a:t>??</a:t>
              </a:r>
            </a:p>
          </p:txBody>
        </p:sp>
        <p:sp>
          <p:nvSpPr>
            <p:cNvPr id="81" name="Rectangle 64">
              <a:extLst>
                <a:ext uri="{FF2B5EF4-FFF2-40B4-BE49-F238E27FC236}">
                  <a16:creationId xmlns:a16="http://schemas.microsoft.com/office/drawing/2014/main" id="{37116164-033A-D34B-B053-56130B998122}"/>
                </a:ext>
              </a:extLst>
            </p:cNvPr>
            <p:cNvSpPr>
              <a:spLocks noChangeArrowheads="1"/>
            </p:cNvSpPr>
            <p:nvPr>
              <p:custDataLst>
                <p:tags r:id="rId20"/>
              </p:custDataLst>
            </p:nvPr>
          </p:nvSpPr>
          <p:spPr bwMode="auto">
            <a:xfrm>
              <a:off x="9615958" y="2066675"/>
              <a:ext cx="609600" cy="738664"/>
            </a:xfrm>
            <a:prstGeom prst="rect">
              <a:avLst/>
            </a:prstGeom>
            <a:noFill/>
            <a:ln w="25400">
              <a:noFill/>
              <a:miter lim="800000"/>
              <a:headEnd/>
              <a:tailEnd/>
            </a:ln>
          </p:spPr>
          <p:txBody>
            <a:bodyPr>
              <a:spAutoFit/>
            </a:bodyPr>
            <a:lstStyle/>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Start </a:t>
              </a:r>
            </a:p>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at</a:t>
              </a:r>
            </a:p>
            <a:p>
              <a:pPr algn="ctr">
                <a:lnSpc>
                  <a:spcPct val="100000"/>
                </a:lnSpc>
              </a:pPr>
              <a:r>
                <a:rPr lang="en-US" sz="1400" b="0" dirty="0">
                  <a:latin typeface="Calibri" panose="020F0502020204030204" pitchFamily="34" charset="0"/>
                  <a:cs typeface="Calibri" panose="020F0502020204030204" pitchFamily="34" charset="0"/>
                </a:rPr>
                <a:t>??</a:t>
              </a:r>
            </a:p>
          </p:txBody>
        </p:sp>
        <p:sp>
          <p:nvSpPr>
            <p:cNvPr id="82" name="Rectangle 65">
              <a:extLst>
                <a:ext uri="{FF2B5EF4-FFF2-40B4-BE49-F238E27FC236}">
                  <a16:creationId xmlns:a16="http://schemas.microsoft.com/office/drawing/2014/main" id="{C6619234-621E-7743-B45C-93673A0F72E7}"/>
                </a:ext>
              </a:extLst>
            </p:cNvPr>
            <p:cNvSpPr>
              <a:spLocks noChangeArrowheads="1"/>
            </p:cNvSpPr>
            <p:nvPr>
              <p:custDataLst>
                <p:tags r:id="rId21"/>
              </p:custDataLst>
            </p:nvPr>
          </p:nvSpPr>
          <p:spPr bwMode="auto">
            <a:xfrm>
              <a:off x="9639871" y="2672185"/>
              <a:ext cx="609600" cy="738664"/>
            </a:xfrm>
            <a:prstGeom prst="rect">
              <a:avLst/>
            </a:prstGeom>
            <a:noFill/>
            <a:ln w="25400">
              <a:noFill/>
              <a:miter lim="800000"/>
              <a:headEnd/>
              <a:tailEnd/>
            </a:ln>
          </p:spPr>
          <p:txBody>
            <a:bodyPr>
              <a:spAutoFit/>
            </a:bodyPr>
            <a:lstStyle/>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Start </a:t>
              </a:r>
            </a:p>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at</a:t>
              </a:r>
            </a:p>
            <a:p>
              <a:pPr algn="ctr">
                <a:lnSpc>
                  <a:spcPct val="100000"/>
                </a:lnSpc>
              </a:pPr>
              <a:r>
                <a:rPr lang="en-US" sz="1400" b="0" dirty="0">
                  <a:latin typeface="Calibri" panose="020F0502020204030204" pitchFamily="34" charset="0"/>
                  <a:cs typeface="Calibri" panose="020F0502020204030204" pitchFamily="34" charset="0"/>
                </a:rPr>
                <a:t>??</a:t>
              </a:r>
            </a:p>
          </p:txBody>
        </p:sp>
        <p:sp>
          <p:nvSpPr>
            <p:cNvPr id="83" name="Rectangle 66">
              <a:extLst>
                <a:ext uri="{FF2B5EF4-FFF2-40B4-BE49-F238E27FC236}">
                  <a16:creationId xmlns:a16="http://schemas.microsoft.com/office/drawing/2014/main" id="{F12AA132-DB43-0D4A-9FD1-F1696524271A}"/>
                </a:ext>
              </a:extLst>
            </p:cNvPr>
            <p:cNvSpPr>
              <a:spLocks noChangeArrowheads="1"/>
            </p:cNvSpPr>
            <p:nvPr>
              <p:custDataLst>
                <p:tags r:id="rId22"/>
              </p:custDataLst>
            </p:nvPr>
          </p:nvSpPr>
          <p:spPr bwMode="auto">
            <a:xfrm>
              <a:off x="9622715" y="3296839"/>
              <a:ext cx="609600" cy="738664"/>
            </a:xfrm>
            <a:prstGeom prst="rect">
              <a:avLst/>
            </a:prstGeom>
            <a:noFill/>
            <a:ln w="25400">
              <a:noFill/>
              <a:miter lim="800000"/>
              <a:headEnd/>
              <a:tailEnd/>
            </a:ln>
          </p:spPr>
          <p:txBody>
            <a:bodyPr>
              <a:spAutoFit/>
            </a:bodyPr>
            <a:lstStyle/>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Start </a:t>
              </a:r>
            </a:p>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at</a:t>
              </a:r>
            </a:p>
            <a:p>
              <a:pPr algn="ctr">
                <a:lnSpc>
                  <a:spcPct val="100000"/>
                </a:lnSpc>
              </a:pPr>
              <a:r>
                <a:rPr lang="en-US" sz="1400" b="0" dirty="0">
                  <a:latin typeface="Calibri" panose="020F0502020204030204" pitchFamily="34" charset="0"/>
                  <a:cs typeface="Calibri" panose="020F0502020204030204" pitchFamily="34" charset="0"/>
                </a:rPr>
                <a:t>??</a:t>
              </a:r>
            </a:p>
          </p:txBody>
        </p:sp>
        <p:sp>
          <p:nvSpPr>
            <p:cNvPr id="101" name="Rectangle 66">
              <a:extLst>
                <a:ext uri="{FF2B5EF4-FFF2-40B4-BE49-F238E27FC236}">
                  <a16:creationId xmlns:a16="http://schemas.microsoft.com/office/drawing/2014/main" id="{AA576167-86F7-FE44-90A9-0648E860B33C}"/>
                </a:ext>
              </a:extLst>
            </p:cNvPr>
            <p:cNvSpPr>
              <a:spLocks noChangeArrowheads="1"/>
            </p:cNvSpPr>
            <p:nvPr>
              <p:custDataLst>
                <p:tags r:id="rId23"/>
              </p:custDataLst>
            </p:nvPr>
          </p:nvSpPr>
          <p:spPr bwMode="auto">
            <a:xfrm>
              <a:off x="9600273" y="3910970"/>
              <a:ext cx="609600" cy="738664"/>
            </a:xfrm>
            <a:prstGeom prst="rect">
              <a:avLst/>
            </a:prstGeom>
            <a:noFill/>
            <a:ln w="25400">
              <a:noFill/>
              <a:miter lim="800000"/>
              <a:headEnd/>
              <a:tailEnd/>
            </a:ln>
          </p:spPr>
          <p:txBody>
            <a:bodyPr>
              <a:spAutoFit/>
            </a:bodyPr>
            <a:lstStyle/>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Start </a:t>
              </a:r>
            </a:p>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at</a:t>
              </a:r>
            </a:p>
            <a:p>
              <a:pPr algn="ctr">
                <a:lnSpc>
                  <a:spcPct val="100000"/>
                </a:lnSpc>
              </a:pPr>
              <a:r>
                <a:rPr lang="en-US" sz="1400" b="0" dirty="0">
                  <a:latin typeface="Calibri" panose="020F0502020204030204" pitchFamily="34" charset="0"/>
                  <a:cs typeface="Calibri" panose="020F0502020204030204" pitchFamily="34" charset="0"/>
                </a:rPr>
                <a:t>??</a:t>
              </a:r>
            </a:p>
          </p:txBody>
        </p:sp>
        <p:sp>
          <p:nvSpPr>
            <p:cNvPr id="102" name="Rectangle 66">
              <a:extLst>
                <a:ext uri="{FF2B5EF4-FFF2-40B4-BE49-F238E27FC236}">
                  <a16:creationId xmlns:a16="http://schemas.microsoft.com/office/drawing/2014/main" id="{E2534BBE-31E2-E149-AF93-1BAF1C886A83}"/>
                </a:ext>
              </a:extLst>
            </p:cNvPr>
            <p:cNvSpPr>
              <a:spLocks noChangeArrowheads="1"/>
            </p:cNvSpPr>
            <p:nvPr>
              <p:custDataLst>
                <p:tags r:id="rId24"/>
              </p:custDataLst>
            </p:nvPr>
          </p:nvSpPr>
          <p:spPr bwMode="auto">
            <a:xfrm>
              <a:off x="9589052" y="4506412"/>
              <a:ext cx="609600" cy="738664"/>
            </a:xfrm>
            <a:prstGeom prst="rect">
              <a:avLst/>
            </a:prstGeom>
            <a:noFill/>
            <a:ln w="25400">
              <a:noFill/>
              <a:miter lim="800000"/>
              <a:headEnd/>
              <a:tailEnd/>
            </a:ln>
          </p:spPr>
          <p:txBody>
            <a:bodyPr>
              <a:spAutoFit/>
            </a:bodyPr>
            <a:lstStyle/>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Start </a:t>
              </a:r>
            </a:p>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at</a:t>
              </a:r>
            </a:p>
            <a:p>
              <a:pPr algn="ctr">
                <a:lnSpc>
                  <a:spcPct val="100000"/>
                </a:lnSpc>
              </a:pPr>
              <a:r>
                <a:rPr lang="en-US" sz="1400" b="0" dirty="0">
                  <a:latin typeface="Calibri" panose="020F0502020204030204" pitchFamily="34" charset="0"/>
                  <a:cs typeface="Calibri" panose="020F0502020204030204" pitchFamily="34" charset="0"/>
                </a:rPr>
                <a:t>??</a:t>
              </a:r>
            </a:p>
          </p:txBody>
        </p:sp>
        <p:sp>
          <p:nvSpPr>
            <p:cNvPr id="103" name="Rectangle 66">
              <a:extLst>
                <a:ext uri="{FF2B5EF4-FFF2-40B4-BE49-F238E27FC236}">
                  <a16:creationId xmlns:a16="http://schemas.microsoft.com/office/drawing/2014/main" id="{3FB60D1A-0C0B-DD4F-8B65-0512794DBB94}"/>
                </a:ext>
              </a:extLst>
            </p:cNvPr>
            <p:cNvSpPr>
              <a:spLocks noChangeArrowheads="1"/>
            </p:cNvSpPr>
            <p:nvPr>
              <p:custDataLst>
                <p:tags r:id="rId25"/>
              </p:custDataLst>
            </p:nvPr>
          </p:nvSpPr>
          <p:spPr bwMode="auto">
            <a:xfrm>
              <a:off x="9608454" y="5110657"/>
              <a:ext cx="609600" cy="738664"/>
            </a:xfrm>
            <a:prstGeom prst="rect">
              <a:avLst/>
            </a:prstGeom>
            <a:noFill/>
            <a:ln w="25400">
              <a:noFill/>
              <a:miter lim="800000"/>
              <a:headEnd/>
              <a:tailEnd/>
            </a:ln>
          </p:spPr>
          <p:txBody>
            <a:bodyPr>
              <a:spAutoFit/>
            </a:bodyPr>
            <a:lstStyle/>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Start </a:t>
              </a:r>
            </a:p>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at</a:t>
              </a:r>
            </a:p>
            <a:p>
              <a:pPr algn="ctr">
                <a:lnSpc>
                  <a:spcPct val="100000"/>
                </a:lnSpc>
              </a:pPr>
              <a:r>
                <a:rPr lang="en-US" sz="1400" b="0" dirty="0">
                  <a:latin typeface="Calibri" panose="020F0502020204030204" pitchFamily="34" charset="0"/>
                  <a:cs typeface="Calibri" panose="020F0502020204030204" pitchFamily="34" charset="0"/>
                </a:rPr>
                <a:t>??</a:t>
              </a:r>
            </a:p>
          </p:txBody>
        </p:sp>
        <p:sp>
          <p:nvSpPr>
            <p:cNvPr id="104" name="Rectangle 66">
              <a:extLst>
                <a:ext uri="{FF2B5EF4-FFF2-40B4-BE49-F238E27FC236}">
                  <a16:creationId xmlns:a16="http://schemas.microsoft.com/office/drawing/2014/main" id="{A5155E3A-AD59-1941-BB6A-8288F52382EC}"/>
                </a:ext>
              </a:extLst>
            </p:cNvPr>
            <p:cNvSpPr>
              <a:spLocks noChangeArrowheads="1"/>
            </p:cNvSpPr>
            <p:nvPr>
              <p:custDataLst>
                <p:tags r:id="rId26"/>
              </p:custDataLst>
            </p:nvPr>
          </p:nvSpPr>
          <p:spPr bwMode="auto">
            <a:xfrm>
              <a:off x="9589052" y="5715985"/>
              <a:ext cx="609600" cy="738664"/>
            </a:xfrm>
            <a:prstGeom prst="rect">
              <a:avLst/>
            </a:prstGeom>
            <a:noFill/>
            <a:ln w="25400">
              <a:noFill/>
              <a:miter lim="800000"/>
              <a:headEnd/>
              <a:tailEnd/>
            </a:ln>
          </p:spPr>
          <p:txBody>
            <a:bodyPr>
              <a:spAutoFit/>
            </a:bodyPr>
            <a:lstStyle/>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Start </a:t>
              </a:r>
            </a:p>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at</a:t>
              </a:r>
            </a:p>
            <a:p>
              <a:pPr algn="ctr">
                <a:lnSpc>
                  <a:spcPct val="100000"/>
                </a:lnSpc>
              </a:pPr>
              <a:r>
                <a:rPr lang="en-US" sz="1400" b="0" dirty="0">
                  <a:latin typeface="Calibri" panose="020F0502020204030204" pitchFamily="34" charset="0"/>
                  <a:cs typeface="Calibri" panose="020F0502020204030204" pitchFamily="34" charset="0"/>
                </a:rPr>
                <a:t>??</a:t>
              </a:r>
            </a:p>
          </p:txBody>
        </p:sp>
      </p:grpSp>
      <p:grpSp>
        <p:nvGrpSpPr>
          <p:cNvPr id="63" name="Group 62">
            <a:extLst>
              <a:ext uri="{FF2B5EF4-FFF2-40B4-BE49-F238E27FC236}">
                <a16:creationId xmlns:a16="http://schemas.microsoft.com/office/drawing/2014/main" id="{6A8F0055-4BA4-C24B-98C6-A165DDF902AE}"/>
              </a:ext>
            </a:extLst>
          </p:cNvPr>
          <p:cNvGrpSpPr/>
          <p:nvPr/>
        </p:nvGrpSpPr>
        <p:grpSpPr>
          <a:xfrm>
            <a:off x="9148442" y="1935140"/>
            <a:ext cx="457200" cy="4471000"/>
            <a:chOff x="8356556" y="1899366"/>
            <a:chExt cx="457200" cy="4471000"/>
          </a:xfrm>
        </p:grpSpPr>
        <p:sp>
          <p:nvSpPr>
            <p:cNvPr id="89" name="Rectangle 74">
              <a:extLst>
                <a:ext uri="{FF2B5EF4-FFF2-40B4-BE49-F238E27FC236}">
                  <a16:creationId xmlns:a16="http://schemas.microsoft.com/office/drawing/2014/main" id="{BEC21544-9B6A-274D-B9F0-2DC87EABB2F1}"/>
                </a:ext>
              </a:extLst>
            </p:cNvPr>
            <p:cNvSpPr>
              <a:spLocks noChangeArrowheads="1"/>
            </p:cNvSpPr>
            <p:nvPr>
              <p:custDataLst>
                <p:tags r:id="rId2"/>
              </p:custDataLst>
            </p:nvPr>
          </p:nvSpPr>
          <p:spPr bwMode="auto">
            <a:xfrm>
              <a:off x="8356556" y="2487198"/>
              <a:ext cx="457200" cy="228600"/>
            </a:xfrm>
            <a:prstGeom prst="rect">
              <a:avLst/>
            </a:prstGeom>
            <a:solidFill>
              <a:schemeClr val="bg1"/>
            </a:solidFill>
            <a:ln w="19050">
              <a:noFill/>
              <a:miter lim="800000"/>
              <a:headEnd/>
              <a:tailEnd type="none" w="sm" len="sm"/>
            </a:ln>
          </p:spPr>
          <p:txBody>
            <a:bodyPr wrap="none" lIns="45720" rIns="45720" anchor="ctr"/>
            <a:lstStyle/>
            <a:p>
              <a:pPr algn="ctr"/>
              <a:r>
                <a:rPr lang="en-US" sz="1400" b="1" dirty="0">
                  <a:solidFill>
                    <a:schemeClr val="accent1"/>
                  </a:solidFill>
                  <a:latin typeface="Roboto Regular" charset="0"/>
                  <a:cs typeface="Roboto Regular" charset="0"/>
                </a:rPr>
                <a:t>b.00</a:t>
              </a:r>
            </a:p>
          </p:txBody>
        </p:sp>
        <p:sp>
          <p:nvSpPr>
            <p:cNvPr id="90" name="Rectangle 75">
              <a:extLst>
                <a:ext uri="{FF2B5EF4-FFF2-40B4-BE49-F238E27FC236}">
                  <a16:creationId xmlns:a16="http://schemas.microsoft.com/office/drawing/2014/main" id="{D7532966-F923-D74B-8CA7-7C3C5F58ED2D}"/>
                </a:ext>
              </a:extLst>
            </p:cNvPr>
            <p:cNvSpPr>
              <a:spLocks noChangeArrowheads="1"/>
            </p:cNvSpPr>
            <p:nvPr>
              <p:custDataLst>
                <p:tags r:id="rId3"/>
              </p:custDataLst>
            </p:nvPr>
          </p:nvSpPr>
          <p:spPr bwMode="auto">
            <a:xfrm>
              <a:off x="8356556" y="3721581"/>
              <a:ext cx="457200" cy="228600"/>
            </a:xfrm>
            <a:prstGeom prst="rect">
              <a:avLst/>
            </a:prstGeom>
            <a:solidFill>
              <a:schemeClr val="bg1"/>
            </a:solidFill>
            <a:ln w="19050">
              <a:noFill/>
              <a:miter lim="800000"/>
              <a:headEnd/>
              <a:tailEnd type="none" w="sm" len="sm"/>
            </a:ln>
          </p:spPr>
          <p:txBody>
            <a:bodyPr wrap="none" lIns="45720" rIns="45720" anchor="ctr"/>
            <a:lstStyle/>
            <a:p>
              <a:pPr algn="ctr"/>
              <a:r>
                <a:rPr lang="en-US" sz="1400" b="1" dirty="0">
                  <a:solidFill>
                    <a:schemeClr val="accent1"/>
                  </a:solidFill>
                  <a:latin typeface="Roboto Regular" charset="0"/>
                  <a:cs typeface="Roboto Regular" charset="0"/>
                </a:rPr>
                <a:t>b..00</a:t>
              </a:r>
            </a:p>
          </p:txBody>
        </p:sp>
        <p:sp>
          <p:nvSpPr>
            <p:cNvPr id="92" name="Rectangle 77">
              <a:extLst>
                <a:ext uri="{FF2B5EF4-FFF2-40B4-BE49-F238E27FC236}">
                  <a16:creationId xmlns:a16="http://schemas.microsoft.com/office/drawing/2014/main" id="{E4D9B6DB-6A08-DD4B-BDD7-A147CEEE915A}"/>
                </a:ext>
              </a:extLst>
            </p:cNvPr>
            <p:cNvSpPr>
              <a:spLocks noChangeArrowheads="1"/>
            </p:cNvSpPr>
            <p:nvPr>
              <p:custDataLst>
                <p:tags r:id="rId4"/>
              </p:custDataLst>
            </p:nvPr>
          </p:nvSpPr>
          <p:spPr bwMode="auto">
            <a:xfrm>
              <a:off x="8356556" y="6141766"/>
              <a:ext cx="457200" cy="228600"/>
            </a:xfrm>
            <a:prstGeom prst="rect">
              <a:avLst/>
            </a:prstGeom>
            <a:solidFill>
              <a:schemeClr val="bg1"/>
            </a:solidFill>
            <a:ln w="19050">
              <a:noFill/>
              <a:miter lim="800000"/>
              <a:headEnd/>
              <a:tailEnd type="none" w="sm" len="sm"/>
            </a:ln>
          </p:spPr>
          <p:txBody>
            <a:bodyPr wrap="none" lIns="45720" rIns="45720" anchor="ctr"/>
            <a:lstStyle/>
            <a:p>
              <a:pPr algn="ctr"/>
              <a:r>
                <a:rPr lang="en-US" sz="1400" b="1" dirty="0">
                  <a:solidFill>
                    <a:schemeClr val="accent1"/>
                  </a:solidFill>
                  <a:latin typeface="Roboto Regular" charset="0"/>
                  <a:cs typeface="Roboto Regular" charset="0"/>
                </a:rPr>
                <a:t>b..00</a:t>
              </a:r>
            </a:p>
          </p:txBody>
        </p:sp>
        <p:sp>
          <p:nvSpPr>
            <p:cNvPr id="91" name="Rectangle 76">
              <a:extLst>
                <a:ext uri="{FF2B5EF4-FFF2-40B4-BE49-F238E27FC236}">
                  <a16:creationId xmlns:a16="http://schemas.microsoft.com/office/drawing/2014/main" id="{FF211B91-35F0-8C4C-BA08-F96FEA810362}"/>
                </a:ext>
              </a:extLst>
            </p:cNvPr>
            <p:cNvSpPr>
              <a:spLocks noChangeArrowheads="1"/>
            </p:cNvSpPr>
            <p:nvPr>
              <p:custDataLst>
                <p:tags r:id="rId5"/>
              </p:custDataLst>
            </p:nvPr>
          </p:nvSpPr>
          <p:spPr bwMode="auto">
            <a:xfrm>
              <a:off x="8356556" y="4940876"/>
              <a:ext cx="457200" cy="228600"/>
            </a:xfrm>
            <a:prstGeom prst="rect">
              <a:avLst/>
            </a:prstGeom>
            <a:solidFill>
              <a:schemeClr val="bg1"/>
            </a:solidFill>
            <a:ln w="19050">
              <a:noFill/>
              <a:miter lim="800000"/>
              <a:headEnd/>
              <a:tailEnd type="none" w="sm" len="sm"/>
            </a:ln>
          </p:spPr>
          <p:txBody>
            <a:bodyPr wrap="none" lIns="45720" rIns="45720" anchor="ctr"/>
            <a:lstStyle/>
            <a:p>
              <a:pPr algn="ctr"/>
              <a:r>
                <a:rPr lang="en-US" sz="1400" b="1" dirty="0">
                  <a:solidFill>
                    <a:schemeClr val="accent1"/>
                  </a:solidFill>
                  <a:latin typeface="Roboto Regular" charset="0"/>
                  <a:cs typeface="Roboto Regular" charset="0"/>
                </a:rPr>
                <a:t>b..00</a:t>
              </a:r>
            </a:p>
          </p:txBody>
        </p:sp>
        <p:sp>
          <p:nvSpPr>
            <p:cNvPr id="105" name="Rectangle 74">
              <a:extLst>
                <a:ext uri="{FF2B5EF4-FFF2-40B4-BE49-F238E27FC236}">
                  <a16:creationId xmlns:a16="http://schemas.microsoft.com/office/drawing/2014/main" id="{C204C3BD-59A5-3548-91A2-2C497D19D89A}"/>
                </a:ext>
              </a:extLst>
            </p:cNvPr>
            <p:cNvSpPr>
              <a:spLocks noChangeArrowheads="1"/>
            </p:cNvSpPr>
            <p:nvPr>
              <p:custDataLst>
                <p:tags r:id="rId6"/>
              </p:custDataLst>
            </p:nvPr>
          </p:nvSpPr>
          <p:spPr bwMode="auto">
            <a:xfrm>
              <a:off x="8356556" y="1899366"/>
              <a:ext cx="457200" cy="228600"/>
            </a:xfrm>
            <a:prstGeom prst="rect">
              <a:avLst/>
            </a:prstGeom>
            <a:solidFill>
              <a:schemeClr val="bg1"/>
            </a:solidFill>
            <a:ln w="19050">
              <a:noFill/>
              <a:miter lim="800000"/>
              <a:headEnd/>
              <a:tailEnd type="none" w="sm" len="sm"/>
            </a:ln>
          </p:spPr>
          <p:txBody>
            <a:bodyPr wrap="none" lIns="45720" rIns="45720" anchor="ctr"/>
            <a:lstStyle/>
            <a:p>
              <a:pPr algn="ctr"/>
              <a:r>
                <a:rPr lang="en-US" sz="1400" b="1" dirty="0">
                  <a:solidFill>
                    <a:schemeClr val="accent1"/>
                  </a:solidFill>
                  <a:latin typeface="Roboto Regular" charset="0"/>
                  <a:cs typeface="Roboto Regular" charset="0"/>
                </a:rPr>
                <a:t>b..10</a:t>
              </a:r>
            </a:p>
          </p:txBody>
        </p:sp>
        <p:sp>
          <p:nvSpPr>
            <p:cNvPr id="106" name="Rectangle 74">
              <a:extLst>
                <a:ext uri="{FF2B5EF4-FFF2-40B4-BE49-F238E27FC236}">
                  <a16:creationId xmlns:a16="http://schemas.microsoft.com/office/drawing/2014/main" id="{583B9922-1A98-2247-A17E-524241DE9044}"/>
                </a:ext>
              </a:extLst>
            </p:cNvPr>
            <p:cNvSpPr>
              <a:spLocks noChangeArrowheads="1"/>
            </p:cNvSpPr>
            <p:nvPr>
              <p:custDataLst>
                <p:tags r:id="rId7"/>
              </p:custDataLst>
            </p:nvPr>
          </p:nvSpPr>
          <p:spPr bwMode="auto">
            <a:xfrm>
              <a:off x="8356556" y="3100985"/>
              <a:ext cx="457200" cy="228600"/>
            </a:xfrm>
            <a:prstGeom prst="rect">
              <a:avLst/>
            </a:prstGeom>
            <a:solidFill>
              <a:schemeClr val="bg1"/>
            </a:solidFill>
            <a:ln w="19050">
              <a:noFill/>
              <a:miter lim="800000"/>
              <a:headEnd/>
              <a:tailEnd type="none" w="sm" len="sm"/>
            </a:ln>
          </p:spPr>
          <p:txBody>
            <a:bodyPr wrap="none" lIns="45720" rIns="45720" anchor="ctr"/>
            <a:lstStyle/>
            <a:p>
              <a:pPr algn="ctr"/>
              <a:r>
                <a:rPr lang="en-US" sz="1400" b="1" dirty="0">
                  <a:solidFill>
                    <a:schemeClr val="accent1"/>
                  </a:solidFill>
                  <a:latin typeface="Roboto Regular" charset="0"/>
                  <a:cs typeface="Roboto Regular" charset="0"/>
                </a:rPr>
                <a:t>b..10</a:t>
              </a:r>
            </a:p>
          </p:txBody>
        </p:sp>
        <p:sp>
          <p:nvSpPr>
            <p:cNvPr id="107" name="Rectangle 74">
              <a:extLst>
                <a:ext uri="{FF2B5EF4-FFF2-40B4-BE49-F238E27FC236}">
                  <a16:creationId xmlns:a16="http://schemas.microsoft.com/office/drawing/2014/main" id="{75B32C23-E63A-5648-9D2C-862E4F3BD456}"/>
                </a:ext>
              </a:extLst>
            </p:cNvPr>
            <p:cNvSpPr>
              <a:spLocks noChangeArrowheads="1"/>
            </p:cNvSpPr>
            <p:nvPr>
              <p:custDataLst>
                <p:tags r:id="rId8"/>
              </p:custDataLst>
            </p:nvPr>
          </p:nvSpPr>
          <p:spPr bwMode="auto">
            <a:xfrm>
              <a:off x="8356556" y="4334501"/>
              <a:ext cx="457200" cy="228600"/>
            </a:xfrm>
            <a:prstGeom prst="rect">
              <a:avLst/>
            </a:prstGeom>
            <a:solidFill>
              <a:schemeClr val="bg1"/>
            </a:solidFill>
            <a:ln w="19050">
              <a:noFill/>
              <a:miter lim="800000"/>
              <a:headEnd/>
              <a:tailEnd type="none" w="sm" len="sm"/>
            </a:ln>
          </p:spPr>
          <p:txBody>
            <a:bodyPr wrap="none" lIns="45720" rIns="45720" anchor="ctr"/>
            <a:lstStyle/>
            <a:p>
              <a:pPr algn="ctr"/>
              <a:r>
                <a:rPr lang="en-US" sz="1400" b="1" dirty="0">
                  <a:solidFill>
                    <a:schemeClr val="accent1"/>
                  </a:solidFill>
                  <a:latin typeface="Roboto Regular" charset="0"/>
                  <a:cs typeface="Roboto Regular" charset="0"/>
                </a:rPr>
                <a:t>b..10</a:t>
              </a:r>
            </a:p>
          </p:txBody>
        </p:sp>
        <p:sp>
          <p:nvSpPr>
            <p:cNvPr id="108" name="Rectangle 74">
              <a:extLst>
                <a:ext uri="{FF2B5EF4-FFF2-40B4-BE49-F238E27FC236}">
                  <a16:creationId xmlns:a16="http://schemas.microsoft.com/office/drawing/2014/main" id="{55EB6B77-A462-414E-A581-4FDE230BFD4A}"/>
                </a:ext>
              </a:extLst>
            </p:cNvPr>
            <p:cNvSpPr>
              <a:spLocks noChangeArrowheads="1"/>
            </p:cNvSpPr>
            <p:nvPr>
              <p:custDataLst>
                <p:tags r:id="rId9"/>
              </p:custDataLst>
            </p:nvPr>
          </p:nvSpPr>
          <p:spPr bwMode="auto">
            <a:xfrm>
              <a:off x="8356556" y="5534334"/>
              <a:ext cx="457200" cy="228600"/>
            </a:xfrm>
            <a:prstGeom prst="rect">
              <a:avLst/>
            </a:prstGeom>
            <a:solidFill>
              <a:schemeClr val="bg1"/>
            </a:solidFill>
            <a:ln w="19050">
              <a:noFill/>
              <a:miter lim="800000"/>
              <a:headEnd/>
              <a:tailEnd type="none" w="sm" len="sm"/>
            </a:ln>
          </p:spPr>
          <p:txBody>
            <a:bodyPr wrap="none" lIns="45720" rIns="45720" anchor="ctr"/>
            <a:lstStyle/>
            <a:p>
              <a:pPr algn="ctr"/>
              <a:r>
                <a:rPr lang="en-US" sz="1400" b="1" dirty="0">
                  <a:solidFill>
                    <a:schemeClr val="accent1"/>
                  </a:solidFill>
                  <a:latin typeface="Roboto Regular" charset="0"/>
                  <a:cs typeface="Roboto Regular" charset="0"/>
                </a:rPr>
                <a:t>b..10</a:t>
              </a:r>
            </a:p>
          </p:txBody>
        </p:sp>
      </p:grpSp>
    </p:spTree>
    <p:extLst>
      <p:ext uri="{BB962C8B-B14F-4D97-AF65-F5344CB8AC3E}">
        <p14:creationId xmlns:p14="http://schemas.microsoft.com/office/powerpoint/2010/main" val="1200148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6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336657" y="19756"/>
            <a:ext cx="10515600" cy="715294"/>
          </a:xfrm>
        </p:spPr>
        <p:txBody>
          <a:bodyPr/>
          <a:lstStyle/>
          <a:p>
            <a:r>
              <a:rPr lang="en-US" dirty="0" err="1"/>
              <a:t>ldr</a:t>
            </a:r>
            <a:r>
              <a:rPr lang="en-US" dirty="0"/>
              <a:t>/str practice - 1</a:t>
            </a:r>
          </a:p>
        </p:txBody>
      </p:sp>
      <p:sp>
        <p:nvSpPr>
          <p:cNvPr id="5" name="Content Placeholder 4">
            <a:extLst>
              <a:ext uri="{FF2B5EF4-FFF2-40B4-BE49-F238E27FC236}">
                <a16:creationId xmlns:a16="http://schemas.microsoft.com/office/drawing/2014/main" id="{C5ACD6AA-5F18-9541-A6F0-EAA05D8C4624}"/>
              </a:ext>
            </a:extLst>
          </p:cNvPr>
          <p:cNvSpPr>
            <a:spLocks noGrp="1"/>
          </p:cNvSpPr>
          <p:nvPr>
            <p:ph sz="quarter" idx="16"/>
          </p:nvPr>
        </p:nvSpPr>
        <p:spPr>
          <a:xfrm>
            <a:off x="211015" y="1063548"/>
            <a:ext cx="11632223" cy="4273384"/>
          </a:xfrm>
          <a:solidFill>
            <a:schemeClr val="accent4">
              <a:lumMod val="20000"/>
              <a:lumOff val="80000"/>
            </a:schemeClr>
          </a:solidFill>
          <a:ln>
            <a:solidFill>
              <a:srgbClr val="0070C0"/>
            </a:solidFill>
          </a:ln>
        </p:spPr>
        <p:txBody>
          <a:bodyPr/>
          <a:lstStyle/>
          <a:p>
            <a:pPr marL="0" indent="0">
              <a:buNone/>
            </a:pPr>
            <a:r>
              <a:rPr lang="en-US" sz="2200" dirty="0">
                <a:latin typeface="Consolas" panose="020B0609020204030204" pitchFamily="49" charset="0"/>
                <a:cs typeface="Consolas" panose="020B0609020204030204" pitchFamily="49" charset="0"/>
              </a:rPr>
              <a:t>r1 contains </a:t>
            </a:r>
            <a:r>
              <a:rPr lang="en-US" sz="2200" dirty="0">
                <a:solidFill>
                  <a:srgbClr val="2C895B"/>
                </a:solidFill>
                <a:latin typeface="Consolas" panose="020B0609020204030204" pitchFamily="49" charset="0"/>
                <a:cs typeface="Consolas" panose="020B0609020204030204" pitchFamily="49" charset="0"/>
              </a:rPr>
              <a:t>the Address of X (defined as int X) </a:t>
            </a:r>
            <a:r>
              <a:rPr lang="en-US" sz="2200" dirty="0">
                <a:latin typeface="Consolas" panose="020B0609020204030204" pitchFamily="49" charset="0"/>
                <a:cs typeface="Consolas" panose="020B0609020204030204" pitchFamily="49" charset="0"/>
              </a:rPr>
              <a:t>in memory; r1 points at X</a:t>
            </a:r>
          </a:p>
          <a:p>
            <a:pPr marL="0" indent="0">
              <a:buNone/>
            </a:pPr>
            <a:r>
              <a:rPr lang="en-US" sz="2200" dirty="0">
                <a:latin typeface="Consolas" panose="020B0609020204030204" pitchFamily="49" charset="0"/>
                <a:cs typeface="Consolas" panose="020B0609020204030204" pitchFamily="49" charset="0"/>
              </a:rPr>
              <a:t>r2 contains the </a:t>
            </a:r>
            <a:r>
              <a:rPr lang="en-US" sz="2200" dirty="0">
                <a:solidFill>
                  <a:srgbClr val="7030A0"/>
                </a:solidFill>
                <a:latin typeface="Consolas" panose="020B0609020204030204" pitchFamily="49" charset="0"/>
                <a:cs typeface="Consolas" panose="020B0609020204030204" pitchFamily="49" charset="0"/>
              </a:rPr>
              <a:t>Address of Y (defined as int *Y) </a:t>
            </a:r>
            <a:r>
              <a:rPr lang="en-US" sz="2200" dirty="0">
                <a:latin typeface="Consolas" panose="020B0609020204030204" pitchFamily="49" charset="0"/>
                <a:cs typeface="Consolas" panose="020B0609020204030204" pitchFamily="49" charset="0"/>
              </a:rPr>
              <a:t>in memory; r2 points at Y</a:t>
            </a:r>
          </a:p>
          <a:p>
            <a:pPr marL="0" indent="0">
              <a:buNone/>
            </a:pPr>
            <a:r>
              <a:rPr lang="en-US" sz="2200" dirty="0">
                <a:latin typeface="Consolas" panose="020B0609020204030204" pitchFamily="49" charset="0"/>
                <a:cs typeface="Consolas" panose="020B0609020204030204" pitchFamily="49" charset="0"/>
              </a:rPr>
              <a:t>write Y = &amp;X;</a:t>
            </a: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r>
              <a:rPr lang="en-US" dirty="0">
                <a:solidFill>
                  <a:srgbClr val="FF0000"/>
                </a:solidFill>
                <a:latin typeface="Consolas" panose="020B0609020204030204" pitchFamily="49" charset="0"/>
                <a:cs typeface="Consolas" panose="020B0609020204030204" pitchFamily="49" charset="0"/>
              </a:rPr>
              <a:t>str	r1, [r2]       </a:t>
            </a:r>
            <a:r>
              <a:rPr lang="en-US" dirty="0">
                <a:solidFill>
                  <a:srgbClr val="00B050"/>
                </a:solidFill>
                <a:latin typeface="Consolas" panose="020B0609020204030204" pitchFamily="49" charset="0"/>
                <a:cs typeface="Consolas" panose="020B0609020204030204" pitchFamily="49" charset="0"/>
              </a:rPr>
              <a:t>// y </a:t>
            </a:r>
            <a:r>
              <a:rPr lang="en-US" sz="1800" dirty="0">
                <a:solidFill>
                  <a:srgbClr val="7030A0"/>
                </a:solidFill>
                <a:latin typeface="Consolas" panose="020B0609020204030204" pitchFamily="49" charset="0"/>
                <a:cs typeface="Consolas" panose="020B0609020204030204" pitchFamily="49" charset="0"/>
                <a:sym typeface="Wingdings" panose="05000000000000000000" pitchFamily="2" charset="2"/>
              </a:rPr>
              <a:t> </a:t>
            </a:r>
            <a:r>
              <a:rPr lang="en-US" dirty="0">
                <a:solidFill>
                  <a:srgbClr val="00B050"/>
                </a:solidFill>
                <a:latin typeface="Consolas" panose="020B0609020204030204" pitchFamily="49" charset="0"/>
                <a:cs typeface="Consolas" panose="020B0609020204030204" pitchFamily="49" charset="0"/>
              </a:rPr>
              <a:t>&amp;x</a:t>
            </a:r>
          </a:p>
        </p:txBody>
      </p:sp>
      <p:sp>
        <p:nvSpPr>
          <p:cNvPr id="8" name="Rectangle 7">
            <a:extLst>
              <a:ext uri="{FF2B5EF4-FFF2-40B4-BE49-F238E27FC236}">
                <a16:creationId xmlns:a16="http://schemas.microsoft.com/office/drawing/2014/main" id="{1053FDB8-9673-7E43-A38F-E67C5AF67BC7}"/>
              </a:ext>
            </a:extLst>
          </p:cNvPr>
          <p:cNvSpPr/>
          <p:nvPr/>
        </p:nvSpPr>
        <p:spPr>
          <a:xfrm>
            <a:off x="3184918" y="2744508"/>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9" name="TextBox 8">
            <a:extLst>
              <a:ext uri="{FF2B5EF4-FFF2-40B4-BE49-F238E27FC236}">
                <a16:creationId xmlns:a16="http://schemas.microsoft.com/office/drawing/2014/main" id="{D015952F-BE04-8E4C-A50D-8E120CFC45FB}"/>
              </a:ext>
            </a:extLst>
          </p:cNvPr>
          <p:cNvSpPr txBox="1"/>
          <p:nvPr/>
        </p:nvSpPr>
        <p:spPr>
          <a:xfrm>
            <a:off x="2761239" y="3551875"/>
            <a:ext cx="389850" cy="369332"/>
          </a:xfrm>
          <a:prstGeom prst="rect">
            <a:avLst/>
          </a:prstGeom>
          <a:noFill/>
        </p:spPr>
        <p:txBody>
          <a:bodyPr wrap="none" rtlCol="0">
            <a:spAutoFit/>
          </a:bodyPr>
          <a:lstStyle/>
          <a:p>
            <a:r>
              <a:rPr lang="en-US" dirty="0">
                <a:solidFill>
                  <a:srgbClr val="0070C0"/>
                </a:solidFill>
              </a:rPr>
              <a:t>r1</a:t>
            </a:r>
          </a:p>
        </p:txBody>
      </p:sp>
      <p:sp>
        <p:nvSpPr>
          <p:cNvPr id="10" name="TextBox 9">
            <a:extLst>
              <a:ext uri="{FF2B5EF4-FFF2-40B4-BE49-F238E27FC236}">
                <a16:creationId xmlns:a16="http://schemas.microsoft.com/office/drawing/2014/main" id="{EB51A1FE-735C-3C42-9163-CF99E657A754}"/>
              </a:ext>
            </a:extLst>
          </p:cNvPr>
          <p:cNvSpPr txBox="1"/>
          <p:nvPr/>
        </p:nvSpPr>
        <p:spPr>
          <a:xfrm>
            <a:off x="2821082" y="2853952"/>
            <a:ext cx="389850" cy="369332"/>
          </a:xfrm>
          <a:prstGeom prst="rect">
            <a:avLst/>
          </a:prstGeom>
          <a:noFill/>
        </p:spPr>
        <p:txBody>
          <a:bodyPr wrap="none" rtlCol="0">
            <a:spAutoFit/>
          </a:bodyPr>
          <a:lstStyle/>
          <a:p>
            <a:r>
              <a:rPr lang="en-US" dirty="0">
                <a:solidFill>
                  <a:srgbClr val="0070C0"/>
                </a:solidFill>
              </a:rPr>
              <a:t>r2</a:t>
            </a:r>
          </a:p>
        </p:txBody>
      </p:sp>
      <p:sp>
        <p:nvSpPr>
          <p:cNvPr id="14" name="TextBox 13">
            <a:extLst>
              <a:ext uri="{FF2B5EF4-FFF2-40B4-BE49-F238E27FC236}">
                <a16:creationId xmlns:a16="http://schemas.microsoft.com/office/drawing/2014/main" id="{8F983E02-431E-2047-9DE3-9B51AB57BB4B}"/>
              </a:ext>
            </a:extLst>
          </p:cNvPr>
          <p:cNvSpPr txBox="1"/>
          <p:nvPr/>
        </p:nvSpPr>
        <p:spPr>
          <a:xfrm>
            <a:off x="5609749" y="367800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 contents</a:t>
            </a:r>
          </a:p>
        </p:txBody>
      </p:sp>
      <p:cxnSp>
        <p:nvCxnSpPr>
          <p:cNvPr id="16" name="Straight Arrow Connector 15">
            <a:extLst>
              <a:ext uri="{FF2B5EF4-FFF2-40B4-BE49-F238E27FC236}">
                <a16:creationId xmlns:a16="http://schemas.microsoft.com/office/drawing/2014/main" id="{7815CB20-C27D-4B4F-9773-CE938B7416F7}"/>
              </a:ext>
            </a:extLst>
          </p:cNvPr>
          <p:cNvCxnSpPr>
            <a:cxnSpLocks/>
          </p:cNvCxnSpPr>
          <p:nvPr/>
        </p:nvCxnSpPr>
        <p:spPr>
          <a:xfrm>
            <a:off x="4630504" y="3851141"/>
            <a:ext cx="95917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A5BD856-1BB9-5E4C-A0B8-2E6B7FE59AAE}"/>
              </a:ext>
            </a:extLst>
          </p:cNvPr>
          <p:cNvCxnSpPr>
            <a:cxnSpLocks/>
            <a:endCxn id="37" idx="1"/>
          </p:cNvCxnSpPr>
          <p:nvPr/>
        </p:nvCxnSpPr>
        <p:spPr>
          <a:xfrm flipV="1">
            <a:off x="4634108" y="3153452"/>
            <a:ext cx="984779" cy="102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5" name="TextBox 34">
            <a:extLst>
              <a:ext uri="{FF2B5EF4-FFF2-40B4-BE49-F238E27FC236}">
                <a16:creationId xmlns:a16="http://schemas.microsoft.com/office/drawing/2014/main" id="{49225A92-BEAB-CBC6-EC6F-28127BD4DD3F}"/>
              </a:ext>
            </a:extLst>
          </p:cNvPr>
          <p:cNvSpPr txBox="1"/>
          <p:nvPr/>
        </p:nvSpPr>
        <p:spPr>
          <a:xfrm>
            <a:off x="5618887" y="4024288"/>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37" name="TextBox 36">
            <a:extLst>
              <a:ext uri="{FF2B5EF4-FFF2-40B4-BE49-F238E27FC236}">
                <a16:creationId xmlns:a16="http://schemas.microsoft.com/office/drawing/2014/main" id="{7B17DAD9-D516-5C44-282A-A1C2AFE646DC}"/>
              </a:ext>
            </a:extLst>
          </p:cNvPr>
          <p:cNvSpPr txBox="1"/>
          <p:nvPr/>
        </p:nvSpPr>
        <p:spPr>
          <a:xfrm>
            <a:off x="5618887" y="2984175"/>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 contents</a:t>
            </a:r>
          </a:p>
        </p:txBody>
      </p:sp>
      <p:sp>
        <p:nvSpPr>
          <p:cNvPr id="38" name="TextBox 37">
            <a:extLst>
              <a:ext uri="{FF2B5EF4-FFF2-40B4-BE49-F238E27FC236}">
                <a16:creationId xmlns:a16="http://schemas.microsoft.com/office/drawing/2014/main" id="{8C93441F-C18B-1080-358D-5CAC969FCB77}"/>
              </a:ext>
            </a:extLst>
          </p:cNvPr>
          <p:cNvSpPr txBox="1"/>
          <p:nvPr/>
        </p:nvSpPr>
        <p:spPr>
          <a:xfrm>
            <a:off x="5618887" y="332947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21" name="TextBox 20">
            <a:extLst>
              <a:ext uri="{FF2B5EF4-FFF2-40B4-BE49-F238E27FC236}">
                <a16:creationId xmlns:a16="http://schemas.microsoft.com/office/drawing/2014/main" id="{BF77DA5E-8DD2-2F89-6AE0-88584CC061D2}"/>
              </a:ext>
            </a:extLst>
          </p:cNvPr>
          <p:cNvSpPr txBox="1"/>
          <p:nvPr/>
        </p:nvSpPr>
        <p:spPr>
          <a:xfrm>
            <a:off x="7424439" y="336451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39" name="TextBox 38">
            <a:extLst>
              <a:ext uri="{FF2B5EF4-FFF2-40B4-BE49-F238E27FC236}">
                <a16:creationId xmlns:a16="http://schemas.microsoft.com/office/drawing/2014/main" id="{7C807513-DA45-A639-2E42-E7F8A0B46884}"/>
              </a:ext>
            </a:extLst>
          </p:cNvPr>
          <p:cNvSpPr txBox="1"/>
          <p:nvPr/>
        </p:nvSpPr>
        <p:spPr>
          <a:xfrm>
            <a:off x="7424439" y="2995182"/>
            <a:ext cx="3097323"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    /</a:t>
            </a:r>
            <a:r>
              <a:rPr lang="en-US" dirty="0">
                <a:solidFill>
                  <a:srgbClr val="FF0000"/>
                </a:solidFill>
                <a:latin typeface="Consolas" panose="020B0609020204030204" pitchFamily="49" charset="0"/>
                <a:cs typeface="Consolas" panose="020B0609020204030204" pitchFamily="49" charset="0"/>
              </a:rPr>
              <a:t>/ this is y</a:t>
            </a:r>
          </a:p>
        </p:txBody>
      </p:sp>
      <p:sp>
        <p:nvSpPr>
          <p:cNvPr id="40" name="TextBox 39">
            <a:extLst>
              <a:ext uri="{FF2B5EF4-FFF2-40B4-BE49-F238E27FC236}">
                <a16:creationId xmlns:a16="http://schemas.microsoft.com/office/drawing/2014/main" id="{2E6DB617-402E-A872-420B-850CF03CDFD9}"/>
              </a:ext>
            </a:extLst>
          </p:cNvPr>
          <p:cNvSpPr txBox="1"/>
          <p:nvPr/>
        </p:nvSpPr>
        <p:spPr>
          <a:xfrm>
            <a:off x="7438071" y="3703068"/>
            <a:ext cx="2970685"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   // this is x</a:t>
            </a:r>
          </a:p>
        </p:txBody>
      </p:sp>
      <p:sp>
        <p:nvSpPr>
          <p:cNvPr id="41" name="TextBox 40">
            <a:extLst>
              <a:ext uri="{FF2B5EF4-FFF2-40B4-BE49-F238E27FC236}">
                <a16:creationId xmlns:a16="http://schemas.microsoft.com/office/drawing/2014/main" id="{66A3239D-7EEC-2F6E-D458-0379D48FA3DA}"/>
              </a:ext>
            </a:extLst>
          </p:cNvPr>
          <p:cNvSpPr txBox="1"/>
          <p:nvPr/>
        </p:nvSpPr>
        <p:spPr>
          <a:xfrm>
            <a:off x="7469686" y="4014255"/>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43" name="Rectangle 42">
            <a:extLst>
              <a:ext uri="{FF2B5EF4-FFF2-40B4-BE49-F238E27FC236}">
                <a16:creationId xmlns:a16="http://schemas.microsoft.com/office/drawing/2014/main" id="{C50A8594-8B68-AC55-9CFD-2E6C1E84E4DD}"/>
              </a:ext>
            </a:extLst>
          </p:cNvPr>
          <p:cNvSpPr/>
          <p:nvPr/>
        </p:nvSpPr>
        <p:spPr>
          <a:xfrm>
            <a:off x="3182704" y="349116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45" name="TextBox 44">
            <a:extLst>
              <a:ext uri="{FF2B5EF4-FFF2-40B4-BE49-F238E27FC236}">
                <a16:creationId xmlns:a16="http://schemas.microsoft.com/office/drawing/2014/main" id="{DCD06F7F-18CB-959E-AB08-FE1FAB572246}"/>
              </a:ext>
            </a:extLst>
          </p:cNvPr>
          <p:cNvSpPr txBox="1"/>
          <p:nvPr/>
        </p:nvSpPr>
        <p:spPr>
          <a:xfrm>
            <a:off x="5616146" y="263304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6" name="TextBox 45">
            <a:extLst>
              <a:ext uri="{FF2B5EF4-FFF2-40B4-BE49-F238E27FC236}">
                <a16:creationId xmlns:a16="http://schemas.microsoft.com/office/drawing/2014/main" id="{7170DAEF-81AB-3B6A-5577-2D8D7D086B41}"/>
              </a:ext>
            </a:extLst>
          </p:cNvPr>
          <p:cNvSpPr txBox="1"/>
          <p:nvPr/>
        </p:nvSpPr>
        <p:spPr>
          <a:xfrm>
            <a:off x="7466945" y="2623010"/>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48" name="TextBox 47">
            <a:extLst>
              <a:ext uri="{FF2B5EF4-FFF2-40B4-BE49-F238E27FC236}">
                <a16:creationId xmlns:a16="http://schemas.microsoft.com/office/drawing/2014/main" id="{2EC93274-8C21-4747-739F-B989D34D9F64}"/>
              </a:ext>
            </a:extLst>
          </p:cNvPr>
          <p:cNvSpPr txBox="1"/>
          <p:nvPr/>
        </p:nvSpPr>
        <p:spPr>
          <a:xfrm>
            <a:off x="5616146" y="299908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0x01004</a:t>
            </a:r>
          </a:p>
        </p:txBody>
      </p:sp>
      <p:cxnSp>
        <p:nvCxnSpPr>
          <p:cNvPr id="50" name="Straight Arrow Connector 49">
            <a:extLst>
              <a:ext uri="{FF2B5EF4-FFF2-40B4-BE49-F238E27FC236}">
                <a16:creationId xmlns:a16="http://schemas.microsoft.com/office/drawing/2014/main" id="{03FC9324-89FF-7565-ABE1-1B609013EDD0}"/>
              </a:ext>
            </a:extLst>
          </p:cNvPr>
          <p:cNvCxnSpPr>
            <a:cxnSpLocks/>
          </p:cNvCxnSpPr>
          <p:nvPr/>
        </p:nvCxnSpPr>
        <p:spPr>
          <a:xfrm flipV="1">
            <a:off x="4626884" y="3163748"/>
            <a:ext cx="1514391" cy="504280"/>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7161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34" grpId="0"/>
      <p:bldP spid="4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153777" y="100755"/>
            <a:ext cx="10515600" cy="715294"/>
          </a:xfrm>
        </p:spPr>
        <p:txBody>
          <a:bodyPr/>
          <a:lstStyle/>
          <a:p>
            <a:r>
              <a:rPr lang="en-US" dirty="0" err="1"/>
              <a:t>ldr</a:t>
            </a:r>
            <a:r>
              <a:rPr lang="en-US" dirty="0"/>
              <a:t>/str practice - 2</a:t>
            </a:r>
          </a:p>
        </p:txBody>
      </p:sp>
      <p:sp>
        <p:nvSpPr>
          <p:cNvPr id="6" name="Content Placeholder 5">
            <a:extLst>
              <a:ext uri="{FF2B5EF4-FFF2-40B4-BE49-F238E27FC236}">
                <a16:creationId xmlns:a16="http://schemas.microsoft.com/office/drawing/2014/main" id="{157A3006-70AE-5A41-A839-25DF9E502E2E}"/>
              </a:ext>
            </a:extLst>
          </p:cNvPr>
          <p:cNvSpPr>
            <a:spLocks noGrp="1"/>
          </p:cNvSpPr>
          <p:nvPr>
            <p:ph sz="quarter" idx="17"/>
          </p:nvPr>
        </p:nvSpPr>
        <p:spPr>
          <a:xfrm>
            <a:off x="834984" y="941133"/>
            <a:ext cx="11017048" cy="5676933"/>
          </a:xfrm>
          <a:solidFill>
            <a:schemeClr val="accent4">
              <a:lumMod val="20000"/>
              <a:lumOff val="80000"/>
            </a:schemeClr>
          </a:solidFill>
          <a:ln>
            <a:solidFill>
              <a:srgbClr val="0070C0"/>
            </a:solidFill>
          </a:ln>
        </p:spPr>
        <p:txBody>
          <a:bodyPr/>
          <a:lstStyle/>
          <a:p>
            <a:pPr marL="0" indent="0">
              <a:buNone/>
            </a:pPr>
            <a:r>
              <a:rPr lang="en-US" dirty="0">
                <a:latin typeface="Consolas" panose="020B0609020204030204" pitchFamily="49" charset="0"/>
                <a:cs typeface="Consolas" panose="020B0609020204030204" pitchFamily="49" charset="0"/>
              </a:rPr>
              <a:t>r1 contains the </a:t>
            </a:r>
            <a:r>
              <a:rPr lang="en-US" dirty="0">
                <a:solidFill>
                  <a:srgbClr val="2C895B"/>
                </a:solidFill>
                <a:latin typeface="Consolas" panose="020B0609020204030204" pitchFamily="49" charset="0"/>
                <a:cs typeface="Consolas" panose="020B0609020204030204" pitchFamily="49" charset="0"/>
              </a:rPr>
              <a:t>Address of X (defined as int *X) </a:t>
            </a:r>
            <a:r>
              <a:rPr lang="en-US" dirty="0">
                <a:latin typeface="Consolas" panose="020B0609020204030204" pitchFamily="49" charset="0"/>
                <a:cs typeface="Consolas" panose="020B0609020204030204" pitchFamily="49" charset="0"/>
              </a:rPr>
              <a:t>in memory r1 points at X</a:t>
            </a:r>
          </a:p>
          <a:p>
            <a:pPr marL="0" indent="0">
              <a:buNone/>
            </a:pPr>
            <a:r>
              <a:rPr lang="en-US" dirty="0">
                <a:latin typeface="Consolas" panose="020B0609020204030204" pitchFamily="49" charset="0"/>
                <a:cs typeface="Consolas" panose="020B0609020204030204" pitchFamily="49" charset="0"/>
              </a:rPr>
              <a:t>r2 contains the </a:t>
            </a:r>
            <a:r>
              <a:rPr lang="en-US" dirty="0">
                <a:solidFill>
                  <a:srgbClr val="7030A0"/>
                </a:solidFill>
                <a:latin typeface="Consolas" panose="020B0609020204030204" pitchFamily="49" charset="0"/>
                <a:cs typeface="Consolas" panose="020B0609020204030204" pitchFamily="49" charset="0"/>
              </a:rPr>
              <a:t>Address of Y (defined as int Y) </a:t>
            </a:r>
            <a:r>
              <a:rPr lang="en-US" dirty="0">
                <a:latin typeface="Consolas" panose="020B0609020204030204" pitchFamily="49" charset="0"/>
                <a:cs typeface="Consolas" panose="020B0609020204030204" pitchFamily="49" charset="0"/>
              </a:rPr>
              <a:t>in memory; r2 points at Y</a:t>
            </a:r>
          </a:p>
          <a:p>
            <a:pPr marL="0" indent="0">
              <a:buNone/>
            </a:pPr>
            <a:r>
              <a:rPr lang="en-US" dirty="0">
                <a:latin typeface="Consolas" panose="020B0609020204030204" pitchFamily="49" charset="0"/>
                <a:cs typeface="Consolas" panose="020B0609020204030204" pitchFamily="49" charset="0"/>
              </a:rPr>
              <a:t>write Y = *X;</a:t>
            </a:r>
          </a:p>
          <a:p>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ldr</a:t>
            </a:r>
            <a:r>
              <a:rPr lang="en-US" dirty="0">
                <a:latin typeface="Consolas" panose="020B0609020204030204" pitchFamily="49" charset="0"/>
                <a:cs typeface="Consolas" panose="020B0609020204030204" pitchFamily="49" charset="0"/>
              </a:rPr>
              <a:t>	r3, [r1]  // r3 </a:t>
            </a:r>
            <a:r>
              <a:rPr lang="en-US" sz="2000" dirty="0">
                <a:latin typeface="Consolas" panose="020B0609020204030204" pitchFamily="49" charset="0"/>
                <a:cs typeface="Consolas" panose="020B0609020204030204" pitchFamily="49" charset="0"/>
                <a:sym typeface="Wingdings" panose="05000000000000000000" pitchFamily="2" charset="2"/>
              </a:rPr>
              <a:t> x (read 1)</a:t>
            </a: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ldr</a:t>
            </a:r>
            <a:r>
              <a:rPr lang="en-US" dirty="0">
                <a:latin typeface="Consolas" panose="020B0609020204030204" pitchFamily="49" charset="0"/>
                <a:cs typeface="Consolas" panose="020B0609020204030204" pitchFamily="49" charset="0"/>
              </a:rPr>
              <a:t>	r0, [r3]  // r0 </a:t>
            </a:r>
            <a:r>
              <a:rPr lang="en-US" sz="2000" dirty="0">
                <a:latin typeface="Consolas" panose="020B0609020204030204" pitchFamily="49" charset="0"/>
                <a:cs typeface="Consolas" panose="020B0609020204030204" pitchFamily="49" charset="0"/>
                <a:sym typeface="Wingdings" panose="05000000000000000000" pitchFamily="2" charset="2"/>
              </a:rPr>
              <a:t> *x</a:t>
            </a:r>
            <a:r>
              <a:rPr lang="en-US" sz="2000" dirty="0">
                <a:latin typeface="Consolas" panose="020B0609020204030204" pitchFamily="49" charset="0"/>
                <a:cs typeface="Consolas" panose="020B0609020204030204" pitchFamily="49" charset="0"/>
              </a:rPr>
              <a:t> (read 2)</a:t>
            </a:r>
            <a:endParaRPr lang="en-US" dirty="0">
              <a:latin typeface="Consolas" panose="020B0609020204030204" pitchFamily="49" charset="0"/>
              <a:cs typeface="Consolas" panose="020B0609020204030204" pitchFamily="49" charset="0"/>
            </a:endParaRPr>
          </a:p>
          <a:p>
            <a:pPr marL="0" indent="0">
              <a:buNone/>
            </a:pPr>
            <a:r>
              <a:rPr lang="en-US" dirty="0">
                <a:solidFill>
                  <a:srgbClr val="7030A0"/>
                </a:solidFill>
                <a:latin typeface="Consolas" panose="020B0609020204030204" pitchFamily="49" charset="0"/>
                <a:cs typeface="Consolas" panose="020B0609020204030204" pitchFamily="49" charset="0"/>
              </a:rPr>
              <a:t>str	r0, [r2]  // y </a:t>
            </a:r>
            <a:r>
              <a:rPr lang="en-US" sz="2000" dirty="0">
                <a:solidFill>
                  <a:srgbClr val="7030A0"/>
                </a:solidFill>
                <a:latin typeface="Consolas" panose="020B0609020204030204" pitchFamily="49" charset="0"/>
                <a:cs typeface="Consolas" panose="020B0609020204030204" pitchFamily="49" charset="0"/>
                <a:sym typeface="Wingdings" panose="05000000000000000000" pitchFamily="2" charset="2"/>
              </a:rPr>
              <a:t> *x</a:t>
            </a:r>
            <a:endParaRPr lang="en-US" sz="2000" dirty="0">
              <a:solidFill>
                <a:srgbClr val="7030A0"/>
              </a:solidFill>
              <a:latin typeface="Consolas" panose="020B0609020204030204" pitchFamily="49" charset="0"/>
              <a:cs typeface="Consolas" panose="020B0609020204030204" pitchFamily="49" charset="0"/>
            </a:endParaRPr>
          </a:p>
        </p:txBody>
      </p: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7" name="Rectangle 36">
            <a:extLst>
              <a:ext uri="{FF2B5EF4-FFF2-40B4-BE49-F238E27FC236}">
                <a16:creationId xmlns:a16="http://schemas.microsoft.com/office/drawing/2014/main" id="{199EE306-E8B8-AE7F-F7F2-F13A86F91338}"/>
              </a:ext>
            </a:extLst>
          </p:cNvPr>
          <p:cNvSpPr/>
          <p:nvPr/>
        </p:nvSpPr>
        <p:spPr>
          <a:xfrm>
            <a:off x="4535791" y="2672967"/>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38" name="TextBox 37">
            <a:extLst>
              <a:ext uri="{FF2B5EF4-FFF2-40B4-BE49-F238E27FC236}">
                <a16:creationId xmlns:a16="http://schemas.microsoft.com/office/drawing/2014/main" id="{E12B9668-378D-55BC-BE49-414AB1233E62}"/>
              </a:ext>
            </a:extLst>
          </p:cNvPr>
          <p:cNvSpPr txBox="1"/>
          <p:nvPr/>
        </p:nvSpPr>
        <p:spPr>
          <a:xfrm>
            <a:off x="4112112" y="3480334"/>
            <a:ext cx="389850" cy="369332"/>
          </a:xfrm>
          <a:prstGeom prst="rect">
            <a:avLst/>
          </a:prstGeom>
          <a:noFill/>
        </p:spPr>
        <p:txBody>
          <a:bodyPr wrap="none" rtlCol="0">
            <a:spAutoFit/>
          </a:bodyPr>
          <a:lstStyle/>
          <a:p>
            <a:r>
              <a:rPr lang="en-US" dirty="0">
                <a:solidFill>
                  <a:srgbClr val="0070C0"/>
                </a:solidFill>
              </a:rPr>
              <a:t>r1</a:t>
            </a:r>
          </a:p>
        </p:txBody>
      </p:sp>
      <p:sp>
        <p:nvSpPr>
          <p:cNvPr id="39" name="TextBox 38">
            <a:extLst>
              <a:ext uri="{FF2B5EF4-FFF2-40B4-BE49-F238E27FC236}">
                <a16:creationId xmlns:a16="http://schemas.microsoft.com/office/drawing/2014/main" id="{C7059D62-6CFD-A6A8-DAEC-6E391D917CBC}"/>
              </a:ext>
            </a:extLst>
          </p:cNvPr>
          <p:cNvSpPr txBox="1"/>
          <p:nvPr/>
        </p:nvSpPr>
        <p:spPr>
          <a:xfrm>
            <a:off x="4171955" y="2782411"/>
            <a:ext cx="389850" cy="369332"/>
          </a:xfrm>
          <a:prstGeom prst="rect">
            <a:avLst/>
          </a:prstGeom>
          <a:noFill/>
        </p:spPr>
        <p:txBody>
          <a:bodyPr wrap="none" rtlCol="0">
            <a:spAutoFit/>
          </a:bodyPr>
          <a:lstStyle/>
          <a:p>
            <a:r>
              <a:rPr lang="en-US" dirty="0">
                <a:solidFill>
                  <a:srgbClr val="0070C0"/>
                </a:solidFill>
              </a:rPr>
              <a:t>r2</a:t>
            </a:r>
          </a:p>
        </p:txBody>
      </p:sp>
      <p:sp>
        <p:nvSpPr>
          <p:cNvPr id="40" name="TextBox 39">
            <a:extLst>
              <a:ext uri="{FF2B5EF4-FFF2-40B4-BE49-F238E27FC236}">
                <a16:creationId xmlns:a16="http://schemas.microsoft.com/office/drawing/2014/main" id="{9EF2F4A7-E616-7FE0-244C-6A8986722957}"/>
              </a:ext>
            </a:extLst>
          </p:cNvPr>
          <p:cNvSpPr txBox="1"/>
          <p:nvPr/>
        </p:nvSpPr>
        <p:spPr>
          <a:xfrm>
            <a:off x="6960621" y="3620520"/>
            <a:ext cx="1859937" cy="338554"/>
          </a:xfrm>
          <a:prstGeom prst="rect">
            <a:avLst/>
          </a:prstGeom>
          <a:solidFill>
            <a:srgbClr val="2C895B"/>
          </a:solidFill>
          <a:ln w="25400">
            <a:solidFill>
              <a:schemeClr val="accent6"/>
            </a:solidFill>
          </a:ln>
        </p:spPr>
        <p:txBody>
          <a:bodyPr wrap="square" rtlCol="0">
            <a:spAutoFit/>
          </a:bodyPr>
          <a:lstStyle/>
          <a:p>
            <a:pPr algn="ctr"/>
            <a:r>
              <a:rPr lang="en-US" sz="1600" dirty="0">
                <a:solidFill>
                  <a:schemeClr val="bg1"/>
                </a:solidFill>
                <a:latin typeface="Consolas" panose="020B0609020204030204" pitchFamily="49" charset="0"/>
                <a:cs typeface="Consolas" panose="020B0609020204030204" pitchFamily="49" charset="0"/>
              </a:rPr>
              <a:t>X = 0x01010</a:t>
            </a:r>
          </a:p>
        </p:txBody>
      </p:sp>
      <p:cxnSp>
        <p:nvCxnSpPr>
          <p:cNvPr id="41" name="Straight Arrow Connector 40">
            <a:extLst>
              <a:ext uri="{FF2B5EF4-FFF2-40B4-BE49-F238E27FC236}">
                <a16:creationId xmlns:a16="http://schemas.microsoft.com/office/drawing/2014/main" id="{FFA289B5-AEBC-1415-5A4F-D33FEF10F357}"/>
              </a:ext>
            </a:extLst>
          </p:cNvPr>
          <p:cNvCxnSpPr>
            <a:cxnSpLocks/>
          </p:cNvCxnSpPr>
          <p:nvPr/>
        </p:nvCxnSpPr>
        <p:spPr>
          <a:xfrm>
            <a:off x="5981377" y="3779600"/>
            <a:ext cx="95917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A05CBC7-E9F6-CD46-1F46-3705B963A227}"/>
              </a:ext>
            </a:extLst>
          </p:cNvPr>
          <p:cNvCxnSpPr>
            <a:cxnSpLocks/>
            <a:endCxn id="44" idx="1"/>
          </p:cNvCxnSpPr>
          <p:nvPr/>
        </p:nvCxnSpPr>
        <p:spPr>
          <a:xfrm flipV="1">
            <a:off x="5984981" y="3081911"/>
            <a:ext cx="984779" cy="102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97FBA10-FD00-C5DC-A281-6064A873651B}"/>
              </a:ext>
            </a:extLst>
          </p:cNvPr>
          <p:cNvSpPr txBox="1"/>
          <p:nvPr/>
        </p:nvSpPr>
        <p:spPr>
          <a:xfrm>
            <a:off x="6969760" y="395274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4" name="TextBox 43">
            <a:extLst>
              <a:ext uri="{FF2B5EF4-FFF2-40B4-BE49-F238E27FC236}">
                <a16:creationId xmlns:a16="http://schemas.microsoft.com/office/drawing/2014/main" id="{EBA8C7C4-7A2F-3138-2E42-11B6B1B78406}"/>
              </a:ext>
            </a:extLst>
          </p:cNvPr>
          <p:cNvSpPr txBox="1"/>
          <p:nvPr/>
        </p:nvSpPr>
        <p:spPr>
          <a:xfrm>
            <a:off x="6969760" y="291263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 contents</a:t>
            </a:r>
          </a:p>
        </p:txBody>
      </p:sp>
      <p:sp>
        <p:nvSpPr>
          <p:cNvPr id="45" name="TextBox 44">
            <a:extLst>
              <a:ext uri="{FF2B5EF4-FFF2-40B4-BE49-F238E27FC236}">
                <a16:creationId xmlns:a16="http://schemas.microsoft.com/office/drawing/2014/main" id="{DB03F743-48ED-5411-6FB2-4DF5FBA13945}"/>
              </a:ext>
            </a:extLst>
          </p:cNvPr>
          <p:cNvSpPr txBox="1"/>
          <p:nvPr/>
        </p:nvSpPr>
        <p:spPr>
          <a:xfrm>
            <a:off x="6969760" y="325793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6" name="TextBox 45">
            <a:extLst>
              <a:ext uri="{FF2B5EF4-FFF2-40B4-BE49-F238E27FC236}">
                <a16:creationId xmlns:a16="http://schemas.microsoft.com/office/drawing/2014/main" id="{EFA3454A-95D8-EBE3-8345-F6CEE92FF232}"/>
              </a:ext>
            </a:extLst>
          </p:cNvPr>
          <p:cNvSpPr txBox="1"/>
          <p:nvPr/>
        </p:nvSpPr>
        <p:spPr>
          <a:xfrm>
            <a:off x="8775312" y="3292973"/>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47" name="TextBox 46">
            <a:extLst>
              <a:ext uri="{FF2B5EF4-FFF2-40B4-BE49-F238E27FC236}">
                <a16:creationId xmlns:a16="http://schemas.microsoft.com/office/drawing/2014/main" id="{51D73844-5CBA-D697-8A54-492EDC6361B3}"/>
              </a:ext>
            </a:extLst>
          </p:cNvPr>
          <p:cNvSpPr txBox="1"/>
          <p:nvPr/>
        </p:nvSpPr>
        <p:spPr>
          <a:xfrm>
            <a:off x="8775312" y="2923641"/>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a:t>
            </a:r>
          </a:p>
        </p:txBody>
      </p:sp>
      <p:sp>
        <p:nvSpPr>
          <p:cNvPr id="48" name="TextBox 47">
            <a:extLst>
              <a:ext uri="{FF2B5EF4-FFF2-40B4-BE49-F238E27FC236}">
                <a16:creationId xmlns:a16="http://schemas.microsoft.com/office/drawing/2014/main" id="{8AC1A5A5-0328-3762-0B95-CEC700E60237}"/>
              </a:ext>
            </a:extLst>
          </p:cNvPr>
          <p:cNvSpPr txBox="1"/>
          <p:nvPr/>
        </p:nvSpPr>
        <p:spPr>
          <a:xfrm>
            <a:off x="8788944" y="3631527"/>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a:t>
            </a:r>
          </a:p>
        </p:txBody>
      </p:sp>
      <p:sp>
        <p:nvSpPr>
          <p:cNvPr id="49" name="TextBox 48">
            <a:extLst>
              <a:ext uri="{FF2B5EF4-FFF2-40B4-BE49-F238E27FC236}">
                <a16:creationId xmlns:a16="http://schemas.microsoft.com/office/drawing/2014/main" id="{C87BB409-1ABD-DCF0-4379-DED8AA885E23}"/>
              </a:ext>
            </a:extLst>
          </p:cNvPr>
          <p:cNvSpPr txBox="1"/>
          <p:nvPr/>
        </p:nvSpPr>
        <p:spPr>
          <a:xfrm>
            <a:off x="8820559" y="394271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50" name="Rectangle 49">
            <a:extLst>
              <a:ext uri="{FF2B5EF4-FFF2-40B4-BE49-F238E27FC236}">
                <a16:creationId xmlns:a16="http://schemas.microsoft.com/office/drawing/2014/main" id="{F1979E99-43A4-1FE0-AA8B-F9165DC64800}"/>
              </a:ext>
            </a:extLst>
          </p:cNvPr>
          <p:cNvSpPr/>
          <p:nvPr/>
        </p:nvSpPr>
        <p:spPr>
          <a:xfrm>
            <a:off x="4533577" y="3419623"/>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51" name="TextBox 50">
            <a:extLst>
              <a:ext uri="{FF2B5EF4-FFF2-40B4-BE49-F238E27FC236}">
                <a16:creationId xmlns:a16="http://schemas.microsoft.com/office/drawing/2014/main" id="{DA9FA7A7-C9D2-18AB-563B-F805492F2B28}"/>
              </a:ext>
            </a:extLst>
          </p:cNvPr>
          <p:cNvSpPr txBox="1"/>
          <p:nvPr/>
        </p:nvSpPr>
        <p:spPr>
          <a:xfrm>
            <a:off x="6967019" y="2561502"/>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55</a:t>
            </a:r>
          </a:p>
        </p:txBody>
      </p:sp>
      <p:sp>
        <p:nvSpPr>
          <p:cNvPr id="52" name="TextBox 51">
            <a:extLst>
              <a:ext uri="{FF2B5EF4-FFF2-40B4-BE49-F238E27FC236}">
                <a16:creationId xmlns:a16="http://schemas.microsoft.com/office/drawing/2014/main" id="{4649AF6D-7666-3B8B-113A-35343A5C33F5}"/>
              </a:ext>
            </a:extLst>
          </p:cNvPr>
          <p:cNvSpPr txBox="1"/>
          <p:nvPr/>
        </p:nvSpPr>
        <p:spPr>
          <a:xfrm>
            <a:off x="8817818" y="2551469"/>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55" name="TextBox 54">
            <a:extLst>
              <a:ext uri="{FF2B5EF4-FFF2-40B4-BE49-F238E27FC236}">
                <a16:creationId xmlns:a16="http://schemas.microsoft.com/office/drawing/2014/main" id="{36E33CE5-22C2-C930-7332-4E4109EB8AF1}"/>
              </a:ext>
            </a:extLst>
          </p:cNvPr>
          <p:cNvSpPr txBox="1"/>
          <p:nvPr/>
        </p:nvSpPr>
        <p:spPr>
          <a:xfrm>
            <a:off x="6960621" y="2915910"/>
            <a:ext cx="1859937" cy="338554"/>
          </a:xfrm>
          <a:prstGeom prst="rect">
            <a:avLst/>
          </a:prstGeom>
          <a:solidFill>
            <a:schemeClr val="bg1">
              <a:lumMod val="95000"/>
            </a:schemeClr>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55</a:t>
            </a:r>
          </a:p>
        </p:txBody>
      </p:sp>
      <p:sp>
        <p:nvSpPr>
          <p:cNvPr id="56" name="Rectangle 55">
            <a:extLst>
              <a:ext uri="{FF2B5EF4-FFF2-40B4-BE49-F238E27FC236}">
                <a16:creationId xmlns:a16="http://schemas.microsoft.com/office/drawing/2014/main" id="{19946F4F-6EEB-870C-43BB-7F4507F262FF}"/>
              </a:ext>
            </a:extLst>
          </p:cNvPr>
          <p:cNvSpPr/>
          <p:nvPr/>
        </p:nvSpPr>
        <p:spPr>
          <a:xfrm>
            <a:off x="4523935" y="197836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p>
        </p:txBody>
      </p:sp>
      <p:sp>
        <p:nvSpPr>
          <p:cNvPr id="57" name="TextBox 56">
            <a:extLst>
              <a:ext uri="{FF2B5EF4-FFF2-40B4-BE49-F238E27FC236}">
                <a16:creationId xmlns:a16="http://schemas.microsoft.com/office/drawing/2014/main" id="{C9542A5B-9DB2-FAC2-1AE7-B82BEF201F0C}"/>
              </a:ext>
            </a:extLst>
          </p:cNvPr>
          <p:cNvSpPr txBox="1"/>
          <p:nvPr/>
        </p:nvSpPr>
        <p:spPr>
          <a:xfrm>
            <a:off x="4160099" y="2087808"/>
            <a:ext cx="389850" cy="369332"/>
          </a:xfrm>
          <a:prstGeom prst="rect">
            <a:avLst/>
          </a:prstGeom>
          <a:noFill/>
        </p:spPr>
        <p:txBody>
          <a:bodyPr wrap="none" rtlCol="0">
            <a:spAutoFit/>
          </a:bodyPr>
          <a:lstStyle/>
          <a:p>
            <a:r>
              <a:rPr lang="en-US" dirty="0">
                <a:solidFill>
                  <a:srgbClr val="0070C0"/>
                </a:solidFill>
              </a:rPr>
              <a:t>r3</a:t>
            </a:r>
          </a:p>
        </p:txBody>
      </p:sp>
      <p:sp>
        <p:nvSpPr>
          <p:cNvPr id="58" name="Rectangle 57">
            <a:extLst>
              <a:ext uri="{FF2B5EF4-FFF2-40B4-BE49-F238E27FC236}">
                <a16:creationId xmlns:a16="http://schemas.microsoft.com/office/drawing/2014/main" id="{C2B7ADE1-D83A-8641-6532-DCA7948E1B17}"/>
              </a:ext>
            </a:extLst>
          </p:cNvPr>
          <p:cNvSpPr/>
          <p:nvPr/>
        </p:nvSpPr>
        <p:spPr>
          <a:xfrm>
            <a:off x="4539959" y="1976514"/>
            <a:ext cx="1447800" cy="591142"/>
          </a:xfrm>
          <a:prstGeom prst="rect">
            <a:avLst/>
          </a:prstGeom>
          <a:solidFill>
            <a:srgbClr val="2C895B"/>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0x01010</a:t>
            </a:r>
          </a:p>
        </p:txBody>
      </p:sp>
      <p:sp>
        <p:nvSpPr>
          <p:cNvPr id="59" name="TextBox 58">
            <a:extLst>
              <a:ext uri="{FF2B5EF4-FFF2-40B4-BE49-F238E27FC236}">
                <a16:creationId xmlns:a16="http://schemas.microsoft.com/office/drawing/2014/main" id="{1C478D42-07A5-A91C-2622-8F6B03225C11}"/>
              </a:ext>
            </a:extLst>
          </p:cNvPr>
          <p:cNvSpPr txBox="1"/>
          <p:nvPr/>
        </p:nvSpPr>
        <p:spPr>
          <a:xfrm>
            <a:off x="4080497" y="4265026"/>
            <a:ext cx="389850" cy="369332"/>
          </a:xfrm>
          <a:prstGeom prst="rect">
            <a:avLst/>
          </a:prstGeom>
          <a:noFill/>
        </p:spPr>
        <p:txBody>
          <a:bodyPr wrap="none" rtlCol="0">
            <a:spAutoFit/>
          </a:bodyPr>
          <a:lstStyle/>
          <a:p>
            <a:r>
              <a:rPr lang="en-US" dirty="0">
                <a:solidFill>
                  <a:srgbClr val="0070C0"/>
                </a:solidFill>
              </a:rPr>
              <a:t>r0</a:t>
            </a:r>
          </a:p>
        </p:txBody>
      </p:sp>
      <p:sp>
        <p:nvSpPr>
          <p:cNvPr id="60" name="Rectangle 59">
            <a:extLst>
              <a:ext uri="{FF2B5EF4-FFF2-40B4-BE49-F238E27FC236}">
                <a16:creationId xmlns:a16="http://schemas.microsoft.com/office/drawing/2014/main" id="{2F195AB7-356D-0FE7-F1AE-3C2498CF3927}"/>
              </a:ext>
            </a:extLst>
          </p:cNvPr>
          <p:cNvSpPr/>
          <p:nvPr/>
        </p:nvSpPr>
        <p:spPr>
          <a:xfrm>
            <a:off x="4501962" y="4204315"/>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endParaRPr lang="en-US" b="1" dirty="0">
              <a:solidFill>
                <a:schemeClr val="tx2"/>
              </a:solidFill>
              <a:latin typeface="Courier New" panose="02070309020205020404" pitchFamily="49" charset="0"/>
              <a:cs typeface="Courier New" panose="02070309020205020404" pitchFamily="49" charset="0"/>
            </a:endParaRPr>
          </a:p>
          <a:p>
            <a:pPr algn="ctr"/>
            <a:endParaRPr lang="en-US" i="1" dirty="0">
              <a:solidFill>
                <a:schemeClr val="tx2"/>
              </a:solidFill>
            </a:endParaRPr>
          </a:p>
        </p:txBody>
      </p:sp>
      <p:sp>
        <p:nvSpPr>
          <p:cNvPr id="61" name="Rectangle 60">
            <a:extLst>
              <a:ext uri="{FF2B5EF4-FFF2-40B4-BE49-F238E27FC236}">
                <a16:creationId xmlns:a16="http://schemas.microsoft.com/office/drawing/2014/main" id="{CAF2F2E9-9682-53C9-5BCA-0AC616491EBF}"/>
              </a:ext>
            </a:extLst>
          </p:cNvPr>
          <p:cNvSpPr/>
          <p:nvPr/>
        </p:nvSpPr>
        <p:spPr>
          <a:xfrm>
            <a:off x="4491586" y="4204315"/>
            <a:ext cx="1447800" cy="591142"/>
          </a:xfrm>
          <a:prstGeom prst="rect">
            <a:avLst/>
          </a:prstGeom>
          <a:solidFill>
            <a:schemeClr val="accent5"/>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55</a:t>
            </a:r>
          </a:p>
        </p:txBody>
      </p:sp>
      <p:cxnSp>
        <p:nvCxnSpPr>
          <p:cNvPr id="62" name="Straight Arrow Connector 61">
            <a:extLst>
              <a:ext uri="{FF2B5EF4-FFF2-40B4-BE49-F238E27FC236}">
                <a16:creationId xmlns:a16="http://schemas.microsoft.com/office/drawing/2014/main" id="{8F5E96A5-7F9D-17C6-0405-C5DD59A7B262}"/>
              </a:ext>
            </a:extLst>
          </p:cNvPr>
          <p:cNvCxnSpPr>
            <a:cxnSpLocks/>
          </p:cNvCxnSpPr>
          <p:nvPr/>
        </p:nvCxnSpPr>
        <p:spPr>
          <a:xfrm flipH="1" flipV="1">
            <a:off x="6022709" y="2540757"/>
            <a:ext cx="936159" cy="1154834"/>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6E56D13-3E79-C436-E3A7-AEBEDFEC0FD5}"/>
              </a:ext>
            </a:extLst>
          </p:cNvPr>
          <p:cNvCxnSpPr>
            <a:cxnSpLocks/>
            <a:endCxn id="61" idx="3"/>
          </p:cNvCxnSpPr>
          <p:nvPr/>
        </p:nvCxnSpPr>
        <p:spPr>
          <a:xfrm flipH="1">
            <a:off x="5939386" y="2811334"/>
            <a:ext cx="1070456" cy="1688552"/>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97F4DDD-BB4D-8189-E660-E425AE517F32}"/>
              </a:ext>
            </a:extLst>
          </p:cNvPr>
          <p:cNvCxnSpPr>
            <a:cxnSpLocks/>
          </p:cNvCxnSpPr>
          <p:nvPr/>
        </p:nvCxnSpPr>
        <p:spPr>
          <a:xfrm flipV="1">
            <a:off x="5934198" y="3118174"/>
            <a:ext cx="1209874" cy="1381712"/>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27461DF-838D-E99D-247D-1C5936F174D4}"/>
              </a:ext>
            </a:extLst>
          </p:cNvPr>
          <p:cNvCxnSpPr>
            <a:cxnSpLocks/>
            <a:endCxn id="51" idx="1"/>
          </p:cNvCxnSpPr>
          <p:nvPr/>
        </p:nvCxnSpPr>
        <p:spPr>
          <a:xfrm>
            <a:off x="6022709" y="2246682"/>
            <a:ext cx="944310" cy="4840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1937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par>
                                <p:cTn id="21" presetID="1"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subTnLst>
                                    <p:set>
                                      <p:cBhvr override="childStyle">
                                        <p:cTn dur="1" fill="hold" display="0" masterRel="nextClick" afterEffect="1"/>
                                        <p:tgtEl>
                                          <p:spTgt spid="63"/>
                                        </p:tgtEl>
                                        <p:attrNameLst>
                                          <p:attrName>style.visibility</p:attrName>
                                        </p:attrNameLst>
                                      </p:cBhvr>
                                      <p:to>
                                        <p:strVal val="hidden"/>
                                      </p:to>
                                    </p:set>
                                  </p:subTnLst>
                                </p:cTn>
                              </p:par>
                              <p:par>
                                <p:cTn id="33" presetID="1" presetClass="entr" presetSubtype="0" fill="hold" grpId="0" nodeType="with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par>
                                <p:cTn id="41" presetID="1" presetClass="entr" presetSubtype="0"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34" grpId="0"/>
      <p:bldP spid="55" grpId="0" animBg="1"/>
      <p:bldP spid="58" grpId="0" animBg="1"/>
      <p:bldP spid="6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336657" y="19756"/>
            <a:ext cx="10515600" cy="715294"/>
          </a:xfrm>
        </p:spPr>
        <p:txBody>
          <a:bodyPr/>
          <a:lstStyle/>
          <a:p>
            <a:r>
              <a:rPr lang="en-US" dirty="0" err="1"/>
              <a:t>ldr</a:t>
            </a:r>
            <a:r>
              <a:rPr lang="en-US" dirty="0"/>
              <a:t>/str practice - 3</a:t>
            </a:r>
          </a:p>
        </p:txBody>
      </p:sp>
      <p:sp>
        <p:nvSpPr>
          <p:cNvPr id="6" name="Content Placeholder 5">
            <a:extLst>
              <a:ext uri="{FF2B5EF4-FFF2-40B4-BE49-F238E27FC236}">
                <a16:creationId xmlns:a16="http://schemas.microsoft.com/office/drawing/2014/main" id="{157A3006-70AE-5A41-A839-25DF9E502E2E}"/>
              </a:ext>
            </a:extLst>
          </p:cNvPr>
          <p:cNvSpPr>
            <a:spLocks noGrp="1"/>
          </p:cNvSpPr>
          <p:nvPr>
            <p:ph sz="quarter" idx="17"/>
          </p:nvPr>
        </p:nvSpPr>
        <p:spPr>
          <a:xfrm>
            <a:off x="437322" y="735050"/>
            <a:ext cx="11256447" cy="5932450"/>
          </a:xfrm>
          <a:solidFill>
            <a:schemeClr val="accent4">
              <a:lumMod val="20000"/>
              <a:lumOff val="80000"/>
            </a:schemeClr>
          </a:solidFill>
          <a:ln>
            <a:solidFill>
              <a:srgbClr val="0070C0"/>
            </a:solidFill>
          </a:ln>
        </p:spPr>
        <p:txBody>
          <a:bodyPr/>
          <a:lstStyle/>
          <a:p>
            <a:pPr marL="0" indent="0">
              <a:buNone/>
            </a:pPr>
            <a:r>
              <a:rPr lang="en-US" sz="2000" dirty="0">
                <a:latin typeface="Consolas" panose="020B0609020204030204" pitchFamily="49" charset="0"/>
                <a:cs typeface="Consolas" panose="020B0609020204030204" pitchFamily="49" charset="0"/>
              </a:rPr>
              <a:t>r1 contains </a:t>
            </a:r>
            <a:r>
              <a:rPr lang="en-US" sz="2000" dirty="0">
                <a:solidFill>
                  <a:srgbClr val="2C895B"/>
                </a:solidFill>
                <a:latin typeface="Consolas" panose="020B0609020204030204" pitchFamily="49" charset="0"/>
                <a:cs typeface="Consolas" panose="020B0609020204030204" pitchFamily="49" charset="0"/>
              </a:rPr>
              <a:t>Address of X (defined as int *X) </a:t>
            </a:r>
            <a:r>
              <a:rPr lang="en-US" sz="2000" dirty="0">
                <a:latin typeface="Consolas" panose="020B0609020204030204" pitchFamily="49" charset="0"/>
                <a:cs typeface="Consolas" panose="020B0609020204030204" pitchFamily="49" charset="0"/>
              </a:rPr>
              <a:t>in memory; r1 points at X</a:t>
            </a:r>
          </a:p>
          <a:p>
            <a:pPr marL="0" indent="0">
              <a:buNone/>
            </a:pPr>
            <a:r>
              <a:rPr lang="en-US" sz="2000" dirty="0">
                <a:latin typeface="Consolas" panose="020B0609020204030204" pitchFamily="49" charset="0"/>
                <a:cs typeface="Consolas" panose="020B0609020204030204" pitchFamily="49" charset="0"/>
              </a:rPr>
              <a:t>r2 contains </a:t>
            </a:r>
            <a:r>
              <a:rPr lang="en-US" sz="2000" dirty="0">
                <a:solidFill>
                  <a:srgbClr val="7030A0"/>
                </a:solidFill>
                <a:latin typeface="Consolas" panose="020B0609020204030204" pitchFamily="49" charset="0"/>
                <a:cs typeface="Consolas" panose="020B0609020204030204" pitchFamily="49" charset="0"/>
              </a:rPr>
              <a:t>Address of Y (defined as int Y[2])</a:t>
            </a:r>
            <a:r>
              <a:rPr lang="en-US" sz="2000" dirty="0">
                <a:latin typeface="Consolas" panose="020B0609020204030204" pitchFamily="49" charset="0"/>
                <a:cs typeface="Consolas" panose="020B0609020204030204" pitchFamily="49" charset="0"/>
              </a:rPr>
              <a:t> in memory; r2 points at &amp;(Y[0])</a:t>
            </a:r>
          </a:p>
          <a:p>
            <a:pPr marL="0" indent="0">
              <a:buNone/>
            </a:pPr>
            <a:r>
              <a:rPr lang="en-US" sz="2000" dirty="0">
                <a:latin typeface="Consolas" panose="020B0609020204030204" pitchFamily="49" charset="0"/>
                <a:cs typeface="Consolas" panose="020B0609020204030204" pitchFamily="49" charset="0"/>
              </a:rPr>
              <a:t>write *X  = Y[1];</a:t>
            </a: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pPr marL="0" indent="0">
              <a:buNone/>
            </a:pPr>
            <a:endParaRPr lang="en-US" sz="2000" b="1" dirty="0">
              <a:latin typeface="Consolas" panose="020B0609020204030204" pitchFamily="49" charset="0"/>
              <a:cs typeface="Consolas" panose="020B0609020204030204" pitchFamily="49" charset="0"/>
            </a:endParaRPr>
          </a:p>
          <a:p>
            <a:pPr marL="0" indent="0">
              <a:buNone/>
            </a:pPr>
            <a:r>
              <a:rPr lang="en-US" sz="2000" b="1" dirty="0">
                <a:latin typeface="Consolas" panose="020B0609020204030204" pitchFamily="49" charset="0"/>
                <a:cs typeface="Consolas" panose="020B0609020204030204" pitchFamily="49" charset="0"/>
              </a:rPr>
              <a:t> </a:t>
            </a:r>
          </a:p>
          <a:p>
            <a:pPr marL="0" indent="0">
              <a:buNone/>
            </a:pPr>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r0, [r2, 4]       // r0 </a:t>
            </a:r>
            <a:r>
              <a:rPr lang="en-US" sz="2000" dirty="0">
                <a:latin typeface="Consolas" panose="020B0609020204030204" pitchFamily="49" charset="0"/>
                <a:cs typeface="Consolas" panose="020B0609020204030204" pitchFamily="49" charset="0"/>
                <a:sym typeface="Wingdings" panose="05000000000000000000" pitchFamily="2" charset="2"/>
              </a:rPr>
              <a:t> y[1]</a:t>
            </a:r>
            <a:endParaRPr lang="en-US" sz="2000" dirty="0">
              <a:latin typeface="Consolas" panose="020B0609020204030204" pitchFamily="49" charset="0"/>
              <a:cs typeface="Consolas" panose="020B0609020204030204" pitchFamily="49" charset="0"/>
            </a:endParaRPr>
          </a:p>
          <a:p>
            <a:pPr marL="0" indent="0">
              <a:buNone/>
            </a:pPr>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r3, [r1]          // r3 </a:t>
            </a:r>
            <a:r>
              <a:rPr lang="en-US" sz="2000" dirty="0">
                <a:latin typeface="Consolas" panose="020B0609020204030204" pitchFamily="49" charset="0"/>
                <a:cs typeface="Consolas" panose="020B0609020204030204" pitchFamily="49" charset="0"/>
                <a:sym typeface="Wingdings" panose="05000000000000000000" pitchFamily="2" charset="2"/>
              </a:rPr>
              <a:t> x</a:t>
            </a:r>
            <a:endParaRPr lang="en-US" sz="2000" dirty="0">
              <a:latin typeface="Consolas" panose="020B0609020204030204" pitchFamily="49" charset="0"/>
              <a:cs typeface="Consolas" panose="020B0609020204030204" pitchFamily="49" charset="0"/>
            </a:endParaRPr>
          </a:p>
          <a:p>
            <a:pPr marL="0" indent="0">
              <a:buNone/>
            </a:pPr>
            <a:r>
              <a:rPr lang="en-US" sz="2000" dirty="0">
                <a:solidFill>
                  <a:srgbClr val="7030A0"/>
                </a:solidFill>
                <a:latin typeface="Consolas" panose="020B0609020204030204" pitchFamily="49" charset="0"/>
                <a:cs typeface="Consolas" panose="020B0609020204030204" pitchFamily="49" charset="0"/>
              </a:rPr>
              <a:t>str    r0, [r3]         // *x </a:t>
            </a:r>
            <a:r>
              <a:rPr lang="en-US" sz="2000" dirty="0">
                <a:solidFill>
                  <a:srgbClr val="7030A0"/>
                </a:solidFill>
                <a:latin typeface="Consolas" panose="020B0609020204030204" pitchFamily="49" charset="0"/>
                <a:cs typeface="Consolas" panose="020B0609020204030204" pitchFamily="49" charset="0"/>
                <a:sym typeface="Wingdings" panose="05000000000000000000" pitchFamily="2" charset="2"/>
              </a:rPr>
              <a:t> y[1]</a:t>
            </a:r>
            <a:endParaRPr lang="en-US" sz="2000" dirty="0">
              <a:solidFill>
                <a:srgbClr val="7030A0"/>
              </a:solidFill>
              <a:latin typeface="Consolas" panose="020B0609020204030204" pitchFamily="49" charset="0"/>
              <a:cs typeface="Consolas" panose="020B0609020204030204" pitchFamily="49" charset="0"/>
            </a:endParaRPr>
          </a:p>
        </p:txBody>
      </p: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7" name="Rectangle 36">
            <a:extLst>
              <a:ext uri="{FF2B5EF4-FFF2-40B4-BE49-F238E27FC236}">
                <a16:creationId xmlns:a16="http://schemas.microsoft.com/office/drawing/2014/main" id="{8C4B3027-53ED-0B48-9433-C196846BF638}"/>
              </a:ext>
            </a:extLst>
          </p:cNvPr>
          <p:cNvSpPr/>
          <p:nvPr/>
        </p:nvSpPr>
        <p:spPr>
          <a:xfrm>
            <a:off x="4324260" y="2766018"/>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38" name="TextBox 37">
            <a:extLst>
              <a:ext uri="{FF2B5EF4-FFF2-40B4-BE49-F238E27FC236}">
                <a16:creationId xmlns:a16="http://schemas.microsoft.com/office/drawing/2014/main" id="{D29B199E-3D80-C301-2A43-C82DD4A05D1E}"/>
              </a:ext>
            </a:extLst>
          </p:cNvPr>
          <p:cNvSpPr txBox="1"/>
          <p:nvPr/>
        </p:nvSpPr>
        <p:spPr>
          <a:xfrm>
            <a:off x="3900581" y="3573385"/>
            <a:ext cx="389850" cy="369332"/>
          </a:xfrm>
          <a:prstGeom prst="rect">
            <a:avLst/>
          </a:prstGeom>
          <a:noFill/>
        </p:spPr>
        <p:txBody>
          <a:bodyPr wrap="none" rtlCol="0">
            <a:spAutoFit/>
          </a:bodyPr>
          <a:lstStyle/>
          <a:p>
            <a:r>
              <a:rPr lang="en-US" dirty="0">
                <a:solidFill>
                  <a:srgbClr val="0070C0"/>
                </a:solidFill>
              </a:rPr>
              <a:t>r1</a:t>
            </a:r>
          </a:p>
        </p:txBody>
      </p:sp>
      <p:sp>
        <p:nvSpPr>
          <p:cNvPr id="39" name="TextBox 38">
            <a:extLst>
              <a:ext uri="{FF2B5EF4-FFF2-40B4-BE49-F238E27FC236}">
                <a16:creationId xmlns:a16="http://schemas.microsoft.com/office/drawing/2014/main" id="{0694F59B-9B16-28FA-E9A0-EE591F9A28C4}"/>
              </a:ext>
            </a:extLst>
          </p:cNvPr>
          <p:cNvSpPr txBox="1"/>
          <p:nvPr/>
        </p:nvSpPr>
        <p:spPr>
          <a:xfrm>
            <a:off x="3960424" y="2875462"/>
            <a:ext cx="389850" cy="369332"/>
          </a:xfrm>
          <a:prstGeom prst="rect">
            <a:avLst/>
          </a:prstGeom>
          <a:noFill/>
        </p:spPr>
        <p:txBody>
          <a:bodyPr wrap="none" rtlCol="0">
            <a:spAutoFit/>
          </a:bodyPr>
          <a:lstStyle/>
          <a:p>
            <a:r>
              <a:rPr lang="en-US" dirty="0">
                <a:solidFill>
                  <a:srgbClr val="0070C0"/>
                </a:solidFill>
              </a:rPr>
              <a:t>r2</a:t>
            </a:r>
          </a:p>
        </p:txBody>
      </p:sp>
      <p:sp>
        <p:nvSpPr>
          <p:cNvPr id="40" name="TextBox 39">
            <a:extLst>
              <a:ext uri="{FF2B5EF4-FFF2-40B4-BE49-F238E27FC236}">
                <a16:creationId xmlns:a16="http://schemas.microsoft.com/office/drawing/2014/main" id="{C6F05895-0A1C-9E2C-98AA-795CBF2375E3}"/>
              </a:ext>
            </a:extLst>
          </p:cNvPr>
          <p:cNvSpPr txBox="1"/>
          <p:nvPr/>
        </p:nvSpPr>
        <p:spPr>
          <a:xfrm>
            <a:off x="6749091" y="369951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 = 0x01000</a:t>
            </a:r>
          </a:p>
        </p:txBody>
      </p:sp>
      <p:cxnSp>
        <p:nvCxnSpPr>
          <p:cNvPr id="41" name="Straight Arrow Connector 40">
            <a:extLst>
              <a:ext uri="{FF2B5EF4-FFF2-40B4-BE49-F238E27FC236}">
                <a16:creationId xmlns:a16="http://schemas.microsoft.com/office/drawing/2014/main" id="{8EC889CD-82D3-D8D4-D61B-B0CC3BEA7E33}"/>
              </a:ext>
            </a:extLst>
          </p:cNvPr>
          <p:cNvCxnSpPr>
            <a:cxnSpLocks/>
          </p:cNvCxnSpPr>
          <p:nvPr/>
        </p:nvCxnSpPr>
        <p:spPr>
          <a:xfrm>
            <a:off x="5769846" y="3872651"/>
            <a:ext cx="95917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3E99693-0057-51D1-8E92-48AFB0B7131C}"/>
              </a:ext>
            </a:extLst>
          </p:cNvPr>
          <p:cNvCxnSpPr>
            <a:cxnSpLocks/>
            <a:endCxn id="44" idx="1"/>
          </p:cNvCxnSpPr>
          <p:nvPr/>
        </p:nvCxnSpPr>
        <p:spPr>
          <a:xfrm flipV="1">
            <a:off x="5773450" y="3174962"/>
            <a:ext cx="984779" cy="102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091E924-0A53-8E82-55BC-E41019429CF7}"/>
              </a:ext>
            </a:extLst>
          </p:cNvPr>
          <p:cNvSpPr txBox="1"/>
          <p:nvPr/>
        </p:nvSpPr>
        <p:spPr>
          <a:xfrm>
            <a:off x="6758229" y="4045798"/>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4" name="TextBox 43">
            <a:extLst>
              <a:ext uri="{FF2B5EF4-FFF2-40B4-BE49-F238E27FC236}">
                <a16:creationId xmlns:a16="http://schemas.microsoft.com/office/drawing/2014/main" id="{0521EFD4-E445-A54B-831E-C0B6A00225CA}"/>
              </a:ext>
            </a:extLst>
          </p:cNvPr>
          <p:cNvSpPr txBox="1"/>
          <p:nvPr/>
        </p:nvSpPr>
        <p:spPr>
          <a:xfrm>
            <a:off x="6758229" y="3005685"/>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Y[0] contents</a:t>
            </a:r>
          </a:p>
        </p:txBody>
      </p:sp>
      <p:sp>
        <p:nvSpPr>
          <p:cNvPr id="45" name="TextBox 44">
            <a:extLst>
              <a:ext uri="{FF2B5EF4-FFF2-40B4-BE49-F238E27FC236}">
                <a16:creationId xmlns:a16="http://schemas.microsoft.com/office/drawing/2014/main" id="{77D1F90C-E242-269C-5DBE-AAAC96DA1CC2}"/>
              </a:ext>
            </a:extLst>
          </p:cNvPr>
          <p:cNvSpPr txBox="1"/>
          <p:nvPr/>
        </p:nvSpPr>
        <p:spPr>
          <a:xfrm>
            <a:off x="6758229" y="335098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6" name="TextBox 45">
            <a:extLst>
              <a:ext uri="{FF2B5EF4-FFF2-40B4-BE49-F238E27FC236}">
                <a16:creationId xmlns:a16="http://schemas.microsoft.com/office/drawing/2014/main" id="{A4A1E3AB-F270-1BAA-D3EF-71E8C9D9EFD4}"/>
              </a:ext>
            </a:extLst>
          </p:cNvPr>
          <p:cNvSpPr txBox="1"/>
          <p:nvPr/>
        </p:nvSpPr>
        <p:spPr>
          <a:xfrm>
            <a:off x="8563781" y="338602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47" name="TextBox 46">
            <a:extLst>
              <a:ext uri="{FF2B5EF4-FFF2-40B4-BE49-F238E27FC236}">
                <a16:creationId xmlns:a16="http://schemas.microsoft.com/office/drawing/2014/main" id="{3B7E7104-1296-73D5-6D25-39BED26CB80A}"/>
              </a:ext>
            </a:extLst>
          </p:cNvPr>
          <p:cNvSpPr txBox="1"/>
          <p:nvPr/>
        </p:nvSpPr>
        <p:spPr>
          <a:xfrm>
            <a:off x="8563781" y="3016692"/>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a:t>
            </a:r>
          </a:p>
        </p:txBody>
      </p:sp>
      <p:sp>
        <p:nvSpPr>
          <p:cNvPr id="48" name="TextBox 47">
            <a:extLst>
              <a:ext uri="{FF2B5EF4-FFF2-40B4-BE49-F238E27FC236}">
                <a16:creationId xmlns:a16="http://schemas.microsoft.com/office/drawing/2014/main" id="{0B082672-E5FC-ACFD-7E76-18DC859CA74F}"/>
              </a:ext>
            </a:extLst>
          </p:cNvPr>
          <p:cNvSpPr txBox="1"/>
          <p:nvPr/>
        </p:nvSpPr>
        <p:spPr>
          <a:xfrm>
            <a:off x="8577413" y="3724578"/>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a:t>
            </a:r>
          </a:p>
        </p:txBody>
      </p:sp>
      <p:sp>
        <p:nvSpPr>
          <p:cNvPr id="49" name="TextBox 48">
            <a:extLst>
              <a:ext uri="{FF2B5EF4-FFF2-40B4-BE49-F238E27FC236}">
                <a16:creationId xmlns:a16="http://schemas.microsoft.com/office/drawing/2014/main" id="{48C0F90F-BB67-8DF3-6C91-459A78660A63}"/>
              </a:ext>
            </a:extLst>
          </p:cNvPr>
          <p:cNvSpPr txBox="1"/>
          <p:nvPr/>
        </p:nvSpPr>
        <p:spPr>
          <a:xfrm>
            <a:off x="8609028" y="4035765"/>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50" name="Rectangle 49">
            <a:extLst>
              <a:ext uri="{FF2B5EF4-FFF2-40B4-BE49-F238E27FC236}">
                <a16:creationId xmlns:a16="http://schemas.microsoft.com/office/drawing/2014/main" id="{E75FDC24-466B-0C48-EF58-E518D3646BC4}"/>
              </a:ext>
            </a:extLst>
          </p:cNvPr>
          <p:cNvSpPr/>
          <p:nvPr/>
        </p:nvSpPr>
        <p:spPr>
          <a:xfrm>
            <a:off x="4322046" y="351267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51" name="TextBox 50">
            <a:extLst>
              <a:ext uri="{FF2B5EF4-FFF2-40B4-BE49-F238E27FC236}">
                <a16:creationId xmlns:a16="http://schemas.microsoft.com/office/drawing/2014/main" id="{E102DD16-21DA-644B-5D81-B516A7EA56D0}"/>
              </a:ext>
            </a:extLst>
          </p:cNvPr>
          <p:cNvSpPr txBox="1"/>
          <p:nvPr/>
        </p:nvSpPr>
        <p:spPr>
          <a:xfrm>
            <a:off x="6755488" y="265455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Y[1] contents</a:t>
            </a:r>
          </a:p>
        </p:txBody>
      </p:sp>
      <p:sp>
        <p:nvSpPr>
          <p:cNvPr id="52" name="TextBox 51">
            <a:extLst>
              <a:ext uri="{FF2B5EF4-FFF2-40B4-BE49-F238E27FC236}">
                <a16:creationId xmlns:a16="http://schemas.microsoft.com/office/drawing/2014/main" id="{D5710E38-3FCC-0E10-966E-E0F4D962F6B1}"/>
              </a:ext>
            </a:extLst>
          </p:cNvPr>
          <p:cNvSpPr txBox="1"/>
          <p:nvPr/>
        </p:nvSpPr>
        <p:spPr>
          <a:xfrm>
            <a:off x="8606287" y="2644520"/>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53" name="TextBox 52">
            <a:extLst>
              <a:ext uri="{FF2B5EF4-FFF2-40B4-BE49-F238E27FC236}">
                <a16:creationId xmlns:a16="http://schemas.microsoft.com/office/drawing/2014/main" id="{70ABB558-0F1E-C3EE-7419-A3D31BD57DDA}"/>
              </a:ext>
            </a:extLst>
          </p:cNvPr>
          <p:cNvSpPr txBox="1"/>
          <p:nvPr/>
        </p:nvSpPr>
        <p:spPr>
          <a:xfrm>
            <a:off x="6733284" y="4044812"/>
            <a:ext cx="1859937" cy="338554"/>
          </a:xfrm>
          <a:prstGeom prst="rect">
            <a:avLst/>
          </a:prstGeom>
          <a:solidFill>
            <a:srgbClr val="2C895B"/>
          </a:solidFill>
          <a:ln w="25400">
            <a:solidFill>
              <a:schemeClr val="accent6"/>
            </a:solidFill>
          </a:ln>
        </p:spPr>
        <p:txBody>
          <a:bodyPr wrap="square" rtlCol="0">
            <a:spAutoFit/>
          </a:bodyPr>
          <a:lstStyle/>
          <a:p>
            <a:pPr algn="ctr"/>
            <a:r>
              <a:rPr lang="en-US" sz="1600" dirty="0">
                <a:solidFill>
                  <a:schemeClr val="bg1"/>
                </a:solidFill>
                <a:latin typeface="Consolas" panose="020B0609020204030204" pitchFamily="49" charset="0"/>
                <a:cs typeface="Consolas" panose="020B0609020204030204" pitchFamily="49" charset="0"/>
              </a:rPr>
              <a:t>Y[1] contents</a:t>
            </a:r>
          </a:p>
        </p:txBody>
      </p:sp>
      <p:sp>
        <p:nvSpPr>
          <p:cNvPr id="54" name="Rectangle 53">
            <a:extLst>
              <a:ext uri="{FF2B5EF4-FFF2-40B4-BE49-F238E27FC236}">
                <a16:creationId xmlns:a16="http://schemas.microsoft.com/office/drawing/2014/main" id="{64F088B7-D6FA-DAAF-EE9D-49E4902BB555}"/>
              </a:ext>
            </a:extLst>
          </p:cNvPr>
          <p:cNvSpPr/>
          <p:nvPr/>
        </p:nvSpPr>
        <p:spPr>
          <a:xfrm>
            <a:off x="4312404" y="2071415"/>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p>
        </p:txBody>
      </p:sp>
      <p:sp>
        <p:nvSpPr>
          <p:cNvPr id="55" name="TextBox 54">
            <a:extLst>
              <a:ext uri="{FF2B5EF4-FFF2-40B4-BE49-F238E27FC236}">
                <a16:creationId xmlns:a16="http://schemas.microsoft.com/office/drawing/2014/main" id="{CF77168C-4BD3-ECB2-565B-7FB165F5EFC8}"/>
              </a:ext>
            </a:extLst>
          </p:cNvPr>
          <p:cNvSpPr txBox="1"/>
          <p:nvPr/>
        </p:nvSpPr>
        <p:spPr>
          <a:xfrm>
            <a:off x="3948568" y="2180859"/>
            <a:ext cx="389850" cy="369332"/>
          </a:xfrm>
          <a:prstGeom prst="rect">
            <a:avLst/>
          </a:prstGeom>
          <a:noFill/>
        </p:spPr>
        <p:txBody>
          <a:bodyPr wrap="none" rtlCol="0">
            <a:spAutoFit/>
          </a:bodyPr>
          <a:lstStyle/>
          <a:p>
            <a:r>
              <a:rPr lang="en-US" dirty="0">
                <a:solidFill>
                  <a:srgbClr val="0070C0"/>
                </a:solidFill>
              </a:rPr>
              <a:t>r3</a:t>
            </a:r>
          </a:p>
        </p:txBody>
      </p:sp>
      <p:sp>
        <p:nvSpPr>
          <p:cNvPr id="57" name="TextBox 56">
            <a:extLst>
              <a:ext uri="{FF2B5EF4-FFF2-40B4-BE49-F238E27FC236}">
                <a16:creationId xmlns:a16="http://schemas.microsoft.com/office/drawing/2014/main" id="{2B3CACC6-BEE6-CE13-433B-4878CCCBBFDD}"/>
              </a:ext>
            </a:extLst>
          </p:cNvPr>
          <p:cNvSpPr txBox="1"/>
          <p:nvPr/>
        </p:nvSpPr>
        <p:spPr>
          <a:xfrm>
            <a:off x="3868966" y="4358077"/>
            <a:ext cx="389850" cy="369332"/>
          </a:xfrm>
          <a:prstGeom prst="rect">
            <a:avLst/>
          </a:prstGeom>
          <a:noFill/>
        </p:spPr>
        <p:txBody>
          <a:bodyPr wrap="none" rtlCol="0">
            <a:spAutoFit/>
          </a:bodyPr>
          <a:lstStyle/>
          <a:p>
            <a:r>
              <a:rPr lang="en-US" dirty="0">
                <a:solidFill>
                  <a:srgbClr val="0070C0"/>
                </a:solidFill>
              </a:rPr>
              <a:t>r0</a:t>
            </a:r>
          </a:p>
        </p:txBody>
      </p:sp>
      <p:sp>
        <p:nvSpPr>
          <p:cNvPr id="58" name="Rectangle 57">
            <a:extLst>
              <a:ext uri="{FF2B5EF4-FFF2-40B4-BE49-F238E27FC236}">
                <a16:creationId xmlns:a16="http://schemas.microsoft.com/office/drawing/2014/main" id="{17D92F2B-D3D0-22D9-556D-014E7A56B728}"/>
              </a:ext>
            </a:extLst>
          </p:cNvPr>
          <p:cNvSpPr/>
          <p:nvPr/>
        </p:nvSpPr>
        <p:spPr>
          <a:xfrm>
            <a:off x="4350274" y="4231065"/>
            <a:ext cx="1447800" cy="591142"/>
          </a:xfrm>
          <a:prstGeom prst="rect">
            <a:avLst/>
          </a:prstGeom>
          <a:solidFill>
            <a:srgbClr val="92D050">
              <a:alpha val="47989"/>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endParaRPr lang="en-US" b="1" dirty="0">
              <a:solidFill>
                <a:schemeClr val="tx2"/>
              </a:solidFill>
              <a:latin typeface="Courier New" panose="02070309020205020404" pitchFamily="49" charset="0"/>
              <a:cs typeface="Courier New" panose="02070309020205020404" pitchFamily="49" charset="0"/>
            </a:endParaRPr>
          </a:p>
          <a:p>
            <a:pPr algn="ctr"/>
            <a:endParaRPr lang="en-US" i="1" dirty="0">
              <a:solidFill>
                <a:schemeClr val="tx2"/>
              </a:solidFill>
            </a:endParaRPr>
          </a:p>
        </p:txBody>
      </p:sp>
      <p:sp>
        <p:nvSpPr>
          <p:cNvPr id="59" name="Rectangle 58">
            <a:extLst>
              <a:ext uri="{FF2B5EF4-FFF2-40B4-BE49-F238E27FC236}">
                <a16:creationId xmlns:a16="http://schemas.microsoft.com/office/drawing/2014/main" id="{8730ED8D-F9B3-7342-14AC-7AD475C41C48}"/>
              </a:ext>
            </a:extLst>
          </p:cNvPr>
          <p:cNvSpPr/>
          <p:nvPr/>
        </p:nvSpPr>
        <p:spPr>
          <a:xfrm>
            <a:off x="4312404" y="2088847"/>
            <a:ext cx="1447800" cy="591142"/>
          </a:xfrm>
          <a:prstGeom prst="rect">
            <a:avLst/>
          </a:prstGeom>
          <a:solidFill>
            <a:schemeClr val="accent5"/>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0x01000</a:t>
            </a:r>
          </a:p>
        </p:txBody>
      </p:sp>
      <p:sp>
        <p:nvSpPr>
          <p:cNvPr id="56" name="Rectangle 55">
            <a:extLst>
              <a:ext uri="{FF2B5EF4-FFF2-40B4-BE49-F238E27FC236}">
                <a16:creationId xmlns:a16="http://schemas.microsoft.com/office/drawing/2014/main" id="{C44AD5E5-C7DC-3BCC-AAF6-65D1447051C8}"/>
              </a:ext>
            </a:extLst>
          </p:cNvPr>
          <p:cNvSpPr/>
          <p:nvPr/>
        </p:nvSpPr>
        <p:spPr>
          <a:xfrm>
            <a:off x="4350274" y="4245241"/>
            <a:ext cx="1447800" cy="591142"/>
          </a:xfrm>
          <a:prstGeom prst="rect">
            <a:avLst/>
          </a:prstGeom>
          <a:solidFill>
            <a:srgbClr val="2C895B"/>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Y[1] contents</a:t>
            </a:r>
          </a:p>
        </p:txBody>
      </p:sp>
      <p:sp>
        <p:nvSpPr>
          <p:cNvPr id="35" name="TextBox 34">
            <a:extLst>
              <a:ext uri="{FF2B5EF4-FFF2-40B4-BE49-F238E27FC236}">
                <a16:creationId xmlns:a16="http://schemas.microsoft.com/office/drawing/2014/main" id="{687E9ED5-CA80-C428-AEA4-6A86F16F78DF}"/>
              </a:ext>
            </a:extLst>
          </p:cNvPr>
          <p:cNvSpPr txBox="1"/>
          <p:nvPr/>
        </p:nvSpPr>
        <p:spPr>
          <a:xfrm>
            <a:off x="6307930" y="2640437"/>
            <a:ext cx="447558" cy="369332"/>
          </a:xfrm>
          <a:prstGeom prst="rect">
            <a:avLst/>
          </a:prstGeom>
          <a:noFill/>
        </p:spPr>
        <p:txBody>
          <a:bodyPr wrap="none" rtlCol="0">
            <a:spAutoFit/>
          </a:bodyPr>
          <a:lstStyle/>
          <a:p>
            <a:r>
              <a:rPr lang="en-US" dirty="0"/>
              <a:t>+4</a:t>
            </a:r>
          </a:p>
        </p:txBody>
      </p:sp>
      <p:cxnSp>
        <p:nvCxnSpPr>
          <p:cNvPr id="60" name="Straight Arrow Connector 59">
            <a:extLst>
              <a:ext uri="{FF2B5EF4-FFF2-40B4-BE49-F238E27FC236}">
                <a16:creationId xmlns:a16="http://schemas.microsoft.com/office/drawing/2014/main" id="{7A1705BE-DAE9-E316-F5D3-472796614FD5}"/>
              </a:ext>
            </a:extLst>
          </p:cNvPr>
          <p:cNvCxnSpPr>
            <a:cxnSpLocks/>
            <a:endCxn id="56" idx="3"/>
          </p:cNvCxnSpPr>
          <p:nvPr/>
        </p:nvCxnSpPr>
        <p:spPr>
          <a:xfrm flipH="1">
            <a:off x="5798074" y="2860999"/>
            <a:ext cx="977567" cy="1679813"/>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FEA66E3-3D88-889C-0E27-16D51E73C09A}"/>
              </a:ext>
            </a:extLst>
          </p:cNvPr>
          <p:cNvCxnSpPr>
            <a:cxnSpLocks/>
            <a:endCxn id="59" idx="3"/>
          </p:cNvCxnSpPr>
          <p:nvPr/>
        </p:nvCxnSpPr>
        <p:spPr>
          <a:xfrm flipH="1" flipV="1">
            <a:off x="5760204" y="2384418"/>
            <a:ext cx="973080" cy="1450475"/>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1C377385-044C-49DA-0743-30564AEB8E27}"/>
              </a:ext>
            </a:extLst>
          </p:cNvPr>
          <p:cNvCxnSpPr>
            <a:cxnSpLocks/>
            <a:endCxn id="53" idx="1"/>
          </p:cNvCxnSpPr>
          <p:nvPr/>
        </p:nvCxnSpPr>
        <p:spPr>
          <a:xfrm>
            <a:off x="5788010" y="2424391"/>
            <a:ext cx="945274" cy="1789698"/>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1566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34" grpId="0"/>
      <p:bldP spid="53" grpId="0" animBg="1"/>
      <p:bldP spid="59" grpId="0" animBg="1"/>
      <p:bldP spid="5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336657" y="19756"/>
            <a:ext cx="10515600" cy="715294"/>
          </a:xfrm>
        </p:spPr>
        <p:txBody>
          <a:bodyPr/>
          <a:lstStyle/>
          <a:p>
            <a:r>
              <a:rPr lang="en-US" dirty="0" err="1"/>
              <a:t>ldr</a:t>
            </a:r>
            <a:r>
              <a:rPr lang="en-US" dirty="0"/>
              <a:t>/str practice - 4</a:t>
            </a:r>
          </a:p>
        </p:txBody>
      </p:sp>
      <p:sp>
        <p:nvSpPr>
          <p:cNvPr id="5" name="Content Placeholder 4">
            <a:extLst>
              <a:ext uri="{FF2B5EF4-FFF2-40B4-BE49-F238E27FC236}">
                <a16:creationId xmlns:a16="http://schemas.microsoft.com/office/drawing/2014/main" id="{C5ACD6AA-5F18-9541-A6F0-EAA05D8C4624}"/>
              </a:ext>
            </a:extLst>
          </p:cNvPr>
          <p:cNvSpPr>
            <a:spLocks noGrp="1"/>
          </p:cNvSpPr>
          <p:nvPr>
            <p:ph sz="quarter" idx="16"/>
          </p:nvPr>
        </p:nvSpPr>
        <p:spPr>
          <a:xfrm>
            <a:off x="576984" y="735051"/>
            <a:ext cx="11350794" cy="5932449"/>
          </a:xfrm>
          <a:solidFill>
            <a:schemeClr val="accent4">
              <a:lumMod val="20000"/>
              <a:lumOff val="80000"/>
            </a:schemeClr>
          </a:solidFill>
          <a:ln>
            <a:solidFill>
              <a:srgbClr val="0070C0"/>
            </a:solidFill>
          </a:ln>
        </p:spPr>
        <p:txBody>
          <a:bodyPr/>
          <a:lstStyle/>
          <a:p>
            <a:pPr marL="0" indent="0">
              <a:buNone/>
            </a:pPr>
            <a:r>
              <a:rPr lang="en-US" sz="2000" dirty="0">
                <a:latin typeface="Consolas" panose="020B0609020204030204" pitchFamily="49" charset="0"/>
                <a:cs typeface="Consolas" panose="020B0609020204030204" pitchFamily="49" charset="0"/>
              </a:rPr>
              <a:t>r1 contains </a:t>
            </a:r>
            <a:r>
              <a:rPr lang="en-US" sz="2000" dirty="0">
                <a:solidFill>
                  <a:srgbClr val="2C895B"/>
                </a:solidFill>
                <a:latin typeface="Consolas" panose="020B0609020204030204" pitchFamily="49" charset="0"/>
                <a:cs typeface="Consolas" panose="020B0609020204030204" pitchFamily="49" charset="0"/>
              </a:rPr>
              <a:t>Address of X (defined as int X[2]) </a:t>
            </a:r>
            <a:r>
              <a:rPr lang="en-US" sz="2000" dirty="0">
                <a:latin typeface="Consolas" panose="020B0609020204030204" pitchFamily="49" charset="0"/>
                <a:cs typeface="Consolas" panose="020B0609020204030204" pitchFamily="49" charset="0"/>
              </a:rPr>
              <a:t>in memory; r1 points at &amp;(x[0])</a:t>
            </a:r>
          </a:p>
          <a:p>
            <a:pPr marL="0" indent="0">
              <a:buNone/>
            </a:pPr>
            <a:r>
              <a:rPr lang="en-US" sz="2000" dirty="0">
                <a:latin typeface="Consolas" panose="020B0609020204030204" pitchFamily="49" charset="0"/>
                <a:cs typeface="Consolas" panose="020B0609020204030204" pitchFamily="49" charset="0"/>
              </a:rPr>
              <a:t>r2 contains </a:t>
            </a:r>
            <a:r>
              <a:rPr lang="en-US" sz="2000" dirty="0">
                <a:solidFill>
                  <a:srgbClr val="7030A0"/>
                </a:solidFill>
                <a:latin typeface="Consolas" panose="020B0609020204030204" pitchFamily="49" charset="0"/>
                <a:cs typeface="Consolas" panose="020B0609020204030204" pitchFamily="49" charset="0"/>
              </a:rPr>
              <a:t>Address of Y (defined as int Y) </a:t>
            </a:r>
            <a:r>
              <a:rPr lang="en-US" sz="2000" dirty="0">
                <a:latin typeface="Consolas" panose="020B0609020204030204" pitchFamily="49" charset="0"/>
                <a:cs typeface="Consolas" panose="020B0609020204030204" pitchFamily="49" charset="0"/>
              </a:rPr>
              <a:t>in memory; r2 points at Y</a:t>
            </a:r>
          </a:p>
          <a:p>
            <a:pPr marL="0" indent="0">
              <a:buNone/>
            </a:pPr>
            <a:r>
              <a:rPr lang="en-US" sz="2000" dirty="0">
                <a:latin typeface="Consolas" panose="020B0609020204030204" pitchFamily="49" charset="0"/>
                <a:cs typeface="Consolas" panose="020B0609020204030204" pitchFamily="49" charset="0"/>
              </a:rPr>
              <a:t>r3 contains a 4</a:t>
            </a:r>
          </a:p>
          <a:p>
            <a:pPr marL="0" indent="0">
              <a:buNone/>
            </a:pPr>
            <a:r>
              <a:rPr lang="en-US" sz="2000" dirty="0">
                <a:latin typeface="Consolas" panose="020B0609020204030204" pitchFamily="49" charset="0"/>
                <a:cs typeface="Consolas" panose="020B0609020204030204" pitchFamily="49" charset="0"/>
              </a:rPr>
              <a:t>write Y = X[1];</a:t>
            </a:r>
          </a:p>
          <a:p>
            <a:endParaRPr lang="en-US" dirty="0">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ldr</a:t>
            </a:r>
            <a:r>
              <a:rPr lang="en-US" dirty="0">
                <a:latin typeface="Consolas" panose="020B0609020204030204" pitchFamily="49" charset="0"/>
                <a:cs typeface="Consolas" panose="020B0609020204030204" pitchFamily="49" charset="0"/>
              </a:rPr>
              <a:t>	r0, [r1, r3]  // r0 </a:t>
            </a:r>
            <a:r>
              <a:rPr lang="en-US" sz="2000" dirty="0">
                <a:latin typeface="Consolas" panose="020B0609020204030204" pitchFamily="49" charset="0"/>
                <a:cs typeface="Consolas" panose="020B0609020204030204" pitchFamily="49" charset="0"/>
                <a:sym typeface="Wingdings" panose="05000000000000000000" pitchFamily="2" charset="2"/>
              </a:rPr>
              <a:t> x[1]</a:t>
            </a:r>
            <a:endParaRPr lang="en-US" dirty="0">
              <a:solidFill>
                <a:srgbClr val="FF0000"/>
              </a:solidFill>
              <a:latin typeface="Consolas" panose="020B0609020204030204" pitchFamily="49" charset="0"/>
              <a:cs typeface="Consolas" panose="020B0609020204030204" pitchFamily="49" charset="0"/>
            </a:endParaRPr>
          </a:p>
          <a:p>
            <a:pPr marL="0" indent="0">
              <a:buNone/>
            </a:pPr>
            <a:r>
              <a:rPr lang="en-US" dirty="0">
                <a:solidFill>
                  <a:srgbClr val="FF0000"/>
                </a:solidFill>
                <a:latin typeface="Consolas" panose="020B0609020204030204" pitchFamily="49" charset="0"/>
                <a:cs typeface="Consolas" panose="020B0609020204030204" pitchFamily="49" charset="0"/>
              </a:rPr>
              <a:t>str	r0, [r2]    </a:t>
            </a:r>
            <a:r>
              <a:rPr lang="en-US" dirty="0">
                <a:solidFill>
                  <a:srgbClr val="00B050"/>
                </a:solidFill>
                <a:latin typeface="Consolas" panose="020B0609020204030204" pitchFamily="49" charset="0"/>
                <a:cs typeface="Consolas" panose="020B0609020204030204" pitchFamily="49" charset="0"/>
              </a:rPr>
              <a:t>// y </a:t>
            </a:r>
            <a:r>
              <a:rPr lang="en-US" sz="1800" dirty="0">
                <a:latin typeface="Consolas" panose="020B0609020204030204" pitchFamily="49" charset="0"/>
                <a:cs typeface="Consolas" panose="020B0609020204030204" pitchFamily="49" charset="0"/>
                <a:sym typeface="Wingdings" panose="05000000000000000000" pitchFamily="2" charset="2"/>
              </a:rPr>
              <a:t></a:t>
            </a:r>
            <a:r>
              <a:rPr lang="en-US" sz="2400" dirty="0">
                <a:latin typeface="Consolas" panose="020B0609020204030204" pitchFamily="49" charset="0"/>
                <a:cs typeface="Consolas" panose="020B0609020204030204" pitchFamily="49" charset="0"/>
                <a:sym typeface="Wingdings" panose="05000000000000000000" pitchFamily="2" charset="2"/>
              </a:rPr>
              <a:t> </a:t>
            </a:r>
            <a:r>
              <a:rPr lang="en-US" dirty="0">
                <a:solidFill>
                  <a:srgbClr val="00B050"/>
                </a:solidFill>
                <a:latin typeface="Consolas" panose="020B0609020204030204" pitchFamily="49" charset="0"/>
                <a:cs typeface="Consolas" panose="020B0609020204030204" pitchFamily="49" charset="0"/>
              </a:rPr>
              <a:t>x[1]</a:t>
            </a:r>
          </a:p>
        </p:txBody>
      </p: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7" name="Rectangle 36">
            <a:extLst>
              <a:ext uri="{FF2B5EF4-FFF2-40B4-BE49-F238E27FC236}">
                <a16:creationId xmlns:a16="http://schemas.microsoft.com/office/drawing/2014/main" id="{4D0FBC00-51B5-2E61-D418-DAA723A5A197}"/>
              </a:ext>
            </a:extLst>
          </p:cNvPr>
          <p:cNvSpPr/>
          <p:nvPr/>
        </p:nvSpPr>
        <p:spPr>
          <a:xfrm>
            <a:off x="4324260" y="2766018"/>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38" name="TextBox 37">
            <a:extLst>
              <a:ext uri="{FF2B5EF4-FFF2-40B4-BE49-F238E27FC236}">
                <a16:creationId xmlns:a16="http://schemas.microsoft.com/office/drawing/2014/main" id="{628B04CB-0770-D3E7-FAA9-B7691F7A5FF1}"/>
              </a:ext>
            </a:extLst>
          </p:cNvPr>
          <p:cNvSpPr txBox="1"/>
          <p:nvPr/>
        </p:nvSpPr>
        <p:spPr>
          <a:xfrm>
            <a:off x="3900581" y="3573385"/>
            <a:ext cx="389850" cy="369332"/>
          </a:xfrm>
          <a:prstGeom prst="rect">
            <a:avLst/>
          </a:prstGeom>
          <a:noFill/>
        </p:spPr>
        <p:txBody>
          <a:bodyPr wrap="none" rtlCol="0">
            <a:spAutoFit/>
          </a:bodyPr>
          <a:lstStyle/>
          <a:p>
            <a:r>
              <a:rPr lang="en-US" dirty="0">
                <a:solidFill>
                  <a:srgbClr val="0070C0"/>
                </a:solidFill>
              </a:rPr>
              <a:t>r1</a:t>
            </a:r>
          </a:p>
        </p:txBody>
      </p:sp>
      <p:sp>
        <p:nvSpPr>
          <p:cNvPr id="39" name="TextBox 38">
            <a:extLst>
              <a:ext uri="{FF2B5EF4-FFF2-40B4-BE49-F238E27FC236}">
                <a16:creationId xmlns:a16="http://schemas.microsoft.com/office/drawing/2014/main" id="{88BE16DF-AA25-2545-99E9-643DC9CF5B77}"/>
              </a:ext>
            </a:extLst>
          </p:cNvPr>
          <p:cNvSpPr txBox="1"/>
          <p:nvPr/>
        </p:nvSpPr>
        <p:spPr>
          <a:xfrm>
            <a:off x="3960424" y="2875462"/>
            <a:ext cx="389850" cy="369332"/>
          </a:xfrm>
          <a:prstGeom prst="rect">
            <a:avLst/>
          </a:prstGeom>
          <a:noFill/>
        </p:spPr>
        <p:txBody>
          <a:bodyPr wrap="none" rtlCol="0">
            <a:spAutoFit/>
          </a:bodyPr>
          <a:lstStyle/>
          <a:p>
            <a:r>
              <a:rPr lang="en-US" dirty="0">
                <a:solidFill>
                  <a:srgbClr val="0070C0"/>
                </a:solidFill>
              </a:rPr>
              <a:t>r2</a:t>
            </a:r>
          </a:p>
        </p:txBody>
      </p:sp>
      <p:cxnSp>
        <p:nvCxnSpPr>
          <p:cNvPr id="41" name="Straight Arrow Connector 40">
            <a:extLst>
              <a:ext uri="{FF2B5EF4-FFF2-40B4-BE49-F238E27FC236}">
                <a16:creationId xmlns:a16="http://schemas.microsoft.com/office/drawing/2014/main" id="{B0CB10BC-0F82-75E8-C19E-43A6B10F6E5C}"/>
              </a:ext>
            </a:extLst>
          </p:cNvPr>
          <p:cNvCxnSpPr>
            <a:cxnSpLocks/>
          </p:cNvCxnSpPr>
          <p:nvPr/>
        </p:nvCxnSpPr>
        <p:spPr>
          <a:xfrm>
            <a:off x="5769846" y="3872651"/>
            <a:ext cx="959176" cy="0"/>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29E0D4F-EC82-FBAE-2F63-73AB8CFF8378}"/>
              </a:ext>
            </a:extLst>
          </p:cNvPr>
          <p:cNvCxnSpPr>
            <a:cxnSpLocks/>
          </p:cNvCxnSpPr>
          <p:nvPr/>
        </p:nvCxnSpPr>
        <p:spPr>
          <a:xfrm flipV="1">
            <a:off x="5732697" y="3143965"/>
            <a:ext cx="984779" cy="10296"/>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A4356720-C468-4F4B-E265-E44731AFCE44}"/>
              </a:ext>
            </a:extLst>
          </p:cNvPr>
          <p:cNvSpPr txBox="1"/>
          <p:nvPr/>
        </p:nvSpPr>
        <p:spPr>
          <a:xfrm>
            <a:off x="6728979" y="408022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4" name="TextBox 43">
            <a:extLst>
              <a:ext uri="{FF2B5EF4-FFF2-40B4-BE49-F238E27FC236}">
                <a16:creationId xmlns:a16="http://schemas.microsoft.com/office/drawing/2014/main" id="{6F5ABEA4-A120-2B6F-7BC2-DBD59135A503}"/>
              </a:ext>
            </a:extLst>
          </p:cNvPr>
          <p:cNvSpPr txBox="1"/>
          <p:nvPr/>
        </p:nvSpPr>
        <p:spPr>
          <a:xfrm>
            <a:off x="6703645" y="3721768"/>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x[0] contents</a:t>
            </a:r>
          </a:p>
        </p:txBody>
      </p:sp>
      <p:sp>
        <p:nvSpPr>
          <p:cNvPr id="45" name="TextBox 44">
            <a:extLst>
              <a:ext uri="{FF2B5EF4-FFF2-40B4-BE49-F238E27FC236}">
                <a16:creationId xmlns:a16="http://schemas.microsoft.com/office/drawing/2014/main" id="{3D8B76FF-2A50-1184-21FB-238D5E09846E}"/>
              </a:ext>
            </a:extLst>
          </p:cNvPr>
          <p:cNvSpPr txBox="1"/>
          <p:nvPr/>
        </p:nvSpPr>
        <p:spPr>
          <a:xfrm>
            <a:off x="6717476" y="300471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 contents</a:t>
            </a:r>
          </a:p>
        </p:txBody>
      </p:sp>
      <p:sp>
        <p:nvSpPr>
          <p:cNvPr id="46" name="TextBox 45">
            <a:extLst>
              <a:ext uri="{FF2B5EF4-FFF2-40B4-BE49-F238E27FC236}">
                <a16:creationId xmlns:a16="http://schemas.microsoft.com/office/drawing/2014/main" id="{FFC9785F-EF17-180B-200A-5E2C10175312}"/>
              </a:ext>
            </a:extLst>
          </p:cNvPr>
          <p:cNvSpPr txBox="1"/>
          <p:nvPr/>
        </p:nvSpPr>
        <p:spPr>
          <a:xfrm>
            <a:off x="8563781" y="338602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47" name="TextBox 46">
            <a:extLst>
              <a:ext uri="{FF2B5EF4-FFF2-40B4-BE49-F238E27FC236}">
                <a16:creationId xmlns:a16="http://schemas.microsoft.com/office/drawing/2014/main" id="{61FAFED6-EEDD-75EB-87E5-6D8FD696304D}"/>
              </a:ext>
            </a:extLst>
          </p:cNvPr>
          <p:cNvSpPr txBox="1"/>
          <p:nvPr/>
        </p:nvSpPr>
        <p:spPr>
          <a:xfrm>
            <a:off x="8563781" y="3016692"/>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a:t>
            </a:r>
          </a:p>
        </p:txBody>
      </p:sp>
      <p:sp>
        <p:nvSpPr>
          <p:cNvPr id="48" name="TextBox 47">
            <a:extLst>
              <a:ext uri="{FF2B5EF4-FFF2-40B4-BE49-F238E27FC236}">
                <a16:creationId xmlns:a16="http://schemas.microsoft.com/office/drawing/2014/main" id="{43108451-1DFE-9C9F-3F9B-DADF076B492C}"/>
              </a:ext>
            </a:extLst>
          </p:cNvPr>
          <p:cNvSpPr txBox="1"/>
          <p:nvPr/>
        </p:nvSpPr>
        <p:spPr>
          <a:xfrm>
            <a:off x="8577413" y="3724578"/>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a:t>
            </a:r>
          </a:p>
        </p:txBody>
      </p:sp>
      <p:sp>
        <p:nvSpPr>
          <p:cNvPr id="49" name="TextBox 48">
            <a:extLst>
              <a:ext uri="{FF2B5EF4-FFF2-40B4-BE49-F238E27FC236}">
                <a16:creationId xmlns:a16="http://schemas.microsoft.com/office/drawing/2014/main" id="{17776BA0-7A9B-F03C-3BFC-162974BA64AA}"/>
              </a:ext>
            </a:extLst>
          </p:cNvPr>
          <p:cNvSpPr txBox="1"/>
          <p:nvPr/>
        </p:nvSpPr>
        <p:spPr>
          <a:xfrm>
            <a:off x="8609028" y="4035765"/>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50" name="Rectangle 49">
            <a:extLst>
              <a:ext uri="{FF2B5EF4-FFF2-40B4-BE49-F238E27FC236}">
                <a16:creationId xmlns:a16="http://schemas.microsoft.com/office/drawing/2014/main" id="{1BA323FD-4201-9F3E-D189-9B9D87D3A5BE}"/>
              </a:ext>
            </a:extLst>
          </p:cNvPr>
          <p:cNvSpPr/>
          <p:nvPr/>
        </p:nvSpPr>
        <p:spPr>
          <a:xfrm>
            <a:off x="4322046" y="351267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51" name="TextBox 50">
            <a:extLst>
              <a:ext uri="{FF2B5EF4-FFF2-40B4-BE49-F238E27FC236}">
                <a16:creationId xmlns:a16="http://schemas.microsoft.com/office/drawing/2014/main" id="{4FEB1866-AA5A-F74E-DB61-1E25BC733459}"/>
              </a:ext>
            </a:extLst>
          </p:cNvPr>
          <p:cNvSpPr txBox="1"/>
          <p:nvPr/>
        </p:nvSpPr>
        <p:spPr>
          <a:xfrm>
            <a:off x="6703646" y="335865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x[1] contents</a:t>
            </a:r>
          </a:p>
        </p:txBody>
      </p:sp>
      <p:sp>
        <p:nvSpPr>
          <p:cNvPr id="52" name="TextBox 51">
            <a:extLst>
              <a:ext uri="{FF2B5EF4-FFF2-40B4-BE49-F238E27FC236}">
                <a16:creationId xmlns:a16="http://schemas.microsoft.com/office/drawing/2014/main" id="{766D61CE-28D3-16CB-C797-08EB0DADA8E8}"/>
              </a:ext>
            </a:extLst>
          </p:cNvPr>
          <p:cNvSpPr txBox="1"/>
          <p:nvPr/>
        </p:nvSpPr>
        <p:spPr>
          <a:xfrm>
            <a:off x="8606287" y="2644520"/>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53" name="TextBox 52">
            <a:extLst>
              <a:ext uri="{FF2B5EF4-FFF2-40B4-BE49-F238E27FC236}">
                <a16:creationId xmlns:a16="http://schemas.microsoft.com/office/drawing/2014/main" id="{9E614A1A-6C85-A08E-5C29-517C66AE33F4}"/>
              </a:ext>
            </a:extLst>
          </p:cNvPr>
          <p:cNvSpPr txBox="1"/>
          <p:nvPr/>
        </p:nvSpPr>
        <p:spPr>
          <a:xfrm>
            <a:off x="6703448" y="3014953"/>
            <a:ext cx="1859937" cy="338554"/>
          </a:xfrm>
          <a:prstGeom prst="rect">
            <a:avLst/>
          </a:prstGeom>
          <a:solidFill>
            <a:srgbClr val="2C895B"/>
          </a:solidFill>
          <a:ln w="25400">
            <a:solidFill>
              <a:schemeClr val="accent6"/>
            </a:solidFill>
          </a:ln>
        </p:spPr>
        <p:txBody>
          <a:bodyPr wrap="square" rtlCol="0">
            <a:spAutoFit/>
          </a:bodyPr>
          <a:lstStyle/>
          <a:p>
            <a:pPr algn="ctr"/>
            <a:r>
              <a:rPr lang="en-US" sz="1600" dirty="0">
                <a:solidFill>
                  <a:schemeClr val="bg1"/>
                </a:solidFill>
                <a:latin typeface="Consolas" panose="020B0609020204030204" pitchFamily="49" charset="0"/>
                <a:cs typeface="Consolas" panose="020B0609020204030204" pitchFamily="49" charset="0"/>
              </a:rPr>
              <a:t>x[1] contents</a:t>
            </a:r>
          </a:p>
        </p:txBody>
      </p:sp>
      <p:sp>
        <p:nvSpPr>
          <p:cNvPr id="54" name="Rectangle 53">
            <a:extLst>
              <a:ext uri="{FF2B5EF4-FFF2-40B4-BE49-F238E27FC236}">
                <a16:creationId xmlns:a16="http://schemas.microsoft.com/office/drawing/2014/main" id="{01E81A1F-0258-EAF8-9C71-D6CDA618DE7C}"/>
              </a:ext>
            </a:extLst>
          </p:cNvPr>
          <p:cNvSpPr/>
          <p:nvPr/>
        </p:nvSpPr>
        <p:spPr>
          <a:xfrm>
            <a:off x="4312404" y="2071415"/>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4</a:t>
            </a:r>
          </a:p>
        </p:txBody>
      </p:sp>
      <p:sp>
        <p:nvSpPr>
          <p:cNvPr id="55" name="TextBox 54">
            <a:extLst>
              <a:ext uri="{FF2B5EF4-FFF2-40B4-BE49-F238E27FC236}">
                <a16:creationId xmlns:a16="http://schemas.microsoft.com/office/drawing/2014/main" id="{BBA33EB2-90D4-DC6B-0B5B-DEF77B6C6DA4}"/>
              </a:ext>
            </a:extLst>
          </p:cNvPr>
          <p:cNvSpPr txBox="1"/>
          <p:nvPr/>
        </p:nvSpPr>
        <p:spPr>
          <a:xfrm>
            <a:off x="3948568" y="2180859"/>
            <a:ext cx="389850" cy="369332"/>
          </a:xfrm>
          <a:prstGeom prst="rect">
            <a:avLst/>
          </a:prstGeom>
          <a:noFill/>
        </p:spPr>
        <p:txBody>
          <a:bodyPr wrap="none" rtlCol="0">
            <a:spAutoFit/>
          </a:bodyPr>
          <a:lstStyle/>
          <a:p>
            <a:r>
              <a:rPr lang="en-US" dirty="0">
                <a:solidFill>
                  <a:srgbClr val="0070C0"/>
                </a:solidFill>
              </a:rPr>
              <a:t>r3</a:t>
            </a:r>
          </a:p>
        </p:txBody>
      </p:sp>
      <p:sp>
        <p:nvSpPr>
          <p:cNvPr id="56" name="TextBox 55">
            <a:extLst>
              <a:ext uri="{FF2B5EF4-FFF2-40B4-BE49-F238E27FC236}">
                <a16:creationId xmlns:a16="http://schemas.microsoft.com/office/drawing/2014/main" id="{34330879-9C6D-D134-07AE-016B3C702A05}"/>
              </a:ext>
            </a:extLst>
          </p:cNvPr>
          <p:cNvSpPr txBox="1"/>
          <p:nvPr/>
        </p:nvSpPr>
        <p:spPr>
          <a:xfrm>
            <a:off x="3868966" y="4358077"/>
            <a:ext cx="389850" cy="369332"/>
          </a:xfrm>
          <a:prstGeom prst="rect">
            <a:avLst/>
          </a:prstGeom>
          <a:noFill/>
        </p:spPr>
        <p:txBody>
          <a:bodyPr wrap="none" rtlCol="0">
            <a:spAutoFit/>
          </a:bodyPr>
          <a:lstStyle/>
          <a:p>
            <a:r>
              <a:rPr lang="en-US" dirty="0">
                <a:solidFill>
                  <a:srgbClr val="0070C0"/>
                </a:solidFill>
              </a:rPr>
              <a:t>r0</a:t>
            </a:r>
          </a:p>
        </p:txBody>
      </p:sp>
      <p:sp>
        <p:nvSpPr>
          <p:cNvPr id="57" name="Rectangle 56">
            <a:extLst>
              <a:ext uri="{FF2B5EF4-FFF2-40B4-BE49-F238E27FC236}">
                <a16:creationId xmlns:a16="http://schemas.microsoft.com/office/drawing/2014/main" id="{8CA0AA82-3F33-E1A8-E1B3-F25D1862997A}"/>
              </a:ext>
            </a:extLst>
          </p:cNvPr>
          <p:cNvSpPr/>
          <p:nvPr/>
        </p:nvSpPr>
        <p:spPr>
          <a:xfrm>
            <a:off x="4350274" y="4231065"/>
            <a:ext cx="1447800" cy="591142"/>
          </a:xfrm>
          <a:prstGeom prst="rect">
            <a:avLst/>
          </a:prstGeom>
          <a:solidFill>
            <a:srgbClr val="92D050">
              <a:alpha val="47989"/>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endParaRPr lang="en-US" b="1" dirty="0">
              <a:solidFill>
                <a:schemeClr val="tx2"/>
              </a:solidFill>
              <a:latin typeface="Courier New" panose="02070309020205020404" pitchFamily="49" charset="0"/>
              <a:cs typeface="Courier New" panose="02070309020205020404" pitchFamily="49" charset="0"/>
            </a:endParaRPr>
          </a:p>
          <a:p>
            <a:pPr algn="ctr"/>
            <a:endParaRPr lang="en-US" i="1" dirty="0">
              <a:solidFill>
                <a:schemeClr val="tx2"/>
              </a:solidFill>
            </a:endParaRPr>
          </a:p>
        </p:txBody>
      </p:sp>
      <p:sp>
        <p:nvSpPr>
          <p:cNvPr id="59" name="Rectangle 58">
            <a:extLst>
              <a:ext uri="{FF2B5EF4-FFF2-40B4-BE49-F238E27FC236}">
                <a16:creationId xmlns:a16="http://schemas.microsoft.com/office/drawing/2014/main" id="{1AE6D160-6138-22AE-3D29-8A1777B9E346}"/>
              </a:ext>
            </a:extLst>
          </p:cNvPr>
          <p:cNvSpPr/>
          <p:nvPr/>
        </p:nvSpPr>
        <p:spPr>
          <a:xfrm>
            <a:off x="4312404" y="4247172"/>
            <a:ext cx="1447800" cy="591142"/>
          </a:xfrm>
          <a:prstGeom prst="rect">
            <a:avLst/>
          </a:prstGeom>
          <a:solidFill>
            <a:srgbClr val="2C895B"/>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x[1] contents</a:t>
            </a:r>
          </a:p>
        </p:txBody>
      </p:sp>
      <p:sp>
        <p:nvSpPr>
          <p:cNvPr id="60" name="TextBox 59">
            <a:extLst>
              <a:ext uri="{FF2B5EF4-FFF2-40B4-BE49-F238E27FC236}">
                <a16:creationId xmlns:a16="http://schemas.microsoft.com/office/drawing/2014/main" id="{39157D90-89D5-D282-FCBE-AB1A6BEFE631}"/>
              </a:ext>
            </a:extLst>
          </p:cNvPr>
          <p:cNvSpPr txBox="1"/>
          <p:nvPr/>
        </p:nvSpPr>
        <p:spPr>
          <a:xfrm>
            <a:off x="6198377" y="3386024"/>
            <a:ext cx="447558" cy="369332"/>
          </a:xfrm>
          <a:prstGeom prst="rect">
            <a:avLst/>
          </a:prstGeom>
          <a:noFill/>
        </p:spPr>
        <p:txBody>
          <a:bodyPr wrap="none" rtlCol="0">
            <a:spAutoFit/>
          </a:bodyPr>
          <a:lstStyle/>
          <a:p>
            <a:r>
              <a:rPr lang="en-US" dirty="0"/>
              <a:t>+4</a:t>
            </a:r>
          </a:p>
        </p:txBody>
      </p:sp>
      <p:cxnSp>
        <p:nvCxnSpPr>
          <p:cNvPr id="62" name="Straight Arrow Connector 61">
            <a:extLst>
              <a:ext uri="{FF2B5EF4-FFF2-40B4-BE49-F238E27FC236}">
                <a16:creationId xmlns:a16="http://schemas.microsoft.com/office/drawing/2014/main" id="{CE485A83-D141-F057-1682-5391D66CD18D}"/>
              </a:ext>
            </a:extLst>
          </p:cNvPr>
          <p:cNvCxnSpPr>
            <a:cxnSpLocks/>
            <a:stCxn id="51" idx="1"/>
          </p:cNvCxnSpPr>
          <p:nvPr/>
        </p:nvCxnSpPr>
        <p:spPr>
          <a:xfrm flipH="1">
            <a:off x="5808370" y="3527934"/>
            <a:ext cx="895276" cy="1067328"/>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7B7EFBF-8783-3BB5-0329-78CA3E678E53}"/>
              </a:ext>
            </a:extLst>
          </p:cNvPr>
          <p:cNvCxnSpPr>
            <a:cxnSpLocks/>
            <a:endCxn id="53" idx="1"/>
          </p:cNvCxnSpPr>
          <p:nvPr/>
        </p:nvCxnSpPr>
        <p:spPr>
          <a:xfrm flipV="1">
            <a:off x="5769846" y="3184230"/>
            <a:ext cx="933602" cy="1206340"/>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59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34" grpId="0"/>
      <p:bldP spid="53" grpId="0" animBg="1"/>
      <p:bldP spid="5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03EE18-672D-E6BE-3FD1-8C4821C3CFD5}"/>
              </a:ext>
            </a:extLst>
          </p:cNvPr>
          <p:cNvSpPr>
            <a:spLocks noGrp="1"/>
          </p:cNvSpPr>
          <p:nvPr>
            <p:ph type="title"/>
          </p:nvPr>
        </p:nvSpPr>
        <p:spPr>
          <a:xfrm>
            <a:off x="496577" y="79997"/>
            <a:ext cx="10515600" cy="440393"/>
          </a:xfrm>
        </p:spPr>
        <p:txBody>
          <a:bodyPr/>
          <a:lstStyle/>
          <a:p>
            <a:r>
              <a:rPr lang="en-US" dirty="0"/>
              <a:t>PA8 Assembly Functions</a:t>
            </a:r>
          </a:p>
        </p:txBody>
      </p:sp>
      <p:sp>
        <p:nvSpPr>
          <p:cNvPr id="4" name="TextBox 3">
            <a:extLst>
              <a:ext uri="{FF2B5EF4-FFF2-40B4-BE49-F238E27FC236}">
                <a16:creationId xmlns:a16="http://schemas.microsoft.com/office/drawing/2014/main" id="{DCAFF382-6606-F091-03D9-9FE4C2D71927}"/>
              </a:ext>
            </a:extLst>
          </p:cNvPr>
          <p:cNvSpPr txBox="1"/>
          <p:nvPr/>
        </p:nvSpPr>
        <p:spPr>
          <a:xfrm>
            <a:off x="3257016" y="479591"/>
            <a:ext cx="5452134" cy="6370975"/>
          </a:xfrm>
          <a:prstGeom prst="rect">
            <a:avLst/>
          </a:prstGeom>
          <a:solidFill>
            <a:schemeClr val="bg1">
              <a:lumMod val="95000"/>
            </a:schemeClr>
          </a:solidFill>
          <a:ln>
            <a:solidFill>
              <a:schemeClr val="accent1"/>
            </a:solidFill>
          </a:ln>
        </p:spPr>
        <p:txBody>
          <a:bodyPr wrap="none" rtlCol="0">
            <a:spAutoFit/>
          </a:bodyPr>
          <a:lstStyle/>
          <a:p>
            <a:r>
              <a:rPr lang="en-US" sz="1200" dirty="0">
                <a:solidFill>
                  <a:schemeClr val="tx2"/>
                </a:solidFill>
                <a:latin typeface="Consolas" panose="020B0609020204030204" pitchFamily="49" charset="0"/>
                <a:cs typeface="Consolas" panose="020B0609020204030204" pitchFamily="49" charset="0"/>
              </a:rPr>
              <a:t>    #include "</a:t>
            </a:r>
            <a:r>
              <a:rPr lang="en-US" sz="1200" dirty="0" err="1">
                <a:solidFill>
                  <a:schemeClr val="tx2"/>
                </a:solidFill>
                <a:latin typeface="Consolas" panose="020B0609020204030204" pitchFamily="49" charset="0"/>
                <a:cs typeface="Consolas" panose="020B0609020204030204" pitchFamily="49" charset="0"/>
              </a:rPr>
              <a:t>cipher.h</a:t>
            </a:r>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.text     // start of text segment</a:t>
            </a:r>
          </a:p>
          <a:p>
            <a:endParaRPr lang="en-US" sz="1200" dirty="0">
              <a:solidFill>
                <a:schemeClr val="tx2"/>
              </a:solidFill>
              <a:latin typeface="Consolas" panose="020B0609020204030204" pitchFamily="49" charset="0"/>
              <a:cs typeface="Consolas" panose="020B0609020204030204" pitchFamily="49" charset="0"/>
            </a:endParaRPr>
          </a:p>
          <a:p>
            <a:r>
              <a:rPr lang="en-US" sz="1200" dirty="0">
                <a:solidFill>
                  <a:schemeClr val="tx2"/>
                </a:solidFill>
                <a:latin typeface="Consolas" panose="020B0609020204030204" pitchFamily="49" charset="0"/>
                <a:cs typeface="Consolas" panose="020B0609020204030204" pitchFamily="49" charset="0"/>
              </a:rPr>
              <a:t>    // int encrypt(char *</a:t>
            </a:r>
            <a:r>
              <a:rPr lang="en-US" sz="1200" dirty="0" err="1">
                <a:solidFill>
                  <a:schemeClr val="tx2"/>
                </a:solidFill>
                <a:latin typeface="Consolas" panose="020B0609020204030204" pitchFamily="49" charset="0"/>
                <a:cs typeface="Consolas" panose="020B0609020204030204" pitchFamily="49" charset="0"/>
              </a:rPr>
              <a:t>iobuf</a:t>
            </a:r>
            <a:r>
              <a:rPr lang="en-US" sz="1200" dirty="0">
                <a:solidFill>
                  <a:schemeClr val="tx2"/>
                </a:solidFill>
                <a:latin typeface="Consolas" panose="020B0609020204030204" pitchFamily="49" charset="0"/>
                <a:cs typeface="Consolas" panose="020B0609020204030204" pitchFamily="49" charset="0"/>
              </a:rPr>
              <a:t>, char *</a:t>
            </a:r>
            <a:r>
              <a:rPr lang="en-US" sz="1200" dirty="0" err="1">
                <a:solidFill>
                  <a:schemeClr val="tx2"/>
                </a:solidFill>
                <a:latin typeface="Consolas" panose="020B0609020204030204" pitchFamily="49" charset="0"/>
                <a:cs typeface="Consolas" panose="020B0609020204030204" pitchFamily="49" charset="0"/>
              </a:rPr>
              <a:t>bookbuf</a:t>
            </a:r>
            <a:r>
              <a:rPr lang="en-US" sz="1200" dirty="0">
                <a:solidFill>
                  <a:schemeClr val="tx2"/>
                </a:solidFill>
                <a:latin typeface="Consolas" panose="020B0609020204030204" pitchFamily="49" charset="0"/>
                <a:cs typeface="Consolas" panose="020B0609020204030204" pitchFamily="49" charset="0"/>
              </a:rPr>
              <a:t>, int </a:t>
            </a:r>
            <a:r>
              <a:rPr lang="en-US" sz="1200" dirty="0" err="1">
                <a:solidFill>
                  <a:schemeClr val="tx2"/>
                </a:solidFill>
                <a:latin typeface="Consolas" panose="020B0609020204030204" pitchFamily="49" charset="0"/>
                <a:cs typeface="Consolas" panose="020B0609020204030204" pitchFamily="49" charset="0"/>
              </a:rPr>
              <a:t>cnt</a:t>
            </a:r>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 encrypts  </a:t>
            </a:r>
            <a:r>
              <a:rPr lang="en-US" sz="1200" dirty="0" err="1">
                <a:solidFill>
                  <a:schemeClr val="tx2"/>
                </a:solidFill>
                <a:latin typeface="Consolas" panose="020B0609020204030204" pitchFamily="49" charset="0"/>
                <a:cs typeface="Consolas" panose="020B0609020204030204" pitchFamily="49" charset="0"/>
              </a:rPr>
              <a:t>iobuf</a:t>
            </a:r>
            <a:r>
              <a:rPr lang="en-US" sz="1200" dirty="0">
                <a:solidFill>
                  <a:schemeClr val="tx2"/>
                </a:solidFill>
                <a:latin typeface="Consolas" panose="020B0609020204030204" pitchFamily="49" charset="0"/>
                <a:cs typeface="Consolas" panose="020B0609020204030204" pitchFamily="49" charset="0"/>
              </a:rPr>
              <a:t> with </a:t>
            </a:r>
            <a:r>
              <a:rPr lang="en-US" sz="1200" dirty="0" err="1">
                <a:solidFill>
                  <a:schemeClr val="tx2"/>
                </a:solidFill>
                <a:latin typeface="Consolas" panose="020B0609020204030204" pitchFamily="49" charset="0"/>
                <a:cs typeface="Consolas" panose="020B0609020204030204" pitchFamily="49" charset="0"/>
              </a:rPr>
              <a:t>bookbuf</a:t>
            </a:r>
            <a:r>
              <a:rPr lang="en-US" sz="1200" dirty="0">
                <a:solidFill>
                  <a:schemeClr val="tx2"/>
                </a:solidFill>
                <a:latin typeface="Consolas" panose="020B0609020204030204" pitchFamily="49" charset="0"/>
                <a:cs typeface="Consolas" panose="020B0609020204030204" pitchFamily="49" charset="0"/>
              </a:rPr>
              <a:t>; updating </a:t>
            </a:r>
            <a:r>
              <a:rPr lang="en-US" sz="1200" dirty="0" err="1">
                <a:solidFill>
                  <a:schemeClr val="tx2"/>
                </a:solidFill>
                <a:latin typeface="Consolas" panose="020B0609020204030204" pitchFamily="49" charset="0"/>
                <a:cs typeface="Consolas" panose="020B0609020204030204" pitchFamily="49" charset="0"/>
              </a:rPr>
              <a:t>iobuf</a:t>
            </a:r>
            <a:endParaRPr lang="en-US" sz="1200" dirty="0">
              <a:solidFill>
                <a:schemeClr val="tx2"/>
              </a:solidFill>
              <a:latin typeface="Consolas" panose="020B0609020204030204" pitchFamily="49" charset="0"/>
              <a:cs typeface="Consolas" panose="020B0609020204030204" pitchFamily="49" charset="0"/>
            </a:endParaRPr>
          </a:p>
          <a:p>
            <a:endParaRPr lang="en-US" sz="1200" dirty="0">
              <a:solidFill>
                <a:schemeClr val="tx2"/>
              </a:solidFill>
              <a:latin typeface="Consolas" panose="020B0609020204030204" pitchFamily="49" charset="0"/>
              <a:cs typeface="Consolas" panose="020B0609020204030204" pitchFamily="49" charset="0"/>
            </a:endParaRPr>
          </a:p>
          <a:p>
            <a:r>
              <a:rPr lang="en-US" sz="1200" dirty="0">
                <a:solidFill>
                  <a:schemeClr val="tx2"/>
                </a:solidFill>
                <a:latin typeface="Consolas" panose="020B0609020204030204" pitchFamily="49" charset="0"/>
                <a:cs typeface="Consolas" panose="020B0609020204030204" pitchFamily="49" charset="0"/>
              </a:rPr>
              <a:t>    .global encrypt</a:t>
            </a:r>
          </a:p>
          <a:p>
            <a:r>
              <a:rPr lang="en-US" sz="1200" dirty="0">
                <a:solidFill>
                  <a:schemeClr val="tx2"/>
                </a:solidFill>
                <a:latin typeface="Consolas" panose="020B0609020204030204" pitchFamily="49" charset="0"/>
                <a:cs typeface="Consolas" panose="020B0609020204030204" pitchFamily="49" charset="0"/>
              </a:rPr>
              <a:t>    .type   encrypt, %function</a:t>
            </a:r>
          </a:p>
          <a:p>
            <a:r>
              <a:rPr lang="en-US" sz="1200" dirty="0">
                <a:solidFill>
                  <a:schemeClr val="tx2"/>
                </a:solidFill>
                <a:latin typeface="Consolas" panose="020B0609020204030204" pitchFamily="49" charset="0"/>
                <a:cs typeface="Consolas" panose="020B0609020204030204" pitchFamily="49" charset="0"/>
              </a:rPr>
              <a:t>    .</a:t>
            </a:r>
            <a:r>
              <a:rPr lang="en-US" sz="1200" dirty="0" err="1">
                <a:solidFill>
                  <a:schemeClr val="tx2"/>
                </a:solidFill>
                <a:latin typeface="Consolas" panose="020B0609020204030204" pitchFamily="49" charset="0"/>
                <a:cs typeface="Consolas" panose="020B0609020204030204" pitchFamily="49" charset="0"/>
              </a:rPr>
              <a:t>equ</a:t>
            </a:r>
            <a:r>
              <a:rPr lang="en-US" sz="1200" dirty="0">
                <a:solidFill>
                  <a:schemeClr val="tx2"/>
                </a:solidFill>
                <a:latin typeface="Consolas" panose="020B0609020204030204" pitchFamily="49" charset="0"/>
                <a:cs typeface="Consolas" panose="020B0609020204030204" pitchFamily="49" charset="0"/>
              </a:rPr>
              <a:t>    FP_OFF, 28</a:t>
            </a:r>
          </a:p>
          <a:p>
            <a:endParaRPr lang="en-US" sz="1200" dirty="0">
              <a:solidFill>
                <a:schemeClr val="tx2"/>
              </a:solidFill>
              <a:latin typeface="Consolas" panose="020B0609020204030204" pitchFamily="49" charset="0"/>
              <a:cs typeface="Consolas" panose="020B0609020204030204" pitchFamily="49" charset="0"/>
            </a:endParaRPr>
          </a:p>
          <a:p>
            <a:r>
              <a:rPr lang="en-US" sz="1200" dirty="0">
                <a:solidFill>
                  <a:schemeClr val="tx2"/>
                </a:solidFill>
                <a:latin typeface="Consolas" panose="020B0609020204030204" pitchFamily="49" charset="0"/>
                <a:cs typeface="Consolas" panose="020B0609020204030204" pitchFamily="49" charset="0"/>
              </a:rPr>
              <a:t>encrypt:</a:t>
            </a:r>
          </a:p>
          <a:p>
            <a:r>
              <a:rPr lang="en-US" sz="1200" dirty="0">
                <a:solidFill>
                  <a:schemeClr val="tx2"/>
                </a:solidFill>
                <a:latin typeface="Consolas" panose="020B0609020204030204" pitchFamily="49" charset="0"/>
                <a:cs typeface="Consolas" panose="020B0609020204030204" pitchFamily="49" charset="0"/>
              </a:rPr>
              <a:t>    push    {r4-r9, </a:t>
            </a:r>
            <a:r>
              <a:rPr lang="en-US" sz="1200" dirty="0" err="1">
                <a:solidFill>
                  <a:schemeClr val="tx2"/>
                </a:solidFill>
                <a:latin typeface="Consolas" panose="020B0609020204030204" pitchFamily="49" charset="0"/>
                <a:cs typeface="Consolas" panose="020B0609020204030204" pitchFamily="49" charset="0"/>
              </a:rPr>
              <a:t>fp</a:t>
            </a:r>
            <a:r>
              <a:rPr lang="en-US" sz="1200" dirty="0">
                <a:solidFill>
                  <a:schemeClr val="tx2"/>
                </a:solidFill>
                <a:latin typeface="Consolas" panose="020B0609020204030204" pitchFamily="49" charset="0"/>
                <a:cs typeface="Consolas" panose="020B0609020204030204" pitchFamily="49" charset="0"/>
              </a:rPr>
              <a:t>, </a:t>
            </a:r>
            <a:r>
              <a:rPr lang="en-US" sz="1200" dirty="0" err="1">
                <a:solidFill>
                  <a:schemeClr val="tx2"/>
                </a:solidFill>
                <a:latin typeface="Consolas" panose="020B0609020204030204" pitchFamily="49" charset="0"/>
                <a:cs typeface="Consolas" panose="020B0609020204030204" pitchFamily="49" charset="0"/>
              </a:rPr>
              <a:t>lr</a:t>
            </a:r>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add     </a:t>
            </a:r>
            <a:r>
              <a:rPr lang="en-US" sz="1200" dirty="0" err="1">
                <a:solidFill>
                  <a:schemeClr val="tx2"/>
                </a:solidFill>
                <a:latin typeface="Consolas" panose="020B0609020204030204" pitchFamily="49" charset="0"/>
                <a:cs typeface="Consolas" panose="020B0609020204030204" pitchFamily="49" charset="0"/>
              </a:rPr>
              <a:t>fp</a:t>
            </a:r>
            <a:r>
              <a:rPr lang="en-US" sz="1200" dirty="0">
                <a:solidFill>
                  <a:schemeClr val="tx2"/>
                </a:solidFill>
                <a:latin typeface="Consolas" panose="020B0609020204030204" pitchFamily="49" charset="0"/>
                <a:cs typeface="Consolas" panose="020B0609020204030204" pitchFamily="49" charset="0"/>
              </a:rPr>
              <a:t>, </a:t>
            </a:r>
            <a:r>
              <a:rPr lang="en-US" sz="1200" dirty="0" err="1">
                <a:solidFill>
                  <a:schemeClr val="tx2"/>
                </a:solidFill>
                <a:latin typeface="Consolas" panose="020B0609020204030204" pitchFamily="49" charset="0"/>
                <a:cs typeface="Consolas" panose="020B0609020204030204" pitchFamily="49" charset="0"/>
              </a:rPr>
              <a:t>sp</a:t>
            </a:r>
            <a:r>
              <a:rPr lang="en-US" sz="1200" dirty="0">
                <a:solidFill>
                  <a:schemeClr val="tx2"/>
                </a:solidFill>
                <a:latin typeface="Consolas" panose="020B0609020204030204" pitchFamily="49" charset="0"/>
                <a:cs typeface="Consolas" panose="020B0609020204030204" pitchFamily="49" charset="0"/>
              </a:rPr>
              <a:t>, FP_OFF</a:t>
            </a:r>
          </a:p>
          <a:p>
            <a:r>
              <a:rPr lang="en-US" sz="1200" dirty="0">
                <a:solidFill>
                  <a:srgbClr val="FF0000"/>
                </a:solidFill>
                <a:latin typeface="Consolas" panose="020B0609020204030204" pitchFamily="49" charset="0"/>
                <a:cs typeface="Consolas" panose="020B0609020204030204" pitchFamily="49" charset="0"/>
              </a:rPr>
              <a:t>    // do not alter anything above this line</a:t>
            </a:r>
          </a:p>
          <a:p>
            <a:r>
              <a:rPr lang="en-US" sz="1200" dirty="0">
                <a:solidFill>
                  <a:srgbClr val="00B050"/>
                </a:solidFill>
                <a:latin typeface="Consolas" panose="020B0609020204030204" pitchFamily="49" charset="0"/>
                <a:cs typeface="Consolas" panose="020B0609020204030204" pitchFamily="49" charset="0"/>
              </a:rPr>
              <a:t>    // r0 contains char *</a:t>
            </a:r>
            <a:r>
              <a:rPr lang="en-US" sz="1200" dirty="0" err="1">
                <a:solidFill>
                  <a:srgbClr val="00B050"/>
                </a:solidFill>
                <a:latin typeface="Consolas" panose="020B0609020204030204" pitchFamily="49" charset="0"/>
                <a:cs typeface="Consolas" panose="020B0609020204030204" pitchFamily="49" charset="0"/>
              </a:rPr>
              <a:t>iobuf</a:t>
            </a:r>
            <a:endParaRPr lang="en-US" sz="1200" dirty="0">
              <a:solidFill>
                <a:srgbClr val="00B050"/>
              </a:solidFill>
              <a:latin typeface="Consolas" panose="020B0609020204030204" pitchFamily="49" charset="0"/>
              <a:cs typeface="Consolas" panose="020B0609020204030204" pitchFamily="49" charset="0"/>
            </a:endParaRPr>
          </a:p>
          <a:p>
            <a:r>
              <a:rPr lang="en-US" sz="1200" dirty="0">
                <a:solidFill>
                  <a:srgbClr val="00B050"/>
                </a:solidFill>
                <a:latin typeface="Consolas" panose="020B0609020204030204" pitchFamily="49" charset="0"/>
                <a:cs typeface="Consolas" panose="020B0609020204030204" pitchFamily="49" charset="0"/>
              </a:rPr>
              <a:t>    // r1 contains char *</a:t>
            </a:r>
            <a:r>
              <a:rPr lang="en-US" sz="1200" dirty="0" err="1">
                <a:solidFill>
                  <a:srgbClr val="00B050"/>
                </a:solidFill>
                <a:latin typeface="Consolas" panose="020B0609020204030204" pitchFamily="49" charset="0"/>
                <a:cs typeface="Consolas" panose="020B0609020204030204" pitchFamily="49" charset="0"/>
              </a:rPr>
              <a:t>bookbuf</a:t>
            </a:r>
            <a:endParaRPr lang="en-US" sz="1200" dirty="0">
              <a:solidFill>
                <a:srgbClr val="00B050"/>
              </a:solidFill>
              <a:latin typeface="Consolas" panose="020B0609020204030204" pitchFamily="49" charset="0"/>
              <a:cs typeface="Consolas" panose="020B0609020204030204" pitchFamily="49" charset="0"/>
            </a:endParaRPr>
          </a:p>
          <a:p>
            <a:r>
              <a:rPr lang="en-US" sz="1200" dirty="0">
                <a:solidFill>
                  <a:srgbClr val="00B050"/>
                </a:solidFill>
                <a:latin typeface="Consolas" panose="020B0609020204030204" pitchFamily="49" charset="0"/>
                <a:cs typeface="Consolas" panose="020B0609020204030204" pitchFamily="49" charset="0"/>
              </a:rPr>
              <a:t>    // r2 contains </a:t>
            </a:r>
            <a:r>
              <a:rPr lang="en-US" sz="1200" dirty="0" err="1">
                <a:solidFill>
                  <a:srgbClr val="00B050"/>
                </a:solidFill>
                <a:latin typeface="Consolas" panose="020B0609020204030204" pitchFamily="49" charset="0"/>
                <a:cs typeface="Consolas" panose="020B0609020204030204" pitchFamily="49" charset="0"/>
              </a:rPr>
              <a:t>cnt</a:t>
            </a:r>
            <a:endParaRPr lang="en-US" sz="1200" dirty="0">
              <a:solidFill>
                <a:srgbClr val="00B050"/>
              </a:solidFill>
              <a:latin typeface="Consolas" panose="020B0609020204030204" pitchFamily="49" charset="0"/>
              <a:cs typeface="Consolas" panose="020B0609020204030204" pitchFamily="49" charset="0"/>
            </a:endParaRPr>
          </a:p>
          <a:p>
            <a:r>
              <a:rPr lang="en-US" sz="1200" dirty="0">
                <a:solidFill>
                  <a:srgbClr val="00B050"/>
                </a:solidFill>
                <a:latin typeface="Consolas" panose="020B0609020204030204" pitchFamily="49" charset="0"/>
                <a:cs typeface="Consolas" panose="020B0609020204030204" pitchFamily="49" charset="0"/>
              </a:rPr>
              <a:t>    // r3 is ok to use</a:t>
            </a:r>
          </a:p>
          <a:p>
            <a:r>
              <a:rPr lang="en-US" sz="1200" dirty="0">
                <a:solidFill>
                  <a:srgbClr val="00B050"/>
                </a:solidFill>
                <a:latin typeface="Consolas" panose="020B0609020204030204" pitchFamily="49" charset="0"/>
                <a:cs typeface="Consolas" panose="020B0609020204030204" pitchFamily="49" charset="0"/>
              </a:rPr>
              <a:t>    // r4-r9 preserved registers are ok to use</a:t>
            </a:r>
          </a:p>
          <a:p>
            <a:endParaRPr lang="en-US" sz="1200" dirty="0">
              <a:solidFill>
                <a:schemeClr val="tx2"/>
              </a:solidFill>
              <a:latin typeface="Consolas" panose="020B0609020204030204" pitchFamily="49" charset="0"/>
              <a:cs typeface="Consolas" panose="020B0609020204030204" pitchFamily="49" charset="0"/>
            </a:endParaRPr>
          </a:p>
          <a:p>
            <a:r>
              <a:rPr lang="en-US" sz="1200" dirty="0">
                <a:solidFill>
                  <a:schemeClr val="tx2"/>
                </a:solidFill>
                <a:latin typeface="Consolas" panose="020B0609020204030204" pitchFamily="49" charset="0"/>
                <a:cs typeface="Consolas" panose="020B0609020204030204" pitchFamily="49" charset="0"/>
              </a:rPr>
              <a:t>    </a:t>
            </a:r>
            <a:r>
              <a:rPr lang="en-US" sz="1200" dirty="0" err="1">
                <a:solidFill>
                  <a:schemeClr val="tx2"/>
                </a:solidFill>
                <a:latin typeface="Consolas" panose="020B0609020204030204" pitchFamily="49" charset="0"/>
                <a:cs typeface="Consolas" panose="020B0609020204030204" pitchFamily="49" charset="0"/>
              </a:rPr>
              <a:t>cmp</a:t>
            </a:r>
            <a:r>
              <a:rPr lang="en-US" sz="1200" dirty="0">
                <a:solidFill>
                  <a:schemeClr val="tx2"/>
                </a:solidFill>
                <a:latin typeface="Consolas" panose="020B0609020204030204" pitchFamily="49" charset="0"/>
                <a:cs typeface="Consolas" panose="020B0609020204030204" pitchFamily="49" charset="0"/>
              </a:rPr>
              <a:t>     r2, 0               // if buffer empty we are done</a:t>
            </a:r>
          </a:p>
          <a:p>
            <a:r>
              <a:rPr lang="en-US" sz="1200" dirty="0">
                <a:solidFill>
                  <a:schemeClr val="tx2"/>
                </a:solidFill>
                <a:latin typeface="Consolas" panose="020B0609020204030204" pitchFamily="49" charset="0"/>
                <a:cs typeface="Consolas" panose="020B0609020204030204" pitchFamily="49" charset="0"/>
              </a:rPr>
              <a:t>    </a:t>
            </a:r>
            <a:r>
              <a:rPr lang="en-US" sz="1200" dirty="0" err="1">
                <a:solidFill>
                  <a:schemeClr val="tx2"/>
                </a:solidFill>
                <a:latin typeface="Consolas" panose="020B0609020204030204" pitchFamily="49" charset="0"/>
                <a:cs typeface="Consolas" panose="020B0609020204030204" pitchFamily="49" charset="0"/>
              </a:rPr>
              <a:t>ble</a:t>
            </a:r>
            <a:r>
              <a:rPr lang="en-US" sz="1200" dirty="0">
                <a:solidFill>
                  <a:schemeClr val="tx2"/>
                </a:solidFill>
                <a:latin typeface="Consolas" panose="020B0609020204030204" pitchFamily="49" charset="0"/>
                <a:cs typeface="Consolas" panose="020B0609020204030204" pitchFamily="49" charset="0"/>
              </a:rPr>
              <a:t>     .</a:t>
            </a:r>
            <a:r>
              <a:rPr lang="en-US" sz="1200" dirty="0" err="1">
                <a:solidFill>
                  <a:schemeClr val="tx2"/>
                </a:solidFill>
                <a:latin typeface="Consolas" panose="020B0609020204030204" pitchFamily="49" charset="0"/>
                <a:cs typeface="Consolas" panose="020B0609020204030204" pitchFamily="49" charset="0"/>
              </a:rPr>
              <a:t>Ldone</a:t>
            </a:r>
            <a:endParaRPr lang="en-US" sz="1200" dirty="0">
              <a:solidFill>
                <a:schemeClr val="tx2"/>
              </a:solidFill>
              <a:latin typeface="Consolas" panose="020B0609020204030204" pitchFamily="49" charset="0"/>
              <a:cs typeface="Consolas" panose="020B0609020204030204" pitchFamily="49" charset="0"/>
            </a:endParaRPr>
          </a:p>
          <a:p>
            <a:endParaRPr lang="en-US" sz="1200" dirty="0">
              <a:solidFill>
                <a:schemeClr val="tx2"/>
              </a:solidFill>
              <a:latin typeface="Consolas" panose="020B0609020204030204" pitchFamily="49" charset="0"/>
              <a:cs typeface="Consolas" panose="020B0609020204030204" pitchFamily="49" charset="0"/>
            </a:endParaRPr>
          </a:p>
          <a:p>
            <a:r>
              <a:rPr lang="en-US" sz="1200" dirty="0">
                <a:solidFill>
                  <a:srgbClr val="00B050"/>
                </a:solidFill>
                <a:latin typeface="Consolas" panose="020B0609020204030204" pitchFamily="49" charset="0"/>
                <a:cs typeface="Consolas" panose="020B0609020204030204" pitchFamily="49" charset="0"/>
              </a:rPr>
              <a:t>    // your code here</a:t>
            </a:r>
          </a:p>
          <a:p>
            <a:endParaRPr lang="en-US" sz="1200" dirty="0">
              <a:solidFill>
                <a:schemeClr val="tx2"/>
              </a:solidFill>
              <a:latin typeface="Consolas" panose="020B0609020204030204" pitchFamily="49" charset="0"/>
              <a:cs typeface="Consolas" panose="020B0609020204030204" pitchFamily="49" charset="0"/>
            </a:endParaRPr>
          </a:p>
          <a:p>
            <a:r>
              <a:rPr lang="en-US" sz="1200" dirty="0">
                <a:solidFill>
                  <a:srgbClr val="FF0000"/>
                </a:solidFill>
                <a:latin typeface="Consolas" panose="020B0609020204030204" pitchFamily="49" charset="0"/>
                <a:cs typeface="Consolas" panose="020B0609020204030204" pitchFamily="49" charset="0"/>
              </a:rPr>
              <a:t>    // do not alter anything below this line</a:t>
            </a:r>
          </a:p>
          <a:p>
            <a:r>
              <a:rPr lang="en-US" sz="1200" dirty="0">
                <a:solidFill>
                  <a:schemeClr val="tx2"/>
                </a:solidFill>
                <a:latin typeface="Consolas" panose="020B0609020204030204" pitchFamily="49" charset="0"/>
                <a:cs typeface="Consolas" panose="020B0609020204030204" pitchFamily="49" charset="0"/>
              </a:rPr>
              <a:t>.</a:t>
            </a:r>
            <a:r>
              <a:rPr lang="en-US" sz="1200" dirty="0" err="1">
                <a:solidFill>
                  <a:schemeClr val="tx2"/>
                </a:solidFill>
                <a:latin typeface="Consolas" panose="020B0609020204030204" pitchFamily="49" charset="0"/>
                <a:cs typeface="Consolas" panose="020B0609020204030204" pitchFamily="49" charset="0"/>
              </a:rPr>
              <a:t>Ldone</a:t>
            </a:r>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mov     r0, r2              // return </a:t>
            </a:r>
            <a:r>
              <a:rPr lang="en-US" sz="1200" dirty="0" err="1">
                <a:solidFill>
                  <a:schemeClr val="tx2"/>
                </a:solidFill>
                <a:latin typeface="Consolas" panose="020B0609020204030204" pitchFamily="49" charset="0"/>
                <a:cs typeface="Consolas" panose="020B0609020204030204" pitchFamily="49" charset="0"/>
              </a:rPr>
              <a:t>cnt</a:t>
            </a:r>
            <a:r>
              <a:rPr lang="en-US" sz="1200" dirty="0">
                <a:solidFill>
                  <a:schemeClr val="tx2"/>
                </a:solidFill>
                <a:latin typeface="Consolas" panose="020B0609020204030204" pitchFamily="49" charset="0"/>
                <a:cs typeface="Consolas" panose="020B0609020204030204" pitchFamily="49" charset="0"/>
              </a:rPr>
              <a:t> processed</a:t>
            </a:r>
          </a:p>
          <a:p>
            <a:r>
              <a:rPr lang="en-US" sz="1200" dirty="0">
                <a:solidFill>
                  <a:schemeClr val="tx2"/>
                </a:solidFill>
                <a:latin typeface="Consolas" panose="020B0609020204030204" pitchFamily="49" charset="0"/>
                <a:cs typeface="Consolas" panose="020B0609020204030204" pitchFamily="49" charset="0"/>
              </a:rPr>
              <a:t>    sub     </a:t>
            </a:r>
            <a:r>
              <a:rPr lang="en-US" sz="1200" dirty="0" err="1">
                <a:solidFill>
                  <a:schemeClr val="tx2"/>
                </a:solidFill>
                <a:latin typeface="Consolas" panose="020B0609020204030204" pitchFamily="49" charset="0"/>
                <a:cs typeface="Consolas" panose="020B0609020204030204" pitchFamily="49" charset="0"/>
              </a:rPr>
              <a:t>sp</a:t>
            </a:r>
            <a:r>
              <a:rPr lang="en-US" sz="1200" dirty="0">
                <a:solidFill>
                  <a:schemeClr val="tx2"/>
                </a:solidFill>
                <a:latin typeface="Consolas" panose="020B0609020204030204" pitchFamily="49" charset="0"/>
                <a:cs typeface="Consolas" panose="020B0609020204030204" pitchFamily="49" charset="0"/>
              </a:rPr>
              <a:t>, </a:t>
            </a:r>
            <a:r>
              <a:rPr lang="en-US" sz="1200" dirty="0" err="1">
                <a:solidFill>
                  <a:schemeClr val="tx2"/>
                </a:solidFill>
                <a:latin typeface="Consolas" panose="020B0609020204030204" pitchFamily="49" charset="0"/>
                <a:cs typeface="Consolas" panose="020B0609020204030204" pitchFamily="49" charset="0"/>
              </a:rPr>
              <a:t>fp</a:t>
            </a:r>
            <a:r>
              <a:rPr lang="en-US" sz="1200" dirty="0">
                <a:solidFill>
                  <a:schemeClr val="tx2"/>
                </a:solidFill>
                <a:latin typeface="Consolas" panose="020B0609020204030204" pitchFamily="49" charset="0"/>
                <a:cs typeface="Consolas" panose="020B0609020204030204" pitchFamily="49" charset="0"/>
              </a:rPr>
              <a:t>, FP_OFF</a:t>
            </a:r>
          </a:p>
          <a:p>
            <a:r>
              <a:rPr lang="en-US" sz="1200" dirty="0">
                <a:solidFill>
                  <a:schemeClr val="tx2"/>
                </a:solidFill>
                <a:latin typeface="Consolas" panose="020B0609020204030204" pitchFamily="49" charset="0"/>
                <a:cs typeface="Consolas" panose="020B0609020204030204" pitchFamily="49" charset="0"/>
              </a:rPr>
              <a:t>    pop     {r4-r9, </a:t>
            </a:r>
            <a:r>
              <a:rPr lang="en-US" sz="1200" dirty="0" err="1">
                <a:solidFill>
                  <a:schemeClr val="tx2"/>
                </a:solidFill>
                <a:latin typeface="Consolas" panose="020B0609020204030204" pitchFamily="49" charset="0"/>
                <a:cs typeface="Consolas" panose="020B0609020204030204" pitchFamily="49" charset="0"/>
              </a:rPr>
              <a:t>fp</a:t>
            </a:r>
            <a:r>
              <a:rPr lang="en-US" sz="1200" dirty="0">
                <a:solidFill>
                  <a:schemeClr val="tx2"/>
                </a:solidFill>
                <a:latin typeface="Consolas" panose="020B0609020204030204" pitchFamily="49" charset="0"/>
                <a:cs typeface="Consolas" panose="020B0609020204030204" pitchFamily="49" charset="0"/>
              </a:rPr>
              <a:t>, </a:t>
            </a:r>
            <a:r>
              <a:rPr lang="en-US" sz="1200" dirty="0" err="1">
                <a:solidFill>
                  <a:schemeClr val="tx2"/>
                </a:solidFill>
                <a:latin typeface="Consolas" panose="020B0609020204030204" pitchFamily="49" charset="0"/>
                <a:cs typeface="Consolas" panose="020B0609020204030204" pitchFamily="49" charset="0"/>
              </a:rPr>
              <a:t>lr</a:t>
            </a:r>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bx      </a:t>
            </a:r>
            <a:r>
              <a:rPr lang="en-US" sz="1200" dirty="0" err="1">
                <a:solidFill>
                  <a:schemeClr val="tx2"/>
                </a:solidFill>
                <a:latin typeface="Consolas" panose="020B0609020204030204" pitchFamily="49" charset="0"/>
                <a:cs typeface="Consolas" panose="020B0609020204030204" pitchFamily="49" charset="0"/>
              </a:rPr>
              <a:t>lr</a:t>
            </a:r>
            <a:endParaRPr lang="en-US" sz="1200" dirty="0">
              <a:solidFill>
                <a:schemeClr val="tx2"/>
              </a:solidFill>
              <a:latin typeface="Consolas" panose="020B0609020204030204" pitchFamily="49" charset="0"/>
              <a:cs typeface="Consolas" panose="020B0609020204030204" pitchFamily="49" charset="0"/>
            </a:endParaRPr>
          </a:p>
          <a:p>
            <a:r>
              <a:rPr lang="en-US" sz="1200" dirty="0">
                <a:solidFill>
                  <a:schemeClr val="tx2"/>
                </a:solidFill>
                <a:latin typeface="Consolas" panose="020B0609020204030204" pitchFamily="49" charset="0"/>
                <a:cs typeface="Consolas" panose="020B0609020204030204" pitchFamily="49" charset="0"/>
              </a:rPr>
              <a:t>    .size encrypt, (. - encrypt)</a:t>
            </a:r>
          </a:p>
          <a:p>
            <a:r>
              <a:rPr lang="en-US" sz="1200" dirty="0">
                <a:solidFill>
                  <a:schemeClr val="tx2"/>
                </a:solidFill>
                <a:latin typeface="Consolas" panose="020B0609020204030204" pitchFamily="49" charset="0"/>
                <a:cs typeface="Consolas" panose="020B0609020204030204" pitchFamily="49" charset="0"/>
              </a:rPr>
              <a:t>    .section .note.GNU-stack,"",%</a:t>
            </a:r>
            <a:r>
              <a:rPr lang="en-US" sz="1200" dirty="0" err="1">
                <a:solidFill>
                  <a:schemeClr val="tx2"/>
                </a:solidFill>
                <a:latin typeface="Consolas" panose="020B0609020204030204" pitchFamily="49" charset="0"/>
                <a:cs typeface="Consolas" panose="020B0609020204030204" pitchFamily="49" charset="0"/>
              </a:rPr>
              <a:t>progbits</a:t>
            </a:r>
            <a:endParaRPr lang="en-US" sz="1200" dirty="0">
              <a:solidFill>
                <a:schemeClr val="tx2"/>
              </a:solidFill>
              <a:latin typeface="Consolas" panose="020B0609020204030204" pitchFamily="49" charset="0"/>
              <a:cs typeface="Consolas" panose="020B0609020204030204" pitchFamily="49" charset="0"/>
            </a:endParaRPr>
          </a:p>
          <a:p>
            <a:r>
              <a:rPr lang="en-US" sz="1200" dirty="0">
                <a:solidFill>
                  <a:schemeClr val="tx2"/>
                </a:solidFill>
                <a:latin typeface="Consolas" panose="020B0609020204030204" pitchFamily="49" charset="0"/>
                <a:cs typeface="Consolas" panose="020B0609020204030204" pitchFamily="49" charset="0"/>
              </a:rPr>
              <a:t>.end</a:t>
            </a:r>
          </a:p>
        </p:txBody>
      </p:sp>
      <p:grpSp>
        <p:nvGrpSpPr>
          <p:cNvPr id="5" name="Group 4">
            <a:extLst>
              <a:ext uri="{FF2B5EF4-FFF2-40B4-BE49-F238E27FC236}">
                <a16:creationId xmlns:a16="http://schemas.microsoft.com/office/drawing/2014/main" id="{F21E74B9-B0F5-D57B-E318-593E089CC1F5}"/>
              </a:ext>
            </a:extLst>
          </p:cNvPr>
          <p:cNvGrpSpPr/>
          <p:nvPr/>
        </p:nvGrpSpPr>
        <p:grpSpPr>
          <a:xfrm>
            <a:off x="395416" y="2264609"/>
            <a:ext cx="2998448" cy="923330"/>
            <a:chOff x="9667010" y="4272612"/>
            <a:chExt cx="2998448" cy="923330"/>
          </a:xfrm>
        </p:grpSpPr>
        <p:sp>
          <p:nvSpPr>
            <p:cNvPr id="6" name="TextBox 5">
              <a:extLst>
                <a:ext uri="{FF2B5EF4-FFF2-40B4-BE49-F238E27FC236}">
                  <a16:creationId xmlns:a16="http://schemas.microsoft.com/office/drawing/2014/main" id="{BD16BD1F-7D15-C087-BAD3-5C2B245ECA6B}"/>
                </a:ext>
              </a:extLst>
            </p:cNvPr>
            <p:cNvSpPr txBox="1"/>
            <p:nvPr/>
          </p:nvSpPr>
          <p:spPr>
            <a:xfrm>
              <a:off x="9667010" y="4272612"/>
              <a:ext cx="2216124"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Prologue </a:t>
              </a:r>
              <a:r>
                <a:rPr lang="en-US" dirty="0"/>
                <a:t>always at top of function</a:t>
              </a:r>
            </a:p>
          </p:txBody>
        </p:sp>
        <p:sp>
          <p:nvSpPr>
            <p:cNvPr id="7" name="Right Brace 6">
              <a:extLst>
                <a:ext uri="{FF2B5EF4-FFF2-40B4-BE49-F238E27FC236}">
                  <a16:creationId xmlns:a16="http://schemas.microsoft.com/office/drawing/2014/main" id="{5D87E199-29BC-56BF-47FC-7C23C8576A0C}"/>
                </a:ext>
              </a:extLst>
            </p:cNvPr>
            <p:cNvSpPr/>
            <p:nvPr/>
          </p:nvSpPr>
          <p:spPr>
            <a:xfrm rot="10800000">
              <a:off x="12391761" y="4372527"/>
              <a:ext cx="273697" cy="614275"/>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Left Arrow 7">
              <a:extLst>
                <a:ext uri="{FF2B5EF4-FFF2-40B4-BE49-F238E27FC236}">
                  <a16:creationId xmlns:a16="http://schemas.microsoft.com/office/drawing/2014/main" id="{0110B7B2-A2EE-16FB-5A9D-950848C11929}"/>
                </a:ext>
              </a:extLst>
            </p:cNvPr>
            <p:cNvSpPr/>
            <p:nvPr/>
          </p:nvSpPr>
          <p:spPr>
            <a:xfrm rot="10800000">
              <a:off x="11883135" y="4603955"/>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7F6EAA25-AE42-0485-63A1-3DB99289D20C}"/>
              </a:ext>
            </a:extLst>
          </p:cNvPr>
          <p:cNvGrpSpPr/>
          <p:nvPr/>
        </p:nvGrpSpPr>
        <p:grpSpPr>
          <a:xfrm>
            <a:off x="712679" y="5379828"/>
            <a:ext cx="3052961" cy="923330"/>
            <a:chOff x="10357746" y="5989261"/>
            <a:chExt cx="3052961" cy="923330"/>
          </a:xfrm>
        </p:grpSpPr>
        <p:sp>
          <p:nvSpPr>
            <p:cNvPr id="10" name="TextBox 9">
              <a:extLst>
                <a:ext uri="{FF2B5EF4-FFF2-40B4-BE49-F238E27FC236}">
                  <a16:creationId xmlns:a16="http://schemas.microsoft.com/office/drawing/2014/main" id="{9EFF8391-4F85-5D39-4A01-DFC81190F0EF}"/>
                </a:ext>
              </a:extLst>
            </p:cNvPr>
            <p:cNvSpPr txBox="1"/>
            <p:nvPr/>
          </p:nvSpPr>
          <p:spPr>
            <a:xfrm>
              <a:off x="10357746" y="5989261"/>
              <a:ext cx="2264059"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Epilogue</a:t>
              </a:r>
            </a:p>
            <a:p>
              <a:r>
                <a:rPr lang="en-US" dirty="0"/>
                <a:t>always at bottom of function</a:t>
              </a:r>
            </a:p>
          </p:txBody>
        </p:sp>
        <p:sp>
          <p:nvSpPr>
            <p:cNvPr id="11" name="Right Brace 10">
              <a:extLst>
                <a:ext uri="{FF2B5EF4-FFF2-40B4-BE49-F238E27FC236}">
                  <a16:creationId xmlns:a16="http://schemas.microsoft.com/office/drawing/2014/main" id="{154FC872-0621-44BA-A2DC-F4E296191D7A}"/>
                </a:ext>
              </a:extLst>
            </p:cNvPr>
            <p:cNvSpPr/>
            <p:nvPr/>
          </p:nvSpPr>
          <p:spPr>
            <a:xfrm rot="10800000">
              <a:off x="13015428" y="6289120"/>
              <a:ext cx="395279" cy="538188"/>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Left Arrow 11">
              <a:extLst>
                <a:ext uri="{FF2B5EF4-FFF2-40B4-BE49-F238E27FC236}">
                  <a16:creationId xmlns:a16="http://schemas.microsoft.com/office/drawing/2014/main" id="{45B44CD3-26E3-C435-98BF-BDC01DC898C7}"/>
                </a:ext>
              </a:extLst>
            </p:cNvPr>
            <p:cNvSpPr/>
            <p:nvPr/>
          </p:nvSpPr>
          <p:spPr>
            <a:xfrm rot="10800000">
              <a:off x="12637867" y="6375216"/>
              <a:ext cx="377562"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4468F11E-8F0C-BA52-2583-421027D348F3}"/>
              </a:ext>
            </a:extLst>
          </p:cNvPr>
          <p:cNvGrpSpPr/>
          <p:nvPr/>
        </p:nvGrpSpPr>
        <p:grpSpPr>
          <a:xfrm>
            <a:off x="712679" y="1512741"/>
            <a:ext cx="3052962" cy="684825"/>
            <a:chOff x="10135320" y="5177006"/>
            <a:chExt cx="3052962" cy="684825"/>
          </a:xfrm>
        </p:grpSpPr>
        <p:sp>
          <p:nvSpPr>
            <p:cNvPr id="14" name="TextBox 13">
              <a:extLst>
                <a:ext uri="{FF2B5EF4-FFF2-40B4-BE49-F238E27FC236}">
                  <a16:creationId xmlns:a16="http://schemas.microsoft.com/office/drawing/2014/main" id="{188629D1-85A9-5C50-5AF0-D698E81CE811}"/>
                </a:ext>
              </a:extLst>
            </p:cNvPr>
            <p:cNvSpPr txBox="1"/>
            <p:nvPr/>
          </p:nvSpPr>
          <p:spPr>
            <a:xfrm>
              <a:off x="10135320" y="5177006"/>
              <a:ext cx="2216124"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Header </a:t>
              </a:r>
              <a:r>
                <a:rPr lang="en-US" dirty="0"/>
                <a:t>Assembly directives</a:t>
              </a:r>
            </a:p>
          </p:txBody>
        </p:sp>
        <p:sp>
          <p:nvSpPr>
            <p:cNvPr id="15" name="Right Brace 14">
              <a:extLst>
                <a:ext uri="{FF2B5EF4-FFF2-40B4-BE49-F238E27FC236}">
                  <a16:creationId xmlns:a16="http://schemas.microsoft.com/office/drawing/2014/main" id="{470580CF-03A9-3860-264A-E34B8E8DC5DA}"/>
                </a:ext>
              </a:extLst>
            </p:cNvPr>
            <p:cNvSpPr/>
            <p:nvPr/>
          </p:nvSpPr>
          <p:spPr>
            <a:xfrm rot="10800000">
              <a:off x="12914585" y="5247556"/>
              <a:ext cx="273697" cy="614275"/>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Left Arrow 15">
              <a:extLst>
                <a:ext uri="{FF2B5EF4-FFF2-40B4-BE49-F238E27FC236}">
                  <a16:creationId xmlns:a16="http://schemas.microsoft.com/office/drawing/2014/main" id="{B5D22A27-0DEF-DFD5-F55F-6B0002A857A2}"/>
                </a:ext>
              </a:extLst>
            </p:cNvPr>
            <p:cNvSpPr/>
            <p:nvPr/>
          </p:nvSpPr>
          <p:spPr>
            <a:xfrm rot="10800000">
              <a:off x="12367984" y="5500172"/>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DC3A143A-9833-91E4-D5B1-5DEE1A67A18E}"/>
              </a:ext>
            </a:extLst>
          </p:cNvPr>
          <p:cNvGrpSpPr/>
          <p:nvPr/>
        </p:nvGrpSpPr>
        <p:grpSpPr>
          <a:xfrm>
            <a:off x="6774698" y="6107066"/>
            <a:ext cx="2985013" cy="646331"/>
            <a:chOff x="9519288" y="5003375"/>
            <a:chExt cx="2985013" cy="646331"/>
          </a:xfrm>
        </p:grpSpPr>
        <p:sp>
          <p:nvSpPr>
            <p:cNvPr id="18" name="TextBox 17">
              <a:extLst>
                <a:ext uri="{FF2B5EF4-FFF2-40B4-BE49-F238E27FC236}">
                  <a16:creationId xmlns:a16="http://schemas.microsoft.com/office/drawing/2014/main" id="{B073DF38-B586-3BC1-7A7D-C39661D2FFE1}"/>
                </a:ext>
              </a:extLst>
            </p:cNvPr>
            <p:cNvSpPr txBox="1"/>
            <p:nvPr/>
          </p:nvSpPr>
          <p:spPr>
            <a:xfrm>
              <a:off x="10288177" y="5003375"/>
              <a:ext cx="2216124"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Footer </a:t>
              </a:r>
              <a:r>
                <a:rPr lang="en-US" dirty="0"/>
                <a:t>Assembly directive</a:t>
              </a:r>
            </a:p>
          </p:txBody>
        </p:sp>
        <p:sp>
          <p:nvSpPr>
            <p:cNvPr id="19" name="Right Brace 18">
              <a:extLst>
                <a:ext uri="{FF2B5EF4-FFF2-40B4-BE49-F238E27FC236}">
                  <a16:creationId xmlns:a16="http://schemas.microsoft.com/office/drawing/2014/main" id="{22F2F631-993D-3FF0-5D2E-95828D47FE3A}"/>
                </a:ext>
              </a:extLst>
            </p:cNvPr>
            <p:cNvSpPr/>
            <p:nvPr/>
          </p:nvSpPr>
          <p:spPr>
            <a:xfrm>
              <a:off x="9519288" y="5117328"/>
              <a:ext cx="260264" cy="415620"/>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 name="Left Arrow 19">
              <a:extLst>
                <a:ext uri="{FF2B5EF4-FFF2-40B4-BE49-F238E27FC236}">
                  <a16:creationId xmlns:a16="http://schemas.microsoft.com/office/drawing/2014/main" id="{B249A3E0-773B-0591-092D-E607F5BB8B9A}"/>
                </a:ext>
              </a:extLst>
            </p:cNvPr>
            <p:cNvSpPr/>
            <p:nvPr/>
          </p:nvSpPr>
          <p:spPr>
            <a:xfrm>
              <a:off x="9779552" y="5248137"/>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38447ACE-8CC4-B293-9FF7-DDE8A085C746}"/>
              </a:ext>
            </a:extLst>
          </p:cNvPr>
          <p:cNvGrpSpPr/>
          <p:nvPr/>
        </p:nvGrpSpPr>
        <p:grpSpPr>
          <a:xfrm>
            <a:off x="750243" y="3270458"/>
            <a:ext cx="2741700" cy="1200329"/>
            <a:chOff x="10281129" y="4961200"/>
            <a:chExt cx="2741700" cy="1200329"/>
          </a:xfrm>
        </p:grpSpPr>
        <p:sp>
          <p:nvSpPr>
            <p:cNvPr id="22" name="TextBox 21">
              <a:extLst>
                <a:ext uri="{FF2B5EF4-FFF2-40B4-BE49-F238E27FC236}">
                  <a16:creationId xmlns:a16="http://schemas.microsoft.com/office/drawing/2014/main" id="{953D13F2-E766-39C8-8DA9-21A53C568E49}"/>
                </a:ext>
              </a:extLst>
            </p:cNvPr>
            <p:cNvSpPr txBox="1"/>
            <p:nvPr/>
          </p:nvSpPr>
          <p:spPr>
            <a:xfrm>
              <a:off x="10281129" y="4961200"/>
              <a:ext cx="2216124" cy="1200329"/>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Description of the register state at this point in the code</a:t>
              </a:r>
              <a:endParaRPr lang="en-US" dirty="0"/>
            </a:p>
          </p:txBody>
        </p:sp>
        <p:sp>
          <p:nvSpPr>
            <p:cNvPr id="24" name="Left Arrow 23">
              <a:extLst>
                <a:ext uri="{FF2B5EF4-FFF2-40B4-BE49-F238E27FC236}">
                  <a16:creationId xmlns:a16="http://schemas.microsoft.com/office/drawing/2014/main" id="{B42AF2B7-25AE-9190-6323-ABE1950D2034}"/>
                </a:ext>
              </a:extLst>
            </p:cNvPr>
            <p:cNvSpPr/>
            <p:nvPr/>
          </p:nvSpPr>
          <p:spPr>
            <a:xfrm rot="10800000">
              <a:off x="12514204" y="5257145"/>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TextBox 24">
            <a:extLst>
              <a:ext uri="{FF2B5EF4-FFF2-40B4-BE49-F238E27FC236}">
                <a16:creationId xmlns:a16="http://schemas.microsoft.com/office/drawing/2014/main" id="{199AC504-2486-6FAF-E3D9-FE3C5992D9B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916908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58E025F6-E6BF-0E4A-A4D3-1166BBF5190C}"/>
              </a:ext>
            </a:extLst>
          </p:cNvPr>
          <p:cNvSpPr txBox="1">
            <a:spLocks/>
          </p:cNvSpPr>
          <p:nvPr/>
        </p:nvSpPr>
        <p:spPr>
          <a:xfrm>
            <a:off x="4367983" y="106104"/>
            <a:ext cx="3065293" cy="529901"/>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3200" dirty="0">
                <a:solidFill>
                  <a:schemeClr val="bg1"/>
                </a:solidFill>
              </a:rPr>
              <a:t>UCSD CSE 30</a:t>
            </a:r>
          </a:p>
        </p:txBody>
      </p:sp>
      <p:sp>
        <p:nvSpPr>
          <p:cNvPr id="6" name="Text Placeholder 3">
            <a:extLst>
              <a:ext uri="{FF2B5EF4-FFF2-40B4-BE49-F238E27FC236}">
                <a16:creationId xmlns:a16="http://schemas.microsoft.com/office/drawing/2014/main" id="{5E174D66-3123-D045-B072-4840BB2339BA}"/>
              </a:ext>
            </a:extLst>
          </p:cNvPr>
          <p:cNvSpPr txBox="1">
            <a:spLocks/>
          </p:cNvSpPr>
          <p:nvPr/>
        </p:nvSpPr>
        <p:spPr>
          <a:xfrm>
            <a:off x="132080" y="6312861"/>
            <a:ext cx="1872474"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2400" dirty="0">
                <a:solidFill>
                  <a:schemeClr val="bg1"/>
                </a:solidFill>
              </a:rPr>
              <a:t>Keith Muller </a:t>
            </a:r>
          </a:p>
        </p:txBody>
      </p:sp>
      <p:sp>
        <p:nvSpPr>
          <p:cNvPr id="7" name="Text Placeholder 3">
            <a:extLst>
              <a:ext uri="{FF2B5EF4-FFF2-40B4-BE49-F238E27FC236}">
                <a16:creationId xmlns:a16="http://schemas.microsoft.com/office/drawing/2014/main" id="{BE1A69CC-8F22-AB43-93CF-012DCF287252}"/>
              </a:ext>
            </a:extLst>
          </p:cNvPr>
          <p:cNvSpPr txBox="1">
            <a:spLocks/>
          </p:cNvSpPr>
          <p:nvPr/>
        </p:nvSpPr>
        <p:spPr>
          <a:xfrm>
            <a:off x="2209624" y="831304"/>
            <a:ext cx="738201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2400" dirty="0">
                <a:solidFill>
                  <a:schemeClr val="bg1"/>
                </a:solidFill>
              </a:rPr>
              <a:t>Computer Organization and Systems Programming</a:t>
            </a:r>
          </a:p>
        </p:txBody>
      </p:sp>
      <p:sp>
        <p:nvSpPr>
          <p:cNvPr id="9" name="Text Placeholder 3">
            <a:extLst>
              <a:ext uri="{FF2B5EF4-FFF2-40B4-BE49-F238E27FC236}">
                <a16:creationId xmlns:a16="http://schemas.microsoft.com/office/drawing/2014/main" id="{F3B7A0EB-E952-534D-AB9C-66F390770BCB}"/>
              </a:ext>
            </a:extLst>
          </p:cNvPr>
          <p:cNvSpPr txBox="1">
            <a:spLocks/>
          </p:cNvSpPr>
          <p:nvPr/>
        </p:nvSpPr>
        <p:spPr>
          <a:xfrm>
            <a:off x="47766" y="106104"/>
            <a:ext cx="1781034" cy="283363"/>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1400" dirty="0">
                <a:solidFill>
                  <a:schemeClr val="bg1"/>
                </a:solidFill>
              </a:rPr>
              <a:t>Version 1.03</a:t>
            </a:r>
          </a:p>
        </p:txBody>
      </p:sp>
      <p:sp>
        <p:nvSpPr>
          <p:cNvPr id="10" name="Text Placeholder 3">
            <a:extLst>
              <a:ext uri="{FF2B5EF4-FFF2-40B4-BE49-F238E27FC236}">
                <a16:creationId xmlns:a16="http://schemas.microsoft.com/office/drawing/2014/main" id="{D22727E5-5B15-724E-826E-36ABEDEC895F}"/>
              </a:ext>
            </a:extLst>
          </p:cNvPr>
          <p:cNvSpPr txBox="1">
            <a:spLocks/>
          </p:cNvSpPr>
          <p:nvPr/>
        </p:nvSpPr>
        <p:spPr>
          <a:xfrm>
            <a:off x="3540454" y="2226179"/>
            <a:ext cx="472035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Lecture 18 – November 17, 2022</a:t>
            </a:r>
          </a:p>
        </p:txBody>
      </p:sp>
      <p:sp>
        <p:nvSpPr>
          <p:cNvPr id="13" name="Text Placeholder 3">
            <a:extLst>
              <a:ext uri="{FF2B5EF4-FFF2-40B4-BE49-F238E27FC236}">
                <a16:creationId xmlns:a16="http://schemas.microsoft.com/office/drawing/2014/main" id="{DE8581D4-3240-B84B-B927-EFFED5BE8CCD}"/>
              </a:ext>
            </a:extLst>
          </p:cNvPr>
          <p:cNvSpPr txBox="1">
            <a:spLocks/>
          </p:cNvSpPr>
          <p:nvPr/>
        </p:nvSpPr>
        <p:spPr>
          <a:xfrm>
            <a:off x="3832850" y="1427672"/>
            <a:ext cx="4135559"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Aarch32 Assembly – Part 3</a:t>
            </a:r>
          </a:p>
        </p:txBody>
      </p:sp>
    </p:spTree>
    <p:extLst>
      <p:ext uri="{BB962C8B-B14F-4D97-AF65-F5344CB8AC3E}">
        <p14:creationId xmlns:p14="http://schemas.microsoft.com/office/powerpoint/2010/main" val="2815795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23E958-50C2-9943-ABBE-411C7F991B1F}"/>
              </a:ext>
            </a:extLst>
          </p:cNvPr>
          <p:cNvSpPr>
            <a:spLocks noGrp="1"/>
          </p:cNvSpPr>
          <p:nvPr>
            <p:ph sz="quarter" idx="15"/>
          </p:nvPr>
        </p:nvSpPr>
        <p:spPr>
          <a:xfrm>
            <a:off x="268314" y="2739143"/>
            <a:ext cx="11923686" cy="3974637"/>
          </a:xfrm>
          <a:solidFill>
            <a:schemeClr val="accent4">
              <a:lumMod val="20000"/>
              <a:lumOff val="80000"/>
            </a:schemeClr>
          </a:solidFill>
          <a:ln>
            <a:solidFill>
              <a:schemeClr val="accent1"/>
            </a:solidFill>
          </a:ln>
        </p:spPr>
        <p:txBody>
          <a:bodyPr/>
          <a:lstStyle/>
          <a:p>
            <a:pPr>
              <a:lnSpc>
                <a:spcPct val="100000"/>
              </a:lnSpc>
            </a:pPr>
            <a:r>
              <a:rPr lang="en-US" sz="1800" dirty="0"/>
              <a:t>Where </a:t>
            </a:r>
            <a:r>
              <a:rPr lang="en-US" sz="1800" b="1" dirty="0">
                <a:solidFill>
                  <a:schemeClr val="accent5"/>
                </a:solidFill>
                <a:latin typeface="Courier New" panose="02070309020205020404" pitchFamily="49" charset="0"/>
                <a:cs typeface="Courier New" panose="02070309020205020404" pitchFamily="49" charset="0"/>
              </a:rPr>
              <a:t>r0, r1, r2, r3 </a:t>
            </a:r>
            <a:r>
              <a:rPr lang="en-US" sz="1800" dirty="0"/>
              <a:t>are arm registers, the function declaration is (first four arguments):</a:t>
            </a:r>
          </a:p>
          <a:p>
            <a:pPr marL="0" indent="0">
              <a:lnSpc>
                <a:spcPct val="100000"/>
              </a:lnSpc>
              <a:buNone/>
            </a:pPr>
            <a:r>
              <a:rPr lang="en-US" sz="1800" b="1" kern="0" dirty="0">
                <a:solidFill>
                  <a:srgbClr val="FF0000"/>
                </a:solidFill>
                <a:latin typeface="Courier New" panose="02070309020205020404" pitchFamily="49" charset="0"/>
                <a:ea typeface="ＭＳ Ｐゴシック" charset="0"/>
                <a:cs typeface="Courier New" panose="02070309020205020404" pitchFamily="49" charset="0"/>
              </a:rPr>
              <a:t>	</a:t>
            </a: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r0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32-bit return</a:t>
            </a:r>
          </a:p>
          <a:p>
            <a:pPr marL="0" indent="0">
              <a:lnSpc>
                <a:spcPct val="100000"/>
              </a:lnSpc>
              <a:buNone/>
            </a:pP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	r0, r1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64-bit return – long long</a:t>
            </a:r>
            <a:endParaRPr lang="en-US" sz="1800" kern="0" dirty="0">
              <a:solidFill>
                <a:srgbClr val="00B050"/>
              </a:solidFill>
              <a:ea typeface="ＭＳ Ｐゴシック" charset="0"/>
              <a:cs typeface="Courier New" panose="02070309020205020404" pitchFamily="49" charset="0"/>
            </a:endParaRPr>
          </a:p>
          <a:p>
            <a:pPr>
              <a:lnSpc>
                <a:spcPct val="100000"/>
              </a:lnSpc>
            </a:pPr>
            <a:r>
              <a:rPr lang="en-US" sz="1800" kern="0" dirty="0">
                <a:ea typeface="ＭＳ Ｐゴシック" charset="0"/>
                <a:cs typeface="Courier New" panose="02070309020205020404" pitchFamily="49" charset="0"/>
              </a:rPr>
              <a:t>Each </a:t>
            </a:r>
            <a:r>
              <a:rPr lang="en-US" sz="1800" b="1" kern="0" dirty="0">
                <a:ea typeface="ＭＳ Ｐゴシック" charset="0"/>
                <a:cs typeface="Courier New" panose="02070309020205020404" pitchFamily="49" charset="0"/>
              </a:rPr>
              <a:t>parameter and return value is limited to data that </a:t>
            </a:r>
            <a:r>
              <a:rPr lang="en-US" sz="1800" b="1" kern="0" dirty="0">
                <a:solidFill>
                  <a:srgbClr val="0070C0"/>
                </a:solidFill>
                <a:ea typeface="ＭＳ Ｐゴシック" charset="0"/>
                <a:cs typeface="Courier New" panose="02070309020205020404" pitchFamily="49" charset="0"/>
              </a:rPr>
              <a:t>can fit in 4 bytes or less</a:t>
            </a:r>
          </a:p>
          <a:p>
            <a:pPr>
              <a:lnSpc>
                <a:spcPct val="100000"/>
              </a:lnSpc>
            </a:pPr>
            <a:r>
              <a:rPr lang="en-US" sz="1800" kern="0" dirty="0">
                <a:ea typeface="ＭＳ Ｐゴシック" charset="0"/>
                <a:cs typeface="Courier New" panose="02070309020205020404" pitchFamily="49" charset="0"/>
              </a:rPr>
              <a:t>You receive </a:t>
            </a:r>
            <a:r>
              <a:rPr lang="en-US" sz="1800" kern="0" dirty="0">
                <a:solidFill>
                  <a:srgbClr val="0070C0"/>
                </a:solidFill>
                <a:ea typeface="ＭＳ Ｐゴシック" charset="0"/>
                <a:cs typeface="Courier New" panose="02070309020205020404" pitchFamily="49" charset="0"/>
              </a:rPr>
              <a:t>up to the first four parameters in these four registers</a:t>
            </a:r>
          </a:p>
          <a:p>
            <a:pPr>
              <a:lnSpc>
                <a:spcPct val="100000"/>
              </a:lnSpc>
            </a:pPr>
            <a:r>
              <a:rPr lang="en-US" sz="1800" kern="0" dirty="0">
                <a:ea typeface="ＭＳ Ｐゴシック" charset="0"/>
                <a:cs typeface="Courier New" panose="02070309020205020404" pitchFamily="49" charset="0"/>
              </a:rPr>
              <a:t>You copy up to the first four parameters into these four registers before calling a function</a:t>
            </a:r>
          </a:p>
          <a:p>
            <a:pPr>
              <a:lnSpc>
                <a:spcPct val="100000"/>
              </a:lnSpc>
            </a:pPr>
            <a:r>
              <a:rPr lang="en-US" sz="1800" kern="0" dirty="0">
                <a:ea typeface="ＭＳ Ｐゴシック" charset="0"/>
                <a:cs typeface="Courier New" panose="02070309020205020404" pitchFamily="49" charset="0"/>
              </a:rPr>
              <a:t>For parameter values using more than 4 bytes, a pointer to the parameter is passed (we will cover this later)</a:t>
            </a:r>
            <a:endParaRPr lang="en-US" sz="1800" b="1" kern="0" dirty="0">
              <a:solidFill>
                <a:srgbClr val="FF0000"/>
              </a:solidFill>
              <a:ea typeface="ＭＳ Ｐゴシック" charset="0"/>
              <a:cs typeface="Courier New" panose="02070309020205020404" pitchFamily="49" charset="0"/>
            </a:endParaRPr>
          </a:p>
          <a:p>
            <a:pPr>
              <a:lnSpc>
                <a:spcPct val="100000"/>
              </a:lnSpc>
            </a:pPr>
            <a:r>
              <a:rPr lang="en-US" sz="1800" b="1" u="sng" kern="0" dirty="0">
                <a:solidFill>
                  <a:schemeClr val="accent1"/>
                </a:solidFill>
                <a:ea typeface="ＭＳ Ｐゴシック" charset="0"/>
                <a:cs typeface="Courier New" panose="02070309020205020404" pitchFamily="49" charset="0"/>
              </a:rPr>
              <a:t>You MUST ALWAYS assume</a:t>
            </a:r>
            <a:r>
              <a:rPr lang="en-US" sz="1800" b="1" kern="0" dirty="0">
                <a:solidFill>
                  <a:schemeClr val="accent1"/>
                </a:solidFill>
                <a:ea typeface="ＭＳ Ｐゴシック" charset="0"/>
                <a:cs typeface="Courier New" panose="02070309020205020404" pitchFamily="49" charset="0"/>
              </a:rPr>
              <a:t> </a:t>
            </a:r>
            <a:r>
              <a:rPr lang="en-US" sz="1800" kern="0" dirty="0">
                <a:ea typeface="ＭＳ Ｐゴシック" charset="0"/>
                <a:cs typeface="Courier New" panose="02070309020205020404" pitchFamily="49" charset="0"/>
              </a:rPr>
              <a:t>that the called function will </a:t>
            </a:r>
            <a:r>
              <a:rPr lang="en-US" sz="1800" b="1" kern="0" dirty="0">
                <a:solidFill>
                  <a:schemeClr val="accent1"/>
                </a:solidFill>
                <a:ea typeface="ＭＳ Ｐゴシック" charset="0"/>
                <a:cs typeface="Courier New" panose="02070309020205020404" pitchFamily="49" charset="0"/>
              </a:rPr>
              <a:t>alter the contents of all four registers: r0-r3 </a:t>
            </a:r>
          </a:p>
          <a:p>
            <a:pPr lvl="1"/>
            <a:r>
              <a:rPr lang="en-US" sz="1800" b="1" kern="0" dirty="0">
                <a:ea typeface="ＭＳ Ｐゴシック" charset="0"/>
                <a:cs typeface="Courier New" panose="02070309020205020404" pitchFamily="49" charset="0"/>
              </a:rPr>
              <a:t>In terms of C runtime support, these registers contain the copies given to the called function</a:t>
            </a:r>
          </a:p>
          <a:p>
            <a:pPr lvl="1"/>
            <a:r>
              <a:rPr lang="en-US" sz="1800" b="1" kern="0" dirty="0">
                <a:ea typeface="ＭＳ Ｐゴシック" charset="0"/>
                <a:cs typeface="Courier New" panose="02070309020205020404" pitchFamily="49" charset="0"/>
              </a:rPr>
              <a:t>C allows the copies to be changed in any way by the called function</a:t>
            </a:r>
          </a:p>
        </p:txBody>
      </p:sp>
      <p:sp>
        <p:nvSpPr>
          <p:cNvPr id="15362" name="Title 1"/>
          <p:cNvSpPr>
            <a:spLocks noGrp="1"/>
          </p:cNvSpPr>
          <p:nvPr>
            <p:ph type="title"/>
            <p:custDataLst>
              <p:tags r:id="rId1"/>
            </p:custDataLst>
          </p:nvPr>
        </p:nvSpPr>
        <p:spPr>
          <a:xfrm>
            <a:off x="325425" y="350514"/>
            <a:ext cx="11866575" cy="391196"/>
          </a:xfrm>
        </p:spPr>
        <p:txBody>
          <a:bodyPr/>
          <a:lstStyle/>
          <a:p>
            <a:r>
              <a:rPr lang="en-US" altLang="en-US" dirty="0"/>
              <a:t>Preview: Return Value and Passing Parameters to Functions</a:t>
            </a:r>
            <a:br>
              <a:rPr lang="en-US" altLang="en-US" dirty="0"/>
            </a:br>
            <a:r>
              <a:rPr lang="en-US" altLang="en-US" sz="1800" dirty="0">
                <a:solidFill>
                  <a:srgbClr val="FF0000"/>
                </a:solidFill>
              </a:rPr>
              <a:t>(Four parameters or less)</a:t>
            </a:r>
            <a:endParaRPr lang="en-US" altLang="en-US" dirty="0">
              <a:solidFill>
                <a:srgbClr val="FF0000"/>
              </a:solidFill>
            </a:endParaRPr>
          </a:p>
        </p:txBody>
      </p:sp>
      <p:graphicFrame>
        <p:nvGraphicFramePr>
          <p:cNvPr id="15" name="Table 14">
            <a:extLst>
              <a:ext uri="{FF2B5EF4-FFF2-40B4-BE49-F238E27FC236}">
                <a16:creationId xmlns:a16="http://schemas.microsoft.com/office/drawing/2014/main" id="{76FB3996-5233-3F43-A972-95E16B7B537F}"/>
              </a:ext>
            </a:extLst>
          </p:cNvPr>
          <p:cNvGraphicFramePr>
            <a:graphicFrameLocks noGrp="1"/>
          </p:cNvGraphicFramePr>
          <p:nvPr/>
        </p:nvGraphicFramePr>
        <p:xfrm>
          <a:off x="268314" y="741710"/>
          <a:ext cx="5296464" cy="1882663"/>
        </p:xfrm>
        <a:graphic>
          <a:graphicData uri="http://schemas.openxmlformats.org/drawingml/2006/table">
            <a:tbl>
              <a:tblPr firstRow="1" firstCol="1" bandRow="1"/>
              <a:tblGrid>
                <a:gridCol w="1404086">
                  <a:extLst>
                    <a:ext uri="{9D8B030D-6E8A-4147-A177-3AD203B41FA5}">
                      <a16:colId xmlns:a16="http://schemas.microsoft.com/office/drawing/2014/main" val="20000"/>
                    </a:ext>
                  </a:extLst>
                </a:gridCol>
                <a:gridCol w="3892378">
                  <a:extLst>
                    <a:ext uri="{9D8B030D-6E8A-4147-A177-3AD203B41FA5}">
                      <a16:colId xmlns:a16="http://schemas.microsoft.com/office/drawing/2014/main" val="20002"/>
                    </a:ext>
                  </a:extLst>
                </a:gridCol>
              </a:tblGrid>
              <a:tr h="265489">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Call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1</a:t>
                      </a:r>
                      <a:r>
                        <a:rPr lang="en-US" sz="2000" baseline="30000" dirty="0">
                          <a:solidFill>
                            <a:srgbClr val="000000"/>
                          </a:solidFill>
                          <a:effectLst/>
                          <a:latin typeface="+mj-lt"/>
                          <a:ea typeface="Calibri"/>
                          <a:cs typeface="Calibri"/>
                        </a:rPr>
                        <a:t>st</a:t>
                      </a:r>
                      <a:r>
                        <a:rPr lang="en-US" sz="2000" dirty="0">
                          <a:solidFill>
                            <a:srgbClr val="000000"/>
                          </a:solidFill>
                          <a:effectLst/>
                          <a:latin typeface="+mj-lt"/>
                          <a:ea typeface="Calibri"/>
                          <a:cs typeface="Calibri"/>
                        </a:rPr>
                        <a:t> parameter </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2</a:t>
                      </a:r>
                      <a:r>
                        <a:rPr lang="en-US" sz="2000" baseline="30000" dirty="0">
                          <a:solidFill>
                            <a:srgbClr val="000000"/>
                          </a:solidFill>
                          <a:effectLst/>
                          <a:latin typeface="+mj-lt"/>
                          <a:ea typeface="Calibri"/>
                          <a:cs typeface="Calibri"/>
                        </a:rPr>
                        <a:t>nd</a:t>
                      </a:r>
                      <a:r>
                        <a:rPr lang="en-US" sz="2000" dirty="0">
                          <a:solidFill>
                            <a:srgbClr val="000000"/>
                          </a:solidFill>
                          <a:effectLst/>
                          <a:latin typeface="+mj-lt"/>
                          <a:ea typeface="Calibri"/>
                          <a:cs typeface="Calibri"/>
                        </a:rPr>
                        <a:t> parameter</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r2</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3</a:t>
                      </a:r>
                      <a:r>
                        <a:rPr lang="en-US" sz="2000" baseline="30000" dirty="0">
                          <a:solidFill>
                            <a:srgbClr val="000000"/>
                          </a:solidFill>
                          <a:effectLst/>
                          <a:latin typeface="+mj-lt"/>
                          <a:ea typeface="Arial"/>
                          <a:cs typeface="Calibri"/>
                        </a:rPr>
                        <a:t>rd</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r3</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4</a:t>
                      </a:r>
                      <a:r>
                        <a:rPr lang="en-US" sz="2000" baseline="30000" dirty="0">
                          <a:solidFill>
                            <a:srgbClr val="000000"/>
                          </a:solidFill>
                          <a:effectLst/>
                          <a:latin typeface="+mj-lt"/>
                          <a:ea typeface="Arial"/>
                          <a:cs typeface="Calibri"/>
                        </a:rPr>
                        <a:t>th</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6" name="Table 15">
            <a:extLst>
              <a:ext uri="{FF2B5EF4-FFF2-40B4-BE49-F238E27FC236}">
                <a16:creationId xmlns:a16="http://schemas.microsoft.com/office/drawing/2014/main" id="{25CC7837-209A-EA47-8CF0-F1AF4098BFA1}"/>
              </a:ext>
            </a:extLst>
          </p:cNvPr>
          <p:cNvGraphicFramePr>
            <a:graphicFrameLocks noGrp="1"/>
          </p:cNvGraphicFramePr>
          <p:nvPr/>
        </p:nvGraphicFramePr>
        <p:xfrm>
          <a:off x="5681776" y="741710"/>
          <a:ext cx="6107658" cy="1884625"/>
        </p:xfrm>
        <a:graphic>
          <a:graphicData uri="http://schemas.openxmlformats.org/drawingml/2006/table">
            <a:tbl>
              <a:tblPr firstRow="1" firstCol="1" bandRow="1"/>
              <a:tblGrid>
                <a:gridCol w="1623817">
                  <a:extLst>
                    <a:ext uri="{9D8B030D-6E8A-4147-A177-3AD203B41FA5}">
                      <a16:colId xmlns:a16="http://schemas.microsoft.com/office/drawing/2014/main" val="20000"/>
                    </a:ext>
                  </a:extLst>
                </a:gridCol>
                <a:gridCol w="4483841">
                  <a:extLst>
                    <a:ext uri="{9D8B030D-6E8A-4147-A177-3AD203B41FA5}">
                      <a16:colId xmlns:a16="http://schemas.microsoft.com/office/drawing/2014/main" val="20002"/>
                    </a:ext>
                  </a:extLst>
                </a:gridCol>
              </a:tblGrid>
              <a:tr h="318713">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Return Value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1045651">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8, 16 or 32-bit result,</a:t>
                      </a:r>
                      <a:r>
                        <a:rPr lang="en-US" sz="2000" baseline="0" dirty="0">
                          <a:solidFill>
                            <a:srgbClr val="000000"/>
                          </a:solidFill>
                          <a:effectLst/>
                          <a:latin typeface="+mj-lt"/>
                          <a:ea typeface="Calibri"/>
                          <a:cs typeface="Calibri"/>
                        </a:rPr>
                        <a:t> 32-bit address or least-significant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18299">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most-significant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0BBD7113-99E7-6D4A-9D7D-81C16F7797B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91775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210208"/>
            <a:ext cx="9799455" cy="436880"/>
          </a:xfrm>
        </p:spPr>
        <p:txBody>
          <a:bodyPr/>
          <a:lstStyle/>
          <a:p>
            <a:r>
              <a:rPr lang="en-US" dirty="0"/>
              <a:t>Base Register Addressing</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2702930" y="1171364"/>
            <a:ext cx="6026629" cy="4940618"/>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stdio.h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stdlib.h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#define SZ 6</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cpy</a:t>
            </a:r>
            <a:r>
              <a:rPr lang="en-US" dirty="0">
                <a:solidFill>
                  <a:srgbClr val="000000"/>
                </a:solidFill>
                <a:effectLst/>
                <a:latin typeface="Menlo" panose="020B0609030804020204" pitchFamily="49" charset="0"/>
              </a:rPr>
              <a:t>(int *, int *, int);</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int main(void)</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[SZ] = {1, 2, 3, 4, 5, 6};</a:t>
            </a:r>
          </a:p>
          <a:p>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[SZ];</a:t>
            </a:r>
            <a:br>
              <a:rPr lang="en-US" dirty="0">
                <a:solidFill>
                  <a:srgbClr val="000000"/>
                </a:solidFill>
                <a:effectLst/>
                <a:latin typeface="Menlo" panose="020B0609030804020204" pitchFamily="49" charset="0"/>
              </a:rPr>
            </a:b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cpy</a:t>
            </a:r>
            <a:r>
              <a:rPr lang="en-US" dirty="0">
                <a:solidFill>
                  <a:srgbClr val="000000"/>
                </a:solidFill>
                <a:effectLst/>
                <a:latin typeface="Menlo" panose="020B0609030804020204" pitchFamily="49" charset="0"/>
              </a:rPr>
              <a:t>(</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SZ);</a:t>
            </a:r>
          </a:p>
          <a:p>
            <a:r>
              <a:rPr lang="en-US" dirty="0">
                <a:solidFill>
                  <a:srgbClr val="000000"/>
                </a:solidFill>
                <a:effectLst/>
                <a:latin typeface="Menlo" panose="020B0609030804020204" pitchFamily="49" charset="0"/>
              </a:rPr>
              <a:t>    for (int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 0;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&lt; SZ;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("%d\n",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return EXIT_SUCCESS;</a:t>
            </a:r>
          </a:p>
          <a:p>
            <a:r>
              <a:rPr lang="en-US" dirty="0">
                <a:solidFill>
                  <a:srgbClr val="000000"/>
                </a:solidFill>
                <a:effectLst/>
                <a:latin typeface="Menlo" panose="020B060903080402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519772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5705441" y="1132946"/>
            <a:ext cx="6222337" cy="364212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lsl</a:t>
            </a:r>
            <a:r>
              <a:rPr lang="en-US" sz="1600" dirty="0">
                <a:solidFill>
                  <a:srgbClr val="000000"/>
                </a:solidFill>
                <a:effectLst/>
                <a:latin typeface="Menlo" panose="020B0609030804020204" pitchFamily="49" charset="0"/>
              </a:rPr>
              <a:t>     r2, r2, 2  //convert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 to int size</a:t>
            </a:r>
          </a:p>
          <a:p>
            <a:r>
              <a:rPr lang="en-US" sz="1600" dirty="0">
                <a:solidFill>
                  <a:srgbClr val="000000"/>
                </a:solidFill>
                <a:effectLst/>
                <a:latin typeface="Menlo" panose="020B0609030804020204" pitchFamily="49" charset="0"/>
              </a:rPr>
              <a:t>    add     r3, r0, r2 // loop term pointer</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a:t>
            </a:r>
            <a:r>
              <a:rPr lang="en-US" sz="1600" dirty="0">
                <a:solidFill>
                  <a:srgbClr val="000000"/>
                </a:solidFill>
                <a:effectLst/>
                <a:latin typeface="Menlo" panose="020B0609030804020204" pitchFamily="49" charset="0"/>
              </a:rPr>
              <a:t>     r4, [r0]   // load from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str     r4, [r1]   // store to </a:t>
            </a:r>
            <a:r>
              <a:rPr lang="en-US" sz="1600" dirty="0" err="1">
                <a:solidFill>
                  <a:srgbClr val="000000"/>
                </a:solidFill>
                <a:effectLst/>
                <a:latin typeface="Menlo" panose="020B0609030804020204" pitchFamily="49" charset="0"/>
              </a:rPr>
              <a:t>dest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r0, r0, 4  // </a:t>
            </a:r>
            <a:r>
              <a:rPr lang="en-US" sz="1600" dirty="0" err="1">
                <a:solidFill>
                  <a:srgbClr val="000000"/>
                </a:solidFill>
                <a:effectLst/>
                <a:latin typeface="Menlo" panose="020B0609030804020204" pitchFamily="49" charset="0"/>
              </a:rPr>
              <a:t>src</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r1, r1, 4  // </a:t>
            </a:r>
            <a:r>
              <a:rPr lang="en-US" sz="1600" dirty="0" err="1">
                <a:solidFill>
                  <a:srgbClr val="000000"/>
                </a:solidFill>
                <a:effectLst/>
                <a:latin typeface="Menlo" panose="020B0609030804020204" pitchFamily="49" charset="0"/>
              </a:rPr>
              <a:t>dst</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r0, r3     // </a:t>
            </a:r>
            <a:r>
              <a:rPr lang="en-US" sz="1600" dirty="0" err="1">
                <a:solidFill>
                  <a:srgbClr val="000000"/>
                </a:solidFill>
                <a:effectLst/>
                <a:latin typeface="Menlo" panose="020B0609030804020204" pitchFamily="49" charset="0"/>
              </a:rPr>
              <a:t>src</a:t>
            </a:r>
            <a:r>
              <a:rPr lang="en-US" sz="1600" dirty="0">
                <a:solidFill>
                  <a:srgbClr val="000000"/>
                </a:solidFill>
                <a:effectLst/>
                <a:latin typeface="Menlo" panose="020B0609030804020204" pitchFamily="49" charset="0"/>
              </a:rPr>
              <a:t> &gt;= term pointer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Ldone</a:t>
            </a:r>
            <a:r>
              <a:rPr lang="en-US" sz="1600" dirty="0">
                <a:solidFill>
                  <a:srgbClr val="000000"/>
                </a:solidFill>
                <a:latin typeface="Menlo" panose="020B0609030804020204" pitchFamily="49" charset="0"/>
              </a:rPr>
              <a:t>:</a:t>
            </a:r>
            <a:r>
              <a:rPr lang="en-US" sz="1600" dirty="0">
                <a:solidFill>
                  <a:srgbClr val="000000"/>
                </a:solidFill>
                <a:effectLst/>
                <a:latin typeface="Menlo" panose="020B0609030804020204" pitchFamily="49" charset="0"/>
              </a:rPr>
              <a:t>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75579"/>
            <a:ext cx="6792686" cy="715294"/>
          </a:xfrm>
        </p:spPr>
        <p:txBody>
          <a:bodyPr/>
          <a:lstStyle/>
          <a:p>
            <a:r>
              <a:rPr lang="en-US" dirty="0"/>
              <a:t>Base Register</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850311" y="766061"/>
            <a:ext cx="4162057" cy="5866745"/>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a:t>
            </a:r>
            <a:r>
              <a:rPr lang="en-US" sz="1600" dirty="0" err="1">
                <a:solidFill>
                  <a:srgbClr val="000000"/>
                </a:solidFill>
                <a:effectLst/>
                <a:latin typeface="Menlo" panose="020B0609030804020204" pitchFamily="49" charset="0"/>
              </a:rPr>
              <a:t>cpy</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.type   </a:t>
            </a:r>
            <a:r>
              <a:rPr lang="en-US" sz="1600" dirty="0" err="1">
                <a:solidFill>
                  <a:srgbClr val="000000"/>
                </a:solidFill>
                <a:effectLst/>
                <a:latin typeface="Menlo" panose="020B0609030804020204" pitchFamily="49" charset="0"/>
              </a:rPr>
              <a:t>cpy</a:t>
            </a:r>
            <a:r>
              <a:rPr lang="en-US" sz="1600" dirty="0">
                <a:solidFill>
                  <a:srgbClr val="000000"/>
                </a:solidFill>
                <a:effectLst/>
                <a:latin typeface="Menlo" panose="020B0609030804020204" pitchFamily="49" charset="0"/>
              </a:rPr>
              <a: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r>
              <a:rPr lang="en-US" sz="1600" dirty="0">
                <a:solidFill>
                  <a:srgbClr val="000000"/>
                </a:solidFill>
                <a:effectLst/>
                <a:latin typeface="Menlo" panose="020B0609030804020204" pitchFamily="49" charset="0"/>
              </a:rPr>
              <a:t>    // r0 contains int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dst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loop term pointer</a:t>
            </a:r>
          </a:p>
          <a:p>
            <a:r>
              <a:rPr lang="en-US" sz="1600" dirty="0">
                <a:solidFill>
                  <a:srgbClr val="000000"/>
                </a:solidFill>
                <a:effectLst/>
                <a:latin typeface="Menlo" panose="020B0609030804020204" pitchFamily="49" charset="0"/>
              </a:rPr>
              <a:t>    // r4 contains int</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err="1">
                <a:solidFill>
                  <a:srgbClr val="000000"/>
                </a:solidFill>
                <a:effectLst/>
                <a:latin typeface="Menlo" panose="020B0609030804020204" pitchFamily="49" charset="0"/>
              </a:rPr>
              <a:t>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a:t>
            </a:r>
            <a:r>
              <a:rPr lang="en-US" sz="1600" dirty="0" err="1">
                <a:solidFill>
                  <a:srgbClr val="000000"/>
                </a:solidFill>
                <a:effectLst/>
                <a:latin typeface="Menlo" panose="020B0609030804020204" pitchFamily="49" charset="0"/>
              </a:rPr>
              <a:t>cpy</a:t>
            </a:r>
            <a:r>
              <a:rPr lang="en-US" sz="1600" dirty="0">
                <a:solidFill>
                  <a:srgbClr val="000000"/>
                </a:solidFill>
                <a:effectLst/>
                <a:latin typeface="Menlo" panose="020B0609030804020204" pitchFamily="49" charset="0"/>
              </a:rPr>
              <a:t>, (. - </a:t>
            </a:r>
            <a:r>
              <a:rPr lang="en-US" sz="1600" dirty="0" err="1">
                <a:solidFill>
                  <a:srgbClr val="000000"/>
                </a:solidFill>
                <a:effectLst/>
                <a:latin typeface="Menlo" panose="020B0609030804020204" pitchFamily="49" charset="0"/>
              </a:rPr>
              <a:t>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5019334" y="2914238"/>
            <a:ext cx="1611713" cy="743363"/>
          </a:xfrm>
          <a:prstGeom prst="uturnArrow">
            <a:avLst>
              <a:gd name="adj1" fmla="val 4237"/>
              <a:gd name="adj2" fmla="val 10700"/>
              <a:gd name="adj3" fmla="val 25000"/>
              <a:gd name="adj4" fmla="val 43750"/>
              <a:gd name="adj5" fmla="val 58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8603881" y="3907110"/>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D79F11DE-C2F2-8FAB-972C-744D3FEACA6E}"/>
              </a:ext>
            </a:extLst>
          </p:cNvPr>
          <p:cNvSpPr txBox="1"/>
          <p:nvPr/>
        </p:nvSpPr>
        <p:spPr>
          <a:xfrm>
            <a:off x="8328685" y="1273094"/>
            <a:ext cx="1672253"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pre loop guard</a:t>
            </a:r>
          </a:p>
        </p:txBody>
      </p:sp>
    </p:spTree>
    <p:extLst>
      <p:ext uri="{BB962C8B-B14F-4D97-AF65-F5344CB8AC3E}">
        <p14:creationId xmlns:p14="http://schemas.microsoft.com/office/powerpoint/2010/main" val="87744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210208"/>
            <a:ext cx="9799455" cy="436880"/>
          </a:xfrm>
        </p:spPr>
        <p:txBody>
          <a:bodyPr/>
          <a:lstStyle/>
          <a:p>
            <a:r>
              <a:rPr lang="en-US" dirty="0"/>
              <a:t>Base Register Addressing + Immediate offset</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828880" y="1296918"/>
            <a:ext cx="8328276" cy="4370546"/>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stdio.h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stdlib.h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#define SZ 6 // must be even (should add checks!)</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swb</a:t>
            </a:r>
            <a:r>
              <a:rPr lang="en-US" dirty="0">
                <a:solidFill>
                  <a:srgbClr val="000000"/>
                </a:solidFill>
                <a:effectLst/>
                <a:latin typeface="Menlo" panose="020B0609030804020204" pitchFamily="49" charset="0"/>
              </a:rPr>
              <a:t>(int *, int);  /swap even and odd elements!</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int main(void)</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[SZ] = {0x0a, 0x0b, 0x0c, 0x0d, 0x0e, 0x0f};</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swb</a:t>
            </a:r>
            <a:r>
              <a:rPr lang="en-US" dirty="0">
                <a:solidFill>
                  <a:srgbClr val="000000"/>
                </a:solidFill>
                <a:effectLst/>
                <a:latin typeface="Menlo" panose="020B0609030804020204" pitchFamily="49" charset="0"/>
              </a:rPr>
              <a:t>(</a:t>
            </a:r>
            <a:r>
              <a:rPr lang="en-US" dirty="0" err="1">
                <a:solidFill>
                  <a:srgbClr val="000000"/>
                </a:solidFill>
                <a:effectLst/>
                <a:latin typeface="Menlo" panose="020B0609030804020204" pitchFamily="49" charset="0"/>
              </a:rPr>
              <a:t>src,SZ</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for (int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 0;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&lt; SZ;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("%x\n",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return EXIT_SUCCESS;</a:t>
            </a:r>
          </a:p>
          <a:p>
            <a:r>
              <a:rPr lang="en-US" dirty="0">
                <a:solidFill>
                  <a:srgbClr val="000000"/>
                </a:solidFill>
                <a:effectLst/>
                <a:latin typeface="Menlo" panose="020B060903080402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Rounded Rectangle 1">
            <a:extLst>
              <a:ext uri="{FF2B5EF4-FFF2-40B4-BE49-F238E27FC236}">
                <a16:creationId xmlns:a16="http://schemas.microsoft.com/office/drawing/2014/main" id="{81384A4C-3D93-5685-1B1E-53596474FF6B}"/>
              </a:ext>
            </a:extLst>
          </p:cNvPr>
          <p:cNvSpPr/>
          <p:nvPr/>
        </p:nvSpPr>
        <p:spPr bwMode="auto">
          <a:xfrm>
            <a:off x="9643960" y="2010703"/>
            <a:ext cx="1440673" cy="2090261"/>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a:t>
            </a:r>
            <a:r>
              <a:rPr lang="en-US" dirty="0" err="1">
                <a:solidFill>
                  <a:srgbClr val="000000"/>
                </a:solidFill>
                <a:effectLst/>
                <a:latin typeface="Menlo" panose="020B0609030804020204" pitchFamily="49" charset="0"/>
              </a:rPr>
              <a:t>a.out</a:t>
            </a: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b</a:t>
            </a:r>
          </a:p>
          <a:p>
            <a:r>
              <a:rPr lang="en-US" dirty="0">
                <a:solidFill>
                  <a:srgbClr val="000000"/>
                </a:solidFill>
                <a:effectLst/>
                <a:latin typeface="Menlo" panose="020B0609030804020204" pitchFamily="49" charset="0"/>
              </a:rPr>
              <a:t>a</a:t>
            </a:r>
          </a:p>
          <a:p>
            <a:r>
              <a:rPr lang="en-US" dirty="0">
                <a:solidFill>
                  <a:srgbClr val="000000"/>
                </a:solidFill>
                <a:effectLst/>
                <a:latin typeface="Menlo" panose="020B0609030804020204" pitchFamily="49" charset="0"/>
              </a:rPr>
              <a:t>d</a:t>
            </a:r>
          </a:p>
          <a:p>
            <a:r>
              <a:rPr lang="en-US" dirty="0">
                <a:solidFill>
                  <a:srgbClr val="000000"/>
                </a:solidFill>
                <a:effectLst/>
                <a:latin typeface="Menlo" panose="020B0609030804020204" pitchFamily="49" charset="0"/>
              </a:rPr>
              <a:t>c</a:t>
            </a:r>
          </a:p>
          <a:p>
            <a:r>
              <a:rPr lang="en-US" dirty="0">
                <a:solidFill>
                  <a:srgbClr val="000000"/>
                </a:solidFill>
                <a:effectLst/>
                <a:latin typeface="Menlo" panose="020B0609030804020204" pitchFamily="49" charset="0"/>
              </a:rPr>
              <a:t>f</a:t>
            </a:r>
          </a:p>
          <a:p>
            <a:r>
              <a:rPr lang="en-US" dirty="0">
                <a:solidFill>
                  <a:srgbClr val="000000"/>
                </a:solidFill>
                <a:effectLst/>
                <a:latin typeface="Menlo" panose="020B0609030804020204" pitchFamily="49" charset="0"/>
              </a:rPr>
              <a:t>e</a:t>
            </a:r>
          </a:p>
        </p:txBody>
      </p:sp>
    </p:spTree>
    <p:extLst>
      <p:ext uri="{BB962C8B-B14F-4D97-AF65-F5344CB8AC3E}">
        <p14:creationId xmlns:p14="http://schemas.microsoft.com/office/powerpoint/2010/main" val="2213094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57584-68CB-6843-AE09-E1F61BCE7414}"/>
              </a:ext>
            </a:extLst>
          </p:cNvPr>
          <p:cNvSpPr>
            <a:spLocks noGrp="1"/>
          </p:cNvSpPr>
          <p:nvPr>
            <p:ph type="title"/>
          </p:nvPr>
        </p:nvSpPr>
        <p:spPr/>
        <p:txBody>
          <a:bodyPr/>
          <a:lstStyle/>
          <a:p>
            <a:r>
              <a:rPr lang="en-US" dirty="0"/>
              <a:t>Byte Ordering of Numbers In Memory: Endianness</a:t>
            </a:r>
          </a:p>
        </p:txBody>
      </p:sp>
      <p:sp>
        <p:nvSpPr>
          <p:cNvPr id="3" name="Content Placeholder 2">
            <a:extLst>
              <a:ext uri="{FF2B5EF4-FFF2-40B4-BE49-F238E27FC236}">
                <a16:creationId xmlns:a16="http://schemas.microsoft.com/office/drawing/2014/main" id="{DC6B2DA1-D8B2-7647-AB55-8C7E1FC8DADA}"/>
              </a:ext>
            </a:extLst>
          </p:cNvPr>
          <p:cNvSpPr>
            <a:spLocks noGrp="1"/>
          </p:cNvSpPr>
          <p:nvPr>
            <p:ph sz="quarter" idx="17"/>
          </p:nvPr>
        </p:nvSpPr>
        <p:spPr>
          <a:xfrm>
            <a:off x="638113" y="1285868"/>
            <a:ext cx="11289665" cy="2108102"/>
          </a:xfrm>
          <a:solidFill>
            <a:schemeClr val="accent4">
              <a:lumMod val="20000"/>
              <a:lumOff val="80000"/>
            </a:schemeClr>
          </a:solidFill>
          <a:ln>
            <a:solidFill>
              <a:srgbClr val="0070C0"/>
            </a:solidFill>
          </a:ln>
        </p:spPr>
        <p:txBody>
          <a:bodyPr/>
          <a:lstStyle/>
          <a:p>
            <a:pPr>
              <a:lnSpc>
                <a:spcPct val="100000"/>
              </a:lnSpc>
              <a:defRPr/>
            </a:pPr>
            <a:r>
              <a:rPr lang="en-US" sz="2200" dirty="0">
                <a:solidFill>
                  <a:schemeClr val="tx2"/>
                </a:solidFill>
              </a:rPr>
              <a:t>Two different ways to place multi-byte integers in a </a:t>
            </a:r>
            <a:r>
              <a:rPr lang="en-US" sz="2200" dirty="0">
                <a:solidFill>
                  <a:srgbClr val="0070C0"/>
                </a:solidFill>
              </a:rPr>
              <a:t>byte addressable </a:t>
            </a:r>
            <a:r>
              <a:rPr lang="en-US" sz="2200" dirty="0">
                <a:solidFill>
                  <a:schemeClr val="tx2"/>
                </a:solidFill>
              </a:rPr>
              <a:t>memory</a:t>
            </a:r>
          </a:p>
          <a:p>
            <a:pPr>
              <a:lnSpc>
                <a:spcPct val="100000"/>
              </a:lnSpc>
              <a:defRPr/>
            </a:pPr>
            <a:r>
              <a:rPr lang="en-US" sz="2200" dirty="0">
                <a:solidFill>
                  <a:srgbClr val="0070C0"/>
                </a:solidFill>
              </a:rPr>
              <a:t>Big-endian: </a:t>
            </a:r>
            <a:r>
              <a:rPr lang="en-US" sz="2200" dirty="0">
                <a:solidFill>
                  <a:srgbClr val="7030A0"/>
                </a:solidFill>
              </a:rPr>
              <a:t>Most</a:t>
            </a:r>
            <a:r>
              <a:rPr lang="en-US" sz="2200" dirty="0">
                <a:solidFill>
                  <a:schemeClr val="tx2"/>
                </a:solidFill>
              </a:rPr>
              <a:t> Significant Byte (“</a:t>
            </a:r>
            <a:r>
              <a:rPr lang="en-US" sz="2200" dirty="0">
                <a:solidFill>
                  <a:srgbClr val="0070C0"/>
                </a:solidFill>
              </a:rPr>
              <a:t>big end</a:t>
            </a:r>
            <a:r>
              <a:rPr lang="en-US" sz="2200" dirty="0">
                <a:solidFill>
                  <a:schemeClr val="tx2"/>
                </a:solidFill>
              </a:rPr>
              <a:t>”) starts at the </a:t>
            </a:r>
            <a:r>
              <a:rPr lang="en-US" sz="2200" i="1" dirty="0">
                <a:solidFill>
                  <a:srgbClr val="F37440"/>
                </a:solidFill>
              </a:rPr>
              <a:t>lowest (starting) </a:t>
            </a:r>
            <a:r>
              <a:rPr lang="en-US" sz="2200" dirty="0">
                <a:solidFill>
                  <a:schemeClr val="tx2"/>
                </a:solidFill>
              </a:rPr>
              <a:t>address</a:t>
            </a:r>
          </a:p>
          <a:p>
            <a:pPr>
              <a:lnSpc>
                <a:spcPct val="100000"/>
              </a:lnSpc>
              <a:defRPr/>
            </a:pPr>
            <a:r>
              <a:rPr lang="en-US" sz="2200" dirty="0">
                <a:solidFill>
                  <a:srgbClr val="2C895B"/>
                </a:solidFill>
              </a:rPr>
              <a:t>Little-endian</a:t>
            </a:r>
            <a:r>
              <a:rPr lang="en-US" sz="2200" dirty="0">
                <a:solidFill>
                  <a:srgbClr val="0070C0"/>
                </a:solidFill>
              </a:rPr>
              <a:t>: </a:t>
            </a:r>
            <a:r>
              <a:rPr lang="en-US" sz="2200" dirty="0">
                <a:solidFill>
                  <a:srgbClr val="7030A0"/>
                </a:solidFill>
              </a:rPr>
              <a:t>Least</a:t>
            </a:r>
            <a:r>
              <a:rPr lang="en-US" sz="2200" dirty="0">
                <a:solidFill>
                  <a:schemeClr val="tx2"/>
                </a:solidFill>
              </a:rPr>
              <a:t> Significant Byte (“</a:t>
            </a:r>
            <a:r>
              <a:rPr lang="en-US" sz="2200" dirty="0">
                <a:solidFill>
                  <a:srgbClr val="2C895B"/>
                </a:solidFill>
              </a:rPr>
              <a:t>little end</a:t>
            </a:r>
            <a:r>
              <a:rPr lang="en-US" sz="2200" dirty="0">
                <a:solidFill>
                  <a:schemeClr val="tx2"/>
                </a:solidFill>
              </a:rPr>
              <a:t>”) starts at the </a:t>
            </a:r>
            <a:r>
              <a:rPr lang="en-US" sz="2200" i="1" dirty="0">
                <a:solidFill>
                  <a:srgbClr val="F37440"/>
                </a:solidFill>
              </a:rPr>
              <a:t>lowest (starting)</a:t>
            </a:r>
            <a:r>
              <a:rPr lang="en-US" sz="2200" dirty="0">
                <a:solidFill>
                  <a:srgbClr val="F37440"/>
                </a:solidFill>
              </a:rPr>
              <a:t> </a:t>
            </a:r>
            <a:r>
              <a:rPr lang="en-US" sz="2200" dirty="0">
                <a:solidFill>
                  <a:schemeClr val="tx2"/>
                </a:solidFill>
              </a:rPr>
              <a:t>address</a:t>
            </a:r>
          </a:p>
          <a:p>
            <a:pPr>
              <a:lnSpc>
                <a:spcPct val="100000"/>
              </a:lnSpc>
              <a:spcBef>
                <a:spcPts val="1800"/>
              </a:spcBef>
              <a:defRPr/>
            </a:pPr>
            <a:r>
              <a:rPr lang="en-US" sz="2200" dirty="0">
                <a:solidFill>
                  <a:schemeClr val="tx2"/>
                </a:solidFill>
                <a:cs typeface="Arial" panose="020B0604020202020204" pitchFamily="34" charset="0"/>
              </a:rPr>
              <a:t>Example: 32-bit integer with 4-byte data</a:t>
            </a:r>
            <a:endParaRPr lang="en-US" sz="2200" i="1" dirty="0">
              <a:solidFill>
                <a:schemeClr val="tx2"/>
              </a:solidFill>
            </a:endParaRPr>
          </a:p>
        </p:txBody>
      </p:sp>
      <p:grpSp>
        <p:nvGrpSpPr>
          <p:cNvPr id="60" name="Group 51">
            <a:extLst>
              <a:ext uri="{FF2B5EF4-FFF2-40B4-BE49-F238E27FC236}">
                <a16:creationId xmlns:a16="http://schemas.microsoft.com/office/drawing/2014/main" id="{846F14FD-9636-474D-9C6B-B02226436A12}"/>
              </a:ext>
            </a:extLst>
          </p:cNvPr>
          <p:cNvGrpSpPr>
            <a:grpSpLocks/>
          </p:cNvGrpSpPr>
          <p:nvPr>
            <p:custDataLst>
              <p:tags r:id="rId1"/>
            </p:custDataLst>
          </p:nvPr>
        </p:nvGrpSpPr>
        <p:grpSpPr bwMode="auto">
          <a:xfrm>
            <a:off x="2530049" y="4214199"/>
            <a:ext cx="3102260" cy="450575"/>
            <a:chOff x="1968" y="3120"/>
            <a:chExt cx="1728" cy="192"/>
          </a:xfrm>
          <a:solidFill>
            <a:schemeClr val="accent4">
              <a:lumMod val="20000"/>
              <a:lumOff val="80000"/>
            </a:schemeClr>
          </a:solidFill>
        </p:grpSpPr>
        <p:sp>
          <p:nvSpPr>
            <p:cNvPr id="61" name="Rectangle 41">
              <a:extLst>
                <a:ext uri="{FF2B5EF4-FFF2-40B4-BE49-F238E27FC236}">
                  <a16:creationId xmlns:a16="http://schemas.microsoft.com/office/drawing/2014/main" id="{C715016A-EC5B-3A48-B3B0-D2AFFD130A60}"/>
                </a:ext>
              </a:extLst>
            </p:cNvPr>
            <p:cNvSpPr>
              <a:spLocks noChangeArrowheads="1"/>
            </p:cNvSpPr>
            <p:nvPr>
              <p:custDataLst>
                <p:tags r:id="rId40"/>
              </p:custDataLst>
            </p:nvPr>
          </p:nvSpPr>
          <p:spPr bwMode="auto">
            <a:xfrm>
              <a:off x="1968" y="3120"/>
              <a:ext cx="432" cy="192"/>
            </a:xfrm>
            <a:prstGeom prst="rect">
              <a:avLst/>
            </a:prstGeom>
            <a:grpFill/>
            <a:ln w="28575">
              <a:solidFill>
                <a:schemeClr val="tx2"/>
              </a:solidFill>
              <a:miter lim="800000"/>
              <a:headEnd/>
              <a:tailEnd type="none" w="sm" len="sm"/>
            </a:ln>
          </p:spPr>
          <p:txBody>
            <a:bodyPr wrap="none" lIns="45720" rIns="45720" anchor="ctr"/>
            <a:lstStyle/>
            <a:p>
              <a:pPr algn="ctr"/>
              <a:r>
                <a:rPr lang="en-US" sz="2000" b="0" dirty="0">
                  <a:solidFill>
                    <a:srgbClr val="0070C0"/>
                  </a:solidFill>
                  <a:latin typeface="Consolas" panose="020B0609020204030204" pitchFamily="49" charset="0"/>
                  <a:cs typeface="Consolas" panose="020B0609020204030204" pitchFamily="49" charset="0"/>
                </a:rPr>
                <a:t>a1</a:t>
              </a:r>
            </a:p>
          </p:txBody>
        </p:sp>
        <p:sp>
          <p:nvSpPr>
            <p:cNvPr id="62" name="Rectangle 42">
              <a:extLst>
                <a:ext uri="{FF2B5EF4-FFF2-40B4-BE49-F238E27FC236}">
                  <a16:creationId xmlns:a16="http://schemas.microsoft.com/office/drawing/2014/main" id="{F280B6E4-D397-A74A-AEC9-439BFA1B6B92}"/>
                </a:ext>
              </a:extLst>
            </p:cNvPr>
            <p:cNvSpPr>
              <a:spLocks noChangeArrowheads="1"/>
            </p:cNvSpPr>
            <p:nvPr>
              <p:custDataLst>
                <p:tags r:id="rId41"/>
              </p:custDataLst>
            </p:nvPr>
          </p:nvSpPr>
          <p:spPr bwMode="auto">
            <a:xfrm>
              <a:off x="2400" y="3120"/>
              <a:ext cx="432" cy="192"/>
            </a:xfrm>
            <a:prstGeom prst="rect">
              <a:avLst/>
            </a:prstGeom>
            <a:grpFill/>
            <a:ln w="28575">
              <a:solidFill>
                <a:schemeClr val="tx2"/>
              </a:solidFill>
              <a:miter lim="800000"/>
              <a:headEnd/>
              <a:tailEnd type="none" w="sm" len="sm"/>
            </a:ln>
          </p:spPr>
          <p:txBody>
            <a:bodyPr wrap="none" lIns="45720" rIns="45720" anchor="ctr"/>
            <a:lstStyle/>
            <a:p>
              <a:pPr algn="ctr"/>
              <a:r>
                <a:rPr lang="en-US" sz="2000" b="0" dirty="0">
                  <a:solidFill>
                    <a:srgbClr val="0070C0"/>
                  </a:solidFill>
                  <a:latin typeface="Consolas" panose="020B0609020204030204" pitchFamily="49" charset="0"/>
                  <a:cs typeface="Consolas" panose="020B0609020204030204" pitchFamily="49" charset="0"/>
                </a:rPr>
                <a:t>b2</a:t>
              </a:r>
            </a:p>
          </p:txBody>
        </p:sp>
        <p:sp>
          <p:nvSpPr>
            <p:cNvPr id="63" name="Rectangle 43">
              <a:extLst>
                <a:ext uri="{FF2B5EF4-FFF2-40B4-BE49-F238E27FC236}">
                  <a16:creationId xmlns:a16="http://schemas.microsoft.com/office/drawing/2014/main" id="{0E9F22C8-0ADD-2544-A58A-C3265314824B}"/>
                </a:ext>
              </a:extLst>
            </p:cNvPr>
            <p:cNvSpPr>
              <a:spLocks noChangeArrowheads="1"/>
            </p:cNvSpPr>
            <p:nvPr>
              <p:custDataLst>
                <p:tags r:id="rId42"/>
              </p:custDataLst>
            </p:nvPr>
          </p:nvSpPr>
          <p:spPr bwMode="auto">
            <a:xfrm>
              <a:off x="2832" y="3120"/>
              <a:ext cx="432" cy="192"/>
            </a:xfrm>
            <a:prstGeom prst="rect">
              <a:avLst/>
            </a:prstGeom>
            <a:grpFill/>
            <a:ln w="28575">
              <a:solidFill>
                <a:schemeClr val="tx2"/>
              </a:solidFill>
              <a:miter lim="800000"/>
              <a:headEnd/>
              <a:tailEnd type="none" w="sm" len="sm"/>
            </a:ln>
          </p:spPr>
          <p:txBody>
            <a:bodyPr wrap="none" lIns="45720" rIns="45720" anchor="ctr"/>
            <a:lstStyle/>
            <a:p>
              <a:pPr algn="ctr"/>
              <a:r>
                <a:rPr lang="en-US" sz="2000" b="0" dirty="0">
                  <a:solidFill>
                    <a:srgbClr val="0070C0"/>
                  </a:solidFill>
                  <a:latin typeface="Consolas" panose="020B0609020204030204" pitchFamily="49" charset="0"/>
                  <a:cs typeface="Consolas" panose="020B0609020204030204" pitchFamily="49" charset="0"/>
                </a:rPr>
                <a:t>c3</a:t>
              </a:r>
            </a:p>
          </p:txBody>
        </p:sp>
        <p:sp>
          <p:nvSpPr>
            <p:cNvPr id="64" name="Rectangle 44">
              <a:extLst>
                <a:ext uri="{FF2B5EF4-FFF2-40B4-BE49-F238E27FC236}">
                  <a16:creationId xmlns:a16="http://schemas.microsoft.com/office/drawing/2014/main" id="{BE2A12A6-CEF3-5749-91CE-3FF87426B732}"/>
                </a:ext>
              </a:extLst>
            </p:cNvPr>
            <p:cNvSpPr>
              <a:spLocks noChangeArrowheads="1"/>
            </p:cNvSpPr>
            <p:nvPr>
              <p:custDataLst>
                <p:tags r:id="rId43"/>
              </p:custDataLst>
            </p:nvPr>
          </p:nvSpPr>
          <p:spPr bwMode="auto">
            <a:xfrm>
              <a:off x="3264" y="3120"/>
              <a:ext cx="432" cy="192"/>
            </a:xfrm>
            <a:prstGeom prst="rect">
              <a:avLst/>
            </a:prstGeom>
            <a:grpFill/>
            <a:ln w="28575">
              <a:solidFill>
                <a:schemeClr val="tx2"/>
              </a:solidFill>
              <a:miter lim="800000"/>
              <a:headEnd/>
              <a:tailEnd type="none" w="sm" len="sm"/>
            </a:ln>
          </p:spPr>
          <p:txBody>
            <a:bodyPr wrap="none" lIns="45720" rIns="45720" anchor="ctr"/>
            <a:lstStyle/>
            <a:p>
              <a:pPr algn="ctr"/>
              <a:r>
                <a:rPr lang="en-US" sz="2000" b="0" dirty="0">
                  <a:solidFill>
                    <a:srgbClr val="0070C0"/>
                  </a:solidFill>
                  <a:latin typeface="Consolas" panose="020B0609020204030204" pitchFamily="49" charset="0"/>
                  <a:cs typeface="Consolas" panose="020B0609020204030204" pitchFamily="49" charset="0"/>
                </a:rPr>
                <a:t>d4</a:t>
              </a:r>
            </a:p>
          </p:txBody>
        </p:sp>
      </p:grpSp>
      <p:grpSp>
        <p:nvGrpSpPr>
          <p:cNvPr id="70" name="Group 49">
            <a:extLst>
              <a:ext uri="{FF2B5EF4-FFF2-40B4-BE49-F238E27FC236}">
                <a16:creationId xmlns:a16="http://schemas.microsoft.com/office/drawing/2014/main" id="{77085040-644A-814B-9017-254F96207074}"/>
              </a:ext>
            </a:extLst>
          </p:cNvPr>
          <p:cNvGrpSpPr>
            <a:grpSpLocks/>
          </p:cNvGrpSpPr>
          <p:nvPr>
            <p:custDataLst>
              <p:tags r:id="rId2"/>
            </p:custDataLst>
          </p:nvPr>
        </p:nvGrpSpPr>
        <p:grpSpPr bwMode="auto">
          <a:xfrm>
            <a:off x="9649421" y="3859298"/>
            <a:ext cx="1371600" cy="2417763"/>
            <a:chOff x="2784" y="3294"/>
            <a:chExt cx="864" cy="1523"/>
          </a:xfrm>
        </p:grpSpPr>
        <p:sp>
          <p:nvSpPr>
            <p:cNvPr id="71" name="Rectangle 5">
              <a:extLst>
                <a:ext uri="{FF2B5EF4-FFF2-40B4-BE49-F238E27FC236}">
                  <a16:creationId xmlns:a16="http://schemas.microsoft.com/office/drawing/2014/main" id="{DAEA0969-C689-1541-9DCD-750EB6DF0C67}"/>
                </a:ext>
              </a:extLst>
            </p:cNvPr>
            <p:cNvSpPr>
              <a:spLocks noChangeArrowheads="1"/>
            </p:cNvSpPr>
            <p:nvPr>
              <p:custDataLst>
                <p:tags r:id="rId28"/>
              </p:custDataLst>
            </p:nvPr>
          </p:nvSpPr>
          <p:spPr bwMode="auto">
            <a:xfrm>
              <a:off x="3216" y="4252"/>
              <a:ext cx="432" cy="192"/>
            </a:xfrm>
            <a:prstGeom prst="rect">
              <a:avLst/>
            </a:prstGeom>
            <a:solidFill>
              <a:schemeClr val="bg1"/>
            </a:solidFill>
            <a:ln w="25400">
              <a:noFill/>
              <a:miter lim="800000"/>
              <a:headEnd/>
              <a:tailEnd/>
            </a:ln>
          </p:spPr>
          <p:txBody>
            <a:bodyPr wrap="none" anchor="ctr"/>
            <a:lstStyle/>
            <a:p>
              <a:pPr>
                <a:lnSpc>
                  <a:spcPct val="100000"/>
                </a:lnSpc>
              </a:pPr>
              <a:r>
                <a:rPr lang="en-US" sz="2000" b="0" dirty="0">
                  <a:latin typeface="Calibri" panose="020F0502020204030204" pitchFamily="34" charset="0"/>
                  <a:cs typeface="Calibri" panose="020F0502020204030204" pitchFamily="34" charset="0"/>
                </a:rPr>
                <a:t>0x100</a:t>
              </a:r>
            </a:p>
          </p:txBody>
        </p:sp>
        <p:sp>
          <p:nvSpPr>
            <p:cNvPr id="72" name="Rectangle 6">
              <a:extLst>
                <a:ext uri="{FF2B5EF4-FFF2-40B4-BE49-F238E27FC236}">
                  <a16:creationId xmlns:a16="http://schemas.microsoft.com/office/drawing/2014/main" id="{5C066A7D-1924-C142-B231-7FFFED27AEC7}"/>
                </a:ext>
              </a:extLst>
            </p:cNvPr>
            <p:cNvSpPr>
              <a:spLocks noChangeArrowheads="1"/>
            </p:cNvSpPr>
            <p:nvPr>
              <p:custDataLst>
                <p:tags r:id="rId29"/>
              </p:custDataLst>
            </p:nvPr>
          </p:nvSpPr>
          <p:spPr bwMode="auto">
            <a:xfrm>
              <a:off x="3216" y="4042"/>
              <a:ext cx="432" cy="192"/>
            </a:xfrm>
            <a:prstGeom prst="rect">
              <a:avLst/>
            </a:prstGeom>
            <a:solidFill>
              <a:schemeClr val="bg1"/>
            </a:solidFill>
            <a:ln w="25400">
              <a:noFill/>
              <a:miter lim="800000"/>
              <a:headEnd/>
              <a:tailEnd/>
            </a:ln>
          </p:spPr>
          <p:txBody>
            <a:bodyPr wrap="none" anchor="ctr"/>
            <a:lstStyle/>
            <a:p>
              <a:pPr>
                <a:lnSpc>
                  <a:spcPct val="100000"/>
                </a:lnSpc>
              </a:pPr>
              <a:r>
                <a:rPr lang="en-US" sz="2000" b="0" dirty="0">
                  <a:latin typeface="Calibri" panose="020F0502020204030204" pitchFamily="34" charset="0"/>
                  <a:cs typeface="Calibri" panose="020F0502020204030204" pitchFamily="34" charset="0"/>
                </a:rPr>
                <a:t>0x101</a:t>
              </a:r>
            </a:p>
          </p:txBody>
        </p:sp>
        <p:sp>
          <p:nvSpPr>
            <p:cNvPr id="73" name="Rectangle 7">
              <a:extLst>
                <a:ext uri="{FF2B5EF4-FFF2-40B4-BE49-F238E27FC236}">
                  <a16:creationId xmlns:a16="http://schemas.microsoft.com/office/drawing/2014/main" id="{37FFD468-834D-C746-B2A1-3C266C196972}"/>
                </a:ext>
              </a:extLst>
            </p:cNvPr>
            <p:cNvSpPr>
              <a:spLocks noChangeArrowheads="1"/>
            </p:cNvSpPr>
            <p:nvPr>
              <p:custDataLst>
                <p:tags r:id="rId30"/>
              </p:custDataLst>
            </p:nvPr>
          </p:nvSpPr>
          <p:spPr bwMode="auto">
            <a:xfrm>
              <a:off x="3215" y="3834"/>
              <a:ext cx="432" cy="192"/>
            </a:xfrm>
            <a:prstGeom prst="rect">
              <a:avLst/>
            </a:prstGeom>
            <a:solidFill>
              <a:schemeClr val="bg1"/>
            </a:solidFill>
            <a:ln w="25400">
              <a:noFill/>
              <a:miter lim="800000"/>
              <a:headEnd/>
              <a:tailEnd/>
            </a:ln>
          </p:spPr>
          <p:txBody>
            <a:bodyPr wrap="none" anchor="ctr"/>
            <a:lstStyle/>
            <a:p>
              <a:pPr>
                <a:lnSpc>
                  <a:spcPct val="100000"/>
                </a:lnSpc>
              </a:pPr>
              <a:r>
                <a:rPr lang="en-US" sz="2000" b="0" dirty="0">
                  <a:latin typeface="Calibri" panose="020F0502020204030204" pitchFamily="34" charset="0"/>
                  <a:cs typeface="Calibri" panose="020F0502020204030204" pitchFamily="34" charset="0"/>
                </a:rPr>
                <a:t>0x102</a:t>
              </a:r>
            </a:p>
          </p:txBody>
        </p:sp>
        <p:sp>
          <p:nvSpPr>
            <p:cNvPr id="74" name="Rectangle 8">
              <a:extLst>
                <a:ext uri="{FF2B5EF4-FFF2-40B4-BE49-F238E27FC236}">
                  <a16:creationId xmlns:a16="http://schemas.microsoft.com/office/drawing/2014/main" id="{89AA9D32-11AC-D64D-A6B7-802CB58AC53D}"/>
                </a:ext>
              </a:extLst>
            </p:cNvPr>
            <p:cNvSpPr>
              <a:spLocks noChangeArrowheads="1"/>
            </p:cNvSpPr>
            <p:nvPr>
              <p:custDataLst>
                <p:tags r:id="rId31"/>
              </p:custDataLst>
            </p:nvPr>
          </p:nvSpPr>
          <p:spPr bwMode="auto">
            <a:xfrm>
              <a:off x="3212" y="3658"/>
              <a:ext cx="432" cy="192"/>
            </a:xfrm>
            <a:prstGeom prst="rect">
              <a:avLst/>
            </a:prstGeom>
            <a:solidFill>
              <a:schemeClr val="bg1"/>
            </a:solidFill>
            <a:ln w="25400">
              <a:noFill/>
              <a:miter lim="800000"/>
              <a:headEnd/>
              <a:tailEnd/>
            </a:ln>
          </p:spPr>
          <p:txBody>
            <a:bodyPr wrap="none" anchor="ctr"/>
            <a:lstStyle/>
            <a:p>
              <a:pPr>
                <a:lnSpc>
                  <a:spcPct val="100000"/>
                </a:lnSpc>
              </a:pPr>
              <a:r>
                <a:rPr lang="en-US" sz="2000" b="0" dirty="0">
                  <a:latin typeface="Calibri" panose="020F0502020204030204" pitchFamily="34" charset="0"/>
                  <a:cs typeface="Calibri" panose="020F0502020204030204" pitchFamily="34" charset="0"/>
                </a:rPr>
                <a:t>0x103</a:t>
              </a:r>
            </a:p>
          </p:txBody>
        </p:sp>
        <p:sp>
          <p:nvSpPr>
            <p:cNvPr id="75" name="Rectangle 9">
              <a:extLst>
                <a:ext uri="{FF2B5EF4-FFF2-40B4-BE49-F238E27FC236}">
                  <a16:creationId xmlns:a16="http://schemas.microsoft.com/office/drawing/2014/main" id="{D5BFD51D-BDC3-F54F-B6C0-2C6243F57860}"/>
                </a:ext>
              </a:extLst>
            </p:cNvPr>
            <p:cNvSpPr>
              <a:spLocks noChangeArrowheads="1"/>
            </p:cNvSpPr>
            <p:nvPr>
              <p:custDataLst>
                <p:tags r:id="rId32"/>
              </p:custDataLst>
            </p:nvPr>
          </p:nvSpPr>
          <p:spPr bwMode="auto">
            <a:xfrm>
              <a:off x="2787" y="4249"/>
              <a:ext cx="432"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000" b="0" dirty="0">
                <a:solidFill>
                  <a:schemeClr val="bg1"/>
                </a:solidFill>
                <a:latin typeface="Calibri" panose="020F0502020204030204" pitchFamily="34" charset="0"/>
                <a:cs typeface="Calibri" panose="020F0502020204030204" pitchFamily="34" charset="0"/>
              </a:endParaRPr>
            </a:p>
          </p:txBody>
        </p:sp>
        <p:sp>
          <p:nvSpPr>
            <p:cNvPr id="76" name="Rectangle 10">
              <a:extLst>
                <a:ext uri="{FF2B5EF4-FFF2-40B4-BE49-F238E27FC236}">
                  <a16:creationId xmlns:a16="http://schemas.microsoft.com/office/drawing/2014/main" id="{5BA6AFAF-BC58-2743-AB23-B327419CAF58}"/>
                </a:ext>
              </a:extLst>
            </p:cNvPr>
            <p:cNvSpPr>
              <a:spLocks noChangeArrowheads="1"/>
            </p:cNvSpPr>
            <p:nvPr>
              <p:custDataLst>
                <p:tags r:id="rId33"/>
              </p:custDataLst>
            </p:nvPr>
          </p:nvSpPr>
          <p:spPr bwMode="auto">
            <a:xfrm>
              <a:off x="2787" y="4057"/>
              <a:ext cx="432"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000" b="0" dirty="0">
                <a:solidFill>
                  <a:schemeClr val="bg1"/>
                </a:solidFill>
                <a:latin typeface="Calibri" panose="020F0502020204030204" pitchFamily="34" charset="0"/>
                <a:cs typeface="Calibri" panose="020F0502020204030204" pitchFamily="34" charset="0"/>
              </a:endParaRPr>
            </a:p>
          </p:txBody>
        </p:sp>
        <p:sp>
          <p:nvSpPr>
            <p:cNvPr id="77" name="Rectangle 11">
              <a:extLst>
                <a:ext uri="{FF2B5EF4-FFF2-40B4-BE49-F238E27FC236}">
                  <a16:creationId xmlns:a16="http://schemas.microsoft.com/office/drawing/2014/main" id="{0C3EC9ED-EFC9-1846-9CDC-1503B2C5E4BE}"/>
                </a:ext>
              </a:extLst>
            </p:cNvPr>
            <p:cNvSpPr>
              <a:spLocks noChangeArrowheads="1"/>
            </p:cNvSpPr>
            <p:nvPr>
              <p:custDataLst>
                <p:tags r:id="rId34"/>
              </p:custDataLst>
            </p:nvPr>
          </p:nvSpPr>
          <p:spPr bwMode="auto">
            <a:xfrm>
              <a:off x="2787" y="3863"/>
              <a:ext cx="432"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2000" b="0" dirty="0">
                  <a:solidFill>
                    <a:schemeClr val="bg1"/>
                  </a:solidFill>
                  <a:latin typeface="Calibri" panose="020F0502020204030204" pitchFamily="34" charset="0"/>
                  <a:cs typeface="Calibri" panose="020F0502020204030204" pitchFamily="34" charset="0"/>
                </a:rPr>
                <a:t>01</a:t>
              </a:r>
            </a:p>
          </p:txBody>
        </p:sp>
        <p:sp>
          <p:nvSpPr>
            <p:cNvPr id="78" name="Rectangle 12">
              <a:extLst>
                <a:ext uri="{FF2B5EF4-FFF2-40B4-BE49-F238E27FC236}">
                  <a16:creationId xmlns:a16="http://schemas.microsoft.com/office/drawing/2014/main" id="{48FB35F0-6230-F64D-851A-FA3813B8581F}"/>
                </a:ext>
              </a:extLst>
            </p:cNvPr>
            <p:cNvSpPr>
              <a:spLocks noChangeArrowheads="1"/>
            </p:cNvSpPr>
            <p:nvPr>
              <p:custDataLst>
                <p:tags r:id="rId35"/>
              </p:custDataLst>
            </p:nvPr>
          </p:nvSpPr>
          <p:spPr bwMode="auto">
            <a:xfrm>
              <a:off x="2784" y="3671"/>
              <a:ext cx="432"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2000" b="0" dirty="0">
                  <a:solidFill>
                    <a:schemeClr val="bg1"/>
                  </a:solidFill>
                  <a:latin typeface="Calibri" panose="020F0502020204030204" pitchFamily="34" charset="0"/>
                  <a:cs typeface="Calibri" panose="020F0502020204030204" pitchFamily="34" charset="0"/>
                </a:rPr>
                <a:t>23</a:t>
              </a:r>
            </a:p>
          </p:txBody>
        </p:sp>
        <p:sp>
          <p:nvSpPr>
            <p:cNvPr id="79" name="Rectangle 13">
              <a:extLst>
                <a:ext uri="{FF2B5EF4-FFF2-40B4-BE49-F238E27FC236}">
                  <a16:creationId xmlns:a16="http://schemas.microsoft.com/office/drawing/2014/main" id="{56F96EA0-586E-A242-8081-A483C41ED420}"/>
                </a:ext>
              </a:extLst>
            </p:cNvPr>
            <p:cNvSpPr>
              <a:spLocks noChangeArrowheads="1"/>
            </p:cNvSpPr>
            <p:nvPr>
              <p:custDataLst>
                <p:tags r:id="rId36"/>
              </p:custDataLst>
            </p:nvPr>
          </p:nvSpPr>
          <p:spPr bwMode="auto">
            <a:xfrm>
              <a:off x="2784" y="3492"/>
              <a:ext cx="432" cy="192"/>
            </a:xfrm>
            <a:prstGeom prst="rect">
              <a:avLst/>
            </a:prstGeom>
            <a:solidFill>
              <a:schemeClr val="bg1">
                <a:lumMod val="95000"/>
              </a:schemeClr>
            </a:solidFill>
            <a:ln w="25400">
              <a:solidFill>
                <a:schemeClr val="tx1"/>
              </a:solidFill>
              <a:miter lim="800000"/>
              <a:headEnd/>
              <a:tailEnd/>
            </a:ln>
          </p:spPr>
          <p:txBody>
            <a:bodyPr wrap="none" anchor="ctr"/>
            <a:lstStyle/>
            <a:p>
              <a:pPr algn="ctr">
                <a:lnSpc>
                  <a:spcPct val="100000"/>
                </a:lnSpc>
              </a:pPr>
              <a:endParaRPr lang="en-US" sz="2000" b="0" dirty="0">
                <a:solidFill>
                  <a:schemeClr val="bg1"/>
                </a:solidFill>
                <a:latin typeface="Calibri" panose="020F0502020204030204" pitchFamily="34" charset="0"/>
                <a:cs typeface="Calibri" panose="020F0502020204030204" pitchFamily="34" charset="0"/>
              </a:endParaRPr>
            </a:p>
          </p:txBody>
        </p:sp>
        <p:sp>
          <p:nvSpPr>
            <p:cNvPr id="80" name="Rectangle 14">
              <a:extLst>
                <a:ext uri="{FF2B5EF4-FFF2-40B4-BE49-F238E27FC236}">
                  <a16:creationId xmlns:a16="http://schemas.microsoft.com/office/drawing/2014/main" id="{774402D7-789B-4A46-9288-6402B3D4003C}"/>
                </a:ext>
              </a:extLst>
            </p:cNvPr>
            <p:cNvSpPr>
              <a:spLocks noChangeArrowheads="1"/>
            </p:cNvSpPr>
            <p:nvPr>
              <p:custDataLst>
                <p:tags r:id="rId37"/>
              </p:custDataLst>
            </p:nvPr>
          </p:nvSpPr>
          <p:spPr bwMode="auto">
            <a:xfrm>
              <a:off x="2784" y="3294"/>
              <a:ext cx="432" cy="192"/>
            </a:xfrm>
            <a:prstGeom prst="rect">
              <a:avLst/>
            </a:prstGeom>
            <a:solidFill>
              <a:schemeClr val="bg1">
                <a:lumMod val="95000"/>
              </a:schemeClr>
            </a:solidFill>
            <a:ln w="25400">
              <a:solidFill>
                <a:schemeClr val="tx1"/>
              </a:solidFill>
              <a:miter lim="800000"/>
              <a:headEnd/>
              <a:tailEnd/>
            </a:ln>
          </p:spPr>
          <p:txBody>
            <a:bodyPr wrap="none" anchor="ctr"/>
            <a:lstStyle/>
            <a:p>
              <a:pPr algn="ctr">
                <a:lnSpc>
                  <a:spcPct val="100000"/>
                </a:lnSpc>
              </a:pPr>
              <a:endParaRPr lang="en-US" sz="2000" b="0" dirty="0">
                <a:solidFill>
                  <a:schemeClr val="bg1"/>
                </a:solidFill>
                <a:latin typeface="Calibri" panose="020F0502020204030204" pitchFamily="34" charset="0"/>
                <a:cs typeface="Calibri" panose="020F0502020204030204" pitchFamily="34" charset="0"/>
              </a:endParaRPr>
            </a:p>
          </p:txBody>
        </p:sp>
        <p:sp>
          <p:nvSpPr>
            <p:cNvPr id="81" name="Rectangle 15">
              <a:extLst>
                <a:ext uri="{FF2B5EF4-FFF2-40B4-BE49-F238E27FC236}">
                  <a16:creationId xmlns:a16="http://schemas.microsoft.com/office/drawing/2014/main" id="{9399079F-C709-084F-B5E7-C441710DD52E}"/>
                </a:ext>
              </a:extLst>
            </p:cNvPr>
            <p:cNvSpPr>
              <a:spLocks noChangeArrowheads="1"/>
            </p:cNvSpPr>
            <p:nvPr>
              <p:custDataLst>
                <p:tags r:id="rId38"/>
              </p:custDataLst>
            </p:nvPr>
          </p:nvSpPr>
          <p:spPr bwMode="auto">
            <a:xfrm>
              <a:off x="2784" y="4437"/>
              <a:ext cx="432" cy="192"/>
            </a:xfrm>
            <a:prstGeom prst="rect">
              <a:avLst/>
            </a:prstGeom>
            <a:solidFill>
              <a:schemeClr val="bg1">
                <a:lumMod val="95000"/>
              </a:schemeClr>
            </a:solidFill>
            <a:ln w="25400">
              <a:solidFill>
                <a:schemeClr val="tx1"/>
              </a:solidFill>
              <a:miter lim="800000"/>
              <a:headEnd/>
              <a:tailEnd/>
            </a:ln>
          </p:spPr>
          <p:txBody>
            <a:bodyPr wrap="none" anchor="ctr"/>
            <a:lstStyle/>
            <a:p>
              <a:pPr algn="ctr">
                <a:lnSpc>
                  <a:spcPct val="100000"/>
                </a:lnSpc>
              </a:pPr>
              <a:endParaRPr lang="en-US" sz="2000" b="0" dirty="0">
                <a:solidFill>
                  <a:schemeClr val="bg1"/>
                </a:solidFill>
                <a:latin typeface="Calibri" panose="020F0502020204030204" pitchFamily="34" charset="0"/>
                <a:cs typeface="Calibri" panose="020F0502020204030204" pitchFamily="34" charset="0"/>
              </a:endParaRPr>
            </a:p>
          </p:txBody>
        </p:sp>
        <p:sp>
          <p:nvSpPr>
            <p:cNvPr id="82" name="Rectangle 16">
              <a:extLst>
                <a:ext uri="{FF2B5EF4-FFF2-40B4-BE49-F238E27FC236}">
                  <a16:creationId xmlns:a16="http://schemas.microsoft.com/office/drawing/2014/main" id="{8FCDAB5D-0082-2B43-B3F0-B470986CD57D}"/>
                </a:ext>
              </a:extLst>
            </p:cNvPr>
            <p:cNvSpPr>
              <a:spLocks noChangeArrowheads="1"/>
            </p:cNvSpPr>
            <p:nvPr>
              <p:custDataLst>
                <p:tags r:id="rId39"/>
              </p:custDataLst>
            </p:nvPr>
          </p:nvSpPr>
          <p:spPr bwMode="auto">
            <a:xfrm>
              <a:off x="2784" y="4625"/>
              <a:ext cx="432" cy="192"/>
            </a:xfrm>
            <a:prstGeom prst="rect">
              <a:avLst/>
            </a:prstGeom>
            <a:solidFill>
              <a:schemeClr val="bg1">
                <a:lumMod val="95000"/>
              </a:schemeClr>
            </a:solidFill>
            <a:ln w="25400">
              <a:solidFill>
                <a:schemeClr val="tx1"/>
              </a:solidFill>
              <a:miter lim="800000"/>
              <a:headEnd/>
              <a:tailEnd/>
            </a:ln>
          </p:spPr>
          <p:txBody>
            <a:bodyPr wrap="none" anchor="ctr"/>
            <a:lstStyle/>
            <a:p>
              <a:pPr algn="ctr">
                <a:lnSpc>
                  <a:spcPct val="100000"/>
                </a:lnSpc>
              </a:pPr>
              <a:endParaRPr lang="en-US" sz="2000" b="0" dirty="0">
                <a:solidFill>
                  <a:schemeClr val="bg1"/>
                </a:solidFill>
                <a:latin typeface="Calibri" panose="020F0502020204030204" pitchFamily="34" charset="0"/>
                <a:cs typeface="Calibri" panose="020F0502020204030204" pitchFamily="34" charset="0"/>
              </a:endParaRPr>
            </a:p>
          </p:txBody>
        </p:sp>
      </p:grpSp>
      <p:grpSp>
        <p:nvGrpSpPr>
          <p:cNvPr id="83" name="Group 51">
            <a:extLst>
              <a:ext uri="{FF2B5EF4-FFF2-40B4-BE49-F238E27FC236}">
                <a16:creationId xmlns:a16="http://schemas.microsoft.com/office/drawing/2014/main" id="{9CFAA84B-26CE-6944-8B76-48519D6B5F90}"/>
              </a:ext>
            </a:extLst>
          </p:cNvPr>
          <p:cNvGrpSpPr>
            <a:grpSpLocks/>
          </p:cNvGrpSpPr>
          <p:nvPr>
            <p:custDataLst>
              <p:tags r:id="rId3"/>
            </p:custDataLst>
          </p:nvPr>
        </p:nvGrpSpPr>
        <p:grpSpPr bwMode="auto">
          <a:xfrm>
            <a:off x="9654184" y="4457786"/>
            <a:ext cx="690563" cy="1201738"/>
            <a:chOff x="3011" y="4110"/>
            <a:chExt cx="435" cy="757"/>
          </a:xfrm>
          <a:solidFill>
            <a:schemeClr val="accent4">
              <a:lumMod val="20000"/>
              <a:lumOff val="80000"/>
            </a:schemeClr>
          </a:solidFill>
        </p:grpSpPr>
        <p:sp>
          <p:nvSpPr>
            <p:cNvPr id="84" name="Rectangle 41">
              <a:extLst>
                <a:ext uri="{FF2B5EF4-FFF2-40B4-BE49-F238E27FC236}">
                  <a16:creationId xmlns:a16="http://schemas.microsoft.com/office/drawing/2014/main" id="{126DDCB4-2DB0-1E4B-AC29-8D32AF1FF7BC}"/>
                </a:ext>
              </a:extLst>
            </p:cNvPr>
            <p:cNvSpPr>
              <a:spLocks noChangeArrowheads="1"/>
            </p:cNvSpPr>
            <p:nvPr>
              <p:custDataLst>
                <p:tags r:id="rId24"/>
              </p:custDataLst>
            </p:nvPr>
          </p:nvSpPr>
          <p:spPr bwMode="auto">
            <a:xfrm>
              <a:off x="3011" y="4675"/>
              <a:ext cx="432" cy="192"/>
            </a:xfrm>
            <a:prstGeom prst="rect">
              <a:avLst/>
            </a:prstGeom>
            <a:grpFill/>
            <a:ln w="28575">
              <a:solidFill>
                <a:schemeClr val="tx2"/>
              </a:solidFill>
              <a:miter lim="800000"/>
              <a:headEnd/>
              <a:tailEnd type="none" w="sm" len="sm"/>
            </a:ln>
          </p:spPr>
          <p:txBody>
            <a:bodyPr wrap="none" lIns="45720" rIns="45720" anchor="ctr"/>
            <a:lstStyle/>
            <a:p>
              <a:pPr algn="ctr"/>
              <a:r>
                <a:rPr lang="en-US" sz="2000" b="0" dirty="0">
                  <a:solidFill>
                    <a:srgbClr val="0070C0"/>
                  </a:solidFill>
                  <a:latin typeface="Calibri" panose="020F0502020204030204" pitchFamily="34" charset="0"/>
                  <a:cs typeface="Calibri" panose="020F0502020204030204" pitchFamily="34" charset="0"/>
                </a:rPr>
                <a:t>a1</a:t>
              </a:r>
            </a:p>
          </p:txBody>
        </p:sp>
        <p:sp>
          <p:nvSpPr>
            <p:cNvPr id="85" name="Rectangle 42">
              <a:extLst>
                <a:ext uri="{FF2B5EF4-FFF2-40B4-BE49-F238E27FC236}">
                  <a16:creationId xmlns:a16="http://schemas.microsoft.com/office/drawing/2014/main" id="{58CA4A3B-DD6D-6A40-83AF-8ABBE3B19390}"/>
                </a:ext>
              </a:extLst>
            </p:cNvPr>
            <p:cNvSpPr>
              <a:spLocks noChangeArrowheads="1"/>
            </p:cNvSpPr>
            <p:nvPr>
              <p:custDataLst>
                <p:tags r:id="rId25"/>
              </p:custDataLst>
            </p:nvPr>
          </p:nvSpPr>
          <p:spPr bwMode="auto">
            <a:xfrm>
              <a:off x="3014" y="4497"/>
              <a:ext cx="432" cy="192"/>
            </a:xfrm>
            <a:prstGeom prst="rect">
              <a:avLst/>
            </a:prstGeom>
            <a:grpFill/>
            <a:ln w="28575">
              <a:solidFill>
                <a:schemeClr val="tx2"/>
              </a:solidFill>
              <a:miter lim="800000"/>
              <a:headEnd/>
              <a:tailEnd type="none" w="sm" len="sm"/>
            </a:ln>
          </p:spPr>
          <p:txBody>
            <a:bodyPr wrap="none" lIns="45720" rIns="45720" anchor="ctr"/>
            <a:lstStyle/>
            <a:p>
              <a:pPr algn="ctr"/>
              <a:r>
                <a:rPr lang="en-US" sz="2000" b="0" dirty="0">
                  <a:solidFill>
                    <a:srgbClr val="0070C0"/>
                  </a:solidFill>
                  <a:latin typeface="Calibri" panose="020F0502020204030204" pitchFamily="34" charset="0"/>
                  <a:cs typeface="Calibri" panose="020F0502020204030204" pitchFamily="34" charset="0"/>
                </a:rPr>
                <a:t>b2</a:t>
              </a:r>
            </a:p>
          </p:txBody>
        </p:sp>
        <p:sp>
          <p:nvSpPr>
            <p:cNvPr id="86" name="Rectangle 43">
              <a:extLst>
                <a:ext uri="{FF2B5EF4-FFF2-40B4-BE49-F238E27FC236}">
                  <a16:creationId xmlns:a16="http://schemas.microsoft.com/office/drawing/2014/main" id="{74E15E10-87DD-F24C-9914-A4F8D05921A6}"/>
                </a:ext>
              </a:extLst>
            </p:cNvPr>
            <p:cNvSpPr>
              <a:spLocks noChangeArrowheads="1"/>
            </p:cNvSpPr>
            <p:nvPr>
              <p:custDataLst>
                <p:tags r:id="rId26"/>
              </p:custDataLst>
            </p:nvPr>
          </p:nvSpPr>
          <p:spPr bwMode="auto">
            <a:xfrm>
              <a:off x="3014" y="4309"/>
              <a:ext cx="432" cy="192"/>
            </a:xfrm>
            <a:prstGeom prst="rect">
              <a:avLst/>
            </a:prstGeom>
            <a:grpFill/>
            <a:ln w="28575">
              <a:solidFill>
                <a:schemeClr val="tx2"/>
              </a:solidFill>
              <a:miter lim="800000"/>
              <a:headEnd/>
              <a:tailEnd type="none" w="sm" len="sm"/>
            </a:ln>
          </p:spPr>
          <p:txBody>
            <a:bodyPr wrap="none" lIns="45720" rIns="45720" anchor="ctr"/>
            <a:lstStyle/>
            <a:p>
              <a:pPr algn="ctr"/>
              <a:r>
                <a:rPr lang="en-US" sz="2000" b="0" dirty="0">
                  <a:solidFill>
                    <a:srgbClr val="0070C0"/>
                  </a:solidFill>
                  <a:latin typeface="Calibri" panose="020F0502020204030204" pitchFamily="34" charset="0"/>
                  <a:cs typeface="Calibri" panose="020F0502020204030204" pitchFamily="34" charset="0"/>
                </a:rPr>
                <a:t>c3</a:t>
              </a:r>
            </a:p>
          </p:txBody>
        </p:sp>
        <p:sp>
          <p:nvSpPr>
            <p:cNvPr id="87" name="Rectangle 44">
              <a:extLst>
                <a:ext uri="{FF2B5EF4-FFF2-40B4-BE49-F238E27FC236}">
                  <a16:creationId xmlns:a16="http://schemas.microsoft.com/office/drawing/2014/main" id="{2A5F2D33-0F66-4749-8036-DB2E363A84A9}"/>
                </a:ext>
              </a:extLst>
            </p:cNvPr>
            <p:cNvSpPr>
              <a:spLocks noChangeArrowheads="1"/>
            </p:cNvSpPr>
            <p:nvPr>
              <p:custDataLst>
                <p:tags r:id="rId27"/>
              </p:custDataLst>
            </p:nvPr>
          </p:nvSpPr>
          <p:spPr bwMode="auto">
            <a:xfrm>
              <a:off x="3014" y="4110"/>
              <a:ext cx="432" cy="192"/>
            </a:xfrm>
            <a:prstGeom prst="rect">
              <a:avLst/>
            </a:prstGeom>
            <a:grpFill/>
            <a:ln w="28575">
              <a:solidFill>
                <a:schemeClr val="tx2"/>
              </a:solidFill>
              <a:miter lim="800000"/>
              <a:headEnd/>
              <a:tailEnd type="none" w="sm" len="sm"/>
            </a:ln>
          </p:spPr>
          <p:txBody>
            <a:bodyPr wrap="none" lIns="45720" rIns="45720" anchor="ctr"/>
            <a:lstStyle/>
            <a:p>
              <a:pPr algn="ctr"/>
              <a:r>
                <a:rPr lang="en-US" sz="2000" b="0" dirty="0">
                  <a:solidFill>
                    <a:srgbClr val="0070C0"/>
                  </a:solidFill>
                  <a:latin typeface="Calibri" panose="020F0502020204030204" pitchFamily="34" charset="0"/>
                  <a:cs typeface="Calibri" panose="020F0502020204030204" pitchFamily="34" charset="0"/>
                </a:rPr>
                <a:t>d4</a:t>
              </a:r>
            </a:p>
          </p:txBody>
        </p:sp>
      </p:grpSp>
      <p:grpSp>
        <p:nvGrpSpPr>
          <p:cNvPr id="88" name="Group 49">
            <a:extLst>
              <a:ext uri="{FF2B5EF4-FFF2-40B4-BE49-F238E27FC236}">
                <a16:creationId xmlns:a16="http://schemas.microsoft.com/office/drawing/2014/main" id="{24CFC4AA-E23B-3F4A-8793-EB495F81BA3B}"/>
              </a:ext>
            </a:extLst>
          </p:cNvPr>
          <p:cNvGrpSpPr>
            <a:grpSpLocks/>
          </p:cNvGrpSpPr>
          <p:nvPr>
            <p:custDataLst>
              <p:tags r:id="rId4"/>
            </p:custDataLst>
          </p:nvPr>
        </p:nvGrpSpPr>
        <p:grpSpPr bwMode="auto">
          <a:xfrm>
            <a:off x="7986949" y="3911039"/>
            <a:ext cx="690563" cy="2419351"/>
            <a:chOff x="2784" y="3293"/>
            <a:chExt cx="435" cy="1524"/>
          </a:xfrm>
        </p:grpSpPr>
        <p:sp>
          <p:nvSpPr>
            <p:cNvPr id="93" name="Rectangle 9">
              <a:extLst>
                <a:ext uri="{FF2B5EF4-FFF2-40B4-BE49-F238E27FC236}">
                  <a16:creationId xmlns:a16="http://schemas.microsoft.com/office/drawing/2014/main" id="{91E323C3-F0F2-BF40-8DBA-90DC12C99F92}"/>
                </a:ext>
              </a:extLst>
            </p:cNvPr>
            <p:cNvSpPr>
              <a:spLocks noChangeArrowheads="1"/>
            </p:cNvSpPr>
            <p:nvPr>
              <p:custDataLst>
                <p:tags r:id="rId16"/>
              </p:custDataLst>
            </p:nvPr>
          </p:nvSpPr>
          <p:spPr bwMode="auto">
            <a:xfrm>
              <a:off x="2787" y="4249"/>
              <a:ext cx="432"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000" b="0" dirty="0">
                <a:solidFill>
                  <a:schemeClr val="bg1"/>
                </a:solidFill>
                <a:latin typeface="Calibri" panose="020F0502020204030204" pitchFamily="34" charset="0"/>
                <a:cs typeface="Calibri" panose="020F0502020204030204" pitchFamily="34" charset="0"/>
              </a:endParaRPr>
            </a:p>
          </p:txBody>
        </p:sp>
        <p:sp>
          <p:nvSpPr>
            <p:cNvPr id="94" name="Rectangle 10">
              <a:extLst>
                <a:ext uri="{FF2B5EF4-FFF2-40B4-BE49-F238E27FC236}">
                  <a16:creationId xmlns:a16="http://schemas.microsoft.com/office/drawing/2014/main" id="{ED35846F-6FCC-E244-9858-E6DAACE94F9E}"/>
                </a:ext>
              </a:extLst>
            </p:cNvPr>
            <p:cNvSpPr>
              <a:spLocks noChangeArrowheads="1"/>
            </p:cNvSpPr>
            <p:nvPr>
              <p:custDataLst>
                <p:tags r:id="rId17"/>
              </p:custDataLst>
            </p:nvPr>
          </p:nvSpPr>
          <p:spPr bwMode="auto">
            <a:xfrm>
              <a:off x="2787" y="4057"/>
              <a:ext cx="432"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000" b="0" dirty="0">
                <a:solidFill>
                  <a:schemeClr val="bg1"/>
                </a:solidFill>
                <a:latin typeface="Calibri" panose="020F0502020204030204" pitchFamily="34" charset="0"/>
                <a:cs typeface="Calibri" panose="020F0502020204030204" pitchFamily="34" charset="0"/>
              </a:endParaRPr>
            </a:p>
          </p:txBody>
        </p:sp>
        <p:sp>
          <p:nvSpPr>
            <p:cNvPr id="95" name="Rectangle 11">
              <a:extLst>
                <a:ext uri="{FF2B5EF4-FFF2-40B4-BE49-F238E27FC236}">
                  <a16:creationId xmlns:a16="http://schemas.microsoft.com/office/drawing/2014/main" id="{28EAAA7B-748C-C341-AA3A-584EBD40E2CE}"/>
                </a:ext>
              </a:extLst>
            </p:cNvPr>
            <p:cNvSpPr>
              <a:spLocks noChangeArrowheads="1"/>
            </p:cNvSpPr>
            <p:nvPr>
              <p:custDataLst>
                <p:tags r:id="rId18"/>
              </p:custDataLst>
            </p:nvPr>
          </p:nvSpPr>
          <p:spPr bwMode="auto">
            <a:xfrm>
              <a:off x="2787" y="3863"/>
              <a:ext cx="432"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2000" b="0" dirty="0">
                  <a:solidFill>
                    <a:schemeClr val="bg1"/>
                  </a:solidFill>
                  <a:latin typeface="Calibri" panose="020F0502020204030204" pitchFamily="34" charset="0"/>
                  <a:cs typeface="Calibri" panose="020F0502020204030204" pitchFamily="34" charset="0"/>
                </a:rPr>
                <a:t>01</a:t>
              </a:r>
            </a:p>
          </p:txBody>
        </p:sp>
        <p:sp>
          <p:nvSpPr>
            <p:cNvPr id="96" name="Rectangle 12">
              <a:extLst>
                <a:ext uri="{FF2B5EF4-FFF2-40B4-BE49-F238E27FC236}">
                  <a16:creationId xmlns:a16="http://schemas.microsoft.com/office/drawing/2014/main" id="{01015FC6-C845-294E-81B0-D6DA895C0BA2}"/>
                </a:ext>
              </a:extLst>
            </p:cNvPr>
            <p:cNvSpPr>
              <a:spLocks noChangeArrowheads="1"/>
            </p:cNvSpPr>
            <p:nvPr>
              <p:custDataLst>
                <p:tags r:id="rId19"/>
              </p:custDataLst>
            </p:nvPr>
          </p:nvSpPr>
          <p:spPr bwMode="auto">
            <a:xfrm>
              <a:off x="2784" y="3671"/>
              <a:ext cx="432"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2000" b="0" dirty="0">
                  <a:solidFill>
                    <a:schemeClr val="bg1"/>
                  </a:solidFill>
                  <a:latin typeface="Calibri" panose="020F0502020204030204" pitchFamily="34" charset="0"/>
                  <a:cs typeface="Calibri" panose="020F0502020204030204" pitchFamily="34" charset="0"/>
                </a:rPr>
                <a:t>23</a:t>
              </a:r>
            </a:p>
          </p:txBody>
        </p:sp>
        <p:sp>
          <p:nvSpPr>
            <p:cNvPr id="97" name="Rectangle 13">
              <a:extLst>
                <a:ext uri="{FF2B5EF4-FFF2-40B4-BE49-F238E27FC236}">
                  <a16:creationId xmlns:a16="http://schemas.microsoft.com/office/drawing/2014/main" id="{935F3F4E-34FA-0E49-9063-89FEE1969B0D}"/>
                </a:ext>
              </a:extLst>
            </p:cNvPr>
            <p:cNvSpPr>
              <a:spLocks noChangeArrowheads="1"/>
            </p:cNvSpPr>
            <p:nvPr>
              <p:custDataLst>
                <p:tags r:id="rId20"/>
              </p:custDataLst>
            </p:nvPr>
          </p:nvSpPr>
          <p:spPr bwMode="auto">
            <a:xfrm>
              <a:off x="2784" y="3492"/>
              <a:ext cx="432" cy="192"/>
            </a:xfrm>
            <a:prstGeom prst="rect">
              <a:avLst/>
            </a:prstGeom>
            <a:solidFill>
              <a:schemeClr val="bg1">
                <a:lumMod val="95000"/>
              </a:schemeClr>
            </a:solidFill>
            <a:ln w="25400">
              <a:solidFill>
                <a:schemeClr val="tx1"/>
              </a:solidFill>
              <a:miter lim="800000"/>
              <a:headEnd/>
              <a:tailEnd/>
            </a:ln>
          </p:spPr>
          <p:txBody>
            <a:bodyPr wrap="none" anchor="ctr"/>
            <a:lstStyle/>
            <a:p>
              <a:pPr algn="ctr">
                <a:lnSpc>
                  <a:spcPct val="100000"/>
                </a:lnSpc>
              </a:pPr>
              <a:endParaRPr lang="en-US" sz="2000" b="0" dirty="0">
                <a:solidFill>
                  <a:schemeClr val="bg1"/>
                </a:solidFill>
                <a:latin typeface="Calibri" panose="020F0502020204030204" pitchFamily="34" charset="0"/>
                <a:cs typeface="Calibri" panose="020F0502020204030204" pitchFamily="34" charset="0"/>
              </a:endParaRPr>
            </a:p>
          </p:txBody>
        </p:sp>
        <p:sp>
          <p:nvSpPr>
            <p:cNvPr id="98" name="Rectangle 14">
              <a:extLst>
                <a:ext uri="{FF2B5EF4-FFF2-40B4-BE49-F238E27FC236}">
                  <a16:creationId xmlns:a16="http://schemas.microsoft.com/office/drawing/2014/main" id="{EB11F50E-7EDE-394A-9C07-6F985631BA54}"/>
                </a:ext>
              </a:extLst>
            </p:cNvPr>
            <p:cNvSpPr>
              <a:spLocks noChangeArrowheads="1"/>
            </p:cNvSpPr>
            <p:nvPr>
              <p:custDataLst>
                <p:tags r:id="rId21"/>
              </p:custDataLst>
            </p:nvPr>
          </p:nvSpPr>
          <p:spPr bwMode="auto">
            <a:xfrm>
              <a:off x="2784" y="3293"/>
              <a:ext cx="432" cy="192"/>
            </a:xfrm>
            <a:prstGeom prst="rect">
              <a:avLst/>
            </a:prstGeom>
            <a:solidFill>
              <a:schemeClr val="bg1">
                <a:lumMod val="95000"/>
              </a:schemeClr>
            </a:solidFill>
            <a:ln w="25400">
              <a:solidFill>
                <a:schemeClr val="tx1"/>
              </a:solidFill>
              <a:miter lim="800000"/>
              <a:headEnd/>
              <a:tailEnd/>
            </a:ln>
          </p:spPr>
          <p:txBody>
            <a:bodyPr wrap="none" anchor="ctr"/>
            <a:lstStyle/>
            <a:p>
              <a:pPr algn="ctr">
                <a:lnSpc>
                  <a:spcPct val="100000"/>
                </a:lnSpc>
              </a:pPr>
              <a:endParaRPr lang="en-US" sz="2000" b="0" dirty="0">
                <a:solidFill>
                  <a:schemeClr val="bg1"/>
                </a:solidFill>
                <a:latin typeface="Calibri" panose="020F0502020204030204" pitchFamily="34" charset="0"/>
                <a:cs typeface="Calibri" panose="020F0502020204030204" pitchFamily="34" charset="0"/>
              </a:endParaRPr>
            </a:p>
          </p:txBody>
        </p:sp>
        <p:sp>
          <p:nvSpPr>
            <p:cNvPr id="99" name="Rectangle 15">
              <a:extLst>
                <a:ext uri="{FF2B5EF4-FFF2-40B4-BE49-F238E27FC236}">
                  <a16:creationId xmlns:a16="http://schemas.microsoft.com/office/drawing/2014/main" id="{8A4AF976-CE1C-0A46-837A-546DE2C0999F}"/>
                </a:ext>
              </a:extLst>
            </p:cNvPr>
            <p:cNvSpPr>
              <a:spLocks noChangeArrowheads="1"/>
            </p:cNvSpPr>
            <p:nvPr>
              <p:custDataLst>
                <p:tags r:id="rId22"/>
              </p:custDataLst>
            </p:nvPr>
          </p:nvSpPr>
          <p:spPr bwMode="auto">
            <a:xfrm>
              <a:off x="2784" y="4437"/>
              <a:ext cx="432" cy="192"/>
            </a:xfrm>
            <a:prstGeom prst="rect">
              <a:avLst/>
            </a:prstGeom>
            <a:solidFill>
              <a:schemeClr val="bg1">
                <a:lumMod val="95000"/>
              </a:schemeClr>
            </a:solidFill>
            <a:ln w="25400">
              <a:solidFill>
                <a:schemeClr val="tx1"/>
              </a:solidFill>
              <a:miter lim="800000"/>
              <a:headEnd/>
              <a:tailEnd/>
            </a:ln>
          </p:spPr>
          <p:txBody>
            <a:bodyPr wrap="none" anchor="ctr"/>
            <a:lstStyle/>
            <a:p>
              <a:pPr algn="ctr">
                <a:lnSpc>
                  <a:spcPct val="100000"/>
                </a:lnSpc>
              </a:pPr>
              <a:endParaRPr lang="en-US" sz="2000" b="0" dirty="0">
                <a:solidFill>
                  <a:schemeClr val="bg1"/>
                </a:solidFill>
                <a:latin typeface="Calibri" panose="020F0502020204030204" pitchFamily="34" charset="0"/>
                <a:cs typeface="Calibri" panose="020F0502020204030204" pitchFamily="34" charset="0"/>
              </a:endParaRPr>
            </a:p>
          </p:txBody>
        </p:sp>
        <p:sp>
          <p:nvSpPr>
            <p:cNvPr id="100" name="Rectangle 16">
              <a:extLst>
                <a:ext uri="{FF2B5EF4-FFF2-40B4-BE49-F238E27FC236}">
                  <a16:creationId xmlns:a16="http://schemas.microsoft.com/office/drawing/2014/main" id="{924734BC-815B-2C4E-A3C9-1D93A7B89874}"/>
                </a:ext>
              </a:extLst>
            </p:cNvPr>
            <p:cNvSpPr>
              <a:spLocks noChangeArrowheads="1"/>
            </p:cNvSpPr>
            <p:nvPr>
              <p:custDataLst>
                <p:tags r:id="rId23"/>
              </p:custDataLst>
            </p:nvPr>
          </p:nvSpPr>
          <p:spPr bwMode="auto">
            <a:xfrm>
              <a:off x="2784" y="4625"/>
              <a:ext cx="432" cy="192"/>
            </a:xfrm>
            <a:prstGeom prst="rect">
              <a:avLst/>
            </a:prstGeom>
            <a:solidFill>
              <a:schemeClr val="bg1">
                <a:lumMod val="95000"/>
              </a:schemeClr>
            </a:solidFill>
            <a:ln w="25400">
              <a:solidFill>
                <a:schemeClr val="tx1"/>
              </a:solidFill>
              <a:miter lim="800000"/>
              <a:headEnd/>
              <a:tailEnd/>
            </a:ln>
          </p:spPr>
          <p:txBody>
            <a:bodyPr wrap="none" anchor="ctr"/>
            <a:lstStyle/>
            <a:p>
              <a:pPr algn="ctr">
                <a:lnSpc>
                  <a:spcPct val="100000"/>
                </a:lnSpc>
              </a:pPr>
              <a:endParaRPr lang="en-US" sz="2000" b="0" dirty="0">
                <a:solidFill>
                  <a:schemeClr val="bg1"/>
                </a:solidFill>
                <a:latin typeface="Calibri" panose="020F0502020204030204" pitchFamily="34" charset="0"/>
                <a:cs typeface="Calibri" panose="020F0502020204030204" pitchFamily="34" charset="0"/>
              </a:endParaRPr>
            </a:p>
          </p:txBody>
        </p:sp>
      </p:grpSp>
      <p:grpSp>
        <p:nvGrpSpPr>
          <p:cNvPr id="101" name="Group 52">
            <a:extLst>
              <a:ext uri="{FF2B5EF4-FFF2-40B4-BE49-F238E27FC236}">
                <a16:creationId xmlns:a16="http://schemas.microsoft.com/office/drawing/2014/main" id="{60E05BBF-A055-2A4B-A9C7-914EAB8EC66A}"/>
              </a:ext>
            </a:extLst>
          </p:cNvPr>
          <p:cNvGrpSpPr>
            <a:grpSpLocks/>
          </p:cNvGrpSpPr>
          <p:nvPr>
            <p:custDataLst>
              <p:tags r:id="rId5"/>
            </p:custDataLst>
          </p:nvPr>
        </p:nvGrpSpPr>
        <p:grpSpPr bwMode="auto">
          <a:xfrm>
            <a:off x="8013937" y="4514288"/>
            <a:ext cx="685800" cy="1219200"/>
            <a:chOff x="2159" y="4595"/>
            <a:chExt cx="432" cy="768"/>
          </a:xfrm>
          <a:solidFill>
            <a:schemeClr val="accent4">
              <a:lumMod val="20000"/>
              <a:lumOff val="80000"/>
            </a:schemeClr>
          </a:solidFill>
        </p:grpSpPr>
        <p:sp>
          <p:nvSpPr>
            <p:cNvPr id="102" name="Rectangle 45">
              <a:extLst>
                <a:ext uri="{FF2B5EF4-FFF2-40B4-BE49-F238E27FC236}">
                  <a16:creationId xmlns:a16="http://schemas.microsoft.com/office/drawing/2014/main" id="{C489F394-59A9-D54A-B977-CFEBB41F9326}"/>
                </a:ext>
              </a:extLst>
            </p:cNvPr>
            <p:cNvSpPr>
              <a:spLocks noChangeArrowheads="1"/>
            </p:cNvSpPr>
            <p:nvPr>
              <p:custDataLst>
                <p:tags r:id="rId12"/>
              </p:custDataLst>
            </p:nvPr>
          </p:nvSpPr>
          <p:spPr bwMode="auto">
            <a:xfrm>
              <a:off x="2159" y="5171"/>
              <a:ext cx="432" cy="192"/>
            </a:xfrm>
            <a:prstGeom prst="rect">
              <a:avLst/>
            </a:prstGeom>
            <a:grpFill/>
            <a:ln w="28575">
              <a:solidFill>
                <a:schemeClr val="tx2"/>
              </a:solidFill>
              <a:miter lim="800000"/>
              <a:headEnd/>
              <a:tailEnd type="none" w="sm" len="sm"/>
            </a:ln>
          </p:spPr>
          <p:txBody>
            <a:bodyPr wrap="none" lIns="45720" rIns="45720" anchor="ctr"/>
            <a:lstStyle/>
            <a:p>
              <a:pPr algn="ctr"/>
              <a:r>
                <a:rPr lang="en-US" sz="2000" b="0" dirty="0">
                  <a:solidFill>
                    <a:srgbClr val="0070C0"/>
                  </a:solidFill>
                  <a:latin typeface="Calibri" panose="020F0502020204030204" pitchFamily="34" charset="0"/>
                  <a:cs typeface="Calibri" panose="020F0502020204030204" pitchFamily="34" charset="0"/>
                </a:rPr>
                <a:t>d4</a:t>
              </a:r>
            </a:p>
          </p:txBody>
        </p:sp>
        <p:sp>
          <p:nvSpPr>
            <p:cNvPr id="103" name="Rectangle 46">
              <a:extLst>
                <a:ext uri="{FF2B5EF4-FFF2-40B4-BE49-F238E27FC236}">
                  <a16:creationId xmlns:a16="http://schemas.microsoft.com/office/drawing/2014/main" id="{510F5C22-93CB-2745-AD0B-4764173889F1}"/>
                </a:ext>
              </a:extLst>
            </p:cNvPr>
            <p:cNvSpPr>
              <a:spLocks noChangeArrowheads="1"/>
            </p:cNvSpPr>
            <p:nvPr>
              <p:custDataLst>
                <p:tags r:id="rId13"/>
              </p:custDataLst>
            </p:nvPr>
          </p:nvSpPr>
          <p:spPr bwMode="auto">
            <a:xfrm>
              <a:off x="2159" y="4978"/>
              <a:ext cx="432" cy="192"/>
            </a:xfrm>
            <a:prstGeom prst="rect">
              <a:avLst/>
            </a:prstGeom>
            <a:grpFill/>
            <a:ln w="28575">
              <a:solidFill>
                <a:schemeClr val="tx2"/>
              </a:solidFill>
              <a:miter lim="800000"/>
              <a:headEnd/>
              <a:tailEnd type="none" w="sm" len="sm"/>
            </a:ln>
          </p:spPr>
          <p:txBody>
            <a:bodyPr wrap="none" lIns="45720" rIns="45720" anchor="ctr"/>
            <a:lstStyle/>
            <a:p>
              <a:pPr algn="ctr"/>
              <a:r>
                <a:rPr lang="en-US" sz="2000" b="0" dirty="0">
                  <a:solidFill>
                    <a:srgbClr val="0070C0"/>
                  </a:solidFill>
                  <a:latin typeface="Calibri" panose="020F0502020204030204" pitchFamily="34" charset="0"/>
                  <a:cs typeface="Calibri" panose="020F0502020204030204" pitchFamily="34" charset="0"/>
                </a:rPr>
                <a:t>c3</a:t>
              </a:r>
            </a:p>
          </p:txBody>
        </p:sp>
        <p:sp>
          <p:nvSpPr>
            <p:cNvPr id="104" name="Rectangle 47">
              <a:extLst>
                <a:ext uri="{FF2B5EF4-FFF2-40B4-BE49-F238E27FC236}">
                  <a16:creationId xmlns:a16="http://schemas.microsoft.com/office/drawing/2014/main" id="{F8982A09-FD0D-9143-8BFB-492FA4B67BCA}"/>
                </a:ext>
              </a:extLst>
            </p:cNvPr>
            <p:cNvSpPr>
              <a:spLocks noChangeArrowheads="1"/>
            </p:cNvSpPr>
            <p:nvPr>
              <p:custDataLst>
                <p:tags r:id="rId14"/>
              </p:custDataLst>
            </p:nvPr>
          </p:nvSpPr>
          <p:spPr bwMode="auto">
            <a:xfrm>
              <a:off x="2159" y="4786"/>
              <a:ext cx="432" cy="192"/>
            </a:xfrm>
            <a:prstGeom prst="rect">
              <a:avLst/>
            </a:prstGeom>
            <a:grpFill/>
            <a:ln w="28575">
              <a:solidFill>
                <a:schemeClr val="tx2"/>
              </a:solidFill>
              <a:miter lim="800000"/>
              <a:headEnd/>
              <a:tailEnd type="none" w="sm" len="sm"/>
            </a:ln>
          </p:spPr>
          <p:txBody>
            <a:bodyPr wrap="none" lIns="45720" rIns="45720" anchor="ctr"/>
            <a:lstStyle/>
            <a:p>
              <a:pPr algn="ctr"/>
              <a:r>
                <a:rPr lang="en-US" sz="2000" b="0" dirty="0">
                  <a:solidFill>
                    <a:srgbClr val="0070C0"/>
                  </a:solidFill>
                  <a:latin typeface="Calibri" panose="020F0502020204030204" pitchFamily="34" charset="0"/>
                  <a:cs typeface="Calibri" panose="020F0502020204030204" pitchFamily="34" charset="0"/>
                </a:rPr>
                <a:t>b2</a:t>
              </a:r>
            </a:p>
          </p:txBody>
        </p:sp>
        <p:sp>
          <p:nvSpPr>
            <p:cNvPr id="105" name="Rectangle 48">
              <a:extLst>
                <a:ext uri="{FF2B5EF4-FFF2-40B4-BE49-F238E27FC236}">
                  <a16:creationId xmlns:a16="http://schemas.microsoft.com/office/drawing/2014/main" id="{E18C0919-7849-B74B-8B47-34CED6EAE9CA}"/>
                </a:ext>
              </a:extLst>
            </p:cNvPr>
            <p:cNvSpPr>
              <a:spLocks noChangeArrowheads="1"/>
            </p:cNvSpPr>
            <p:nvPr>
              <p:custDataLst>
                <p:tags r:id="rId15"/>
              </p:custDataLst>
            </p:nvPr>
          </p:nvSpPr>
          <p:spPr bwMode="auto">
            <a:xfrm>
              <a:off x="2159" y="4595"/>
              <a:ext cx="432" cy="192"/>
            </a:xfrm>
            <a:prstGeom prst="rect">
              <a:avLst/>
            </a:prstGeom>
            <a:grpFill/>
            <a:ln w="28575">
              <a:solidFill>
                <a:schemeClr val="tx2"/>
              </a:solidFill>
              <a:miter lim="800000"/>
              <a:headEnd/>
              <a:tailEnd type="none" w="sm" len="sm"/>
            </a:ln>
          </p:spPr>
          <p:txBody>
            <a:bodyPr wrap="none" lIns="45720" rIns="45720" anchor="ctr"/>
            <a:lstStyle/>
            <a:p>
              <a:pPr algn="ctr"/>
              <a:r>
                <a:rPr lang="en-US" sz="2000" b="0" dirty="0">
                  <a:solidFill>
                    <a:srgbClr val="0070C0"/>
                  </a:solidFill>
                  <a:latin typeface="Calibri" panose="020F0502020204030204" pitchFamily="34" charset="0"/>
                  <a:cs typeface="Calibri" panose="020F0502020204030204" pitchFamily="34" charset="0"/>
                </a:rPr>
                <a:t>a1</a:t>
              </a:r>
            </a:p>
          </p:txBody>
        </p:sp>
      </p:grpSp>
      <p:sp>
        <p:nvSpPr>
          <p:cNvPr id="106" name="Rectangle 30">
            <a:extLst>
              <a:ext uri="{FF2B5EF4-FFF2-40B4-BE49-F238E27FC236}">
                <a16:creationId xmlns:a16="http://schemas.microsoft.com/office/drawing/2014/main" id="{65791AE7-8ABA-3F4C-A440-D6EE906E503E}"/>
              </a:ext>
            </a:extLst>
          </p:cNvPr>
          <p:cNvSpPr>
            <a:spLocks noChangeArrowheads="1"/>
          </p:cNvSpPr>
          <p:nvPr>
            <p:custDataLst>
              <p:tags r:id="rId6"/>
            </p:custDataLst>
          </p:nvPr>
        </p:nvSpPr>
        <p:spPr bwMode="auto">
          <a:xfrm>
            <a:off x="8834806" y="3508878"/>
            <a:ext cx="1779588" cy="402161"/>
          </a:xfrm>
          <a:prstGeom prst="rect">
            <a:avLst/>
          </a:prstGeom>
          <a:noFill/>
          <a:ln w="12700">
            <a:noFill/>
            <a:miter lim="800000"/>
            <a:headEnd/>
            <a:tailEnd/>
          </a:ln>
        </p:spPr>
        <p:txBody>
          <a:bodyPr lIns="63500" tIns="25400" rIns="63500" bIns="25400">
            <a:spAutoFit/>
          </a:bodyPr>
          <a:lstStyle/>
          <a:p>
            <a:pPr algn="r">
              <a:lnSpc>
                <a:spcPct val="95000"/>
              </a:lnSpc>
            </a:pPr>
            <a:r>
              <a:rPr lang="en-US" b="0" dirty="0">
                <a:solidFill>
                  <a:schemeClr val="tx2"/>
                </a:solidFill>
                <a:latin typeface="Calibri" panose="020F0502020204030204" pitchFamily="34" charset="0"/>
                <a:cs typeface="Calibri" panose="020F0502020204030204" pitchFamily="34" charset="0"/>
              </a:rPr>
              <a:t>Big-Endian</a:t>
            </a:r>
          </a:p>
        </p:txBody>
      </p:sp>
      <p:sp>
        <p:nvSpPr>
          <p:cNvPr id="107" name="Rectangle 31">
            <a:extLst>
              <a:ext uri="{FF2B5EF4-FFF2-40B4-BE49-F238E27FC236}">
                <a16:creationId xmlns:a16="http://schemas.microsoft.com/office/drawing/2014/main" id="{FC0B9E85-3EFE-9F40-9821-463651BB8C71}"/>
              </a:ext>
            </a:extLst>
          </p:cNvPr>
          <p:cNvSpPr>
            <a:spLocks noChangeArrowheads="1"/>
          </p:cNvSpPr>
          <p:nvPr>
            <p:custDataLst>
              <p:tags r:id="rId7"/>
            </p:custDataLst>
          </p:nvPr>
        </p:nvSpPr>
        <p:spPr bwMode="auto">
          <a:xfrm>
            <a:off x="6604535" y="3575803"/>
            <a:ext cx="2209800" cy="402161"/>
          </a:xfrm>
          <a:prstGeom prst="rect">
            <a:avLst/>
          </a:prstGeom>
          <a:noFill/>
          <a:ln w="12700">
            <a:noFill/>
            <a:miter lim="800000"/>
            <a:headEnd/>
            <a:tailEnd/>
          </a:ln>
        </p:spPr>
        <p:txBody>
          <a:bodyPr wrap="square" lIns="63500" tIns="25400" rIns="63500" bIns="25400">
            <a:spAutoFit/>
          </a:bodyPr>
          <a:lstStyle/>
          <a:p>
            <a:pPr algn="r">
              <a:lnSpc>
                <a:spcPct val="95000"/>
              </a:lnSpc>
            </a:pPr>
            <a:r>
              <a:rPr lang="en-US" b="0" dirty="0">
                <a:solidFill>
                  <a:schemeClr val="tx2"/>
                </a:solidFill>
                <a:latin typeface="Calibri" panose="020F0502020204030204" pitchFamily="34" charset="0"/>
                <a:cs typeface="Calibri" panose="020F0502020204030204" pitchFamily="34" charset="0"/>
              </a:rPr>
              <a:t>Little-Endian</a:t>
            </a:r>
          </a:p>
        </p:txBody>
      </p:sp>
      <p:grpSp>
        <p:nvGrpSpPr>
          <p:cNvPr id="111" name="Group 110">
            <a:extLst>
              <a:ext uri="{FF2B5EF4-FFF2-40B4-BE49-F238E27FC236}">
                <a16:creationId xmlns:a16="http://schemas.microsoft.com/office/drawing/2014/main" id="{5D4A6633-BEB7-F546-8F38-BD67DFC5357F}"/>
              </a:ext>
            </a:extLst>
          </p:cNvPr>
          <p:cNvGrpSpPr/>
          <p:nvPr/>
        </p:nvGrpSpPr>
        <p:grpSpPr>
          <a:xfrm>
            <a:off x="943868" y="4664774"/>
            <a:ext cx="2274982" cy="910773"/>
            <a:chOff x="4565579" y="3145805"/>
            <a:chExt cx="2274982" cy="910773"/>
          </a:xfrm>
        </p:grpSpPr>
        <p:sp>
          <p:nvSpPr>
            <p:cNvPr id="108" name="TextBox 107">
              <a:extLst>
                <a:ext uri="{FF2B5EF4-FFF2-40B4-BE49-F238E27FC236}">
                  <a16:creationId xmlns:a16="http://schemas.microsoft.com/office/drawing/2014/main" id="{523035E5-448E-7540-8308-FAF6D506C309}"/>
                </a:ext>
              </a:extLst>
            </p:cNvPr>
            <p:cNvSpPr txBox="1"/>
            <p:nvPr/>
          </p:nvSpPr>
          <p:spPr>
            <a:xfrm>
              <a:off x="4565579" y="3410247"/>
              <a:ext cx="2274982" cy="646331"/>
            </a:xfrm>
            <a:prstGeom prst="rect">
              <a:avLst/>
            </a:prstGeom>
            <a:solidFill>
              <a:schemeClr val="bg1"/>
            </a:solidFill>
            <a:ln>
              <a:solidFill>
                <a:srgbClr val="0070C0"/>
              </a:solidFill>
            </a:ln>
          </p:spPr>
          <p:txBody>
            <a:bodyPr wrap="none" rtlCol="0">
              <a:spAutoFit/>
            </a:bodyPr>
            <a:lstStyle/>
            <a:p>
              <a:pPr algn="r"/>
              <a:r>
                <a:rPr lang="en-US" dirty="0">
                  <a:solidFill>
                    <a:schemeClr val="tx2"/>
                  </a:solidFill>
                </a:rPr>
                <a:t>MSB</a:t>
              </a:r>
            </a:p>
            <a:p>
              <a:r>
                <a:rPr lang="en-US" dirty="0">
                  <a:solidFill>
                    <a:schemeClr val="tx2"/>
                  </a:solidFill>
                </a:rPr>
                <a:t>Most significant byte</a:t>
              </a:r>
            </a:p>
          </p:txBody>
        </p:sp>
        <p:sp>
          <p:nvSpPr>
            <p:cNvPr id="109" name="Right Arrow 108">
              <a:extLst>
                <a:ext uri="{FF2B5EF4-FFF2-40B4-BE49-F238E27FC236}">
                  <a16:creationId xmlns:a16="http://schemas.microsoft.com/office/drawing/2014/main" id="{6FEDCF98-4493-4B43-AAB4-C6EFE62BCFDC}"/>
                </a:ext>
              </a:extLst>
            </p:cNvPr>
            <p:cNvSpPr/>
            <p:nvPr/>
          </p:nvSpPr>
          <p:spPr>
            <a:xfrm rot="16200000">
              <a:off x="6495414" y="3126859"/>
              <a:ext cx="224085" cy="2619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grpSp>
        <p:nvGrpSpPr>
          <p:cNvPr id="4" name="Group 3">
            <a:extLst>
              <a:ext uri="{FF2B5EF4-FFF2-40B4-BE49-F238E27FC236}">
                <a16:creationId xmlns:a16="http://schemas.microsoft.com/office/drawing/2014/main" id="{D59DBCE3-B5FB-5542-8B19-F8548AF79C28}"/>
              </a:ext>
            </a:extLst>
          </p:cNvPr>
          <p:cNvGrpSpPr/>
          <p:nvPr/>
        </p:nvGrpSpPr>
        <p:grpSpPr>
          <a:xfrm>
            <a:off x="4926449" y="4679174"/>
            <a:ext cx="2339102" cy="850463"/>
            <a:chOff x="7967710" y="2820695"/>
            <a:chExt cx="2339102" cy="850463"/>
          </a:xfrm>
        </p:grpSpPr>
        <p:sp>
          <p:nvSpPr>
            <p:cNvPr id="110" name="TextBox 109">
              <a:extLst>
                <a:ext uri="{FF2B5EF4-FFF2-40B4-BE49-F238E27FC236}">
                  <a16:creationId xmlns:a16="http://schemas.microsoft.com/office/drawing/2014/main" id="{3FEAA893-3CD5-0346-BAAE-16CDC4D4959D}"/>
                </a:ext>
              </a:extLst>
            </p:cNvPr>
            <p:cNvSpPr txBox="1"/>
            <p:nvPr/>
          </p:nvSpPr>
          <p:spPr>
            <a:xfrm>
              <a:off x="7967710" y="3024827"/>
              <a:ext cx="2339102" cy="646331"/>
            </a:xfrm>
            <a:prstGeom prst="rect">
              <a:avLst/>
            </a:prstGeom>
            <a:solidFill>
              <a:schemeClr val="bg1"/>
            </a:solidFill>
            <a:ln>
              <a:solidFill>
                <a:srgbClr val="0070C0"/>
              </a:solidFill>
            </a:ln>
          </p:spPr>
          <p:txBody>
            <a:bodyPr wrap="none" rtlCol="0">
              <a:spAutoFit/>
            </a:bodyPr>
            <a:lstStyle/>
            <a:p>
              <a:r>
                <a:rPr lang="en-US" dirty="0">
                  <a:solidFill>
                    <a:schemeClr val="tx2"/>
                  </a:solidFill>
                </a:rPr>
                <a:t>LSB</a:t>
              </a:r>
            </a:p>
            <a:p>
              <a:r>
                <a:rPr lang="en-US" dirty="0">
                  <a:solidFill>
                    <a:schemeClr val="tx2"/>
                  </a:solidFill>
                </a:rPr>
                <a:t>Least significant byte</a:t>
              </a:r>
            </a:p>
          </p:txBody>
        </p:sp>
        <p:sp>
          <p:nvSpPr>
            <p:cNvPr id="112" name="Right Arrow 111">
              <a:extLst>
                <a:ext uri="{FF2B5EF4-FFF2-40B4-BE49-F238E27FC236}">
                  <a16:creationId xmlns:a16="http://schemas.microsoft.com/office/drawing/2014/main" id="{9452293F-BCCA-D94B-901C-10028C27567C}"/>
                </a:ext>
              </a:extLst>
            </p:cNvPr>
            <p:cNvSpPr/>
            <p:nvPr/>
          </p:nvSpPr>
          <p:spPr>
            <a:xfrm rot="16200000">
              <a:off x="8067752" y="2801749"/>
              <a:ext cx="224085" cy="2619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9" name="TextBox 88">
            <a:extLst>
              <a:ext uri="{FF2B5EF4-FFF2-40B4-BE49-F238E27FC236}">
                <a16:creationId xmlns:a16="http://schemas.microsoft.com/office/drawing/2014/main" id="{2AF9F916-B035-A046-A5C1-1E586733B5A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5" name="Group 4">
            <a:extLst>
              <a:ext uri="{FF2B5EF4-FFF2-40B4-BE49-F238E27FC236}">
                <a16:creationId xmlns:a16="http://schemas.microsoft.com/office/drawing/2014/main" id="{DF4D0814-F9DC-8D01-A108-91485F975BFF}"/>
              </a:ext>
            </a:extLst>
          </p:cNvPr>
          <p:cNvGrpSpPr/>
          <p:nvPr/>
        </p:nvGrpSpPr>
        <p:grpSpPr>
          <a:xfrm>
            <a:off x="8699737" y="4507245"/>
            <a:ext cx="685800" cy="1227815"/>
            <a:chOff x="8699737" y="4507245"/>
            <a:chExt cx="685800" cy="1227815"/>
          </a:xfrm>
        </p:grpSpPr>
        <p:sp>
          <p:nvSpPr>
            <p:cNvPr id="91" name="Rectangle 5">
              <a:extLst>
                <a:ext uri="{FF2B5EF4-FFF2-40B4-BE49-F238E27FC236}">
                  <a16:creationId xmlns:a16="http://schemas.microsoft.com/office/drawing/2014/main" id="{5BD0FFEC-12BA-FB84-873B-956809A45307}"/>
                </a:ext>
              </a:extLst>
            </p:cNvPr>
            <p:cNvSpPr>
              <a:spLocks noChangeArrowheads="1"/>
            </p:cNvSpPr>
            <p:nvPr>
              <p:custDataLst>
                <p:tags r:id="rId8"/>
              </p:custDataLst>
            </p:nvPr>
          </p:nvSpPr>
          <p:spPr bwMode="auto">
            <a:xfrm>
              <a:off x="8699737" y="5430260"/>
              <a:ext cx="685800" cy="304800"/>
            </a:xfrm>
            <a:prstGeom prst="rect">
              <a:avLst/>
            </a:prstGeom>
            <a:solidFill>
              <a:schemeClr val="bg1"/>
            </a:solidFill>
            <a:ln w="25400">
              <a:noFill/>
              <a:miter lim="800000"/>
              <a:headEnd/>
              <a:tailEnd/>
            </a:ln>
          </p:spPr>
          <p:txBody>
            <a:bodyPr wrap="none" anchor="ctr"/>
            <a:lstStyle/>
            <a:p>
              <a:pPr>
                <a:lnSpc>
                  <a:spcPct val="100000"/>
                </a:lnSpc>
              </a:pPr>
              <a:r>
                <a:rPr lang="en-US" sz="2000" b="0" dirty="0">
                  <a:latin typeface="Calibri" panose="020F0502020204030204" pitchFamily="34" charset="0"/>
                  <a:cs typeface="Calibri" panose="020F0502020204030204" pitchFamily="34" charset="0"/>
                </a:rPr>
                <a:t>0x100</a:t>
              </a:r>
            </a:p>
          </p:txBody>
        </p:sp>
        <p:sp>
          <p:nvSpPr>
            <p:cNvPr id="92" name="Rectangle 6">
              <a:extLst>
                <a:ext uri="{FF2B5EF4-FFF2-40B4-BE49-F238E27FC236}">
                  <a16:creationId xmlns:a16="http://schemas.microsoft.com/office/drawing/2014/main" id="{25C019CC-CE18-C51C-D793-7B415F127097}"/>
                </a:ext>
              </a:extLst>
            </p:cNvPr>
            <p:cNvSpPr>
              <a:spLocks noChangeArrowheads="1"/>
            </p:cNvSpPr>
            <p:nvPr>
              <p:custDataLst>
                <p:tags r:id="rId9"/>
              </p:custDataLst>
            </p:nvPr>
          </p:nvSpPr>
          <p:spPr bwMode="auto">
            <a:xfrm>
              <a:off x="8699737" y="5116845"/>
              <a:ext cx="685800" cy="304800"/>
            </a:xfrm>
            <a:prstGeom prst="rect">
              <a:avLst/>
            </a:prstGeom>
            <a:solidFill>
              <a:schemeClr val="bg1"/>
            </a:solidFill>
            <a:ln w="25400">
              <a:noFill/>
              <a:miter lim="800000"/>
              <a:headEnd/>
              <a:tailEnd/>
            </a:ln>
          </p:spPr>
          <p:txBody>
            <a:bodyPr wrap="none" anchor="ctr"/>
            <a:lstStyle/>
            <a:p>
              <a:pPr>
                <a:lnSpc>
                  <a:spcPct val="100000"/>
                </a:lnSpc>
              </a:pPr>
              <a:r>
                <a:rPr lang="en-US" sz="2000" b="0" dirty="0">
                  <a:latin typeface="Calibri" panose="020F0502020204030204" pitchFamily="34" charset="0"/>
                  <a:cs typeface="Calibri" panose="020F0502020204030204" pitchFamily="34" charset="0"/>
                </a:rPr>
                <a:t>0x101</a:t>
              </a:r>
            </a:p>
          </p:txBody>
        </p:sp>
        <p:sp>
          <p:nvSpPr>
            <p:cNvPr id="113" name="Rectangle 7">
              <a:extLst>
                <a:ext uri="{FF2B5EF4-FFF2-40B4-BE49-F238E27FC236}">
                  <a16:creationId xmlns:a16="http://schemas.microsoft.com/office/drawing/2014/main" id="{E545CC64-8FFB-A5C0-457D-8479085E5A5C}"/>
                </a:ext>
              </a:extLst>
            </p:cNvPr>
            <p:cNvSpPr>
              <a:spLocks noChangeArrowheads="1"/>
            </p:cNvSpPr>
            <p:nvPr>
              <p:custDataLst>
                <p:tags r:id="rId10"/>
              </p:custDataLst>
            </p:nvPr>
          </p:nvSpPr>
          <p:spPr bwMode="auto">
            <a:xfrm>
              <a:off x="8699737" y="4786645"/>
              <a:ext cx="685800" cy="304800"/>
            </a:xfrm>
            <a:prstGeom prst="rect">
              <a:avLst/>
            </a:prstGeom>
            <a:solidFill>
              <a:schemeClr val="bg1"/>
            </a:solidFill>
            <a:ln w="25400">
              <a:noFill/>
              <a:miter lim="800000"/>
              <a:headEnd/>
              <a:tailEnd/>
            </a:ln>
          </p:spPr>
          <p:txBody>
            <a:bodyPr wrap="none" anchor="ctr"/>
            <a:lstStyle/>
            <a:p>
              <a:pPr>
                <a:lnSpc>
                  <a:spcPct val="100000"/>
                </a:lnSpc>
              </a:pPr>
              <a:r>
                <a:rPr lang="en-US" sz="2000" b="0" dirty="0">
                  <a:latin typeface="Calibri" panose="020F0502020204030204" pitchFamily="34" charset="0"/>
                  <a:cs typeface="Calibri" panose="020F0502020204030204" pitchFamily="34" charset="0"/>
                </a:rPr>
                <a:t>0x102</a:t>
              </a:r>
            </a:p>
          </p:txBody>
        </p:sp>
        <p:sp>
          <p:nvSpPr>
            <p:cNvPr id="115" name="Rectangle 8">
              <a:extLst>
                <a:ext uri="{FF2B5EF4-FFF2-40B4-BE49-F238E27FC236}">
                  <a16:creationId xmlns:a16="http://schemas.microsoft.com/office/drawing/2014/main" id="{E057EBBF-3C92-7EAD-2438-0B219D43135A}"/>
                </a:ext>
              </a:extLst>
            </p:cNvPr>
            <p:cNvSpPr>
              <a:spLocks noChangeArrowheads="1"/>
            </p:cNvSpPr>
            <p:nvPr>
              <p:custDataLst>
                <p:tags r:id="rId11"/>
              </p:custDataLst>
            </p:nvPr>
          </p:nvSpPr>
          <p:spPr bwMode="auto">
            <a:xfrm>
              <a:off x="8699737" y="4507245"/>
              <a:ext cx="685800" cy="304800"/>
            </a:xfrm>
            <a:prstGeom prst="rect">
              <a:avLst/>
            </a:prstGeom>
            <a:solidFill>
              <a:schemeClr val="bg1"/>
            </a:solidFill>
            <a:ln w="25400">
              <a:noFill/>
              <a:miter lim="800000"/>
              <a:headEnd/>
              <a:tailEnd/>
            </a:ln>
          </p:spPr>
          <p:txBody>
            <a:bodyPr wrap="none" anchor="ctr"/>
            <a:lstStyle/>
            <a:p>
              <a:pPr>
                <a:lnSpc>
                  <a:spcPct val="100000"/>
                </a:lnSpc>
              </a:pPr>
              <a:r>
                <a:rPr lang="en-US" sz="2000" b="0" dirty="0">
                  <a:latin typeface="Calibri" panose="020F0502020204030204" pitchFamily="34" charset="0"/>
                  <a:cs typeface="Calibri" panose="020F0502020204030204" pitchFamily="34" charset="0"/>
                </a:rPr>
                <a:t>0x103</a:t>
              </a:r>
            </a:p>
          </p:txBody>
        </p:sp>
      </p:grpSp>
    </p:spTree>
    <p:extLst>
      <p:ext uri="{BB962C8B-B14F-4D97-AF65-F5344CB8AC3E}">
        <p14:creationId xmlns:p14="http://schemas.microsoft.com/office/powerpoint/2010/main" val="2192982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106" grpId="0"/>
      <p:bldP spid="107" grpId="0"/>
      <p:bldP spid="8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5705441" y="1132946"/>
            <a:ext cx="6222337"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r1,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lsl</a:t>
            </a:r>
            <a:r>
              <a:rPr lang="en-US" sz="1600" dirty="0">
                <a:solidFill>
                  <a:srgbClr val="000000"/>
                </a:solidFill>
                <a:effectLst/>
                <a:latin typeface="Menlo" panose="020B0609030804020204" pitchFamily="49" charset="0"/>
              </a:rPr>
              <a:t>     r1, r1, 2</a:t>
            </a:r>
          </a:p>
          <a:p>
            <a:r>
              <a:rPr lang="en-US" sz="1600" dirty="0">
                <a:solidFill>
                  <a:srgbClr val="000000"/>
                </a:solidFill>
                <a:effectLst/>
                <a:latin typeface="Menlo" panose="020B0609030804020204" pitchFamily="49" charset="0"/>
              </a:rPr>
              <a:t>    add     r2, r0, r1</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a:t>
            </a:r>
            <a:r>
              <a:rPr lang="en-US" sz="1600" dirty="0">
                <a:solidFill>
                  <a:srgbClr val="000000"/>
                </a:solidFill>
                <a:effectLst/>
                <a:latin typeface="Menlo" panose="020B0609030804020204" pitchFamily="49" charset="0"/>
              </a:rPr>
              <a:t>     r3, [r0, 0]   // odd index element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a:t>
            </a:r>
            <a:r>
              <a:rPr lang="en-US" sz="1600" dirty="0">
                <a:solidFill>
                  <a:srgbClr val="000000"/>
                </a:solidFill>
                <a:effectLst/>
                <a:latin typeface="Menlo" panose="020B0609030804020204" pitchFamily="49" charset="0"/>
              </a:rPr>
              <a:t>     r4, [r0, 4]   // even index element</a:t>
            </a:r>
          </a:p>
          <a:p>
            <a:r>
              <a:rPr lang="en-US" sz="1600" dirty="0">
                <a:solidFill>
                  <a:srgbClr val="000000"/>
                </a:solidFill>
                <a:effectLst/>
                <a:latin typeface="Menlo" panose="020B0609030804020204" pitchFamily="49" charset="0"/>
              </a:rPr>
              <a:t>    str     r3, [r0, 4]   // odd to even</a:t>
            </a:r>
          </a:p>
          <a:p>
            <a:r>
              <a:rPr lang="en-US" sz="1600" dirty="0">
                <a:solidFill>
                  <a:srgbClr val="000000"/>
                </a:solidFill>
                <a:effectLst/>
                <a:latin typeface="Menlo" panose="020B0609030804020204" pitchFamily="49" charset="0"/>
              </a:rPr>
              <a:t>    str     r4, [r0, 0]   // even to odd</a:t>
            </a:r>
          </a:p>
          <a:p>
            <a:r>
              <a:rPr lang="en-US" sz="1600" dirty="0">
                <a:solidFill>
                  <a:srgbClr val="000000"/>
                </a:solidFill>
                <a:effectLst/>
                <a:latin typeface="Menlo" panose="020B0609030804020204" pitchFamily="49" charset="0"/>
              </a:rPr>
              <a:t>    add     r0, r0, 8	   // step to next PAIR!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r0, r2</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    </a:t>
            </a:r>
          </a:p>
          <a:p>
            <a:r>
              <a:rPr lang="en-US" sz="1600" dirty="0">
                <a:solidFill>
                  <a:srgbClr val="000000"/>
                </a:solidFill>
                <a:effectLst/>
                <a:latin typeface="Menlo" panose="020B0609030804020204" pitchFamily="49" charset="0"/>
              </a:rPr>
              <a:t>    </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75579"/>
            <a:ext cx="6792686" cy="715294"/>
          </a:xfrm>
        </p:spPr>
        <p:txBody>
          <a:bodyPr/>
          <a:lstStyle/>
          <a:p>
            <a:r>
              <a:rPr lang="en-US" dirty="0"/>
              <a:t>Base Register + Immediate Offset</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51653" y="766715"/>
            <a:ext cx="5275890" cy="566904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a:t>
            </a:r>
            <a:r>
              <a:rPr lang="en-US" sz="1600" dirty="0" err="1">
                <a:solidFill>
                  <a:srgbClr val="000000"/>
                </a:solidFill>
                <a:effectLst/>
                <a:latin typeface="Menlo" panose="020B0609030804020204" pitchFamily="49" charset="0"/>
              </a:rPr>
              <a:t>swb</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.type   </a:t>
            </a:r>
            <a:r>
              <a:rPr lang="en-US" sz="1600" dirty="0" err="1">
                <a:solidFill>
                  <a:srgbClr val="000000"/>
                </a:solidFill>
                <a:effectLst/>
                <a:latin typeface="Menlo" panose="020B0609030804020204" pitchFamily="49" charset="0"/>
              </a:rPr>
              <a:t>swb</a:t>
            </a:r>
            <a:r>
              <a:rPr lang="en-US" sz="1600" dirty="0">
                <a:solidFill>
                  <a:srgbClr val="000000"/>
                </a:solidFill>
                <a:effectLst/>
                <a:latin typeface="Menlo" panose="020B0609030804020204" pitchFamily="49" charset="0"/>
              </a:rPr>
              <a: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r>
              <a:rPr lang="en-US" sz="1600" dirty="0">
                <a:solidFill>
                  <a:srgbClr val="000000"/>
                </a:solidFill>
                <a:effectLst/>
                <a:latin typeface="Menlo" panose="020B0609030804020204" pitchFamily="49" charset="0"/>
              </a:rPr>
              <a:t>    // r0 contains int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len</a:t>
            </a:r>
            <a:r>
              <a:rPr lang="en-US" sz="1600" dirty="0">
                <a:solidFill>
                  <a:srgbClr val="000000"/>
                </a:solidFill>
                <a:effectLst/>
                <a:latin typeface="Menlo" panose="020B0609030804020204" pitchFamily="49" charset="0"/>
              </a:rPr>
              <a:t> must be even!</a:t>
            </a:r>
          </a:p>
          <a:p>
            <a:r>
              <a:rPr lang="en-US" sz="1600" dirty="0">
                <a:solidFill>
                  <a:srgbClr val="000000"/>
                </a:solidFill>
                <a:effectLst/>
                <a:latin typeface="Menlo" panose="020B0609030804020204" pitchFamily="49" charset="0"/>
              </a:rPr>
              <a:t>    // r2 loop termination pointer</a:t>
            </a:r>
          </a:p>
          <a:p>
            <a:r>
              <a:rPr lang="en-US" sz="1600" dirty="0">
                <a:solidFill>
                  <a:srgbClr val="000000"/>
                </a:solidFill>
                <a:effectLst/>
                <a:latin typeface="Menlo" panose="020B0609030804020204" pitchFamily="49" charset="0"/>
              </a:rPr>
              <a:t>    // r3 contains odd offset int</a:t>
            </a:r>
          </a:p>
          <a:p>
            <a:r>
              <a:rPr lang="en-US" sz="1600" dirty="0">
                <a:solidFill>
                  <a:srgbClr val="000000"/>
                </a:solidFill>
                <a:effectLst/>
                <a:latin typeface="Menlo" panose="020B0609030804020204" pitchFamily="49" charset="0"/>
              </a:rPr>
              <a:t>    // r4 contains even even int</a:t>
            </a:r>
          </a:p>
          <a:p>
            <a:r>
              <a:rPr lang="en-US" sz="1600" dirty="0" err="1">
                <a:solidFill>
                  <a:srgbClr val="000000"/>
                </a:solidFill>
                <a:effectLst/>
                <a:latin typeface="Menlo" panose="020B0609030804020204" pitchFamily="49" charset="0"/>
              </a:rPr>
              <a:t>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a:t>
            </a:r>
            <a:r>
              <a:rPr lang="en-US" sz="1600" dirty="0" err="1">
                <a:solidFill>
                  <a:srgbClr val="000000"/>
                </a:solidFill>
                <a:effectLst/>
                <a:latin typeface="Menlo" panose="020B0609030804020204" pitchFamily="49" charset="0"/>
              </a:rPr>
              <a:t>swb</a:t>
            </a:r>
            <a:r>
              <a:rPr lang="en-US" sz="1600" dirty="0">
                <a:solidFill>
                  <a:srgbClr val="000000"/>
                </a:solidFill>
                <a:effectLst/>
                <a:latin typeface="Menlo" panose="020B0609030804020204" pitchFamily="49" charset="0"/>
              </a:rPr>
              <a:t>, (. - </a:t>
            </a:r>
            <a:r>
              <a:rPr lang="en-US" sz="1600" dirty="0" err="1">
                <a:solidFill>
                  <a:srgbClr val="000000"/>
                </a:solidFill>
                <a:effectLst/>
                <a:latin typeface="Menlo" panose="020B0609030804020204" pitchFamily="49" charset="0"/>
              </a:rPr>
              <a:t>swb</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4933578" y="3006572"/>
            <a:ext cx="1796379" cy="743359"/>
          </a:xfrm>
          <a:prstGeom prst="uturnArrow">
            <a:avLst>
              <a:gd name="adj1" fmla="val 4237"/>
              <a:gd name="adj2" fmla="val 10700"/>
              <a:gd name="adj3" fmla="val 25000"/>
              <a:gd name="adj4" fmla="val 43750"/>
              <a:gd name="adj5" fmla="val 58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8206336" y="4012365"/>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D79F11DE-C2F2-8FAB-972C-744D3FEACA6E}"/>
              </a:ext>
            </a:extLst>
          </p:cNvPr>
          <p:cNvSpPr txBox="1"/>
          <p:nvPr/>
        </p:nvSpPr>
        <p:spPr>
          <a:xfrm>
            <a:off x="8328685" y="1273094"/>
            <a:ext cx="1672253"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pre loop guard</a:t>
            </a:r>
          </a:p>
        </p:txBody>
      </p:sp>
    </p:spTree>
    <p:extLst>
      <p:ext uri="{BB962C8B-B14F-4D97-AF65-F5344CB8AC3E}">
        <p14:creationId xmlns:p14="http://schemas.microsoft.com/office/powerpoint/2010/main" val="147595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9A6DBEC9-405A-33BB-D5FA-8621F062DE82}"/>
              </a:ext>
            </a:extLst>
          </p:cNvPr>
          <p:cNvSpPr/>
          <p:nvPr/>
        </p:nvSpPr>
        <p:spPr bwMode="auto">
          <a:xfrm>
            <a:off x="2212948" y="3627596"/>
            <a:ext cx="6391122" cy="3230404"/>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count(char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len</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 = 0;</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a:t>
            </a:r>
            <a:br>
              <a:rPr lang="en-US" dirty="0">
                <a:solidFill>
                  <a:schemeClr val="tx2"/>
                </a:solidFill>
                <a:latin typeface="Consolas" panose="020B0609020204030204" pitchFamily="49" charset="0"/>
                <a:cs typeface="Consolas" panose="020B0609020204030204" pitchFamily="49" charset="0"/>
              </a:rPr>
            </a:b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for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 0;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&lt; </a:t>
            </a:r>
            <a:r>
              <a:rPr lang="en-US" dirty="0" err="1">
                <a:solidFill>
                  <a:schemeClr val="tx2"/>
                </a:solidFill>
                <a:latin typeface="Consolas" panose="020B0609020204030204" pitchFamily="49" charset="0"/>
                <a:cs typeface="Consolas" panose="020B0609020204030204" pitchFamily="49" charset="0"/>
              </a:rPr>
              <a:t>len</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a:t>
            </a:r>
          </a:p>
          <a:p>
            <a:r>
              <a:rPr lang="en-US" dirty="0">
                <a:solidFill>
                  <a:schemeClr val="tx2"/>
                </a:solidFill>
                <a:latin typeface="Consolas" panose="020B0609020204030204" pitchFamily="49" charset="0"/>
                <a:cs typeface="Consolas" panose="020B0609020204030204" pitchFamily="49" charset="0"/>
              </a:rPr>
              <a:t>        if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&gt;= 'A') &amp;&amp;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&lt;= 'Z'))</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a:t>
            </a:r>
          </a:p>
          <a:p>
            <a:r>
              <a:rPr lang="en-US" dirty="0">
                <a:solidFill>
                  <a:schemeClr val="tx2"/>
                </a:solidFill>
                <a:latin typeface="Consolas" panose="020B0609020204030204" pitchFamily="49" charset="0"/>
                <a:cs typeface="Consolas" panose="020B0609020204030204" pitchFamily="49" charset="0"/>
              </a:rPr>
              <a:t>    return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210208"/>
            <a:ext cx="9799455" cy="436880"/>
          </a:xfrm>
        </p:spPr>
        <p:txBody>
          <a:bodyPr/>
          <a:lstStyle/>
          <a:p>
            <a:r>
              <a:rPr lang="en-US" dirty="0"/>
              <a:t>Base Register Addressing + Offset register</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1360934" y="642563"/>
            <a:ext cx="9176437" cy="2945368"/>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#include &lt;</a:t>
            </a:r>
            <a:r>
              <a:rPr lang="en-US" dirty="0" err="1">
                <a:solidFill>
                  <a:schemeClr val="tx2"/>
                </a:solidFill>
                <a:latin typeface="Consolas" panose="020B0609020204030204" pitchFamily="49" charset="0"/>
                <a:cs typeface="Consolas" panose="020B0609020204030204" pitchFamily="49" charset="0"/>
              </a:rPr>
              <a:t>stdio.h</a:t>
            </a:r>
            <a:r>
              <a:rPr lang="en-US" dirty="0">
                <a:solidFill>
                  <a:schemeClr val="tx2"/>
                </a:solidFill>
                <a:latin typeface="Consolas" panose="020B0609020204030204" pitchFamily="49" charset="0"/>
                <a:cs typeface="Consolas" panose="020B0609020204030204" pitchFamily="49" charset="0"/>
              </a:rPr>
              <a:t>&gt;</a:t>
            </a:r>
          </a:p>
          <a:p>
            <a:r>
              <a:rPr lang="en-US" dirty="0">
                <a:solidFill>
                  <a:schemeClr val="tx2"/>
                </a:solidFill>
                <a:latin typeface="Consolas" panose="020B0609020204030204" pitchFamily="49" charset="0"/>
                <a:cs typeface="Consolas" panose="020B0609020204030204" pitchFamily="49" charset="0"/>
              </a:rPr>
              <a:t>#include &lt;</a:t>
            </a:r>
            <a:r>
              <a:rPr lang="en-US" dirty="0" err="1">
                <a:solidFill>
                  <a:schemeClr val="tx2"/>
                </a:solidFill>
                <a:latin typeface="Consolas" panose="020B0609020204030204" pitchFamily="49" charset="0"/>
                <a:cs typeface="Consolas" panose="020B0609020204030204" pitchFamily="49" charset="0"/>
              </a:rPr>
              <a:t>stdlib.h</a:t>
            </a:r>
            <a:r>
              <a:rPr lang="en-US" dirty="0">
                <a:solidFill>
                  <a:schemeClr val="tx2"/>
                </a:solidFill>
                <a:latin typeface="Consolas" panose="020B0609020204030204" pitchFamily="49" charset="0"/>
                <a:cs typeface="Consolas" panose="020B0609020204030204" pitchFamily="49" charset="0"/>
              </a:rPr>
              <a:t>&gt;</a:t>
            </a:r>
          </a:p>
          <a:p>
            <a:r>
              <a:rPr lang="en-US" dirty="0">
                <a:solidFill>
                  <a:schemeClr val="tx2"/>
                </a:solidFill>
                <a:latin typeface="Consolas" panose="020B0609020204030204" pitchFamily="49" charset="0"/>
                <a:cs typeface="Consolas" panose="020B0609020204030204" pitchFamily="49" charset="0"/>
              </a:rPr>
              <a:t>int count(char *, int);</a:t>
            </a:r>
          </a:p>
          <a:p>
            <a:r>
              <a:rPr lang="en-US" dirty="0">
                <a:solidFill>
                  <a:schemeClr val="tx2"/>
                </a:solidFill>
                <a:latin typeface="Consolas" panose="020B0609020204030204" pitchFamily="49" charset="0"/>
                <a:cs typeface="Consolas" panose="020B0609020204030204" pitchFamily="49" charset="0"/>
              </a:rPr>
              <a:t>int main(void)</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char msg[] ="Hello CSE30! We Are </a:t>
            </a:r>
            <a:r>
              <a:rPr lang="en-US" dirty="0" err="1">
                <a:solidFill>
                  <a:schemeClr val="tx2"/>
                </a:solidFill>
                <a:latin typeface="Consolas" panose="020B0609020204030204" pitchFamily="49" charset="0"/>
                <a:cs typeface="Consolas" panose="020B0609020204030204" pitchFamily="49" charset="0"/>
              </a:rPr>
              <a:t>CountinG</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UpPER</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cASe</a:t>
            </a:r>
            <a:r>
              <a:rPr lang="en-US" dirty="0">
                <a:solidFill>
                  <a:schemeClr val="tx2"/>
                </a:solidFill>
                <a:latin typeface="Consolas" panose="020B0609020204030204" pitchFamily="49" charset="0"/>
                <a:cs typeface="Consolas" panose="020B0609020204030204" pitchFamily="49" charset="0"/>
              </a:rPr>
              <a:t> letters!";</a:t>
            </a:r>
          </a:p>
          <a:p>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("%d\n", count(msg, </a:t>
            </a:r>
            <a:r>
              <a:rPr lang="en-US" dirty="0" err="1">
                <a:solidFill>
                  <a:srgbClr val="000000"/>
                </a:solidFill>
                <a:effectLst/>
                <a:latin typeface="Menlo" panose="020B0609030804020204" pitchFamily="49" charset="0"/>
              </a:rPr>
              <a:t>sizeof</a:t>
            </a:r>
            <a:r>
              <a:rPr lang="en-US" dirty="0">
                <a:solidFill>
                  <a:srgbClr val="000000"/>
                </a:solidFill>
                <a:effectLst/>
                <a:latin typeface="Menlo" panose="020B0609030804020204" pitchFamily="49" charset="0"/>
              </a:rPr>
              <a:t>(msg)/</a:t>
            </a:r>
            <a:r>
              <a:rPr lang="en-US" dirty="0" err="1">
                <a:solidFill>
                  <a:srgbClr val="000000"/>
                </a:solidFill>
                <a:effectLst/>
                <a:latin typeface="Menlo" panose="020B0609030804020204" pitchFamily="49" charset="0"/>
              </a:rPr>
              <a:t>sizeof</a:t>
            </a:r>
            <a:r>
              <a:rPr lang="en-US" dirty="0">
                <a:solidFill>
                  <a:srgbClr val="000000"/>
                </a:solidFill>
                <a:effectLst/>
                <a:latin typeface="Menlo" panose="020B0609030804020204" pitchFamily="49" charset="0"/>
              </a:rPr>
              <a:t>(*msg)));</a:t>
            </a:r>
          </a:p>
          <a:p>
            <a:r>
              <a:rPr lang="en-US" dirty="0">
                <a:solidFill>
                  <a:schemeClr val="tx2"/>
                </a:solidFill>
                <a:latin typeface="Consolas" panose="020B0609020204030204" pitchFamily="49" charset="0"/>
                <a:cs typeface="Consolas" panose="020B0609020204030204" pitchFamily="49" charset="0"/>
              </a:rPr>
              <a:t>    return EXIT_SUCCESS;</a:t>
            </a:r>
          </a:p>
          <a:p>
            <a:r>
              <a:rPr lang="en-US" dirty="0">
                <a:solidFill>
                  <a:schemeClr val="tx2"/>
                </a:solidFill>
                <a:latin typeface="Consolas" panose="020B0609020204030204" pitchFamily="49" charset="0"/>
                <a:cs typeface="Consolas" panose="020B060902020403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30693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7238213" y="880086"/>
            <a:ext cx="3994493" cy="5866745"/>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count: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a:t>
            </a:r>
          </a:p>
          <a:p>
            <a:r>
              <a:rPr lang="en-US" sz="1600" dirty="0">
                <a:solidFill>
                  <a:srgbClr val="000000"/>
                </a:solidFill>
                <a:latin typeface="Menlo" panose="020B0609030804020204" pitchFamily="49" charset="0"/>
              </a:rPr>
              <a:t>    </a:t>
            </a:r>
            <a:r>
              <a:rPr lang="en-US" sz="1600" dirty="0">
                <a:solidFill>
                  <a:srgbClr val="000000"/>
                </a:solidFill>
                <a:effectLst/>
                <a:latin typeface="Menlo" panose="020B0609030804020204" pitchFamily="49" charset="0"/>
              </a:rPr>
              <a:t>mov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r1,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mov     r3, 0</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Lfor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r1</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bge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ldrb</a:t>
            </a:r>
            <a:r>
              <a:rPr lang="en-US" sz="1600" dirty="0">
                <a:solidFill>
                  <a:srgbClr val="000000"/>
                </a:solidFill>
                <a:effectLst/>
                <a:latin typeface="Menlo" panose="020B0609030804020204" pitchFamily="49" charset="0"/>
              </a:rPr>
              <a:t>    r4, [r0,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r4, 'A'</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Lendif</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r4, 'Z'</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bgt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Lendif</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r2, r2, 1</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Lendif</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r3, r3, 1</a:t>
            </a:r>
          </a:p>
          <a:p>
            <a:r>
              <a:rPr lang="en-US" sz="1600" dirty="0">
                <a:solidFill>
                  <a:srgbClr val="000000"/>
                </a:solidFill>
                <a:effectLst/>
                <a:latin typeface="Menlo" panose="020B0609030804020204" pitchFamily="49" charset="0"/>
              </a:rPr>
              <a:t>    b       .</a:t>
            </a:r>
            <a:r>
              <a:rPr lang="en-US" sz="1600" dirty="0" err="1">
                <a:solidFill>
                  <a:srgbClr val="000000"/>
                </a:solidFill>
                <a:effectLst/>
                <a:latin typeface="Menlo" panose="020B0609030804020204" pitchFamily="49" charset="0"/>
              </a:rPr>
              <a:t>Lfor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mov     r0, r2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75579"/>
            <a:ext cx="6792686" cy="715294"/>
          </a:xfrm>
        </p:spPr>
        <p:txBody>
          <a:bodyPr/>
          <a:lstStyle/>
          <a:p>
            <a:r>
              <a:rPr lang="en-US" dirty="0"/>
              <a:t>Base Register + Offset register</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1616891" y="822387"/>
            <a:ext cx="4162057" cy="5866745"/>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count</a:t>
            </a:r>
          </a:p>
          <a:p>
            <a:r>
              <a:rPr lang="en-US" sz="1600" dirty="0">
                <a:solidFill>
                  <a:srgbClr val="000000"/>
                </a:solidFill>
                <a:effectLst/>
                <a:latin typeface="Menlo" panose="020B0609030804020204" pitchFamily="49" charset="0"/>
              </a:rPr>
              <a:t>    .type   count,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r>
              <a:rPr lang="en-US" sz="1600" dirty="0">
                <a:solidFill>
                  <a:srgbClr val="000000"/>
                </a:solidFill>
                <a:effectLst/>
                <a:latin typeface="Menlo" panose="020B0609030804020204" pitchFamily="49" charset="0"/>
              </a:rPr>
              <a:t>    // r0 contains char *</a:t>
            </a:r>
            <a:r>
              <a:rPr lang="en-US" sz="1600" dirty="0" err="1">
                <a:solidFill>
                  <a:srgbClr val="000000"/>
                </a:solidFill>
                <a:effectLst/>
                <a:latin typeface="Menlo" panose="020B0609030804020204" pitchFamily="49" charset="0"/>
              </a:rPr>
              <a:t>ptr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len</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contains int </a:t>
            </a:r>
            <a:r>
              <a:rPr lang="en-US" sz="1600" dirty="0" err="1">
                <a:solidFill>
                  <a:srgbClr val="000000"/>
                </a:solidFill>
                <a:effectLst/>
                <a:latin typeface="Menlo" panose="020B0609030804020204" pitchFamily="49" charset="0"/>
              </a:rPr>
              <a:t>i</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r4 contains char</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count: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count, (. - count)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5830635" y="4217379"/>
            <a:ext cx="3007388" cy="559006"/>
          </a:xfrm>
          <a:prstGeom prst="uturnArrow">
            <a:avLst>
              <a:gd name="adj1" fmla="val 4237"/>
              <a:gd name="adj2" fmla="val 10700"/>
              <a:gd name="adj3" fmla="val 25000"/>
              <a:gd name="adj4" fmla="val 43750"/>
              <a:gd name="adj5" fmla="val 380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4" name="U-Turn Arrow 13">
            <a:extLst>
              <a:ext uri="{FF2B5EF4-FFF2-40B4-BE49-F238E27FC236}">
                <a16:creationId xmlns:a16="http://schemas.microsoft.com/office/drawing/2014/main" id="{0E89DB8B-B387-B68B-8418-DACD3EF7BBB2}"/>
              </a:ext>
            </a:extLst>
          </p:cNvPr>
          <p:cNvSpPr/>
          <p:nvPr/>
        </p:nvSpPr>
        <p:spPr>
          <a:xfrm rot="16200000" flipH="1" flipV="1">
            <a:off x="9544328" y="4935274"/>
            <a:ext cx="1320271" cy="443485"/>
          </a:xfrm>
          <a:prstGeom prst="uturnArrow">
            <a:avLst>
              <a:gd name="adj1" fmla="val 4237"/>
              <a:gd name="adj2" fmla="val 10700"/>
              <a:gd name="adj3" fmla="val 25000"/>
              <a:gd name="adj4" fmla="val 43750"/>
              <a:gd name="adj5" fmla="val 86415"/>
            </a:avLst>
          </a:prstGeom>
          <a:solidFill>
            <a:srgbClr val="2C895B"/>
          </a:solidFill>
          <a:ln>
            <a:solidFill>
              <a:srgbClr val="2C8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6" name="U-Turn Arrow 15">
            <a:extLst>
              <a:ext uri="{FF2B5EF4-FFF2-40B4-BE49-F238E27FC236}">
                <a16:creationId xmlns:a16="http://schemas.microsoft.com/office/drawing/2014/main" id="{9C91B55C-A61F-642E-0C0E-2389DACB88DD}"/>
              </a:ext>
            </a:extLst>
          </p:cNvPr>
          <p:cNvSpPr/>
          <p:nvPr/>
        </p:nvSpPr>
        <p:spPr>
          <a:xfrm rot="16200000" flipH="1" flipV="1">
            <a:off x="9735491" y="5174171"/>
            <a:ext cx="748976" cy="314979"/>
          </a:xfrm>
          <a:prstGeom prst="uturnArrow">
            <a:avLst>
              <a:gd name="adj1" fmla="val 4237"/>
              <a:gd name="adj2" fmla="val 10700"/>
              <a:gd name="adj3" fmla="val 25000"/>
              <a:gd name="adj4" fmla="val 43750"/>
              <a:gd name="adj5" fmla="val 86415"/>
            </a:avLst>
          </a:prstGeom>
          <a:solidFill>
            <a:srgbClr val="2C895B"/>
          </a:solidFill>
          <a:ln>
            <a:solidFill>
              <a:srgbClr val="2C8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9774325" y="3215140"/>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Tree>
    <p:extLst>
      <p:ext uri="{BB962C8B-B14F-4D97-AF65-F5344CB8AC3E}">
        <p14:creationId xmlns:p14="http://schemas.microsoft.com/office/powerpoint/2010/main" val="4106188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29D4FB0-EB24-D9AB-6E0C-E145581A153D}"/>
              </a:ext>
            </a:extLst>
          </p:cNvPr>
          <p:cNvSpPr>
            <a:spLocks noGrp="1"/>
          </p:cNvSpPr>
          <p:nvPr>
            <p:ph sz="quarter" idx="15"/>
          </p:nvPr>
        </p:nvSpPr>
        <p:spPr>
          <a:xfrm>
            <a:off x="850162" y="5214671"/>
            <a:ext cx="4408377" cy="1239459"/>
          </a:xfrm>
          <a:solidFill>
            <a:schemeClr val="accent4">
              <a:lumMod val="20000"/>
              <a:lumOff val="80000"/>
            </a:schemeClr>
          </a:solidFill>
          <a:ln>
            <a:solidFill>
              <a:srgbClr val="0070C0"/>
            </a:solidFill>
          </a:ln>
        </p:spPr>
        <p:txBody>
          <a:bodyPr/>
          <a:lstStyle/>
          <a:p>
            <a:r>
              <a:rPr lang="en-US" dirty="0"/>
              <a:t>Make sure to index by bytes and increment the index register by </a:t>
            </a:r>
            <a:r>
              <a:rPr lang="en-US" dirty="0" err="1"/>
              <a:t>sizeof</a:t>
            </a:r>
            <a:r>
              <a:rPr lang="en-US" dirty="0"/>
              <a:t>(int) = 4</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496577" y="79997"/>
            <a:ext cx="10515600" cy="413989"/>
          </a:xfrm>
        </p:spPr>
        <p:txBody>
          <a:bodyPr/>
          <a:lstStyle/>
          <a:p>
            <a:r>
              <a:rPr lang="en-US" dirty="0"/>
              <a:t>Base Register + Register Offset Two Buffers</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114181" y="493986"/>
            <a:ext cx="5722076" cy="4370546"/>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stdio.h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stdlib.h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#define SZ 6</a:t>
            </a:r>
          </a:p>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cpy</a:t>
            </a:r>
            <a:r>
              <a:rPr lang="en-US" dirty="0">
                <a:solidFill>
                  <a:srgbClr val="000000"/>
                </a:solidFill>
                <a:effectLst/>
                <a:latin typeface="Menlo" panose="020B0609030804020204" pitchFamily="49" charset="0"/>
              </a:rPr>
              <a:t>(char *,char *, int);</a:t>
            </a:r>
          </a:p>
          <a:p>
            <a:r>
              <a:rPr lang="en-US" dirty="0">
                <a:solidFill>
                  <a:srgbClr val="000000"/>
                </a:solidFill>
                <a:effectLst/>
                <a:latin typeface="Menlo" panose="020B0609030804020204" pitchFamily="49" charset="0"/>
              </a:rPr>
              <a:t>int main(void)</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char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[SZ] = </a:t>
            </a:r>
          </a:p>
          <a:p>
            <a:r>
              <a:rPr lang="en-US" dirty="0">
                <a:solidFill>
                  <a:srgbClr val="000000"/>
                </a:solidFill>
                <a:latin typeface="Menlo" panose="020B0609030804020204" pitchFamily="49" charset="0"/>
              </a:rPr>
              <a:t>	</a:t>
            </a:r>
            <a:r>
              <a:rPr lang="en-US" dirty="0">
                <a:solidFill>
                  <a:srgbClr val="000000"/>
                </a:solidFill>
                <a:effectLst/>
                <a:latin typeface="Menlo" panose="020B0609030804020204" pitchFamily="49" charset="0"/>
              </a:rPr>
              <a:t>{'a', 'b', 'c', 'd', 'e', '\0'};</a:t>
            </a:r>
          </a:p>
          <a:p>
            <a:r>
              <a:rPr lang="en-US" dirty="0">
                <a:solidFill>
                  <a:srgbClr val="000000"/>
                </a:solidFill>
                <a:effectLst/>
                <a:latin typeface="Menlo" panose="020B0609030804020204" pitchFamily="49" charset="0"/>
              </a:rPr>
              <a:t>    char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[SZ];</a:t>
            </a:r>
          </a:p>
          <a:p>
            <a:br>
              <a:rPr lang="en-US" dirty="0">
                <a:solidFill>
                  <a:srgbClr val="000000"/>
                </a:solidFill>
                <a:effectLst/>
                <a:latin typeface="Menlo" panose="020B0609030804020204" pitchFamily="49" charset="0"/>
              </a:rPr>
            </a:b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cpy</a:t>
            </a:r>
            <a:r>
              <a:rPr lang="en-US" dirty="0">
                <a:solidFill>
                  <a:srgbClr val="000000"/>
                </a:solidFill>
                <a:effectLst/>
                <a:latin typeface="Menlo" panose="020B0609030804020204" pitchFamily="49" charset="0"/>
              </a:rPr>
              <a:t>(</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SZ);</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("%s\n",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return EXIT_SUCCESS;</a:t>
            </a:r>
          </a:p>
          <a:p>
            <a:r>
              <a:rPr lang="en-US" dirty="0">
                <a:solidFill>
                  <a:srgbClr val="000000"/>
                </a:solidFill>
                <a:effectLst/>
                <a:latin typeface="Menlo" panose="020B060903080402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5" name="Rounded Rectangle 4">
            <a:extLst>
              <a:ext uri="{FF2B5EF4-FFF2-40B4-BE49-F238E27FC236}">
                <a16:creationId xmlns:a16="http://schemas.microsoft.com/office/drawing/2014/main" id="{729BDE7D-1DD5-0F99-199A-505D6032E07E}"/>
              </a:ext>
            </a:extLst>
          </p:cNvPr>
          <p:cNvSpPr/>
          <p:nvPr/>
        </p:nvSpPr>
        <p:spPr bwMode="auto">
          <a:xfrm>
            <a:off x="6553095" y="440864"/>
            <a:ext cx="4408377" cy="630596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//code</a:t>
            </a:r>
          </a:p>
          <a:p>
            <a:r>
              <a:rPr lang="en-US" dirty="0" err="1">
                <a:solidFill>
                  <a:schemeClr val="tx2"/>
                </a:solidFill>
                <a:latin typeface="Consolas" panose="020B0609020204030204" pitchFamily="49" charset="0"/>
                <a:cs typeface="Consolas" panose="020B0609020204030204" pitchFamily="49" charset="0"/>
              </a:rPr>
              <a:t>cpy</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push    {r4, r5,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add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FP_OFF</a:t>
            </a:r>
          </a:p>
          <a:p>
            <a:r>
              <a:rPr lang="en-US" dirty="0">
                <a:solidFill>
                  <a:schemeClr val="tx2"/>
                </a:solidFill>
                <a:latin typeface="Consolas" panose="020B0609020204030204" pitchFamily="49" charset="0"/>
                <a:cs typeface="Consolas" panose="020B0609020204030204" pitchFamily="49" charset="0"/>
              </a:rPr>
              <a:t>    // r0 contains char *</a:t>
            </a:r>
            <a:r>
              <a:rPr lang="en-US" dirty="0" err="1">
                <a:solidFill>
                  <a:schemeClr val="tx2"/>
                </a:solidFill>
                <a:latin typeface="Consolas" panose="020B0609020204030204" pitchFamily="49" charset="0"/>
                <a:cs typeface="Consolas" panose="020B0609020204030204" pitchFamily="49" charset="0"/>
              </a:rPr>
              <a:t>src</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 r1 contains char *</a:t>
            </a:r>
            <a:r>
              <a:rPr lang="en-US" dirty="0" err="1">
                <a:solidFill>
                  <a:schemeClr val="tx2"/>
                </a:solidFill>
                <a:latin typeface="Consolas" panose="020B0609020204030204" pitchFamily="49" charset="0"/>
                <a:cs typeface="Consolas" panose="020B0609020204030204" pitchFamily="49" charset="0"/>
              </a:rPr>
              <a:t>dst</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 r2 contains int </a:t>
            </a:r>
            <a:r>
              <a:rPr lang="en-US" dirty="0" err="1">
                <a:solidFill>
                  <a:schemeClr val="tx2"/>
                </a:solidFill>
                <a:latin typeface="Consolas" panose="020B0609020204030204" pitchFamily="49" charset="0"/>
                <a:cs typeface="Consolas" panose="020B0609020204030204" pitchFamily="49" charset="0"/>
              </a:rPr>
              <a:t>len</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 r3 contains int </a:t>
            </a:r>
            <a:r>
              <a:rPr lang="en-US" dirty="0" err="1">
                <a:solidFill>
                  <a:schemeClr val="tx2"/>
                </a:solidFill>
                <a:latin typeface="Consolas" panose="020B0609020204030204" pitchFamily="49" charset="0"/>
                <a:cs typeface="Consolas" panose="020B0609020204030204" pitchFamily="49" charset="0"/>
              </a:rPr>
              <a:t>i</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 r4 contains char</a:t>
            </a:r>
          </a:p>
          <a:p>
            <a:r>
              <a:rPr lang="en-US" dirty="0">
                <a:solidFill>
                  <a:schemeClr val="tx2"/>
                </a:solidFill>
                <a:latin typeface="Consolas" panose="020B0609020204030204" pitchFamily="49" charset="0"/>
                <a:cs typeface="Consolas" panose="020B0609020204030204" pitchFamily="49" charset="0"/>
              </a:rPr>
              <a:t>    mov     r3, 0</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Lfor</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cmp</a:t>
            </a:r>
            <a:r>
              <a:rPr lang="en-US" dirty="0">
                <a:solidFill>
                  <a:schemeClr val="tx2"/>
                </a:solidFill>
                <a:latin typeface="Consolas" panose="020B0609020204030204" pitchFamily="49" charset="0"/>
                <a:cs typeface="Consolas" panose="020B0609020204030204" pitchFamily="49" charset="0"/>
              </a:rPr>
              <a:t>     r3, r2</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bge</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Ldone</a:t>
            </a:r>
            <a:r>
              <a:rPr lang="en-US" dirty="0">
                <a:solidFill>
                  <a:schemeClr val="tx2"/>
                </a:solidFill>
                <a:latin typeface="Consolas" panose="020B0609020204030204" pitchFamily="49" charset="0"/>
                <a:cs typeface="Consolas" panose="020B0609020204030204" pitchFamily="49" charset="0"/>
              </a:rPr>
              <a:t>     </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ldrb</a:t>
            </a:r>
            <a:r>
              <a:rPr lang="en-US" dirty="0">
                <a:solidFill>
                  <a:schemeClr val="tx2"/>
                </a:solidFill>
                <a:latin typeface="Consolas" panose="020B0609020204030204" pitchFamily="49" charset="0"/>
                <a:cs typeface="Consolas" panose="020B0609020204030204" pitchFamily="49" charset="0"/>
              </a:rPr>
              <a:t>    r4, [r0, r3]</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strb</a:t>
            </a:r>
            <a:r>
              <a:rPr lang="en-US" dirty="0">
                <a:solidFill>
                  <a:schemeClr val="tx2"/>
                </a:solidFill>
                <a:latin typeface="Consolas" panose="020B0609020204030204" pitchFamily="49" charset="0"/>
                <a:cs typeface="Consolas" panose="020B0609020204030204" pitchFamily="49" charset="0"/>
              </a:rPr>
              <a:t>    r4, [r1, r3]</a:t>
            </a:r>
          </a:p>
          <a:p>
            <a:r>
              <a:rPr lang="en-US" dirty="0">
                <a:solidFill>
                  <a:schemeClr val="tx2"/>
                </a:solidFill>
                <a:latin typeface="Consolas" panose="020B0609020204030204" pitchFamily="49" charset="0"/>
                <a:cs typeface="Consolas" panose="020B0609020204030204" pitchFamily="49" charset="0"/>
              </a:rPr>
              <a:t>    add     r3, r3, 1</a:t>
            </a:r>
          </a:p>
          <a:p>
            <a:r>
              <a:rPr lang="en-US" dirty="0">
                <a:solidFill>
                  <a:schemeClr val="tx2"/>
                </a:solidFill>
                <a:latin typeface="Consolas" panose="020B0609020204030204" pitchFamily="49" charset="0"/>
                <a:cs typeface="Consolas" panose="020B0609020204030204" pitchFamily="49" charset="0"/>
              </a:rPr>
              <a:t>    b       .</a:t>
            </a:r>
            <a:r>
              <a:rPr lang="en-US" dirty="0" err="1">
                <a:solidFill>
                  <a:schemeClr val="tx2"/>
                </a:solidFill>
                <a:latin typeface="Consolas" panose="020B0609020204030204" pitchFamily="49" charset="0"/>
                <a:cs typeface="Consolas" panose="020B0609020204030204" pitchFamily="49" charset="0"/>
              </a:rPr>
              <a:t>Lfor</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Ldone</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sub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a:p>
            <a:r>
              <a:rPr lang="en-US" dirty="0">
                <a:solidFill>
                  <a:schemeClr val="tx2"/>
                </a:solidFill>
                <a:latin typeface="Consolas" panose="020B0609020204030204" pitchFamily="49" charset="0"/>
                <a:cs typeface="Consolas" panose="020B0609020204030204" pitchFamily="49" charset="0"/>
              </a:rPr>
              <a:t>    pop     {r4, r5,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bx      </a:t>
            </a:r>
            <a:r>
              <a:rPr lang="en-US" dirty="0" err="1">
                <a:solidFill>
                  <a:schemeClr val="tx2"/>
                </a:solidFill>
                <a:latin typeface="Consolas" panose="020B0609020204030204" pitchFamily="49" charset="0"/>
                <a:cs typeface="Consolas" panose="020B0609020204030204" pitchFamily="49" charset="0"/>
              </a:rPr>
              <a:t>lr</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code</a:t>
            </a:r>
          </a:p>
        </p:txBody>
      </p:sp>
      <p:sp>
        <p:nvSpPr>
          <p:cNvPr id="8" name="TextBox 7">
            <a:extLst>
              <a:ext uri="{FF2B5EF4-FFF2-40B4-BE49-F238E27FC236}">
                <a16:creationId xmlns:a16="http://schemas.microsoft.com/office/drawing/2014/main" id="{DD116963-56AC-3250-FF56-7DC73B80D68D}"/>
              </a:ext>
            </a:extLst>
          </p:cNvPr>
          <p:cNvSpPr txBox="1"/>
          <p:nvPr/>
        </p:nvSpPr>
        <p:spPr>
          <a:xfrm>
            <a:off x="9678560" y="4748286"/>
            <a:ext cx="2214215" cy="646331"/>
          </a:xfrm>
          <a:prstGeom prst="rect">
            <a:avLst/>
          </a:prstGeom>
          <a:solidFill>
            <a:schemeClr val="accent4">
              <a:lumMod val="20000"/>
              <a:lumOff val="80000"/>
            </a:schemeClr>
          </a:solidFill>
          <a:ln>
            <a:solidFill>
              <a:srgbClr val="0070C0"/>
            </a:solidFill>
          </a:ln>
        </p:spPr>
        <p:txBody>
          <a:bodyPr wrap="square" rtlCol="0">
            <a:spAutoFit/>
          </a:bodyPr>
          <a:lstStyle/>
          <a:p>
            <a:r>
              <a:rPr lang="en-US" dirty="0"/>
              <a:t>one increment covers both arrays</a:t>
            </a:r>
          </a:p>
        </p:txBody>
      </p:sp>
    </p:spTree>
    <p:extLst>
      <p:ext uri="{BB962C8B-B14F-4D97-AF65-F5344CB8AC3E}">
        <p14:creationId xmlns:p14="http://schemas.microsoft.com/office/powerpoint/2010/main" val="348882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FB1D0C0-8920-1841-8BD4-7A583244ABD3}"/>
              </a:ext>
            </a:extLst>
          </p:cNvPr>
          <p:cNvSpPr>
            <a:spLocks noGrp="1"/>
          </p:cNvSpPr>
          <p:nvPr>
            <p:ph type="title"/>
          </p:nvPr>
        </p:nvSpPr>
        <p:spPr>
          <a:xfrm>
            <a:off x="132521" y="188507"/>
            <a:ext cx="11926957" cy="405009"/>
          </a:xfrm>
        </p:spPr>
        <p:txBody>
          <a:bodyPr/>
          <a:lstStyle/>
          <a:p>
            <a:r>
              <a:rPr lang="en-US" dirty="0"/>
              <a:t>Assembly Source File to Executable to Linux Memory</a:t>
            </a:r>
          </a:p>
        </p:txBody>
      </p:sp>
      <p:sp>
        <p:nvSpPr>
          <p:cNvPr id="13" name="TextBox 12">
            <a:extLst>
              <a:ext uri="{FF2B5EF4-FFF2-40B4-BE49-F238E27FC236}">
                <a16:creationId xmlns:a16="http://schemas.microsoft.com/office/drawing/2014/main" id="{8D3EBE11-E806-4549-A527-37B3E3009494}"/>
              </a:ext>
            </a:extLst>
          </p:cNvPr>
          <p:cNvSpPr txBox="1"/>
          <p:nvPr/>
        </p:nvSpPr>
        <p:spPr>
          <a:xfrm>
            <a:off x="3489649" y="595703"/>
            <a:ext cx="4518236" cy="646331"/>
          </a:xfrm>
          <a:prstGeom prst="rect">
            <a:avLst/>
          </a:prstGeom>
          <a:solidFill>
            <a:schemeClr val="accent4">
              <a:lumMod val="20000"/>
              <a:lumOff val="80000"/>
            </a:schemeClr>
          </a:solidFill>
          <a:ln w="34925">
            <a:solidFill>
              <a:srgbClr val="0070C0"/>
            </a:solidFill>
          </a:ln>
        </p:spPr>
        <p:txBody>
          <a:bodyPr wrap="square" rtlCol="0">
            <a:spAutoFit/>
          </a:bodyPr>
          <a:lstStyle/>
          <a:p>
            <a:r>
              <a:rPr lang="en-US" dirty="0">
                <a:solidFill>
                  <a:srgbClr val="0070C0"/>
                </a:solidFill>
              </a:rPr>
              <a:t>Local variables and function call overhead</a:t>
            </a:r>
            <a:endParaRPr lang="en-US" dirty="0">
              <a:solidFill>
                <a:srgbClr val="FF0000"/>
              </a:solidFill>
            </a:endParaRPr>
          </a:p>
          <a:p>
            <a:r>
              <a:rPr lang="en-US" dirty="0">
                <a:solidFill>
                  <a:srgbClr val="FF0000"/>
                </a:solidFill>
              </a:rPr>
              <a:t> </a:t>
            </a:r>
            <a:r>
              <a:rPr lang="en-US" b="1" dirty="0">
                <a:solidFill>
                  <a:srgbClr val="FF0000"/>
                </a:solidFill>
              </a:rPr>
              <a:t>code you write in the text segment</a:t>
            </a:r>
          </a:p>
        </p:txBody>
      </p:sp>
      <p:sp>
        <p:nvSpPr>
          <p:cNvPr id="40" name="TextBox 39">
            <a:extLst>
              <a:ext uri="{FF2B5EF4-FFF2-40B4-BE49-F238E27FC236}">
                <a16:creationId xmlns:a16="http://schemas.microsoft.com/office/drawing/2014/main" id="{48BE03E8-AEB2-6E42-AB6D-194F891C1C3E}"/>
              </a:ext>
            </a:extLst>
          </p:cNvPr>
          <p:cNvSpPr txBox="1"/>
          <p:nvPr/>
        </p:nvSpPr>
        <p:spPr>
          <a:xfrm>
            <a:off x="5087812" y="1357251"/>
            <a:ext cx="3398562" cy="923330"/>
          </a:xfrm>
          <a:prstGeom prst="rect">
            <a:avLst/>
          </a:prstGeom>
          <a:solidFill>
            <a:schemeClr val="accent4">
              <a:lumMod val="20000"/>
              <a:lumOff val="80000"/>
            </a:schemeClr>
          </a:solidFill>
          <a:ln w="28575">
            <a:solidFill>
              <a:schemeClr val="accent1"/>
            </a:solidFill>
          </a:ln>
        </p:spPr>
        <p:txBody>
          <a:bodyPr wrap="square" rtlCol="0">
            <a:spAutoFit/>
          </a:bodyPr>
          <a:lstStyle/>
          <a:p>
            <a:r>
              <a:rPr lang="en-US" dirty="0">
                <a:solidFill>
                  <a:srgbClr val="0070C0"/>
                </a:solidFill>
              </a:rPr>
              <a:t>allocates space dynamically</a:t>
            </a:r>
            <a:r>
              <a:rPr lang="en-US" dirty="0">
                <a:solidFill>
                  <a:srgbClr val="FF0000"/>
                </a:solidFill>
              </a:rPr>
              <a:t> </a:t>
            </a:r>
            <a:r>
              <a:rPr lang="en-US" dirty="0">
                <a:solidFill>
                  <a:srgbClr val="0070C0"/>
                </a:solidFill>
              </a:rPr>
              <a:t>during execution </a:t>
            </a:r>
            <a:r>
              <a:rPr lang="en-US" dirty="0">
                <a:solidFill>
                  <a:srgbClr val="FF0000"/>
                </a:solidFill>
              </a:rPr>
              <a:t>by c runtime library code (text)</a:t>
            </a:r>
          </a:p>
        </p:txBody>
      </p:sp>
      <p:sp>
        <p:nvSpPr>
          <p:cNvPr id="47" name="TextBox 46">
            <a:extLst>
              <a:ext uri="{FF2B5EF4-FFF2-40B4-BE49-F238E27FC236}">
                <a16:creationId xmlns:a16="http://schemas.microsoft.com/office/drawing/2014/main" id="{50E6E447-994C-F041-BB46-3956E139E3B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8" name="Group 47">
            <a:extLst>
              <a:ext uri="{FF2B5EF4-FFF2-40B4-BE49-F238E27FC236}">
                <a16:creationId xmlns:a16="http://schemas.microsoft.com/office/drawing/2014/main" id="{75F72D3C-552B-40C6-CFAF-B1B232DCAEC2}"/>
              </a:ext>
            </a:extLst>
          </p:cNvPr>
          <p:cNvGrpSpPr/>
          <p:nvPr/>
        </p:nvGrpSpPr>
        <p:grpSpPr>
          <a:xfrm>
            <a:off x="8811051" y="540719"/>
            <a:ext cx="2526189" cy="6021446"/>
            <a:chOff x="6583680" y="1280160"/>
            <a:chExt cx="2377440" cy="5257800"/>
          </a:xfrm>
        </p:grpSpPr>
        <p:sp>
          <p:nvSpPr>
            <p:cNvPr id="49" name="Rectangle 7">
              <a:extLst>
                <a:ext uri="{FF2B5EF4-FFF2-40B4-BE49-F238E27FC236}">
                  <a16:creationId xmlns:a16="http://schemas.microsoft.com/office/drawing/2014/main" id="{F7935E2C-B93D-2E2F-3E81-432946284D80}"/>
                </a:ext>
              </a:extLst>
            </p:cNvPr>
            <p:cNvSpPr>
              <a:spLocks noChangeArrowheads="1"/>
            </p:cNvSpPr>
            <p:nvPr>
              <p:custDataLst>
                <p:tags r:id="rId1"/>
              </p:custDataLst>
            </p:nvPr>
          </p:nvSpPr>
          <p:spPr bwMode="auto">
            <a:xfrm>
              <a:off x="6583680" y="1325880"/>
              <a:ext cx="2377440" cy="5212080"/>
            </a:xfrm>
            <a:prstGeom prst="rect">
              <a:avLst/>
            </a:prstGeom>
            <a:solidFill>
              <a:schemeClr val="accent2">
                <a:lumMod val="20000"/>
                <a:lumOff val="80000"/>
              </a:schemeClr>
            </a:solidFill>
            <a:ln w="25400">
              <a:solidFill>
                <a:schemeClr val="tx1"/>
              </a:solidFill>
              <a:miter lim="800000"/>
              <a:headEnd/>
              <a:tailEnd/>
            </a:ln>
            <a:effectLst/>
          </p:spPr>
          <p:txBody>
            <a:bodyPr wrap="none" anchorCtr="1"/>
            <a:lstStyle/>
            <a:p>
              <a:pPr algn="ctr">
                <a:lnSpc>
                  <a:spcPct val="100000"/>
                </a:lnSpc>
              </a:pPr>
              <a:endParaRPr lang="en-US" b="0" dirty="0">
                <a:solidFill>
                  <a:schemeClr val="accent6"/>
                </a:solidFill>
                <a:ea typeface="CMU Bright" panose="02000603000000000000" pitchFamily="2" charset="0"/>
                <a:cs typeface="Calibri" panose="020F0502020204030204" pitchFamily="34" charset="0"/>
              </a:endParaRPr>
            </a:p>
          </p:txBody>
        </p:sp>
        <p:sp>
          <p:nvSpPr>
            <p:cNvPr id="50" name="Rectangle 49">
              <a:extLst>
                <a:ext uri="{FF2B5EF4-FFF2-40B4-BE49-F238E27FC236}">
                  <a16:creationId xmlns:a16="http://schemas.microsoft.com/office/drawing/2014/main" id="{3DB9B9FF-A819-76B1-4589-FAD05447C8C4}"/>
                </a:ext>
              </a:extLst>
            </p:cNvPr>
            <p:cNvSpPr/>
            <p:nvPr/>
          </p:nvSpPr>
          <p:spPr bwMode="auto">
            <a:xfrm>
              <a:off x="6583680" y="1280160"/>
              <a:ext cx="2377440" cy="457200"/>
            </a:xfrm>
            <a:prstGeom prst="rect">
              <a:avLst/>
            </a:prstGeom>
            <a:solidFill>
              <a:srgbClr val="CC0066">
                <a:alpha val="60000"/>
              </a:srgb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OS kernel [protected]</a:t>
              </a:r>
            </a:p>
          </p:txBody>
        </p:sp>
        <p:sp>
          <p:nvSpPr>
            <p:cNvPr id="51" name="Rectangle 50">
              <a:extLst>
                <a:ext uri="{FF2B5EF4-FFF2-40B4-BE49-F238E27FC236}">
                  <a16:creationId xmlns:a16="http://schemas.microsoft.com/office/drawing/2014/main" id="{3E4AF5A7-2B6B-1FA9-AE31-0BDF8C1C3570}"/>
                </a:ext>
              </a:extLst>
            </p:cNvPr>
            <p:cNvSpPr/>
            <p:nvPr/>
          </p:nvSpPr>
          <p:spPr bwMode="auto">
            <a:xfrm>
              <a:off x="6583680" y="1737360"/>
              <a:ext cx="2377440" cy="457200"/>
            </a:xfrm>
            <a:prstGeom prst="rect">
              <a:avLst/>
            </a:prstGeom>
            <a:solidFill>
              <a:srgbClr val="FFCA86"/>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Stack</a:t>
              </a:r>
            </a:p>
          </p:txBody>
        </p:sp>
        <p:sp>
          <p:nvSpPr>
            <p:cNvPr id="52" name="Rectangle 51">
              <a:extLst>
                <a:ext uri="{FF2B5EF4-FFF2-40B4-BE49-F238E27FC236}">
                  <a16:creationId xmlns:a16="http://schemas.microsoft.com/office/drawing/2014/main" id="{20F7A3E5-871F-183F-6FB5-C06431921BCF}"/>
                </a:ext>
              </a:extLst>
            </p:cNvPr>
            <p:cNvSpPr/>
            <p:nvPr/>
          </p:nvSpPr>
          <p:spPr bwMode="auto">
            <a:xfrm>
              <a:off x="6583680" y="3880128"/>
              <a:ext cx="2377440" cy="457200"/>
            </a:xfrm>
            <a:prstGeom prst="rect">
              <a:avLst/>
            </a:prstGeom>
            <a:solidFill>
              <a:srgbClr val="ED917F"/>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Heap</a:t>
              </a:r>
            </a:p>
          </p:txBody>
        </p:sp>
        <p:sp>
          <p:nvSpPr>
            <p:cNvPr id="53" name="Rectangle 52">
              <a:extLst>
                <a:ext uri="{FF2B5EF4-FFF2-40B4-BE49-F238E27FC236}">
                  <a16:creationId xmlns:a16="http://schemas.microsoft.com/office/drawing/2014/main" id="{754EE26E-58A1-FCC6-6C1C-F2F5C6B75C48}"/>
                </a:ext>
              </a:extLst>
            </p:cNvPr>
            <p:cNvSpPr/>
            <p:nvPr/>
          </p:nvSpPr>
          <p:spPr bwMode="auto">
            <a:xfrm>
              <a:off x="6583680" y="4813136"/>
              <a:ext cx="2377440" cy="307504"/>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p>
          </p:txBody>
        </p:sp>
        <p:sp>
          <p:nvSpPr>
            <p:cNvPr id="54" name="Rectangle 53">
              <a:extLst>
                <a:ext uri="{FF2B5EF4-FFF2-40B4-BE49-F238E27FC236}">
                  <a16:creationId xmlns:a16="http://schemas.microsoft.com/office/drawing/2014/main" id="{96274E1A-4B9A-FDDA-7A6E-A7DB473B4FA9}"/>
                </a:ext>
              </a:extLst>
            </p:cNvPr>
            <p:cNvSpPr/>
            <p:nvPr/>
          </p:nvSpPr>
          <p:spPr bwMode="auto">
            <a:xfrm>
              <a:off x="6583680" y="3108960"/>
              <a:ext cx="2377440" cy="457200"/>
            </a:xfrm>
            <a:prstGeom prst="rect">
              <a:avLst/>
            </a:prstGeom>
            <a:solidFill>
              <a:srgbClr val="B7A57A"/>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Shared Libraries</a:t>
              </a:r>
            </a:p>
          </p:txBody>
        </p:sp>
        <p:sp>
          <p:nvSpPr>
            <p:cNvPr id="55" name="Rectangle 54">
              <a:extLst>
                <a:ext uri="{FF2B5EF4-FFF2-40B4-BE49-F238E27FC236}">
                  <a16:creationId xmlns:a16="http://schemas.microsoft.com/office/drawing/2014/main" id="{B6487C1B-AA85-05DF-F1BD-D1C5A6038717}"/>
                </a:ext>
              </a:extLst>
            </p:cNvPr>
            <p:cNvSpPr/>
            <p:nvPr/>
          </p:nvSpPr>
          <p:spPr bwMode="auto">
            <a:xfrm>
              <a:off x="6583680" y="5120640"/>
              <a:ext cx="2377440" cy="411480"/>
            </a:xfrm>
            <a:prstGeom prst="rect">
              <a:avLst/>
            </a:prstGeom>
            <a:solidFill>
              <a:srgbClr val="FFFFB2"/>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Data</a:t>
              </a:r>
              <a:endParaRPr lang="en-US" i="1" dirty="0">
                <a:solidFill>
                  <a:schemeClr val="accent6"/>
                </a:solidFill>
                <a:ea typeface="CMU Bright" panose="02000603000000000000" pitchFamily="2" charset="0"/>
                <a:cs typeface="Calibri" panose="020F0502020204030204" pitchFamily="34" charset="0"/>
              </a:endParaRPr>
            </a:p>
          </p:txBody>
        </p:sp>
        <p:cxnSp>
          <p:nvCxnSpPr>
            <p:cNvPr id="56" name="Straight Arrow Connector 55">
              <a:extLst>
                <a:ext uri="{FF2B5EF4-FFF2-40B4-BE49-F238E27FC236}">
                  <a16:creationId xmlns:a16="http://schemas.microsoft.com/office/drawing/2014/main" id="{F8A1513D-51B3-3119-9DDC-7A00F1E749C4}"/>
                </a:ext>
              </a:extLst>
            </p:cNvPr>
            <p:cNvCxnSpPr/>
            <p:nvPr/>
          </p:nvCxnSpPr>
          <p:spPr bwMode="auto">
            <a:xfrm>
              <a:off x="7772400" y="2194560"/>
              <a:ext cx="0" cy="365760"/>
            </a:xfrm>
            <a:prstGeom prst="straightConnector1">
              <a:avLst/>
            </a:prstGeom>
            <a:noFill/>
            <a:ln w="25400" cap="flat" cmpd="sng" algn="ctr">
              <a:solidFill>
                <a:schemeClr val="tx1"/>
              </a:solidFill>
              <a:prstDash val="solid"/>
              <a:round/>
              <a:headEnd type="none" w="med" len="med"/>
              <a:tailEnd type="triangle"/>
            </a:ln>
            <a:effectLst/>
          </p:spPr>
        </p:cxnSp>
        <p:cxnSp>
          <p:nvCxnSpPr>
            <p:cNvPr id="57" name="Straight Arrow Connector 56">
              <a:extLst>
                <a:ext uri="{FF2B5EF4-FFF2-40B4-BE49-F238E27FC236}">
                  <a16:creationId xmlns:a16="http://schemas.microsoft.com/office/drawing/2014/main" id="{58D2C88C-C3D1-5381-ECA5-29955F371C3F}"/>
                </a:ext>
              </a:extLst>
            </p:cNvPr>
            <p:cNvCxnSpPr/>
            <p:nvPr/>
          </p:nvCxnSpPr>
          <p:spPr bwMode="auto">
            <a:xfrm>
              <a:off x="7772400" y="2743200"/>
              <a:ext cx="0" cy="365760"/>
            </a:xfrm>
            <a:prstGeom prst="straightConnector1">
              <a:avLst/>
            </a:prstGeom>
            <a:noFill/>
            <a:ln w="25400" cap="flat" cmpd="sng" algn="ctr">
              <a:solidFill>
                <a:schemeClr val="tx1"/>
              </a:solidFill>
              <a:prstDash val="solid"/>
              <a:round/>
              <a:headEnd type="triangle" w="med" len="med"/>
              <a:tailEnd type="none"/>
            </a:ln>
            <a:effectLst/>
          </p:spPr>
        </p:cxnSp>
        <p:cxnSp>
          <p:nvCxnSpPr>
            <p:cNvPr id="58" name="Straight Arrow Connector 57">
              <a:extLst>
                <a:ext uri="{FF2B5EF4-FFF2-40B4-BE49-F238E27FC236}">
                  <a16:creationId xmlns:a16="http://schemas.microsoft.com/office/drawing/2014/main" id="{A581047E-A800-D2FE-2EF7-9F7E69F4EEBB}"/>
                </a:ext>
              </a:extLst>
            </p:cNvPr>
            <p:cNvCxnSpPr/>
            <p:nvPr/>
          </p:nvCxnSpPr>
          <p:spPr bwMode="auto">
            <a:xfrm>
              <a:off x="7772400" y="3514368"/>
              <a:ext cx="0" cy="365760"/>
            </a:xfrm>
            <a:prstGeom prst="straightConnector1">
              <a:avLst/>
            </a:prstGeom>
            <a:noFill/>
            <a:ln w="25400" cap="flat" cmpd="sng" algn="ctr">
              <a:solidFill>
                <a:schemeClr val="tx1"/>
              </a:solidFill>
              <a:prstDash val="solid"/>
              <a:round/>
              <a:headEnd type="triangle" w="med" len="med"/>
              <a:tailEnd type="none"/>
            </a:ln>
            <a:effectLst/>
          </p:spPr>
        </p:cxnSp>
      </p:grpSp>
      <p:sp>
        <p:nvSpPr>
          <p:cNvPr id="59" name="Rectangle 58">
            <a:extLst>
              <a:ext uri="{FF2B5EF4-FFF2-40B4-BE49-F238E27FC236}">
                <a16:creationId xmlns:a16="http://schemas.microsoft.com/office/drawing/2014/main" id="{225925BC-8FEB-9C90-2285-0F39E7688004}"/>
              </a:ext>
            </a:extLst>
          </p:cNvPr>
          <p:cNvSpPr/>
          <p:nvPr/>
        </p:nvSpPr>
        <p:spPr bwMode="auto">
          <a:xfrm>
            <a:off x="8811051" y="5375525"/>
            <a:ext cx="2526189" cy="1026874"/>
          </a:xfrm>
          <a:prstGeom prst="rect">
            <a:avLst/>
          </a:prstGeom>
          <a:solidFill>
            <a:schemeClr val="accent5">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Text Segment</a:t>
            </a:r>
          </a:p>
        </p:txBody>
      </p:sp>
      <p:sp>
        <p:nvSpPr>
          <p:cNvPr id="29" name="Right Arrow 28">
            <a:extLst>
              <a:ext uri="{FF2B5EF4-FFF2-40B4-BE49-F238E27FC236}">
                <a16:creationId xmlns:a16="http://schemas.microsoft.com/office/drawing/2014/main" id="{871B57CE-CC32-0869-AA24-8339E7F74371}"/>
              </a:ext>
            </a:extLst>
          </p:cNvPr>
          <p:cNvSpPr/>
          <p:nvPr/>
        </p:nvSpPr>
        <p:spPr>
          <a:xfrm rot="1250497">
            <a:off x="7970945" y="1092340"/>
            <a:ext cx="877044" cy="2041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ight Arrow 65">
            <a:extLst>
              <a:ext uri="{FF2B5EF4-FFF2-40B4-BE49-F238E27FC236}">
                <a16:creationId xmlns:a16="http://schemas.microsoft.com/office/drawing/2014/main" id="{E0876484-2E67-1800-2CB4-D8A67B165019}"/>
              </a:ext>
            </a:extLst>
          </p:cNvPr>
          <p:cNvSpPr/>
          <p:nvPr/>
        </p:nvSpPr>
        <p:spPr>
          <a:xfrm rot="2598012">
            <a:off x="6680661" y="3126472"/>
            <a:ext cx="2406123" cy="56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grpSp>
        <p:nvGrpSpPr>
          <p:cNvPr id="31" name="Group 30">
            <a:extLst>
              <a:ext uri="{FF2B5EF4-FFF2-40B4-BE49-F238E27FC236}">
                <a16:creationId xmlns:a16="http://schemas.microsoft.com/office/drawing/2014/main" id="{B0E876BC-BCEC-1A50-8735-BE06AF15853E}"/>
              </a:ext>
            </a:extLst>
          </p:cNvPr>
          <p:cNvGrpSpPr/>
          <p:nvPr/>
        </p:nvGrpSpPr>
        <p:grpSpPr>
          <a:xfrm>
            <a:off x="630568" y="2777865"/>
            <a:ext cx="4699023" cy="1570097"/>
            <a:chOff x="4120924" y="2791088"/>
            <a:chExt cx="4699023" cy="1570097"/>
          </a:xfrm>
        </p:grpSpPr>
        <p:sp>
          <p:nvSpPr>
            <p:cNvPr id="33" name="TextBox 32">
              <a:extLst>
                <a:ext uri="{FF2B5EF4-FFF2-40B4-BE49-F238E27FC236}">
                  <a16:creationId xmlns:a16="http://schemas.microsoft.com/office/drawing/2014/main" id="{00C21E89-D99D-F8FC-19A1-060F227CF564}"/>
                </a:ext>
              </a:extLst>
            </p:cNvPr>
            <p:cNvSpPr txBox="1"/>
            <p:nvPr/>
          </p:nvSpPr>
          <p:spPr>
            <a:xfrm>
              <a:off x="4120924" y="2791088"/>
              <a:ext cx="3704253" cy="646331"/>
            </a:xfrm>
            <a:prstGeom prst="rect">
              <a:avLst/>
            </a:prstGeom>
            <a:solidFill>
              <a:schemeClr val="accent4">
                <a:lumMod val="20000"/>
                <a:lumOff val="80000"/>
              </a:schemeClr>
            </a:solidFill>
            <a:ln w="25400">
              <a:solidFill>
                <a:srgbClr val="0070C0"/>
              </a:solidFill>
            </a:ln>
          </p:spPr>
          <p:txBody>
            <a:bodyPr wrap="square" rtlCol="0">
              <a:spAutoFit/>
            </a:bodyPr>
            <a:lstStyle/>
            <a:p>
              <a:r>
                <a:rPr lang="en-US" b="1" dirty="0">
                  <a:solidFill>
                    <a:srgbClr val="FF0000"/>
                  </a:solidFill>
                </a:rPr>
                <a:t>.</a:t>
              </a:r>
              <a:r>
                <a:rPr lang="en-US" b="1" dirty="0" err="1">
                  <a:solidFill>
                    <a:srgbClr val="FF0000"/>
                  </a:solidFill>
                </a:rPr>
                <a:t>bss</a:t>
              </a:r>
              <a:endParaRPr lang="en-US" b="1" dirty="0">
                <a:solidFill>
                  <a:srgbClr val="FF0000"/>
                </a:solidFill>
              </a:endParaRPr>
            </a:p>
            <a:p>
              <a:r>
                <a:rPr lang="en-US" dirty="0">
                  <a:solidFill>
                    <a:schemeClr val="accent2"/>
                  </a:solidFill>
                </a:rPr>
                <a:t>uninitialized static variables</a:t>
              </a:r>
            </a:p>
          </p:txBody>
        </p:sp>
        <p:cxnSp>
          <p:nvCxnSpPr>
            <p:cNvPr id="34" name="Straight Arrow Connector 33">
              <a:extLst>
                <a:ext uri="{FF2B5EF4-FFF2-40B4-BE49-F238E27FC236}">
                  <a16:creationId xmlns:a16="http://schemas.microsoft.com/office/drawing/2014/main" id="{6A94545A-5CC3-DB8A-7717-A98B658FD436}"/>
                </a:ext>
              </a:extLst>
            </p:cNvPr>
            <p:cNvCxnSpPr>
              <a:cxnSpLocks/>
              <a:stCxn id="33" idx="3"/>
              <a:endCxn id="44" idx="1"/>
            </p:cNvCxnSpPr>
            <p:nvPr/>
          </p:nvCxnSpPr>
          <p:spPr bwMode="auto">
            <a:xfrm>
              <a:off x="7825177" y="3114254"/>
              <a:ext cx="994770" cy="1246931"/>
            </a:xfrm>
            <a:prstGeom prst="straightConnector1">
              <a:avLst/>
            </a:prstGeom>
            <a:noFill/>
            <a:ln w="63500" cap="flat" cmpd="sng" algn="ctr">
              <a:solidFill>
                <a:srgbClr val="FFC000"/>
              </a:solidFill>
              <a:prstDash val="solid"/>
              <a:round/>
              <a:headEnd type="none" w="med" len="med"/>
              <a:tailEnd type="triangle"/>
            </a:ln>
            <a:effectLst/>
          </p:spPr>
        </p:cxnSp>
      </p:grpSp>
      <p:grpSp>
        <p:nvGrpSpPr>
          <p:cNvPr id="35" name="Group 34">
            <a:extLst>
              <a:ext uri="{FF2B5EF4-FFF2-40B4-BE49-F238E27FC236}">
                <a16:creationId xmlns:a16="http://schemas.microsoft.com/office/drawing/2014/main" id="{AC75DB8F-47B4-C3C1-1D3C-D3D81B6C29E1}"/>
              </a:ext>
            </a:extLst>
          </p:cNvPr>
          <p:cNvGrpSpPr/>
          <p:nvPr/>
        </p:nvGrpSpPr>
        <p:grpSpPr>
          <a:xfrm>
            <a:off x="597157" y="3558256"/>
            <a:ext cx="4732434" cy="1183147"/>
            <a:chOff x="4063354" y="3543770"/>
            <a:chExt cx="4732434" cy="1183147"/>
          </a:xfrm>
        </p:grpSpPr>
        <p:sp>
          <p:nvSpPr>
            <p:cNvPr id="36" name="TextBox 35">
              <a:extLst>
                <a:ext uri="{FF2B5EF4-FFF2-40B4-BE49-F238E27FC236}">
                  <a16:creationId xmlns:a16="http://schemas.microsoft.com/office/drawing/2014/main" id="{9A5C94F4-8934-FB03-8FB3-3CA5D1FB9BD4}"/>
                </a:ext>
              </a:extLst>
            </p:cNvPr>
            <p:cNvSpPr txBox="1"/>
            <p:nvPr/>
          </p:nvSpPr>
          <p:spPr>
            <a:xfrm>
              <a:off x="4063354" y="3543770"/>
              <a:ext cx="3704253" cy="646331"/>
            </a:xfrm>
            <a:prstGeom prst="rect">
              <a:avLst/>
            </a:prstGeom>
            <a:solidFill>
              <a:srgbClr val="00B050">
                <a:alpha val="13000"/>
              </a:srgbClr>
            </a:solidFill>
            <a:ln w="25400">
              <a:solidFill>
                <a:srgbClr val="0070C0"/>
              </a:solidFill>
            </a:ln>
          </p:spPr>
          <p:txBody>
            <a:bodyPr wrap="square" rtlCol="0">
              <a:spAutoFit/>
            </a:bodyPr>
            <a:lstStyle/>
            <a:p>
              <a:r>
                <a:rPr lang="en-US" b="1" dirty="0">
                  <a:solidFill>
                    <a:srgbClr val="FF0000"/>
                  </a:solidFill>
                </a:rPr>
                <a:t>.data</a:t>
              </a:r>
            </a:p>
            <a:p>
              <a:r>
                <a:rPr lang="en-US" dirty="0">
                  <a:solidFill>
                    <a:schemeClr val="accent2"/>
                  </a:solidFill>
                </a:rPr>
                <a:t>initialized static variables</a:t>
              </a:r>
            </a:p>
          </p:txBody>
        </p:sp>
        <p:cxnSp>
          <p:nvCxnSpPr>
            <p:cNvPr id="37" name="Straight Arrow Connector 36">
              <a:extLst>
                <a:ext uri="{FF2B5EF4-FFF2-40B4-BE49-F238E27FC236}">
                  <a16:creationId xmlns:a16="http://schemas.microsoft.com/office/drawing/2014/main" id="{8D2886AE-1602-EE60-F5D2-D228DB7B4EE3}"/>
                </a:ext>
              </a:extLst>
            </p:cNvPr>
            <p:cNvCxnSpPr>
              <a:cxnSpLocks/>
              <a:endCxn id="83" idx="1"/>
            </p:cNvCxnSpPr>
            <p:nvPr/>
          </p:nvCxnSpPr>
          <p:spPr bwMode="auto">
            <a:xfrm>
              <a:off x="7769093" y="3988297"/>
              <a:ext cx="1026695" cy="738620"/>
            </a:xfrm>
            <a:prstGeom prst="straightConnector1">
              <a:avLst/>
            </a:prstGeom>
            <a:noFill/>
            <a:ln w="63500" cap="flat" cmpd="sng" algn="ctr">
              <a:solidFill>
                <a:srgbClr val="00B050"/>
              </a:solidFill>
              <a:prstDash val="solid"/>
              <a:round/>
              <a:headEnd type="none" w="med" len="med"/>
              <a:tailEnd type="triangle"/>
            </a:ln>
            <a:effectLst/>
          </p:spPr>
        </p:cxnSp>
      </p:grpSp>
      <p:grpSp>
        <p:nvGrpSpPr>
          <p:cNvPr id="38" name="Group 37">
            <a:extLst>
              <a:ext uri="{FF2B5EF4-FFF2-40B4-BE49-F238E27FC236}">
                <a16:creationId xmlns:a16="http://schemas.microsoft.com/office/drawing/2014/main" id="{3944EF24-937F-6D4C-E7C9-8F732B68DA21}"/>
              </a:ext>
            </a:extLst>
          </p:cNvPr>
          <p:cNvGrpSpPr/>
          <p:nvPr/>
        </p:nvGrpSpPr>
        <p:grpSpPr>
          <a:xfrm>
            <a:off x="622956" y="4357965"/>
            <a:ext cx="4688298" cy="936485"/>
            <a:chOff x="4087280" y="4244485"/>
            <a:chExt cx="4688298" cy="936485"/>
          </a:xfrm>
        </p:grpSpPr>
        <p:sp>
          <p:nvSpPr>
            <p:cNvPr id="39" name="TextBox 38">
              <a:extLst>
                <a:ext uri="{FF2B5EF4-FFF2-40B4-BE49-F238E27FC236}">
                  <a16:creationId xmlns:a16="http://schemas.microsoft.com/office/drawing/2014/main" id="{C2D2E4F3-B0C2-093C-47AC-B3D9A82D0FD7}"/>
                </a:ext>
              </a:extLst>
            </p:cNvPr>
            <p:cNvSpPr txBox="1"/>
            <p:nvPr/>
          </p:nvSpPr>
          <p:spPr>
            <a:xfrm>
              <a:off x="4087280" y="4244485"/>
              <a:ext cx="3704253" cy="646331"/>
            </a:xfrm>
            <a:prstGeom prst="rect">
              <a:avLst/>
            </a:prstGeom>
            <a:solidFill>
              <a:schemeClr val="accent5">
                <a:lumMod val="20000"/>
                <a:lumOff val="80000"/>
                <a:alpha val="56000"/>
              </a:schemeClr>
            </a:solidFill>
            <a:ln w="25400">
              <a:solidFill>
                <a:srgbClr val="0070C0"/>
              </a:solidFill>
            </a:ln>
          </p:spPr>
          <p:txBody>
            <a:bodyPr wrap="square" rtlCol="0">
              <a:spAutoFit/>
            </a:bodyPr>
            <a:lstStyle/>
            <a:p>
              <a:r>
                <a:rPr lang="en-US" b="1" dirty="0">
                  <a:solidFill>
                    <a:srgbClr val="FF0000"/>
                  </a:solidFill>
                </a:rPr>
                <a:t>.section .</a:t>
              </a:r>
              <a:r>
                <a:rPr lang="en-US" b="1" dirty="0" err="1">
                  <a:solidFill>
                    <a:srgbClr val="FF0000"/>
                  </a:solidFill>
                </a:rPr>
                <a:t>rodata</a:t>
              </a:r>
              <a:endParaRPr lang="en-US" b="1" dirty="0">
                <a:solidFill>
                  <a:srgbClr val="FF0000"/>
                </a:solidFill>
              </a:endParaRPr>
            </a:p>
            <a:p>
              <a:r>
                <a:rPr lang="en-US" dirty="0">
                  <a:solidFill>
                    <a:schemeClr val="accent2"/>
                  </a:solidFill>
                </a:rPr>
                <a:t>read-only literals</a:t>
              </a:r>
            </a:p>
          </p:txBody>
        </p:sp>
        <p:cxnSp>
          <p:nvCxnSpPr>
            <p:cNvPr id="41" name="Straight Arrow Connector 40">
              <a:extLst>
                <a:ext uri="{FF2B5EF4-FFF2-40B4-BE49-F238E27FC236}">
                  <a16:creationId xmlns:a16="http://schemas.microsoft.com/office/drawing/2014/main" id="{6019DC44-79E4-D67D-C670-E908F9B1C496}"/>
                </a:ext>
              </a:extLst>
            </p:cNvPr>
            <p:cNvCxnSpPr>
              <a:cxnSpLocks/>
              <a:endCxn id="81" idx="1"/>
            </p:cNvCxnSpPr>
            <p:nvPr/>
          </p:nvCxnSpPr>
          <p:spPr bwMode="auto">
            <a:xfrm>
              <a:off x="7807193" y="4553375"/>
              <a:ext cx="968385" cy="627595"/>
            </a:xfrm>
            <a:prstGeom prst="straightConnector1">
              <a:avLst/>
            </a:prstGeom>
            <a:noFill/>
            <a:ln w="63500" cap="flat" cmpd="sng" algn="ctr">
              <a:solidFill>
                <a:srgbClr val="0070C0"/>
              </a:solidFill>
              <a:prstDash val="solid"/>
              <a:round/>
              <a:headEnd type="none" w="med" len="med"/>
              <a:tailEnd type="triangle"/>
            </a:ln>
            <a:effectLst/>
          </p:spPr>
        </p:cxnSp>
      </p:grpSp>
      <p:grpSp>
        <p:nvGrpSpPr>
          <p:cNvPr id="42" name="Group 41">
            <a:extLst>
              <a:ext uri="{FF2B5EF4-FFF2-40B4-BE49-F238E27FC236}">
                <a16:creationId xmlns:a16="http://schemas.microsoft.com/office/drawing/2014/main" id="{7034AFF1-DD15-6E65-26FA-D8F7F4956030}"/>
              </a:ext>
            </a:extLst>
          </p:cNvPr>
          <p:cNvGrpSpPr/>
          <p:nvPr/>
        </p:nvGrpSpPr>
        <p:grpSpPr>
          <a:xfrm>
            <a:off x="575804" y="5182824"/>
            <a:ext cx="4799965" cy="646331"/>
            <a:chOff x="4054016" y="5332932"/>
            <a:chExt cx="4799965" cy="646331"/>
          </a:xfrm>
        </p:grpSpPr>
        <p:sp>
          <p:nvSpPr>
            <p:cNvPr id="43" name="TextBox 42">
              <a:extLst>
                <a:ext uri="{FF2B5EF4-FFF2-40B4-BE49-F238E27FC236}">
                  <a16:creationId xmlns:a16="http://schemas.microsoft.com/office/drawing/2014/main" id="{74336F89-EC3B-3601-6550-325BCB6F38A8}"/>
                </a:ext>
              </a:extLst>
            </p:cNvPr>
            <p:cNvSpPr txBox="1"/>
            <p:nvPr/>
          </p:nvSpPr>
          <p:spPr>
            <a:xfrm>
              <a:off x="4054016" y="5332932"/>
              <a:ext cx="3704253" cy="646331"/>
            </a:xfrm>
            <a:prstGeom prst="rect">
              <a:avLst/>
            </a:prstGeom>
            <a:solidFill>
              <a:srgbClr val="0070C0">
                <a:alpha val="13000"/>
              </a:srgbClr>
            </a:solidFill>
            <a:ln w="25400">
              <a:solidFill>
                <a:srgbClr val="0070C0"/>
              </a:solidFill>
            </a:ln>
          </p:spPr>
          <p:txBody>
            <a:bodyPr wrap="square" rtlCol="0">
              <a:spAutoFit/>
            </a:bodyPr>
            <a:lstStyle/>
            <a:p>
              <a:r>
                <a:rPr lang="en-US" b="1" dirty="0">
                  <a:solidFill>
                    <a:srgbClr val="FF0000"/>
                  </a:solidFill>
                </a:rPr>
                <a:t>.text</a:t>
              </a:r>
            </a:p>
            <a:p>
              <a:r>
                <a:rPr lang="en-US" dirty="0">
                  <a:solidFill>
                    <a:schemeClr val="accent2"/>
                  </a:solidFill>
                </a:rPr>
                <a:t>assembly code</a:t>
              </a:r>
            </a:p>
          </p:txBody>
        </p:sp>
        <p:cxnSp>
          <p:nvCxnSpPr>
            <p:cNvPr id="45" name="Straight Arrow Connector 44">
              <a:extLst>
                <a:ext uri="{FF2B5EF4-FFF2-40B4-BE49-F238E27FC236}">
                  <a16:creationId xmlns:a16="http://schemas.microsoft.com/office/drawing/2014/main" id="{908F35D1-2798-A028-C43A-EA049D6397A6}"/>
                </a:ext>
              </a:extLst>
            </p:cNvPr>
            <p:cNvCxnSpPr>
              <a:cxnSpLocks/>
            </p:cNvCxnSpPr>
            <p:nvPr/>
          </p:nvCxnSpPr>
          <p:spPr bwMode="auto">
            <a:xfrm flipV="1">
              <a:off x="7784152" y="5560345"/>
              <a:ext cx="1069829" cy="95752"/>
            </a:xfrm>
            <a:prstGeom prst="straightConnector1">
              <a:avLst/>
            </a:prstGeom>
            <a:noFill/>
            <a:ln w="63500" cap="flat" cmpd="sng" algn="ctr">
              <a:solidFill>
                <a:srgbClr val="0070C0"/>
              </a:solidFill>
              <a:prstDash val="solid"/>
              <a:round/>
              <a:headEnd type="none" w="med" len="med"/>
              <a:tailEnd type="triangle"/>
            </a:ln>
            <a:effectLst/>
          </p:spPr>
        </p:cxnSp>
      </p:grpSp>
      <p:sp>
        <p:nvSpPr>
          <p:cNvPr id="60" name="Rectangle 59">
            <a:extLst>
              <a:ext uri="{FF2B5EF4-FFF2-40B4-BE49-F238E27FC236}">
                <a16:creationId xmlns:a16="http://schemas.microsoft.com/office/drawing/2014/main" id="{F0A4AF7B-87F8-54F8-ACAA-1EDCBCD8C373}"/>
              </a:ext>
            </a:extLst>
          </p:cNvPr>
          <p:cNvSpPr/>
          <p:nvPr/>
        </p:nvSpPr>
        <p:spPr bwMode="auto">
          <a:xfrm>
            <a:off x="8811051" y="4239454"/>
            <a:ext cx="2526189" cy="352166"/>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i="1" dirty="0">
                <a:solidFill>
                  <a:schemeClr val="accent6"/>
                </a:solidFill>
                <a:ea typeface="CMU Bright" panose="02000603000000000000" pitchFamily="2" charset="0"/>
                <a:cs typeface="Calibri" panose="020F0502020204030204" pitchFamily="34" charset="0"/>
              </a:rPr>
              <a:t>BSS</a:t>
            </a:r>
            <a:endParaRPr lang="en-US" dirty="0">
              <a:solidFill>
                <a:schemeClr val="accent6"/>
              </a:solidFill>
              <a:ea typeface="CMU Bright" panose="02000603000000000000" pitchFamily="2" charset="0"/>
              <a:cs typeface="Calibri" panose="020F0502020204030204" pitchFamily="34" charset="0"/>
            </a:endParaRPr>
          </a:p>
        </p:txBody>
      </p:sp>
      <p:sp>
        <p:nvSpPr>
          <p:cNvPr id="9" name="TextBox 8">
            <a:extLst>
              <a:ext uri="{FF2B5EF4-FFF2-40B4-BE49-F238E27FC236}">
                <a16:creationId xmlns:a16="http://schemas.microsoft.com/office/drawing/2014/main" id="{8FC675A3-3E34-F492-778F-4D2EC84FF067}"/>
              </a:ext>
            </a:extLst>
          </p:cNvPr>
          <p:cNvSpPr txBox="1"/>
          <p:nvPr/>
        </p:nvSpPr>
        <p:spPr>
          <a:xfrm>
            <a:off x="497082" y="1430296"/>
            <a:ext cx="3852401" cy="369332"/>
          </a:xfrm>
          <a:prstGeom prst="rect">
            <a:avLst/>
          </a:prstGeom>
          <a:noFill/>
        </p:spPr>
        <p:txBody>
          <a:bodyPr wrap="none" rtlCol="0">
            <a:spAutoFit/>
          </a:bodyPr>
          <a:lstStyle/>
          <a:p>
            <a:r>
              <a:rPr lang="en-US" dirty="0"/>
              <a:t>Sections in an Assembly Source file</a:t>
            </a:r>
          </a:p>
        </p:txBody>
      </p:sp>
      <p:sp>
        <p:nvSpPr>
          <p:cNvPr id="46" name="TextBox 45">
            <a:extLst>
              <a:ext uri="{FF2B5EF4-FFF2-40B4-BE49-F238E27FC236}">
                <a16:creationId xmlns:a16="http://schemas.microsoft.com/office/drawing/2014/main" id="{12D9CD4E-3D83-401D-EB71-FF37C9A39D4C}"/>
              </a:ext>
            </a:extLst>
          </p:cNvPr>
          <p:cNvSpPr txBox="1"/>
          <p:nvPr/>
        </p:nvSpPr>
        <p:spPr>
          <a:xfrm>
            <a:off x="622956" y="1792090"/>
            <a:ext cx="3702760" cy="923330"/>
          </a:xfrm>
          <a:prstGeom prst="rect">
            <a:avLst/>
          </a:prstGeom>
          <a:solidFill>
            <a:schemeClr val="accent5">
              <a:lumMod val="20000"/>
              <a:lumOff val="80000"/>
            </a:schemeClr>
          </a:solidFill>
          <a:ln w="25400">
            <a:solidFill>
              <a:srgbClr val="0070C0"/>
            </a:solidFill>
          </a:ln>
        </p:spPr>
        <p:txBody>
          <a:bodyPr wrap="square" rtlCol="0">
            <a:spAutoFit/>
          </a:bodyPr>
          <a:lstStyle/>
          <a:p>
            <a:r>
              <a:rPr lang="en-US" dirty="0">
                <a:solidFill>
                  <a:srgbClr val="0070C0"/>
                </a:solidFill>
              </a:rPr>
              <a:t>File Header</a:t>
            </a:r>
          </a:p>
          <a:p>
            <a:r>
              <a:rPr lang="en-US" dirty="0">
                <a:solidFill>
                  <a:schemeClr val="tx2"/>
                </a:solidFill>
              </a:rPr>
              <a:t>Specify Hardware assembler generate the correct ARM version</a:t>
            </a:r>
          </a:p>
        </p:txBody>
      </p:sp>
      <p:sp>
        <p:nvSpPr>
          <p:cNvPr id="61" name="TextBox 60">
            <a:extLst>
              <a:ext uri="{FF2B5EF4-FFF2-40B4-BE49-F238E27FC236}">
                <a16:creationId xmlns:a16="http://schemas.microsoft.com/office/drawing/2014/main" id="{D7A50826-339B-01C1-D8D9-C0B82444FFDD}"/>
              </a:ext>
            </a:extLst>
          </p:cNvPr>
          <p:cNvSpPr txBox="1"/>
          <p:nvPr/>
        </p:nvSpPr>
        <p:spPr>
          <a:xfrm>
            <a:off x="545489" y="5938065"/>
            <a:ext cx="3755589" cy="861774"/>
          </a:xfrm>
          <a:prstGeom prst="rect">
            <a:avLst/>
          </a:prstGeom>
          <a:solidFill>
            <a:schemeClr val="accent4">
              <a:lumMod val="20000"/>
              <a:lumOff val="80000"/>
              <a:alpha val="88000"/>
            </a:schemeClr>
          </a:solidFill>
          <a:ln w="25400">
            <a:solidFill>
              <a:srgbClr val="0070C0"/>
            </a:solidFill>
          </a:ln>
        </p:spPr>
        <p:txBody>
          <a:bodyPr wrap="square" rtlCol="0">
            <a:spAutoFit/>
          </a:bodyPr>
          <a:lstStyle/>
          <a:p>
            <a:r>
              <a:rPr lang="en-US" sz="1600" dirty="0">
                <a:solidFill>
                  <a:srgbClr val="7030A0"/>
                </a:solidFill>
              </a:rPr>
              <a:t>file footer </a:t>
            </a:r>
          </a:p>
          <a:p>
            <a:r>
              <a:rPr lang="en-US" sz="1600" dirty="0">
                <a:solidFill>
                  <a:srgbClr val="7030A0"/>
                </a:solidFill>
              </a:rPr>
              <a:t>.</a:t>
            </a:r>
            <a:r>
              <a:rPr lang="en-US" sz="1600" b="1" dirty="0">
                <a:solidFill>
                  <a:srgbClr val="7030A0"/>
                </a:solidFill>
                <a:latin typeface="Courier New" panose="02070309020205020404" pitchFamily="49" charset="0"/>
                <a:cs typeface="Courier New" panose="02070309020205020404" pitchFamily="49" charset="0"/>
              </a:rPr>
              <a:t>section </a:t>
            </a:r>
            <a:r>
              <a:rPr lang="en-US" sz="1600" b="1" dirty="0">
                <a:solidFill>
                  <a:srgbClr val="F37440"/>
                </a:solidFill>
                <a:latin typeface="Courier New" panose="02070309020205020404" pitchFamily="49" charset="0"/>
                <a:cs typeface="Courier New" panose="02070309020205020404" pitchFamily="49" charset="0"/>
              </a:rPr>
              <a:t>.</a:t>
            </a:r>
            <a:r>
              <a:rPr lang="en-US" sz="1600" b="1" dirty="0" err="1">
                <a:solidFill>
                  <a:srgbClr val="F37440"/>
                </a:solidFill>
                <a:latin typeface="Courier New" panose="02070309020205020404" pitchFamily="49" charset="0"/>
                <a:cs typeface="Courier New" panose="02070309020205020404" pitchFamily="49" charset="0"/>
              </a:rPr>
              <a:t>note.GNU</a:t>
            </a:r>
            <a:r>
              <a:rPr lang="en-US" sz="1600" b="1" dirty="0">
                <a:solidFill>
                  <a:srgbClr val="F37440"/>
                </a:solidFill>
                <a:latin typeface="Courier New" panose="02070309020205020404" pitchFamily="49" charset="0"/>
                <a:cs typeface="Courier New" panose="02070309020205020404" pitchFamily="49" charset="0"/>
              </a:rPr>
              <a:t>-stack,…</a:t>
            </a:r>
            <a:endParaRPr lang="en-US" dirty="0">
              <a:solidFill>
                <a:srgbClr val="FF0000"/>
              </a:solidFill>
            </a:endParaRPr>
          </a:p>
          <a:p>
            <a:r>
              <a:rPr lang="en-US" b="1" dirty="0">
                <a:solidFill>
                  <a:srgbClr val="FF0000"/>
                </a:solidFill>
                <a:latin typeface="Courier New" panose="02070309020205020404" pitchFamily="49" charset="0"/>
                <a:cs typeface="Courier New" panose="02070309020205020404" pitchFamily="49" charset="0"/>
              </a:rPr>
              <a:t>.</a:t>
            </a:r>
            <a:r>
              <a:rPr lang="en-US" sz="1600" b="1" dirty="0">
                <a:solidFill>
                  <a:srgbClr val="FF0000"/>
                </a:solidFill>
                <a:latin typeface="Courier New" panose="02070309020205020404" pitchFamily="49" charset="0"/>
                <a:cs typeface="Courier New" panose="02070309020205020404" pitchFamily="49" charset="0"/>
              </a:rPr>
              <a:t>end</a:t>
            </a:r>
            <a:r>
              <a:rPr lang="en-US" sz="1600" dirty="0">
                <a:solidFill>
                  <a:schemeClr val="accent3"/>
                </a:solidFill>
              </a:rPr>
              <a:t>	</a:t>
            </a:r>
            <a:endParaRPr lang="en-US" b="1" dirty="0">
              <a:solidFill>
                <a:schemeClr val="accent3"/>
              </a:solidFill>
            </a:endParaRPr>
          </a:p>
        </p:txBody>
      </p:sp>
      <p:grpSp>
        <p:nvGrpSpPr>
          <p:cNvPr id="2" name="Group 1">
            <a:extLst>
              <a:ext uri="{FF2B5EF4-FFF2-40B4-BE49-F238E27FC236}">
                <a16:creationId xmlns:a16="http://schemas.microsoft.com/office/drawing/2014/main" id="{8AD4F0C9-CEC3-0E02-63B2-7A1885B592C6}"/>
              </a:ext>
            </a:extLst>
          </p:cNvPr>
          <p:cNvGrpSpPr/>
          <p:nvPr/>
        </p:nvGrpSpPr>
        <p:grpSpPr>
          <a:xfrm>
            <a:off x="5311254" y="2965609"/>
            <a:ext cx="3499797" cy="3427306"/>
            <a:chOff x="5311254" y="2965609"/>
            <a:chExt cx="3499797" cy="3427306"/>
          </a:xfrm>
        </p:grpSpPr>
        <p:cxnSp>
          <p:nvCxnSpPr>
            <p:cNvPr id="100" name="Straight Arrow Connector 99">
              <a:extLst>
                <a:ext uri="{FF2B5EF4-FFF2-40B4-BE49-F238E27FC236}">
                  <a16:creationId xmlns:a16="http://schemas.microsoft.com/office/drawing/2014/main" id="{676FA6E0-A76E-104A-ACF8-21D66D387E07}"/>
                </a:ext>
              </a:extLst>
            </p:cNvPr>
            <p:cNvCxnSpPr>
              <a:cxnSpLocks/>
              <a:endCxn id="53" idx="1"/>
            </p:cNvCxnSpPr>
            <p:nvPr/>
          </p:nvCxnSpPr>
          <p:spPr bwMode="auto">
            <a:xfrm>
              <a:off x="5949386" y="4675800"/>
              <a:ext cx="2861665" cy="87110"/>
            </a:xfrm>
            <a:prstGeom prst="straightConnector1">
              <a:avLst/>
            </a:prstGeom>
            <a:noFill/>
            <a:ln w="63500" cap="flat" cmpd="sng" algn="ctr">
              <a:solidFill>
                <a:srgbClr val="00B050"/>
              </a:solidFill>
              <a:prstDash val="solid"/>
              <a:round/>
              <a:headEnd type="none" w="med" len="med"/>
              <a:tailEnd type="triangle"/>
            </a:ln>
            <a:effectLst/>
          </p:spPr>
        </p:cxnSp>
        <p:cxnSp>
          <p:nvCxnSpPr>
            <p:cNvPr id="105" name="Straight Arrow Connector 104">
              <a:extLst>
                <a:ext uri="{FF2B5EF4-FFF2-40B4-BE49-F238E27FC236}">
                  <a16:creationId xmlns:a16="http://schemas.microsoft.com/office/drawing/2014/main" id="{0A5EBBF8-BBF6-EC47-9183-43F71F0E6930}"/>
                </a:ext>
              </a:extLst>
            </p:cNvPr>
            <p:cNvCxnSpPr>
              <a:cxnSpLocks/>
            </p:cNvCxnSpPr>
            <p:nvPr/>
          </p:nvCxnSpPr>
          <p:spPr bwMode="auto">
            <a:xfrm>
              <a:off x="6196302" y="5138314"/>
              <a:ext cx="2176227" cy="559753"/>
            </a:xfrm>
            <a:prstGeom prst="straightConnector1">
              <a:avLst/>
            </a:prstGeom>
            <a:noFill/>
            <a:ln w="63500" cap="flat" cmpd="sng" algn="ctr">
              <a:solidFill>
                <a:srgbClr val="0070C0"/>
              </a:solidFill>
              <a:prstDash val="solid"/>
              <a:round/>
              <a:headEnd type="none" w="med" len="med"/>
              <a:tailEnd type="triangle"/>
            </a:ln>
            <a:effectLst/>
          </p:spPr>
        </p:cxnSp>
        <p:sp>
          <p:nvSpPr>
            <p:cNvPr id="81" name="Rectangle 1036">
              <a:extLst>
                <a:ext uri="{FF2B5EF4-FFF2-40B4-BE49-F238E27FC236}">
                  <a16:creationId xmlns:a16="http://schemas.microsoft.com/office/drawing/2014/main" id="{039C6BE2-CDBA-724E-88FE-6F4C1F6BF5C0}"/>
                </a:ext>
              </a:extLst>
            </p:cNvPr>
            <p:cNvSpPr>
              <a:spLocks noChangeArrowheads="1"/>
            </p:cNvSpPr>
            <p:nvPr/>
          </p:nvSpPr>
          <p:spPr bwMode="auto">
            <a:xfrm>
              <a:off x="5311254" y="5027750"/>
              <a:ext cx="2057400" cy="533400"/>
            </a:xfrm>
            <a:prstGeom prst="rect">
              <a:avLst/>
            </a:prstGeom>
            <a:solidFill>
              <a:srgbClr val="99CCFF"/>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Text</a:t>
              </a:r>
            </a:p>
          </p:txBody>
        </p:sp>
        <p:sp>
          <p:nvSpPr>
            <p:cNvPr id="82" name="Rectangle 1037">
              <a:extLst>
                <a:ext uri="{FF2B5EF4-FFF2-40B4-BE49-F238E27FC236}">
                  <a16:creationId xmlns:a16="http://schemas.microsoft.com/office/drawing/2014/main" id="{674B1C95-198C-024E-856F-309AB1D21ECB}"/>
                </a:ext>
              </a:extLst>
            </p:cNvPr>
            <p:cNvSpPr>
              <a:spLocks noChangeArrowheads="1"/>
            </p:cNvSpPr>
            <p:nvPr/>
          </p:nvSpPr>
          <p:spPr bwMode="auto">
            <a:xfrm>
              <a:off x="5311254" y="5584162"/>
              <a:ext cx="2057400" cy="609600"/>
            </a:xfrm>
            <a:prstGeom prst="rect">
              <a:avLst/>
            </a:prstGeom>
            <a:solidFill>
              <a:srgbClr val="FF9933"/>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Symbol table</a:t>
              </a:r>
            </a:p>
          </p:txBody>
        </p:sp>
        <p:sp>
          <p:nvSpPr>
            <p:cNvPr id="83" name="Rectangle 1040">
              <a:extLst>
                <a:ext uri="{FF2B5EF4-FFF2-40B4-BE49-F238E27FC236}">
                  <a16:creationId xmlns:a16="http://schemas.microsoft.com/office/drawing/2014/main" id="{B740C98A-3CF3-1647-B75C-7158EA8E77AD}"/>
                </a:ext>
              </a:extLst>
            </p:cNvPr>
            <p:cNvSpPr>
              <a:spLocks noChangeArrowheads="1"/>
            </p:cNvSpPr>
            <p:nvPr/>
          </p:nvSpPr>
          <p:spPr bwMode="auto">
            <a:xfrm>
              <a:off x="5329591" y="4474703"/>
              <a:ext cx="2057400" cy="533400"/>
            </a:xfrm>
            <a:prstGeom prst="rect">
              <a:avLst/>
            </a:prstGeom>
            <a:solidFill>
              <a:srgbClr val="99FF99"/>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Data</a:t>
              </a:r>
            </a:p>
          </p:txBody>
        </p:sp>
        <p:sp>
          <p:nvSpPr>
            <p:cNvPr id="85" name="Text Box 8">
              <a:extLst>
                <a:ext uri="{FF2B5EF4-FFF2-40B4-BE49-F238E27FC236}">
                  <a16:creationId xmlns:a16="http://schemas.microsoft.com/office/drawing/2014/main" id="{FAEE8230-2F0F-B745-883A-3B33D4D9694D}"/>
                </a:ext>
              </a:extLst>
            </p:cNvPr>
            <p:cNvSpPr txBox="1">
              <a:spLocks noChangeArrowheads="1"/>
            </p:cNvSpPr>
            <p:nvPr/>
          </p:nvSpPr>
          <p:spPr bwMode="auto">
            <a:xfrm>
              <a:off x="5494219" y="2965609"/>
              <a:ext cx="1790190" cy="1200329"/>
            </a:xfrm>
            <a:prstGeom prst="rect">
              <a:avLst/>
            </a:prstGeom>
            <a:solidFill>
              <a:schemeClr val="accent1">
                <a:lumMod val="20000"/>
                <a:lumOff val="80000"/>
              </a:schemeClr>
            </a:solidFill>
            <a:ln w="28575">
              <a:solidFill>
                <a:schemeClr val="accent1"/>
              </a:solidFill>
              <a:miter lim="800000"/>
              <a:headEnd/>
              <a:tailEnd/>
            </a:ln>
          </p:spPr>
          <p:txBody>
            <a:bodyPr wrap="square">
              <a:spAutoFit/>
            </a:bodyPr>
            <a:lstStyle/>
            <a:p>
              <a:pPr algn="ctr"/>
              <a:r>
                <a:rPr lang="en-US" b="1" dirty="0" err="1">
                  <a:solidFill>
                    <a:srgbClr val="000000"/>
                  </a:solidFill>
                  <a:latin typeface="Calibri" pitchFamily="34" charset="0"/>
                </a:rPr>
                <a:t>a.out</a:t>
              </a:r>
              <a:r>
                <a:rPr lang="en-US" b="1" dirty="0">
                  <a:solidFill>
                    <a:srgbClr val="000000"/>
                  </a:solidFill>
                  <a:latin typeface="Calibri" pitchFamily="34" charset="0"/>
                </a:rPr>
                <a:t> executable</a:t>
              </a:r>
            </a:p>
            <a:p>
              <a:r>
                <a:rPr lang="en-US" b="1" dirty="0">
                  <a:solidFill>
                    <a:srgbClr val="000000"/>
                  </a:solidFill>
                  <a:latin typeface="Calibri" pitchFamily="34" charset="0"/>
                </a:rPr>
                <a:t>created by the </a:t>
              </a:r>
              <a:r>
                <a:rPr lang="en-US" b="1" dirty="0">
                  <a:solidFill>
                    <a:srgbClr val="2C895B"/>
                  </a:solidFill>
                  <a:latin typeface="Calibri" pitchFamily="34" charset="0"/>
                </a:rPr>
                <a:t>assembler</a:t>
              </a:r>
              <a:r>
                <a:rPr lang="en-US" b="1" dirty="0">
                  <a:solidFill>
                    <a:srgbClr val="000000"/>
                  </a:solidFill>
                  <a:latin typeface="Calibri" pitchFamily="34" charset="0"/>
                </a:rPr>
                <a:t> &amp; </a:t>
              </a:r>
            </a:p>
            <a:p>
              <a:r>
                <a:rPr lang="en-US" b="1" dirty="0">
                  <a:solidFill>
                    <a:srgbClr val="F37440"/>
                  </a:solidFill>
                  <a:latin typeface="Calibri" pitchFamily="34" charset="0"/>
                </a:rPr>
                <a:t>link editor</a:t>
              </a:r>
            </a:p>
          </p:txBody>
        </p:sp>
        <p:sp>
          <p:nvSpPr>
            <p:cNvPr id="32" name="Left Brace 31">
              <a:extLst>
                <a:ext uri="{FF2B5EF4-FFF2-40B4-BE49-F238E27FC236}">
                  <a16:creationId xmlns:a16="http://schemas.microsoft.com/office/drawing/2014/main" id="{A41B746D-C4E2-FEF0-C2A5-1E8534D0B921}"/>
                </a:ext>
              </a:extLst>
            </p:cNvPr>
            <p:cNvSpPr/>
            <p:nvPr/>
          </p:nvSpPr>
          <p:spPr>
            <a:xfrm>
              <a:off x="8372529" y="4975059"/>
              <a:ext cx="408486" cy="1417856"/>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4" name="Rectangle 1037">
              <a:extLst>
                <a:ext uri="{FF2B5EF4-FFF2-40B4-BE49-F238E27FC236}">
                  <a16:creationId xmlns:a16="http://schemas.microsoft.com/office/drawing/2014/main" id="{DE52684F-7588-889C-0CA5-50863B0B4285}"/>
                </a:ext>
              </a:extLst>
            </p:cNvPr>
            <p:cNvSpPr>
              <a:spLocks noChangeArrowheads="1"/>
            </p:cNvSpPr>
            <p:nvPr/>
          </p:nvSpPr>
          <p:spPr bwMode="auto">
            <a:xfrm>
              <a:off x="5329591" y="4221220"/>
              <a:ext cx="2057400" cy="253483"/>
            </a:xfrm>
            <a:prstGeom prst="rect">
              <a:avLst/>
            </a:prstGeom>
            <a:solidFill>
              <a:schemeClr val="accent4">
                <a:lumMod val="20000"/>
                <a:lumOff val="80000"/>
              </a:schemeClr>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Header - Description </a:t>
              </a:r>
            </a:p>
          </p:txBody>
        </p:sp>
        <p:cxnSp>
          <p:nvCxnSpPr>
            <p:cNvPr id="62" name="Straight Arrow Connector 61">
              <a:extLst>
                <a:ext uri="{FF2B5EF4-FFF2-40B4-BE49-F238E27FC236}">
                  <a16:creationId xmlns:a16="http://schemas.microsoft.com/office/drawing/2014/main" id="{42C70909-4116-FEA8-0F36-280F703BAAE7}"/>
                </a:ext>
              </a:extLst>
            </p:cNvPr>
            <p:cNvCxnSpPr>
              <a:cxnSpLocks/>
              <a:endCxn id="60" idx="1"/>
            </p:cNvCxnSpPr>
            <p:nvPr/>
          </p:nvCxnSpPr>
          <p:spPr bwMode="auto">
            <a:xfrm>
              <a:off x="7427521" y="4347663"/>
              <a:ext cx="1383530" cy="67874"/>
            </a:xfrm>
            <a:prstGeom prst="straightConnector1">
              <a:avLst/>
            </a:prstGeom>
            <a:noFill/>
            <a:ln w="63500" cap="flat" cmpd="sng" algn="ctr">
              <a:solidFill>
                <a:srgbClr val="FFC000"/>
              </a:solidFill>
              <a:prstDash val="solid"/>
              <a:round/>
              <a:headEnd type="none" w="med" len="med"/>
              <a:tailEnd type="triangle"/>
            </a:ln>
            <a:effectLst/>
          </p:spPr>
        </p:cxnSp>
      </p:grpSp>
    </p:spTree>
    <p:extLst>
      <p:ext uri="{BB962C8B-B14F-4D97-AF65-F5344CB8AC3E}">
        <p14:creationId xmlns:p14="http://schemas.microsoft.com/office/powerpoint/2010/main" val="176623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6" grpId="0" animBg="1"/>
      <p:bldP spid="6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89F1671-0287-1740-AB83-5FE45AA7B0FA}"/>
              </a:ext>
            </a:extLst>
          </p:cNvPr>
          <p:cNvSpPr>
            <a:spLocks noGrp="1"/>
          </p:cNvSpPr>
          <p:nvPr>
            <p:ph sz="quarter" idx="15"/>
          </p:nvPr>
        </p:nvSpPr>
        <p:spPr>
          <a:xfrm>
            <a:off x="8063130" y="1465895"/>
            <a:ext cx="3820852" cy="4768650"/>
          </a:xfrm>
          <a:solidFill>
            <a:schemeClr val="accent4">
              <a:lumMod val="20000"/>
              <a:lumOff val="80000"/>
            </a:schemeClr>
          </a:solidFill>
          <a:ln>
            <a:solidFill>
              <a:schemeClr val="accent1"/>
            </a:solidFill>
          </a:ln>
        </p:spPr>
        <p:txBody>
          <a:bodyPr/>
          <a:lstStyle/>
          <a:p>
            <a:r>
              <a:rPr lang="en-US" sz="2000" dirty="0"/>
              <a:t>assembly programs end in </a:t>
            </a:r>
            <a:r>
              <a:rPr lang="en-US" sz="2000" dirty="0">
                <a:solidFill>
                  <a:srgbClr val="C00000"/>
                </a:solidFill>
              </a:rPr>
              <a:t>.S</a:t>
            </a:r>
          </a:p>
          <a:p>
            <a:pPr lvl="1"/>
            <a:r>
              <a:rPr lang="en-US" sz="1800" dirty="0">
                <a:solidFill>
                  <a:srgbClr val="C00000"/>
                </a:solidFill>
              </a:rPr>
              <a:t>That is a </a:t>
            </a:r>
            <a:r>
              <a:rPr lang="en-US" sz="1800" b="1" u="sng" dirty="0">
                <a:solidFill>
                  <a:srgbClr val="C00000"/>
                </a:solidFill>
              </a:rPr>
              <a:t>capital</a:t>
            </a:r>
            <a:r>
              <a:rPr lang="en-US" sz="1800" dirty="0">
                <a:solidFill>
                  <a:srgbClr val="C00000"/>
                </a:solidFill>
              </a:rPr>
              <a:t> .S</a:t>
            </a:r>
          </a:p>
          <a:p>
            <a:pPr lvl="1"/>
            <a:r>
              <a:rPr lang="en-US" sz="2000" dirty="0">
                <a:solidFill>
                  <a:srgbClr val="2C895B"/>
                </a:solidFill>
              </a:rPr>
              <a:t>example</a:t>
            </a:r>
            <a:r>
              <a:rPr lang="en-US" sz="2000" dirty="0"/>
              <a:t>: </a:t>
            </a:r>
            <a:r>
              <a:rPr lang="en-US" sz="2000" dirty="0" err="1"/>
              <a:t>test.S</a:t>
            </a:r>
            <a:endParaRPr lang="en-US" sz="2000" dirty="0"/>
          </a:p>
          <a:p>
            <a:r>
              <a:rPr lang="en-US" sz="2000" dirty="0">
                <a:solidFill>
                  <a:srgbClr val="0070C0"/>
                </a:solidFill>
              </a:rPr>
              <a:t>Always use </a:t>
            </a:r>
            <a:r>
              <a:rPr lang="en-US" sz="2000" dirty="0" err="1">
                <a:solidFill>
                  <a:srgbClr val="0070C0"/>
                </a:solidFill>
              </a:rPr>
              <a:t>gcc</a:t>
            </a:r>
            <a:r>
              <a:rPr lang="en-US" sz="2000" dirty="0">
                <a:solidFill>
                  <a:srgbClr val="0070C0"/>
                </a:solidFill>
              </a:rPr>
              <a:t> to assemble</a:t>
            </a:r>
          </a:p>
          <a:p>
            <a:pPr lvl="1"/>
            <a:r>
              <a:rPr lang="en-US" sz="2000" dirty="0">
                <a:solidFill>
                  <a:srgbClr val="0070C0"/>
                </a:solidFill>
              </a:rPr>
              <a:t>_start()  and C runtime</a:t>
            </a:r>
          </a:p>
          <a:p>
            <a:r>
              <a:rPr lang="en-US" sz="2000" dirty="0"/>
              <a:t>File has a complete program </a:t>
            </a:r>
          </a:p>
          <a:p>
            <a:pPr marL="354012" lvl="1" indent="0">
              <a:buNone/>
            </a:pPr>
            <a:r>
              <a:rPr lang="en-US" sz="2000" b="1" dirty="0" err="1">
                <a:latin typeface="Courier New" panose="02070309020205020404" pitchFamily="49" charset="0"/>
                <a:cs typeface="Courier New" panose="02070309020205020404" pitchFamily="49" charset="0"/>
              </a:rPr>
              <a:t>gcc</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file.S</a:t>
            </a:r>
            <a:endParaRPr lang="en-US" sz="2000" b="1" dirty="0">
              <a:latin typeface="Courier New" panose="02070309020205020404" pitchFamily="49" charset="0"/>
              <a:cs typeface="Courier New" panose="02070309020205020404" pitchFamily="49" charset="0"/>
            </a:endParaRPr>
          </a:p>
          <a:p>
            <a:r>
              <a:rPr lang="en-US" sz="2000" dirty="0"/>
              <a:t>File has a partial program</a:t>
            </a:r>
          </a:p>
          <a:p>
            <a:pPr marL="354012" lvl="1" indent="0">
              <a:buNone/>
            </a:pPr>
            <a:r>
              <a:rPr lang="en-US" sz="2000" b="1" dirty="0" err="1">
                <a:latin typeface="Courier New" panose="02070309020205020404" pitchFamily="49" charset="0"/>
                <a:cs typeface="Courier New" panose="02070309020205020404" pitchFamily="49" charset="0"/>
              </a:rPr>
              <a:t>gcc</a:t>
            </a:r>
            <a:r>
              <a:rPr lang="en-US" sz="2000" b="1" dirty="0">
                <a:latin typeface="Courier New" panose="02070309020205020404" pitchFamily="49" charset="0"/>
                <a:cs typeface="Courier New" panose="02070309020205020404" pitchFamily="49" charset="0"/>
              </a:rPr>
              <a:t> –c </a:t>
            </a:r>
            <a:r>
              <a:rPr lang="en-US" sz="2000" b="1" dirty="0" err="1">
                <a:latin typeface="Courier New" panose="02070309020205020404" pitchFamily="49" charset="0"/>
                <a:cs typeface="Courier New" panose="02070309020205020404" pitchFamily="49" charset="0"/>
              </a:rPr>
              <a:t>file.S</a:t>
            </a:r>
            <a:endParaRPr lang="en-US" sz="2000" b="1" dirty="0">
              <a:latin typeface="Courier New" panose="02070309020205020404" pitchFamily="49" charset="0"/>
              <a:cs typeface="Courier New" panose="02070309020205020404" pitchFamily="49" charset="0"/>
            </a:endParaRPr>
          </a:p>
          <a:p>
            <a:r>
              <a:rPr lang="en-US" sz="2000" dirty="0"/>
              <a:t>Link files together</a:t>
            </a:r>
            <a:endParaRPr lang="en-US" sz="2000" i="1" dirty="0"/>
          </a:p>
          <a:p>
            <a:pPr marL="354012" lvl="1" indent="0">
              <a:buNone/>
            </a:pPr>
            <a:r>
              <a:rPr lang="en-US" sz="2000" b="1" dirty="0" err="1">
                <a:latin typeface="Courier New" panose="02070309020205020404" pitchFamily="49" charset="0"/>
                <a:cs typeface="Courier New" panose="02070309020205020404" pitchFamily="49" charset="0"/>
              </a:rPr>
              <a:t>gcc</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file.o</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cprog.o</a:t>
            </a:r>
            <a:endParaRPr lang="en-US" sz="2000" b="1"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9C6CF845-476D-6047-87C3-DC11B8D0B7F9}"/>
              </a:ext>
            </a:extLst>
          </p:cNvPr>
          <p:cNvSpPr>
            <a:spLocks noGrp="1"/>
          </p:cNvSpPr>
          <p:nvPr>
            <p:ph type="title"/>
          </p:nvPr>
        </p:nvSpPr>
        <p:spPr>
          <a:xfrm>
            <a:off x="7789333" y="623455"/>
            <a:ext cx="4368445" cy="482955"/>
          </a:xfrm>
        </p:spPr>
        <p:txBody>
          <a:bodyPr/>
          <a:lstStyle/>
          <a:p>
            <a:r>
              <a:rPr lang="en-US" dirty="0"/>
              <a:t>Assembly Source File</a:t>
            </a:r>
            <a:br>
              <a:rPr lang="en-US" dirty="0"/>
            </a:br>
            <a:r>
              <a:rPr lang="en-US" dirty="0"/>
              <a:t>Template</a:t>
            </a:r>
          </a:p>
        </p:txBody>
      </p:sp>
      <p:sp>
        <p:nvSpPr>
          <p:cNvPr id="5" name="Rounded Rectangle 4">
            <a:extLst>
              <a:ext uri="{FF2B5EF4-FFF2-40B4-BE49-F238E27FC236}">
                <a16:creationId xmlns:a16="http://schemas.microsoft.com/office/drawing/2014/main" id="{E548BE0A-68B7-314A-95B1-D14AFD94FF58}"/>
              </a:ext>
            </a:extLst>
          </p:cNvPr>
          <p:cNvSpPr/>
          <p:nvPr/>
        </p:nvSpPr>
        <p:spPr bwMode="auto">
          <a:xfrm>
            <a:off x="308018" y="147417"/>
            <a:ext cx="7359761" cy="652414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400" dirty="0">
                <a:solidFill>
                  <a:schemeClr val="accent1"/>
                </a:solidFill>
                <a:latin typeface="Consolas" panose="020B0609020204030204" pitchFamily="49" charset="0"/>
                <a:cs typeface="Consolas" panose="020B0609020204030204" pitchFamily="49" charset="0"/>
              </a:rPr>
              <a:t>// File Header</a:t>
            </a:r>
          </a:p>
          <a:p>
            <a:r>
              <a:rPr lang="en-US" sz="1400" dirty="0">
                <a:latin typeface="Consolas" panose="020B0609020204030204" pitchFamily="49" charset="0"/>
                <a:cs typeface="Consolas" panose="020B0609020204030204" pitchFamily="49" charset="0"/>
              </a:rPr>
              <a:t>        .arch armv6               </a:t>
            </a:r>
            <a:r>
              <a:rPr lang="en-US" sz="1400" dirty="0">
                <a:solidFill>
                  <a:schemeClr val="accent3"/>
                </a:solidFill>
                <a:latin typeface="Consolas" panose="020B0609020204030204" pitchFamily="49" charset="0"/>
                <a:cs typeface="Consolas" panose="020B0609020204030204" pitchFamily="49" charset="0"/>
              </a:rPr>
              <a:t>// armv6 architecture instructions</a:t>
            </a:r>
          </a:p>
          <a:p>
            <a:r>
              <a:rPr lang="en-US" sz="1400" dirty="0">
                <a:latin typeface="Consolas" panose="020B0609020204030204" pitchFamily="49" charset="0"/>
                <a:cs typeface="Consolas" panose="020B0609020204030204" pitchFamily="49" charset="0"/>
              </a:rPr>
              <a:t>        .arm		      </a:t>
            </a:r>
            <a:r>
              <a:rPr lang="en-US" sz="1400" dirty="0">
                <a:solidFill>
                  <a:schemeClr val="accent3"/>
                </a:solidFill>
                <a:latin typeface="Consolas" panose="020B0609020204030204" pitchFamily="49" charset="0"/>
                <a:cs typeface="Consolas" panose="020B0609020204030204" pitchFamily="49" charset="0"/>
              </a:rPr>
              <a:t>// arm 32-bit instruction set</a:t>
            </a:r>
          </a:p>
          <a:p>
            <a:r>
              <a:rPr lang="en-US" sz="1400" dirty="0">
                <a:solidFill>
                  <a:schemeClr val="accent3"/>
                </a:solidFill>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fpu</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vfp</a:t>
            </a:r>
            <a:r>
              <a:rPr lang="en-US" sz="1400" dirty="0">
                <a:latin typeface="Consolas" panose="020B0609020204030204" pitchFamily="49" charset="0"/>
                <a:cs typeface="Consolas" panose="020B0609020204030204" pitchFamily="49" charset="0"/>
              </a:rPr>
              <a:t>		 </a:t>
            </a:r>
            <a:r>
              <a:rPr lang="en-US" sz="1400" dirty="0">
                <a:solidFill>
                  <a:schemeClr val="accent3"/>
                </a:solidFill>
                <a:latin typeface="Consolas" panose="020B0609020204030204" pitchFamily="49" charset="0"/>
                <a:cs typeface="Consolas" panose="020B0609020204030204" pitchFamily="49" charset="0"/>
              </a:rPr>
              <a:t>     // floating point co-processor</a:t>
            </a:r>
          </a:p>
          <a:p>
            <a:r>
              <a:rPr lang="en-US" sz="1400" dirty="0">
                <a:latin typeface="Consolas" panose="020B0609020204030204" pitchFamily="49" charset="0"/>
                <a:cs typeface="Consolas" panose="020B0609020204030204" pitchFamily="49" charset="0"/>
              </a:rPr>
              <a:t>        .syntax unified           </a:t>
            </a:r>
            <a:r>
              <a:rPr lang="en-US" sz="1400" dirty="0">
                <a:solidFill>
                  <a:schemeClr val="accent3"/>
                </a:solidFill>
                <a:latin typeface="Consolas" panose="020B0609020204030204" pitchFamily="49" charset="0"/>
                <a:cs typeface="Consolas" panose="020B0609020204030204" pitchFamily="49" charset="0"/>
              </a:rPr>
              <a:t>// modern syntax</a:t>
            </a:r>
            <a:endParaRPr lang="en-US" sz="1400" dirty="0">
              <a:solidFill>
                <a:srgbClr val="0070C0"/>
              </a:solidFill>
              <a:latin typeface="Consolas" panose="020B0609020204030204" pitchFamily="49" charset="0"/>
              <a:cs typeface="Consolas" panose="020B0609020204030204" pitchFamily="49" charset="0"/>
            </a:endParaRPr>
          </a:p>
          <a:p>
            <a:endParaRPr lang="en-US" sz="1400" dirty="0">
              <a:solidFill>
                <a:srgbClr val="0070C0"/>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BSS Segment (only when you have initialized </a:t>
            </a:r>
            <a:r>
              <a:rPr lang="en-US" sz="1400" dirty="0" err="1">
                <a:solidFill>
                  <a:srgbClr val="0070C0"/>
                </a:solidFill>
                <a:latin typeface="Consolas" panose="020B0609020204030204" pitchFamily="49" charset="0"/>
                <a:cs typeface="Consolas" panose="020B0609020204030204" pitchFamily="49" charset="0"/>
              </a:rPr>
              <a:t>globals</a:t>
            </a:r>
            <a:r>
              <a:rPr lang="en-US" sz="1400" dirty="0">
                <a:solidFill>
                  <a:srgbClr val="0070C0"/>
                </a:solidFill>
                <a:latin typeface="Consolas" panose="020B0609020204030204" pitchFamily="49" charset="0"/>
                <a:cs typeface="Consolas" panose="020B0609020204030204" pitchFamily="49" charset="0"/>
              </a:rPr>
              <a:t>)</a:t>
            </a:r>
          </a:p>
          <a:p>
            <a:r>
              <a:rPr lang="en-US" sz="1400" dirty="0">
                <a:solidFill>
                  <a:srgbClr val="7030A0"/>
                </a:solidFill>
                <a:latin typeface="Consolas" panose="020B0609020204030204" pitchFamily="49" charset="0"/>
                <a:cs typeface="Consolas" panose="020B0609020204030204" pitchFamily="49" charset="0"/>
              </a:rPr>
              <a:t>	.</a:t>
            </a:r>
            <a:r>
              <a:rPr lang="en-US" sz="1400" dirty="0" err="1">
                <a:solidFill>
                  <a:srgbClr val="7030A0"/>
                </a:solidFill>
                <a:latin typeface="Consolas" panose="020B0609020204030204" pitchFamily="49" charset="0"/>
                <a:cs typeface="Consolas" panose="020B0609020204030204" pitchFamily="49" charset="0"/>
              </a:rPr>
              <a:t>bss</a:t>
            </a:r>
            <a:r>
              <a:rPr lang="en-US" sz="1400" dirty="0">
                <a:latin typeface="Consolas" panose="020B0609020204030204" pitchFamily="49" charset="0"/>
                <a:cs typeface="Consolas" panose="020B0609020204030204" pitchFamily="49" charset="0"/>
              </a:rPr>
              <a:t>	</a:t>
            </a:r>
            <a:endParaRPr lang="en-US" sz="1400" dirty="0">
              <a:solidFill>
                <a:srgbClr val="2C895B"/>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Data Segment (only when you have uninitialized </a:t>
            </a:r>
            <a:r>
              <a:rPr lang="en-US" sz="1400" dirty="0" err="1">
                <a:solidFill>
                  <a:srgbClr val="0070C0"/>
                </a:solidFill>
                <a:latin typeface="Consolas" panose="020B0609020204030204" pitchFamily="49" charset="0"/>
                <a:cs typeface="Consolas" panose="020B0609020204030204" pitchFamily="49" charset="0"/>
              </a:rPr>
              <a:t>globals</a:t>
            </a:r>
            <a:r>
              <a:rPr lang="en-US" sz="1400" dirty="0">
                <a:solidFill>
                  <a:srgbClr val="0070C0"/>
                </a:solidFill>
                <a:latin typeface="Consolas" panose="020B0609020204030204" pitchFamily="49" charset="0"/>
                <a:cs typeface="Consolas" panose="020B0609020204030204" pitchFamily="49" charset="0"/>
              </a:rPr>
              <a:t>)</a:t>
            </a:r>
          </a:p>
          <a:p>
            <a:r>
              <a:rPr lang="en-US" sz="1400" dirty="0">
                <a:solidFill>
                  <a:srgbClr val="7030A0"/>
                </a:solidFill>
                <a:latin typeface="Consolas" panose="020B0609020204030204" pitchFamily="49" charset="0"/>
                <a:cs typeface="Consolas" panose="020B0609020204030204" pitchFamily="49" charset="0"/>
              </a:rPr>
              <a:t>	.data	</a:t>
            </a:r>
            <a:endParaRPr lang="en-US" sz="1400" dirty="0">
              <a:solidFill>
                <a:srgbClr val="0070C0"/>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Read-Only Data (only when you have literals)</a:t>
            </a:r>
          </a:p>
          <a:p>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section .</a:t>
            </a:r>
            <a:r>
              <a:rPr lang="en-US" sz="1400" dirty="0" err="1">
                <a:solidFill>
                  <a:srgbClr val="7030A0"/>
                </a:solidFill>
                <a:latin typeface="Consolas" panose="020B0609020204030204" pitchFamily="49" charset="0"/>
                <a:cs typeface="Consolas" panose="020B0609020204030204" pitchFamily="49" charset="0"/>
              </a:rPr>
              <a:t>rodata</a:t>
            </a:r>
            <a:r>
              <a:rPr lang="en-US" sz="1400" dirty="0">
                <a:latin typeface="Consolas" panose="020B0609020204030204" pitchFamily="49" charset="0"/>
                <a:cs typeface="Consolas" panose="020B0609020204030204" pitchFamily="49" charset="0"/>
              </a:rPr>
              <a:t>    </a:t>
            </a:r>
            <a:endParaRPr lang="en-US" sz="1400" dirty="0">
              <a:solidFill>
                <a:schemeClr val="accent1"/>
              </a:solidFill>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 Text Segment – your code</a:t>
            </a:r>
          </a:p>
          <a:p>
            <a:r>
              <a:rPr lang="en-US" sz="1400" dirty="0">
                <a:solidFill>
                  <a:srgbClr val="7030A0"/>
                </a:solidFill>
                <a:latin typeface="Consolas" panose="020B0609020204030204" pitchFamily="49" charset="0"/>
                <a:cs typeface="Consolas" panose="020B0609020204030204" pitchFamily="49" charset="0"/>
              </a:rPr>
              <a:t>	.text</a:t>
            </a:r>
          </a:p>
          <a:p>
            <a:r>
              <a:rPr lang="en-US" sz="1400" dirty="0">
                <a:solidFill>
                  <a:srgbClr val="7030A0"/>
                </a:solidFill>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 Function Header</a:t>
            </a:r>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type   </a:t>
            </a:r>
            <a:r>
              <a:rPr lang="en-US" sz="1400" dirty="0">
                <a:solidFill>
                  <a:srgbClr val="F37440"/>
                </a:solidFill>
                <a:latin typeface="Consolas" panose="020B0609020204030204" pitchFamily="49" charset="0"/>
                <a:cs typeface="Consolas" panose="020B0609020204030204" pitchFamily="49" charset="0"/>
              </a:rPr>
              <a:t>main</a:t>
            </a:r>
            <a:r>
              <a:rPr lang="en-US" sz="1400" dirty="0">
                <a:solidFill>
                  <a:srgbClr val="7030A0"/>
                </a:solidFill>
                <a:latin typeface="Consolas" panose="020B0609020204030204" pitchFamily="49" charset="0"/>
                <a:cs typeface="Consolas" panose="020B0609020204030204" pitchFamily="49" charset="0"/>
              </a:rPr>
              <a:t>, %function   </a:t>
            </a:r>
            <a:r>
              <a:rPr lang="en-US" sz="1400" dirty="0">
                <a:solidFill>
                  <a:srgbClr val="2C895B"/>
                </a:solidFill>
                <a:latin typeface="Consolas" panose="020B0609020204030204" pitchFamily="49" charset="0"/>
                <a:cs typeface="Consolas" panose="020B0609020204030204" pitchFamily="49" charset="0"/>
              </a:rPr>
              <a:t>// define main to be a function</a:t>
            </a:r>
          </a:p>
          <a:p>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global </a:t>
            </a:r>
            <a:r>
              <a:rPr lang="en-US" sz="1400" dirty="0">
                <a:solidFill>
                  <a:srgbClr val="F37440"/>
                </a:solidFill>
                <a:latin typeface="Consolas" panose="020B0609020204030204" pitchFamily="49" charset="0"/>
                <a:cs typeface="Consolas" panose="020B0609020204030204" pitchFamily="49" charset="0"/>
              </a:rPr>
              <a:t>main</a:t>
            </a:r>
            <a:r>
              <a:rPr lang="en-US" sz="1400" dirty="0">
                <a:solidFill>
                  <a:srgbClr val="7030A0"/>
                </a:solidFill>
                <a:latin typeface="Consolas" panose="020B0609020204030204" pitchFamily="49" charset="0"/>
                <a:cs typeface="Consolas" panose="020B0609020204030204" pitchFamily="49" charset="0"/>
              </a:rPr>
              <a:t>              </a:t>
            </a:r>
            <a:r>
              <a:rPr lang="en-US" sz="1400" dirty="0">
                <a:solidFill>
                  <a:srgbClr val="2C895B"/>
                </a:solidFill>
                <a:latin typeface="Consolas" panose="020B0609020204030204" pitchFamily="49" charset="0"/>
                <a:cs typeface="Consolas" panose="020B0609020204030204" pitchFamily="49" charset="0"/>
              </a:rPr>
              <a:t>// export function name</a:t>
            </a:r>
          </a:p>
          <a:p>
            <a:r>
              <a:rPr lang="en-US" sz="1400" dirty="0">
                <a:solidFill>
                  <a:srgbClr val="F37440"/>
                </a:solidFill>
                <a:latin typeface="Consolas" panose="020B0609020204030204" pitchFamily="49" charset="0"/>
                <a:cs typeface="Consolas" panose="020B0609020204030204" pitchFamily="49" charset="0"/>
              </a:rPr>
              <a:t>main:</a:t>
            </a:r>
          </a:p>
          <a:p>
            <a:r>
              <a:rPr lang="en-US" sz="1400" dirty="0">
                <a:solidFill>
                  <a:srgbClr val="F37440"/>
                </a:solidFill>
                <a:latin typeface="Consolas" panose="020B0609020204030204" pitchFamily="49" charset="0"/>
                <a:cs typeface="Consolas" panose="020B0609020204030204" pitchFamily="49" charset="0"/>
              </a:rPr>
              <a:t>// function prologue	      // stack frame setup</a:t>
            </a:r>
          </a:p>
          <a:p>
            <a:r>
              <a:rPr lang="en-US" sz="1400" dirty="0">
                <a:latin typeface="Consolas" panose="020B0609020204030204" pitchFamily="49" charset="0"/>
                <a:cs typeface="Consolas" panose="020B0609020204030204" pitchFamily="49" charset="0"/>
              </a:rPr>
              <a:t>		</a:t>
            </a:r>
            <a:r>
              <a:rPr lang="en-US" sz="1400" b="1" dirty="0">
                <a:solidFill>
                  <a:srgbClr val="2C895B"/>
                </a:solidFill>
                <a:latin typeface="Consolas" panose="020B0609020204030204" pitchFamily="49" charset="0"/>
                <a:cs typeface="Consolas" panose="020B0609020204030204" pitchFamily="49" charset="0"/>
              </a:rPr>
              <a:t>// your code for this function here</a:t>
            </a:r>
          </a:p>
          <a:p>
            <a:r>
              <a:rPr lang="en-US" sz="1400" dirty="0">
                <a:solidFill>
                  <a:srgbClr val="F37440"/>
                </a:solidFill>
                <a:latin typeface="Consolas" panose="020B0609020204030204" pitchFamily="49" charset="0"/>
                <a:cs typeface="Consolas" panose="020B0609020204030204" pitchFamily="49" charset="0"/>
              </a:rPr>
              <a:t>// function epilogue	      //stack frame teardown</a:t>
            </a:r>
            <a:endParaRPr lang="en-US" sz="1400" dirty="0">
              <a:latin typeface="Consolas" panose="020B0609020204030204" pitchFamily="49" charset="0"/>
              <a:cs typeface="Consolas" panose="020B0609020204030204" pitchFamily="49" charset="0"/>
            </a:endParaRPr>
          </a:p>
          <a:p>
            <a:endParaRPr lang="en-US" sz="1400" dirty="0">
              <a:solidFill>
                <a:schemeClr val="accent1"/>
              </a:solidFill>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 function footer</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size</a:t>
            </a:r>
            <a:r>
              <a:rPr lang="en-US" sz="1400" dirty="0">
                <a:solidFill>
                  <a:srgbClr val="0070C0"/>
                </a:solidFill>
                <a:latin typeface="Consolas" panose="020B0609020204030204" pitchFamily="49" charset="0"/>
                <a:cs typeface="Consolas" panose="020B0609020204030204" pitchFamily="49" charset="0"/>
              </a:rPr>
              <a:t>  </a:t>
            </a:r>
            <a:r>
              <a:rPr lang="en-US" sz="1400" dirty="0">
                <a:solidFill>
                  <a:srgbClr val="F37440"/>
                </a:solidFill>
                <a:latin typeface="Consolas" panose="020B0609020204030204" pitchFamily="49" charset="0"/>
                <a:cs typeface="Consolas" panose="020B0609020204030204" pitchFamily="49" charset="0"/>
              </a:rPr>
              <a:t>main</a:t>
            </a:r>
            <a:r>
              <a:rPr lang="en-US" sz="1400" dirty="0">
                <a:solidFill>
                  <a:srgbClr val="0070C0"/>
                </a:solidFill>
                <a:latin typeface="Consolas" panose="020B0609020204030204" pitchFamily="49" charset="0"/>
                <a:cs typeface="Consolas" panose="020B0609020204030204" pitchFamily="49" charset="0"/>
              </a:rPr>
              <a:t>, </a:t>
            </a:r>
            <a:r>
              <a:rPr lang="en-US" sz="1400" dirty="0">
                <a:solidFill>
                  <a:srgbClr val="F37440"/>
                </a:solidFill>
                <a:latin typeface="Consolas" panose="020B0609020204030204" pitchFamily="49" charset="0"/>
                <a:cs typeface="Consolas" panose="020B0609020204030204" pitchFamily="49" charset="0"/>
              </a:rPr>
              <a:t>(. – main)</a:t>
            </a:r>
            <a:endParaRPr lang="en-US" sz="1400" dirty="0">
              <a:solidFill>
                <a:srgbClr val="0070C0"/>
              </a:solidFill>
              <a:latin typeface="Consolas" panose="020B0609020204030204" pitchFamily="49" charset="0"/>
              <a:cs typeface="Consolas" panose="020B0609020204030204" pitchFamily="49" charset="0"/>
            </a:endParaRPr>
          </a:p>
          <a:p>
            <a:endParaRPr lang="en-US" sz="1400" dirty="0">
              <a:solidFill>
                <a:srgbClr val="0070C0"/>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File Footer</a:t>
            </a:r>
          </a:p>
          <a:p>
            <a:r>
              <a:rPr lang="en-US" sz="1400" dirty="0">
                <a:solidFill>
                  <a:srgbClr val="0070C0"/>
                </a:solidFill>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.section </a:t>
            </a:r>
            <a:r>
              <a:rPr lang="en-US" sz="1400" dirty="0">
                <a:solidFill>
                  <a:srgbClr val="F37440"/>
                </a:solidFill>
                <a:latin typeface="Consolas" panose="020B0609020204030204" pitchFamily="49" charset="0"/>
                <a:cs typeface="Consolas" panose="020B0609020204030204" pitchFamily="49" charset="0"/>
              </a:rPr>
              <a:t>.note.GNU-stack</a:t>
            </a:r>
            <a:r>
              <a:rPr lang="en-US" sz="1400" dirty="0">
                <a:latin typeface="Consolas" panose="020B0609020204030204" pitchFamily="49" charset="0"/>
                <a:cs typeface="Consolas" panose="020B0609020204030204" pitchFamily="49" charset="0"/>
              </a:rPr>
              <a:t>,"",</a:t>
            </a:r>
            <a:r>
              <a:rPr lang="en-US" sz="1400" dirty="0">
                <a:solidFill>
                  <a:srgbClr val="7030A0"/>
                </a:solidFill>
                <a:latin typeface="Consolas" panose="020B0609020204030204" pitchFamily="49" charset="0"/>
                <a:cs typeface="Consolas" panose="020B0609020204030204" pitchFamily="49" charset="0"/>
              </a:rPr>
              <a:t>%</a:t>
            </a:r>
            <a:r>
              <a:rPr lang="en-US" sz="1400" dirty="0" err="1">
                <a:solidFill>
                  <a:srgbClr val="7030A0"/>
                </a:solidFill>
                <a:latin typeface="Consolas" panose="020B0609020204030204" pitchFamily="49" charset="0"/>
                <a:cs typeface="Consolas" panose="020B0609020204030204" pitchFamily="49" charset="0"/>
              </a:rPr>
              <a:t>progbits</a:t>
            </a:r>
            <a:r>
              <a:rPr lang="en-US" sz="1400" dirty="0">
                <a:solidFill>
                  <a:srgbClr val="7030A0"/>
                </a:solidFill>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stack/data non-exec</a:t>
            </a:r>
          </a:p>
          <a:p>
            <a:r>
              <a:rPr lang="en-US" sz="1400" dirty="0">
                <a:solidFill>
                  <a:srgbClr val="0070C0"/>
                </a:solidFill>
                <a:latin typeface="Consolas" panose="020B0609020204030204" pitchFamily="49" charset="0"/>
                <a:cs typeface="Consolas" panose="020B0609020204030204" pitchFamily="49" charset="0"/>
              </a:rPr>
              <a:t>.</a:t>
            </a:r>
            <a:r>
              <a:rPr lang="en-US" sz="1400" dirty="0">
                <a:solidFill>
                  <a:srgbClr val="7030A0"/>
                </a:solidFill>
                <a:latin typeface="Consolas" panose="020B0609020204030204" pitchFamily="49" charset="0"/>
                <a:cs typeface="Consolas" panose="020B0609020204030204" pitchFamily="49" charset="0"/>
              </a:rPr>
              <a:t>end</a:t>
            </a:r>
          </a:p>
        </p:txBody>
      </p:sp>
      <p:sp>
        <p:nvSpPr>
          <p:cNvPr id="7" name="TextBox 6">
            <a:extLst>
              <a:ext uri="{FF2B5EF4-FFF2-40B4-BE49-F238E27FC236}">
                <a16:creationId xmlns:a16="http://schemas.microsoft.com/office/drawing/2014/main" id="{00B330CA-98E5-EA4F-BEF0-1905C390832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414972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571EC4-5964-634D-832F-853B9E9DD81D}"/>
              </a:ext>
            </a:extLst>
          </p:cNvPr>
          <p:cNvSpPr>
            <a:spLocks noGrp="1"/>
          </p:cNvSpPr>
          <p:nvPr>
            <p:ph sz="quarter" idx="15"/>
          </p:nvPr>
        </p:nvSpPr>
        <p:spPr>
          <a:xfrm>
            <a:off x="333982" y="569728"/>
            <a:ext cx="11690295" cy="6024564"/>
          </a:xfrm>
          <a:solidFill>
            <a:schemeClr val="accent4">
              <a:lumMod val="20000"/>
              <a:lumOff val="80000"/>
            </a:schemeClr>
          </a:solidFill>
          <a:ln>
            <a:solidFill>
              <a:srgbClr val="0070C0"/>
            </a:solidFill>
          </a:ln>
        </p:spPr>
        <p:txBody>
          <a:bodyPr/>
          <a:lstStyle/>
          <a:p>
            <a:pPr>
              <a:lnSpc>
                <a:spcPct val="100000"/>
              </a:lnSpc>
            </a:pPr>
            <a:r>
              <a:rPr lang="en-US" sz="2000" dirty="0">
                <a:solidFill>
                  <a:schemeClr val="tx1">
                    <a:lumMod val="50000"/>
                  </a:schemeClr>
                </a:solidFill>
                <a:cs typeface="Courier New" panose="02070309020205020404" pitchFamily="49" charset="0"/>
              </a:rPr>
              <a:t>The following </a:t>
            </a:r>
            <a:r>
              <a:rPr lang="en-US" sz="2000" dirty="0">
                <a:solidFill>
                  <a:srgbClr val="2C895B"/>
                </a:solidFill>
                <a:cs typeface="Courier New" panose="02070309020205020404" pitchFamily="49" charset="0"/>
              </a:rPr>
              <a:t>assembler directives </a:t>
            </a:r>
            <a:r>
              <a:rPr lang="en-US" sz="2000" dirty="0">
                <a:solidFill>
                  <a:schemeClr val="tx1">
                    <a:lumMod val="50000"/>
                  </a:schemeClr>
                </a:solidFill>
                <a:cs typeface="Courier New" panose="02070309020205020404" pitchFamily="49" charset="0"/>
              </a:rPr>
              <a:t>indicate the </a:t>
            </a:r>
            <a:r>
              <a:rPr lang="en-US" sz="2000" b="1" i="1" dirty="0">
                <a:solidFill>
                  <a:srgbClr val="2C895B"/>
                </a:solidFill>
                <a:cs typeface="Courier New" panose="02070309020205020404" pitchFamily="49" charset="0"/>
              </a:rPr>
              <a:t>start</a:t>
            </a:r>
            <a:r>
              <a:rPr lang="en-US" sz="2000" dirty="0">
                <a:solidFill>
                  <a:srgbClr val="2C895B"/>
                </a:solidFill>
                <a:cs typeface="Courier New" panose="02070309020205020404" pitchFamily="49" charset="0"/>
              </a:rPr>
              <a:t> of a </a:t>
            </a:r>
            <a:r>
              <a:rPr lang="en-US" sz="2000" b="1" dirty="0">
                <a:solidFill>
                  <a:srgbClr val="2C895B"/>
                </a:solidFill>
                <a:cs typeface="Courier New" panose="02070309020205020404" pitchFamily="49" charset="0"/>
              </a:rPr>
              <a:t>memory segment specification</a:t>
            </a:r>
          </a:p>
          <a:p>
            <a:pPr lvl="1"/>
            <a:r>
              <a:rPr lang="en-US" sz="2000" b="1" dirty="0">
                <a:solidFill>
                  <a:srgbClr val="C00000"/>
                </a:solidFill>
                <a:cs typeface="Courier New" panose="02070309020205020404" pitchFamily="49" charset="0"/>
              </a:rPr>
              <a:t>Remains in effect</a:t>
            </a:r>
            <a:r>
              <a:rPr lang="en-US" sz="2000" dirty="0">
                <a:solidFill>
                  <a:srgbClr val="C00000"/>
                </a:solidFill>
                <a:cs typeface="Courier New" panose="02070309020205020404" pitchFamily="49" charset="0"/>
              </a:rPr>
              <a:t> </a:t>
            </a:r>
            <a:r>
              <a:rPr lang="en-US" sz="2000" dirty="0">
                <a:solidFill>
                  <a:schemeClr val="tx1">
                    <a:lumMod val="50000"/>
                  </a:schemeClr>
                </a:solidFill>
                <a:cs typeface="Courier New" panose="02070309020205020404" pitchFamily="49" charset="0"/>
              </a:rPr>
              <a:t>until the next segment directive is seen</a:t>
            </a:r>
          </a:p>
          <a:p>
            <a:pPr>
              <a:lnSpc>
                <a:spcPct val="100000"/>
              </a:lnSpc>
            </a:pPr>
            <a:endParaRPr lang="en-US" sz="2000" dirty="0">
              <a:solidFill>
                <a:schemeClr val="tx1">
                  <a:lumMod val="50000"/>
                </a:schemeClr>
              </a:solidFill>
              <a:cs typeface="Courier New" panose="02070309020205020404" pitchFamily="49" charset="0"/>
            </a:endParaRPr>
          </a:p>
          <a:p>
            <a:pPr lvl="1"/>
            <a:endParaRPr lang="en-US" sz="1800" dirty="0">
              <a:solidFill>
                <a:schemeClr val="tx1">
                  <a:lumMod val="50000"/>
                </a:schemeClr>
              </a:solidFill>
              <a:cs typeface="Courier New" panose="02070309020205020404" pitchFamily="49" charset="0"/>
            </a:endParaRPr>
          </a:p>
          <a:p>
            <a:pPr lvl="1"/>
            <a:endParaRPr lang="en-US" sz="1800" dirty="0">
              <a:solidFill>
                <a:schemeClr val="tx1">
                  <a:lumMod val="50000"/>
                </a:schemeClr>
              </a:solidFill>
              <a:cs typeface="Courier New" panose="02070309020205020404" pitchFamily="49" charset="0"/>
            </a:endParaRPr>
          </a:p>
          <a:p>
            <a:pPr lvl="1"/>
            <a:endParaRPr lang="en-US" sz="1800" dirty="0">
              <a:solidFill>
                <a:schemeClr val="tx1">
                  <a:lumMod val="50000"/>
                </a:schemeClr>
              </a:solidFill>
              <a:cs typeface="Courier New" panose="02070309020205020404" pitchFamily="49" charset="0"/>
            </a:endParaRPr>
          </a:p>
          <a:p>
            <a:pPr>
              <a:lnSpc>
                <a:spcPct val="100000"/>
              </a:lnSpc>
            </a:pPr>
            <a:endParaRPr lang="en-US" sz="2000" dirty="0">
              <a:solidFill>
                <a:schemeClr val="tx1">
                  <a:lumMod val="50000"/>
                </a:schemeClr>
              </a:solidFill>
              <a:cs typeface="Courier New" panose="02070309020205020404" pitchFamily="49" charset="0"/>
            </a:endParaRPr>
          </a:p>
          <a:p>
            <a:pPr>
              <a:lnSpc>
                <a:spcPct val="100000"/>
              </a:lnSpc>
            </a:pPr>
            <a:endParaRPr lang="en-US" sz="2000" dirty="0">
              <a:solidFill>
                <a:schemeClr val="tx1">
                  <a:lumMod val="50000"/>
                </a:schemeClr>
              </a:solidFill>
              <a:cs typeface="Courier New" panose="02070309020205020404" pitchFamily="49" charset="0"/>
            </a:endParaRPr>
          </a:p>
          <a:p>
            <a:pPr>
              <a:lnSpc>
                <a:spcPct val="100000"/>
              </a:lnSpc>
            </a:pPr>
            <a:endParaRPr lang="en-US" sz="2000" dirty="0">
              <a:solidFill>
                <a:schemeClr val="tx1">
                  <a:lumMod val="50000"/>
                </a:schemeClr>
              </a:solidFill>
              <a:cs typeface="Courier New" panose="02070309020205020404" pitchFamily="49" charset="0"/>
            </a:endParaRPr>
          </a:p>
          <a:p>
            <a:pPr>
              <a:lnSpc>
                <a:spcPct val="100000"/>
              </a:lnSpc>
            </a:pPr>
            <a:r>
              <a:rPr lang="en-US" sz="2000" dirty="0">
                <a:solidFill>
                  <a:schemeClr val="tx1">
                    <a:lumMod val="50000"/>
                  </a:schemeClr>
                </a:solidFill>
                <a:cs typeface="Courier New" panose="02070309020205020404" pitchFamily="49" charset="0"/>
              </a:rPr>
              <a:t>Define a </a:t>
            </a:r>
            <a:r>
              <a:rPr lang="en-US" sz="2000" dirty="0">
                <a:solidFill>
                  <a:srgbClr val="2C895B"/>
                </a:solidFill>
                <a:cs typeface="Courier New" panose="02070309020205020404" pitchFamily="49" charset="0"/>
              </a:rPr>
              <a:t>literal</a:t>
            </a:r>
            <a:r>
              <a:rPr lang="en-US" sz="2000" dirty="0">
                <a:solidFill>
                  <a:schemeClr val="tx1">
                    <a:lumMod val="50000"/>
                  </a:schemeClr>
                </a:solidFill>
                <a:cs typeface="Courier New" panose="02070309020205020404" pitchFamily="49" charset="0"/>
              </a:rPr>
              <a:t>, </a:t>
            </a:r>
            <a:r>
              <a:rPr lang="en-US" sz="2000" dirty="0">
                <a:solidFill>
                  <a:srgbClr val="0070C0"/>
                </a:solidFill>
                <a:cs typeface="Courier New" panose="02070309020205020404" pitchFamily="49" charset="0"/>
              </a:rPr>
              <a:t>static variable or global </a:t>
            </a:r>
            <a:r>
              <a:rPr lang="en-US" sz="2000" dirty="0">
                <a:solidFill>
                  <a:schemeClr val="tx1">
                    <a:lumMod val="50000"/>
                  </a:schemeClr>
                </a:solidFill>
                <a:cs typeface="Courier New" panose="02070309020205020404" pitchFamily="49" charset="0"/>
              </a:rPr>
              <a:t>variable in a segment</a:t>
            </a:r>
          </a:p>
          <a:p>
            <a:endParaRPr lang="en-US" sz="2000" dirty="0">
              <a:solidFill>
                <a:srgbClr val="0070C0"/>
              </a:solidFill>
              <a:cs typeface="Courier New" panose="02070309020205020404" pitchFamily="49" charset="0"/>
            </a:endParaRPr>
          </a:p>
          <a:p>
            <a:pPr lvl="1"/>
            <a:r>
              <a:rPr lang="en-US" dirty="0">
                <a:solidFill>
                  <a:schemeClr val="accent3"/>
                </a:solidFill>
                <a:cs typeface="Courier New" panose="02070309020205020404" pitchFamily="49" charset="0"/>
              </a:rPr>
              <a:t>Label</a:t>
            </a:r>
            <a:r>
              <a:rPr lang="en-US" dirty="0">
                <a:solidFill>
                  <a:srgbClr val="0070C0"/>
                </a:solidFill>
                <a:cs typeface="Courier New" panose="02070309020205020404" pitchFamily="49" charset="0"/>
              </a:rPr>
              <a:t>: </a:t>
            </a:r>
            <a:r>
              <a:rPr lang="en-US" dirty="0">
                <a:solidFill>
                  <a:schemeClr val="tx1">
                    <a:lumMod val="50000"/>
                  </a:schemeClr>
                </a:solidFill>
                <a:cs typeface="Courier New" panose="02070309020205020404" pitchFamily="49" charset="0"/>
              </a:rPr>
              <a:t>this is the </a:t>
            </a:r>
            <a:r>
              <a:rPr lang="en-US" b="1" dirty="0">
                <a:solidFill>
                  <a:srgbClr val="0070C0"/>
                </a:solidFill>
                <a:cs typeface="Courier New" panose="02070309020205020404" pitchFamily="49" charset="0"/>
              </a:rPr>
              <a:t>variables </a:t>
            </a:r>
            <a:r>
              <a:rPr lang="en-US" b="1" i="1" u="sng" dirty="0">
                <a:solidFill>
                  <a:srgbClr val="0070C0"/>
                </a:solidFill>
                <a:cs typeface="Courier New" panose="02070309020205020404" pitchFamily="49" charset="0"/>
              </a:rPr>
              <a:t>name</a:t>
            </a:r>
            <a:r>
              <a:rPr lang="en-US" b="1" dirty="0">
                <a:solidFill>
                  <a:srgbClr val="0070C0"/>
                </a:solidFill>
                <a:cs typeface="Courier New" panose="02070309020205020404" pitchFamily="49" charset="0"/>
              </a:rPr>
              <a:t> </a:t>
            </a:r>
          </a:p>
          <a:p>
            <a:pPr lvl="1"/>
            <a:r>
              <a:rPr lang="en-US" dirty="0" err="1">
                <a:solidFill>
                  <a:srgbClr val="7030A0"/>
                </a:solidFill>
                <a:cs typeface="Courier New" panose="02070309020205020404" pitchFamily="49" charset="0"/>
              </a:rPr>
              <a:t>Size_Directive</a:t>
            </a:r>
            <a:r>
              <a:rPr lang="en-US" dirty="0">
                <a:solidFill>
                  <a:srgbClr val="7030A0"/>
                </a:solidFill>
                <a:cs typeface="Courier New" panose="02070309020205020404" pitchFamily="49" charset="0"/>
              </a:rPr>
              <a:t> </a:t>
            </a:r>
            <a:r>
              <a:rPr lang="en-US" dirty="0">
                <a:solidFill>
                  <a:schemeClr val="tx1">
                    <a:lumMod val="50000"/>
                  </a:schemeClr>
                </a:solidFill>
                <a:cs typeface="Courier New" panose="02070309020205020404" pitchFamily="49" charset="0"/>
              </a:rPr>
              <a:t>tells the </a:t>
            </a:r>
            <a:r>
              <a:rPr lang="en-US" dirty="0">
                <a:solidFill>
                  <a:srgbClr val="0070C0"/>
                </a:solidFill>
                <a:cs typeface="Courier New" panose="02070309020205020404" pitchFamily="49" charset="0"/>
              </a:rPr>
              <a:t>assembler </a:t>
            </a:r>
            <a:r>
              <a:rPr lang="en-US" i="1" dirty="0">
                <a:solidFill>
                  <a:srgbClr val="2C895B"/>
                </a:solidFill>
                <a:cs typeface="Courier New" panose="02070309020205020404" pitchFamily="49" charset="0"/>
              </a:rPr>
              <a:t>how much space to </a:t>
            </a:r>
            <a:r>
              <a:rPr lang="en-US" b="1" i="1" dirty="0">
                <a:solidFill>
                  <a:srgbClr val="2C895B"/>
                </a:solidFill>
                <a:cs typeface="Courier New" panose="02070309020205020404" pitchFamily="49" charset="0"/>
              </a:rPr>
              <a:t>allocate</a:t>
            </a:r>
            <a:r>
              <a:rPr lang="en-US" i="1" dirty="0">
                <a:solidFill>
                  <a:srgbClr val="2C895B"/>
                </a:solidFill>
                <a:cs typeface="Courier New" panose="02070309020205020404" pitchFamily="49" charset="0"/>
              </a:rPr>
              <a:t> </a:t>
            </a:r>
            <a:r>
              <a:rPr lang="en-US" dirty="0">
                <a:solidFill>
                  <a:schemeClr val="tx2"/>
                </a:solidFill>
                <a:cs typeface="Courier New" panose="02070309020205020404" pitchFamily="49" charset="0"/>
              </a:rPr>
              <a:t>for that </a:t>
            </a:r>
            <a:r>
              <a:rPr lang="en-US" b="1" dirty="0">
                <a:solidFill>
                  <a:srgbClr val="0070C0"/>
                </a:solidFill>
                <a:cs typeface="Courier New" panose="02070309020205020404" pitchFamily="49" charset="0"/>
              </a:rPr>
              <a:t>variable</a:t>
            </a:r>
          </a:p>
          <a:p>
            <a:pPr>
              <a:lnSpc>
                <a:spcPct val="100000"/>
              </a:lnSpc>
            </a:pPr>
            <a:r>
              <a:rPr lang="en-US" sz="2000" dirty="0">
                <a:solidFill>
                  <a:schemeClr val="tx1">
                    <a:lumMod val="50000"/>
                  </a:schemeClr>
                </a:solidFill>
                <a:cs typeface="Courier New" panose="02070309020205020404" pitchFamily="49" charset="0"/>
              </a:rPr>
              <a:t>Each</a:t>
            </a:r>
            <a:r>
              <a:rPr lang="en-US" sz="2000" b="1" dirty="0">
                <a:solidFill>
                  <a:schemeClr val="tx1">
                    <a:lumMod val="50000"/>
                  </a:schemeClr>
                </a:solidFill>
                <a:cs typeface="Courier New" panose="02070309020205020404" pitchFamily="49" charset="0"/>
              </a:rPr>
              <a:t> optional </a:t>
            </a:r>
            <a:r>
              <a:rPr lang="en-US" sz="2000" dirty="0">
                <a:solidFill>
                  <a:srgbClr val="F3753F"/>
                </a:solidFill>
                <a:latin typeface="Consolas" panose="020B0609020204030204" pitchFamily="49" charset="0"/>
                <a:cs typeface="Consolas" panose="020B0609020204030204" pitchFamily="49" charset="0"/>
              </a:rPr>
              <a:t>expression</a:t>
            </a:r>
            <a:r>
              <a:rPr lang="en-US" sz="2000" b="1" dirty="0">
                <a:solidFill>
                  <a:schemeClr val="accent1"/>
                </a:solidFill>
                <a:latin typeface="Courier New" panose="02070309020205020404" pitchFamily="49" charset="0"/>
                <a:cs typeface="Courier New" panose="02070309020205020404" pitchFamily="49" charset="0"/>
              </a:rPr>
              <a:t> </a:t>
            </a:r>
            <a:r>
              <a:rPr lang="en-US" sz="2000" dirty="0">
                <a:solidFill>
                  <a:schemeClr val="tx1">
                    <a:lumMod val="50000"/>
                  </a:schemeClr>
                </a:solidFill>
                <a:cs typeface="Courier New" panose="02070309020205020404" pitchFamily="49" charset="0"/>
              </a:rPr>
              <a:t>specifies the contents of one memory location of </a:t>
            </a:r>
            <a:r>
              <a:rPr lang="en-US" sz="2000" dirty="0">
                <a:solidFill>
                  <a:srgbClr val="7030A0"/>
                </a:solidFill>
                <a:latin typeface="Consolas" panose="020B0609020204030204" pitchFamily="49" charset="0"/>
                <a:cs typeface="Consolas" panose="020B0609020204030204" pitchFamily="49" charset="0"/>
              </a:rPr>
              <a:t>.</a:t>
            </a:r>
            <a:r>
              <a:rPr lang="en-US" sz="2000" dirty="0" err="1">
                <a:solidFill>
                  <a:srgbClr val="7030A0"/>
                </a:solidFill>
                <a:latin typeface="Consolas" panose="020B0609020204030204" pitchFamily="49" charset="0"/>
                <a:cs typeface="Consolas" panose="020B0609020204030204" pitchFamily="49" charset="0"/>
              </a:rPr>
              <a:t>size_directive</a:t>
            </a:r>
            <a:endParaRPr lang="en-US" sz="2000" dirty="0">
              <a:solidFill>
                <a:srgbClr val="7030A0"/>
              </a:solidFill>
              <a:latin typeface="Consolas" panose="020B0609020204030204" pitchFamily="49" charset="0"/>
              <a:cs typeface="Consolas" panose="020B0609020204030204" pitchFamily="49" charset="0"/>
            </a:endParaRPr>
          </a:p>
          <a:p>
            <a:pPr lvl="1"/>
            <a:r>
              <a:rPr lang="en-US" dirty="0">
                <a:solidFill>
                  <a:srgbClr val="F3753F"/>
                </a:solidFill>
                <a:latin typeface="Consolas" panose="020B0609020204030204" pitchFamily="49" charset="0"/>
                <a:cs typeface="Consolas" panose="020B0609020204030204" pitchFamily="49" charset="0"/>
              </a:rPr>
              <a:t>expression</a:t>
            </a:r>
            <a:r>
              <a:rPr lang="en-US" b="1" dirty="0">
                <a:solidFill>
                  <a:srgbClr val="F3753F"/>
                </a:solidFill>
                <a:latin typeface="Courier New" panose="02070309020205020404" pitchFamily="49" charset="0"/>
                <a:cs typeface="Courier New" panose="02070309020205020404" pitchFamily="49" charset="0"/>
              </a:rPr>
              <a:t> </a:t>
            </a:r>
            <a:r>
              <a:rPr lang="en-US" dirty="0">
                <a:cs typeface="Courier New" panose="02070309020205020404" pitchFamily="49" charset="0"/>
              </a:rPr>
              <a:t>can be in </a:t>
            </a:r>
            <a:r>
              <a:rPr lang="en-US" dirty="0">
                <a:solidFill>
                  <a:srgbClr val="0070C0"/>
                </a:solidFill>
                <a:cs typeface="Courier New" panose="02070309020205020404" pitchFamily="49" charset="0"/>
              </a:rPr>
              <a:t>decimal</a:t>
            </a:r>
            <a:r>
              <a:rPr lang="en-US" dirty="0">
                <a:cs typeface="Courier New" panose="02070309020205020404" pitchFamily="49" charset="0"/>
              </a:rPr>
              <a:t>, </a:t>
            </a:r>
            <a:r>
              <a:rPr lang="en-US" dirty="0">
                <a:solidFill>
                  <a:srgbClr val="00B050"/>
                </a:solidFill>
                <a:cs typeface="Courier New" panose="02070309020205020404" pitchFamily="49" charset="0"/>
              </a:rPr>
              <a:t>hex (0x…), </a:t>
            </a:r>
            <a:r>
              <a:rPr lang="en-US" dirty="0">
                <a:solidFill>
                  <a:srgbClr val="00B0F0"/>
                </a:solidFill>
                <a:cs typeface="Courier New" panose="02070309020205020404" pitchFamily="49" charset="0"/>
              </a:rPr>
              <a:t>octal (0…),  </a:t>
            </a:r>
            <a:r>
              <a:rPr lang="en-US" dirty="0">
                <a:cs typeface="Courier New" panose="02070309020205020404" pitchFamily="49" charset="0"/>
              </a:rPr>
              <a:t>binary (0b…), </a:t>
            </a:r>
            <a:r>
              <a:rPr lang="en-US" dirty="0">
                <a:solidFill>
                  <a:schemeClr val="accent5"/>
                </a:solidFill>
                <a:cs typeface="Courier New" panose="02070309020205020404" pitchFamily="49" charset="0"/>
              </a:rPr>
              <a:t>ASCII (' '), </a:t>
            </a:r>
            <a:r>
              <a:rPr lang="en-US" dirty="0">
                <a:solidFill>
                  <a:schemeClr val="accent4">
                    <a:lumMod val="50000"/>
                  </a:schemeClr>
                </a:solidFill>
                <a:cs typeface="Courier New" panose="02070309020205020404" pitchFamily="49" charset="0"/>
              </a:rPr>
              <a:t>string " " </a:t>
            </a:r>
          </a:p>
        </p:txBody>
      </p:sp>
      <p:sp>
        <p:nvSpPr>
          <p:cNvPr id="3" name="Title 2">
            <a:extLst>
              <a:ext uri="{FF2B5EF4-FFF2-40B4-BE49-F238E27FC236}">
                <a16:creationId xmlns:a16="http://schemas.microsoft.com/office/drawing/2014/main" id="{5F660E3D-EA3F-444E-9DF8-E108006F5BFB}"/>
              </a:ext>
            </a:extLst>
          </p:cNvPr>
          <p:cNvSpPr>
            <a:spLocks noGrp="1"/>
          </p:cNvSpPr>
          <p:nvPr>
            <p:ph type="title"/>
          </p:nvPr>
        </p:nvSpPr>
        <p:spPr>
          <a:xfrm>
            <a:off x="528423" y="81279"/>
            <a:ext cx="11301412" cy="427647"/>
          </a:xfrm>
        </p:spPr>
        <p:txBody>
          <a:bodyPr/>
          <a:lstStyle/>
          <a:p>
            <a:r>
              <a:rPr lang="en-US" dirty="0"/>
              <a:t>Creating Segments, Definitions In Assembly Source</a:t>
            </a:r>
          </a:p>
        </p:txBody>
      </p:sp>
      <p:sp>
        <p:nvSpPr>
          <p:cNvPr id="6" name="Rounded Rectangle 5">
            <a:extLst>
              <a:ext uri="{FF2B5EF4-FFF2-40B4-BE49-F238E27FC236}">
                <a16:creationId xmlns:a16="http://schemas.microsoft.com/office/drawing/2014/main" id="{E2DBA2E1-77A7-C548-B31B-E995C2853466}"/>
              </a:ext>
            </a:extLst>
          </p:cNvPr>
          <p:cNvSpPr/>
          <p:nvPr/>
        </p:nvSpPr>
        <p:spPr bwMode="auto">
          <a:xfrm>
            <a:off x="2112591" y="4554767"/>
            <a:ext cx="7360072" cy="41171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accent3"/>
                </a:solidFill>
                <a:latin typeface="Consolas" panose="020B0609020204030204" pitchFamily="49" charset="0"/>
                <a:cs typeface="Consolas" panose="020B0609020204030204" pitchFamily="49" charset="0"/>
              </a:rPr>
              <a:t>Label</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a:t>
            </a:r>
            <a:r>
              <a:rPr lang="en-US" sz="2000" dirty="0" err="1">
                <a:solidFill>
                  <a:srgbClr val="7030A0"/>
                </a:solidFill>
                <a:latin typeface="Consolas" panose="020B0609020204030204" pitchFamily="49" charset="0"/>
                <a:cs typeface="Consolas" panose="020B0609020204030204" pitchFamily="49" charset="0"/>
              </a:rPr>
              <a:t>size_directive</a:t>
            </a:r>
            <a:r>
              <a:rPr lang="en-US" sz="2000" dirty="0">
                <a:solidFill>
                  <a:srgbClr val="7030A0"/>
                </a:solidFill>
                <a:latin typeface="Consolas" panose="020B0609020204030204" pitchFamily="49" charset="0"/>
                <a:cs typeface="Consolas" panose="020B0609020204030204" pitchFamily="49" charset="0"/>
              </a:rPr>
              <a:t> </a:t>
            </a:r>
            <a:r>
              <a:rPr lang="en-US" sz="2000" dirty="0">
                <a:solidFill>
                  <a:srgbClr val="F37440"/>
                </a:solidFill>
                <a:latin typeface="Consolas" panose="020B0609020204030204" pitchFamily="49" charset="0"/>
                <a:cs typeface="Consolas" panose="020B0609020204030204" pitchFamily="49" charset="0"/>
              </a:rPr>
              <a:t>expression, … expression</a:t>
            </a:r>
          </a:p>
        </p:txBody>
      </p:sp>
      <p:sp>
        <p:nvSpPr>
          <p:cNvPr id="7" name="TextBox 6">
            <a:extLst>
              <a:ext uri="{FF2B5EF4-FFF2-40B4-BE49-F238E27FC236}">
                <a16:creationId xmlns:a16="http://schemas.microsoft.com/office/drawing/2014/main" id="{B41F44ED-B623-4F4E-BFB0-5DC36E773C8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8" name="Rounded Rectangle 7">
            <a:extLst>
              <a:ext uri="{FF2B5EF4-FFF2-40B4-BE49-F238E27FC236}">
                <a16:creationId xmlns:a16="http://schemas.microsoft.com/office/drawing/2014/main" id="{854DCD07-2381-9907-D49D-1AE08FA599CC}"/>
              </a:ext>
            </a:extLst>
          </p:cNvPr>
          <p:cNvSpPr/>
          <p:nvPr/>
        </p:nvSpPr>
        <p:spPr bwMode="auto">
          <a:xfrm>
            <a:off x="1686736" y="1395982"/>
            <a:ext cx="8721831"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7030A0"/>
                </a:solidFill>
                <a:latin typeface="Consolas" panose="020B0609020204030204" pitchFamily="49" charset="0"/>
                <a:cs typeface="Consolas" panose="020B0609020204030204" pitchFamily="49" charset="0"/>
              </a:rPr>
              <a:t>.</a:t>
            </a:r>
            <a:r>
              <a:rPr lang="en-US" dirty="0" err="1">
                <a:solidFill>
                  <a:srgbClr val="7030A0"/>
                </a:solidFill>
                <a:latin typeface="Consolas" panose="020B0609020204030204" pitchFamily="49" charset="0"/>
                <a:cs typeface="Consolas" panose="020B0609020204030204" pitchFamily="49" charset="0"/>
              </a:rPr>
              <a:t>bss</a:t>
            </a:r>
            <a:endParaRPr lang="en-US" dirty="0">
              <a:solidFill>
                <a:srgbClr val="7030A0"/>
              </a:solidFill>
              <a:latin typeface="Consolas" panose="020B0609020204030204" pitchFamily="49" charset="0"/>
              <a:cs typeface="Consolas" panose="020B0609020204030204" pitchFamily="49" charset="0"/>
            </a:endParaRPr>
          </a:p>
          <a:p>
            <a:pPr lvl="2"/>
            <a:r>
              <a:rPr lang="en-US" dirty="0">
                <a:solidFill>
                  <a:srgbClr val="00B050"/>
                </a:solidFill>
                <a:latin typeface="Consolas" panose="020B0609020204030204" pitchFamily="49" charset="0"/>
                <a:cs typeface="Consolas" panose="020B0609020204030204" pitchFamily="49" charset="0"/>
              </a:rPr>
              <a:t>// start </a:t>
            </a:r>
            <a:r>
              <a:rPr lang="en-US" dirty="0">
                <a:solidFill>
                  <a:srgbClr val="F37440"/>
                </a:solidFill>
                <a:latin typeface="Consolas" panose="020B0609020204030204" pitchFamily="49" charset="0"/>
                <a:cs typeface="Consolas" panose="020B0609020204030204" pitchFamily="49" charset="0"/>
              </a:rPr>
              <a:t>uninitialized static segment variables </a:t>
            </a:r>
            <a:r>
              <a:rPr lang="en-US" dirty="0">
                <a:solidFill>
                  <a:srgbClr val="00B050"/>
                </a:solidFill>
                <a:latin typeface="Consolas" panose="020B0609020204030204" pitchFamily="49" charset="0"/>
                <a:cs typeface="Consolas" panose="020B0609020204030204" pitchFamily="49" charset="0"/>
              </a:rPr>
              <a:t>definitions</a:t>
            </a:r>
          </a:p>
          <a:p>
            <a:pPr lvl="1"/>
            <a:r>
              <a:rPr lang="en-US" dirty="0">
                <a:solidFill>
                  <a:srgbClr val="00B050"/>
                </a:solidFill>
                <a:latin typeface="Consolas" panose="020B0609020204030204" pitchFamily="49" charset="0"/>
                <a:cs typeface="Consolas" panose="020B0609020204030204" pitchFamily="49" charset="0"/>
              </a:rPr>
              <a:t>	// does not consume any space in the executable file</a:t>
            </a:r>
          </a:p>
          <a:p>
            <a:r>
              <a:rPr lang="en-US" dirty="0">
                <a:solidFill>
                  <a:srgbClr val="7030A0"/>
                </a:solidFill>
                <a:latin typeface="Consolas" panose="020B0609020204030204" pitchFamily="49" charset="0"/>
                <a:cs typeface="Consolas" panose="020B0609020204030204" pitchFamily="49" charset="0"/>
              </a:rPr>
              <a:t>.data</a:t>
            </a:r>
          </a:p>
          <a:p>
            <a:r>
              <a:rPr lang="en-US" dirty="0">
                <a:solidFill>
                  <a:srgbClr val="0070C0"/>
                </a:solidFill>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 start </a:t>
            </a:r>
            <a:r>
              <a:rPr lang="en-US" dirty="0">
                <a:solidFill>
                  <a:srgbClr val="F37440"/>
                </a:solidFill>
                <a:latin typeface="Consolas" panose="020B0609020204030204" pitchFamily="49" charset="0"/>
                <a:cs typeface="Consolas" panose="020B0609020204030204" pitchFamily="49" charset="0"/>
              </a:rPr>
              <a:t>initialized static segment variables</a:t>
            </a:r>
            <a:r>
              <a:rPr lang="en-US" dirty="0">
                <a:solidFill>
                  <a:srgbClr val="00B050"/>
                </a:solidFill>
                <a:latin typeface="Consolas" panose="020B0609020204030204" pitchFamily="49" charset="0"/>
                <a:cs typeface="Consolas" panose="020B0609020204030204" pitchFamily="49" charset="0"/>
              </a:rPr>
              <a:t> definitions </a:t>
            </a:r>
            <a:r>
              <a:rPr lang="en-US" dirty="0">
                <a:solidFill>
                  <a:schemeClr val="accent3"/>
                </a:solidFill>
                <a:latin typeface="Consolas" panose="020B0609020204030204" pitchFamily="49" charset="0"/>
                <a:cs typeface="Consolas" panose="020B0609020204030204" pitchFamily="49" charset="0"/>
              </a:rPr>
              <a:t>	</a:t>
            </a:r>
          </a:p>
          <a:p>
            <a:r>
              <a:rPr lang="en-US" dirty="0">
                <a:solidFill>
                  <a:schemeClr val="accent3"/>
                </a:solidFill>
                <a:latin typeface="Consolas" panose="020B0609020204030204" pitchFamily="49" charset="0"/>
                <a:cs typeface="Consolas" panose="020B0609020204030204" pitchFamily="49" charset="0"/>
              </a:rPr>
              <a:t>.</a:t>
            </a:r>
            <a:r>
              <a:rPr lang="en-US" dirty="0">
                <a:solidFill>
                  <a:srgbClr val="7030A0"/>
                </a:solidFill>
                <a:latin typeface="Consolas" panose="020B0609020204030204" pitchFamily="49" charset="0"/>
                <a:cs typeface="Consolas" panose="020B0609020204030204" pitchFamily="49" charset="0"/>
              </a:rPr>
              <a:t>section .</a:t>
            </a:r>
            <a:r>
              <a:rPr lang="en-US" dirty="0" err="1">
                <a:solidFill>
                  <a:srgbClr val="7030A0"/>
                </a:solidFill>
                <a:latin typeface="Consolas" panose="020B0609020204030204" pitchFamily="49" charset="0"/>
                <a:cs typeface="Consolas" panose="020B0609020204030204" pitchFamily="49" charset="0"/>
              </a:rPr>
              <a:t>rodata</a:t>
            </a:r>
            <a:r>
              <a:rPr lang="en-US" dirty="0">
                <a:solidFill>
                  <a:srgbClr val="7030A0"/>
                </a:solidFill>
                <a:latin typeface="Consolas" panose="020B0609020204030204" pitchFamily="49" charset="0"/>
                <a:cs typeface="Consolas" panose="020B0609020204030204" pitchFamily="49" charset="0"/>
              </a:rPr>
              <a:t> </a:t>
            </a:r>
          </a:p>
          <a:p>
            <a:r>
              <a:rPr lang="en-US" dirty="0">
                <a:solidFill>
                  <a:srgbClr val="0070C0"/>
                </a:solidFill>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 start </a:t>
            </a:r>
            <a:r>
              <a:rPr lang="en-US" dirty="0">
                <a:solidFill>
                  <a:srgbClr val="F37440"/>
                </a:solidFill>
                <a:latin typeface="Consolas" panose="020B0609020204030204" pitchFamily="49" charset="0"/>
                <a:cs typeface="Consolas" panose="020B0609020204030204" pitchFamily="49" charset="0"/>
              </a:rPr>
              <a:t>read-only data segment variables </a:t>
            </a:r>
            <a:r>
              <a:rPr lang="en-US" dirty="0">
                <a:solidFill>
                  <a:srgbClr val="00B050"/>
                </a:solidFill>
                <a:latin typeface="Consolas" panose="020B0609020204030204" pitchFamily="49" charset="0"/>
                <a:cs typeface="Consolas" panose="020B0609020204030204" pitchFamily="49" charset="0"/>
              </a:rPr>
              <a:t>definitions </a:t>
            </a:r>
          </a:p>
          <a:p>
            <a:r>
              <a:rPr lang="en-US" dirty="0">
                <a:solidFill>
                  <a:srgbClr val="7030A0"/>
                </a:solidFill>
                <a:latin typeface="Consolas" panose="020B0609020204030204" pitchFamily="49" charset="0"/>
                <a:cs typeface="Consolas" panose="020B0609020204030204" pitchFamily="49" charset="0"/>
              </a:rPr>
              <a:t>.text</a:t>
            </a:r>
          </a:p>
          <a:p>
            <a:r>
              <a:rPr lang="en-US" dirty="0">
                <a:solidFill>
                  <a:srgbClr val="0070C0"/>
                </a:solidFill>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 start </a:t>
            </a:r>
            <a:r>
              <a:rPr lang="en-US" dirty="0">
                <a:solidFill>
                  <a:srgbClr val="F37440"/>
                </a:solidFill>
                <a:latin typeface="Consolas" panose="020B0609020204030204" pitchFamily="49" charset="0"/>
                <a:cs typeface="Consolas" panose="020B0609020204030204" pitchFamily="49" charset="0"/>
              </a:rPr>
              <a:t>read-only text segment </a:t>
            </a:r>
            <a:r>
              <a:rPr lang="en-US" dirty="0">
                <a:solidFill>
                  <a:srgbClr val="00B050"/>
                </a:solidFill>
                <a:latin typeface="Consolas" panose="020B0609020204030204" pitchFamily="49" charset="0"/>
                <a:cs typeface="Consolas" panose="020B0609020204030204" pitchFamily="49" charset="0"/>
              </a:rPr>
              <a:t>(code) </a:t>
            </a:r>
          </a:p>
        </p:txBody>
      </p:sp>
    </p:spTree>
    <p:extLst>
      <p:ext uri="{BB962C8B-B14F-4D97-AF65-F5344CB8AC3E}">
        <p14:creationId xmlns:p14="http://schemas.microsoft.com/office/powerpoint/2010/main" val="4086060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11" end="1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12" end="1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13" end="1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14" end="1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6" grpId="0" animBg="1"/>
      <p:bldP spid="7" grpId="0"/>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660E3D-EA3F-444E-9DF8-E108006F5BFB}"/>
              </a:ext>
            </a:extLst>
          </p:cNvPr>
          <p:cNvSpPr>
            <a:spLocks noGrp="1"/>
          </p:cNvSpPr>
          <p:nvPr>
            <p:ph type="title"/>
          </p:nvPr>
        </p:nvSpPr>
        <p:spPr>
          <a:xfrm>
            <a:off x="585788" y="130703"/>
            <a:ext cx="11301412" cy="427647"/>
          </a:xfrm>
        </p:spPr>
        <p:txBody>
          <a:bodyPr/>
          <a:lstStyle/>
          <a:p>
            <a:r>
              <a:rPr lang="en-US" dirty="0"/>
              <a:t>Defining </a:t>
            </a:r>
            <a:r>
              <a:rPr lang="en-US" u="sng" dirty="0">
                <a:solidFill>
                  <a:srgbClr val="FF0000"/>
                </a:solidFill>
              </a:rPr>
              <a:t>Static</a:t>
            </a:r>
            <a:r>
              <a:rPr lang="en-US" dirty="0">
                <a:solidFill>
                  <a:srgbClr val="FF0000"/>
                </a:solidFill>
              </a:rPr>
              <a:t> Variables</a:t>
            </a:r>
            <a:r>
              <a:rPr lang="en-US" dirty="0"/>
              <a:t>: Allocation and Initialization</a:t>
            </a:r>
          </a:p>
        </p:txBody>
      </p:sp>
      <p:graphicFrame>
        <p:nvGraphicFramePr>
          <p:cNvPr id="8" name="Table 8">
            <a:extLst>
              <a:ext uri="{FF2B5EF4-FFF2-40B4-BE49-F238E27FC236}">
                <a16:creationId xmlns:a16="http://schemas.microsoft.com/office/drawing/2014/main" id="{61F42195-ACBD-D642-9294-5A33F37CF956}"/>
              </a:ext>
            </a:extLst>
          </p:cNvPr>
          <p:cNvGraphicFramePr>
            <a:graphicFrameLocks noGrp="1"/>
          </p:cNvGraphicFramePr>
          <p:nvPr>
            <p:ph sz="quarter" idx="15"/>
            <p:extLst>
              <p:ext uri="{D42A27DB-BD31-4B8C-83A1-F6EECF244321}">
                <p14:modId xmlns:p14="http://schemas.microsoft.com/office/powerpoint/2010/main" val="877613012"/>
              </p:ext>
            </p:extLst>
          </p:nvPr>
        </p:nvGraphicFramePr>
        <p:xfrm>
          <a:off x="95082" y="568199"/>
          <a:ext cx="12001836" cy="2966720"/>
        </p:xfrm>
        <a:graphic>
          <a:graphicData uri="http://schemas.openxmlformats.org/drawingml/2006/table">
            <a:tbl>
              <a:tblPr firstRow="1">
                <a:tableStyleId>{FABFCF23-3B69-468F-B69F-88F6DE6A72F2}</a:tableStyleId>
              </a:tblPr>
              <a:tblGrid>
                <a:gridCol w="1989453">
                  <a:extLst>
                    <a:ext uri="{9D8B030D-6E8A-4147-A177-3AD203B41FA5}">
                      <a16:colId xmlns:a16="http://schemas.microsoft.com/office/drawing/2014/main" val="2146949649"/>
                    </a:ext>
                  </a:extLst>
                </a:gridCol>
                <a:gridCol w="1075459">
                  <a:extLst>
                    <a:ext uri="{9D8B030D-6E8A-4147-A177-3AD203B41FA5}">
                      <a16:colId xmlns:a16="http://schemas.microsoft.com/office/drawing/2014/main" val="1452114229"/>
                    </a:ext>
                  </a:extLst>
                </a:gridCol>
                <a:gridCol w="723626">
                  <a:extLst>
                    <a:ext uri="{9D8B030D-6E8A-4147-A177-3AD203B41FA5}">
                      <a16:colId xmlns:a16="http://schemas.microsoft.com/office/drawing/2014/main" val="2342572730"/>
                    </a:ext>
                  </a:extLst>
                </a:gridCol>
                <a:gridCol w="4438983">
                  <a:extLst>
                    <a:ext uri="{9D8B030D-6E8A-4147-A177-3AD203B41FA5}">
                      <a16:colId xmlns:a16="http://schemas.microsoft.com/office/drawing/2014/main" val="296041983"/>
                    </a:ext>
                  </a:extLst>
                </a:gridCol>
                <a:gridCol w="3774315">
                  <a:extLst>
                    <a:ext uri="{9D8B030D-6E8A-4147-A177-3AD203B41FA5}">
                      <a16:colId xmlns:a16="http://schemas.microsoft.com/office/drawing/2014/main" val="3244052736"/>
                    </a:ext>
                  </a:extLst>
                </a:gridCol>
              </a:tblGrid>
              <a:tr h="370840">
                <a:tc>
                  <a:txBody>
                    <a:bodyPr/>
                    <a:lstStyle/>
                    <a:p>
                      <a:pPr algn="ctr"/>
                      <a:r>
                        <a:rPr lang="en-US" sz="1600" dirty="0"/>
                        <a:t>Variable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a:t>Directive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a:t>.align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C static variable Definition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Assembler static variable Definition</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987993257"/>
                  </a:ext>
                </a:extLst>
              </a:tr>
              <a:tr h="190045">
                <a:tc>
                  <a:txBody>
                    <a:bodyPr/>
                    <a:lstStyle/>
                    <a:p>
                      <a:r>
                        <a:rPr lang="en-US" sz="1600" b="0" i="0" dirty="0">
                          <a:solidFill>
                            <a:srgbClr val="0070C0"/>
                          </a:solidFill>
                          <a:latin typeface="Consolas" panose="020B0609020204030204" pitchFamily="49" charset="0"/>
                          <a:cs typeface="Consolas" panose="020B0609020204030204" pitchFamily="49" charset="0"/>
                        </a:rPr>
                        <a:t>8-bit char</a:t>
                      </a:r>
                    </a:p>
                    <a:p>
                      <a:r>
                        <a:rPr lang="en-US" sz="1600" b="0" i="0" dirty="0">
                          <a:solidFill>
                            <a:srgbClr val="0070C0"/>
                          </a:solidFill>
                          <a:latin typeface="Consolas" panose="020B0609020204030204" pitchFamily="49" charset="0"/>
                          <a:cs typeface="Consolas" panose="020B0609020204030204" pitchFamily="49" charset="0"/>
                        </a:rPr>
                        <a:t>(1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rgbClr val="7030A0"/>
                          </a:solidFill>
                          <a:latin typeface="Consolas" panose="020B0609020204030204" pitchFamily="49" charset="0"/>
                          <a:cs typeface="Consolas" panose="020B0609020204030204" pitchFamily="49" charset="0"/>
                        </a:rPr>
                        <a:t>.byte</a:t>
                      </a:r>
                      <a:endParaRPr lang="en-US" sz="1600" b="0" dirty="0">
                        <a:solidFill>
                          <a:srgbClr val="F3744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char </a:t>
                      </a:r>
                      <a:r>
                        <a:rPr lang="en-US" sz="1600" b="0" dirty="0" err="1">
                          <a:solidFill>
                            <a:schemeClr val="tx2"/>
                          </a:solidFill>
                          <a:latin typeface="Consolas" panose="020B0609020204030204" pitchFamily="49" charset="0"/>
                          <a:cs typeface="Consolas" panose="020B0609020204030204" pitchFamily="49" charset="0"/>
                        </a:rPr>
                        <a:t>chx</a:t>
                      </a:r>
                      <a:r>
                        <a:rPr lang="en-US" sz="1600" b="0" dirty="0">
                          <a:solidFill>
                            <a:schemeClr val="tx2"/>
                          </a:solidFill>
                          <a:latin typeface="Consolas" panose="020B0609020204030204" pitchFamily="49" charset="0"/>
                          <a:cs typeface="Consolas" panose="020B0609020204030204" pitchFamily="49" charset="0"/>
                        </a:rPr>
                        <a:t> =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5"/>
                          </a:solidFill>
                          <a:latin typeface="Consolas" panose="020B0609020204030204" pitchFamily="49" charset="0"/>
                          <a:cs typeface="Consolas" panose="020B0609020204030204" pitchFamily="49" charset="0"/>
                        </a:rPr>
                        <a:t>char string[] </a:t>
                      </a:r>
                      <a:r>
                        <a:rPr lang="en-US" sz="1600" b="0" dirty="0">
                          <a:solidFill>
                            <a:schemeClr val="tx2"/>
                          </a:solidFill>
                          <a:latin typeface="Consolas" panose="020B0609020204030204" pitchFamily="49" charset="0"/>
                          <a:cs typeface="Consolas" panose="020B0609020204030204" pitchFamily="49" charset="0"/>
                        </a:rPr>
                        <a:t>= {’A’,’B’,’C’, 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err="1">
                          <a:solidFill>
                            <a:schemeClr val="accent3"/>
                          </a:solidFill>
                          <a:latin typeface="Consolas" panose="020B0609020204030204" pitchFamily="49" charset="0"/>
                          <a:cs typeface="Consolas" panose="020B0609020204030204" pitchFamily="49" charset="0"/>
                        </a:rPr>
                        <a:t>chx</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.byte </a:t>
                      </a:r>
                      <a:r>
                        <a:rPr lang="en-US" sz="1600" b="0" dirty="0">
                          <a:latin typeface="Consolas" panose="020B0609020204030204" pitchFamily="49" charset="0"/>
                          <a:cs typeface="Consolas" panose="020B0609020204030204" pitchFamily="49" charset="0"/>
                        </a:rPr>
                        <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string</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.byte </a:t>
                      </a:r>
                      <a:r>
                        <a:rPr lang="en-US" sz="1600" b="0" dirty="0">
                          <a:latin typeface="Consolas" panose="020B0609020204030204" pitchFamily="49" charset="0"/>
                          <a:cs typeface="Consolas" panose="020B0609020204030204" pitchFamily="49" charset="0"/>
                        </a:rPr>
                        <a:t>’A’,’B’,0x42,0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6785819"/>
                  </a:ext>
                </a:extLst>
              </a:tr>
              <a:tr h="1619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16-bit 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(2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US" sz="1600" b="0" i="0" dirty="0">
                          <a:solidFill>
                            <a:srgbClr val="7030A0"/>
                          </a:solidFill>
                          <a:latin typeface="Consolas" panose="020B0609020204030204" pitchFamily="49" charset="0"/>
                          <a:cs typeface="Consolas" panose="020B0609020204030204" pitchFamily="49" charset="0"/>
                        </a:rPr>
                        <a:t>.</a:t>
                      </a:r>
                      <a:r>
                        <a:rPr lang="en-US" sz="1600" b="0" i="0" dirty="0" err="1">
                          <a:solidFill>
                            <a:srgbClr val="7030A0"/>
                          </a:solidFill>
                          <a:latin typeface="Consolas" panose="020B0609020204030204" pitchFamily="49" charset="0"/>
                          <a:cs typeface="Consolas" panose="020B0609020204030204" pitchFamily="49" charset="0"/>
                        </a:rPr>
                        <a:t>hword</a:t>
                      </a:r>
                      <a:endParaRPr lang="en-US" sz="1600" b="0" i="0" dirty="0">
                        <a:solidFill>
                          <a:srgbClr val="7030A0"/>
                        </a:solidFill>
                        <a:latin typeface="Consolas" panose="020B0609020204030204" pitchFamily="49" charset="0"/>
                        <a:cs typeface="Consolas" panose="020B0609020204030204" pitchFamily="49" charset="0"/>
                      </a:endParaRPr>
                    </a:p>
                    <a:p>
                      <a:r>
                        <a:rPr lang="en-US" sz="1600" b="0" i="0" dirty="0">
                          <a:solidFill>
                            <a:srgbClr val="7030A0"/>
                          </a:solidFill>
                          <a:latin typeface="Consolas" panose="020B0609020204030204" pitchFamily="49" charset="0"/>
                          <a:cs typeface="Consolas" panose="020B0609020204030204" pitchFamily="49" charset="0"/>
                        </a:rPr>
                        <a:t>.short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0" i="0" dirty="0">
                          <a:solidFill>
                            <a:srgbClr val="F37440"/>
                          </a:solidFill>
                          <a:latin typeface="Consolas" panose="020B0609020204030204" pitchFamily="49" charset="0"/>
                          <a:cs typeface="Consolas" panose="020B06090202040302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short length = 0x55aa;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length</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a:t>
                      </a:r>
                      <a:r>
                        <a:rPr lang="en-US" sz="1600" b="0" dirty="0" err="1">
                          <a:solidFill>
                            <a:srgbClr val="7030A0"/>
                          </a:solidFill>
                          <a:latin typeface="Consolas" panose="020B0609020204030204" pitchFamily="49" charset="0"/>
                          <a:cs typeface="Consolas" panose="020B0609020204030204" pitchFamily="49" charset="0"/>
                        </a:rPr>
                        <a:t>hword</a:t>
                      </a:r>
                      <a:r>
                        <a:rPr lang="en-US" sz="1600" b="0" dirty="0">
                          <a:solidFill>
                            <a:srgbClr val="7030A0"/>
                          </a:solidFill>
                          <a:latin typeface="Consolas" panose="020B0609020204030204" pitchFamily="49" charset="0"/>
                          <a:cs typeface="Consolas" panose="020B0609020204030204" pitchFamily="49" charset="0"/>
                        </a:rPr>
                        <a:t> </a:t>
                      </a:r>
                      <a:r>
                        <a:rPr lang="en-US" sz="1600" b="0" dirty="0">
                          <a:solidFill>
                            <a:srgbClr val="F37440"/>
                          </a:solidFill>
                          <a:latin typeface="Consolas" panose="020B0609020204030204" pitchFamily="49" charset="0"/>
                          <a:cs typeface="Consolas" panose="020B0609020204030204" pitchFamily="49" charset="0"/>
                        </a:rPr>
                        <a:t>0x55aa</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53977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dirty="0">
                        <a:solidFill>
                          <a:schemeClr val="accent1"/>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32-bit 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(4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rgbClr val="7030A0"/>
                          </a:solidFill>
                          <a:latin typeface="Consolas" panose="020B0609020204030204" pitchFamily="49" charset="0"/>
                          <a:cs typeface="Consolas" panose="020B0609020204030204" pitchFamily="49" charset="0"/>
                        </a:rPr>
                        <a:t>.word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rgbClr val="7030A0"/>
                          </a:solidFill>
                          <a:latin typeface="Consolas" panose="020B0609020204030204" pitchFamily="49" charset="0"/>
                          <a:cs typeface="Consolas" panose="020B0609020204030204" pitchFamily="49" charset="0"/>
                        </a:rPr>
                        <a:t>.long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0" dirty="0">
                          <a:solidFill>
                            <a:srgbClr val="F37440"/>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a:solidFill>
                            <a:schemeClr val="tx2"/>
                          </a:solidFill>
                          <a:latin typeface="Consolas" panose="020B0609020204030204" pitchFamily="49" charset="0"/>
                          <a:cs typeface="Consolas" panose="020B0609020204030204" pitchFamily="49" charset="0"/>
                        </a:rPr>
                        <a:t>int </a:t>
                      </a:r>
                      <a:r>
                        <a:rPr lang="en-US" sz="1600" b="0" dirty="0" err="1">
                          <a:solidFill>
                            <a:schemeClr val="tx2"/>
                          </a:solidFill>
                          <a:latin typeface="Consolas" panose="020B0609020204030204" pitchFamily="49" charset="0"/>
                          <a:cs typeface="Consolas" panose="020B0609020204030204" pitchFamily="49" charset="0"/>
                        </a:rPr>
                        <a:t>dist</a:t>
                      </a:r>
                      <a:r>
                        <a:rPr lang="en-US" sz="1600" b="0" dirty="0">
                          <a:solidFill>
                            <a:schemeClr val="tx2"/>
                          </a:solidFill>
                          <a:latin typeface="Consolas" panose="020B0609020204030204" pitchFamily="49" charset="0"/>
                          <a:cs typeface="Consolas" panose="020B0609020204030204" pitchFamily="49" charset="0"/>
                        </a:rPr>
                        <a:t> = 5;</a:t>
                      </a:r>
                    </a:p>
                    <a:p>
                      <a:r>
                        <a:rPr lang="en-US" sz="1600" b="0" dirty="0">
                          <a:solidFill>
                            <a:schemeClr val="tx2"/>
                          </a:solidFill>
                          <a:latin typeface="Consolas" panose="020B0609020204030204" pitchFamily="49" charset="0"/>
                          <a:cs typeface="Consolas" panose="020B0609020204030204" pitchFamily="49" charset="0"/>
                        </a:rPr>
                        <a:t>int *</a:t>
                      </a:r>
                      <a:r>
                        <a:rPr lang="en-US" sz="1600" b="0" dirty="0" err="1">
                          <a:solidFill>
                            <a:schemeClr val="tx2"/>
                          </a:solidFill>
                          <a:latin typeface="Consolas" panose="020B0609020204030204" pitchFamily="49" charset="0"/>
                          <a:cs typeface="Consolas" panose="020B0609020204030204" pitchFamily="49" charset="0"/>
                        </a:rPr>
                        <a:t>distptr</a:t>
                      </a:r>
                      <a:r>
                        <a:rPr lang="en-US" sz="1600" b="0" dirty="0">
                          <a:solidFill>
                            <a:schemeClr val="tx2"/>
                          </a:solidFill>
                          <a:latin typeface="Consolas" panose="020B0609020204030204" pitchFamily="49" charset="0"/>
                          <a:cs typeface="Consolas" panose="020B0609020204030204" pitchFamily="49" charset="0"/>
                        </a:rPr>
                        <a:t> = &amp;</a:t>
                      </a:r>
                      <a:r>
                        <a:rPr lang="en-US" sz="1600" b="0" dirty="0" err="1">
                          <a:solidFill>
                            <a:schemeClr val="tx2"/>
                          </a:solidFill>
                          <a:latin typeface="Consolas" panose="020B0609020204030204" pitchFamily="49" charset="0"/>
                          <a:cs typeface="Consolas" panose="020B0609020204030204" pitchFamily="49" charset="0"/>
                        </a:rPr>
                        <a:t>dist</a:t>
                      </a:r>
                      <a:r>
                        <a:rPr lang="en-US" sz="1600" b="0" dirty="0">
                          <a:solidFill>
                            <a:schemeClr val="tx2"/>
                          </a:solidFill>
                          <a:latin typeface="Consolas" panose="020B0609020204030204" pitchFamily="49" charset="0"/>
                          <a:cs typeface="Consolas" panose="020B0609020204030204" pitchFamily="49" charset="0"/>
                        </a:rPr>
                        <a:t>;</a:t>
                      </a:r>
                    </a:p>
                    <a:p>
                      <a:r>
                        <a:rPr lang="en-US" sz="1600" b="0" dirty="0">
                          <a:solidFill>
                            <a:schemeClr val="tx2"/>
                          </a:solidFill>
                          <a:latin typeface="Consolas" panose="020B0609020204030204" pitchFamily="49" charset="0"/>
                          <a:cs typeface="Consolas" panose="020B0609020204030204" pitchFamily="49" charset="0"/>
                        </a:rPr>
                        <a:t>unsigned int mask = 0xaa55aa55; </a:t>
                      </a:r>
                    </a:p>
                    <a:p>
                      <a:r>
                        <a:rPr lang="en-US" sz="1600" b="0" dirty="0">
                          <a:solidFill>
                            <a:schemeClr val="accent5"/>
                          </a:solidFill>
                          <a:latin typeface="Consolas" panose="020B0609020204030204" pitchFamily="49" charset="0"/>
                          <a:cs typeface="Consolas" panose="020B0609020204030204" pitchFamily="49" charset="0"/>
                        </a:rPr>
                        <a:t>int array[] </a:t>
                      </a:r>
                      <a:r>
                        <a:rPr lang="en-US" sz="1600" b="0" dirty="0">
                          <a:solidFill>
                            <a:schemeClr val="tx2"/>
                          </a:solidFill>
                          <a:latin typeface="Consolas" panose="020B0609020204030204" pitchFamily="49" charset="0"/>
                          <a:cs typeface="Consolas" panose="020B0609020204030204" pitchFamily="49" charset="0"/>
                        </a:rPr>
                        <a:t>= {12,~0x1,0xCD,-1};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err="1">
                          <a:solidFill>
                            <a:schemeClr val="accent3"/>
                          </a:solidFill>
                          <a:latin typeface="Consolas" panose="020B0609020204030204" pitchFamily="49" charset="0"/>
                          <a:cs typeface="Consolas" panose="020B0609020204030204" pitchFamily="49" charset="0"/>
                        </a:rPr>
                        <a:t>dist</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solidFill>
                            <a:srgbClr val="F37440"/>
                          </a:solidFill>
                          <a:latin typeface="Consolas" panose="020B0609020204030204" pitchFamily="49" charset="0"/>
                          <a:cs typeface="Consolas" panose="020B0609020204030204" pitchFamily="49" charset="0"/>
                        </a:rPr>
                        <a:t>5</a:t>
                      </a:r>
                    </a:p>
                    <a:p>
                      <a:r>
                        <a:rPr lang="en-US" sz="1600" b="0" dirty="0" err="1">
                          <a:solidFill>
                            <a:schemeClr val="accent3"/>
                          </a:solidFill>
                          <a:latin typeface="Consolas" panose="020B0609020204030204" pitchFamily="49" charset="0"/>
                          <a:cs typeface="Consolas" panose="020B0609020204030204" pitchFamily="49" charset="0"/>
                        </a:rPr>
                        <a:t>distptr</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err="1">
                          <a:solidFill>
                            <a:srgbClr val="F37440"/>
                          </a:solidFill>
                          <a:latin typeface="Consolas" panose="020B0609020204030204" pitchFamily="49" charset="0"/>
                          <a:cs typeface="Consolas" panose="020B0609020204030204" pitchFamily="49" charset="0"/>
                        </a:rPr>
                        <a:t>dist</a:t>
                      </a:r>
                      <a:endParaRPr lang="en-US" sz="1600" b="0" dirty="0">
                        <a:solidFill>
                          <a:srgbClr val="F3744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mask: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solidFill>
                            <a:schemeClr val="accent3"/>
                          </a:solidFill>
                          <a:latin typeface="Consolas" panose="020B0609020204030204" pitchFamily="49" charset="0"/>
                          <a:cs typeface="Consolas" panose="020B0609020204030204" pitchFamily="49" charset="0"/>
                        </a:rPr>
                        <a:t>0xff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array</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latin typeface="Consolas" panose="020B0609020204030204" pitchFamily="49" charset="0"/>
                          <a:cs typeface="Consolas" panose="020B0609020204030204" pitchFamily="49" charset="0"/>
                        </a:rPr>
                        <a:t>12,~0x1,0xCD,-3</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201616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string with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US" sz="1600" b="0" dirty="0">
                          <a:solidFill>
                            <a:srgbClr val="7030A0"/>
                          </a:solidFill>
                          <a:latin typeface="Consolas" panose="020B0609020204030204" pitchFamily="49" charset="0"/>
                          <a:cs typeface="Consolas" panose="020B0609020204030204" pitchFamily="49" charset="0"/>
                        </a:rPr>
                        <a:t>.string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5"/>
                          </a:solidFill>
                          <a:latin typeface="Consolas" panose="020B0609020204030204" pitchFamily="49" charset="0"/>
                          <a:cs typeface="Consolas" panose="020B0609020204030204" pitchFamily="49" charset="0"/>
                        </a:rPr>
                        <a:t>char class[] </a:t>
                      </a:r>
                      <a:r>
                        <a:rPr lang="en-US" sz="1600" b="0" dirty="0">
                          <a:solidFill>
                            <a:schemeClr val="tx2"/>
                          </a:solidFill>
                          <a:latin typeface="Consolas" panose="020B0609020204030204" pitchFamily="49" charset="0"/>
                          <a:cs typeface="Consolas" panose="020B0609020204030204" pitchFamily="49" charset="0"/>
                        </a:rPr>
                        <a:t>= "cse30";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a:solidFill>
                            <a:schemeClr val="accent3"/>
                          </a:solidFill>
                          <a:latin typeface="Consolas" panose="020B0609020204030204" pitchFamily="49" charset="0"/>
                          <a:cs typeface="Consolas" panose="020B0609020204030204" pitchFamily="49" charset="0"/>
                        </a:rPr>
                        <a:t>class</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.string </a:t>
                      </a:r>
                      <a:r>
                        <a:rPr lang="en-US" sz="1600" b="0" dirty="0">
                          <a:solidFill>
                            <a:srgbClr val="F37440"/>
                          </a:solidFill>
                          <a:latin typeface="Consolas" panose="020B0609020204030204" pitchFamily="49" charset="0"/>
                          <a:cs typeface="Consolas" panose="020B0609020204030204" pitchFamily="49" charset="0"/>
                        </a:rPr>
                        <a:t>"cse30"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97905467"/>
                  </a:ext>
                </a:extLst>
              </a:tr>
            </a:tbl>
          </a:graphicData>
        </a:graphic>
      </p:graphicFrame>
      <p:sp>
        <p:nvSpPr>
          <p:cNvPr id="5" name="TextBox 4">
            <a:extLst>
              <a:ext uri="{FF2B5EF4-FFF2-40B4-BE49-F238E27FC236}">
                <a16:creationId xmlns:a16="http://schemas.microsoft.com/office/drawing/2014/main" id="{B12A80B2-82E9-7D4E-9721-07FE0066DAFE}"/>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6" name="Rounded Rectangle 5">
            <a:extLst>
              <a:ext uri="{FF2B5EF4-FFF2-40B4-BE49-F238E27FC236}">
                <a16:creationId xmlns:a16="http://schemas.microsoft.com/office/drawing/2014/main" id="{0712E7D4-AD18-6E23-4F89-9AFDDFA29755}"/>
              </a:ext>
            </a:extLst>
          </p:cNvPr>
          <p:cNvSpPr/>
          <p:nvPr/>
        </p:nvSpPr>
        <p:spPr bwMode="auto">
          <a:xfrm>
            <a:off x="79732" y="4336686"/>
            <a:ext cx="6626808" cy="1235154"/>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num;            //4 bytes</a:t>
            </a:r>
          </a:p>
          <a:p>
            <a:r>
              <a:rPr lang="en-US" dirty="0">
                <a:solidFill>
                  <a:schemeClr val="tx2"/>
                </a:solidFill>
                <a:latin typeface="Consolas" panose="020B0609020204030204" pitchFamily="49" charset="0"/>
                <a:cs typeface="Consolas" panose="020B0609020204030204" pitchFamily="49" charset="0"/>
              </a:rPr>
              <a:t>int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 = &amp;num;    //4 bytes</a:t>
            </a:r>
          </a:p>
          <a:p>
            <a:r>
              <a:rPr lang="en-US" dirty="0">
                <a:solidFill>
                  <a:schemeClr val="tx2"/>
                </a:solidFill>
                <a:latin typeface="Consolas" panose="020B0609020204030204" pitchFamily="49" charset="0"/>
                <a:cs typeface="Consolas" panose="020B0609020204030204" pitchFamily="49" charset="0"/>
              </a:rPr>
              <a:t>char *lit = "456";  //4 bytes,"456" string literal</a:t>
            </a:r>
          </a:p>
          <a:p>
            <a:r>
              <a:rPr lang="en-US" dirty="0">
                <a:solidFill>
                  <a:schemeClr val="tx2"/>
                </a:solidFill>
                <a:latin typeface="Consolas" panose="020B0609020204030204" pitchFamily="49" charset="0"/>
                <a:cs typeface="Consolas" panose="020B0609020204030204" pitchFamily="49" charset="0"/>
              </a:rPr>
              <a:t>char msg[] = "123"; //4 bytes – array</a:t>
            </a:r>
          </a:p>
        </p:txBody>
      </p:sp>
      <p:grpSp>
        <p:nvGrpSpPr>
          <p:cNvPr id="4" name="Group 3">
            <a:extLst>
              <a:ext uri="{FF2B5EF4-FFF2-40B4-BE49-F238E27FC236}">
                <a16:creationId xmlns:a16="http://schemas.microsoft.com/office/drawing/2014/main" id="{8E0927F3-CD25-E8C5-EF52-F77DC70009F8}"/>
              </a:ext>
            </a:extLst>
          </p:cNvPr>
          <p:cNvGrpSpPr/>
          <p:nvPr/>
        </p:nvGrpSpPr>
        <p:grpSpPr>
          <a:xfrm>
            <a:off x="6666537" y="3722041"/>
            <a:ext cx="4122614" cy="2945368"/>
            <a:chOff x="5412004" y="4415341"/>
            <a:chExt cx="4122614" cy="2945368"/>
          </a:xfrm>
        </p:grpSpPr>
        <p:sp>
          <p:nvSpPr>
            <p:cNvPr id="7" name="Rounded Rectangle 6">
              <a:extLst>
                <a:ext uri="{FF2B5EF4-FFF2-40B4-BE49-F238E27FC236}">
                  <a16:creationId xmlns:a16="http://schemas.microsoft.com/office/drawing/2014/main" id="{F5DFD6F5-5B05-54F8-5C1A-588DB3532D73}"/>
                </a:ext>
              </a:extLst>
            </p:cNvPr>
            <p:cNvSpPr/>
            <p:nvPr/>
          </p:nvSpPr>
          <p:spPr bwMode="auto">
            <a:xfrm>
              <a:off x="5942946" y="4415341"/>
              <a:ext cx="3591672" cy="294536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C00000"/>
                  </a:solidFill>
                  <a:latin typeface="Consolas" panose="020B0609020204030204" pitchFamily="49" charset="0"/>
                  <a:cs typeface="Consolas" panose="020B0609020204030204" pitchFamily="49" charset="0"/>
                </a:rPr>
                <a:t>.</a:t>
              </a:r>
              <a:r>
                <a:rPr lang="en-US" dirty="0" err="1">
                  <a:solidFill>
                    <a:srgbClr val="C00000"/>
                  </a:solidFill>
                  <a:latin typeface="Consolas" panose="020B0609020204030204" pitchFamily="49" charset="0"/>
                  <a:cs typeface="Consolas" panose="020B0609020204030204" pitchFamily="49" charset="0"/>
                </a:rPr>
                <a:t>bss</a:t>
              </a:r>
              <a:endParaRPr lang="en-US" dirty="0">
                <a:solidFill>
                  <a:srgbClr val="C00000"/>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	    .align 2</a:t>
              </a:r>
            </a:p>
            <a:p>
              <a:r>
                <a:rPr lang="en-US" dirty="0">
                  <a:solidFill>
                    <a:srgbClr val="F37440"/>
                  </a:solidFill>
                  <a:latin typeface="Consolas" panose="020B0609020204030204" pitchFamily="49" charset="0"/>
                  <a:cs typeface="Consolas" panose="020B0609020204030204" pitchFamily="49" charset="0"/>
                </a:rPr>
                <a:t>num</a:t>
              </a:r>
              <a:r>
                <a:rPr lang="en-US" dirty="0">
                  <a:solidFill>
                    <a:schemeClr val="accent1"/>
                  </a:solidFill>
                  <a:latin typeface="Consolas" panose="020B0609020204030204" pitchFamily="49" charset="0"/>
                  <a:cs typeface="Consolas" panose="020B0609020204030204" pitchFamily="49" charset="0"/>
                </a:rPr>
                <a:t>:       .word 0</a:t>
              </a:r>
            </a:p>
            <a:p>
              <a:r>
                <a:rPr lang="en-US" dirty="0">
                  <a:solidFill>
                    <a:srgbClr val="C00000"/>
                  </a:solidFill>
                  <a:latin typeface="Consolas" panose="020B0609020204030204" pitchFamily="49" charset="0"/>
                  <a:cs typeface="Consolas" panose="020B0609020204030204" pitchFamily="49" charset="0"/>
                </a:rPr>
                <a:t>.data</a:t>
              </a:r>
            </a:p>
            <a:p>
              <a:r>
                <a:rPr lang="en-US" dirty="0">
                  <a:solidFill>
                    <a:srgbClr val="C00000"/>
                  </a:solidFill>
                  <a:latin typeface="Consolas" panose="020B0609020204030204" pitchFamily="49" charset="0"/>
                  <a:cs typeface="Consolas" panose="020B0609020204030204" pitchFamily="49" charset="0"/>
                </a:rPr>
                <a:t>           .align 2</a:t>
              </a:r>
            </a:p>
            <a:p>
              <a:r>
                <a:rPr lang="en-US" dirty="0" err="1">
                  <a:solidFill>
                    <a:schemeClr val="accent1"/>
                  </a:solidFill>
                  <a:latin typeface="Consolas" panose="020B0609020204030204" pitchFamily="49" charset="0"/>
                  <a:cs typeface="Consolas" panose="020B0609020204030204" pitchFamily="49" charset="0"/>
                </a:rPr>
                <a:t>ptr</a:t>
              </a:r>
              <a:r>
                <a:rPr lang="en-US" dirty="0">
                  <a:solidFill>
                    <a:schemeClr val="accent1"/>
                  </a:solidFill>
                  <a:latin typeface="Consolas" panose="020B0609020204030204" pitchFamily="49" charset="0"/>
                  <a:cs typeface="Consolas" panose="020B0609020204030204" pitchFamily="49" charset="0"/>
                </a:rPr>
                <a:t>:       .word </a:t>
              </a:r>
              <a:r>
                <a:rPr lang="en-US" dirty="0">
                  <a:solidFill>
                    <a:srgbClr val="F37440"/>
                  </a:solidFill>
                  <a:latin typeface="Consolas" panose="020B0609020204030204" pitchFamily="49" charset="0"/>
                  <a:cs typeface="Consolas" panose="020B0609020204030204" pitchFamily="49" charset="0"/>
                </a:rPr>
                <a:t>num</a:t>
              </a:r>
              <a:r>
                <a:rPr lang="en-US" dirty="0">
                  <a:solidFill>
                    <a:schemeClr val="accent1"/>
                  </a:solidFill>
                  <a:latin typeface="Consolas" panose="020B0609020204030204" pitchFamily="49" charset="0"/>
                  <a:cs typeface="Consolas" panose="020B0609020204030204" pitchFamily="49" charset="0"/>
                </a:rPr>
                <a:t>	</a:t>
              </a:r>
            </a:p>
            <a:p>
              <a:r>
                <a:rPr lang="en-US" dirty="0">
                  <a:solidFill>
                    <a:schemeClr val="accent1"/>
                  </a:solidFill>
                  <a:latin typeface="Consolas" panose="020B0609020204030204" pitchFamily="49" charset="0"/>
                  <a:cs typeface="Consolas" panose="020B0609020204030204" pitchFamily="49" charset="0"/>
                </a:rPr>
                <a:t>lit:       .word </a:t>
              </a:r>
              <a:r>
                <a:rPr lang="en-US" dirty="0">
                  <a:solidFill>
                    <a:srgbClr val="F37440"/>
                  </a:solidFill>
                  <a:latin typeface="Consolas" panose="020B0609020204030204" pitchFamily="49" charset="0"/>
                  <a:cs typeface="Consolas" panose="020B0609020204030204" pitchFamily="49" charset="0"/>
                </a:rPr>
                <a:t>.</a:t>
              </a:r>
              <a:r>
                <a:rPr lang="en-US" dirty="0" err="1">
                  <a:solidFill>
                    <a:srgbClr val="F37440"/>
                  </a:solidFill>
                  <a:latin typeface="Consolas" panose="020B0609020204030204" pitchFamily="49" charset="0"/>
                  <a:cs typeface="Consolas" panose="020B0609020204030204" pitchFamily="49" charset="0"/>
                </a:rPr>
                <a:t>Lmsg</a:t>
              </a:r>
              <a:endParaRPr lang="en-US" dirty="0">
                <a:solidFill>
                  <a:srgbClr val="F37440"/>
                </a:solidFill>
                <a:latin typeface="Consolas" panose="020B0609020204030204" pitchFamily="49" charset="0"/>
                <a:cs typeface="Consolas" panose="020B0609020204030204" pitchFamily="49" charset="0"/>
              </a:endParaRPr>
            </a:p>
            <a:p>
              <a:r>
                <a:rPr lang="en-US" dirty="0">
                  <a:solidFill>
                    <a:schemeClr val="accent1"/>
                  </a:solidFill>
                  <a:latin typeface="Consolas" panose="020B0609020204030204" pitchFamily="49" charset="0"/>
                  <a:cs typeface="Consolas" panose="020B0609020204030204" pitchFamily="49" charset="0"/>
                </a:rPr>
                <a:t>msg:       .string "123"</a:t>
              </a:r>
              <a:endParaRPr lang="en-US" dirty="0">
                <a:solidFill>
                  <a:srgbClr val="F37440"/>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.section .</a:t>
              </a:r>
              <a:r>
                <a:rPr lang="en-US" dirty="0" err="1">
                  <a:solidFill>
                    <a:srgbClr val="C00000"/>
                  </a:solidFill>
                  <a:latin typeface="Consolas" panose="020B0609020204030204" pitchFamily="49" charset="0"/>
                  <a:cs typeface="Consolas" panose="020B0609020204030204" pitchFamily="49" charset="0"/>
                </a:rPr>
                <a:t>rodata</a:t>
              </a:r>
              <a:endParaRPr lang="en-US" dirty="0">
                <a:solidFill>
                  <a:srgbClr val="C00000"/>
                </a:solidFill>
                <a:latin typeface="Consolas" panose="020B0609020204030204" pitchFamily="49" charset="0"/>
                <a:cs typeface="Consolas" panose="020B0609020204030204" pitchFamily="49" charset="0"/>
              </a:endParaRPr>
            </a:p>
            <a:p>
              <a:r>
                <a:rPr lang="en-US" dirty="0">
                  <a:solidFill>
                    <a:srgbClr val="F37440"/>
                  </a:solidFill>
                  <a:latin typeface="Consolas" panose="020B0609020204030204" pitchFamily="49" charset="0"/>
                  <a:cs typeface="Consolas" panose="020B0609020204030204" pitchFamily="49" charset="0"/>
                </a:rPr>
                <a:t>.</a:t>
              </a:r>
              <a:r>
                <a:rPr lang="en-US" dirty="0" err="1">
                  <a:solidFill>
                    <a:srgbClr val="F37440"/>
                  </a:solidFill>
                  <a:latin typeface="Consolas" panose="020B0609020204030204" pitchFamily="49" charset="0"/>
                  <a:cs typeface="Consolas" panose="020B0609020204030204" pitchFamily="49" charset="0"/>
                </a:rPr>
                <a:t>Lmsg</a:t>
              </a:r>
              <a:r>
                <a:rPr lang="en-US" dirty="0">
                  <a:solidFill>
                    <a:srgbClr val="F37440"/>
                  </a:solidFill>
                  <a:latin typeface="Consolas" panose="020B0609020204030204" pitchFamily="49" charset="0"/>
                  <a:cs typeface="Consolas" panose="020B0609020204030204" pitchFamily="49" charset="0"/>
                </a:rPr>
                <a:t>:     </a:t>
              </a:r>
              <a:r>
                <a:rPr lang="en-US" dirty="0">
                  <a:solidFill>
                    <a:schemeClr val="accent1"/>
                  </a:solidFill>
                  <a:latin typeface="Consolas" panose="020B0609020204030204" pitchFamily="49" charset="0"/>
                  <a:cs typeface="Consolas" panose="020B0609020204030204" pitchFamily="49" charset="0"/>
                </a:rPr>
                <a:t>.string "456"</a:t>
              </a:r>
            </a:p>
          </p:txBody>
        </p:sp>
        <p:sp>
          <p:nvSpPr>
            <p:cNvPr id="2" name="Right Arrow 1">
              <a:extLst>
                <a:ext uri="{FF2B5EF4-FFF2-40B4-BE49-F238E27FC236}">
                  <a16:creationId xmlns:a16="http://schemas.microsoft.com/office/drawing/2014/main" id="{14C00D19-7BA9-7678-7EDB-30D0B2806740}"/>
                </a:ext>
              </a:extLst>
            </p:cNvPr>
            <p:cNvSpPr/>
            <p:nvPr/>
          </p:nvSpPr>
          <p:spPr>
            <a:xfrm>
              <a:off x="5412004" y="5401428"/>
              <a:ext cx="530942" cy="4031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108F0DA1-9D19-F062-11A7-E2266DF37087}"/>
              </a:ext>
            </a:extLst>
          </p:cNvPr>
          <p:cNvGrpSpPr/>
          <p:nvPr/>
        </p:nvGrpSpPr>
        <p:grpSpPr>
          <a:xfrm>
            <a:off x="9953506" y="5153140"/>
            <a:ext cx="2238494" cy="646331"/>
            <a:chOff x="9839325" y="5153140"/>
            <a:chExt cx="2238494" cy="646331"/>
          </a:xfrm>
        </p:grpSpPr>
        <p:sp>
          <p:nvSpPr>
            <p:cNvPr id="9" name="TextBox 8">
              <a:extLst>
                <a:ext uri="{FF2B5EF4-FFF2-40B4-BE49-F238E27FC236}">
                  <a16:creationId xmlns:a16="http://schemas.microsoft.com/office/drawing/2014/main" id="{F35F84FF-9666-7EAF-A407-3FA77EF42B77}"/>
                </a:ext>
              </a:extLst>
            </p:cNvPr>
            <p:cNvSpPr txBox="1"/>
            <p:nvPr/>
          </p:nvSpPr>
          <p:spPr>
            <a:xfrm>
              <a:off x="10783533" y="5153140"/>
              <a:ext cx="1294286"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initializes a pointer</a:t>
              </a:r>
            </a:p>
          </p:txBody>
        </p:sp>
        <p:cxnSp>
          <p:nvCxnSpPr>
            <p:cNvPr id="11" name="Straight Arrow Connector 10">
              <a:extLst>
                <a:ext uri="{FF2B5EF4-FFF2-40B4-BE49-F238E27FC236}">
                  <a16:creationId xmlns:a16="http://schemas.microsoft.com/office/drawing/2014/main" id="{6FDB074E-754A-A08E-A637-35E3AABC0F46}"/>
                </a:ext>
              </a:extLst>
            </p:cNvPr>
            <p:cNvCxnSpPr>
              <a:cxnSpLocks/>
            </p:cNvCxnSpPr>
            <p:nvPr/>
          </p:nvCxnSpPr>
          <p:spPr>
            <a:xfrm flipH="1">
              <a:off x="9839325" y="5267325"/>
              <a:ext cx="941264" cy="68042"/>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E2C06A8-CF88-AA41-787A-5C42999733EC}"/>
                </a:ext>
              </a:extLst>
            </p:cNvPr>
            <p:cNvCxnSpPr>
              <a:cxnSpLocks/>
            </p:cNvCxnSpPr>
            <p:nvPr/>
          </p:nvCxnSpPr>
          <p:spPr>
            <a:xfrm flipH="1">
              <a:off x="10039350" y="5476305"/>
              <a:ext cx="735621" cy="191070"/>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grpSp>
      <p:sp>
        <p:nvSpPr>
          <p:cNvPr id="10" name="Right Arrow 9">
            <a:extLst>
              <a:ext uri="{FF2B5EF4-FFF2-40B4-BE49-F238E27FC236}">
                <a16:creationId xmlns:a16="http://schemas.microsoft.com/office/drawing/2014/main" id="{33710C28-004C-E09B-2CEE-49F3C40E4ACC}"/>
              </a:ext>
            </a:extLst>
          </p:cNvPr>
          <p:cNvSpPr/>
          <p:nvPr/>
        </p:nvSpPr>
        <p:spPr>
          <a:xfrm rot="10800000">
            <a:off x="7448718" y="2668049"/>
            <a:ext cx="309966" cy="1549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264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7">
            <a:extLst>
              <a:ext uri="{FF2B5EF4-FFF2-40B4-BE49-F238E27FC236}">
                <a16:creationId xmlns:a16="http://schemas.microsoft.com/office/drawing/2014/main" id="{B2798C66-7FE9-A146-9496-61A77BE2F705}"/>
              </a:ext>
            </a:extLst>
          </p:cNvPr>
          <p:cNvSpPr>
            <a:spLocks noGrp="1"/>
          </p:cNvSpPr>
          <p:nvPr>
            <p:ph sz="quarter" idx="15"/>
          </p:nvPr>
        </p:nvSpPr>
        <p:spPr>
          <a:xfrm>
            <a:off x="7486237" y="339411"/>
            <a:ext cx="4660285" cy="717963"/>
          </a:xfrm>
          <a:solidFill>
            <a:schemeClr val="accent4">
              <a:lumMod val="20000"/>
              <a:lumOff val="80000"/>
            </a:schemeClr>
          </a:solidFill>
          <a:ln>
            <a:solidFill>
              <a:srgbClr val="0070C0"/>
            </a:solidFill>
          </a:ln>
        </p:spPr>
        <p:txBody>
          <a:bodyPr/>
          <a:lstStyle/>
          <a:p>
            <a:pPr marL="0" indent="0">
              <a:buNone/>
            </a:pPr>
            <a:r>
              <a:rPr lang="en-US" sz="1800" dirty="0">
                <a:cs typeface="Courier New" panose="02070309020205020404" pitchFamily="49" charset="0"/>
              </a:rPr>
              <a:t>Accessing </a:t>
            </a:r>
            <a:r>
              <a:rPr lang="en-US" sz="1800" b="1" dirty="0">
                <a:solidFill>
                  <a:srgbClr val="FF0000"/>
                </a:solidFill>
                <a:cs typeface="Courier New" panose="02070309020205020404" pitchFamily="49" charset="0"/>
              </a:rPr>
              <a:t>address</a:t>
            </a:r>
            <a:r>
              <a:rPr lang="en-US" sz="1800" dirty="0">
                <a:cs typeface="Courier New" panose="02070309020205020404" pitchFamily="49" charset="0"/>
              </a:rPr>
              <a:t> </a:t>
            </a:r>
            <a:r>
              <a:rPr lang="en-US" sz="1800" b="1" dirty="0">
                <a:solidFill>
                  <a:srgbClr val="C00000"/>
                </a:solidFill>
                <a:cs typeface="Courier New" panose="02070309020205020404" pitchFamily="49" charset="0"/>
              </a:rPr>
              <a:t>aligned</a:t>
            </a:r>
            <a:r>
              <a:rPr lang="en-US" sz="1800" dirty="0">
                <a:solidFill>
                  <a:srgbClr val="0070C0"/>
                </a:solidFill>
                <a:cs typeface="Courier New" panose="02070309020205020404" pitchFamily="49" charset="0"/>
              </a:rPr>
              <a:t> </a:t>
            </a:r>
            <a:r>
              <a:rPr lang="en-US" sz="1800" dirty="0">
                <a:cs typeface="Courier New" panose="02070309020205020404" pitchFamily="49" charset="0"/>
              </a:rPr>
              <a:t>memory </a:t>
            </a:r>
            <a:r>
              <a:rPr lang="en-US" sz="1800" dirty="0">
                <a:solidFill>
                  <a:srgbClr val="2C895B"/>
                </a:solidFill>
                <a:cs typeface="Courier New" panose="02070309020205020404" pitchFamily="49" charset="0"/>
              </a:rPr>
              <a:t>based on data type</a:t>
            </a:r>
            <a:r>
              <a:rPr lang="en-US" sz="1800" dirty="0">
                <a:cs typeface="Courier New" panose="02070309020205020404" pitchFamily="49" charset="0"/>
              </a:rPr>
              <a:t> has </a:t>
            </a:r>
            <a:r>
              <a:rPr lang="en-US" sz="1800" dirty="0">
                <a:solidFill>
                  <a:srgbClr val="0070C0"/>
                </a:solidFill>
                <a:cs typeface="Courier New" panose="02070309020205020404" pitchFamily="49" charset="0"/>
              </a:rPr>
              <a:t>the best performance </a:t>
            </a:r>
          </a:p>
        </p:txBody>
      </p:sp>
      <p:sp>
        <p:nvSpPr>
          <p:cNvPr id="2" name="Title 1">
            <a:extLst>
              <a:ext uri="{FF2B5EF4-FFF2-40B4-BE49-F238E27FC236}">
                <a16:creationId xmlns:a16="http://schemas.microsoft.com/office/drawing/2014/main" id="{702F083C-5883-1542-B1C1-805881149022}"/>
              </a:ext>
            </a:extLst>
          </p:cNvPr>
          <p:cNvSpPr>
            <a:spLocks noGrp="1"/>
          </p:cNvSpPr>
          <p:nvPr>
            <p:ph type="title"/>
          </p:nvPr>
        </p:nvSpPr>
        <p:spPr>
          <a:xfrm>
            <a:off x="0" y="167989"/>
            <a:ext cx="7608775" cy="394111"/>
          </a:xfrm>
        </p:spPr>
        <p:txBody>
          <a:bodyPr/>
          <a:lstStyle/>
          <a:p>
            <a:r>
              <a:rPr lang="en-US" u="sng" dirty="0">
                <a:solidFill>
                  <a:srgbClr val="FF0000"/>
                </a:solidFill>
              </a:rPr>
              <a:t>Static</a:t>
            </a:r>
            <a:r>
              <a:rPr lang="en-US" dirty="0"/>
              <a:t> Variable Alignment: Using  .align</a:t>
            </a:r>
          </a:p>
        </p:txBody>
      </p:sp>
      <p:sp>
        <p:nvSpPr>
          <p:cNvPr id="10" name="Rectangle 9">
            <a:extLst>
              <a:ext uri="{FF2B5EF4-FFF2-40B4-BE49-F238E27FC236}">
                <a16:creationId xmlns:a16="http://schemas.microsoft.com/office/drawing/2014/main" id="{6E5DF88C-5476-DC44-A301-44CA0308512A}"/>
              </a:ext>
            </a:extLst>
          </p:cNvPr>
          <p:cNvSpPr/>
          <p:nvPr/>
        </p:nvSpPr>
        <p:spPr>
          <a:xfrm>
            <a:off x="6021737" y="1187861"/>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120" name="Rectangle 119">
            <a:extLst>
              <a:ext uri="{FF2B5EF4-FFF2-40B4-BE49-F238E27FC236}">
                <a16:creationId xmlns:a16="http://schemas.microsoft.com/office/drawing/2014/main" id="{EE901B5A-F2E2-1745-8348-1C2CE7E81A82}"/>
              </a:ext>
            </a:extLst>
          </p:cNvPr>
          <p:cNvSpPr/>
          <p:nvPr/>
        </p:nvSpPr>
        <p:spPr>
          <a:xfrm>
            <a:off x="4641139" y="1122204"/>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 bytes</a:t>
            </a:r>
          </a:p>
        </p:txBody>
      </p:sp>
      <p:sp>
        <p:nvSpPr>
          <p:cNvPr id="121" name="Rectangle 120">
            <a:extLst>
              <a:ext uri="{FF2B5EF4-FFF2-40B4-BE49-F238E27FC236}">
                <a16:creationId xmlns:a16="http://schemas.microsoft.com/office/drawing/2014/main" id="{2894D733-5D16-C24E-970F-3F7DB9E27103}"/>
              </a:ext>
            </a:extLst>
          </p:cNvPr>
          <p:cNvSpPr/>
          <p:nvPr/>
        </p:nvSpPr>
        <p:spPr>
          <a:xfrm>
            <a:off x="2200462" y="970372"/>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4 bytes</a:t>
            </a:r>
          </a:p>
        </p:txBody>
      </p:sp>
      <p:sp>
        <p:nvSpPr>
          <p:cNvPr id="124" name="TextBox 123">
            <a:extLst>
              <a:ext uri="{FF2B5EF4-FFF2-40B4-BE49-F238E27FC236}">
                <a16:creationId xmlns:a16="http://schemas.microsoft.com/office/drawing/2014/main" id="{F576A299-A1DD-A444-91C9-148DC93FF7D1}"/>
              </a:ext>
            </a:extLst>
          </p:cNvPr>
          <p:cNvSpPr txBox="1"/>
          <p:nvPr/>
        </p:nvSpPr>
        <p:spPr>
          <a:xfrm>
            <a:off x="2658164" y="607209"/>
            <a:ext cx="889987" cy="369332"/>
          </a:xfrm>
          <a:prstGeom prst="rect">
            <a:avLst/>
          </a:prstGeom>
          <a:noFill/>
        </p:spPr>
        <p:txBody>
          <a:bodyPr wrap="none" rtlCol="0">
            <a:spAutoFit/>
          </a:bodyPr>
          <a:lstStyle/>
          <a:p>
            <a:r>
              <a:rPr lang="en-US" dirty="0"/>
              <a:t>integer</a:t>
            </a:r>
          </a:p>
        </p:txBody>
      </p:sp>
      <p:sp>
        <p:nvSpPr>
          <p:cNvPr id="125" name="TextBox 124">
            <a:extLst>
              <a:ext uri="{FF2B5EF4-FFF2-40B4-BE49-F238E27FC236}">
                <a16:creationId xmlns:a16="http://schemas.microsoft.com/office/drawing/2014/main" id="{8749FCC8-0B0F-CF44-9BDB-3B1C78FA1A78}"/>
              </a:ext>
            </a:extLst>
          </p:cNvPr>
          <p:cNvSpPr txBox="1"/>
          <p:nvPr/>
        </p:nvSpPr>
        <p:spPr>
          <a:xfrm>
            <a:off x="4638622" y="752872"/>
            <a:ext cx="697627" cy="369332"/>
          </a:xfrm>
          <a:prstGeom prst="rect">
            <a:avLst/>
          </a:prstGeom>
          <a:noFill/>
        </p:spPr>
        <p:txBody>
          <a:bodyPr wrap="none" rtlCol="0">
            <a:spAutoFit/>
          </a:bodyPr>
          <a:lstStyle/>
          <a:p>
            <a:r>
              <a:rPr lang="en-US" dirty="0"/>
              <a:t>short</a:t>
            </a:r>
          </a:p>
        </p:txBody>
      </p:sp>
      <p:sp>
        <p:nvSpPr>
          <p:cNvPr id="126" name="TextBox 125">
            <a:extLst>
              <a:ext uri="{FF2B5EF4-FFF2-40B4-BE49-F238E27FC236}">
                <a16:creationId xmlns:a16="http://schemas.microsoft.com/office/drawing/2014/main" id="{1682A367-1AC7-ED44-8828-4C4909612AB5}"/>
              </a:ext>
            </a:extLst>
          </p:cNvPr>
          <p:cNvSpPr txBox="1"/>
          <p:nvPr/>
        </p:nvSpPr>
        <p:spPr>
          <a:xfrm>
            <a:off x="5796235" y="818529"/>
            <a:ext cx="633507" cy="369332"/>
          </a:xfrm>
          <a:prstGeom prst="rect">
            <a:avLst/>
          </a:prstGeom>
          <a:noFill/>
        </p:spPr>
        <p:txBody>
          <a:bodyPr wrap="none" rtlCol="0">
            <a:spAutoFit/>
          </a:bodyPr>
          <a:lstStyle/>
          <a:p>
            <a:r>
              <a:rPr lang="en-US" dirty="0"/>
              <a:t>char</a:t>
            </a:r>
          </a:p>
        </p:txBody>
      </p:sp>
      <p:sp>
        <p:nvSpPr>
          <p:cNvPr id="165" name="TextBox 164">
            <a:extLst>
              <a:ext uri="{FF2B5EF4-FFF2-40B4-BE49-F238E27FC236}">
                <a16:creationId xmlns:a16="http://schemas.microsoft.com/office/drawing/2014/main" id="{26161DC5-8628-7345-B250-87FAC28EB3F0}"/>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aphicFrame>
        <p:nvGraphicFramePr>
          <p:cNvPr id="340" name="Table 8">
            <a:extLst>
              <a:ext uri="{FF2B5EF4-FFF2-40B4-BE49-F238E27FC236}">
                <a16:creationId xmlns:a16="http://schemas.microsoft.com/office/drawing/2014/main" id="{4EA9A35B-60B4-304B-8EE4-2FD9007BA36F}"/>
              </a:ext>
            </a:extLst>
          </p:cNvPr>
          <p:cNvGraphicFramePr>
            <a:graphicFrameLocks/>
          </p:cNvGraphicFramePr>
          <p:nvPr/>
        </p:nvGraphicFramePr>
        <p:xfrm>
          <a:off x="591453" y="1768360"/>
          <a:ext cx="8129362" cy="2011680"/>
        </p:xfrm>
        <a:graphic>
          <a:graphicData uri="http://schemas.openxmlformats.org/drawingml/2006/table">
            <a:tbl>
              <a:tblPr firstRow="1">
                <a:tableStyleId>{FABFCF23-3B69-468F-B69F-88F6DE6A72F2}</a:tableStyleId>
              </a:tblPr>
              <a:tblGrid>
                <a:gridCol w="2911728">
                  <a:extLst>
                    <a:ext uri="{9D8B030D-6E8A-4147-A177-3AD203B41FA5}">
                      <a16:colId xmlns:a16="http://schemas.microsoft.com/office/drawing/2014/main" val="2146949649"/>
                    </a:ext>
                  </a:extLst>
                </a:gridCol>
                <a:gridCol w="1183864">
                  <a:extLst>
                    <a:ext uri="{9D8B030D-6E8A-4147-A177-3AD203B41FA5}">
                      <a16:colId xmlns:a16="http://schemas.microsoft.com/office/drawing/2014/main" val="1452114229"/>
                    </a:ext>
                  </a:extLst>
                </a:gridCol>
                <a:gridCol w="2245958">
                  <a:extLst>
                    <a:ext uri="{9D8B030D-6E8A-4147-A177-3AD203B41FA5}">
                      <a16:colId xmlns:a16="http://schemas.microsoft.com/office/drawing/2014/main" val="1067220819"/>
                    </a:ext>
                  </a:extLst>
                </a:gridCol>
                <a:gridCol w="1787812">
                  <a:extLst>
                    <a:ext uri="{9D8B030D-6E8A-4147-A177-3AD203B41FA5}">
                      <a16:colId xmlns:a16="http://schemas.microsoft.com/office/drawing/2014/main" val="2342572730"/>
                    </a:ext>
                  </a:extLst>
                </a:gridCol>
              </a:tblGrid>
              <a:tr h="327240">
                <a:tc>
                  <a:txBody>
                    <a:bodyPr/>
                    <a:lstStyle/>
                    <a:p>
                      <a:pPr algn="ctr"/>
                      <a:r>
                        <a:rPr lang="en-US" dirty="0"/>
                        <a:t>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800" dirty="0"/>
                        <a:t>Directive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Address ends 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Align Directive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22757">
                <a:tc>
                  <a:txBody>
                    <a:bodyPr/>
                    <a:lstStyle/>
                    <a:p>
                      <a:r>
                        <a:rPr lang="en-US" sz="1800" b="0" i="0" dirty="0">
                          <a:solidFill>
                            <a:srgbClr val="0070C0"/>
                          </a:solidFill>
                          <a:latin typeface="Consolas" panose="020B0609020204030204" pitchFamily="49" charset="0"/>
                          <a:cs typeface="Consolas" panose="020B0609020204030204" pitchFamily="49" charset="0"/>
                        </a:rPr>
                        <a:t>8-bit char -1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7030A0"/>
                          </a:solidFill>
                          <a:latin typeface="Consolas" panose="020B0609020204030204" pitchFamily="49" charset="0"/>
                          <a:cs typeface="Consolas" panose="020B0609020204030204" pitchFamily="49" charset="0"/>
                        </a:rPr>
                        <a:t>.byte</a:t>
                      </a:r>
                      <a:endParaRPr lang="en-US" sz="1800" b="0" dirty="0">
                        <a:solidFill>
                          <a:srgbClr val="F3744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0b..0 or 0b..1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5648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16-bit int -2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US" b="0" i="0" dirty="0">
                          <a:solidFill>
                            <a:srgbClr val="7030A0"/>
                          </a:solidFill>
                          <a:latin typeface="Consolas" panose="020B0609020204030204" pitchFamily="49" charset="0"/>
                          <a:cs typeface="Consolas" panose="020B0609020204030204" pitchFamily="49" charset="0"/>
                        </a:rPr>
                        <a:t>.</a:t>
                      </a:r>
                      <a:r>
                        <a:rPr lang="en-US" b="0" i="0" dirty="0" err="1">
                          <a:solidFill>
                            <a:srgbClr val="7030A0"/>
                          </a:solidFill>
                          <a:latin typeface="Consolas" panose="020B0609020204030204" pitchFamily="49" charset="0"/>
                          <a:cs typeface="Consolas" panose="020B0609020204030204" pitchFamily="49" charset="0"/>
                        </a:rPr>
                        <a:t>hword</a:t>
                      </a:r>
                      <a:endParaRPr lang="en-US" b="0" i="0" dirty="0">
                        <a:solidFill>
                          <a:srgbClr val="7030A0"/>
                        </a:solidFill>
                        <a:latin typeface="Consolas" panose="020B0609020204030204" pitchFamily="49" charset="0"/>
                        <a:cs typeface="Consolas" panose="020B0609020204030204" pitchFamily="49" charset="0"/>
                      </a:endParaRPr>
                    </a:p>
                    <a:p>
                      <a:r>
                        <a:rPr lang="en-US" b="0" i="0" dirty="0">
                          <a:solidFill>
                            <a:srgbClr val="7030A0"/>
                          </a:solidFill>
                          <a:latin typeface="Consolas" panose="020B0609020204030204" pitchFamily="49" charset="0"/>
                          <a:cs typeface="Consolas" panose="020B0609020204030204" pitchFamily="49" charset="0"/>
                        </a:rPr>
                        <a:t>.short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a:t>
                      </a:r>
                      <a:r>
                        <a:rPr lang="en-US" sz="1800" b="0" dirty="0">
                          <a:solidFill>
                            <a:srgbClr val="F37440"/>
                          </a:solidFill>
                          <a:latin typeface="Consolas" panose="020B0609020204030204" pitchFamily="49" charset="0"/>
                          <a:cs typeface="Consolas" panose="020B0609020204030204" pitchFamily="49" charset="0"/>
                        </a:rPr>
                        <a:t>0</a:t>
                      </a:r>
                    </a:p>
                    <a:p>
                      <a:pPr algn="ctr"/>
                      <a:endParaRPr lang="en-US" b="0" i="0" dirty="0">
                        <a:solidFill>
                          <a:srgbClr val="F3744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0" i="0" dirty="0">
                          <a:solidFill>
                            <a:srgbClr val="7030A0"/>
                          </a:solidFill>
                          <a:latin typeface="Consolas" panose="020B0609020204030204" pitchFamily="49" charset="0"/>
                          <a:cs typeface="Consolas" panose="020B0609020204030204" pitchFamily="49" charset="0"/>
                        </a:rPr>
                        <a:t>.align </a:t>
                      </a:r>
                      <a:r>
                        <a:rPr lang="en-US" b="0" i="0" dirty="0">
                          <a:solidFill>
                            <a:srgbClr val="F37440"/>
                          </a:solidFill>
                          <a:latin typeface="Consolas" panose="020B0609020204030204" pitchFamily="49" charset="0"/>
                          <a:cs typeface="Consolas" panose="020B06090202040302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5397788"/>
                  </a:ext>
                </a:extLst>
              </a:tr>
              <a:tr h="5648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32-bit int -4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7030A0"/>
                          </a:solidFill>
                          <a:latin typeface="Consolas" panose="020B0609020204030204" pitchFamily="49" charset="0"/>
                          <a:cs typeface="Consolas" panose="020B0609020204030204" pitchFamily="49" charset="0"/>
                        </a:rPr>
                        <a:t>.word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7030A0"/>
                          </a:solidFill>
                          <a:latin typeface="Consolas" panose="020B0609020204030204" pitchFamily="49" charset="0"/>
                          <a:cs typeface="Consolas" panose="020B0609020204030204" pitchFamily="49" charset="0"/>
                        </a:rPr>
                        <a:t>.long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a:t>
                      </a:r>
                      <a:r>
                        <a:rPr lang="en-US" sz="1800" b="0" dirty="0">
                          <a:solidFill>
                            <a:srgbClr val="F37440"/>
                          </a:solidFill>
                          <a:latin typeface="Consolas" panose="020B0609020204030204" pitchFamily="49" charset="0"/>
                          <a:cs typeface="Consolas" panose="020B0609020204030204" pitchFamily="49" charset="0"/>
                        </a:rPr>
                        <a:t>00</a:t>
                      </a:r>
                    </a:p>
                    <a:p>
                      <a:pPr algn="ctr"/>
                      <a:endParaRPr lang="en-US" sz="1800" b="0" dirty="0">
                        <a:solidFill>
                          <a:srgbClr val="F3744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0" i="0" dirty="0">
                          <a:solidFill>
                            <a:srgbClr val="7030A0"/>
                          </a:solidFill>
                          <a:latin typeface="Consolas" panose="020B0609020204030204" pitchFamily="49" charset="0"/>
                          <a:cs typeface="Consolas" panose="020B0609020204030204" pitchFamily="49" charset="0"/>
                        </a:rPr>
                        <a:t>.align </a:t>
                      </a:r>
                      <a:r>
                        <a:rPr lang="en-US" sz="1800" b="0" dirty="0">
                          <a:solidFill>
                            <a:srgbClr val="F37440"/>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20161601"/>
                  </a:ext>
                </a:extLst>
              </a:tr>
            </a:tbl>
          </a:graphicData>
        </a:graphic>
      </p:graphicFrame>
      <p:grpSp>
        <p:nvGrpSpPr>
          <p:cNvPr id="127" name="Group 126">
            <a:extLst>
              <a:ext uri="{FF2B5EF4-FFF2-40B4-BE49-F238E27FC236}">
                <a16:creationId xmlns:a16="http://schemas.microsoft.com/office/drawing/2014/main" id="{EA798AB6-7C41-73C6-A59E-E01A607FF211}"/>
              </a:ext>
            </a:extLst>
          </p:cNvPr>
          <p:cNvGrpSpPr/>
          <p:nvPr/>
        </p:nvGrpSpPr>
        <p:grpSpPr>
          <a:xfrm>
            <a:off x="9418930" y="1088190"/>
            <a:ext cx="747769" cy="5540375"/>
            <a:chOff x="9282738" y="868209"/>
            <a:chExt cx="747769" cy="5540375"/>
          </a:xfrm>
        </p:grpSpPr>
        <p:grpSp>
          <p:nvGrpSpPr>
            <p:cNvPr id="130" name="Group 31">
              <a:extLst>
                <a:ext uri="{FF2B5EF4-FFF2-40B4-BE49-F238E27FC236}">
                  <a16:creationId xmlns:a16="http://schemas.microsoft.com/office/drawing/2014/main" id="{4C8AEC5E-7E32-F93F-B235-002C7B05CF05}"/>
                </a:ext>
              </a:extLst>
            </p:cNvPr>
            <p:cNvGrpSpPr>
              <a:grpSpLocks/>
            </p:cNvGrpSpPr>
            <p:nvPr>
              <p:custDataLst>
                <p:tags r:id="rId65"/>
              </p:custDataLst>
            </p:nvPr>
          </p:nvGrpSpPr>
          <p:grpSpPr bwMode="auto">
            <a:xfrm>
              <a:off x="9393666" y="1523715"/>
              <a:ext cx="609600" cy="4840288"/>
              <a:chOff x="3792" y="768"/>
              <a:chExt cx="240" cy="3049"/>
            </a:xfrm>
          </p:grpSpPr>
          <p:sp>
            <p:nvSpPr>
              <p:cNvPr id="144" name="Rectangle 32">
                <a:extLst>
                  <a:ext uri="{FF2B5EF4-FFF2-40B4-BE49-F238E27FC236}">
                    <a16:creationId xmlns:a16="http://schemas.microsoft.com/office/drawing/2014/main" id="{A2814E09-7A90-BEBA-7D05-1F6E9C3D57E0}"/>
                  </a:ext>
                </a:extLst>
              </p:cNvPr>
              <p:cNvSpPr>
                <a:spLocks noChangeArrowheads="1"/>
              </p:cNvSpPr>
              <p:nvPr>
                <p:custDataLst>
                  <p:tags r:id="rId71"/>
                </p:custDataLst>
              </p:nvPr>
            </p:nvSpPr>
            <p:spPr bwMode="auto">
              <a:xfrm>
                <a:off x="3792" y="768"/>
                <a:ext cx="240" cy="768"/>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45" name="Rectangle 33">
                <a:extLst>
                  <a:ext uri="{FF2B5EF4-FFF2-40B4-BE49-F238E27FC236}">
                    <a16:creationId xmlns:a16="http://schemas.microsoft.com/office/drawing/2014/main" id="{66E538D0-4FC4-691F-98FF-BAD6A6111771}"/>
                  </a:ext>
                </a:extLst>
              </p:cNvPr>
              <p:cNvSpPr>
                <a:spLocks noChangeArrowheads="1"/>
              </p:cNvSpPr>
              <p:nvPr>
                <p:custDataLst>
                  <p:tags r:id="rId72"/>
                </p:custDataLst>
              </p:nvPr>
            </p:nvSpPr>
            <p:spPr bwMode="auto">
              <a:xfrm>
                <a:off x="3792" y="1536"/>
                <a:ext cx="240" cy="768"/>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46" name="Rectangle 34">
                <a:extLst>
                  <a:ext uri="{FF2B5EF4-FFF2-40B4-BE49-F238E27FC236}">
                    <a16:creationId xmlns:a16="http://schemas.microsoft.com/office/drawing/2014/main" id="{8D0A5CC7-865A-16D6-5D92-E754FDE86508}"/>
                  </a:ext>
                </a:extLst>
              </p:cNvPr>
              <p:cNvSpPr>
                <a:spLocks noChangeArrowheads="1"/>
              </p:cNvSpPr>
              <p:nvPr>
                <p:custDataLst>
                  <p:tags r:id="rId73"/>
                </p:custDataLst>
              </p:nvPr>
            </p:nvSpPr>
            <p:spPr bwMode="auto">
              <a:xfrm>
                <a:off x="3792" y="2304"/>
                <a:ext cx="240" cy="768"/>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47" name="Rectangle 35">
                <a:extLst>
                  <a:ext uri="{FF2B5EF4-FFF2-40B4-BE49-F238E27FC236}">
                    <a16:creationId xmlns:a16="http://schemas.microsoft.com/office/drawing/2014/main" id="{490BAD06-6E32-F1E2-F8E9-E1573AC4D817}"/>
                  </a:ext>
                </a:extLst>
              </p:cNvPr>
              <p:cNvSpPr>
                <a:spLocks noChangeArrowheads="1"/>
              </p:cNvSpPr>
              <p:nvPr>
                <p:custDataLst>
                  <p:tags r:id="rId74"/>
                </p:custDataLst>
              </p:nvPr>
            </p:nvSpPr>
            <p:spPr bwMode="auto">
              <a:xfrm>
                <a:off x="3792" y="3072"/>
                <a:ext cx="240" cy="745"/>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grpSp>
        <p:sp>
          <p:nvSpPr>
            <p:cNvPr id="131" name="Text Box 36">
              <a:extLst>
                <a:ext uri="{FF2B5EF4-FFF2-40B4-BE49-F238E27FC236}">
                  <a16:creationId xmlns:a16="http://schemas.microsoft.com/office/drawing/2014/main" id="{60ABA258-5AA2-033F-04B8-8B30EC17235B}"/>
                </a:ext>
              </a:extLst>
            </p:cNvPr>
            <p:cNvSpPr txBox="1">
              <a:spLocks noChangeArrowheads="1"/>
            </p:cNvSpPr>
            <p:nvPr>
              <p:custDataLst>
                <p:tags r:id="rId66"/>
              </p:custDataLst>
            </p:nvPr>
          </p:nvSpPr>
          <p:spPr bwMode="auto">
            <a:xfrm>
              <a:off x="9282738" y="868209"/>
              <a:ext cx="747769" cy="707886"/>
            </a:xfrm>
            <a:prstGeom prst="rect">
              <a:avLst/>
            </a:prstGeom>
            <a:noFill/>
            <a:ln w="25400">
              <a:noFill/>
              <a:miter lim="800000"/>
              <a:headEnd/>
              <a:tailEnd/>
            </a:ln>
          </p:spPr>
          <p:txBody>
            <a:bodyPr wrap="non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4</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bytes</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140" name="Rectangle 63">
              <a:extLst>
                <a:ext uri="{FF2B5EF4-FFF2-40B4-BE49-F238E27FC236}">
                  <a16:creationId xmlns:a16="http://schemas.microsoft.com/office/drawing/2014/main" id="{162834CC-E94E-7818-51FB-ADBDDAE225BB}"/>
                </a:ext>
              </a:extLst>
            </p:cNvPr>
            <p:cNvSpPr>
              <a:spLocks noChangeArrowheads="1"/>
            </p:cNvSpPr>
            <p:nvPr>
              <p:custDataLst>
                <p:tags r:id="rId67"/>
              </p:custDataLst>
            </p:nvPr>
          </p:nvSpPr>
          <p:spPr bwMode="auto">
            <a:xfrm>
              <a:off x="9393666" y="2066644"/>
              <a:ext cx="609600" cy="738664"/>
            </a:xfrm>
            <a:prstGeom prst="rect">
              <a:avLst/>
            </a:prstGeom>
            <a:noFill/>
            <a:ln w="25400">
              <a:noFill/>
              <a:miter lim="800000"/>
              <a:headEnd/>
              <a:tailEnd/>
            </a:ln>
          </p:spPr>
          <p:txBody>
            <a:bodyPr>
              <a:spAutoFit/>
            </a:bodyPr>
            <a:lstStyle/>
            <a:p>
              <a:pPr algn="ctr">
                <a:lnSpc>
                  <a:spcPct val="100000"/>
                </a:lnSpc>
              </a:pPr>
              <a:r>
                <a:rPr lang="en-US" sz="1400" b="1" dirty="0" err="1">
                  <a:solidFill>
                    <a:schemeClr val="tx1">
                      <a:lumMod val="50000"/>
                    </a:schemeClr>
                  </a:solidFill>
                  <a:latin typeface="Calibri" panose="020F0502020204030204" pitchFamily="34" charset="0"/>
                  <a:cs typeface="Calibri" panose="020F0502020204030204" pitchFamily="34" charset="0"/>
                </a:rPr>
                <a:t>Addr</a:t>
              </a:r>
              <a:r>
                <a:rPr lang="en-US" sz="1400" b="1" dirty="0">
                  <a:solidFill>
                    <a:schemeClr val="tx1">
                      <a:lumMod val="50000"/>
                    </a:schemeClr>
                  </a:solidFill>
                  <a:latin typeface="Calibri" panose="020F0502020204030204" pitchFamily="34" charset="0"/>
                  <a:cs typeface="Calibri" panose="020F0502020204030204" pitchFamily="34" charset="0"/>
                </a:rPr>
                <a:t> </a:t>
              </a:r>
            </a:p>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a:t>
              </a:r>
            </a:p>
            <a:p>
              <a:pPr algn="ctr">
                <a:lnSpc>
                  <a:spcPct val="100000"/>
                </a:lnSpc>
              </a:pPr>
              <a:r>
                <a:rPr lang="en-US" sz="1400" b="0" dirty="0">
                  <a:latin typeface="Calibri" panose="020F0502020204030204" pitchFamily="34" charset="0"/>
                  <a:cs typeface="Calibri" panose="020F0502020204030204" pitchFamily="34" charset="0"/>
                </a:rPr>
                <a:t>??</a:t>
              </a:r>
            </a:p>
          </p:txBody>
        </p:sp>
        <p:sp>
          <p:nvSpPr>
            <p:cNvPr id="141" name="Rectangle 64">
              <a:extLst>
                <a:ext uri="{FF2B5EF4-FFF2-40B4-BE49-F238E27FC236}">
                  <a16:creationId xmlns:a16="http://schemas.microsoft.com/office/drawing/2014/main" id="{C6E764DD-E663-19A6-1DA0-D2C94C731168}"/>
                </a:ext>
              </a:extLst>
            </p:cNvPr>
            <p:cNvSpPr>
              <a:spLocks noChangeArrowheads="1"/>
            </p:cNvSpPr>
            <p:nvPr>
              <p:custDataLst>
                <p:tags r:id="rId68"/>
              </p:custDataLst>
            </p:nvPr>
          </p:nvSpPr>
          <p:spPr bwMode="auto">
            <a:xfrm>
              <a:off x="9407956" y="3275831"/>
              <a:ext cx="609600" cy="738664"/>
            </a:xfrm>
            <a:prstGeom prst="rect">
              <a:avLst/>
            </a:prstGeom>
            <a:noFill/>
            <a:ln w="25400">
              <a:noFill/>
              <a:miter lim="800000"/>
              <a:headEnd/>
              <a:tailEnd/>
            </a:ln>
          </p:spPr>
          <p:txBody>
            <a:bodyPr>
              <a:spAutoFit/>
            </a:bodyPr>
            <a:lstStyle/>
            <a:p>
              <a:pPr algn="ctr">
                <a:lnSpc>
                  <a:spcPct val="100000"/>
                </a:lnSpc>
              </a:pPr>
              <a:r>
                <a:rPr lang="en-US" sz="1400" b="1" dirty="0" err="1">
                  <a:solidFill>
                    <a:schemeClr val="tx1">
                      <a:lumMod val="50000"/>
                    </a:schemeClr>
                  </a:solidFill>
                  <a:latin typeface="Calibri" panose="020F0502020204030204" pitchFamily="34" charset="0"/>
                  <a:cs typeface="Calibri" panose="020F0502020204030204" pitchFamily="34" charset="0"/>
                </a:rPr>
                <a:t>Addr</a:t>
              </a:r>
              <a:r>
                <a:rPr lang="en-US" sz="1400" b="1" dirty="0">
                  <a:solidFill>
                    <a:schemeClr val="tx1">
                      <a:lumMod val="50000"/>
                    </a:schemeClr>
                  </a:solidFill>
                  <a:latin typeface="Calibri" panose="020F0502020204030204" pitchFamily="34" charset="0"/>
                  <a:cs typeface="Calibri" panose="020F0502020204030204" pitchFamily="34" charset="0"/>
                </a:rPr>
                <a:t> </a:t>
              </a:r>
            </a:p>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a:t>
              </a:r>
            </a:p>
            <a:p>
              <a:pPr algn="ctr">
                <a:lnSpc>
                  <a:spcPct val="100000"/>
                </a:lnSpc>
              </a:pPr>
              <a:r>
                <a:rPr lang="en-US" sz="1400" b="0" dirty="0">
                  <a:latin typeface="Calibri" panose="020F0502020204030204" pitchFamily="34" charset="0"/>
                  <a:cs typeface="Calibri" panose="020F0502020204030204" pitchFamily="34" charset="0"/>
                </a:rPr>
                <a:t>??</a:t>
              </a:r>
            </a:p>
          </p:txBody>
        </p:sp>
        <p:sp>
          <p:nvSpPr>
            <p:cNvPr id="142" name="Rectangle 65">
              <a:extLst>
                <a:ext uri="{FF2B5EF4-FFF2-40B4-BE49-F238E27FC236}">
                  <a16:creationId xmlns:a16="http://schemas.microsoft.com/office/drawing/2014/main" id="{C63243E1-0A87-B533-E5D9-920082085228}"/>
                </a:ext>
              </a:extLst>
            </p:cNvPr>
            <p:cNvSpPr>
              <a:spLocks noChangeArrowheads="1"/>
            </p:cNvSpPr>
            <p:nvPr>
              <p:custDataLst>
                <p:tags r:id="rId69"/>
              </p:custDataLst>
            </p:nvPr>
          </p:nvSpPr>
          <p:spPr bwMode="auto">
            <a:xfrm>
              <a:off x="9393666" y="4442650"/>
              <a:ext cx="609600" cy="738664"/>
            </a:xfrm>
            <a:prstGeom prst="rect">
              <a:avLst/>
            </a:prstGeom>
            <a:noFill/>
            <a:ln w="25400">
              <a:noFill/>
              <a:miter lim="800000"/>
              <a:headEnd/>
              <a:tailEnd/>
            </a:ln>
          </p:spPr>
          <p:txBody>
            <a:bodyPr>
              <a:spAutoFit/>
            </a:bodyPr>
            <a:lstStyle/>
            <a:p>
              <a:pPr algn="ctr">
                <a:lnSpc>
                  <a:spcPct val="100000"/>
                </a:lnSpc>
              </a:pPr>
              <a:r>
                <a:rPr lang="en-US" sz="1400" b="1" dirty="0" err="1">
                  <a:solidFill>
                    <a:schemeClr val="tx1">
                      <a:lumMod val="50000"/>
                    </a:schemeClr>
                  </a:solidFill>
                  <a:latin typeface="Calibri" panose="020F0502020204030204" pitchFamily="34" charset="0"/>
                  <a:cs typeface="Calibri" panose="020F0502020204030204" pitchFamily="34" charset="0"/>
                </a:rPr>
                <a:t>Addr</a:t>
              </a:r>
              <a:r>
                <a:rPr lang="en-US" sz="1400" b="1" dirty="0">
                  <a:solidFill>
                    <a:schemeClr val="tx1">
                      <a:lumMod val="50000"/>
                    </a:schemeClr>
                  </a:solidFill>
                  <a:latin typeface="Calibri" panose="020F0502020204030204" pitchFamily="34" charset="0"/>
                  <a:cs typeface="Calibri" panose="020F0502020204030204" pitchFamily="34" charset="0"/>
                </a:rPr>
                <a:t> </a:t>
              </a:r>
            </a:p>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a:t>
              </a:r>
            </a:p>
            <a:p>
              <a:pPr algn="ctr">
                <a:lnSpc>
                  <a:spcPct val="100000"/>
                </a:lnSpc>
              </a:pPr>
              <a:r>
                <a:rPr lang="en-US" sz="1400" b="0" dirty="0">
                  <a:latin typeface="Calibri" panose="020F0502020204030204" pitchFamily="34" charset="0"/>
                  <a:cs typeface="Calibri" panose="020F0502020204030204" pitchFamily="34" charset="0"/>
                </a:rPr>
                <a:t>??</a:t>
              </a:r>
            </a:p>
          </p:txBody>
        </p:sp>
        <p:sp>
          <p:nvSpPr>
            <p:cNvPr id="143" name="Rectangle 66">
              <a:extLst>
                <a:ext uri="{FF2B5EF4-FFF2-40B4-BE49-F238E27FC236}">
                  <a16:creationId xmlns:a16="http://schemas.microsoft.com/office/drawing/2014/main" id="{B1F71863-3BB9-AEF8-2933-5C16125BB49E}"/>
                </a:ext>
              </a:extLst>
            </p:cNvPr>
            <p:cNvSpPr>
              <a:spLocks noChangeArrowheads="1"/>
            </p:cNvSpPr>
            <p:nvPr>
              <p:custDataLst>
                <p:tags r:id="rId70"/>
              </p:custDataLst>
            </p:nvPr>
          </p:nvSpPr>
          <p:spPr bwMode="auto">
            <a:xfrm>
              <a:off x="9407956" y="5669920"/>
              <a:ext cx="609600" cy="738664"/>
            </a:xfrm>
            <a:prstGeom prst="rect">
              <a:avLst/>
            </a:prstGeom>
            <a:noFill/>
            <a:ln w="25400">
              <a:noFill/>
              <a:miter lim="800000"/>
              <a:headEnd/>
              <a:tailEnd/>
            </a:ln>
          </p:spPr>
          <p:txBody>
            <a:bodyPr>
              <a:spAutoFit/>
            </a:bodyPr>
            <a:lstStyle/>
            <a:p>
              <a:pPr algn="ctr">
                <a:lnSpc>
                  <a:spcPct val="100000"/>
                </a:lnSpc>
              </a:pPr>
              <a:r>
                <a:rPr lang="en-US" sz="1400" b="1" dirty="0" err="1">
                  <a:solidFill>
                    <a:schemeClr val="tx1">
                      <a:lumMod val="50000"/>
                    </a:schemeClr>
                  </a:solidFill>
                  <a:latin typeface="Calibri" panose="020F0502020204030204" pitchFamily="34" charset="0"/>
                  <a:cs typeface="Calibri" panose="020F0502020204030204" pitchFamily="34" charset="0"/>
                </a:rPr>
                <a:t>Addr</a:t>
              </a:r>
              <a:r>
                <a:rPr lang="en-US" sz="1400" b="1" dirty="0">
                  <a:solidFill>
                    <a:schemeClr val="tx1">
                      <a:lumMod val="50000"/>
                    </a:schemeClr>
                  </a:solidFill>
                  <a:latin typeface="Calibri" panose="020F0502020204030204" pitchFamily="34" charset="0"/>
                  <a:cs typeface="Calibri" panose="020F0502020204030204" pitchFamily="34" charset="0"/>
                </a:rPr>
                <a:t> </a:t>
              </a:r>
            </a:p>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a:t>
              </a:r>
            </a:p>
            <a:p>
              <a:pPr algn="ctr">
                <a:lnSpc>
                  <a:spcPct val="100000"/>
                </a:lnSpc>
              </a:pPr>
              <a:r>
                <a:rPr lang="en-US" sz="1400" b="0" dirty="0">
                  <a:latin typeface="Calibri" panose="020F0502020204030204" pitchFamily="34" charset="0"/>
                  <a:cs typeface="Calibri" panose="020F0502020204030204" pitchFamily="34" charset="0"/>
                </a:rPr>
                <a:t>??</a:t>
              </a:r>
            </a:p>
          </p:txBody>
        </p:sp>
      </p:grpSp>
      <p:grpSp>
        <p:nvGrpSpPr>
          <p:cNvPr id="148" name="Group 80">
            <a:extLst>
              <a:ext uri="{FF2B5EF4-FFF2-40B4-BE49-F238E27FC236}">
                <a16:creationId xmlns:a16="http://schemas.microsoft.com/office/drawing/2014/main" id="{A4BDA61E-4180-B481-A232-AFA1325EBBF5}"/>
              </a:ext>
            </a:extLst>
          </p:cNvPr>
          <p:cNvGrpSpPr>
            <a:grpSpLocks/>
          </p:cNvGrpSpPr>
          <p:nvPr>
            <p:custDataLst>
              <p:tags r:id="rId1"/>
            </p:custDataLst>
          </p:nvPr>
        </p:nvGrpSpPr>
        <p:grpSpPr bwMode="auto">
          <a:xfrm>
            <a:off x="9568608" y="2733521"/>
            <a:ext cx="514350" cy="3832226"/>
            <a:chOff x="3120" y="1392"/>
            <a:chExt cx="324" cy="2414"/>
          </a:xfrm>
        </p:grpSpPr>
        <p:sp>
          <p:nvSpPr>
            <p:cNvPr id="149" name="Rectangle 74">
              <a:extLst>
                <a:ext uri="{FF2B5EF4-FFF2-40B4-BE49-F238E27FC236}">
                  <a16:creationId xmlns:a16="http://schemas.microsoft.com/office/drawing/2014/main" id="{56A6EA0B-1DE9-1631-02EB-58BE4BC1FA06}"/>
                </a:ext>
              </a:extLst>
            </p:cNvPr>
            <p:cNvSpPr>
              <a:spLocks noChangeArrowheads="1"/>
            </p:cNvSpPr>
            <p:nvPr>
              <p:custDataLst>
                <p:tags r:id="rId61"/>
              </p:custDataLst>
            </p:nvPr>
          </p:nvSpPr>
          <p:spPr bwMode="auto">
            <a:xfrm>
              <a:off x="3120" y="1392"/>
              <a:ext cx="288" cy="144"/>
            </a:xfrm>
            <a:prstGeom prst="rect">
              <a:avLst/>
            </a:prstGeom>
            <a:solidFill>
              <a:schemeClr val="bg1"/>
            </a:solidFill>
            <a:ln w="19050">
              <a:noFill/>
              <a:miter lim="800000"/>
              <a:headEnd/>
              <a:tailEnd type="none" w="sm" len="sm"/>
            </a:ln>
          </p:spPr>
          <p:txBody>
            <a:bodyPr wrap="none" lIns="45720" rIns="45720" anchor="ctr"/>
            <a:lstStyle/>
            <a:p>
              <a:pPr algn="ctr"/>
              <a:r>
                <a:rPr lang="en-US" sz="1400" b="1" dirty="0">
                  <a:solidFill>
                    <a:schemeClr val="accent1"/>
                  </a:solidFill>
                  <a:latin typeface="Roboto Regular" charset="0"/>
                  <a:cs typeface="Roboto Regular" charset="0"/>
                </a:rPr>
                <a:t>0x0C</a:t>
              </a:r>
            </a:p>
          </p:txBody>
        </p:sp>
        <p:sp>
          <p:nvSpPr>
            <p:cNvPr id="150" name="Rectangle 75">
              <a:extLst>
                <a:ext uri="{FF2B5EF4-FFF2-40B4-BE49-F238E27FC236}">
                  <a16:creationId xmlns:a16="http://schemas.microsoft.com/office/drawing/2014/main" id="{F68E241E-BAB7-DA2C-CBF0-C17C205FDAA6}"/>
                </a:ext>
              </a:extLst>
            </p:cNvPr>
            <p:cNvSpPr>
              <a:spLocks noChangeArrowheads="1"/>
            </p:cNvSpPr>
            <p:nvPr>
              <p:custDataLst>
                <p:tags r:id="rId62"/>
              </p:custDataLst>
            </p:nvPr>
          </p:nvSpPr>
          <p:spPr bwMode="auto">
            <a:xfrm>
              <a:off x="3156" y="2129"/>
              <a:ext cx="288" cy="144"/>
            </a:xfrm>
            <a:prstGeom prst="rect">
              <a:avLst/>
            </a:prstGeom>
            <a:solidFill>
              <a:schemeClr val="bg1"/>
            </a:solidFill>
            <a:ln w="19050">
              <a:noFill/>
              <a:miter lim="800000"/>
              <a:headEnd/>
              <a:tailEnd type="none" w="sm" len="sm"/>
            </a:ln>
          </p:spPr>
          <p:txBody>
            <a:bodyPr wrap="none" lIns="45720" rIns="45720" anchor="ctr"/>
            <a:lstStyle/>
            <a:p>
              <a:pPr algn="ctr"/>
              <a:r>
                <a:rPr lang="en-US" sz="1400" b="1" dirty="0">
                  <a:solidFill>
                    <a:schemeClr val="accent1"/>
                  </a:solidFill>
                  <a:latin typeface="Roboto Regular" charset="0"/>
                  <a:cs typeface="Roboto Regular" charset="0"/>
                </a:rPr>
                <a:t>0x08</a:t>
              </a:r>
            </a:p>
          </p:txBody>
        </p:sp>
        <p:sp>
          <p:nvSpPr>
            <p:cNvPr id="151" name="Rectangle 76">
              <a:extLst>
                <a:ext uri="{FF2B5EF4-FFF2-40B4-BE49-F238E27FC236}">
                  <a16:creationId xmlns:a16="http://schemas.microsoft.com/office/drawing/2014/main" id="{6744EC8B-2917-58CD-BE20-F14CBD4F15D2}"/>
                </a:ext>
              </a:extLst>
            </p:cNvPr>
            <p:cNvSpPr>
              <a:spLocks noChangeArrowheads="1"/>
            </p:cNvSpPr>
            <p:nvPr>
              <p:custDataLst>
                <p:tags r:id="rId63"/>
              </p:custDataLst>
            </p:nvPr>
          </p:nvSpPr>
          <p:spPr bwMode="auto">
            <a:xfrm>
              <a:off x="3120" y="2928"/>
              <a:ext cx="288" cy="144"/>
            </a:xfrm>
            <a:prstGeom prst="rect">
              <a:avLst/>
            </a:prstGeom>
            <a:solidFill>
              <a:schemeClr val="bg1"/>
            </a:solidFill>
            <a:ln w="19050">
              <a:noFill/>
              <a:miter lim="800000"/>
              <a:headEnd/>
              <a:tailEnd type="none" w="sm" len="sm"/>
            </a:ln>
          </p:spPr>
          <p:txBody>
            <a:bodyPr wrap="none" lIns="45720" rIns="45720" anchor="ctr"/>
            <a:lstStyle/>
            <a:p>
              <a:pPr algn="ctr"/>
              <a:r>
                <a:rPr lang="en-US" sz="1400" b="1" dirty="0">
                  <a:solidFill>
                    <a:schemeClr val="accent1"/>
                  </a:solidFill>
                  <a:latin typeface="Roboto Regular" charset="0"/>
                  <a:cs typeface="Roboto Regular" charset="0"/>
                </a:rPr>
                <a:t>0x04</a:t>
              </a:r>
            </a:p>
          </p:txBody>
        </p:sp>
        <p:sp>
          <p:nvSpPr>
            <p:cNvPr id="152" name="Rectangle 77">
              <a:extLst>
                <a:ext uri="{FF2B5EF4-FFF2-40B4-BE49-F238E27FC236}">
                  <a16:creationId xmlns:a16="http://schemas.microsoft.com/office/drawing/2014/main" id="{E6BAFE07-437B-CCE2-316C-8F291A480E96}"/>
                </a:ext>
              </a:extLst>
            </p:cNvPr>
            <p:cNvSpPr>
              <a:spLocks noChangeArrowheads="1"/>
            </p:cNvSpPr>
            <p:nvPr>
              <p:custDataLst>
                <p:tags r:id="rId64"/>
              </p:custDataLst>
            </p:nvPr>
          </p:nvSpPr>
          <p:spPr bwMode="auto">
            <a:xfrm>
              <a:off x="3120" y="3662"/>
              <a:ext cx="288" cy="144"/>
            </a:xfrm>
            <a:prstGeom prst="rect">
              <a:avLst/>
            </a:prstGeom>
            <a:solidFill>
              <a:schemeClr val="bg1"/>
            </a:solidFill>
            <a:ln w="19050">
              <a:noFill/>
              <a:miter lim="800000"/>
              <a:headEnd/>
              <a:tailEnd type="none" w="sm" len="sm"/>
            </a:ln>
          </p:spPr>
          <p:txBody>
            <a:bodyPr wrap="none" lIns="45720" rIns="45720" anchor="ctr"/>
            <a:lstStyle/>
            <a:p>
              <a:pPr algn="ctr"/>
              <a:r>
                <a:rPr lang="en-US" sz="1400" b="1" dirty="0">
                  <a:solidFill>
                    <a:schemeClr val="accent1"/>
                  </a:solidFill>
                  <a:latin typeface="Roboto Regular" charset="0"/>
                  <a:cs typeface="Roboto Regular" charset="0"/>
                </a:rPr>
                <a:t>0x00</a:t>
              </a:r>
            </a:p>
          </p:txBody>
        </p:sp>
      </p:grpSp>
      <p:grpSp>
        <p:nvGrpSpPr>
          <p:cNvPr id="153" name="Group 152">
            <a:extLst>
              <a:ext uri="{FF2B5EF4-FFF2-40B4-BE49-F238E27FC236}">
                <a16:creationId xmlns:a16="http://schemas.microsoft.com/office/drawing/2014/main" id="{6746533C-0C70-9527-3A53-7B20D422C2F8}"/>
              </a:ext>
            </a:extLst>
          </p:cNvPr>
          <p:cNvGrpSpPr/>
          <p:nvPr/>
        </p:nvGrpSpPr>
        <p:grpSpPr>
          <a:xfrm>
            <a:off x="10721481" y="1019052"/>
            <a:ext cx="1397312" cy="5640063"/>
            <a:chOff x="10543424" y="600634"/>
            <a:chExt cx="1397312" cy="5640063"/>
          </a:xfrm>
        </p:grpSpPr>
        <p:sp>
          <p:nvSpPr>
            <p:cNvPr id="154" name="Rectangle 2">
              <a:extLst>
                <a:ext uri="{FF2B5EF4-FFF2-40B4-BE49-F238E27FC236}">
                  <a16:creationId xmlns:a16="http://schemas.microsoft.com/office/drawing/2014/main" id="{E03A79A5-DCA8-3D7F-410B-925CE6640438}"/>
                </a:ext>
              </a:extLst>
            </p:cNvPr>
            <p:cNvSpPr>
              <a:spLocks noChangeArrowheads="1"/>
            </p:cNvSpPr>
            <p:nvPr>
              <p:custDataLst>
                <p:tags r:id="rId27"/>
              </p:custDataLst>
            </p:nvPr>
          </p:nvSpPr>
          <p:spPr bwMode="auto">
            <a:xfrm>
              <a:off x="10568416" y="1322544"/>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55" name="Rectangle 3">
              <a:extLst>
                <a:ext uri="{FF2B5EF4-FFF2-40B4-BE49-F238E27FC236}">
                  <a16:creationId xmlns:a16="http://schemas.microsoft.com/office/drawing/2014/main" id="{6051F292-55AA-A772-C1A9-3F3188F5DDD8}"/>
                </a:ext>
              </a:extLst>
            </p:cNvPr>
            <p:cNvSpPr>
              <a:spLocks noChangeArrowheads="1"/>
            </p:cNvSpPr>
            <p:nvPr>
              <p:custDataLst>
                <p:tags r:id="rId28"/>
              </p:custDataLst>
            </p:nvPr>
          </p:nvSpPr>
          <p:spPr bwMode="auto">
            <a:xfrm>
              <a:off x="10568416" y="16111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56" name="Rectangle 4">
              <a:extLst>
                <a:ext uri="{FF2B5EF4-FFF2-40B4-BE49-F238E27FC236}">
                  <a16:creationId xmlns:a16="http://schemas.microsoft.com/office/drawing/2014/main" id="{B0F55640-6EF3-96F3-7AEC-50D29682E480}"/>
                </a:ext>
              </a:extLst>
            </p:cNvPr>
            <p:cNvSpPr>
              <a:spLocks noChangeArrowheads="1"/>
            </p:cNvSpPr>
            <p:nvPr>
              <p:custDataLst>
                <p:tags r:id="rId29"/>
              </p:custDataLst>
            </p:nvPr>
          </p:nvSpPr>
          <p:spPr bwMode="auto">
            <a:xfrm>
              <a:off x="10568416" y="19159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57" name="Rectangle 5">
              <a:extLst>
                <a:ext uri="{FF2B5EF4-FFF2-40B4-BE49-F238E27FC236}">
                  <a16:creationId xmlns:a16="http://schemas.microsoft.com/office/drawing/2014/main" id="{626137A5-B0C1-5F1E-8691-6BDDFC1A838B}"/>
                </a:ext>
              </a:extLst>
            </p:cNvPr>
            <p:cNvSpPr>
              <a:spLocks noChangeArrowheads="1"/>
            </p:cNvSpPr>
            <p:nvPr>
              <p:custDataLst>
                <p:tags r:id="rId30"/>
              </p:custDataLst>
            </p:nvPr>
          </p:nvSpPr>
          <p:spPr bwMode="auto">
            <a:xfrm>
              <a:off x="10568416" y="22207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58" name="Rectangle 6">
              <a:extLst>
                <a:ext uri="{FF2B5EF4-FFF2-40B4-BE49-F238E27FC236}">
                  <a16:creationId xmlns:a16="http://schemas.microsoft.com/office/drawing/2014/main" id="{F5CF2C4F-8128-92A5-1521-7094F4CF8410}"/>
                </a:ext>
              </a:extLst>
            </p:cNvPr>
            <p:cNvSpPr>
              <a:spLocks noChangeArrowheads="1"/>
            </p:cNvSpPr>
            <p:nvPr>
              <p:custDataLst>
                <p:tags r:id="rId31"/>
              </p:custDataLst>
            </p:nvPr>
          </p:nvSpPr>
          <p:spPr bwMode="auto">
            <a:xfrm>
              <a:off x="10568416" y="25255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59" name="Rectangle 7">
              <a:extLst>
                <a:ext uri="{FF2B5EF4-FFF2-40B4-BE49-F238E27FC236}">
                  <a16:creationId xmlns:a16="http://schemas.microsoft.com/office/drawing/2014/main" id="{3D095C64-7A4F-523C-3A04-15BEF5B99755}"/>
                </a:ext>
              </a:extLst>
            </p:cNvPr>
            <p:cNvSpPr>
              <a:spLocks noChangeArrowheads="1"/>
            </p:cNvSpPr>
            <p:nvPr>
              <p:custDataLst>
                <p:tags r:id="rId32"/>
              </p:custDataLst>
            </p:nvPr>
          </p:nvSpPr>
          <p:spPr bwMode="auto">
            <a:xfrm>
              <a:off x="10568416" y="28303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60" name="Rectangle 8">
              <a:extLst>
                <a:ext uri="{FF2B5EF4-FFF2-40B4-BE49-F238E27FC236}">
                  <a16:creationId xmlns:a16="http://schemas.microsoft.com/office/drawing/2014/main" id="{F3134352-974C-3285-AFAF-5E00289C4490}"/>
                </a:ext>
              </a:extLst>
            </p:cNvPr>
            <p:cNvSpPr>
              <a:spLocks noChangeArrowheads="1"/>
            </p:cNvSpPr>
            <p:nvPr>
              <p:custDataLst>
                <p:tags r:id="rId33"/>
              </p:custDataLst>
            </p:nvPr>
          </p:nvSpPr>
          <p:spPr bwMode="auto">
            <a:xfrm>
              <a:off x="10568416" y="31351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61" name="Rectangle 9">
              <a:extLst>
                <a:ext uri="{FF2B5EF4-FFF2-40B4-BE49-F238E27FC236}">
                  <a16:creationId xmlns:a16="http://schemas.microsoft.com/office/drawing/2014/main" id="{89B706CE-1631-C018-3380-FAB290867C7D}"/>
                </a:ext>
              </a:extLst>
            </p:cNvPr>
            <p:cNvSpPr>
              <a:spLocks noChangeArrowheads="1"/>
            </p:cNvSpPr>
            <p:nvPr>
              <p:custDataLst>
                <p:tags r:id="rId34"/>
              </p:custDataLst>
            </p:nvPr>
          </p:nvSpPr>
          <p:spPr bwMode="auto">
            <a:xfrm>
              <a:off x="10568416" y="34399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62" name="Rectangle 10">
              <a:extLst>
                <a:ext uri="{FF2B5EF4-FFF2-40B4-BE49-F238E27FC236}">
                  <a16:creationId xmlns:a16="http://schemas.microsoft.com/office/drawing/2014/main" id="{01E0B942-91F4-40EE-C140-6536F7E86A69}"/>
                </a:ext>
              </a:extLst>
            </p:cNvPr>
            <p:cNvSpPr>
              <a:spLocks noChangeArrowheads="1"/>
            </p:cNvSpPr>
            <p:nvPr>
              <p:custDataLst>
                <p:tags r:id="rId35"/>
              </p:custDataLst>
            </p:nvPr>
          </p:nvSpPr>
          <p:spPr bwMode="auto">
            <a:xfrm>
              <a:off x="10568416" y="37447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63" name="Rectangle 11">
              <a:extLst>
                <a:ext uri="{FF2B5EF4-FFF2-40B4-BE49-F238E27FC236}">
                  <a16:creationId xmlns:a16="http://schemas.microsoft.com/office/drawing/2014/main" id="{FC57423E-0D45-125E-7F1F-5161E093F4CE}"/>
                </a:ext>
              </a:extLst>
            </p:cNvPr>
            <p:cNvSpPr>
              <a:spLocks noChangeArrowheads="1"/>
            </p:cNvSpPr>
            <p:nvPr>
              <p:custDataLst>
                <p:tags r:id="rId36"/>
              </p:custDataLst>
            </p:nvPr>
          </p:nvSpPr>
          <p:spPr bwMode="auto">
            <a:xfrm>
              <a:off x="10568416" y="40495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64" name="Rectangle 12">
              <a:extLst>
                <a:ext uri="{FF2B5EF4-FFF2-40B4-BE49-F238E27FC236}">
                  <a16:creationId xmlns:a16="http://schemas.microsoft.com/office/drawing/2014/main" id="{12E24D00-DFD7-2D26-A495-487717257BE2}"/>
                </a:ext>
              </a:extLst>
            </p:cNvPr>
            <p:cNvSpPr>
              <a:spLocks noChangeArrowheads="1"/>
            </p:cNvSpPr>
            <p:nvPr>
              <p:custDataLst>
                <p:tags r:id="rId37"/>
              </p:custDataLst>
            </p:nvPr>
          </p:nvSpPr>
          <p:spPr bwMode="auto">
            <a:xfrm>
              <a:off x="10568416" y="43543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66" name="Rectangle 13">
              <a:extLst>
                <a:ext uri="{FF2B5EF4-FFF2-40B4-BE49-F238E27FC236}">
                  <a16:creationId xmlns:a16="http://schemas.microsoft.com/office/drawing/2014/main" id="{73DBBDDB-BD99-4535-42FC-383136BF2240}"/>
                </a:ext>
              </a:extLst>
            </p:cNvPr>
            <p:cNvSpPr>
              <a:spLocks noChangeArrowheads="1"/>
            </p:cNvSpPr>
            <p:nvPr>
              <p:custDataLst>
                <p:tags r:id="rId38"/>
              </p:custDataLst>
            </p:nvPr>
          </p:nvSpPr>
          <p:spPr bwMode="auto">
            <a:xfrm>
              <a:off x="10568416" y="46591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67" name="Text Box 37">
              <a:extLst>
                <a:ext uri="{FF2B5EF4-FFF2-40B4-BE49-F238E27FC236}">
                  <a16:creationId xmlns:a16="http://schemas.microsoft.com/office/drawing/2014/main" id="{2A7799D2-B42E-D8CF-EA96-6BEC3EEAFEA0}"/>
                </a:ext>
              </a:extLst>
            </p:cNvPr>
            <p:cNvSpPr txBox="1">
              <a:spLocks noChangeArrowheads="1"/>
            </p:cNvSpPr>
            <p:nvPr>
              <p:custDataLst>
                <p:tags r:id="rId39"/>
              </p:custDataLst>
            </p:nvPr>
          </p:nvSpPr>
          <p:spPr bwMode="auto">
            <a:xfrm>
              <a:off x="10543424" y="650735"/>
              <a:ext cx="650371" cy="707886"/>
            </a:xfrm>
            <a:prstGeom prst="rect">
              <a:avLst/>
            </a:prstGeom>
            <a:noFill/>
            <a:ln w="25400">
              <a:noFill/>
              <a:miter lim="800000"/>
              <a:headEnd/>
              <a:tailEnd/>
            </a:ln>
          </p:spPr>
          <p:txBody>
            <a:bodyPr wrap="non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1</a:t>
              </a: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Byte</a:t>
              </a:r>
            </a:p>
          </p:txBody>
        </p:sp>
        <p:sp>
          <p:nvSpPr>
            <p:cNvPr id="168" name="Rectangle 39">
              <a:extLst>
                <a:ext uri="{FF2B5EF4-FFF2-40B4-BE49-F238E27FC236}">
                  <a16:creationId xmlns:a16="http://schemas.microsoft.com/office/drawing/2014/main" id="{65D5AC8A-B04D-3AEC-632B-F3842D44E2DD}"/>
                </a:ext>
              </a:extLst>
            </p:cNvPr>
            <p:cNvSpPr>
              <a:spLocks noChangeArrowheads="1"/>
            </p:cNvSpPr>
            <p:nvPr>
              <p:custDataLst>
                <p:tags r:id="rId40"/>
              </p:custDataLst>
            </p:nvPr>
          </p:nvSpPr>
          <p:spPr bwMode="auto">
            <a:xfrm>
              <a:off x="10568416" y="49639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69" name="Rectangle 41">
              <a:extLst>
                <a:ext uri="{FF2B5EF4-FFF2-40B4-BE49-F238E27FC236}">
                  <a16:creationId xmlns:a16="http://schemas.microsoft.com/office/drawing/2014/main" id="{111F8312-CB94-DD6C-035F-A198B53D1D58}"/>
                </a:ext>
              </a:extLst>
            </p:cNvPr>
            <p:cNvSpPr>
              <a:spLocks noChangeArrowheads="1"/>
            </p:cNvSpPr>
            <p:nvPr>
              <p:custDataLst>
                <p:tags r:id="rId41"/>
              </p:custDataLst>
            </p:nvPr>
          </p:nvSpPr>
          <p:spPr bwMode="auto">
            <a:xfrm>
              <a:off x="10568416" y="52687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70" name="Rectangle 43">
              <a:extLst>
                <a:ext uri="{FF2B5EF4-FFF2-40B4-BE49-F238E27FC236}">
                  <a16:creationId xmlns:a16="http://schemas.microsoft.com/office/drawing/2014/main" id="{DFB9D290-0660-9ABD-0435-DC3AFB74F6F9}"/>
                </a:ext>
              </a:extLst>
            </p:cNvPr>
            <p:cNvSpPr>
              <a:spLocks noChangeArrowheads="1"/>
            </p:cNvSpPr>
            <p:nvPr>
              <p:custDataLst>
                <p:tags r:id="rId42"/>
              </p:custDataLst>
            </p:nvPr>
          </p:nvSpPr>
          <p:spPr bwMode="auto">
            <a:xfrm>
              <a:off x="10568416" y="55735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71" name="Rectangle 45">
              <a:extLst>
                <a:ext uri="{FF2B5EF4-FFF2-40B4-BE49-F238E27FC236}">
                  <a16:creationId xmlns:a16="http://schemas.microsoft.com/office/drawing/2014/main" id="{3E0A5F15-4DCB-86A6-607C-B54363934A4B}"/>
                </a:ext>
              </a:extLst>
            </p:cNvPr>
            <p:cNvSpPr>
              <a:spLocks noChangeArrowheads="1"/>
            </p:cNvSpPr>
            <p:nvPr>
              <p:custDataLst>
                <p:tags r:id="rId43"/>
              </p:custDataLst>
            </p:nvPr>
          </p:nvSpPr>
          <p:spPr bwMode="auto">
            <a:xfrm>
              <a:off x="10568416" y="5870268"/>
              <a:ext cx="609600" cy="304800"/>
            </a:xfrm>
            <a:prstGeom prst="rect">
              <a:avLst/>
            </a:prstGeom>
            <a:solidFill>
              <a:schemeClr val="bg1"/>
            </a:solidFill>
            <a:ln w="25400">
              <a:solidFill>
                <a:schemeClr val="tx1"/>
              </a:solidFill>
              <a:miter lim="800000"/>
              <a:headEnd/>
              <a:tailEnd/>
            </a:ln>
          </p:spPr>
          <p:txBody>
            <a:bodyPr wrap="none" anchor="ctr"/>
            <a:lstStyle/>
            <a:p>
              <a:endParaRPr lang="en-US" sz="1400" b="0" dirty="0">
                <a:latin typeface="Roboto Regular" charset="0"/>
                <a:cs typeface="Roboto Regular" charset="0"/>
              </a:endParaRPr>
            </a:p>
          </p:txBody>
        </p:sp>
        <p:sp>
          <p:nvSpPr>
            <p:cNvPr id="172" name="Rectangle 14">
              <a:extLst>
                <a:ext uri="{FF2B5EF4-FFF2-40B4-BE49-F238E27FC236}">
                  <a16:creationId xmlns:a16="http://schemas.microsoft.com/office/drawing/2014/main" id="{F5DFBB7A-5E0B-9569-C14C-D119140FBC83}"/>
                </a:ext>
              </a:extLst>
            </p:cNvPr>
            <p:cNvSpPr>
              <a:spLocks noChangeArrowheads="1"/>
            </p:cNvSpPr>
            <p:nvPr>
              <p:custDataLst>
                <p:tags r:id="rId44"/>
              </p:custDataLst>
            </p:nvPr>
          </p:nvSpPr>
          <p:spPr bwMode="auto">
            <a:xfrm>
              <a:off x="11223864" y="587136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173" name="Rectangle 15">
              <a:extLst>
                <a:ext uri="{FF2B5EF4-FFF2-40B4-BE49-F238E27FC236}">
                  <a16:creationId xmlns:a16="http://schemas.microsoft.com/office/drawing/2014/main" id="{0245E018-D2C4-6CE3-EEBE-465B7BB1161D}"/>
                </a:ext>
              </a:extLst>
            </p:cNvPr>
            <p:cNvSpPr>
              <a:spLocks noChangeArrowheads="1"/>
            </p:cNvSpPr>
            <p:nvPr>
              <p:custDataLst>
                <p:tags r:id="rId45"/>
              </p:custDataLst>
            </p:nvPr>
          </p:nvSpPr>
          <p:spPr bwMode="auto">
            <a:xfrm>
              <a:off x="11223864" y="5521631"/>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0x01</a:t>
              </a:r>
            </a:p>
          </p:txBody>
        </p:sp>
        <p:sp>
          <p:nvSpPr>
            <p:cNvPr id="174" name="Rectangle 16">
              <a:extLst>
                <a:ext uri="{FF2B5EF4-FFF2-40B4-BE49-F238E27FC236}">
                  <a16:creationId xmlns:a16="http://schemas.microsoft.com/office/drawing/2014/main" id="{32D55285-0A5E-5171-CC0B-11E53645BEE1}"/>
                </a:ext>
              </a:extLst>
            </p:cNvPr>
            <p:cNvSpPr>
              <a:spLocks noChangeArrowheads="1"/>
            </p:cNvSpPr>
            <p:nvPr>
              <p:custDataLst>
                <p:tags r:id="rId46"/>
              </p:custDataLst>
            </p:nvPr>
          </p:nvSpPr>
          <p:spPr bwMode="auto">
            <a:xfrm>
              <a:off x="11223864" y="523344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175" name="Rectangle 17">
              <a:extLst>
                <a:ext uri="{FF2B5EF4-FFF2-40B4-BE49-F238E27FC236}">
                  <a16:creationId xmlns:a16="http://schemas.microsoft.com/office/drawing/2014/main" id="{1356B40E-8EAA-F9B4-8BC7-AE574C89904D}"/>
                </a:ext>
              </a:extLst>
            </p:cNvPr>
            <p:cNvSpPr>
              <a:spLocks noChangeArrowheads="1"/>
            </p:cNvSpPr>
            <p:nvPr>
              <p:custDataLst>
                <p:tags r:id="rId47"/>
              </p:custDataLst>
            </p:nvPr>
          </p:nvSpPr>
          <p:spPr bwMode="auto">
            <a:xfrm>
              <a:off x="11223864" y="4925444"/>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0x03</a:t>
              </a:r>
            </a:p>
          </p:txBody>
        </p:sp>
        <p:sp>
          <p:nvSpPr>
            <p:cNvPr id="176" name="Rectangle 18">
              <a:extLst>
                <a:ext uri="{FF2B5EF4-FFF2-40B4-BE49-F238E27FC236}">
                  <a16:creationId xmlns:a16="http://schemas.microsoft.com/office/drawing/2014/main" id="{F121EA1D-CA38-555F-2B06-9DE136DDE4BA}"/>
                </a:ext>
              </a:extLst>
            </p:cNvPr>
            <p:cNvSpPr>
              <a:spLocks noChangeArrowheads="1"/>
            </p:cNvSpPr>
            <p:nvPr>
              <p:custDataLst>
                <p:tags r:id="rId48"/>
              </p:custDataLst>
            </p:nvPr>
          </p:nvSpPr>
          <p:spPr bwMode="auto">
            <a:xfrm>
              <a:off x="11223864" y="462768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177" name="Rectangle 19">
              <a:extLst>
                <a:ext uri="{FF2B5EF4-FFF2-40B4-BE49-F238E27FC236}">
                  <a16:creationId xmlns:a16="http://schemas.microsoft.com/office/drawing/2014/main" id="{B8AA6D97-E569-20BE-293D-1CA2C1EA5E9F}"/>
                </a:ext>
              </a:extLst>
            </p:cNvPr>
            <p:cNvSpPr>
              <a:spLocks noChangeArrowheads="1"/>
            </p:cNvSpPr>
            <p:nvPr>
              <p:custDataLst>
                <p:tags r:id="rId49"/>
              </p:custDataLst>
            </p:nvPr>
          </p:nvSpPr>
          <p:spPr bwMode="auto">
            <a:xfrm>
              <a:off x="11223864" y="4317847"/>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0x05</a:t>
              </a:r>
            </a:p>
          </p:txBody>
        </p:sp>
        <p:sp>
          <p:nvSpPr>
            <p:cNvPr id="178" name="Rectangle 20">
              <a:extLst>
                <a:ext uri="{FF2B5EF4-FFF2-40B4-BE49-F238E27FC236}">
                  <a16:creationId xmlns:a16="http://schemas.microsoft.com/office/drawing/2014/main" id="{CBF511A4-7D28-D0C2-6791-694A6AF67D88}"/>
                </a:ext>
              </a:extLst>
            </p:cNvPr>
            <p:cNvSpPr>
              <a:spLocks noChangeArrowheads="1"/>
            </p:cNvSpPr>
            <p:nvPr>
              <p:custDataLst>
                <p:tags r:id="rId50"/>
              </p:custDataLst>
            </p:nvPr>
          </p:nvSpPr>
          <p:spPr bwMode="auto">
            <a:xfrm>
              <a:off x="11223864" y="4024677"/>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179" name="Rectangle 21">
              <a:extLst>
                <a:ext uri="{FF2B5EF4-FFF2-40B4-BE49-F238E27FC236}">
                  <a16:creationId xmlns:a16="http://schemas.microsoft.com/office/drawing/2014/main" id="{19D52283-B691-7ABE-4389-91A2DFDC15DA}"/>
                </a:ext>
              </a:extLst>
            </p:cNvPr>
            <p:cNvSpPr>
              <a:spLocks noChangeArrowheads="1"/>
            </p:cNvSpPr>
            <p:nvPr>
              <p:custDataLst>
                <p:tags r:id="rId51"/>
              </p:custDataLst>
            </p:nvPr>
          </p:nvSpPr>
          <p:spPr bwMode="auto">
            <a:xfrm>
              <a:off x="11223864" y="3713677"/>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0x07</a:t>
              </a:r>
            </a:p>
          </p:txBody>
        </p:sp>
        <p:sp>
          <p:nvSpPr>
            <p:cNvPr id="180" name="Rectangle 22">
              <a:extLst>
                <a:ext uri="{FF2B5EF4-FFF2-40B4-BE49-F238E27FC236}">
                  <a16:creationId xmlns:a16="http://schemas.microsoft.com/office/drawing/2014/main" id="{D27DF2BB-8BCD-BD7D-FE1E-93E76E3BBABC}"/>
                </a:ext>
              </a:extLst>
            </p:cNvPr>
            <p:cNvSpPr>
              <a:spLocks noChangeArrowheads="1"/>
            </p:cNvSpPr>
            <p:nvPr>
              <p:custDataLst>
                <p:tags r:id="rId52"/>
              </p:custDataLst>
            </p:nvPr>
          </p:nvSpPr>
          <p:spPr bwMode="auto">
            <a:xfrm>
              <a:off x="11223864" y="3418794"/>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181" name="Rectangle 23">
              <a:extLst>
                <a:ext uri="{FF2B5EF4-FFF2-40B4-BE49-F238E27FC236}">
                  <a16:creationId xmlns:a16="http://schemas.microsoft.com/office/drawing/2014/main" id="{46C1C9A1-24BF-C7E4-120E-2F145B65BB79}"/>
                </a:ext>
              </a:extLst>
            </p:cNvPr>
            <p:cNvSpPr>
              <a:spLocks noChangeArrowheads="1"/>
            </p:cNvSpPr>
            <p:nvPr>
              <p:custDataLst>
                <p:tags r:id="rId53"/>
              </p:custDataLst>
            </p:nvPr>
          </p:nvSpPr>
          <p:spPr bwMode="auto">
            <a:xfrm>
              <a:off x="11223864" y="3141084"/>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0x09</a:t>
              </a:r>
            </a:p>
          </p:txBody>
        </p:sp>
        <p:sp>
          <p:nvSpPr>
            <p:cNvPr id="182" name="Rectangle 24">
              <a:extLst>
                <a:ext uri="{FF2B5EF4-FFF2-40B4-BE49-F238E27FC236}">
                  <a16:creationId xmlns:a16="http://schemas.microsoft.com/office/drawing/2014/main" id="{6D7C91F2-3490-B7E1-509F-E730886C2D30}"/>
                </a:ext>
              </a:extLst>
            </p:cNvPr>
            <p:cNvSpPr>
              <a:spLocks noChangeArrowheads="1"/>
            </p:cNvSpPr>
            <p:nvPr>
              <p:custDataLst>
                <p:tags r:id="rId54"/>
              </p:custDataLst>
            </p:nvPr>
          </p:nvSpPr>
          <p:spPr bwMode="auto">
            <a:xfrm>
              <a:off x="11223864" y="2831209"/>
              <a:ext cx="663964"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0x0A</a:t>
              </a:r>
            </a:p>
          </p:txBody>
        </p:sp>
        <p:sp>
          <p:nvSpPr>
            <p:cNvPr id="183" name="Rectangle 25">
              <a:extLst>
                <a:ext uri="{FF2B5EF4-FFF2-40B4-BE49-F238E27FC236}">
                  <a16:creationId xmlns:a16="http://schemas.microsoft.com/office/drawing/2014/main" id="{D4219A80-0A38-07A9-31A9-D2424A91AFFB}"/>
                </a:ext>
              </a:extLst>
            </p:cNvPr>
            <p:cNvSpPr>
              <a:spLocks noChangeArrowheads="1"/>
            </p:cNvSpPr>
            <p:nvPr>
              <p:custDataLst>
                <p:tags r:id="rId55"/>
              </p:custDataLst>
            </p:nvPr>
          </p:nvSpPr>
          <p:spPr bwMode="auto">
            <a:xfrm>
              <a:off x="11223864" y="2521334"/>
              <a:ext cx="654346"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0x0B</a:t>
              </a:r>
            </a:p>
          </p:txBody>
        </p:sp>
        <p:sp>
          <p:nvSpPr>
            <p:cNvPr id="184" name="Rectangle 40">
              <a:extLst>
                <a:ext uri="{FF2B5EF4-FFF2-40B4-BE49-F238E27FC236}">
                  <a16:creationId xmlns:a16="http://schemas.microsoft.com/office/drawing/2014/main" id="{5AB3C584-4C5E-BBAA-1D54-68BFACCF8ABF}"/>
                </a:ext>
              </a:extLst>
            </p:cNvPr>
            <p:cNvSpPr>
              <a:spLocks noChangeArrowheads="1"/>
            </p:cNvSpPr>
            <p:nvPr>
              <p:custDataLst>
                <p:tags r:id="rId56"/>
              </p:custDataLst>
            </p:nvPr>
          </p:nvSpPr>
          <p:spPr bwMode="auto">
            <a:xfrm>
              <a:off x="11223864" y="221145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185" name="Rectangle 42">
              <a:extLst>
                <a:ext uri="{FF2B5EF4-FFF2-40B4-BE49-F238E27FC236}">
                  <a16:creationId xmlns:a16="http://schemas.microsoft.com/office/drawing/2014/main" id="{588F1125-D97B-2D53-A625-F2446880EAE8}"/>
                </a:ext>
              </a:extLst>
            </p:cNvPr>
            <p:cNvSpPr>
              <a:spLocks noChangeArrowheads="1"/>
            </p:cNvSpPr>
            <p:nvPr>
              <p:custDataLst>
                <p:tags r:id="rId57"/>
              </p:custDataLst>
            </p:nvPr>
          </p:nvSpPr>
          <p:spPr bwMode="auto">
            <a:xfrm>
              <a:off x="11223864" y="1931614"/>
              <a:ext cx="670376"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0x0D</a:t>
              </a:r>
            </a:p>
          </p:txBody>
        </p:sp>
        <p:sp>
          <p:nvSpPr>
            <p:cNvPr id="186" name="Rectangle 44">
              <a:extLst>
                <a:ext uri="{FF2B5EF4-FFF2-40B4-BE49-F238E27FC236}">
                  <a16:creationId xmlns:a16="http://schemas.microsoft.com/office/drawing/2014/main" id="{CB99EA7A-046F-A8C9-10F7-F1906F85E6FA}"/>
                </a:ext>
              </a:extLst>
            </p:cNvPr>
            <p:cNvSpPr>
              <a:spLocks noChangeArrowheads="1"/>
            </p:cNvSpPr>
            <p:nvPr>
              <p:custDataLst>
                <p:tags r:id="rId58"/>
              </p:custDataLst>
            </p:nvPr>
          </p:nvSpPr>
          <p:spPr bwMode="auto">
            <a:xfrm>
              <a:off x="11223864" y="1605636"/>
              <a:ext cx="636713"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0x0E</a:t>
              </a:r>
            </a:p>
          </p:txBody>
        </p:sp>
        <p:sp>
          <p:nvSpPr>
            <p:cNvPr id="187" name="Rectangle 46">
              <a:extLst>
                <a:ext uri="{FF2B5EF4-FFF2-40B4-BE49-F238E27FC236}">
                  <a16:creationId xmlns:a16="http://schemas.microsoft.com/office/drawing/2014/main" id="{C26A2C55-E4B5-00EC-FE54-CBA7CFFA3B9A}"/>
                </a:ext>
              </a:extLst>
            </p:cNvPr>
            <p:cNvSpPr>
              <a:spLocks noChangeArrowheads="1"/>
            </p:cNvSpPr>
            <p:nvPr>
              <p:custDataLst>
                <p:tags r:id="rId59"/>
              </p:custDataLst>
            </p:nvPr>
          </p:nvSpPr>
          <p:spPr bwMode="auto">
            <a:xfrm>
              <a:off x="11223864" y="1297500"/>
              <a:ext cx="630301"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0x0F</a:t>
              </a:r>
            </a:p>
          </p:txBody>
        </p:sp>
        <p:sp>
          <p:nvSpPr>
            <p:cNvPr id="188" name="Text Box 36">
              <a:extLst>
                <a:ext uri="{FF2B5EF4-FFF2-40B4-BE49-F238E27FC236}">
                  <a16:creationId xmlns:a16="http://schemas.microsoft.com/office/drawing/2014/main" id="{7F80B85C-B6E4-7E08-45DB-AB35CAC1DBA8}"/>
                </a:ext>
              </a:extLst>
            </p:cNvPr>
            <p:cNvSpPr txBox="1">
              <a:spLocks noChangeArrowheads="1"/>
            </p:cNvSpPr>
            <p:nvPr>
              <p:custDataLst>
                <p:tags r:id="rId60"/>
              </p:custDataLst>
            </p:nvPr>
          </p:nvSpPr>
          <p:spPr bwMode="auto">
            <a:xfrm>
              <a:off x="11209574" y="600634"/>
              <a:ext cx="731162" cy="707886"/>
            </a:xfrm>
            <a:prstGeom prst="rect">
              <a:avLst/>
            </a:prstGeom>
            <a:noFill/>
            <a:ln w="25400">
              <a:noFill/>
              <a:miter lim="800000"/>
              <a:headEnd/>
              <a:tailEnd/>
            </a:ln>
          </p:spPr>
          <p:txBody>
            <a:bodyPr wrap="none">
              <a:spAutoFit/>
            </a:bodyPr>
            <a:lstStyle/>
            <a:p>
              <a:pPr algn="ctr">
                <a:lnSpc>
                  <a:spcPct val="100000"/>
                </a:lnSpc>
              </a:pPr>
              <a:r>
                <a:rPr lang="en-US" sz="2000" b="0" dirty="0" err="1">
                  <a:solidFill>
                    <a:schemeClr val="tx1">
                      <a:lumMod val="50000"/>
                    </a:schemeClr>
                  </a:solidFill>
                  <a:latin typeface="Calibri" panose="020F0502020204030204" pitchFamily="34" charset="0"/>
                  <a:cs typeface="Calibri" panose="020F0502020204030204" pitchFamily="34" charset="0"/>
                </a:rPr>
                <a:t>Addr</a:t>
              </a:r>
              <a:r>
                <a:rPr lang="en-US" sz="2000" b="0" dirty="0">
                  <a:solidFill>
                    <a:schemeClr val="tx1">
                      <a:lumMod val="50000"/>
                    </a:schemeClr>
                  </a:solidFill>
                  <a:latin typeface="Calibri" panose="020F0502020204030204" pitchFamily="34" charset="0"/>
                  <a:cs typeface="Calibri" panose="020F0502020204030204" pitchFamily="34" charset="0"/>
                </a:rPr>
                <a:t>.</a:t>
              </a: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(hex)</a:t>
              </a:r>
            </a:p>
          </p:txBody>
        </p:sp>
      </p:grpSp>
      <p:grpSp>
        <p:nvGrpSpPr>
          <p:cNvPr id="189" name="Group 188">
            <a:extLst>
              <a:ext uri="{FF2B5EF4-FFF2-40B4-BE49-F238E27FC236}">
                <a16:creationId xmlns:a16="http://schemas.microsoft.com/office/drawing/2014/main" id="{4C79619F-2377-C3E2-38BF-C562D50ACAE6}"/>
              </a:ext>
            </a:extLst>
          </p:cNvPr>
          <p:cNvGrpSpPr/>
          <p:nvPr/>
        </p:nvGrpSpPr>
        <p:grpSpPr>
          <a:xfrm>
            <a:off x="10087074" y="1052219"/>
            <a:ext cx="751360" cy="5612317"/>
            <a:chOff x="9558324" y="842332"/>
            <a:chExt cx="751360" cy="5612317"/>
          </a:xfrm>
        </p:grpSpPr>
        <p:sp>
          <p:nvSpPr>
            <p:cNvPr id="190" name="Rectangle 32">
              <a:extLst>
                <a:ext uri="{FF2B5EF4-FFF2-40B4-BE49-F238E27FC236}">
                  <a16:creationId xmlns:a16="http://schemas.microsoft.com/office/drawing/2014/main" id="{1FEA8863-9950-598D-35FF-5A29050E73F4}"/>
                </a:ext>
              </a:extLst>
            </p:cNvPr>
            <p:cNvSpPr>
              <a:spLocks noChangeArrowheads="1"/>
            </p:cNvSpPr>
            <p:nvPr>
              <p:custDataLst>
                <p:tags r:id="rId10"/>
              </p:custDataLst>
            </p:nvPr>
          </p:nvSpPr>
          <p:spPr bwMode="auto">
            <a:xfrm>
              <a:off x="9611494" y="5779651"/>
              <a:ext cx="609600" cy="594422"/>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1" name="Rectangle 32">
              <a:extLst>
                <a:ext uri="{FF2B5EF4-FFF2-40B4-BE49-F238E27FC236}">
                  <a16:creationId xmlns:a16="http://schemas.microsoft.com/office/drawing/2014/main" id="{0841493B-50D6-CC68-E6AB-87F1549829D2}"/>
                </a:ext>
              </a:extLst>
            </p:cNvPr>
            <p:cNvSpPr>
              <a:spLocks noChangeArrowheads="1"/>
            </p:cNvSpPr>
            <p:nvPr>
              <p:custDataLst>
                <p:tags r:id="rId11"/>
              </p:custDataLst>
            </p:nvPr>
          </p:nvSpPr>
          <p:spPr bwMode="auto">
            <a:xfrm>
              <a:off x="9611494" y="5177055"/>
              <a:ext cx="609600" cy="594422"/>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2" name="Rectangle 32">
              <a:extLst>
                <a:ext uri="{FF2B5EF4-FFF2-40B4-BE49-F238E27FC236}">
                  <a16:creationId xmlns:a16="http://schemas.microsoft.com/office/drawing/2014/main" id="{8565E2FD-A4E9-7C5E-510A-CA95667759BB}"/>
                </a:ext>
              </a:extLst>
            </p:cNvPr>
            <p:cNvSpPr>
              <a:spLocks noChangeArrowheads="1"/>
            </p:cNvSpPr>
            <p:nvPr>
              <p:custDataLst>
                <p:tags r:id="rId12"/>
              </p:custDataLst>
            </p:nvPr>
          </p:nvSpPr>
          <p:spPr bwMode="auto">
            <a:xfrm>
              <a:off x="9611494" y="4571942"/>
              <a:ext cx="609600" cy="594422"/>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3" name="Rectangle 32">
              <a:extLst>
                <a:ext uri="{FF2B5EF4-FFF2-40B4-BE49-F238E27FC236}">
                  <a16:creationId xmlns:a16="http://schemas.microsoft.com/office/drawing/2014/main" id="{7E1D27AD-DEC1-3264-ADD1-50300BC2B456}"/>
                </a:ext>
              </a:extLst>
            </p:cNvPr>
            <p:cNvSpPr>
              <a:spLocks noChangeArrowheads="1"/>
            </p:cNvSpPr>
            <p:nvPr>
              <p:custDataLst>
                <p:tags r:id="rId13"/>
              </p:custDataLst>
            </p:nvPr>
          </p:nvSpPr>
          <p:spPr bwMode="auto">
            <a:xfrm>
              <a:off x="9611494" y="3969604"/>
              <a:ext cx="609600" cy="594422"/>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4" name="Rectangle 32">
              <a:extLst>
                <a:ext uri="{FF2B5EF4-FFF2-40B4-BE49-F238E27FC236}">
                  <a16:creationId xmlns:a16="http://schemas.microsoft.com/office/drawing/2014/main" id="{8AD96FA7-5E5F-E118-F54B-3A8856385F2B}"/>
                </a:ext>
              </a:extLst>
            </p:cNvPr>
            <p:cNvSpPr>
              <a:spLocks noChangeArrowheads="1"/>
            </p:cNvSpPr>
            <p:nvPr>
              <p:custDataLst>
                <p:tags r:id="rId14"/>
              </p:custDataLst>
            </p:nvPr>
          </p:nvSpPr>
          <p:spPr bwMode="auto">
            <a:xfrm>
              <a:off x="9611494" y="3356358"/>
              <a:ext cx="609600" cy="594422"/>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5" name="Rectangle 32">
              <a:extLst>
                <a:ext uri="{FF2B5EF4-FFF2-40B4-BE49-F238E27FC236}">
                  <a16:creationId xmlns:a16="http://schemas.microsoft.com/office/drawing/2014/main" id="{2CF0DC32-363A-BB7D-FF31-DDFF1BF30419}"/>
                </a:ext>
              </a:extLst>
            </p:cNvPr>
            <p:cNvSpPr>
              <a:spLocks noChangeArrowheads="1"/>
            </p:cNvSpPr>
            <p:nvPr>
              <p:custDataLst>
                <p:tags r:id="rId15"/>
              </p:custDataLst>
            </p:nvPr>
          </p:nvSpPr>
          <p:spPr bwMode="auto">
            <a:xfrm>
              <a:off x="9611494" y="2737860"/>
              <a:ext cx="609600" cy="594422"/>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6" name="Rectangle 32">
              <a:extLst>
                <a:ext uri="{FF2B5EF4-FFF2-40B4-BE49-F238E27FC236}">
                  <a16:creationId xmlns:a16="http://schemas.microsoft.com/office/drawing/2014/main" id="{EB5C74E2-4E3F-28AC-B5B7-9402EEF41673}"/>
                </a:ext>
              </a:extLst>
            </p:cNvPr>
            <p:cNvSpPr>
              <a:spLocks noChangeArrowheads="1"/>
            </p:cNvSpPr>
            <p:nvPr>
              <p:custDataLst>
                <p:tags r:id="rId16"/>
              </p:custDataLst>
            </p:nvPr>
          </p:nvSpPr>
          <p:spPr bwMode="auto">
            <a:xfrm>
              <a:off x="9611494" y="2132747"/>
              <a:ext cx="609600" cy="594422"/>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7" name="Rectangle 32">
              <a:extLst>
                <a:ext uri="{FF2B5EF4-FFF2-40B4-BE49-F238E27FC236}">
                  <a16:creationId xmlns:a16="http://schemas.microsoft.com/office/drawing/2014/main" id="{DBF487B2-C213-5360-49E5-F78746491E5D}"/>
                </a:ext>
              </a:extLst>
            </p:cNvPr>
            <p:cNvSpPr>
              <a:spLocks noChangeArrowheads="1"/>
            </p:cNvSpPr>
            <p:nvPr>
              <p:custDataLst>
                <p:tags r:id="rId17"/>
              </p:custDataLst>
            </p:nvPr>
          </p:nvSpPr>
          <p:spPr bwMode="auto">
            <a:xfrm>
              <a:off x="9611494" y="1538102"/>
              <a:ext cx="609600" cy="594422"/>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8" name="Text Box 36">
              <a:extLst>
                <a:ext uri="{FF2B5EF4-FFF2-40B4-BE49-F238E27FC236}">
                  <a16:creationId xmlns:a16="http://schemas.microsoft.com/office/drawing/2014/main" id="{1479B09D-99D7-9608-90E2-11B4DAC3D79F}"/>
                </a:ext>
              </a:extLst>
            </p:cNvPr>
            <p:cNvSpPr txBox="1">
              <a:spLocks noChangeArrowheads="1"/>
            </p:cNvSpPr>
            <p:nvPr>
              <p:custDataLst>
                <p:tags r:id="rId18"/>
              </p:custDataLst>
            </p:nvPr>
          </p:nvSpPr>
          <p:spPr bwMode="auto">
            <a:xfrm>
              <a:off x="9558324" y="842332"/>
              <a:ext cx="751360" cy="707886"/>
            </a:xfrm>
            <a:prstGeom prst="rect">
              <a:avLst/>
            </a:prstGeom>
            <a:noFill/>
            <a:ln w="25400">
              <a:noFill/>
              <a:miter lim="800000"/>
              <a:headEnd/>
              <a:tailEnd/>
            </a:ln>
          </p:spPr>
          <p:txBody>
            <a:bodyPr wrap="none">
              <a:spAutoFit/>
            </a:bodyPr>
            <a:lstStyle/>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2</a:t>
              </a:r>
              <a:endParaRPr lang="en-US" sz="2000" b="0" dirty="0">
                <a:solidFill>
                  <a:schemeClr val="tx1">
                    <a:lumMod val="50000"/>
                  </a:schemeClr>
                </a:solidFill>
                <a:latin typeface="Calibri" panose="020F0502020204030204" pitchFamily="34" charset="0"/>
                <a:cs typeface="Calibri" panose="020F0502020204030204" pitchFamily="34" charset="0"/>
              </a:endParaRP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Bytes</a:t>
              </a:r>
            </a:p>
          </p:txBody>
        </p:sp>
        <p:sp>
          <p:nvSpPr>
            <p:cNvPr id="199" name="Rectangle 63">
              <a:extLst>
                <a:ext uri="{FF2B5EF4-FFF2-40B4-BE49-F238E27FC236}">
                  <a16:creationId xmlns:a16="http://schemas.microsoft.com/office/drawing/2014/main" id="{D5E9F5A0-AFA8-673E-5D5F-F468DF17C9B6}"/>
                </a:ext>
              </a:extLst>
            </p:cNvPr>
            <p:cNvSpPr>
              <a:spLocks noChangeArrowheads="1"/>
            </p:cNvSpPr>
            <p:nvPr>
              <p:custDataLst>
                <p:tags r:id="rId19"/>
              </p:custDataLst>
            </p:nvPr>
          </p:nvSpPr>
          <p:spPr bwMode="auto">
            <a:xfrm>
              <a:off x="9593034" y="1475764"/>
              <a:ext cx="609600" cy="738664"/>
            </a:xfrm>
            <a:prstGeom prst="rect">
              <a:avLst/>
            </a:prstGeom>
            <a:noFill/>
            <a:ln w="25400">
              <a:noFill/>
              <a:miter lim="800000"/>
              <a:headEnd/>
              <a:tailEnd/>
            </a:ln>
          </p:spPr>
          <p:txBody>
            <a:bodyPr>
              <a:spAutoFit/>
            </a:bodyPr>
            <a:lstStyle/>
            <a:p>
              <a:pPr algn="ctr">
                <a:lnSpc>
                  <a:spcPct val="100000"/>
                </a:lnSpc>
              </a:pPr>
              <a:r>
                <a:rPr lang="en-US" sz="1400" b="1" dirty="0" err="1">
                  <a:solidFill>
                    <a:schemeClr val="tx1">
                      <a:lumMod val="50000"/>
                    </a:schemeClr>
                  </a:solidFill>
                  <a:latin typeface="Calibri" panose="020F0502020204030204" pitchFamily="34" charset="0"/>
                  <a:cs typeface="Calibri" panose="020F0502020204030204" pitchFamily="34" charset="0"/>
                </a:rPr>
                <a:t>Addr</a:t>
              </a:r>
              <a:r>
                <a:rPr lang="en-US" sz="1400" b="1" dirty="0">
                  <a:solidFill>
                    <a:schemeClr val="tx1">
                      <a:lumMod val="50000"/>
                    </a:schemeClr>
                  </a:solidFill>
                  <a:latin typeface="Calibri" panose="020F0502020204030204" pitchFamily="34" charset="0"/>
                  <a:cs typeface="Calibri" panose="020F0502020204030204" pitchFamily="34" charset="0"/>
                </a:rPr>
                <a:t> </a:t>
              </a:r>
            </a:p>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a:t>
              </a:r>
            </a:p>
            <a:p>
              <a:pPr algn="ctr">
                <a:lnSpc>
                  <a:spcPct val="100000"/>
                </a:lnSpc>
              </a:pPr>
              <a:r>
                <a:rPr lang="en-US" sz="1400" b="0" dirty="0">
                  <a:latin typeface="Calibri" panose="020F0502020204030204" pitchFamily="34" charset="0"/>
                  <a:cs typeface="Calibri" panose="020F0502020204030204" pitchFamily="34" charset="0"/>
                </a:rPr>
                <a:t>??</a:t>
              </a:r>
            </a:p>
          </p:txBody>
        </p:sp>
        <p:sp>
          <p:nvSpPr>
            <p:cNvPr id="200" name="Rectangle 64">
              <a:extLst>
                <a:ext uri="{FF2B5EF4-FFF2-40B4-BE49-F238E27FC236}">
                  <a16:creationId xmlns:a16="http://schemas.microsoft.com/office/drawing/2014/main" id="{1E53913B-FAAE-64FD-8D62-D2002BE7494A}"/>
                </a:ext>
              </a:extLst>
            </p:cNvPr>
            <p:cNvSpPr>
              <a:spLocks noChangeArrowheads="1"/>
            </p:cNvSpPr>
            <p:nvPr>
              <p:custDataLst>
                <p:tags r:id="rId20"/>
              </p:custDataLst>
            </p:nvPr>
          </p:nvSpPr>
          <p:spPr bwMode="auto">
            <a:xfrm>
              <a:off x="9615958" y="2066675"/>
              <a:ext cx="609600" cy="738664"/>
            </a:xfrm>
            <a:prstGeom prst="rect">
              <a:avLst/>
            </a:prstGeom>
            <a:noFill/>
            <a:ln w="25400">
              <a:noFill/>
              <a:miter lim="800000"/>
              <a:headEnd/>
              <a:tailEnd/>
            </a:ln>
          </p:spPr>
          <p:txBody>
            <a:bodyPr>
              <a:spAutoFit/>
            </a:bodyPr>
            <a:lstStyle/>
            <a:p>
              <a:pPr algn="ctr">
                <a:lnSpc>
                  <a:spcPct val="100000"/>
                </a:lnSpc>
              </a:pPr>
              <a:r>
                <a:rPr lang="en-US" sz="1400" b="1" dirty="0" err="1">
                  <a:solidFill>
                    <a:schemeClr val="tx1">
                      <a:lumMod val="50000"/>
                    </a:schemeClr>
                  </a:solidFill>
                  <a:latin typeface="Calibri" panose="020F0502020204030204" pitchFamily="34" charset="0"/>
                  <a:cs typeface="Calibri" panose="020F0502020204030204" pitchFamily="34" charset="0"/>
                </a:rPr>
                <a:t>Addr</a:t>
              </a:r>
              <a:r>
                <a:rPr lang="en-US" sz="1400" b="1" dirty="0">
                  <a:solidFill>
                    <a:schemeClr val="tx1">
                      <a:lumMod val="50000"/>
                    </a:schemeClr>
                  </a:solidFill>
                  <a:latin typeface="Calibri" panose="020F0502020204030204" pitchFamily="34" charset="0"/>
                  <a:cs typeface="Calibri" panose="020F0502020204030204" pitchFamily="34" charset="0"/>
                </a:rPr>
                <a:t> </a:t>
              </a:r>
            </a:p>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a:t>
              </a:r>
            </a:p>
            <a:p>
              <a:pPr algn="ctr">
                <a:lnSpc>
                  <a:spcPct val="100000"/>
                </a:lnSpc>
              </a:pPr>
              <a:r>
                <a:rPr lang="en-US" sz="1400" b="0" dirty="0">
                  <a:latin typeface="Calibri" panose="020F0502020204030204" pitchFamily="34" charset="0"/>
                  <a:cs typeface="Calibri" panose="020F0502020204030204" pitchFamily="34" charset="0"/>
                </a:rPr>
                <a:t>??</a:t>
              </a:r>
            </a:p>
          </p:txBody>
        </p:sp>
        <p:sp>
          <p:nvSpPr>
            <p:cNvPr id="201" name="Rectangle 65">
              <a:extLst>
                <a:ext uri="{FF2B5EF4-FFF2-40B4-BE49-F238E27FC236}">
                  <a16:creationId xmlns:a16="http://schemas.microsoft.com/office/drawing/2014/main" id="{9A9B0B5E-6983-8A6F-97F6-0EFE007949FB}"/>
                </a:ext>
              </a:extLst>
            </p:cNvPr>
            <p:cNvSpPr>
              <a:spLocks noChangeArrowheads="1"/>
            </p:cNvSpPr>
            <p:nvPr>
              <p:custDataLst>
                <p:tags r:id="rId21"/>
              </p:custDataLst>
            </p:nvPr>
          </p:nvSpPr>
          <p:spPr bwMode="auto">
            <a:xfrm>
              <a:off x="9639871" y="2672185"/>
              <a:ext cx="609600" cy="738664"/>
            </a:xfrm>
            <a:prstGeom prst="rect">
              <a:avLst/>
            </a:prstGeom>
            <a:noFill/>
            <a:ln w="25400">
              <a:noFill/>
              <a:miter lim="800000"/>
              <a:headEnd/>
              <a:tailEnd/>
            </a:ln>
          </p:spPr>
          <p:txBody>
            <a:bodyPr>
              <a:spAutoFit/>
            </a:bodyPr>
            <a:lstStyle/>
            <a:p>
              <a:pPr algn="ctr">
                <a:lnSpc>
                  <a:spcPct val="100000"/>
                </a:lnSpc>
              </a:pPr>
              <a:r>
                <a:rPr lang="en-US" sz="1400" b="1" dirty="0" err="1">
                  <a:solidFill>
                    <a:schemeClr val="tx1">
                      <a:lumMod val="50000"/>
                    </a:schemeClr>
                  </a:solidFill>
                  <a:latin typeface="Calibri" panose="020F0502020204030204" pitchFamily="34" charset="0"/>
                  <a:cs typeface="Calibri" panose="020F0502020204030204" pitchFamily="34" charset="0"/>
                </a:rPr>
                <a:t>Addr</a:t>
              </a:r>
              <a:r>
                <a:rPr lang="en-US" sz="1400" b="1" dirty="0">
                  <a:solidFill>
                    <a:schemeClr val="tx1">
                      <a:lumMod val="50000"/>
                    </a:schemeClr>
                  </a:solidFill>
                  <a:latin typeface="Calibri" panose="020F0502020204030204" pitchFamily="34" charset="0"/>
                  <a:cs typeface="Calibri" panose="020F0502020204030204" pitchFamily="34" charset="0"/>
                </a:rPr>
                <a:t> </a:t>
              </a:r>
            </a:p>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a:t>
              </a:r>
            </a:p>
            <a:p>
              <a:pPr algn="ctr">
                <a:lnSpc>
                  <a:spcPct val="100000"/>
                </a:lnSpc>
              </a:pPr>
              <a:r>
                <a:rPr lang="en-US" sz="1400" b="0" dirty="0">
                  <a:latin typeface="Calibri" panose="020F0502020204030204" pitchFamily="34" charset="0"/>
                  <a:cs typeface="Calibri" panose="020F0502020204030204" pitchFamily="34" charset="0"/>
                </a:rPr>
                <a:t>??</a:t>
              </a:r>
            </a:p>
          </p:txBody>
        </p:sp>
        <p:sp>
          <p:nvSpPr>
            <p:cNvPr id="202" name="Rectangle 66">
              <a:extLst>
                <a:ext uri="{FF2B5EF4-FFF2-40B4-BE49-F238E27FC236}">
                  <a16:creationId xmlns:a16="http://schemas.microsoft.com/office/drawing/2014/main" id="{66E62274-1FB8-DC76-6222-CC2B6F761EA4}"/>
                </a:ext>
              </a:extLst>
            </p:cNvPr>
            <p:cNvSpPr>
              <a:spLocks noChangeArrowheads="1"/>
            </p:cNvSpPr>
            <p:nvPr>
              <p:custDataLst>
                <p:tags r:id="rId22"/>
              </p:custDataLst>
            </p:nvPr>
          </p:nvSpPr>
          <p:spPr bwMode="auto">
            <a:xfrm>
              <a:off x="9622715" y="3296839"/>
              <a:ext cx="609600" cy="738664"/>
            </a:xfrm>
            <a:prstGeom prst="rect">
              <a:avLst/>
            </a:prstGeom>
            <a:noFill/>
            <a:ln w="25400">
              <a:noFill/>
              <a:miter lim="800000"/>
              <a:headEnd/>
              <a:tailEnd/>
            </a:ln>
          </p:spPr>
          <p:txBody>
            <a:bodyPr>
              <a:spAutoFit/>
            </a:bodyPr>
            <a:lstStyle/>
            <a:p>
              <a:pPr algn="ctr">
                <a:lnSpc>
                  <a:spcPct val="100000"/>
                </a:lnSpc>
              </a:pPr>
              <a:r>
                <a:rPr lang="en-US" sz="1400" b="1" dirty="0" err="1">
                  <a:solidFill>
                    <a:schemeClr val="tx1">
                      <a:lumMod val="50000"/>
                    </a:schemeClr>
                  </a:solidFill>
                  <a:latin typeface="Calibri" panose="020F0502020204030204" pitchFamily="34" charset="0"/>
                  <a:cs typeface="Calibri" panose="020F0502020204030204" pitchFamily="34" charset="0"/>
                </a:rPr>
                <a:t>Addr</a:t>
              </a:r>
              <a:r>
                <a:rPr lang="en-US" sz="1400" b="1" dirty="0">
                  <a:solidFill>
                    <a:schemeClr val="tx1">
                      <a:lumMod val="50000"/>
                    </a:schemeClr>
                  </a:solidFill>
                  <a:latin typeface="Calibri" panose="020F0502020204030204" pitchFamily="34" charset="0"/>
                  <a:cs typeface="Calibri" panose="020F0502020204030204" pitchFamily="34" charset="0"/>
                </a:rPr>
                <a:t> </a:t>
              </a:r>
            </a:p>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a:t>
              </a:r>
            </a:p>
            <a:p>
              <a:pPr algn="ctr">
                <a:lnSpc>
                  <a:spcPct val="100000"/>
                </a:lnSpc>
              </a:pPr>
              <a:r>
                <a:rPr lang="en-US" sz="1400" b="0" dirty="0">
                  <a:latin typeface="Calibri" panose="020F0502020204030204" pitchFamily="34" charset="0"/>
                  <a:cs typeface="Calibri" panose="020F0502020204030204" pitchFamily="34" charset="0"/>
                </a:rPr>
                <a:t>??</a:t>
              </a:r>
            </a:p>
          </p:txBody>
        </p:sp>
        <p:sp>
          <p:nvSpPr>
            <p:cNvPr id="203" name="Rectangle 66">
              <a:extLst>
                <a:ext uri="{FF2B5EF4-FFF2-40B4-BE49-F238E27FC236}">
                  <a16:creationId xmlns:a16="http://schemas.microsoft.com/office/drawing/2014/main" id="{04E34320-CFAF-A67A-AC89-2357139D4016}"/>
                </a:ext>
              </a:extLst>
            </p:cNvPr>
            <p:cNvSpPr>
              <a:spLocks noChangeArrowheads="1"/>
            </p:cNvSpPr>
            <p:nvPr>
              <p:custDataLst>
                <p:tags r:id="rId23"/>
              </p:custDataLst>
            </p:nvPr>
          </p:nvSpPr>
          <p:spPr bwMode="auto">
            <a:xfrm>
              <a:off x="9600273" y="3910970"/>
              <a:ext cx="609600" cy="738664"/>
            </a:xfrm>
            <a:prstGeom prst="rect">
              <a:avLst/>
            </a:prstGeom>
            <a:noFill/>
            <a:ln w="25400">
              <a:noFill/>
              <a:miter lim="800000"/>
              <a:headEnd/>
              <a:tailEnd/>
            </a:ln>
          </p:spPr>
          <p:txBody>
            <a:bodyPr>
              <a:spAutoFit/>
            </a:bodyPr>
            <a:lstStyle/>
            <a:p>
              <a:pPr algn="ctr">
                <a:lnSpc>
                  <a:spcPct val="100000"/>
                </a:lnSpc>
              </a:pPr>
              <a:r>
                <a:rPr lang="en-US" sz="1400" b="1" dirty="0" err="1">
                  <a:solidFill>
                    <a:schemeClr val="tx1">
                      <a:lumMod val="50000"/>
                    </a:schemeClr>
                  </a:solidFill>
                  <a:latin typeface="Calibri" panose="020F0502020204030204" pitchFamily="34" charset="0"/>
                  <a:cs typeface="Calibri" panose="020F0502020204030204" pitchFamily="34" charset="0"/>
                </a:rPr>
                <a:t>Addr</a:t>
              </a:r>
              <a:r>
                <a:rPr lang="en-US" sz="1400" b="1" dirty="0">
                  <a:solidFill>
                    <a:schemeClr val="tx1">
                      <a:lumMod val="50000"/>
                    </a:schemeClr>
                  </a:solidFill>
                  <a:latin typeface="Calibri" panose="020F0502020204030204" pitchFamily="34" charset="0"/>
                  <a:cs typeface="Calibri" panose="020F0502020204030204" pitchFamily="34" charset="0"/>
                </a:rPr>
                <a:t> </a:t>
              </a:r>
            </a:p>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a:t>
              </a:r>
            </a:p>
            <a:p>
              <a:pPr algn="ctr">
                <a:lnSpc>
                  <a:spcPct val="100000"/>
                </a:lnSpc>
              </a:pPr>
              <a:r>
                <a:rPr lang="en-US" sz="1400" b="0" dirty="0">
                  <a:latin typeface="Calibri" panose="020F0502020204030204" pitchFamily="34" charset="0"/>
                  <a:cs typeface="Calibri" panose="020F0502020204030204" pitchFamily="34" charset="0"/>
                </a:rPr>
                <a:t>??</a:t>
              </a:r>
            </a:p>
          </p:txBody>
        </p:sp>
        <p:sp>
          <p:nvSpPr>
            <p:cNvPr id="204" name="Rectangle 66">
              <a:extLst>
                <a:ext uri="{FF2B5EF4-FFF2-40B4-BE49-F238E27FC236}">
                  <a16:creationId xmlns:a16="http://schemas.microsoft.com/office/drawing/2014/main" id="{022C8D97-FF96-80CD-D48E-F0F64F82E3F4}"/>
                </a:ext>
              </a:extLst>
            </p:cNvPr>
            <p:cNvSpPr>
              <a:spLocks noChangeArrowheads="1"/>
            </p:cNvSpPr>
            <p:nvPr>
              <p:custDataLst>
                <p:tags r:id="rId24"/>
              </p:custDataLst>
            </p:nvPr>
          </p:nvSpPr>
          <p:spPr bwMode="auto">
            <a:xfrm>
              <a:off x="9589052" y="4506412"/>
              <a:ext cx="609600" cy="738664"/>
            </a:xfrm>
            <a:prstGeom prst="rect">
              <a:avLst/>
            </a:prstGeom>
            <a:noFill/>
            <a:ln w="25400">
              <a:noFill/>
              <a:miter lim="800000"/>
              <a:headEnd/>
              <a:tailEnd/>
            </a:ln>
          </p:spPr>
          <p:txBody>
            <a:bodyPr>
              <a:spAutoFit/>
            </a:bodyPr>
            <a:lstStyle/>
            <a:p>
              <a:pPr algn="ctr">
                <a:lnSpc>
                  <a:spcPct val="100000"/>
                </a:lnSpc>
              </a:pPr>
              <a:r>
                <a:rPr lang="en-US" sz="1400" b="1" dirty="0" err="1">
                  <a:solidFill>
                    <a:schemeClr val="tx1">
                      <a:lumMod val="50000"/>
                    </a:schemeClr>
                  </a:solidFill>
                  <a:latin typeface="Calibri" panose="020F0502020204030204" pitchFamily="34" charset="0"/>
                  <a:cs typeface="Calibri" panose="020F0502020204030204" pitchFamily="34" charset="0"/>
                </a:rPr>
                <a:t>Addr</a:t>
              </a:r>
              <a:r>
                <a:rPr lang="en-US" sz="1400" b="1" dirty="0">
                  <a:solidFill>
                    <a:schemeClr val="tx1">
                      <a:lumMod val="50000"/>
                    </a:schemeClr>
                  </a:solidFill>
                  <a:latin typeface="Calibri" panose="020F0502020204030204" pitchFamily="34" charset="0"/>
                  <a:cs typeface="Calibri" panose="020F0502020204030204" pitchFamily="34" charset="0"/>
                </a:rPr>
                <a:t> </a:t>
              </a:r>
            </a:p>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a:t>
              </a:r>
            </a:p>
            <a:p>
              <a:pPr algn="ctr">
                <a:lnSpc>
                  <a:spcPct val="100000"/>
                </a:lnSpc>
              </a:pPr>
              <a:r>
                <a:rPr lang="en-US" sz="1400" b="0" dirty="0">
                  <a:latin typeface="Calibri" panose="020F0502020204030204" pitchFamily="34" charset="0"/>
                  <a:cs typeface="Calibri" panose="020F0502020204030204" pitchFamily="34" charset="0"/>
                </a:rPr>
                <a:t>??</a:t>
              </a:r>
            </a:p>
          </p:txBody>
        </p:sp>
        <p:sp>
          <p:nvSpPr>
            <p:cNvPr id="205" name="Rectangle 66">
              <a:extLst>
                <a:ext uri="{FF2B5EF4-FFF2-40B4-BE49-F238E27FC236}">
                  <a16:creationId xmlns:a16="http://schemas.microsoft.com/office/drawing/2014/main" id="{D45A5D10-253C-031C-9CDA-1897B731F8C4}"/>
                </a:ext>
              </a:extLst>
            </p:cNvPr>
            <p:cNvSpPr>
              <a:spLocks noChangeArrowheads="1"/>
            </p:cNvSpPr>
            <p:nvPr>
              <p:custDataLst>
                <p:tags r:id="rId25"/>
              </p:custDataLst>
            </p:nvPr>
          </p:nvSpPr>
          <p:spPr bwMode="auto">
            <a:xfrm>
              <a:off x="9608454" y="5110657"/>
              <a:ext cx="609600" cy="738664"/>
            </a:xfrm>
            <a:prstGeom prst="rect">
              <a:avLst/>
            </a:prstGeom>
            <a:noFill/>
            <a:ln w="25400">
              <a:noFill/>
              <a:miter lim="800000"/>
              <a:headEnd/>
              <a:tailEnd/>
            </a:ln>
          </p:spPr>
          <p:txBody>
            <a:bodyPr>
              <a:spAutoFit/>
            </a:bodyPr>
            <a:lstStyle/>
            <a:p>
              <a:pPr algn="ctr">
                <a:lnSpc>
                  <a:spcPct val="100000"/>
                </a:lnSpc>
              </a:pPr>
              <a:r>
                <a:rPr lang="en-US" sz="1400" b="1" dirty="0" err="1">
                  <a:solidFill>
                    <a:schemeClr val="tx1">
                      <a:lumMod val="50000"/>
                    </a:schemeClr>
                  </a:solidFill>
                  <a:latin typeface="Calibri" panose="020F0502020204030204" pitchFamily="34" charset="0"/>
                  <a:cs typeface="Calibri" panose="020F0502020204030204" pitchFamily="34" charset="0"/>
                </a:rPr>
                <a:t>Addr</a:t>
              </a:r>
              <a:r>
                <a:rPr lang="en-US" sz="1400" b="1" dirty="0">
                  <a:solidFill>
                    <a:schemeClr val="tx1">
                      <a:lumMod val="50000"/>
                    </a:schemeClr>
                  </a:solidFill>
                  <a:latin typeface="Calibri" panose="020F0502020204030204" pitchFamily="34" charset="0"/>
                  <a:cs typeface="Calibri" panose="020F0502020204030204" pitchFamily="34" charset="0"/>
                </a:rPr>
                <a:t> </a:t>
              </a:r>
            </a:p>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a:t>
              </a:r>
            </a:p>
            <a:p>
              <a:pPr algn="ctr">
                <a:lnSpc>
                  <a:spcPct val="100000"/>
                </a:lnSpc>
              </a:pPr>
              <a:r>
                <a:rPr lang="en-US" sz="1400" b="0" dirty="0">
                  <a:latin typeface="Calibri" panose="020F0502020204030204" pitchFamily="34" charset="0"/>
                  <a:cs typeface="Calibri" panose="020F0502020204030204" pitchFamily="34" charset="0"/>
                </a:rPr>
                <a:t>??</a:t>
              </a:r>
            </a:p>
          </p:txBody>
        </p:sp>
        <p:sp>
          <p:nvSpPr>
            <p:cNvPr id="206" name="Rectangle 66">
              <a:extLst>
                <a:ext uri="{FF2B5EF4-FFF2-40B4-BE49-F238E27FC236}">
                  <a16:creationId xmlns:a16="http://schemas.microsoft.com/office/drawing/2014/main" id="{DA5754B0-1E3E-57C7-347D-E4DA19582D11}"/>
                </a:ext>
              </a:extLst>
            </p:cNvPr>
            <p:cNvSpPr>
              <a:spLocks noChangeArrowheads="1"/>
            </p:cNvSpPr>
            <p:nvPr>
              <p:custDataLst>
                <p:tags r:id="rId26"/>
              </p:custDataLst>
            </p:nvPr>
          </p:nvSpPr>
          <p:spPr bwMode="auto">
            <a:xfrm>
              <a:off x="9589052" y="5715985"/>
              <a:ext cx="609600" cy="738664"/>
            </a:xfrm>
            <a:prstGeom prst="rect">
              <a:avLst/>
            </a:prstGeom>
            <a:noFill/>
            <a:ln w="25400">
              <a:noFill/>
              <a:miter lim="800000"/>
              <a:headEnd/>
              <a:tailEnd/>
            </a:ln>
          </p:spPr>
          <p:txBody>
            <a:bodyPr>
              <a:spAutoFit/>
            </a:bodyPr>
            <a:lstStyle/>
            <a:p>
              <a:pPr algn="ctr">
                <a:lnSpc>
                  <a:spcPct val="100000"/>
                </a:lnSpc>
              </a:pPr>
              <a:r>
                <a:rPr lang="en-US" sz="1400" b="1" dirty="0" err="1">
                  <a:solidFill>
                    <a:schemeClr val="tx1">
                      <a:lumMod val="50000"/>
                    </a:schemeClr>
                  </a:solidFill>
                  <a:latin typeface="Calibri" panose="020F0502020204030204" pitchFamily="34" charset="0"/>
                  <a:cs typeface="Calibri" panose="020F0502020204030204" pitchFamily="34" charset="0"/>
                </a:rPr>
                <a:t>Addr</a:t>
              </a:r>
              <a:r>
                <a:rPr lang="en-US" sz="1400" b="1" dirty="0">
                  <a:solidFill>
                    <a:schemeClr val="tx1">
                      <a:lumMod val="50000"/>
                    </a:schemeClr>
                  </a:solidFill>
                  <a:latin typeface="Calibri" panose="020F0502020204030204" pitchFamily="34" charset="0"/>
                  <a:cs typeface="Calibri" panose="020F0502020204030204" pitchFamily="34" charset="0"/>
                </a:rPr>
                <a:t> </a:t>
              </a:r>
            </a:p>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a:t>
              </a:r>
            </a:p>
            <a:p>
              <a:pPr algn="ctr">
                <a:lnSpc>
                  <a:spcPct val="100000"/>
                </a:lnSpc>
              </a:pPr>
              <a:r>
                <a:rPr lang="en-US" sz="1400" b="0" dirty="0">
                  <a:latin typeface="Calibri" panose="020F0502020204030204" pitchFamily="34" charset="0"/>
                  <a:cs typeface="Calibri" panose="020F0502020204030204" pitchFamily="34" charset="0"/>
                </a:rPr>
                <a:t>??</a:t>
              </a:r>
            </a:p>
          </p:txBody>
        </p:sp>
      </p:grpSp>
      <p:grpSp>
        <p:nvGrpSpPr>
          <p:cNvPr id="207" name="Group 206">
            <a:extLst>
              <a:ext uri="{FF2B5EF4-FFF2-40B4-BE49-F238E27FC236}">
                <a16:creationId xmlns:a16="http://schemas.microsoft.com/office/drawing/2014/main" id="{B63FCE14-274C-9FE0-085B-02624CD29F06}"/>
              </a:ext>
            </a:extLst>
          </p:cNvPr>
          <p:cNvGrpSpPr/>
          <p:nvPr/>
        </p:nvGrpSpPr>
        <p:grpSpPr>
          <a:xfrm>
            <a:off x="10228343" y="2106606"/>
            <a:ext cx="457200" cy="4471000"/>
            <a:chOff x="8356556" y="1899366"/>
            <a:chExt cx="457200" cy="4471000"/>
          </a:xfrm>
        </p:grpSpPr>
        <p:sp>
          <p:nvSpPr>
            <p:cNvPr id="208" name="Rectangle 74">
              <a:extLst>
                <a:ext uri="{FF2B5EF4-FFF2-40B4-BE49-F238E27FC236}">
                  <a16:creationId xmlns:a16="http://schemas.microsoft.com/office/drawing/2014/main" id="{060102F4-E1DE-E19F-5170-38EEEFA9BD81}"/>
                </a:ext>
              </a:extLst>
            </p:cNvPr>
            <p:cNvSpPr>
              <a:spLocks noChangeArrowheads="1"/>
            </p:cNvSpPr>
            <p:nvPr>
              <p:custDataLst>
                <p:tags r:id="rId2"/>
              </p:custDataLst>
            </p:nvPr>
          </p:nvSpPr>
          <p:spPr bwMode="auto">
            <a:xfrm>
              <a:off x="8356556" y="2487198"/>
              <a:ext cx="457200" cy="228600"/>
            </a:xfrm>
            <a:prstGeom prst="rect">
              <a:avLst/>
            </a:prstGeom>
            <a:solidFill>
              <a:schemeClr val="bg1"/>
            </a:solidFill>
            <a:ln w="19050">
              <a:noFill/>
              <a:miter lim="800000"/>
              <a:headEnd/>
              <a:tailEnd type="none" w="sm" len="sm"/>
            </a:ln>
          </p:spPr>
          <p:txBody>
            <a:bodyPr wrap="none" lIns="45720" rIns="45720" anchor="ctr"/>
            <a:lstStyle/>
            <a:p>
              <a:pPr algn="ctr"/>
              <a:r>
                <a:rPr lang="en-US" sz="1400" b="1" dirty="0">
                  <a:solidFill>
                    <a:schemeClr val="accent1"/>
                  </a:solidFill>
                  <a:latin typeface="Roboto Regular" charset="0"/>
                  <a:cs typeface="Roboto Regular" charset="0"/>
                </a:rPr>
                <a:t>0x0C</a:t>
              </a:r>
            </a:p>
          </p:txBody>
        </p:sp>
        <p:sp>
          <p:nvSpPr>
            <p:cNvPr id="209" name="Rectangle 75">
              <a:extLst>
                <a:ext uri="{FF2B5EF4-FFF2-40B4-BE49-F238E27FC236}">
                  <a16:creationId xmlns:a16="http://schemas.microsoft.com/office/drawing/2014/main" id="{9540CC07-BBC0-7AB6-C0DF-216CE867E5FE}"/>
                </a:ext>
              </a:extLst>
            </p:cNvPr>
            <p:cNvSpPr>
              <a:spLocks noChangeArrowheads="1"/>
            </p:cNvSpPr>
            <p:nvPr>
              <p:custDataLst>
                <p:tags r:id="rId3"/>
              </p:custDataLst>
            </p:nvPr>
          </p:nvSpPr>
          <p:spPr bwMode="auto">
            <a:xfrm>
              <a:off x="8356556" y="3721581"/>
              <a:ext cx="457200" cy="228600"/>
            </a:xfrm>
            <a:prstGeom prst="rect">
              <a:avLst/>
            </a:prstGeom>
            <a:solidFill>
              <a:schemeClr val="bg1"/>
            </a:solidFill>
            <a:ln w="19050">
              <a:noFill/>
              <a:miter lim="800000"/>
              <a:headEnd/>
              <a:tailEnd type="none" w="sm" len="sm"/>
            </a:ln>
          </p:spPr>
          <p:txBody>
            <a:bodyPr wrap="none" lIns="45720" rIns="45720" anchor="ctr"/>
            <a:lstStyle/>
            <a:p>
              <a:pPr algn="ctr"/>
              <a:r>
                <a:rPr lang="en-US" sz="1400" b="1" dirty="0">
                  <a:solidFill>
                    <a:schemeClr val="accent1"/>
                  </a:solidFill>
                  <a:latin typeface="Roboto Regular" charset="0"/>
                  <a:cs typeface="Roboto Regular" charset="0"/>
                </a:rPr>
                <a:t>0x08</a:t>
              </a:r>
            </a:p>
          </p:txBody>
        </p:sp>
        <p:sp>
          <p:nvSpPr>
            <p:cNvPr id="211" name="Rectangle 77">
              <a:extLst>
                <a:ext uri="{FF2B5EF4-FFF2-40B4-BE49-F238E27FC236}">
                  <a16:creationId xmlns:a16="http://schemas.microsoft.com/office/drawing/2014/main" id="{A3694B6B-ADF7-5124-A98C-67119DDE139B}"/>
                </a:ext>
              </a:extLst>
            </p:cNvPr>
            <p:cNvSpPr>
              <a:spLocks noChangeArrowheads="1"/>
            </p:cNvSpPr>
            <p:nvPr>
              <p:custDataLst>
                <p:tags r:id="rId4"/>
              </p:custDataLst>
            </p:nvPr>
          </p:nvSpPr>
          <p:spPr bwMode="auto">
            <a:xfrm>
              <a:off x="8356556" y="6141766"/>
              <a:ext cx="457200" cy="228600"/>
            </a:xfrm>
            <a:prstGeom prst="rect">
              <a:avLst/>
            </a:prstGeom>
            <a:solidFill>
              <a:schemeClr val="bg1"/>
            </a:solidFill>
            <a:ln w="19050">
              <a:noFill/>
              <a:miter lim="800000"/>
              <a:headEnd/>
              <a:tailEnd type="none" w="sm" len="sm"/>
            </a:ln>
          </p:spPr>
          <p:txBody>
            <a:bodyPr wrap="none" lIns="45720" rIns="45720" anchor="ctr"/>
            <a:lstStyle/>
            <a:p>
              <a:pPr algn="ctr"/>
              <a:r>
                <a:rPr lang="en-US" sz="1400" b="1" dirty="0">
                  <a:solidFill>
                    <a:schemeClr val="accent1"/>
                  </a:solidFill>
                  <a:latin typeface="Roboto Regular" charset="0"/>
                  <a:cs typeface="Roboto Regular" charset="0"/>
                </a:rPr>
                <a:t>0x00</a:t>
              </a:r>
            </a:p>
          </p:txBody>
        </p:sp>
        <p:sp>
          <p:nvSpPr>
            <p:cNvPr id="212" name="Rectangle 76">
              <a:extLst>
                <a:ext uri="{FF2B5EF4-FFF2-40B4-BE49-F238E27FC236}">
                  <a16:creationId xmlns:a16="http://schemas.microsoft.com/office/drawing/2014/main" id="{FA2BE834-1DDC-B45B-8F0C-900F7C92994F}"/>
                </a:ext>
              </a:extLst>
            </p:cNvPr>
            <p:cNvSpPr>
              <a:spLocks noChangeArrowheads="1"/>
            </p:cNvSpPr>
            <p:nvPr>
              <p:custDataLst>
                <p:tags r:id="rId5"/>
              </p:custDataLst>
            </p:nvPr>
          </p:nvSpPr>
          <p:spPr bwMode="auto">
            <a:xfrm>
              <a:off x="8356556" y="4940876"/>
              <a:ext cx="457200" cy="228600"/>
            </a:xfrm>
            <a:prstGeom prst="rect">
              <a:avLst/>
            </a:prstGeom>
            <a:solidFill>
              <a:schemeClr val="bg1"/>
            </a:solidFill>
            <a:ln w="19050">
              <a:noFill/>
              <a:miter lim="800000"/>
              <a:headEnd/>
              <a:tailEnd type="none" w="sm" len="sm"/>
            </a:ln>
          </p:spPr>
          <p:txBody>
            <a:bodyPr wrap="none" lIns="45720" rIns="45720" anchor="ctr"/>
            <a:lstStyle/>
            <a:p>
              <a:pPr algn="ctr"/>
              <a:r>
                <a:rPr lang="en-US" sz="1400" b="1" dirty="0">
                  <a:solidFill>
                    <a:schemeClr val="accent1"/>
                  </a:solidFill>
                  <a:latin typeface="Roboto Regular" charset="0"/>
                  <a:cs typeface="Roboto Regular" charset="0"/>
                </a:rPr>
                <a:t>0x04</a:t>
              </a:r>
            </a:p>
          </p:txBody>
        </p:sp>
        <p:sp>
          <p:nvSpPr>
            <p:cNvPr id="213" name="Rectangle 74">
              <a:extLst>
                <a:ext uri="{FF2B5EF4-FFF2-40B4-BE49-F238E27FC236}">
                  <a16:creationId xmlns:a16="http://schemas.microsoft.com/office/drawing/2014/main" id="{5AD6B4FD-E474-0333-A11E-59EB921FAA1F}"/>
                </a:ext>
              </a:extLst>
            </p:cNvPr>
            <p:cNvSpPr>
              <a:spLocks noChangeArrowheads="1"/>
            </p:cNvSpPr>
            <p:nvPr>
              <p:custDataLst>
                <p:tags r:id="rId6"/>
              </p:custDataLst>
            </p:nvPr>
          </p:nvSpPr>
          <p:spPr bwMode="auto">
            <a:xfrm>
              <a:off x="8356556" y="1899366"/>
              <a:ext cx="457200" cy="228600"/>
            </a:xfrm>
            <a:prstGeom prst="rect">
              <a:avLst/>
            </a:prstGeom>
            <a:solidFill>
              <a:schemeClr val="bg1"/>
            </a:solidFill>
            <a:ln w="19050">
              <a:noFill/>
              <a:miter lim="800000"/>
              <a:headEnd/>
              <a:tailEnd type="none" w="sm" len="sm"/>
            </a:ln>
          </p:spPr>
          <p:txBody>
            <a:bodyPr wrap="none" lIns="45720" rIns="45720" anchor="ctr"/>
            <a:lstStyle/>
            <a:p>
              <a:pPr algn="ctr"/>
              <a:r>
                <a:rPr lang="en-US" sz="1400" b="1" dirty="0">
                  <a:solidFill>
                    <a:schemeClr val="accent1"/>
                  </a:solidFill>
                  <a:latin typeface="Roboto Regular" charset="0"/>
                  <a:cs typeface="Roboto Regular" charset="0"/>
                </a:rPr>
                <a:t>0x0E</a:t>
              </a:r>
            </a:p>
          </p:txBody>
        </p:sp>
        <p:sp>
          <p:nvSpPr>
            <p:cNvPr id="214" name="Rectangle 74">
              <a:extLst>
                <a:ext uri="{FF2B5EF4-FFF2-40B4-BE49-F238E27FC236}">
                  <a16:creationId xmlns:a16="http://schemas.microsoft.com/office/drawing/2014/main" id="{B7AA6C32-598B-2474-67D3-AFD06AA855A1}"/>
                </a:ext>
              </a:extLst>
            </p:cNvPr>
            <p:cNvSpPr>
              <a:spLocks noChangeArrowheads="1"/>
            </p:cNvSpPr>
            <p:nvPr>
              <p:custDataLst>
                <p:tags r:id="rId7"/>
              </p:custDataLst>
            </p:nvPr>
          </p:nvSpPr>
          <p:spPr bwMode="auto">
            <a:xfrm>
              <a:off x="8356556" y="3100985"/>
              <a:ext cx="457200" cy="228600"/>
            </a:xfrm>
            <a:prstGeom prst="rect">
              <a:avLst/>
            </a:prstGeom>
            <a:solidFill>
              <a:schemeClr val="bg1"/>
            </a:solidFill>
            <a:ln w="19050">
              <a:noFill/>
              <a:miter lim="800000"/>
              <a:headEnd/>
              <a:tailEnd type="none" w="sm" len="sm"/>
            </a:ln>
          </p:spPr>
          <p:txBody>
            <a:bodyPr wrap="none" lIns="45720" rIns="45720" anchor="ctr"/>
            <a:lstStyle/>
            <a:p>
              <a:pPr algn="ctr"/>
              <a:r>
                <a:rPr lang="en-US" sz="1400" b="1" dirty="0">
                  <a:solidFill>
                    <a:schemeClr val="accent1"/>
                  </a:solidFill>
                  <a:latin typeface="Roboto Regular" charset="0"/>
                  <a:cs typeface="Roboto Regular" charset="0"/>
                </a:rPr>
                <a:t>0x0A</a:t>
              </a:r>
            </a:p>
          </p:txBody>
        </p:sp>
        <p:sp>
          <p:nvSpPr>
            <p:cNvPr id="219" name="Rectangle 74">
              <a:extLst>
                <a:ext uri="{FF2B5EF4-FFF2-40B4-BE49-F238E27FC236}">
                  <a16:creationId xmlns:a16="http://schemas.microsoft.com/office/drawing/2014/main" id="{DE31E37D-A74D-6A3A-7D79-009C8E4823FE}"/>
                </a:ext>
              </a:extLst>
            </p:cNvPr>
            <p:cNvSpPr>
              <a:spLocks noChangeArrowheads="1"/>
            </p:cNvSpPr>
            <p:nvPr>
              <p:custDataLst>
                <p:tags r:id="rId8"/>
              </p:custDataLst>
            </p:nvPr>
          </p:nvSpPr>
          <p:spPr bwMode="auto">
            <a:xfrm>
              <a:off x="8356556" y="4334501"/>
              <a:ext cx="457200" cy="228600"/>
            </a:xfrm>
            <a:prstGeom prst="rect">
              <a:avLst/>
            </a:prstGeom>
            <a:solidFill>
              <a:schemeClr val="bg1"/>
            </a:solidFill>
            <a:ln w="19050">
              <a:noFill/>
              <a:miter lim="800000"/>
              <a:headEnd/>
              <a:tailEnd type="none" w="sm" len="sm"/>
            </a:ln>
          </p:spPr>
          <p:txBody>
            <a:bodyPr wrap="none" lIns="45720" rIns="45720" anchor="ctr"/>
            <a:lstStyle/>
            <a:p>
              <a:pPr algn="ctr"/>
              <a:r>
                <a:rPr lang="en-US" sz="1400" b="1" dirty="0">
                  <a:solidFill>
                    <a:schemeClr val="accent1"/>
                  </a:solidFill>
                  <a:latin typeface="Roboto Regular" charset="0"/>
                  <a:cs typeface="Roboto Regular" charset="0"/>
                </a:rPr>
                <a:t>0x06</a:t>
              </a:r>
            </a:p>
          </p:txBody>
        </p:sp>
        <p:sp>
          <p:nvSpPr>
            <p:cNvPr id="220" name="Rectangle 74">
              <a:extLst>
                <a:ext uri="{FF2B5EF4-FFF2-40B4-BE49-F238E27FC236}">
                  <a16:creationId xmlns:a16="http://schemas.microsoft.com/office/drawing/2014/main" id="{FF18E8B3-8778-8C94-EB00-D919CEB3F19E}"/>
                </a:ext>
              </a:extLst>
            </p:cNvPr>
            <p:cNvSpPr>
              <a:spLocks noChangeArrowheads="1"/>
            </p:cNvSpPr>
            <p:nvPr>
              <p:custDataLst>
                <p:tags r:id="rId9"/>
              </p:custDataLst>
            </p:nvPr>
          </p:nvSpPr>
          <p:spPr bwMode="auto">
            <a:xfrm>
              <a:off x="8356556" y="5534334"/>
              <a:ext cx="457200" cy="228600"/>
            </a:xfrm>
            <a:prstGeom prst="rect">
              <a:avLst/>
            </a:prstGeom>
            <a:solidFill>
              <a:schemeClr val="bg1"/>
            </a:solidFill>
            <a:ln w="19050">
              <a:noFill/>
              <a:miter lim="800000"/>
              <a:headEnd/>
              <a:tailEnd type="none" w="sm" len="sm"/>
            </a:ln>
          </p:spPr>
          <p:txBody>
            <a:bodyPr wrap="none" lIns="45720" rIns="45720" anchor="ctr"/>
            <a:lstStyle/>
            <a:p>
              <a:pPr algn="ctr"/>
              <a:r>
                <a:rPr lang="en-US" sz="1400" b="1" dirty="0">
                  <a:solidFill>
                    <a:schemeClr val="accent1"/>
                  </a:solidFill>
                  <a:latin typeface="Roboto Regular" charset="0"/>
                  <a:cs typeface="Roboto Regular" charset="0"/>
                </a:rPr>
                <a:t>0x02</a:t>
              </a:r>
            </a:p>
          </p:txBody>
        </p:sp>
      </p:grpSp>
      <p:sp>
        <p:nvSpPr>
          <p:cNvPr id="104" name="Content Placeholder 1">
            <a:extLst>
              <a:ext uri="{FF2B5EF4-FFF2-40B4-BE49-F238E27FC236}">
                <a16:creationId xmlns:a16="http://schemas.microsoft.com/office/drawing/2014/main" id="{3CF266E2-588F-84DD-1C68-0BA26D8330D7}"/>
              </a:ext>
            </a:extLst>
          </p:cNvPr>
          <p:cNvSpPr txBox="1">
            <a:spLocks/>
          </p:cNvSpPr>
          <p:nvPr/>
        </p:nvSpPr>
        <p:spPr>
          <a:xfrm>
            <a:off x="211423" y="3989792"/>
            <a:ext cx="9164295" cy="2509733"/>
          </a:xfrm>
          <a:prstGeom prst="rect">
            <a:avLst/>
          </a:prstGeom>
          <a:solidFill>
            <a:schemeClr val="accent4">
              <a:lumMod val="20000"/>
              <a:lumOff val="80000"/>
            </a:schemeClr>
          </a:solidFill>
          <a:ln>
            <a:solidFill>
              <a:schemeClr val="accent1"/>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solidFill>
                  <a:srgbClr val="7030A0"/>
                </a:solidFill>
                <a:latin typeface="Consolas" panose="020B0609020204030204" pitchFamily="49" charset="0"/>
                <a:cs typeface="Consolas" panose="020B0609020204030204" pitchFamily="49" charset="0"/>
              </a:rPr>
              <a:t>.align </a:t>
            </a:r>
            <a:r>
              <a:rPr lang="en-US" sz="2000" dirty="0">
                <a:solidFill>
                  <a:srgbClr val="C00000"/>
                </a:solidFill>
                <a:latin typeface="Consolas" panose="020B0609020204030204" pitchFamily="49" charset="0"/>
                <a:cs typeface="Consolas" panose="020B0609020204030204" pitchFamily="49" charset="0"/>
              </a:rPr>
              <a:t>n </a:t>
            </a:r>
            <a:r>
              <a:rPr lang="en-US" sz="2000" b="1" dirty="0">
                <a:solidFill>
                  <a:schemeClr val="accent5"/>
                </a:solidFill>
              </a:rPr>
              <a:t>before</a:t>
            </a:r>
            <a:r>
              <a:rPr lang="en-US" sz="2000" dirty="0">
                <a:solidFill>
                  <a:schemeClr val="accent5"/>
                </a:solidFill>
              </a:rPr>
              <a:t> variable definition </a:t>
            </a:r>
            <a:r>
              <a:rPr lang="en-US" sz="2000" dirty="0"/>
              <a:t>to specify memory alignment requirements</a:t>
            </a:r>
          </a:p>
          <a:p>
            <a:r>
              <a:rPr lang="en-US" sz="2000" dirty="0"/>
              <a:t>Tells the assembler </a:t>
            </a:r>
            <a:r>
              <a:rPr lang="en-US" sz="2000" b="1" dirty="0"/>
              <a:t>the </a:t>
            </a:r>
            <a:r>
              <a:rPr lang="en-US" sz="2000" b="1" u="sng" dirty="0">
                <a:solidFill>
                  <a:srgbClr val="C00000"/>
                </a:solidFill>
              </a:rPr>
              <a:t>next line</a:t>
            </a:r>
            <a:r>
              <a:rPr lang="en-US" sz="2000" b="1" dirty="0">
                <a:solidFill>
                  <a:srgbClr val="C00000"/>
                </a:solidFill>
              </a:rPr>
              <a:t> that allocates memory </a:t>
            </a:r>
            <a:r>
              <a:rPr lang="en-US" sz="2000" dirty="0">
                <a:solidFill>
                  <a:schemeClr val="accent1"/>
                </a:solidFill>
              </a:rPr>
              <a:t>must </a:t>
            </a:r>
            <a:r>
              <a:rPr lang="en-US" sz="2000" b="1" dirty="0">
                <a:solidFill>
                  <a:srgbClr val="2C895B"/>
                </a:solidFill>
              </a:rPr>
              <a:t>start</a:t>
            </a:r>
            <a:r>
              <a:rPr lang="en-US" sz="2000" dirty="0">
                <a:solidFill>
                  <a:schemeClr val="accent1"/>
                </a:solidFill>
              </a:rPr>
              <a:t> </a:t>
            </a:r>
            <a:r>
              <a:rPr lang="en-US" sz="2000" dirty="0">
                <a:solidFill>
                  <a:schemeClr val="tx2"/>
                </a:solidFill>
              </a:rPr>
              <a:t>at the next higher </a:t>
            </a:r>
            <a:r>
              <a:rPr lang="en-US" sz="2000" dirty="0">
                <a:solidFill>
                  <a:srgbClr val="2C895B"/>
                </a:solidFill>
              </a:rPr>
              <a:t>memory address </a:t>
            </a:r>
            <a:r>
              <a:rPr lang="en-US" sz="2000" b="1" u="sng" dirty="0">
                <a:solidFill>
                  <a:schemeClr val="accent1"/>
                </a:solidFill>
              </a:rPr>
              <a:t>where</a:t>
            </a:r>
            <a:r>
              <a:rPr lang="en-US" sz="2000" dirty="0"/>
              <a:t> the </a:t>
            </a:r>
            <a:r>
              <a:rPr lang="en-US" sz="2000" dirty="0">
                <a:solidFill>
                  <a:srgbClr val="F37440"/>
                </a:solidFill>
              </a:rPr>
              <a:t>lower </a:t>
            </a:r>
            <a:r>
              <a:rPr lang="en-US" sz="2000" b="1" dirty="0">
                <a:solidFill>
                  <a:srgbClr val="C00000"/>
                </a:solidFill>
              </a:rPr>
              <a:t>n</a:t>
            </a:r>
            <a:r>
              <a:rPr lang="en-US" sz="2000" dirty="0">
                <a:solidFill>
                  <a:srgbClr val="C00000"/>
                </a:solidFill>
              </a:rPr>
              <a:t> </a:t>
            </a:r>
            <a:r>
              <a:rPr lang="en-US" sz="2000" dirty="0">
                <a:solidFill>
                  <a:srgbClr val="F37440"/>
                </a:solidFill>
              </a:rPr>
              <a:t>address bits </a:t>
            </a:r>
            <a:r>
              <a:rPr lang="en-US" sz="2000" dirty="0">
                <a:solidFill>
                  <a:srgbClr val="0070C0"/>
                </a:solidFill>
              </a:rPr>
              <a:t>are zero</a:t>
            </a:r>
          </a:p>
          <a:p>
            <a:pPr>
              <a:lnSpc>
                <a:spcPct val="100000"/>
              </a:lnSpc>
            </a:pPr>
            <a:r>
              <a:rPr lang="en-US" sz="2000" dirty="0">
                <a:solidFill>
                  <a:schemeClr val="tx2"/>
                </a:solidFill>
              </a:rPr>
              <a:t>At the </a:t>
            </a:r>
            <a:r>
              <a:rPr lang="en-US" sz="2000" b="1" dirty="0">
                <a:solidFill>
                  <a:schemeClr val="accent1"/>
                </a:solidFill>
              </a:rPr>
              <a:t>first use of any Segment directive</a:t>
            </a:r>
            <a:r>
              <a:rPr lang="en-US" sz="2000" dirty="0">
                <a:solidFill>
                  <a:schemeClr val="accent1"/>
                </a:solidFill>
              </a:rPr>
              <a:t>, </a:t>
            </a:r>
            <a:r>
              <a:rPr lang="en-US" sz="2000" dirty="0"/>
              <a:t>alignment </a:t>
            </a:r>
            <a:r>
              <a:rPr lang="en-US" sz="2000" b="1" dirty="0">
                <a:solidFill>
                  <a:schemeClr val="accent1"/>
                </a:solidFill>
              </a:rPr>
              <a:t>starts at an 8-byte aligned address </a:t>
            </a:r>
            <a:r>
              <a:rPr lang="en-US" sz="2000" dirty="0">
                <a:solidFill>
                  <a:schemeClr val="tx2"/>
                </a:solidFill>
              </a:rPr>
              <a:t>(for doubles)</a:t>
            </a:r>
          </a:p>
          <a:p>
            <a:pPr>
              <a:lnSpc>
                <a:spcPct val="100000"/>
              </a:lnSpc>
            </a:pPr>
            <a:r>
              <a:rPr lang="en-US" sz="2000" dirty="0">
                <a:solidFill>
                  <a:schemeClr val="accent1"/>
                </a:solidFill>
              </a:rPr>
              <a:t>Easy approach: </a:t>
            </a:r>
            <a:r>
              <a:rPr lang="en-US" sz="2000" dirty="0">
                <a:solidFill>
                  <a:schemeClr val="tx2"/>
                </a:solidFill>
              </a:rPr>
              <a:t>Allocate from </a:t>
            </a:r>
            <a:r>
              <a:rPr lang="en-US" sz="2000" dirty="0">
                <a:solidFill>
                  <a:srgbClr val="0070C0"/>
                </a:solidFill>
              </a:rPr>
              <a:t>largest size variables to smallest size variables</a:t>
            </a:r>
          </a:p>
        </p:txBody>
      </p:sp>
    </p:spTree>
    <p:extLst>
      <p:ext uri="{BB962C8B-B14F-4D97-AF65-F5344CB8AC3E}">
        <p14:creationId xmlns:p14="http://schemas.microsoft.com/office/powerpoint/2010/main" val="2411964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4">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04" grpId="0" uiExpand="1" build="p" bldLvl="2"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7A367-06C8-7446-B585-CA25A26BFBBD}"/>
              </a:ext>
            </a:extLst>
          </p:cNvPr>
          <p:cNvSpPr>
            <a:spLocks noGrp="1"/>
          </p:cNvSpPr>
          <p:nvPr>
            <p:ph type="title"/>
          </p:nvPr>
        </p:nvSpPr>
        <p:spPr>
          <a:xfrm>
            <a:off x="144422" y="0"/>
            <a:ext cx="10515600" cy="523188"/>
          </a:xfrm>
        </p:spPr>
        <p:txBody>
          <a:bodyPr/>
          <a:lstStyle/>
          <a:p>
            <a:r>
              <a:rPr lang="en-US" dirty="0"/>
              <a:t>Defining </a:t>
            </a:r>
            <a:r>
              <a:rPr lang="en-US" u="sng" dirty="0">
                <a:solidFill>
                  <a:srgbClr val="FF0000"/>
                </a:solidFill>
              </a:rPr>
              <a:t>Static</a:t>
            </a:r>
            <a:r>
              <a:rPr lang="en-US" dirty="0">
                <a:solidFill>
                  <a:srgbClr val="FF0000"/>
                </a:solidFill>
              </a:rPr>
              <a:t> Array Variables</a:t>
            </a:r>
            <a:endParaRPr lang="en-US" dirty="0"/>
          </a:p>
        </p:txBody>
      </p:sp>
      <p:sp>
        <p:nvSpPr>
          <p:cNvPr id="3" name="Content Placeholder 2">
            <a:extLst>
              <a:ext uri="{FF2B5EF4-FFF2-40B4-BE49-F238E27FC236}">
                <a16:creationId xmlns:a16="http://schemas.microsoft.com/office/drawing/2014/main" id="{84104A45-A412-C94C-A87A-1B8A946588E3}"/>
              </a:ext>
            </a:extLst>
          </p:cNvPr>
          <p:cNvSpPr>
            <a:spLocks noGrp="1"/>
          </p:cNvSpPr>
          <p:nvPr>
            <p:ph sz="quarter" idx="16"/>
          </p:nvPr>
        </p:nvSpPr>
        <p:spPr>
          <a:xfrm>
            <a:off x="2053762" y="4295828"/>
            <a:ext cx="7805061" cy="2411035"/>
          </a:xfrm>
          <a:solidFill>
            <a:schemeClr val="accent4">
              <a:lumMod val="20000"/>
              <a:lumOff val="80000"/>
            </a:schemeClr>
          </a:solidFill>
          <a:ln>
            <a:solidFill>
              <a:srgbClr val="0070C0"/>
            </a:solidFill>
          </a:ln>
        </p:spPr>
        <p:txBody>
          <a:bodyPr/>
          <a:lstStyle/>
          <a:p>
            <a:pPr marL="0" indent="0">
              <a:buNone/>
            </a:pPr>
            <a:r>
              <a:rPr lang="en-US" sz="2000" b="1" dirty="0">
                <a:solidFill>
                  <a:srgbClr val="7030A0"/>
                </a:solidFill>
                <a:latin typeface="Consolas" panose="020B0609020204030204" pitchFamily="49" charset="0"/>
                <a:cs typeface="Consolas" panose="020B0609020204030204" pitchFamily="49" charset="0"/>
              </a:rPr>
              <a:t>.space </a:t>
            </a:r>
            <a:r>
              <a:rPr lang="en-US" sz="2000" b="1" dirty="0">
                <a:solidFill>
                  <a:srgbClr val="F3753F"/>
                </a:solidFill>
                <a:latin typeface="Consolas" panose="020B0609020204030204" pitchFamily="49" charset="0"/>
                <a:cs typeface="Consolas" panose="020B0609020204030204" pitchFamily="49" charset="0"/>
              </a:rPr>
              <a:t>size</a:t>
            </a:r>
            <a:r>
              <a:rPr lang="en-US" sz="2000" b="1" dirty="0">
                <a:latin typeface="Consolas" panose="020B0609020204030204" pitchFamily="49" charset="0"/>
                <a:cs typeface="Consolas" panose="020B0609020204030204" pitchFamily="49" charset="0"/>
              </a:rPr>
              <a:t>, </a:t>
            </a:r>
            <a:r>
              <a:rPr lang="en-US" sz="2000" b="1" dirty="0">
                <a:solidFill>
                  <a:schemeClr val="accent5"/>
                </a:solidFill>
                <a:latin typeface="Consolas" panose="020B0609020204030204" pitchFamily="49" charset="0"/>
                <a:cs typeface="Consolas" panose="020B0609020204030204" pitchFamily="49" charset="0"/>
              </a:rPr>
              <a:t>fill</a:t>
            </a:r>
            <a:r>
              <a:rPr lang="en-US" sz="2000" b="1" dirty="0">
                <a:latin typeface="Consolas" panose="020B0609020204030204" pitchFamily="49" charset="0"/>
                <a:cs typeface="Consolas" panose="020B0609020204030204" pitchFamily="49" charset="0"/>
              </a:rPr>
              <a:t> </a:t>
            </a:r>
          </a:p>
          <a:p>
            <a:r>
              <a:rPr lang="en-US" sz="2000" dirty="0"/>
              <a:t>Allocates </a:t>
            </a:r>
            <a:r>
              <a:rPr lang="en-US" sz="2000" b="1" dirty="0">
                <a:solidFill>
                  <a:srgbClr val="F37440"/>
                </a:solidFill>
                <a:latin typeface="Consolas" panose="020B0609020204030204" pitchFamily="49" charset="0"/>
                <a:cs typeface="Consolas" panose="020B0609020204030204" pitchFamily="49" charset="0"/>
              </a:rPr>
              <a:t>size</a:t>
            </a:r>
            <a:r>
              <a:rPr lang="en-US" sz="2000" dirty="0"/>
              <a:t> bytes, each of which contain the value </a:t>
            </a:r>
            <a:r>
              <a:rPr lang="en-US" sz="2000" b="1" dirty="0">
                <a:solidFill>
                  <a:schemeClr val="accent3"/>
                </a:solidFill>
                <a:latin typeface="Consolas" panose="020B0609020204030204" pitchFamily="49" charset="0"/>
                <a:cs typeface="Consolas" panose="020B0609020204030204" pitchFamily="49" charset="0"/>
              </a:rPr>
              <a:t>fill</a:t>
            </a:r>
          </a:p>
          <a:p>
            <a:r>
              <a:rPr lang="en-US" sz="2000" dirty="0"/>
              <a:t>Both </a:t>
            </a:r>
            <a:r>
              <a:rPr lang="en-US" sz="2000" b="1" dirty="0">
                <a:solidFill>
                  <a:srgbClr val="F3753F"/>
                </a:solidFill>
                <a:latin typeface="Consolas" panose="020B0609020204030204" pitchFamily="49" charset="0"/>
                <a:cs typeface="Consolas" panose="020B0609020204030204" pitchFamily="49" charset="0"/>
              </a:rPr>
              <a:t>size</a:t>
            </a:r>
            <a:r>
              <a:rPr lang="en-US" sz="2000" dirty="0"/>
              <a:t> and </a:t>
            </a:r>
            <a:r>
              <a:rPr lang="en-US" sz="2000" b="1" dirty="0">
                <a:solidFill>
                  <a:schemeClr val="accent3"/>
                </a:solidFill>
                <a:latin typeface="Consolas" panose="020B0609020204030204" pitchFamily="49" charset="0"/>
                <a:cs typeface="Consolas" panose="020B0609020204030204" pitchFamily="49" charset="0"/>
              </a:rPr>
              <a:t>fill</a:t>
            </a:r>
            <a:r>
              <a:rPr lang="en-US" sz="2000" dirty="0"/>
              <a:t> are absolute expressions</a:t>
            </a:r>
          </a:p>
          <a:p>
            <a:r>
              <a:rPr lang="en-US" sz="2000" dirty="0"/>
              <a:t>If the comma and </a:t>
            </a:r>
            <a:r>
              <a:rPr lang="en-US" sz="2000" b="1" dirty="0">
                <a:solidFill>
                  <a:schemeClr val="accent3"/>
                </a:solidFill>
                <a:latin typeface="Consolas" panose="020B0609020204030204" pitchFamily="49" charset="0"/>
                <a:cs typeface="Consolas" panose="020B0609020204030204" pitchFamily="49" charset="0"/>
              </a:rPr>
              <a:t>fill</a:t>
            </a:r>
            <a:r>
              <a:rPr lang="en-US" sz="2000" dirty="0"/>
              <a:t> are </a:t>
            </a:r>
            <a:r>
              <a:rPr lang="en-US" sz="2000" b="1" dirty="0"/>
              <a:t>omitted</a:t>
            </a:r>
            <a:r>
              <a:rPr lang="en-US" sz="2000" dirty="0"/>
              <a:t>, </a:t>
            </a:r>
            <a:r>
              <a:rPr lang="en-US" sz="2000" b="1" dirty="0">
                <a:solidFill>
                  <a:schemeClr val="accent3"/>
                </a:solidFill>
                <a:latin typeface="Consolas" panose="020B0609020204030204" pitchFamily="49" charset="0"/>
                <a:cs typeface="Consolas" panose="020B0609020204030204" pitchFamily="49" charset="0"/>
              </a:rPr>
              <a:t>fill</a:t>
            </a:r>
            <a:r>
              <a:rPr lang="en-US" sz="2000" dirty="0"/>
              <a:t> is </a:t>
            </a:r>
            <a:r>
              <a:rPr lang="en-US" sz="2000" dirty="0">
                <a:solidFill>
                  <a:srgbClr val="2C895B"/>
                </a:solidFill>
              </a:rPr>
              <a:t>assumed to be </a:t>
            </a:r>
            <a:r>
              <a:rPr lang="en-US" sz="2000" b="1" dirty="0">
                <a:solidFill>
                  <a:srgbClr val="F37440"/>
                </a:solidFill>
              </a:rPr>
              <a:t>zero</a:t>
            </a:r>
            <a:r>
              <a:rPr lang="en-US" sz="2000" dirty="0">
                <a:solidFill>
                  <a:srgbClr val="2C895B"/>
                </a:solidFill>
              </a:rPr>
              <a:t> </a:t>
            </a:r>
          </a:p>
          <a:p>
            <a:r>
              <a:rPr lang="en-US" sz="2000" b="1" dirty="0">
                <a:solidFill>
                  <a:schemeClr val="accent1"/>
                </a:solidFill>
                <a:latin typeface="Courier New" panose="02070309020205020404" pitchFamily="49" charset="0"/>
                <a:cs typeface="Courier New" panose="02070309020205020404" pitchFamily="49" charset="0"/>
              </a:rPr>
              <a:t>.</a:t>
            </a:r>
            <a:r>
              <a:rPr lang="en-US" sz="2000" b="1" dirty="0" err="1">
                <a:solidFill>
                  <a:schemeClr val="accent1"/>
                </a:solidFill>
                <a:latin typeface="Courier New" panose="02070309020205020404" pitchFamily="49" charset="0"/>
                <a:cs typeface="Courier New" panose="02070309020205020404" pitchFamily="49" charset="0"/>
              </a:rPr>
              <a:t>bss</a:t>
            </a:r>
            <a:r>
              <a:rPr lang="en-US" sz="2000" b="1" dirty="0">
                <a:solidFill>
                  <a:schemeClr val="accent1"/>
                </a:solidFill>
                <a:latin typeface="Courier New" panose="02070309020205020404" pitchFamily="49" charset="0"/>
                <a:cs typeface="Courier New" panose="02070309020205020404" pitchFamily="49" charset="0"/>
              </a:rPr>
              <a:t> section: </a:t>
            </a:r>
            <a:r>
              <a:rPr lang="en-US" sz="2000" dirty="0">
                <a:solidFill>
                  <a:schemeClr val="tx1">
                    <a:lumMod val="50000"/>
                  </a:schemeClr>
                </a:solidFill>
                <a:cs typeface="Courier New" panose="02070309020205020404" pitchFamily="49" charset="0"/>
              </a:rPr>
              <a:t>Must be used </a:t>
            </a:r>
            <a:r>
              <a:rPr lang="en-US" sz="2000" b="1" dirty="0">
                <a:solidFill>
                  <a:schemeClr val="accent3"/>
                </a:solidFill>
              </a:rPr>
              <a:t>without a specified fill</a:t>
            </a:r>
            <a:endParaRPr lang="en-US" sz="2000" dirty="0"/>
          </a:p>
        </p:txBody>
      </p:sp>
      <p:sp>
        <p:nvSpPr>
          <p:cNvPr id="5" name="Rounded Rectangle 4">
            <a:extLst>
              <a:ext uri="{FF2B5EF4-FFF2-40B4-BE49-F238E27FC236}">
                <a16:creationId xmlns:a16="http://schemas.microsoft.com/office/drawing/2014/main" id="{89F754EC-FC45-3B45-A4DC-25BF48870883}"/>
              </a:ext>
            </a:extLst>
          </p:cNvPr>
          <p:cNvSpPr/>
          <p:nvPr/>
        </p:nvSpPr>
        <p:spPr bwMode="auto">
          <a:xfrm>
            <a:off x="1317830" y="1140483"/>
            <a:ext cx="9556338" cy="294536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accent1"/>
                </a:solidFill>
                <a:latin typeface="Consolas" panose="020B0609020204030204" pitchFamily="49" charset="0"/>
                <a:cs typeface="Consolas" panose="020B0609020204030204" pitchFamily="49" charset="0"/>
              </a:rPr>
              <a:t> </a:t>
            </a:r>
            <a:r>
              <a:rPr lang="en-US" sz="2000" dirty="0">
                <a:solidFill>
                  <a:schemeClr val="tx2"/>
                </a:solidFill>
                <a:latin typeface="Consolas" panose="020B0609020204030204" pitchFamily="49" charset="0"/>
                <a:cs typeface="Consolas" panose="020B0609020204030204" pitchFamily="49" charset="0"/>
              </a:rPr>
              <a:t>In C:	     int </a:t>
            </a:r>
            <a:r>
              <a:rPr lang="en-US" sz="2000" dirty="0" err="1">
                <a:solidFill>
                  <a:schemeClr val="tx2"/>
                </a:solidFill>
                <a:latin typeface="Consolas" panose="020B0609020204030204" pitchFamily="49" charset="0"/>
                <a:cs typeface="Consolas" panose="020B0609020204030204" pitchFamily="49" charset="0"/>
              </a:rPr>
              <a:t>int_buf</a:t>
            </a:r>
            <a:r>
              <a:rPr lang="en-US" sz="2000" dirty="0">
                <a:solidFill>
                  <a:schemeClr val="tx2"/>
                </a:solidFill>
                <a:latin typeface="Consolas" panose="020B0609020204030204" pitchFamily="49" charset="0"/>
                <a:cs typeface="Consolas" panose="020B0609020204030204" pitchFamily="49" charset="0"/>
              </a:rPr>
              <a:t>[100];</a:t>
            </a:r>
          </a:p>
          <a:p>
            <a:r>
              <a:rPr lang="en-US" sz="2000" dirty="0">
                <a:solidFill>
                  <a:schemeClr val="tx2"/>
                </a:solidFill>
                <a:latin typeface="Consolas" panose="020B0609020204030204" pitchFamily="49" charset="0"/>
                <a:cs typeface="Consolas" panose="020B0609020204030204" pitchFamily="49" charset="0"/>
              </a:rPr>
              <a:t>	     int array[] = {1, 2, 3, 4, 5};</a:t>
            </a:r>
          </a:p>
          <a:p>
            <a:r>
              <a:rPr lang="en-US" sz="2000" dirty="0">
                <a:solidFill>
                  <a:schemeClr val="tx2"/>
                </a:solidFill>
                <a:latin typeface="Consolas" panose="020B0609020204030204" pitchFamily="49" charset="0"/>
                <a:cs typeface="Consolas" panose="020B0609020204030204" pitchFamily="49" charset="0"/>
              </a:rPr>
              <a:t>	     char buffer[100];</a:t>
            </a:r>
          </a:p>
          <a:p>
            <a:r>
              <a:rPr lang="en-US" sz="2000" dirty="0">
                <a:solidFill>
                  <a:srgbClr val="C00000"/>
                </a:solidFill>
                <a:latin typeface="Consolas" panose="020B0609020204030204" pitchFamily="49" charset="0"/>
                <a:cs typeface="Consolas" panose="020B0609020204030204" pitchFamily="49" charset="0"/>
              </a:rPr>
              <a:t>.</a:t>
            </a:r>
            <a:r>
              <a:rPr lang="en-US" sz="2000" dirty="0" err="1">
                <a:solidFill>
                  <a:srgbClr val="C00000"/>
                </a:solidFill>
                <a:latin typeface="Consolas" panose="020B0609020204030204" pitchFamily="49" charset="0"/>
                <a:cs typeface="Consolas" panose="020B0609020204030204" pitchFamily="49" charset="0"/>
              </a:rPr>
              <a:t>bss</a:t>
            </a:r>
            <a:endParaRPr lang="en-US" sz="2000" dirty="0">
              <a:solidFill>
                <a:srgbClr val="C00000"/>
              </a:solidFill>
              <a:latin typeface="Consolas" panose="020B0609020204030204" pitchFamily="49" charset="0"/>
              <a:cs typeface="Consolas" panose="020B0609020204030204" pitchFamily="49" charset="0"/>
            </a:endParaRPr>
          </a:p>
          <a:p>
            <a:r>
              <a:rPr lang="en-US" sz="2000" dirty="0" err="1">
                <a:solidFill>
                  <a:schemeClr val="accent3"/>
                </a:solidFill>
                <a:latin typeface="Consolas" panose="020B0609020204030204" pitchFamily="49" charset="0"/>
                <a:cs typeface="Consolas" panose="020B0609020204030204" pitchFamily="49" charset="0"/>
              </a:rPr>
              <a:t>int_buf</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.space </a:t>
            </a:r>
            <a:r>
              <a:rPr lang="en-US" sz="2000" dirty="0">
                <a:solidFill>
                  <a:schemeClr val="accent1"/>
                </a:solidFill>
                <a:latin typeface="Consolas" panose="020B0609020204030204" pitchFamily="49" charset="0"/>
                <a:cs typeface="Consolas" panose="020B0609020204030204" pitchFamily="49" charset="0"/>
              </a:rPr>
              <a:t>400   </a:t>
            </a:r>
            <a:r>
              <a:rPr lang="en-US" sz="2000" dirty="0">
                <a:solidFill>
                  <a:srgbClr val="00B050"/>
                </a:solidFill>
                <a:latin typeface="Consolas" panose="020B0609020204030204" pitchFamily="49" charset="0"/>
                <a:cs typeface="Consolas" panose="020B0609020204030204" pitchFamily="49" charset="0"/>
              </a:rPr>
              <a:t>// convert 100 to 400 bytes</a:t>
            </a:r>
            <a:endParaRPr lang="en-US" sz="2000" dirty="0">
              <a:solidFill>
                <a:schemeClr val="accent1"/>
              </a:solidFill>
              <a:latin typeface="Consolas" panose="020B0609020204030204" pitchFamily="49" charset="0"/>
              <a:cs typeface="Consolas" panose="020B0609020204030204" pitchFamily="49" charset="0"/>
            </a:endParaRPr>
          </a:p>
          <a:p>
            <a:r>
              <a:rPr lang="en-US" sz="2000" dirty="0" err="1">
                <a:solidFill>
                  <a:schemeClr val="accent3"/>
                </a:solidFill>
                <a:latin typeface="Consolas" panose="020B0609020204030204" pitchFamily="49" charset="0"/>
                <a:cs typeface="Consolas" panose="020B0609020204030204" pitchFamily="49" charset="0"/>
              </a:rPr>
              <a:t>char_buf</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.space </a:t>
            </a:r>
            <a:r>
              <a:rPr lang="en-US" sz="2000" dirty="0">
                <a:solidFill>
                  <a:schemeClr val="accent1"/>
                </a:solidFill>
                <a:latin typeface="Consolas" panose="020B0609020204030204" pitchFamily="49" charset="0"/>
                <a:cs typeface="Consolas" panose="020B0609020204030204" pitchFamily="49" charset="0"/>
              </a:rPr>
              <a:t>100</a:t>
            </a:r>
          </a:p>
          <a:p>
            <a:r>
              <a:rPr lang="en-US" sz="2000" dirty="0">
                <a:solidFill>
                  <a:srgbClr val="C00000"/>
                </a:solidFill>
                <a:latin typeface="Consolas" panose="020B0609020204030204" pitchFamily="49" charset="0"/>
                <a:cs typeface="Consolas" panose="020B0609020204030204" pitchFamily="49" charset="0"/>
              </a:rPr>
              <a:t>.data</a:t>
            </a:r>
          </a:p>
          <a:p>
            <a:r>
              <a:rPr lang="en-US" sz="2000" dirty="0">
                <a:solidFill>
                  <a:schemeClr val="accent3"/>
                </a:solidFill>
                <a:latin typeface="Consolas" panose="020B0609020204030204" pitchFamily="49" charset="0"/>
                <a:cs typeface="Consolas" panose="020B0609020204030204" pitchFamily="49" charset="0"/>
              </a:rPr>
              <a:t>array:     </a:t>
            </a:r>
            <a:r>
              <a:rPr lang="en-US" sz="2000" dirty="0">
                <a:solidFill>
                  <a:srgbClr val="7030A0"/>
                </a:solidFill>
                <a:latin typeface="Consolas" panose="020B0609020204030204" pitchFamily="49" charset="0"/>
                <a:cs typeface="Consolas" panose="020B0609020204030204" pitchFamily="49" charset="0"/>
              </a:rPr>
              <a:t>.word </a:t>
            </a:r>
            <a:r>
              <a:rPr lang="en-US" sz="2000" dirty="0">
                <a:solidFill>
                  <a:srgbClr val="0070C0"/>
                </a:solidFill>
                <a:latin typeface="Consolas" panose="020B0609020204030204" pitchFamily="49" charset="0"/>
                <a:cs typeface="Consolas" panose="020B0609020204030204" pitchFamily="49" charset="0"/>
              </a:rPr>
              <a:t>1, 2, 3, 4, 5</a:t>
            </a:r>
            <a:r>
              <a:rPr lang="en-US" sz="2000" dirty="0">
                <a:solidFill>
                  <a:schemeClr val="accent3"/>
                </a:solidFill>
                <a:latin typeface="Consolas" panose="020B0609020204030204" pitchFamily="49" charset="0"/>
                <a:cs typeface="Consolas" panose="020B0609020204030204" pitchFamily="49" charset="0"/>
              </a:rPr>
              <a:t>		</a:t>
            </a:r>
          </a:p>
          <a:p>
            <a:r>
              <a:rPr lang="en-US" sz="2000" dirty="0" err="1">
                <a:solidFill>
                  <a:schemeClr val="accent1"/>
                </a:solidFill>
                <a:latin typeface="Consolas" panose="020B0609020204030204" pitchFamily="49" charset="0"/>
                <a:cs typeface="Consolas" panose="020B0609020204030204" pitchFamily="49" charset="0"/>
              </a:rPr>
              <a:t>one_buf</a:t>
            </a:r>
            <a:r>
              <a:rPr lang="en-US" sz="2000" dirty="0">
                <a:solidFill>
                  <a:schemeClr val="accent1"/>
                </a:solidFill>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space</a:t>
            </a:r>
            <a:r>
              <a:rPr lang="en-US" sz="2000" dirty="0">
                <a:solidFill>
                  <a:schemeClr val="accent1"/>
                </a:solidFill>
                <a:latin typeface="Consolas" panose="020B0609020204030204" pitchFamily="49" charset="0"/>
                <a:cs typeface="Consolas" panose="020B0609020204030204" pitchFamily="49" charset="0"/>
              </a:rPr>
              <a:t> 100, 1	// 100 bytes each byte filled with 1</a:t>
            </a:r>
          </a:p>
        </p:txBody>
      </p:sp>
      <p:sp>
        <p:nvSpPr>
          <p:cNvPr id="6" name="TextBox 5">
            <a:extLst>
              <a:ext uri="{FF2B5EF4-FFF2-40B4-BE49-F238E27FC236}">
                <a16:creationId xmlns:a16="http://schemas.microsoft.com/office/drawing/2014/main" id="{BA4C9DEF-6549-DC4A-B2AC-8D61BD409F50}"/>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Rounded Rectangle 6">
            <a:extLst>
              <a:ext uri="{FF2B5EF4-FFF2-40B4-BE49-F238E27FC236}">
                <a16:creationId xmlns:a16="http://schemas.microsoft.com/office/drawing/2014/main" id="{AC2951E6-542B-64D4-00BC-EA7BC7F1A86A}"/>
              </a:ext>
            </a:extLst>
          </p:cNvPr>
          <p:cNvSpPr/>
          <p:nvPr/>
        </p:nvSpPr>
        <p:spPr bwMode="auto">
          <a:xfrm>
            <a:off x="2276257" y="606684"/>
            <a:ext cx="7360072" cy="41171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accent3"/>
                </a:solidFill>
                <a:latin typeface="Consolas" panose="020B0609020204030204" pitchFamily="49" charset="0"/>
                <a:cs typeface="Consolas" panose="020B0609020204030204" pitchFamily="49" charset="0"/>
              </a:rPr>
              <a:t>Label</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a:t>
            </a:r>
            <a:r>
              <a:rPr lang="en-US" sz="2000" dirty="0" err="1">
                <a:solidFill>
                  <a:srgbClr val="7030A0"/>
                </a:solidFill>
                <a:latin typeface="Consolas" panose="020B0609020204030204" pitchFamily="49" charset="0"/>
                <a:cs typeface="Consolas" panose="020B0609020204030204" pitchFamily="49" charset="0"/>
              </a:rPr>
              <a:t>size_directive</a:t>
            </a:r>
            <a:r>
              <a:rPr lang="en-US" sz="2000" dirty="0">
                <a:solidFill>
                  <a:srgbClr val="7030A0"/>
                </a:solidFill>
                <a:latin typeface="Consolas" panose="020B0609020204030204" pitchFamily="49" charset="0"/>
                <a:cs typeface="Consolas" panose="020B0609020204030204" pitchFamily="49" charset="0"/>
              </a:rPr>
              <a:t> </a:t>
            </a:r>
            <a:r>
              <a:rPr lang="en-US" sz="2000" dirty="0">
                <a:solidFill>
                  <a:srgbClr val="F37440"/>
                </a:solidFill>
                <a:latin typeface="Consolas" panose="020B0609020204030204" pitchFamily="49" charset="0"/>
                <a:cs typeface="Consolas" panose="020B0609020204030204" pitchFamily="49" charset="0"/>
              </a:rPr>
              <a:t>expression, … expression</a:t>
            </a:r>
          </a:p>
        </p:txBody>
      </p:sp>
    </p:spTree>
    <p:extLst>
      <p:ext uri="{BB962C8B-B14F-4D97-AF65-F5344CB8AC3E}">
        <p14:creationId xmlns:p14="http://schemas.microsoft.com/office/powerpoint/2010/main" val="1463538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BBDA6-4079-F94A-A23C-1D4BFD35ACA6}"/>
              </a:ext>
            </a:extLst>
          </p:cNvPr>
          <p:cNvSpPr>
            <a:spLocks noGrp="1"/>
          </p:cNvSpPr>
          <p:nvPr>
            <p:ph type="title"/>
          </p:nvPr>
        </p:nvSpPr>
        <p:spPr/>
        <p:txBody>
          <a:bodyPr/>
          <a:lstStyle/>
          <a:p>
            <a:r>
              <a:rPr lang="en-US" dirty="0"/>
              <a:t>Byte Ordering Example</a:t>
            </a:r>
          </a:p>
        </p:txBody>
      </p:sp>
      <p:sp>
        <p:nvSpPr>
          <p:cNvPr id="5" name="Text Box 12">
            <a:extLst>
              <a:ext uri="{FF2B5EF4-FFF2-40B4-BE49-F238E27FC236}">
                <a16:creationId xmlns:a16="http://schemas.microsoft.com/office/drawing/2014/main" id="{B0C83D92-02F9-9F4A-BDA2-02D6F910CD58}"/>
              </a:ext>
            </a:extLst>
          </p:cNvPr>
          <p:cNvSpPr txBox="1">
            <a:spLocks noChangeArrowheads="1"/>
          </p:cNvSpPr>
          <p:nvPr>
            <p:custDataLst>
              <p:tags r:id="rId1"/>
            </p:custDataLst>
          </p:nvPr>
        </p:nvSpPr>
        <p:spPr bwMode="auto">
          <a:xfrm>
            <a:off x="2861066" y="926092"/>
            <a:ext cx="6062024" cy="1200329"/>
          </a:xfrm>
          <a:prstGeom prst="rect">
            <a:avLst/>
          </a:prstGeom>
          <a:solidFill>
            <a:schemeClr val="accent4">
              <a:lumMod val="20000"/>
              <a:lumOff val="80000"/>
            </a:schemeClr>
          </a:solidFill>
          <a:ln w="12700" cap="flat" cmpd="sng" algn="ctr">
            <a:solidFill>
              <a:schemeClr val="tx1"/>
            </a:solidFill>
            <a:prstDash val="solid"/>
            <a:miter lim="800000"/>
            <a:headEnd type="none" w="med" len="med"/>
            <a:tailEnd type="none" w="med" len="med"/>
          </a:ln>
        </p:spPr>
        <p:txBody>
          <a:bodyPr wrap="square">
            <a:spAutoFit/>
          </a:bodyPr>
          <a:lstStyle/>
          <a:p>
            <a:pPr>
              <a:lnSpc>
                <a:spcPct val="100000"/>
              </a:lnSpc>
              <a:spcBef>
                <a:spcPct val="50000"/>
              </a:spcBef>
              <a:tabLst>
                <a:tab pos="1714500" algn="l"/>
              </a:tabLst>
            </a:pPr>
            <a:r>
              <a:rPr lang="en-US" sz="2400" b="1" dirty="0">
                <a:solidFill>
                  <a:srgbClr val="0070C0"/>
                </a:solidFill>
                <a:latin typeface="Consolas" panose="020B0609020204030204" pitchFamily="49" charset="0"/>
                <a:cs typeface="Consolas" panose="020B0609020204030204" pitchFamily="49" charset="0"/>
              </a:rPr>
              <a:t>Decimal:	12345</a:t>
            </a:r>
          </a:p>
          <a:p>
            <a:pPr>
              <a:lnSpc>
                <a:spcPct val="100000"/>
              </a:lnSpc>
              <a:spcBef>
                <a:spcPts val="0"/>
              </a:spcBef>
              <a:tabLst>
                <a:tab pos="914400" algn="l"/>
              </a:tabLst>
            </a:pPr>
            <a:r>
              <a:rPr lang="en-US" sz="2400" b="1" dirty="0">
                <a:solidFill>
                  <a:srgbClr val="0070C0"/>
                </a:solidFill>
                <a:latin typeface="Consolas" panose="020B0609020204030204" pitchFamily="49" charset="0"/>
                <a:cs typeface="Consolas" panose="020B0609020204030204" pitchFamily="49" charset="0"/>
              </a:rPr>
              <a:t>Binary:  	0011  0000  0011  1001</a:t>
            </a:r>
          </a:p>
          <a:p>
            <a:pPr>
              <a:lnSpc>
                <a:spcPct val="100000"/>
              </a:lnSpc>
              <a:spcBef>
                <a:spcPts val="0"/>
              </a:spcBef>
              <a:tabLst>
                <a:tab pos="914400" algn="l"/>
              </a:tabLst>
            </a:pPr>
            <a:r>
              <a:rPr lang="en-US" sz="2400" b="1" dirty="0">
                <a:solidFill>
                  <a:srgbClr val="0070C0"/>
                </a:solidFill>
                <a:latin typeface="Consolas" panose="020B0609020204030204" pitchFamily="49" charset="0"/>
                <a:cs typeface="Consolas" panose="020B0609020204030204" pitchFamily="49" charset="0"/>
              </a:rPr>
              <a:t>Hex:	       3     0     3     9</a:t>
            </a:r>
          </a:p>
        </p:txBody>
      </p:sp>
      <p:sp>
        <p:nvSpPr>
          <p:cNvPr id="71" name="TextBox 70">
            <a:extLst>
              <a:ext uri="{FF2B5EF4-FFF2-40B4-BE49-F238E27FC236}">
                <a16:creationId xmlns:a16="http://schemas.microsoft.com/office/drawing/2014/main" id="{439CC8A7-798D-6647-B543-18E9FF86085F}"/>
              </a:ext>
            </a:extLst>
          </p:cNvPr>
          <p:cNvSpPr txBox="1"/>
          <p:nvPr>
            <p:custDataLst>
              <p:tags r:id="rId2"/>
            </p:custDataLst>
          </p:nvPr>
        </p:nvSpPr>
        <p:spPr>
          <a:xfrm>
            <a:off x="4355440" y="2397316"/>
            <a:ext cx="7321235" cy="830997"/>
          </a:xfrm>
          <a:prstGeom prst="rect">
            <a:avLst/>
          </a:prstGeom>
          <a:solidFill>
            <a:schemeClr val="accent4">
              <a:lumMod val="20000"/>
              <a:lumOff val="80000"/>
            </a:schemeClr>
          </a:solidFill>
          <a:ln>
            <a:solidFill>
              <a:srgbClr val="0070C0"/>
            </a:solidFill>
          </a:ln>
        </p:spPr>
        <p:txBody>
          <a:bodyPr wrap="none" rtlCol="0">
            <a:spAutoFit/>
          </a:bodyPr>
          <a:lstStyle/>
          <a:p>
            <a:pPr>
              <a:defRPr/>
            </a:pPr>
            <a:r>
              <a:rPr lang="en-US" sz="2400" dirty="0" err="1">
                <a:solidFill>
                  <a:srgbClr val="0070C0"/>
                </a:solidFill>
                <a:latin typeface="Consolas" panose="020B0609020204030204" pitchFamily="49" charset="0"/>
                <a:cs typeface="Consolas" panose="020B0609020204030204" pitchFamily="49" charset="0"/>
              </a:rPr>
              <a:t>int</a:t>
            </a:r>
            <a:r>
              <a:rPr lang="en-US" sz="2400" b="0" dirty="0">
                <a:solidFill>
                  <a:srgbClr val="0070C0"/>
                </a:solidFill>
                <a:latin typeface="Consolas" panose="020B0609020204030204" pitchFamily="49" charset="0"/>
                <a:cs typeface="Consolas" panose="020B0609020204030204" pitchFamily="49" charset="0"/>
              </a:rPr>
              <a:t> x = 12345;</a:t>
            </a:r>
          </a:p>
          <a:p>
            <a:pPr>
              <a:defRPr/>
            </a:pPr>
            <a:r>
              <a:rPr lang="en-US" sz="2400" b="0" dirty="0">
                <a:solidFill>
                  <a:srgbClr val="2C895B"/>
                </a:solidFill>
                <a:latin typeface="Consolas" panose="020B0609020204030204" pitchFamily="49" charset="0"/>
                <a:cs typeface="Consolas" panose="020B0609020204030204" pitchFamily="49" charset="0"/>
              </a:rPr>
              <a:t>// or x = 0x00003039</a:t>
            </a:r>
            <a:r>
              <a:rPr lang="en-US" sz="2400" b="0" dirty="0">
                <a:solidFill>
                  <a:srgbClr val="0070C0"/>
                </a:solidFill>
                <a:latin typeface="Consolas" panose="020B0609020204030204" pitchFamily="49" charset="0"/>
                <a:cs typeface="Consolas" panose="020B0609020204030204" pitchFamily="49" charset="0"/>
              </a:rPr>
              <a:t>;  // show all 32 bits</a:t>
            </a:r>
          </a:p>
        </p:txBody>
      </p:sp>
      <p:grpSp>
        <p:nvGrpSpPr>
          <p:cNvPr id="3" name="Group 2">
            <a:extLst>
              <a:ext uri="{FF2B5EF4-FFF2-40B4-BE49-F238E27FC236}">
                <a16:creationId xmlns:a16="http://schemas.microsoft.com/office/drawing/2014/main" id="{75F60B47-FDBE-1047-8912-D5D2D33D7B57}"/>
              </a:ext>
            </a:extLst>
          </p:cNvPr>
          <p:cNvGrpSpPr/>
          <p:nvPr/>
        </p:nvGrpSpPr>
        <p:grpSpPr>
          <a:xfrm>
            <a:off x="2778340" y="3371998"/>
            <a:ext cx="6227477" cy="3110899"/>
            <a:chOff x="2824470" y="3371998"/>
            <a:chExt cx="6227477" cy="3110899"/>
          </a:xfrm>
        </p:grpSpPr>
        <p:grpSp>
          <p:nvGrpSpPr>
            <p:cNvPr id="6" name="Group 13">
              <a:extLst>
                <a:ext uri="{FF2B5EF4-FFF2-40B4-BE49-F238E27FC236}">
                  <a16:creationId xmlns:a16="http://schemas.microsoft.com/office/drawing/2014/main" id="{EA1DCFE7-9FDA-724B-89E5-C8BBAEB408C9}"/>
                </a:ext>
              </a:extLst>
            </p:cNvPr>
            <p:cNvGrpSpPr>
              <a:grpSpLocks/>
            </p:cNvGrpSpPr>
            <p:nvPr>
              <p:custDataLst>
                <p:tags r:id="rId3"/>
              </p:custDataLst>
            </p:nvPr>
          </p:nvGrpSpPr>
          <p:grpSpPr bwMode="auto">
            <a:xfrm>
              <a:off x="3858587" y="4266220"/>
              <a:ext cx="1091100" cy="2167170"/>
              <a:chOff x="1152" y="2160"/>
              <a:chExt cx="384" cy="768"/>
            </a:xfrm>
          </p:grpSpPr>
          <p:sp>
            <p:nvSpPr>
              <p:cNvPr id="7" name="Rectangle 4">
                <a:extLst>
                  <a:ext uri="{FF2B5EF4-FFF2-40B4-BE49-F238E27FC236}">
                    <a16:creationId xmlns:a16="http://schemas.microsoft.com/office/drawing/2014/main" id="{1470CC9E-4830-DD4F-8BB2-2AC359A5A3C2}"/>
                  </a:ext>
                </a:extLst>
              </p:cNvPr>
              <p:cNvSpPr>
                <a:spLocks noChangeArrowheads="1"/>
              </p:cNvSpPr>
              <p:nvPr>
                <p:custDataLst>
                  <p:tags r:id="rId24"/>
                </p:custDataLst>
              </p:nvPr>
            </p:nvSpPr>
            <p:spPr bwMode="auto">
              <a:xfrm>
                <a:off x="1152" y="2160"/>
                <a:ext cx="384" cy="192"/>
              </a:xfrm>
              <a:prstGeom prst="rect">
                <a:avLst/>
              </a:prstGeom>
              <a:solidFill>
                <a:schemeClr val="accent3">
                  <a:lumMod val="20000"/>
                  <a:lumOff val="80000"/>
                </a:schemeClr>
              </a:solidFill>
              <a:ln w="25400">
                <a:solidFill>
                  <a:schemeClr val="tx1"/>
                </a:solidFill>
                <a:miter lim="800000"/>
                <a:headEnd/>
                <a:tailEnd/>
              </a:ln>
            </p:spPr>
            <p:txBody>
              <a:bodyPr wrap="none" anchor="ctr"/>
              <a:lstStyle/>
              <a:p>
                <a:pPr algn="ctr">
                  <a:lnSpc>
                    <a:spcPct val="100000"/>
                  </a:lnSpc>
                </a:pPr>
                <a:r>
                  <a:rPr lang="en-US" sz="2400" b="0" dirty="0">
                    <a:latin typeface="Roboto Regular" charset="0"/>
                    <a:cs typeface="Roboto Regular" charset="0"/>
                  </a:rPr>
                  <a:t>39</a:t>
                </a:r>
              </a:p>
            </p:txBody>
          </p:sp>
          <p:sp>
            <p:nvSpPr>
              <p:cNvPr id="8" name="Rectangle 5">
                <a:extLst>
                  <a:ext uri="{FF2B5EF4-FFF2-40B4-BE49-F238E27FC236}">
                    <a16:creationId xmlns:a16="http://schemas.microsoft.com/office/drawing/2014/main" id="{FE1DD742-DB6F-0649-94CB-20861D9A83B6}"/>
                  </a:ext>
                </a:extLst>
              </p:cNvPr>
              <p:cNvSpPr>
                <a:spLocks noChangeArrowheads="1"/>
              </p:cNvSpPr>
              <p:nvPr>
                <p:custDataLst>
                  <p:tags r:id="rId25"/>
                </p:custDataLst>
              </p:nvPr>
            </p:nvSpPr>
            <p:spPr bwMode="auto">
              <a:xfrm>
                <a:off x="1152" y="2352"/>
                <a:ext cx="384" cy="192"/>
              </a:xfrm>
              <a:prstGeom prst="rect">
                <a:avLst/>
              </a:prstGeom>
              <a:solidFill>
                <a:schemeClr val="accent1">
                  <a:lumMod val="20000"/>
                  <a:lumOff val="80000"/>
                </a:schemeClr>
              </a:solidFill>
              <a:ln w="25400">
                <a:solidFill>
                  <a:schemeClr val="tx1"/>
                </a:solidFill>
                <a:miter lim="800000"/>
                <a:headEnd/>
                <a:tailEnd/>
              </a:ln>
            </p:spPr>
            <p:txBody>
              <a:bodyPr wrap="none" anchor="ctr"/>
              <a:lstStyle/>
              <a:p>
                <a:pPr algn="ctr">
                  <a:lnSpc>
                    <a:spcPct val="100000"/>
                  </a:lnSpc>
                </a:pPr>
                <a:r>
                  <a:rPr lang="en-US" sz="2400" b="0" dirty="0">
                    <a:latin typeface="Roboto Regular" charset="0"/>
                    <a:cs typeface="Roboto Regular" charset="0"/>
                  </a:rPr>
                  <a:t>30</a:t>
                </a:r>
              </a:p>
            </p:txBody>
          </p:sp>
          <p:sp>
            <p:nvSpPr>
              <p:cNvPr id="9" name="Rectangle 6">
                <a:extLst>
                  <a:ext uri="{FF2B5EF4-FFF2-40B4-BE49-F238E27FC236}">
                    <a16:creationId xmlns:a16="http://schemas.microsoft.com/office/drawing/2014/main" id="{F32AF09D-3E75-E947-B3FC-B8A93CF02774}"/>
                  </a:ext>
                </a:extLst>
              </p:cNvPr>
              <p:cNvSpPr>
                <a:spLocks noChangeArrowheads="1"/>
              </p:cNvSpPr>
              <p:nvPr>
                <p:custDataLst>
                  <p:tags r:id="rId26"/>
                </p:custDataLst>
              </p:nvPr>
            </p:nvSpPr>
            <p:spPr bwMode="auto">
              <a:xfrm>
                <a:off x="1152" y="2544"/>
                <a:ext cx="384" cy="192"/>
              </a:xfrm>
              <a:prstGeom prst="rect">
                <a:avLst/>
              </a:prstGeom>
              <a:solidFill>
                <a:schemeClr val="accent4">
                  <a:lumMod val="20000"/>
                  <a:lumOff val="80000"/>
                </a:schemeClr>
              </a:solidFill>
              <a:ln w="25400">
                <a:solidFill>
                  <a:schemeClr val="tx1"/>
                </a:solidFill>
                <a:miter lim="800000"/>
                <a:headEnd/>
                <a:tailEnd/>
              </a:ln>
            </p:spPr>
            <p:txBody>
              <a:bodyPr wrap="none" anchor="ctr"/>
              <a:lstStyle/>
              <a:p>
                <a:pPr algn="ctr">
                  <a:lnSpc>
                    <a:spcPct val="100000"/>
                  </a:lnSpc>
                </a:pPr>
                <a:r>
                  <a:rPr lang="en-US" sz="2400" b="0" dirty="0">
                    <a:latin typeface="Roboto Regular" charset="0"/>
                    <a:cs typeface="Roboto Regular" charset="0"/>
                  </a:rPr>
                  <a:t>00</a:t>
                </a:r>
              </a:p>
            </p:txBody>
          </p:sp>
          <p:sp>
            <p:nvSpPr>
              <p:cNvPr id="10" name="Rectangle 7">
                <a:extLst>
                  <a:ext uri="{FF2B5EF4-FFF2-40B4-BE49-F238E27FC236}">
                    <a16:creationId xmlns:a16="http://schemas.microsoft.com/office/drawing/2014/main" id="{EDB530D6-20D2-C549-8CBA-B6FF66070996}"/>
                  </a:ext>
                </a:extLst>
              </p:cNvPr>
              <p:cNvSpPr>
                <a:spLocks noChangeArrowheads="1"/>
              </p:cNvSpPr>
              <p:nvPr>
                <p:custDataLst>
                  <p:tags r:id="rId27"/>
                </p:custDataLst>
              </p:nvPr>
            </p:nvSpPr>
            <p:spPr bwMode="auto">
              <a:xfrm>
                <a:off x="1152" y="2736"/>
                <a:ext cx="384" cy="192"/>
              </a:xfrm>
              <a:prstGeom prst="rect">
                <a:avLst/>
              </a:prstGeom>
              <a:solidFill>
                <a:schemeClr val="bg1">
                  <a:lumMod val="95000"/>
                </a:schemeClr>
              </a:solidFill>
              <a:ln w="25400">
                <a:solidFill>
                  <a:schemeClr val="tx1"/>
                </a:solidFill>
                <a:miter lim="800000"/>
                <a:headEnd/>
                <a:tailEnd/>
              </a:ln>
            </p:spPr>
            <p:txBody>
              <a:bodyPr wrap="none" anchor="ctr"/>
              <a:lstStyle/>
              <a:p>
                <a:pPr algn="ctr">
                  <a:lnSpc>
                    <a:spcPct val="100000"/>
                  </a:lnSpc>
                </a:pPr>
                <a:r>
                  <a:rPr lang="en-US" sz="2400" b="0" dirty="0">
                    <a:latin typeface="Roboto Regular" charset="0"/>
                    <a:cs typeface="Roboto Regular" charset="0"/>
                  </a:rPr>
                  <a:t>00</a:t>
                </a:r>
              </a:p>
            </p:txBody>
          </p:sp>
        </p:grpSp>
        <p:sp>
          <p:nvSpPr>
            <p:cNvPr id="11" name="Text Box 14">
              <a:extLst>
                <a:ext uri="{FF2B5EF4-FFF2-40B4-BE49-F238E27FC236}">
                  <a16:creationId xmlns:a16="http://schemas.microsoft.com/office/drawing/2014/main" id="{EF4D6773-51E9-DA40-B265-42D1A3E736C4}"/>
                </a:ext>
              </a:extLst>
            </p:cNvPr>
            <p:cNvSpPr txBox="1">
              <a:spLocks noChangeArrowheads="1"/>
            </p:cNvSpPr>
            <p:nvPr>
              <p:custDataLst>
                <p:tags r:id="rId4"/>
              </p:custDataLst>
            </p:nvPr>
          </p:nvSpPr>
          <p:spPr bwMode="auto">
            <a:xfrm>
              <a:off x="6554177" y="3396402"/>
              <a:ext cx="1883849" cy="830997"/>
            </a:xfrm>
            <a:prstGeom prst="rect">
              <a:avLst/>
            </a:prstGeom>
            <a:noFill/>
            <a:ln w="25400">
              <a:noFill/>
              <a:miter lim="800000"/>
              <a:headEnd/>
              <a:tailEnd/>
            </a:ln>
          </p:spPr>
          <p:txBody>
            <a:bodyPr wrap="none">
              <a:spAutoFit/>
            </a:bodyPr>
            <a:lstStyle/>
            <a:p>
              <a:pPr>
                <a:lnSpc>
                  <a:spcPct val="100000"/>
                </a:lnSpc>
              </a:pPr>
              <a:r>
                <a:rPr lang="en-US" sz="2400" b="0" dirty="0">
                  <a:solidFill>
                    <a:srgbClr val="FF0000"/>
                  </a:solidFill>
                  <a:latin typeface="Calibri" panose="020F0502020204030204" pitchFamily="34" charset="0"/>
                  <a:cs typeface="Calibri" panose="020F0502020204030204" pitchFamily="34" charset="0"/>
                </a:rPr>
                <a:t>IA32, </a:t>
              </a:r>
              <a:r>
                <a:rPr lang="en-US" sz="2400" dirty="0">
                  <a:solidFill>
                    <a:srgbClr val="FF0000"/>
                  </a:solidFill>
                  <a:latin typeface="Calibri" panose="020F0502020204030204" pitchFamily="34" charset="0"/>
                  <a:cs typeface="Calibri" panose="020F0502020204030204" pitchFamily="34" charset="0"/>
                </a:rPr>
                <a:t>ARM32</a:t>
              </a:r>
              <a:br>
                <a:rPr lang="en-US" sz="2400" b="0" dirty="0">
                  <a:solidFill>
                    <a:srgbClr val="FF0000"/>
                  </a:solidFill>
                  <a:latin typeface="Calibri" panose="020F0502020204030204" pitchFamily="34" charset="0"/>
                  <a:cs typeface="Calibri" panose="020F0502020204030204" pitchFamily="34" charset="0"/>
                </a:rPr>
              </a:br>
              <a:r>
                <a:rPr lang="en-US" sz="2400" b="0" dirty="0">
                  <a:solidFill>
                    <a:schemeClr val="tx2"/>
                  </a:solidFill>
                  <a:latin typeface="Calibri" panose="020F0502020204030204" pitchFamily="34" charset="0"/>
                  <a:cs typeface="Calibri" panose="020F0502020204030204" pitchFamily="34" charset="0"/>
                </a:rPr>
                <a:t>(little-endian)</a:t>
              </a:r>
            </a:p>
          </p:txBody>
        </p:sp>
        <p:grpSp>
          <p:nvGrpSpPr>
            <p:cNvPr id="12" name="Group 105">
              <a:extLst>
                <a:ext uri="{FF2B5EF4-FFF2-40B4-BE49-F238E27FC236}">
                  <a16:creationId xmlns:a16="http://schemas.microsoft.com/office/drawing/2014/main" id="{A315046E-15D8-0A41-B003-76FD9C868924}"/>
                </a:ext>
              </a:extLst>
            </p:cNvPr>
            <p:cNvGrpSpPr>
              <a:grpSpLocks/>
            </p:cNvGrpSpPr>
            <p:nvPr>
              <p:custDataLst>
                <p:tags r:id="rId5"/>
              </p:custDataLst>
            </p:nvPr>
          </p:nvGrpSpPr>
          <p:grpSpPr bwMode="auto">
            <a:xfrm>
              <a:off x="4949309" y="4537117"/>
              <a:ext cx="1909426" cy="1625379"/>
              <a:chOff x="960" y="1920"/>
              <a:chExt cx="672" cy="576"/>
            </a:xfrm>
          </p:grpSpPr>
          <p:sp>
            <p:nvSpPr>
              <p:cNvPr id="13" name="Line 23">
                <a:extLst>
                  <a:ext uri="{FF2B5EF4-FFF2-40B4-BE49-F238E27FC236}">
                    <a16:creationId xmlns:a16="http://schemas.microsoft.com/office/drawing/2014/main" id="{4DFEFC94-3FB9-0F41-8486-F6D19C90949D}"/>
                  </a:ext>
                </a:extLst>
              </p:cNvPr>
              <p:cNvSpPr>
                <a:spLocks noChangeShapeType="1"/>
              </p:cNvSpPr>
              <p:nvPr>
                <p:custDataLst>
                  <p:tags r:id="rId20"/>
                </p:custDataLst>
              </p:nvPr>
            </p:nvSpPr>
            <p:spPr bwMode="auto">
              <a:xfrm>
                <a:off x="960" y="1920"/>
                <a:ext cx="672" cy="576"/>
              </a:xfrm>
              <a:prstGeom prst="line">
                <a:avLst/>
              </a:prstGeom>
              <a:noFill/>
              <a:ln w="25400">
                <a:solidFill>
                  <a:schemeClr val="tx1"/>
                </a:solidFill>
                <a:round/>
                <a:headEnd type="triangle" w="med" len="med"/>
                <a:tailEnd type="triangle" w="med" len="med"/>
              </a:ln>
            </p:spPr>
            <p:txBody>
              <a:bodyPr wrap="none" anchor="ctr"/>
              <a:lstStyle/>
              <a:p>
                <a:endParaRPr lang="en-US" sz="2400" b="0" dirty="0">
                  <a:latin typeface="Roboto Regular" charset="0"/>
                  <a:cs typeface="Roboto Regular" charset="0"/>
                </a:endParaRPr>
              </a:p>
            </p:txBody>
          </p:sp>
          <p:sp>
            <p:nvSpPr>
              <p:cNvPr id="14" name="Line 24">
                <a:extLst>
                  <a:ext uri="{FF2B5EF4-FFF2-40B4-BE49-F238E27FC236}">
                    <a16:creationId xmlns:a16="http://schemas.microsoft.com/office/drawing/2014/main" id="{31C080FD-E520-6B4F-8F22-22661D242575}"/>
                  </a:ext>
                </a:extLst>
              </p:cNvPr>
              <p:cNvSpPr>
                <a:spLocks noChangeShapeType="1"/>
              </p:cNvSpPr>
              <p:nvPr>
                <p:custDataLst>
                  <p:tags r:id="rId21"/>
                </p:custDataLst>
              </p:nvPr>
            </p:nvSpPr>
            <p:spPr bwMode="auto">
              <a:xfrm>
                <a:off x="960" y="2112"/>
                <a:ext cx="672" cy="192"/>
              </a:xfrm>
              <a:prstGeom prst="line">
                <a:avLst/>
              </a:prstGeom>
              <a:noFill/>
              <a:ln w="25400">
                <a:solidFill>
                  <a:schemeClr val="tx1"/>
                </a:solidFill>
                <a:round/>
                <a:headEnd type="triangle" w="med" len="med"/>
                <a:tailEnd type="triangle" w="med" len="med"/>
              </a:ln>
            </p:spPr>
            <p:txBody>
              <a:bodyPr wrap="none" anchor="ctr"/>
              <a:lstStyle/>
              <a:p>
                <a:endParaRPr lang="en-US" sz="2400" b="0" dirty="0">
                  <a:latin typeface="Roboto Regular" charset="0"/>
                  <a:cs typeface="Roboto Regular" charset="0"/>
                </a:endParaRPr>
              </a:p>
            </p:txBody>
          </p:sp>
          <p:sp>
            <p:nvSpPr>
              <p:cNvPr id="15" name="Line 25">
                <a:extLst>
                  <a:ext uri="{FF2B5EF4-FFF2-40B4-BE49-F238E27FC236}">
                    <a16:creationId xmlns:a16="http://schemas.microsoft.com/office/drawing/2014/main" id="{1DAACD7E-D451-3E40-B615-CA53E695F946}"/>
                  </a:ext>
                </a:extLst>
              </p:cNvPr>
              <p:cNvSpPr>
                <a:spLocks noChangeShapeType="1"/>
              </p:cNvSpPr>
              <p:nvPr>
                <p:custDataLst>
                  <p:tags r:id="rId22"/>
                </p:custDataLst>
              </p:nvPr>
            </p:nvSpPr>
            <p:spPr bwMode="auto">
              <a:xfrm flipV="1">
                <a:off x="960" y="2112"/>
                <a:ext cx="672" cy="192"/>
              </a:xfrm>
              <a:prstGeom prst="line">
                <a:avLst/>
              </a:prstGeom>
              <a:noFill/>
              <a:ln w="25400">
                <a:solidFill>
                  <a:schemeClr val="tx1"/>
                </a:solidFill>
                <a:round/>
                <a:headEnd type="triangle" w="med" len="med"/>
                <a:tailEnd type="triangle" w="med" len="med"/>
              </a:ln>
            </p:spPr>
            <p:txBody>
              <a:bodyPr wrap="none" anchor="ctr"/>
              <a:lstStyle/>
              <a:p>
                <a:endParaRPr lang="en-US" sz="2400" b="0" dirty="0">
                  <a:latin typeface="Roboto Regular" charset="0"/>
                  <a:cs typeface="Roboto Regular" charset="0"/>
                </a:endParaRPr>
              </a:p>
            </p:txBody>
          </p:sp>
          <p:sp>
            <p:nvSpPr>
              <p:cNvPr id="16" name="Line 28">
                <a:extLst>
                  <a:ext uri="{FF2B5EF4-FFF2-40B4-BE49-F238E27FC236}">
                    <a16:creationId xmlns:a16="http://schemas.microsoft.com/office/drawing/2014/main" id="{23170BBD-CF52-AB4B-8049-BB5B9849EDD1}"/>
                  </a:ext>
                </a:extLst>
              </p:cNvPr>
              <p:cNvSpPr>
                <a:spLocks noChangeShapeType="1"/>
              </p:cNvSpPr>
              <p:nvPr>
                <p:custDataLst>
                  <p:tags r:id="rId23"/>
                </p:custDataLst>
              </p:nvPr>
            </p:nvSpPr>
            <p:spPr bwMode="auto">
              <a:xfrm flipV="1">
                <a:off x="960" y="1920"/>
                <a:ext cx="672" cy="576"/>
              </a:xfrm>
              <a:prstGeom prst="line">
                <a:avLst/>
              </a:prstGeom>
              <a:noFill/>
              <a:ln w="25400">
                <a:solidFill>
                  <a:schemeClr val="tx1"/>
                </a:solidFill>
                <a:round/>
                <a:headEnd type="triangle" w="med" len="med"/>
                <a:tailEnd type="triangle" w="med" len="med"/>
              </a:ln>
            </p:spPr>
            <p:txBody>
              <a:bodyPr wrap="none" anchor="ctr"/>
              <a:lstStyle/>
              <a:p>
                <a:endParaRPr lang="en-US" sz="2400" b="0" dirty="0">
                  <a:latin typeface="Roboto Regular" charset="0"/>
                  <a:cs typeface="Roboto Regular" charset="0"/>
                </a:endParaRPr>
              </a:p>
            </p:txBody>
          </p:sp>
        </p:grpSp>
        <p:grpSp>
          <p:nvGrpSpPr>
            <p:cNvPr id="41" name="Group 29">
              <a:extLst>
                <a:ext uri="{FF2B5EF4-FFF2-40B4-BE49-F238E27FC236}">
                  <a16:creationId xmlns:a16="http://schemas.microsoft.com/office/drawing/2014/main" id="{096A661E-A287-A949-B16C-BD3C47FA2B8B}"/>
                </a:ext>
              </a:extLst>
            </p:cNvPr>
            <p:cNvGrpSpPr>
              <a:grpSpLocks/>
            </p:cNvGrpSpPr>
            <p:nvPr>
              <p:custDataLst>
                <p:tags r:id="rId6"/>
              </p:custDataLst>
            </p:nvPr>
          </p:nvGrpSpPr>
          <p:grpSpPr bwMode="auto">
            <a:xfrm>
              <a:off x="6858735" y="4266220"/>
              <a:ext cx="1091100" cy="2167170"/>
              <a:chOff x="1632" y="2064"/>
              <a:chExt cx="384" cy="768"/>
            </a:xfrm>
          </p:grpSpPr>
          <p:sp>
            <p:nvSpPr>
              <p:cNvPr id="42" name="Rectangle 16">
                <a:extLst>
                  <a:ext uri="{FF2B5EF4-FFF2-40B4-BE49-F238E27FC236}">
                    <a16:creationId xmlns:a16="http://schemas.microsoft.com/office/drawing/2014/main" id="{B21188D5-C485-094D-92FE-9C984242873C}"/>
                  </a:ext>
                </a:extLst>
              </p:cNvPr>
              <p:cNvSpPr>
                <a:spLocks noChangeArrowheads="1"/>
              </p:cNvSpPr>
              <p:nvPr>
                <p:custDataLst>
                  <p:tags r:id="rId16"/>
                </p:custDataLst>
              </p:nvPr>
            </p:nvSpPr>
            <p:spPr bwMode="auto">
              <a:xfrm>
                <a:off x="1632" y="2448"/>
                <a:ext cx="384" cy="192"/>
              </a:xfrm>
              <a:prstGeom prst="rect">
                <a:avLst/>
              </a:prstGeom>
              <a:solidFill>
                <a:schemeClr val="accent3">
                  <a:lumMod val="20000"/>
                  <a:lumOff val="80000"/>
                </a:schemeClr>
              </a:solidFill>
              <a:ln w="25400">
                <a:solidFill>
                  <a:schemeClr val="tx1"/>
                </a:solidFill>
                <a:miter lim="800000"/>
                <a:headEnd/>
                <a:tailEnd/>
              </a:ln>
            </p:spPr>
            <p:txBody>
              <a:bodyPr wrap="none" anchor="ctr"/>
              <a:lstStyle/>
              <a:p>
                <a:pPr algn="ctr">
                  <a:lnSpc>
                    <a:spcPct val="100000"/>
                  </a:lnSpc>
                </a:pPr>
                <a:r>
                  <a:rPr lang="en-US" sz="2400" b="0" dirty="0">
                    <a:latin typeface="Roboto Regular" charset="0"/>
                    <a:cs typeface="Roboto Regular" charset="0"/>
                  </a:rPr>
                  <a:t>30</a:t>
                </a:r>
              </a:p>
            </p:txBody>
          </p:sp>
          <p:sp>
            <p:nvSpPr>
              <p:cNvPr id="43" name="Rectangle 17">
                <a:extLst>
                  <a:ext uri="{FF2B5EF4-FFF2-40B4-BE49-F238E27FC236}">
                    <a16:creationId xmlns:a16="http://schemas.microsoft.com/office/drawing/2014/main" id="{D7F1594E-C520-A347-B95F-88BF1A2C5B8D}"/>
                  </a:ext>
                </a:extLst>
              </p:cNvPr>
              <p:cNvSpPr>
                <a:spLocks noChangeArrowheads="1"/>
              </p:cNvSpPr>
              <p:nvPr>
                <p:custDataLst>
                  <p:tags r:id="rId17"/>
                </p:custDataLst>
              </p:nvPr>
            </p:nvSpPr>
            <p:spPr bwMode="auto">
              <a:xfrm>
                <a:off x="1632" y="2640"/>
                <a:ext cx="384" cy="192"/>
              </a:xfrm>
              <a:prstGeom prst="rect">
                <a:avLst/>
              </a:prstGeom>
              <a:solidFill>
                <a:srgbClr val="F3E9D5"/>
              </a:solidFill>
              <a:ln w="25400">
                <a:solidFill>
                  <a:schemeClr val="tx1"/>
                </a:solidFill>
                <a:miter lim="800000"/>
                <a:headEnd/>
                <a:tailEnd/>
              </a:ln>
            </p:spPr>
            <p:txBody>
              <a:bodyPr wrap="none" anchor="ctr"/>
              <a:lstStyle/>
              <a:p>
                <a:pPr algn="ctr">
                  <a:lnSpc>
                    <a:spcPct val="100000"/>
                  </a:lnSpc>
                </a:pPr>
                <a:r>
                  <a:rPr lang="en-US" sz="2400" b="0" dirty="0">
                    <a:latin typeface="Roboto Regular" charset="0"/>
                    <a:cs typeface="Roboto Regular" charset="0"/>
                  </a:rPr>
                  <a:t>39</a:t>
                </a:r>
              </a:p>
            </p:txBody>
          </p:sp>
          <p:sp>
            <p:nvSpPr>
              <p:cNvPr id="44" name="Rectangle 18">
                <a:extLst>
                  <a:ext uri="{FF2B5EF4-FFF2-40B4-BE49-F238E27FC236}">
                    <a16:creationId xmlns:a16="http://schemas.microsoft.com/office/drawing/2014/main" id="{73DF2240-3409-B54A-ACC2-7DB5B438A901}"/>
                  </a:ext>
                </a:extLst>
              </p:cNvPr>
              <p:cNvSpPr>
                <a:spLocks noChangeArrowheads="1"/>
              </p:cNvSpPr>
              <p:nvPr>
                <p:custDataLst>
                  <p:tags r:id="rId18"/>
                </p:custDataLst>
              </p:nvPr>
            </p:nvSpPr>
            <p:spPr bwMode="auto">
              <a:xfrm>
                <a:off x="1632" y="2064"/>
                <a:ext cx="384" cy="192"/>
              </a:xfrm>
              <a:prstGeom prst="rect">
                <a:avLst/>
              </a:prstGeom>
              <a:solidFill>
                <a:schemeClr val="bg1">
                  <a:lumMod val="95000"/>
                </a:schemeClr>
              </a:solidFill>
              <a:ln w="25400">
                <a:solidFill>
                  <a:schemeClr val="tx1"/>
                </a:solidFill>
                <a:miter lim="800000"/>
                <a:headEnd/>
                <a:tailEnd/>
              </a:ln>
            </p:spPr>
            <p:txBody>
              <a:bodyPr wrap="none" anchor="ctr"/>
              <a:lstStyle/>
              <a:p>
                <a:pPr algn="ctr">
                  <a:lnSpc>
                    <a:spcPct val="100000"/>
                  </a:lnSpc>
                </a:pPr>
                <a:r>
                  <a:rPr lang="en-US" sz="2400" b="0" dirty="0">
                    <a:latin typeface="Roboto Regular" charset="0"/>
                    <a:cs typeface="Roboto Regular" charset="0"/>
                  </a:rPr>
                  <a:t>00</a:t>
                </a:r>
              </a:p>
            </p:txBody>
          </p:sp>
          <p:sp>
            <p:nvSpPr>
              <p:cNvPr id="45" name="Rectangle 19">
                <a:extLst>
                  <a:ext uri="{FF2B5EF4-FFF2-40B4-BE49-F238E27FC236}">
                    <a16:creationId xmlns:a16="http://schemas.microsoft.com/office/drawing/2014/main" id="{EFD7603E-F7BC-6F45-979A-92260D4BC06E}"/>
                  </a:ext>
                </a:extLst>
              </p:cNvPr>
              <p:cNvSpPr>
                <a:spLocks noChangeArrowheads="1"/>
              </p:cNvSpPr>
              <p:nvPr>
                <p:custDataLst>
                  <p:tags r:id="rId19"/>
                </p:custDataLst>
              </p:nvPr>
            </p:nvSpPr>
            <p:spPr bwMode="auto">
              <a:xfrm>
                <a:off x="1632" y="2256"/>
                <a:ext cx="384" cy="192"/>
              </a:xfrm>
              <a:prstGeom prst="rect">
                <a:avLst/>
              </a:prstGeom>
              <a:solidFill>
                <a:schemeClr val="accent4">
                  <a:lumMod val="20000"/>
                  <a:lumOff val="80000"/>
                </a:schemeClr>
              </a:solidFill>
              <a:ln w="25400">
                <a:solidFill>
                  <a:schemeClr val="tx1"/>
                </a:solidFill>
                <a:miter lim="800000"/>
                <a:headEnd/>
                <a:tailEnd/>
              </a:ln>
            </p:spPr>
            <p:txBody>
              <a:bodyPr wrap="none" anchor="ctr"/>
              <a:lstStyle/>
              <a:p>
                <a:pPr algn="ctr">
                  <a:lnSpc>
                    <a:spcPct val="100000"/>
                  </a:lnSpc>
                </a:pPr>
                <a:r>
                  <a:rPr lang="en-US" sz="2400" b="0" dirty="0">
                    <a:latin typeface="Roboto Regular" charset="0"/>
                    <a:cs typeface="Roboto Regular" charset="0"/>
                  </a:rPr>
                  <a:t>00</a:t>
                </a:r>
              </a:p>
            </p:txBody>
          </p:sp>
        </p:grpSp>
        <p:sp>
          <p:nvSpPr>
            <p:cNvPr id="46" name="Text Box 20">
              <a:extLst>
                <a:ext uri="{FF2B5EF4-FFF2-40B4-BE49-F238E27FC236}">
                  <a16:creationId xmlns:a16="http://schemas.microsoft.com/office/drawing/2014/main" id="{36772581-1517-B347-9EE3-707C3AC98491}"/>
                </a:ext>
              </a:extLst>
            </p:cNvPr>
            <p:cNvSpPr txBox="1">
              <a:spLocks noChangeArrowheads="1"/>
            </p:cNvSpPr>
            <p:nvPr>
              <p:custDataLst>
                <p:tags r:id="rId7"/>
              </p:custDataLst>
            </p:nvPr>
          </p:nvSpPr>
          <p:spPr bwMode="auto">
            <a:xfrm>
              <a:off x="3554387" y="3371998"/>
              <a:ext cx="1699503" cy="830997"/>
            </a:xfrm>
            <a:prstGeom prst="rect">
              <a:avLst/>
            </a:prstGeom>
            <a:noFill/>
            <a:ln w="25400">
              <a:noFill/>
              <a:miter lim="800000"/>
              <a:headEnd/>
              <a:tailEnd/>
            </a:ln>
          </p:spPr>
          <p:txBody>
            <a:bodyPr wrap="none">
              <a:spAutoFit/>
            </a:bodyPr>
            <a:lstStyle/>
            <a:p>
              <a:pPr algn="ctr">
                <a:lnSpc>
                  <a:spcPct val="100000"/>
                </a:lnSpc>
              </a:pPr>
              <a:br>
                <a:rPr lang="en-US" sz="2400" b="0" dirty="0">
                  <a:solidFill>
                    <a:srgbClr val="FF0000"/>
                  </a:solidFill>
                  <a:latin typeface="Calibri" panose="020F0502020204030204" pitchFamily="34" charset="0"/>
                  <a:cs typeface="Calibri" panose="020F0502020204030204" pitchFamily="34" charset="0"/>
                </a:rPr>
              </a:br>
              <a:r>
                <a:rPr lang="en-US" sz="2400" b="0" dirty="0">
                  <a:solidFill>
                    <a:schemeClr val="tx2"/>
                  </a:solidFill>
                  <a:latin typeface="Calibri" panose="020F0502020204030204" pitchFamily="34" charset="0"/>
                  <a:cs typeface="Calibri" panose="020F0502020204030204" pitchFamily="34" charset="0"/>
                </a:rPr>
                <a:t>(big-endian)</a:t>
              </a:r>
            </a:p>
          </p:txBody>
        </p:sp>
        <p:sp>
          <p:nvSpPr>
            <p:cNvPr id="73" name="Rectangle 4">
              <a:extLst>
                <a:ext uri="{FF2B5EF4-FFF2-40B4-BE49-F238E27FC236}">
                  <a16:creationId xmlns:a16="http://schemas.microsoft.com/office/drawing/2014/main" id="{E4F68A07-A55B-BD47-B5FF-3F8E44569C4B}"/>
                </a:ext>
              </a:extLst>
            </p:cNvPr>
            <p:cNvSpPr>
              <a:spLocks noChangeArrowheads="1"/>
            </p:cNvSpPr>
            <p:nvPr>
              <p:custDataLst>
                <p:tags r:id="rId8"/>
              </p:custDataLst>
            </p:nvPr>
          </p:nvSpPr>
          <p:spPr bwMode="auto">
            <a:xfrm>
              <a:off x="2824470" y="5941103"/>
              <a:ext cx="1091100" cy="541794"/>
            </a:xfrm>
            <a:prstGeom prst="rect">
              <a:avLst/>
            </a:prstGeom>
            <a:noFill/>
            <a:ln w="25400">
              <a:noFill/>
              <a:miter lim="800000"/>
              <a:headEnd/>
              <a:tailEnd/>
            </a:ln>
          </p:spPr>
          <p:txBody>
            <a:bodyPr wrap="none" anchor="ctr"/>
            <a:lstStyle/>
            <a:p>
              <a:pPr algn="ctr">
                <a:lnSpc>
                  <a:spcPct val="100000"/>
                </a:lnSpc>
              </a:pPr>
              <a:r>
                <a:rPr lang="en-US" sz="2400" b="0" dirty="0">
                  <a:solidFill>
                    <a:srgbClr val="4B2A85"/>
                  </a:solidFill>
                  <a:latin typeface="Calibri" panose="020F0502020204030204" pitchFamily="34" charset="0"/>
                  <a:cs typeface="Calibri" panose="020F0502020204030204" pitchFamily="34" charset="0"/>
                </a:rPr>
                <a:t>0x00</a:t>
              </a:r>
            </a:p>
          </p:txBody>
        </p:sp>
        <p:sp>
          <p:nvSpPr>
            <p:cNvPr id="74" name="Rectangle 5">
              <a:extLst>
                <a:ext uri="{FF2B5EF4-FFF2-40B4-BE49-F238E27FC236}">
                  <a16:creationId xmlns:a16="http://schemas.microsoft.com/office/drawing/2014/main" id="{7F396CA1-B800-4E49-B4A4-AB18DA4EC20B}"/>
                </a:ext>
              </a:extLst>
            </p:cNvPr>
            <p:cNvSpPr>
              <a:spLocks noChangeArrowheads="1"/>
            </p:cNvSpPr>
            <p:nvPr>
              <p:custDataLst>
                <p:tags r:id="rId9"/>
              </p:custDataLst>
            </p:nvPr>
          </p:nvSpPr>
          <p:spPr bwMode="auto">
            <a:xfrm>
              <a:off x="2881830" y="5300303"/>
              <a:ext cx="1091100" cy="541794"/>
            </a:xfrm>
            <a:prstGeom prst="rect">
              <a:avLst/>
            </a:prstGeom>
            <a:noFill/>
            <a:ln w="25400">
              <a:noFill/>
              <a:miter lim="800000"/>
              <a:headEnd/>
              <a:tailEnd/>
            </a:ln>
          </p:spPr>
          <p:txBody>
            <a:bodyPr wrap="none" anchor="ctr"/>
            <a:lstStyle/>
            <a:p>
              <a:pPr algn="ctr">
                <a:lnSpc>
                  <a:spcPct val="100000"/>
                </a:lnSpc>
              </a:pPr>
              <a:r>
                <a:rPr lang="en-US" sz="2400" b="0" dirty="0">
                  <a:solidFill>
                    <a:srgbClr val="4B2A85"/>
                  </a:solidFill>
                  <a:latin typeface="Calibri" panose="020F0502020204030204" pitchFamily="34" charset="0"/>
                  <a:cs typeface="Calibri" panose="020F0502020204030204" pitchFamily="34" charset="0"/>
                </a:rPr>
                <a:t>0x01</a:t>
              </a:r>
            </a:p>
          </p:txBody>
        </p:sp>
        <p:sp>
          <p:nvSpPr>
            <p:cNvPr id="75" name="Rectangle 6">
              <a:extLst>
                <a:ext uri="{FF2B5EF4-FFF2-40B4-BE49-F238E27FC236}">
                  <a16:creationId xmlns:a16="http://schemas.microsoft.com/office/drawing/2014/main" id="{ADCB4120-C6E5-E843-991D-88416571DAED}"/>
                </a:ext>
              </a:extLst>
            </p:cNvPr>
            <p:cNvSpPr>
              <a:spLocks noChangeArrowheads="1"/>
            </p:cNvSpPr>
            <p:nvPr>
              <p:custDataLst>
                <p:tags r:id="rId10"/>
              </p:custDataLst>
            </p:nvPr>
          </p:nvSpPr>
          <p:spPr bwMode="auto">
            <a:xfrm>
              <a:off x="2881832" y="4835457"/>
              <a:ext cx="1091100" cy="541794"/>
            </a:xfrm>
            <a:prstGeom prst="rect">
              <a:avLst/>
            </a:prstGeom>
            <a:noFill/>
            <a:ln w="25400">
              <a:noFill/>
              <a:miter lim="800000"/>
              <a:headEnd/>
              <a:tailEnd/>
            </a:ln>
          </p:spPr>
          <p:txBody>
            <a:bodyPr wrap="none" anchor="ctr"/>
            <a:lstStyle/>
            <a:p>
              <a:pPr algn="ctr">
                <a:lnSpc>
                  <a:spcPct val="100000"/>
                </a:lnSpc>
              </a:pPr>
              <a:r>
                <a:rPr lang="en-US" sz="2400" b="0" dirty="0">
                  <a:solidFill>
                    <a:srgbClr val="4B2A85"/>
                  </a:solidFill>
                  <a:latin typeface="Calibri" panose="020F0502020204030204" pitchFamily="34" charset="0"/>
                  <a:cs typeface="Calibri" panose="020F0502020204030204" pitchFamily="34" charset="0"/>
                </a:rPr>
                <a:t>0x02</a:t>
              </a:r>
            </a:p>
          </p:txBody>
        </p:sp>
        <p:sp>
          <p:nvSpPr>
            <p:cNvPr id="76" name="Rectangle 7">
              <a:extLst>
                <a:ext uri="{FF2B5EF4-FFF2-40B4-BE49-F238E27FC236}">
                  <a16:creationId xmlns:a16="http://schemas.microsoft.com/office/drawing/2014/main" id="{E2263510-D15E-AD4D-99D4-425416E87D0E}"/>
                </a:ext>
              </a:extLst>
            </p:cNvPr>
            <p:cNvSpPr>
              <a:spLocks noChangeArrowheads="1"/>
            </p:cNvSpPr>
            <p:nvPr>
              <p:custDataLst>
                <p:tags r:id="rId11"/>
              </p:custDataLst>
            </p:nvPr>
          </p:nvSpPr>
          <p:spPr bwMode="auto">
            <a:xfrm>
              <a:off x="2903689" y="4216718"/>
              <a:ext cx="1091100" cy="541794"/>
            </a:xfrm>
            <a:prstGeom prst="rect">
              <a:avLst/>
            </a:prstGeom>
            <a:noFill/>
            <a:ln w="25400">
              <a:noFill/>
              <a:miter lim="800000"/>
              <a:headEnd/>
              <a:tailEnd/>
            </a:ln>
          </p:spPr>
          <p:txBody>
            <a:bodyPr wrap="none" anchor="ctr"/>
            <a:lstStyle/>
            <a:p>
              <a:pPr algn="ctr">
                <a:lnSpc>
                  <a:spcPct val="100000"/>
                </a:lnSpc>
              </a:pPr>
              <a:r>
                <a:rPr lang="en-US" sz="2400" b="0" dirty="0">
                  <a:solidFill>
                    <a:srgbClr val="4B2A85"/>
                  </a:solidFill>
                  <a:latin typeface="Calibri" panose="020F0502020204030204" pitchFamily="34" charset="0"/>
                  <a:cs typeface="Calibri" panose="020F0502020204030204" pitchFamily="34" charset="0"/>
                </a:rPr>
                <a:t>0x03</a:t>
              </a:r>
            </a:p>
          </p:txBody>
        </p:sp>
        <p:sp>
          <p:nvSpPr>
            <p:cNvPr id="77" name="Rectangle 4">
              <a:extLst>
                <a:ext uri="{FF2B5EF4-FFF2-40B4-BE49-F238E27FC236}">
                  <a16:creationId xmlns:a16="http://schemas.microsoft.com/office/drawing/2014/main" id="{7F8EE536-E21E-454B-BADF-A020FCE0F56F}"/>
                </a:ext>
              </a:extLst>
            </p:cNvPr>
            <p:cNvSpPr>
              <a:spLocks noChangeArrowheads="1"/>
            </p:cNvSpPr>
            <p:nvPr>
              <p:custDataLst>
                <p:tags r:id="rId12"/>
              </p:custDataLst>
            </p:nvPr>
          </p:nvSpPr>
          <p:spPr bwMode="auto">
            <a:xfrm>
              <a:off x="7960847" y="5899024"/>
              <a:ext cx="1091100" cy="541794"/>
            </a:xfrm>
            <a:prstGeom prst="rect">
              <a:avLst/>
            </a:prstGeom>
            <a:noFill/>
            <a:ln w="25400">
              <a:noFill/>
              <a:miter lim="800000"/>
              <a:headEnd/>
              <a:tailEnd/>
            </a:ln>
          </p:spPr>
          <p:txBody>
            <a:bodyPr wrap="none" anchor="ctr"/>
            <a:lstStyle/>
            <a:p>
              <a:pPr algn="ctr">
                <a:lnSpc>
                  <a:spcPct val="100000"/>
                </a:lnSpc>
              </a:pPr>
              <a:r>
                <a:rPr lang="en-US" sz="2400" b="0" dirty="0">
                  <a:solidFill>
                    <a:srgbClr val="4B2A85"/>
                  </a:solidFill>
                  <a:latin typeface="Calibri" panose="020F0502020204030204" pitchFamily="34" charset="0"/>
                  <a:cs typeface="Calibri" panose="020F0502020204030204" pitchFamily="34" charset="0"/>
                </a:rPr>
                <a:t>0x00</a:t>
              </a:r>
            </a:p>
          </p:txBody>
        </p:sp>
        <p:sp>
          <p:nvSpPr>
            <p:cNvPr id="78" name="Rectangle 5">
              <a:extLst>
                <a:ext uri="{FF2B5EF4-FFF2-40B4-BE49-F238E27FC236}">
                  <a16:creationId xmlns:a16="http://schemas.microsoft.com/office/drawing/2014/main" id="{FCC12EA4-DC74-3A46-9887-249B98AD53D7}"/>
                </a:ext>
              </a:extLst>
            </p:cNvPr>
            <p:cNvSpPr>
              <a:spLocks noChangeArrowheads="1"/>
            </p:cNvSpPr>
            <p:nvPr>
              <p:custDataLst>
                <p:tags r:id="rId13"/>
              </p:custDataLst>
            </p:nvPr>
          </p:nvSpPr>
          <p:spPr bwMode="auto">
            <a:xfrm>
              <a:off x="7937466" y="5342388"/>
              <a:ext cx="1091100" cy="541794"/>
            </a:xfrm>
            <a:prstGeom prst="rect">
              <a:avLst/>
            </a:prstGeom>
            <a:noFill/>
            <a:ln w="25400">
              <a:noFill/>
              <a:miter lim="800000"/>
              <a:headEnd/>
              <a:tailEnd/>
            </a:ln>
          </p:spPr>
          <p:txBody>
            <a:bodyPr wrap="none" anchor="ctr"/>
            <a:lstStyle/>
            <a:p>
              <a:pPr algn="ctr">
                <a:lnSpc>
                  <a:spcPct val="100000"/>
                </a:lnSpc>
              </a:pPr>
              <a:r>
                <a:rPr lang="en-US" sz="2400" b="0" dirty="0">
                  <a:solidFill>
                    <a:srgbClr val="4B2A85"/>
                  </a:solidFill>
                  <a:latin typeface="Calibri" panose="020F0502020204030204" pitchFamily="34" charset="0"/>
                  <a:cs typeface="Calibri" panose="020F0502020204030204" pitchFamily="34" charset="0"/>
                </a:rPr>
                <a:t>0x01</a:t>
              </a:r>
            </a:p>
          </p:txBody>
        </p:sp>
        <p:sp>
          <p:nvSpPr>
            <p:cNvPr id="79" name="Rectangle 6">
              <a:extLst>
                <a:ext uri="{FF2B5EF4-FFF2-40B4-BE49-F238E27FC236}">
                  <a16:creationId xmlns:a16="http://schemas.microsoft.com/office/drawing/2014/main" id="{EAA0EE79-A6F4-6442-8821-897DC2C8076F}"/>
                </a:ext>
              </a:extLst>
            </p:cNvPr>
            <p:cNvSpPr>
              <a:spLocks noChangeArrowheads="1"/>
            </p:cNvSpPr>
            <p:nvPr>
              <p:custDataLst>
                <p:tags r:id="rId14"/>
              </p:custDataLst>
            </p:nvPr>
          </p:nvSpPr>
          <p:spPr bwMode="auto">
            <a:xfrm>
              <a:off x="7892483" y="4742684"/>
              <a:ext cx="1091100" cy="541794"/>
            </a:xfrm>
            <a:prstGeom prst="rect">
              <a:avLst/>
            </a:prstGeom>
            <a:noFill/>
            <a:ln w="25400">
              <a:noFill/>
              <a:miter lim="800000"/>
              <a:headEnd/>
              <a:tailEnd/>
            </a:ln>
          </p:spPr>
          <p:txBody>
            <a:bodyPr wrap="none" anchor="ctr"/>
            <a:lstStyle/>
            <a:p>
              <a:pPr algn="ctr">
                <a:lnSpc>
                  <a:spcPct val="100000"/>
                </a:lnSpc>
              </a:pPr>
              <a:r>
                <a:rPr lang="en-US" sz="2400" b="0" dirty="0">
                  <a:solidFill>
                    <a:srgbClr val="4B2A85"/>
                  </a:solidFill>
                  <a:latin typeface="Calibri" panose="020F0502020204030204" pitchFamily="34" charset="0"/>
                  <a:cs typeface="Calibri" panose="020F0502020204030204" pitchFamily="34" charset="0"/>
                </a:rPr>
                <a:t>0x02</a:t>
              </a:r>
            </a:p>
          </p:txBody>
        </p:sp>
        <p:sp>
          <p:nvSpPr>
            <p:cNvPr id="80" name="Rectangle 7">
              <a:extLst>
                <a:ext uri="{FF2B5EF4-FFF2-40B4-BE49-F238E27FC236}">
                  <a16:creationId xmlns:a16="http://schemas.microsoft.com/office/drawing/2014/main" id="{01BC568A-A377-6A45-903E-BACC8AEC1567}"/>
                </a:ext>
              </a:extLst>
            </p:cNvPr>
            <p:cNvSpPr>
              <a:spLocks noChangeArrowheads="1"/>
            </p:cNvSpPr>
            <p:nvPr>
              <p:custDataLst>
                <p:tags r:id="rId15"/>
              </p:custDataLst>
            </p:nvPr>
          </p:nvSpPr>
          <p:spPr bwMode="auto">
            <a:xfrm>
              <a:off x="7960843" y="4203509"/>
              <a:ext cx="1091100" cy="541794"/>
            </a:xfrm>
            <a:prstGeom prst="rect">
              <a:avLst/>
            </a:prstGeom>
            <a:noFill/>
            <a:ln w="25400">
              <a:noFill/>
              <a:miter lim="800000"/>
              <a:headEnd/>
              <a:tailEnd/>
            </a:ln>
          </p:spPr>
          <p:txBody>
            <a:bodyPr wrap="none" anchor="ctr"/>
            <a:lstStyle/>
            <a:p>
              <a:pPr algn="ctr">
                <a:lnSpc>
                  <a:spcPct val="100000"/>
                </a:lnSpc>
              </a:pPr>
              <a:r>
                <a:rPr lang="en-US" sz="2400" b="0" dirty="0">
                  <a:solidFill>
                    <a:srgbClr val="4B2A85"/>
                  </a:solidFill>
                  <a:latin typeface="Calibri" panose="020F0502020204030204" pitchFamily="34" charset="0"/>
                  <a:cs typeface="Calibri" panose="020F0502020204030204" pitchFamily="34" charset="0"/>
                </a:rPr>
                <a:t>0x03</a:t>
              </a:r>
            </a:p>
          </p:txBody>
        </p:sp>
      </p:grpSp>
      <p:sp>
        <p:nvSpPr>
          <p:cNvPr id="31" name="TextBox 30">
            <a:extLst>
              <a:ext uri="{FF2B5EF4-FFF2-40B4-BE49-F238E27FC236}">
                <a16:creationId xmlns:a16="http://schemas.microsoft.com/office/drawing/2014/main" id="{174902EB-CC6B-464B-B1F1-2CC7D6CEF56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757007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6E8002-E454-1D48-AE11-B7E2B2FBA846}"/>
              </a:ext>
            </a:extLst>
          </p:cNvPr>
          <p:cNvSpPr>
            <a:spLocks noGrp="1"/>
          </p:cNvSpPr>
          <p:nvPr>
            <p:ph type="title"/>
          </p:nvPr>
        </p:nvSpPr>
        <p:spPr>
          <a:xfrm>
            <a:off x="448776" y="38009"/>
            <a:ext cx="10515600" cy="493153"/>
          </a:xfrm>
        </p:spPr>
        <p:txBody>
          <a:bodyPr>
            <a:normAutofit fontScale="90000"/>
          </a:bodyPr>
          <a:lstStyle/>
          <a:p>
            <a:r>
              <a:rPr lang="en-US" dirty="0"/>
              <a:t>How to get a memory pointer into a register?</a:t>
            </a:r>
          </a:p>
        </p:txBody>
      </p:sp>
      <p:sp>
        <p:nvSpPr>
          <p:cNvPr id="30" name="TextBox 29">
            <a:extLst>
              <a:ext uri="{FF2B5EF4-FFF2-40B4-BE49-F238E27FC236}">
                <a16:creationId xmlns:a16="http://schemas.microsoft.com/office/drawing/2014/main" id="{A42E6169-1525-6643-BE6B-FCD424D24F2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61" name="Group 60">
            <a:extLst>
              <a:ext uri="{FF2B5EF4-FFF2-40B4-BE49-F238E27FC236}">
                <a16:creationId xmlns:a16="http://schemas.microsoft.com/office/drawing/2014/main" id="{973E7C91-8878-104D-0DEE-40984EFD32A9}"/>
              </a:ext>
            </a:extLst>
          </p:cNvPr>
          <p:cNvGrpSpPr/>
          <p:nvPr/>
        </p:nvGrpSpPr>
        <p:grpSpPr>
          <a:xfrm>
            <a:off x="8359546" y="428406"/>
            <a:ext cx="1276422" cy="5978146"/>
            <a:chOff x="5391446" y="535470"/>
            <a:chExt cx="1557995" cy="5926892"/>
          </a:xfrm>
        </p:grpSpPr>
        <p:sp>
          <p:nvSpPr>
            <p:cNvPr id="62" name="TextBox 61">
              <a:extLst>
                <a:ext uri="{FF2B5EF4-FFF2-40B4-BE49-F238E27FC236}">
                  <a16:creationId xmlns:a16="http://schemas.microsoft.com/office/drawing/2014/main" id="{3B6AD61E-A114-4812-84A1-7B2C3F4893C9}"/>
                </a:ext>
              </a:extLst>
            </p:cNvPr>
            <p:cNvSpPr txBox="1"/>
            <p:nvPr/>
          </p:nvSpPr>
          <p:spPr>
            <a:xfrm>
              <a:off x="5391446" y="535470"/>
              <a:ext cx="1557994"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0xFF…FF</a:t>
              </a:r>
            </a:p>
          </p:txBody>
        </p:sp>
        <p:sp>
          <p:nvSpPr>
            <p:cNvPr id="63" name="TextBox 62">
              <a:extLst>
                <a:ext uri="{FF2B5EF4-FFF2-40B4-BE49-F238E27FC236}">
                  <a16:creationId xmlns:a16="http://schemas.microsoft.com/office/drawing/2014/main" id="{9E3D9162-2B5C-893F-ED3A-69BE61A28E5A}"/>
                </a:ext>
              </a:extLst>
            </p:cNvPr>
            <p:cNvSpPr txBox="1"/>
            <p:nvPr/>
          </p:nvSpPr>
          <p:spPr>
            <a:xfrm>
              <a:off x="5503770" y="6187738"/>
              <a:ext cx="1445671"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0x00…00</a:t>
              </a:r>
            </a:p>
          </p:txBody>
        </p:sp>
        <p:cxnSp>
          <p:nvCxnSpPr>
            <p:cNvPr id="64" name="Straight Arrow Connector 63">
              <a:extLst>
                <a:ext uri="{FF2B5EF4-FFF2-40B4-BE49-F238E27FC236}">
                  <a16:creationId xmlns:a16="http://schemas.microsoft.com/office/drawing/2014/main" id="{C8BDE6DA-06E3-FC3A-8BFB-CED0162EFFC7}"/>
                </a:ext>
              </a:extLst>
            </p:cNvPr>
            <p:cNvCxnSpPr>
              <a:cxnSpLocks/>
              <a:stCxn id="62" idx="2"/>
              <a:endCxn id="63" idx="0"/>
            </p:cNvCxnSpPr>
            <p:nvPr/>
          </p:nvCxnSpPr>
          <p:spPr bwMode="auto">
            <a:xfrm>
              <a:off x="6170443" y="810094"/>
              <a:ext cx="56162" cy="5377644"/>
            </a:xfrm>
            <a:prstGeom prst="straightConnector1">
              <a:avLst/>
            </a:prstGeom>
            <a:noFill/>
            <a:ln w="25400" cap="flat" cmpd="sng" algn="ctr">
              <a:solidFill>
                <a:schemeClr val="tx1"/>
              </a:solidFill>
              <a:prstDash val="solid"/>
              <a:round/>
              <a:headEnd type="stealth" w="lg" len="lg"/>
              <a:tailEnd type="stealth" w="lg" len="lg"/>
            </a:ln>
            <a:effectLst/>
          </p:spPr>
        </p:cxnSp>
        <p:sp>
          <p:nvSpPr>
            <p:cNvPr id="65" name="TextBox 64">
              <a:extLst>
                <a:ext uri="{FF2B5EF4-FFF2-40B4-BE49-F238E27FC236}">
                  <a16:creationId xmlns:a16="http://schemas.microsoft.com/office/drawing/2014/main" id="{DCAC6668-03AD-BA2E-3CFC-8FB4FB10124B}"/>
                </a:ext>
              </a:extLst>
            </p:cNvPr>
            <p:cNvSpPr txBox="1"/>
            <p:nvPr/>
          </p:nvSpPr>
          <p:spPr>
            <a:xfrm>
              <a:off x="5480326" y="2802242"/>
              <a:ext cx="1304070" cy="1006955"/>
            </a:xfrm>
            <a:prstGeom prst="rect">
              <a:avLst/>
            </a:prstGeom>
            <a:solidFill>
              <a:schemeClr val="bg1"/>
            </a:solidFill>
          </p:spPr>
          <p:txBody>
            <a:bodyPr wrap="square" lIns="45720" rIns="45720" rtlCol="0">
              <a:spAutoFit/>
            </a:bodyPr>
            <a:lstStyle/>
            <a:p>
              <a:pPr algn="ctr"/>
              <a:r>
                <a:rPr lang="en-US" sz="2000" b="1" dirty="0">
                  <a:solidFill>
                    <a:srgbClr val="FF0000"/>
                  </a:solidFill>
                  <a:ea typeface="CMU Bright" panose="02000603000000000000" pitchFamily="2" charset="0"/>
                  <a:cs typeface="Calibri" panose="020F0502020204030204" pitchFamily="34" charset="0"/>
                </a:rPr>
                <a:t>32-bit</a:t>
              </a:r>
              <a:r>
                <a:rPr lang="en-US" sz="2000" dirty="0">
                  <a:solidFill>
                    <a:srgbClr val="FF0000"/>
                  </a:solidFill>
                  <a:ea typeface="CMU Bright" panose="02000603000000000000" pitchFamily="2" charset="0"/>
                  <a:cs typeface="Calibri" panose="020F0502020204030204" pitchFamily="34" charset="0"/>
                </a:rPr>
                <a:t> Address space</a:t>
              </a:r>
            </a:p>
          </p:txBody>
        </p:sp>
      </p:grpSp>
      <p:grpSp>
        <p:nvGrpSpPr>
          <p:cNvPr id="66" name="Group 65">
            <a:extLst>
              <a:ext uri="{FF2B5EF4-FFF2-40B4-BE49-F238E27FC236}">
                <a16:creationId xmlns:a16="http://schemas.microsoft.com/office/drawing/2014/main" id="{587E2B31-09CF-F4CC-50FE-173B6FBAD22F}"/>
              </a:ext>
            </a:extLst>
          </p:cNvPr>
          <p:cNvGrpSpPr/>
          <p:nvPr/>
        </p:nvGrpSpPr>
        <p:grpSpPr>
          <a:xfrm>
            <a:off x="9573567" y="346121"/>
            <a:ext cx="2526189" cy="6021446"/>
            <a:chOff x="6583680" y="1280160"/>
            <a:chExt cx="2377440" cy="5257800"/>
          </a:xfrm>
        </p:grpSpPr>
        <p:sp>
          <p:nvSpPr>
            <p:cNvPr id="67" name="Rectangle 7">
              <a:extLst>
                <a:ext uri="{FF2B5EF4-FFF2-40B4-BE49-F238E27FC236}">
                  <a16:creationId xmlns:a16="http://schemas.microsoft.com/office/drawing/2014/main" id="{DE453780-A296-CD88-5AD4-3BF1D40E1987}"/>
                </a:ext>
              </a:extLst>
            </p:cNvPr>
            <p:cNvSpPr>
              <a:spLocks noChangeArrowheads="1"/>
            </p:cNvSpPr>
            <p:nvPr>
              <p:custDataLst>
                <p:tags r:id="rId1"/>
              </p:custDataLst>
            </p:nvPr>
          </p:nvSpPr>
          <p:spPr bwMode="auto">
            <a:xfrm>
              <a:off x="6583680" y="1325880"/>
              <a:ext cx="2377440" cy="5212080"/>
            </a:xfrm>
            <a:prstGeom prst="rect">
              <a:avLst/>
            </a:prstGeom>
            <a:solidFill>
              <a:schemeClr val="accent2">
                <a:lumMod val="20000"/>
                <a:lumOff val="80000"/>
              </a:schemeClr>
            </a:solidFill>
            <a:ln w="25400">
              <a:solidFill>
                <a:schemeClr val="tx1"/>
              </a:solidFill>
              <a:miter lim="800000"/>
              <a:headEnd/>
              <a:tailEnd/>
            </a:ln>
            <a:effectLst/>
          </p:spPr>
          <p:txBody>
            <a:bodyPr wrap="none" anchorCtr="1"/>
            <a:lstStyle/>
            <a:p>
              <a:pPr algn="ctr">
                <a:lnSpc>
                  <a:spcPct val="100000"/>
                </a:lnSpc>
              </a:pPr>
              <a:endParaRPr lang="en-US" b="0" dirty="0">
                <a:solidFill>
                  <a:schemeClr val="accent6"/>
                </a:solidFill>
                <a:ea typeface="CMU Bright" panose="02000603000000000000" pitchFamily="2" charset="0"/>
                <a:cs typeface="Calibri" panose="020F0502020204030204" pitchFamily="34" charset="0"/>
              </a:endParaRPr>
            </a:p>
          </p:txBody>
        </p:sp>
        <p:sp>
          <p:nvSpPr>
            <p:cNvPr id="68" name="Rectangle 67">
              <a:extLst>
                <a:ext uri="{FF2B5EF4-FFF2-40B4-BE49-F238E27FC236}">
                  <a16:creationId xmlns:a16="http://schemas.microsoft.com/office/drawing/2014/main" id="{8075665C-FB8F-A08B-7F86-D7C7447BB64F}"/>
                </a:ext>
              </a:extLst>
            </p:cNvPr>
            <p:cNvSpPr/>
            <p:nvPr/>
          </p:nvSpPr>
          <p:spPr bwMode="auto">
            <a:xfrm>
              <a:off x="6583680" y="1280160"/>
              <a:ext cx="2377440" cy="457200"/>
            </a:xfrm>
            <a:prstGeom prst="rect">
              <a:avLst/>
            </a:prstGeom>
            <a:solidFill>
              <a:srgbClr val="CC0066">
                <a:alpha val="60000"/>
              </a:srgb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OS kernel [protected]</a:t>
              </a:r>
            </a:p>
          </p:txBody>
        </p:sp>
        <p:sp>
          <p:nvSpPr>
            <p:cNvPr id="69" name="Rectangle 68">
              <a:extLst>
                <a:ext uri="{FF2B5EF4-FFF2-40B4-BE49-F238E27FC236}">
                  <a16:creationId xmlns:a16="http://schemas.microsoft.com/office/drawing/2014/main" id="{34C942B1-E3DF-98D2-25AE-8FB1A739A60A}"/>
                </a:ext>
              </a:extLst>
            </p:cNvPr>
            <p:cNvSpPr/>
            <p:nvPr/>
          </p:nvSpPr>
          <p:spPr bwMode="auto">
            <a:xfrm>
              <a:off x="6583680" y="1737360"/>
              <a:ext cx="2377440" cy="457200"/>
            </a:xfrm>
            <a:prstGeom prst="rect">
              <a:avLst/>
            </a:prstGeom>
            <a:solidFill>
              <a:srgbClr val="FFCA86"/>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Stack</a:t>
              </a:r>
            </a:p>
          </p:txBody>
        </p:sp>
        <p:sp>
          <p:nvSpPr>
            <p:cNvPr id="70" name="Rectangle 69">
              <a:extLst>
                <a:ext uri="{FF2B5EF4-FFF2-40B4-BE49-F238E27FC236}">
                  <a16:creationId xmlns:a16="http://schemas.microsoft.com/office/drawing/2014/main" id="{D7CB8CD9-9F3C-8295-5C7F-89963315C5AE}"/>
                </a:ext>
              </a:extLst>
            </p:cNvPr>
            <p:cNvSpPr/>
            <p:nvPr/>
          </p:nvSpPr>
          <p:spPr bwMode="auto">
            <a:xfrm>
              <a:off x="6583680" y="4114800"/>
              <a:ext cx="2377440" cy="457200"/>
            </a:xfrm>
            <a:prstGeom prst="rect">
              <a:avLst/>
            </a:prstGeom>
            <a:solidFill>
              <a:srgbClr val="ED917F"/>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Heap</a:t>
              </a:r>
            </a:p>
          </p:txBody>
        </p:sp>
        <p:sp>
          <p:nvSpPr>
            <p:cNvPr id="71" name="Rectangle 70">
              <a:extLst>
                <a:ext uri="{FF2B5EF4-FFF2-40B4-BE49-F238E27FC236}">
                  <a16:creationId xmlns:a16="http://schemas.microsoft.com/office/drawing/2014/main" id="{9EC24407-4102-EE8F-CA2F-350E6EE4F4CB}"/>
                </a:ext>
              </a:extLst>
            </p:cNvPr>
            <p:cNvSpPr/>
            <p:nvPr/>
          </p:nvSpPr>
          <p:spPr bwMode="auto">
            <a:xfrm>
              <a:off x="6583680" y="4572000"/>
              <a:ext cx="2377440" cy="548640"/>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r>
                <a:rPr lang="en-US" i="1" dirty="0">
                  <a:solidFill>
                    <a:schemeClr val="accent6"/>
                  </a:solidFill>
                  <a:ea typeface="CMU Bright" panose="02000603000000000000" pitchFamily="2" charset="0"/>
                  <a:cs typeface="Calibri" panose="020F0502020204030204" pitchFamily="34" charset="0"/>
                </a:rPr>
                <a:t> (+BSS)</a:t>
              </a:r>
              <a:endParaRPr lang="en-US" dirty="0">
                <a:solidFill>
                  <a:schemeClr val="accent6"/>
                </a:solidFill>
                <a:ea typeface="CMU Bright" panose="02000603000000000000" pitchFamily="2" charset="0"/>
                <a:cs typeface="Calibri" panose="020F0502020204030204" pitchFamily="34" charset="0"/>
              </a:endParaRPr>
            </a:p>
          </p:txBody>
        </p:sp>
        <p:sp>
          <p:nvSpPr>
            <p:cNvPr id="72" name="Rectangle 71">
              <a:extLst>
                <a:ext uri="{FF2B5EF4-FFF2-40B4-BE49-F238E27FC236}">
                  <a16:creationId xmlns:a16="http://schemas.microsoft.com/office/drawing/2014/main" id="{D81772F8-B74D-10E0-336C-9813AB12A3E0}"/>
                </a:ext>
              </a:extLst>
            </p:cNvPr>
            <p:cNvSpPr/>
            <p:nvPr/>
          </p:nvSpPr>
          <p:spPr bwMode="auto">
            <a:xfrm>
              <a:off x="6583680" y="3108960"/>
              <a:ext cx="2377440" cy="457200"/>
            </a:xfrm>
            <a:prstGeom prst="rect">
              <a:avLst/>
            </a:prstGeom>
            <a:solidFill>
              <a:srgbClr val="B7A57A"/>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Shared Libraries</a:t>
              </a:r>
            </a:p>
          </p:txBody>
        </p:sp>
        <p:sp>
          <p:nvSpPr>
            <p:cNvPr id="73" name="Rectangle 72">
              <a:extLst>
                <a:ext uri="{FF2B5EF4-FFF2-40B4-BE49-F238E27FC236}">
                  <a16:creationId xmlns:a16="http://schemas.microsoft.com/office/drawing/2014/main" id="{195E9658-CC96-CEDF-B5D1-96DE94EB8E60}"/>
                </a:ext>
              </a:extLst>
            </p:cNvPr>
            <p:cNvSpPr/>
            <p:nvPr/>
          </p:nvSpPr>
          <p:spPr bwMode="auto">
            <a:xfrm>
              <a:off x="6583680" y="5120640"/>
              <a:ext cx="2377440" cy="411480"/>
            </a:xfrm>
            <a:prstGeom prst="rect">
              <a:avLst/>
            </a:prstGeom>
            <a:solidFill>
              <a:srgbClr val="FFFFB2"/>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Data</a:t>
              </a:r>
              <a:endParaRPr lang="en-US" i="1" dirty="0">
                <a:solidFill>
                  <a:schemeClr val="accent6"/>
                </a:solidFill>
                <a:ea typeface="CMU Bright" panose="02000603000000000000" pitchFamily="2" charset="0"/>
                <a:cs typeface="Calibri" panose="020F0502020204030204" pitchFamily="34" charset="0"/>
              </a:endParaRPr>
            </a:p>
          </p:txBody>
        </p:sp>
        <p:cxnSp>
          <p:nvCxnSpPr>
            <p:cNvPr id="74" name="Straight Arrow Connector 73">
              <a:extLst>
                <a:ext uri="{FF2B5EF4-FFF2-40B4-BE49-F238E27FC236}">
                  <a16:creationId xmlns:a16="http://schemas.microsoft.com/office/drawing/2014/main" id="{E5479539-9304-44DF-58AB-CEB4D648DC8C}"/>
                </a:ext>
              </a:extLst>
            </p:cNvPr>
            <p:cNvCxnSpPr/>
            <p:nvPr/>
          </p:nvCxnSpPr>
          <p:spPr bwMode="auto">
            <a:xfrm>
              <a:off x="7772400" y="2194560"/>
              <a:ext cx="0" cy="365760"/>
            </a:xfrm>
            <a:prstGeom prst="straightConnector1">
              <a:avLst/>
            </a:prstGeom>
            <a:noFill/>
            <a:ln w="25400" cap="flat" cmpd="sng" algn="ctr">
              <a:solidFill>
                <a:schemeClr val="tx1"/>
              </a:solidFill>
              <a:prstDash val="solid"/>
              <a:round/>
              <a:headEnd type="none" w="med" len="med"/>
              <a:tailEnd type="triangle"/>
            </a:ln>
            <a:effectLst/>
          </p:spPr>
        </p:cxnSp>
        <p:cxnSp>
          <p:nvCxnSpPr>
            <p:cNvPr id="75" name="Straight Arrow Connector 74">
              <a:extLst>
                <a:ext uri="{FF2B5EF4-FFF2-40B4-BE49-F238E27FC236}">
                  <a16:creationId xmlns:a16="http://schemas.microsoft.com/office/drawing/2014/main" id="{13319BEA-8A33-95CE-BEE8-93C4E6E567EF}"/>
                </a:ext>
              </a:extLst>
            </p:cNvPr>
            <p:cNvCxnSpPr/>
            <p:nvPr/>
          </p:nvCxnSpPr>
          <p:spPr bwMode="auto">
            <a:xfrm>
              <a:off x="7772400" y="2743200"/>
              <a:ext cx="0" cy="365760"/>
            </a:xfrm>
            <a:prstGeom prst="straightConnector1">
              <a:avLst/>
            </a:prstGeom>
            <a:noFill/>
            <a:ln w="25400" cap="flat" cmpd="sng" algn="ctr">
              <a:solidFill>
                <a:schemeClr val="tx1"/>
              </a:solidFill>
              <a:prstDash val="solid"/>
              <a:round/>
              <a:headEnd type="triangle" w="med" len="med"/>
              <a:tailEnd type="none"/>
            </a:ln>
            <a:effectLst/>
          </p:spPr>
        </p:cxnSp>
        <p:cxnSp>
          <p:nvCxnSpPr>
            <p:cNvPr id="76" name="Straight Arrow Connector 75">
              <a:extLst>
                <a:ext uri="{FF2B5EF4-FFF2-40B4-BE49-F238E27FC236}">
                  <a16:creationId xmlns:a16="http://schemas.microsoft.com/office/drawing/2014/main" id="{3909616F-F35D-66E3-FFB1-08901373B3F1}"/>
                </a:ext>
              </a:extLst>
            </p:cNvPr>
            <p:cNvCxnSpPr/>
            <p:nvPr/>
          </p:nvCxnSpPr>
          <p:spPr bwMode="auto">
            <a:xfrm>
              <a:off x="7772400" y="3749040"/>
              <a:ext cx="0" cy="365760"/>
            </a:xfrm>
            <a:prstGeom prst="straightConnector1">
              <a:avLst/>
            </a:prstGeom>
            <a:noFill/>
            <a:ln w="25400" cap="flat" cmpd="sng" algn="ctr">
              <a:solidFill>
                <a:schemeClr val="tx1"/>
              </a:solidFill>
              <a:prstDash val="solid"/>
              <a:round/>
              <a:headEnd type="triangle" w="med" len="med"/>
              <a:tailEnd type="none"/>
            </a:ln>
            <a:effectLst/>
          </p:spPr>
        </p:cxnSp>
      </p:grpSp>
      <p:sp>
        <p:nvSpPr>
          <p:cNvPr id="77" name="Rectangle 76">
            <a:extLst>
              <a:ext uri="{FF2B5EF4-FFF2-40B4-BE49-F238E27FC236}">
                <a16:creationId xmlns:a16="http://schemas.microsoft.com/office/drawing/2014/main" id="{9D06E8DF-7DC4-45AF-B6D0-0ACC656E3897}"/>
              </a:ext>
            </a:extLst>
          </p:cNvPr>
          <p:cNvSpPr/>
          <p:nvPr/>
        </p:nvSpPr>
        <p:spPr bwMode="auto">
          <a:xfrm>
            <a:off x="9573567" y="5180927"/>
            <a:ext cx="2526189" cy="1026874"/>
          </a:xfrm>
          <a:prstGeom prst="rect">
            <a:avLst/>
          </a:prstGeom>
          <a:solidFill>
            <a:schemeClr val="accent5">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Text Segment</a:t>
            </a:r>
          </a:p>
        </p:txBody>
      </p:sp>
      <p:sp>
        <p:nvSpPr>
          <p:cNvPr id="6" name="Content Placeholder 5">
            <a:extLst>
              <a:ext uri="{FF2B5EF4-FFF2-40B4-BE49-F238E27FC236}">
                <a16:creationId xmlns:a16="http://schemas.microsoft.com/office/drawing/2014/main" id="{6D2CC168-6741-7245-12B1-38054E32D56D}"/>
              </a:ext>
            </a:extLst>
          </p:cNvPr>
          <p:cNvSpPr>
            <a:spLocks noGrp="1"/>
          </p:cNvSpPr>
          <p:nvPr>
            <p:ph sz="quarter" idx="17"/>
          </p:nvPr>
        </p:nvSpPr>
        <p:spPr>
          <a:xfrm>
            <a:off x="541478" y="545841"/>
            <a:ext cx="7571780" cy="2477740"/>
          </a:xfrm>
          <a:solidFill>
            <a:schemeClr val="accent4">
              <a:lumMod val="20000"/>
              <a:lumOff val="80000"/>
            </a:schemeClr>
          </a:solidFill>
          <a:ln>
            <a:solidFill>
              <a:schemeClr val="accent1"/>
            </a:solidFill>
          </a:ln>
        </p:spPr>
        <p:txBody>
          <a:bodyPr/>
          <a:lstStyle/>
          <a:p>
            <a:pPr>
              <a:lnSpc>
                <a:spcPct val="100000"/>
              </a:lnSpc>
            </a:pPr>
            <a:r>
              <a:rPr lang="en-US" sz="2000" dirty="0">
                <a:solidFill>
                  <a:srgbClr val="0070C0"/>
                </a:solidFill>
                <a:cs typeface="Courier New" panose="02070309020205020404" pitchFamily="49" charset="0"/>
              </a:rPr>
              <a:t>Assembler </a:t>
            </a:r>
            <a:r>
              <a:rPr lang="en-US" sz="2000" b="1" dirty="0">
                <a:solidFill>
                  <a:srgbClr val="0070C0"/>
                </a:solidFill>
                <a:cs typeface="Courier New" panose="02070309020205020404" pitchFamily="49" charset="0"/>
              </a:rPr>
              <a:t>creates a table of pointers </a:t>
            </a:r>
            <a:r>
              <a:rPr lang="en-US" sz="2000" dirty="0">
                <a:solidFill>
                  <a:schemeClr val="tx2"/>
                </a:solidFill>
                <a:cs typeface="Courier New" panose="02070309020205020404" pitchFamily="49" charset="0"/>
              </a:rPr>
              <a:t>in the </a:t>
            </a:r>
            <a:r>
              <a:rPr lang="en-US" sz="2000" b="1" dirty="0">
                <a:solidFill>
                  <a:srgbClr val="0070C0"/>
                </a:solidFill>
                <a:cs typeface="Courier New" panose="02070309020205020404" pitchFamily="49" charset="0"/>
              </a:rPr>
              <a:t>text segment </a:t>
            </a:r>
            <a:r>
              <a:rPr lang="en-US" sz="2000" dirty="0">
                <a:solidFill>
                  <a:schemeClr val="tx2"/>
                </a:solidFill>
                <a:cs typeface="Courier New" panose="02070309020205020404" pitchFamily="49" charset="0"/>
              </a:rPr>
              <a:t>called the </a:t>
            </a:r>
            <a:r>
              <a:rPr lang="en-US" sz="2000" b="1" dirty="0">
                <a:solidFill>
                  <a:srgbClr val="0070C0"/>
                </a:solidFill>
                <a:cs typeface="Courier New" panose="02070309020205020404" pitchFamily="49" charset="0"/>
              </a:rPr>
              <a:t>literal table</a:t>
            </a:r>
          </a:p>
          <a:p>
            <a:pPr>
              <a:lnSpc>
                <a:spcPct val="100000"/>
              </a:lnSpc>
            </a:pPr>
            <a:r>
              <a:rPr lang="en-US" sz="2000" dirty="0">
                <a:cs typeface="Courier New" panose="02070309020205020404" pitchFamily="49" charset="0"/>
              </a:rPr>
              <a:t>For each variable in one of the data segments you reference in a special form of the </a:t>
            </a:r>
            <a:r>
              <a:rPr lang="en-US" sz="2000" dirty="0" err="1">
                <a:solidFill>
                  <a:schemeClr val="accent1"/>
                </a:solidFill>
                <a:latin typeface="Consolas" panose="020B0609020204030204" pitchFamily="49" charset="0"/>
                <a:cs typeface="Consolas" panose="020B0609020204030204" pitchFamily="49" charset="0"/>
              </a:rPr>
              <a:t>ldr</a:t>
            </a:r>
            <a:r>
              <a:rPr lang="en-US" sz="2000" dirty="0">
                <a:cs typeface="Courier New" panose="02070309020205020404" pitchFamily="49" charset="0"/>
              </a:rPr>
              <a:t> instruction (next slide), </a:t>
            </a:r>
            <a:r>
              <a:rPr lang="en-US" sz="2000" dirty="0">
                <a:solidFill>
                  <a:srgbClr val="FF0000"/>
                </a:solidFill>
                <a:cs typeface="Courier New" panose="02070309020205020404" pitchFamily="49" charset="0"/>
              </a:rPr>
              <a:t>the assembler makes an entry (it does this while assembling, so it is not seen in your source code) </a:t>
            </a:r>
            <a:r>
              <a:rPr lang="en-US" sz="2000" dirty="0">
                <a:cs typeface="Courier New" panose="02070309020205020404" pitchFamily="49" charset="0"/>
              </a:rPr>
              <a:t>for that variable whose contents is the 32-bit Label address</a:t>
            </a:r>
            <a:endParaRPr lang="en-US" sz="2000" dirty="0"/>
          </a:p>
        </p:txBody>
      </p:sp>
      <p:sp>
        <p:nvSpPr>
          <p:cNvPr id="7" name="Rectangle 6">
            <a:extLst>
              <a:ext uri="{FF2B5EF4-FFF2-40B4-BE49-F238E27FC236}">
                <a16:creationId xmlns:a16="http://schemas.microsoft.com/office/drawing/2014/main" id="{B2F3270F-EA06-F232-70AC-31A4F6497416}"/>
              </a:ext>
            </a:extLst>
          </p:cNvPr>
          <p:cNvSpPr/>
          <p:nvPr/>
        </p:nvSpPr>
        <p:spPr bwMode="auto">
          <a:xfrm>
            <a:off x="510721" y="3888622"/>
            <a:ext cx="7658152"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sp>
        <p:nvSpPr>
          <p:cNvPr id="8" name="TextBox 7">
            <a:extLst>
              <a:ext uri="{FF2B5EF4-FFF2-40B4-BE49-F238E27FC236}">
                <a16:creationId xmlns:a16="http://schemas.microsoft.com/office/drawing/2014/main" id="{ECC21932-8C2D-B3D4-F551-A6AD91E8DC58}"/>
              </a:ext>
            </a:extLst>
          </p:cNvPr>
          <p:cNvSpPr txBox="1"/>
          <p:nvPr/>
        </p:nvSpPr>
        <p:spPr>
          <a:xfrm>
            <a:off x="532776" y="3164047"/>
            <a:ext cx="7658152" cy="707886"/>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a:solidFill>
                  <a:schemeClr val="accent6"/>
                </a:solidFill>
                <a:latin typeface="Consolas" panose="020B0609020204030204" pitchFamily="49" charset="0"/>
                <a:ea typeface="CMU Bright" panose="02000603000000000000" pitchFamily="2" charset="0"/>
                <a:cs typeface="Consolas" panose="020B0609020204030204" pitchFamily="49" charset="0"/>
              </a:rPr>
              <a:t>space 40</a:t>
            </a:r>
            <a:endParaRPr lang="en-US" sz="2000" dirty="0">
              <a:latin typeface="Consolas" panose="020B0609020204030204" pitchFamily="49" charset="0"/>
              <a:cs typeface="Consolas" panose="020B0609020204030204" pitchFamily="49" charset="0"/>
            </a:endParaRPr>
          </a:p>
        </p:txBody>
      </p:sp>
      <p:sp>
        <p:nvSpPr>
          <p:cNvPr id="9" name="Rectangle 8">
            <a:extLst>
              <a:ext uri="{FF2B5EF4-FFF2-40B4-BE49-F238E27FC236}">
                <a16:creationId xmlns:a16="http://schemas.microsoft.com/office/drawing/2014/main" id="{74E73D60-A188-A95F-76C0-1E05B6759420}"/>
              </a:ext>
            </a:extLst>
          </p:cNvPr>
          <p:cNvSpPr/>
          <p:nvPr/>
        </p:nvSpPr>
        <p:spPr>
          <a:xfrm>
            <a:off x="510721" y="4549632"/>
            <a:ext cx="7658152" cy="1970372"/>
          </a:xfrm>
          <a:prstGeom prst="rect">
            <a:avLst/>
          </a:prstGeom>
          <a:solidFill>
            <a:schemeClr val="accent4">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sz="2000" dirty="0">
                <a:solidFill>
                  <a:schemeClr val="tx2"/>
                </a:solidFill>
                <a:latin typeface="Consolas" panose="020B0609020204030204" pitchFamily="49" charset="0"/>
              </a:rPr>
              <a:t>	// your code</a:t>
            </a:r>
          </a:p>
          <a:p>
            <a:r>
              <a:rPr lang="en-US" sz="2000" dirty="0">
                <a:solidFill>
                  <a:schemeClr val="tx2"/>
                </a:solidFill>
                <a:latin typeface="Consolas" panose="020B0609020204030204" pitchFamily="49" charset="0"/>
              </a:rPr>
              <a:t>	// last line of your code</a:t>
            </a:r>
          </a:p>
          <a:p>
            <a:r>
              <a:rPr lang="en-US" sz="2000" dirty="0">
                <a:solidFill>
                  <a:schemeClr val="tx2"/>
                </a:solidFill>
                <a:latin typeface="Consolas" panose="020B0609020204030204" pitchFamily="49" charset="0"/>
              </a:rPr>
              <a:t>	// below is added by the assembler</a:t>
            </a:r>
          </a:p>
          <a:p>
            <a:r>
              <a:rPr lang="en-US" sz="2000" dirty="0">
                <a:solidFill>
                  <a:schemeClr val="tx2"/>
                </a:solidFill>
                <a:latin typeface="Consolas" panose="020B0609020204030204" pitchFamily="49" charset="0"/>
              </a:rPr>
              <a:t>     .word  y		// contents: 32-bit address of y</a:t>
            </a:r>
          </a:p>
          <a:p>
            <a:r>
              <a:rPr lang="en-US" sz="2000" dirty="0">
                <a:solidFill>
                  <a:schemeClr val="tx2"/>
                </a:solidFill>
                <a:latin typeface="Consolas" panose="020B0609020204030204" pitchFamily="49" charset="0"/>
                <a:cs typeface="Consolas" panose="020B0609020204030204" pitchFamily="49" charset="0"/>
              </a:rPr>
              <a:t>     .word  x		</a:t>
            </a:r>
            <a:r>
              <a:rPr lang="en-US" sz="2000" dirty="0">
                <a:solidFill>
                  <a:schemeClr val="tx2"/>
                </a:solidFill>
                <a:latin typeface="Consolas" panose="020B0609020204030204" pitchFamily="49" charset="0"/>
              </a:rPr>
              <a:t>// contents: 32-bit address of x</a:t>
            </a:r>
            <a:endParaRPr lang="en-US" sz="2000" dirty="0">
              <a:solidFill>
                <a:schemeClr val="tx2"/>
              </a:solidFill>
              <a:latin typeface="Consolas" panose="020B0609020204030204" pitchFamily="49" charset="0"/>
              <a:cs typeface="Consolas" panose="020B0609020204030204" pitchFamily="49" charset="0"/>
            </a:endParaRPr>
          </a:p>
          <a:p>
            <a:endParaRPr lang="en-US"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4167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A87349-A826-7849-BBE3-16E2AF98ED3C}"/>
              </a:ext>
            </a:extLst>
          </p:cNvPr>
          <p:cNvSpPr>
            <a:spLocks noGrp="1"/>
          </p:cNvSpPr>
          <p:nvPr>
            <p:ph type="title"/>
          </p:nvPr>
        </p:nvSpPr>
        <p:spPr>
          <a:xfrm>
            <a:off x="157729" y="91525"/>
            <a:ext cx="10515600" cy="370689"/>
          </a:xfrm>
        </p:spPr>
        <p:txBody>
          <a:bodyPr>
            <a:normAutofit fontScale="90000"/>
          </a:bodyPr>
          <a:lstStyle/>
          <a:p>
            <a:r>
              <a:rPr lang="en-US" dirty="0"/>
              <a:t>Loading and using pointers in registers</a:t>
            </a:r>
          </a:p>
        </p:txBody>
      </p:sp>
      <p:sp>
        <p:nvSpPr>
          <p:cNvPr id="13" name="TextBox 12">
            <a:extLst>
              <a:ext uri="{FF2B5EF4-FFF2-40B4-BE49-F238E27FC236}">
                <a16:creationId xmlns:a16="http://schemas.microsoft.com/office/drawing/2014/main" id="{8B7DEF19-036D-994F-A1C3-6D4DF704A88A}"/>
              </a:ext>
            </a:extLst>
          </p:cNvPr>
          <p:cNvSpPr txBox="1"/>
          <p:nvPr/>
        </p:nvSpPr>
        <p:spPr>
          <a:xfrm>
            <a:off x="6580144" y="1795132"/>
            <a:ext cx="5611856" cy="4801314"/>
          </a:xfrm>
          <a:prstGeom prst="rect">
            <a:avLst/>
          </a:prstGeom>
          <a:solidFill>
            <a:schemeClr val="accent4">
              <a:lumMod val="20000"/>
              <a:lumOff val="80000"/>
            </a:schemeClr>
          </a:solidFill>
          <a:ln>
            <a:solidFill>
              <a:schemeClr val="accent6"/>
            </a:solidFill>
          </a:ln>
        </p:spPr>
        <p:txBody>
          <a:bodyPr wrap="square" rtlCol="0">
            <a:spAutoFit/>
          </a:bodyPr>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dirty="0">
                <a:solidFill>
                  <a:schemeClr val="tx1">
                    <a:lumMod val="50000"/>
                  </a:schemeClr>
                </a:solidFill>
                <a:latin typeface="Consolas" panose="020B0609020204030204" pitchFamily="49" charset="0"/>
                <a:cs typeface="Consolas" panose="020B0609020204030204" pitchFamily="49" charset="0"/>
              </a:rPr>
              <a:t>       // function header</a:t>
            </a:r>
          </a:p>
          <a:p>
            <a:r>
              <a:rPr lang="en-US" dirty="0">
                <a:solidFill>
                  <a:schemeClr val="tx1">
                    <a:lumMod val="50000"/>
                  </a:schemeClr>
                </a:solidFill>
                <a:latin typeface="Consolas" panose="020B0609020204030204" pitchFamily="49" charset="0"/>
                <a:cs typeface="Consolas" panose="020B0609020204030204" pitchFamily="49" charset="0"/>
              </a:rPr>
              <a:t>main:</a:t>
            </a:r>
          </a:p>
          <a:p>
            <a:endParaRPr lang="en-US" dirty="0">
              <a:solidFill>
                <a:schemeClr val="tx1">
                  <a:lumMod val="50000"/>
                </a:schemeClr>
              </a:solidFill>
              <a:latin typeface="Consolas" panose="020B0609020204030204" pitchFamily="49" charset="0"/>
              <a:cs typeface="Consolas" panose="020B0609020204030204" pitchFamily="49" charset="0"/>
            </a:endParaRP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 load the address, then contents</a:t>
            </a:r>
          </a:p>
          <a:p>
            <a:r>
              <a:rPr lang="en-US" dirty="0">
                <a:solidFill>
                  <a:srgbClr val="2C895B"/>
                </a:solidFill>
                <a:latin typeface="Consolas" panose="020B0609020204030204" pitchFamily="49" charset="0"/>
                <a:cs typeface="Consolas" panose="020B0609020204030204" pitchFamily="49" charset="0"/>
              </a:rPr>
              <a:t>      // using r2</a:t>
            </a: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ldr</a:t>
            </a:r>
            <a:r>
              <a:rPr lang="en-US" dirty="0">
                <a:solidFill>
                  <a:srgbClr val="0070C0"/>
                </a:solidFill>
                <a:latin typeface="Consolas" panose="020B0609020204030204" pitchFamily="49" charset="0"/>
                <a:cs typeface="Consolas" panose="020B0609020204030204" pitchFamily="49" charset="0"/>
              </a:rPr>
              <a:t> r2, =x     // int *r2 = &amp;x</a:t>
            </a: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ldr</a:t>
            </a:r>
            <a:r>
              <a:rPr lang="en-US" dirty="0">
                <a:solidFill>
                  <a:srgbClr val="F3753F"/>
                </a:solidFill>
                <a:latin typeface="Consolas" panose="020B0609020204030204" pitchFamily="49" charset="0"/>
                <a:cs typeface="Consolas" panose="020B0609020204030204" pitchFamily="49" charset="0"/>
              </a:rPr>
              <a:t> r2, [r2]   // r2 = *r2;</a:t>
            </a:r>
          </a:p>
          <a:p>
            <a:r>
              <a:rPr lang="en-US" dirty="0">
                <a:solidFill>
                  <a:srgbClr val="F3753F"/>
                </a:solidFill>
                <a:latin typeface="Consolas" panose="020B0609020204030204" pitchFamily="49" charset="0"/>
                <a:cs typeface="Consolas" panose="020B0609020204030204" pitchFamily="49" charset="0"/>
              </a:rPr>
              <a:t>      // &amp;x was only needed once above</a:t>
            </a:r>
          </a:p>
          <a:p>
            <a:r>
              <a:rPr lang="en-US" dirty="0">
                <a:solidFill>
                  <a:srgbClr val="7030A0"/>
                </a:solidFill>
                <a:latin typeface="Consolas" panose="020B0609020204030204" pitchFamily="49" charset="0"/>
                <a:cs typeface="Consolas" panose="020B0609020204030204" pitchFamily="49" charset="0"/>
              </a:rPr>
              <a:t>      // Note: </a:t>
            </a:r>
            <a:r>
              <a:rPr lang="en-US" b="1" dirty="0">
                <a:solidFill>
                  <a:srgbClr val="7030A0"/>
                </a:solidFill>
                <a:latin typeface="Consolas" panose="020B0609020204030204" pitchFamily="49" charset="0"/>
                <a:cs typeface="Consolas" panose="020B0609020204030204" pitchFamily="49" charset="0"/>
              </a:rPr>
              <a:t>r2 was a pointer then an int</a:t>
            </a:r>
          </a:p>
          <a:p>
            <a:r>
              <a:rPr lang="en-US" dirty="0">
                <a:solidFill>
                  <a:srgbClr val="7030A0"/>
                </a:solidFill>
                <a:latin typeface="Consolas" panose="020B0609020204030204" pitchFamily="49" charset="0"/>
                <a:cs typeface="Consolas" panose="020B0609020204030204" pitchFamily="49" charset="0"/>
              </a:rPr>
              <a:t>      // no "type" checking in assembly!</a:t>
            </a:r>
          </a:p>
          <a:p>
            <a:endParaRPr lang="en-US" dirty="0">
              <a:solidFill>
                <a:srgbClr val="7030A0"/>
              </a:solidFill>
              <a:latin typeface="Consolas" panose="020B0609020204030204" pitchFamily="49" charset="0"/>
              <a:cs typeface="Consolas" panose="020B0609020204030204" pitchFamily="49" charset="0"/>
            </a:endParaRPr>
          </a:p>
          <a:p>
            <a:endParaRPr lang="en-US" dirty="0">
              <a:solidFill>
                <a:srgbClr val="7030A0"/>
              </a:solidFill>
              <a:latin typeface="Consolas" panose="020B0609020204030204" pitchFamily="49" charset="0"/>
              <a:cs typeface="Consolas" panose="020B0609020204030204" pitchFamily="49" charset="0"/>
            </a:endParaRPr>
          </a:p>
          <a:p>
            <a:r>
              <a:rPr lang="en-US" dirty="0">
                <a:solidFill>
                  <a:srgbClr val="7030A0"/>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 store the contents of r2</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ldr</a:t>
            </a:r>
            <a:r>
              <a:rPr lang="en-US" dirty="0">
                <a:solidFill>
                  <a:srgbClr val="7030A0"/>
                </a:solidFill>
                <a:latin typeface="Consolas" panose="020B0609020204030204" pitchFamily="49" charset="0"/>
                <a:cs typeface="Consolas" panose="020B0609020204030204" pitchFamily="49" charset="0"/>
              </a:rPr>
              <a:t> r1, =y     // int *r1 = &amp;y</a:t>
            </a:r>
          </a:p>
          <a:p>
            <a:r>
              <a:rPr lang="en-US" dirty="0">
                <a:solidFill>
                  <a:srgbClr val="7030A0"/>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str r2, [r1]   // *r1 = r2 </a:t>
            </a:r>
            <a:r>
              <a:rPr lang="en-US" dirty="0">
                <a:solidFill>
                  <a:srgbClr val="F3753F"/>
                </a:solidFill>
                <a:latin typeface="Consolas" panose="020B0609020204030204" pitchFamily="49" charset="0"/>
                <a:cs typeface="Consolas" panose="020B0609020204030204" pitchFamily="49" charset="0"/>
              </a:rPr>
              <a:t>          </a:t>
            </a:r>
          </a:p>
          <a:p>
            <a:r>
              <a:rPr lang="en-US" dirty="0">
                <a:solidFill>
                  <a:srgbClr val="00B050"/>
                </a:solidFill>
                <a:latin typeface="Consolas" panose="020B0609020204030204" pitchFamily="49" charset="0"/>
                <a:cs typeface="Consolas" panose="020B0609020204030204" pitchFamily="49" charset="0"/>
              </a:rPr>
              <a:t>…</a:t>
            </a:r>
          </a:p>
        </p:txBody>
      </p:sp>
      <p:sp>
        <p:nvSpPr>
          <p:cNvPr id="15" name="TextBox 14">
            <a:extLst>
              <a:ext uri="{FF2B5EF4-FFF2-40B4-BE49-F238E27FC236}">
                <a16:creationId xmlns:a16="http://schemas.microsoft.com/office/drawing/2014/main" id="{F2E447CA-929F-6148-8CDC-6E11F87345B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8" name="Rectangle 17">
            <a:extLst>
              <a:ext uri="{FF2B5EF4-FFF2-40B4-BE49-F238E27FC236}">
                <a16:creationId xmlns:a16="http://schemas.microsoft.com/office/drawing/2014/main" id="{55BF2AAF-DE58-C7A4-50C3-FC52A03BA8BF}"/>
              </a:ext>
            </a:extLst>
          </p:cNvPr>
          <p:cNvSpPr/>
          <p:nvPr/>
        </p:nvSpPr>
        <p:spPr bwMode="auto">
          <a:xfrm>
            <a:off x="6580144" y="1123390"/>
            <a:ext cx="5611856"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grpSp>
        <p:nvGrpSpPr>
          <p:cNvPr id="3" name="Group 2">
            <a:extLst>
              <a:ext uri="{FF2B5EF4-FFF2-40B4-BE49-F238E27FC236}">
                <a16:creationId xmlns:a16="http://schemas.microsoft.com/office/drawing/2014/main" id="{A795EE37-B1CD-5ED9-E520-581B330E7835}"/>
              </a:ext>
            </a:extLst>
          </p:cNvPr>
          <p:cNvGrpSpPr/>
          <p:nvPr/>
        </p:nvGrpSpPr>
        <p:grpSpPr>
          <a:xfrm>
            <a:off x="1619711" y="3190135"/>
            <a:ext cx="5720532" cy="1160547"/>
            <a:chOff x="1608313" y="5360996"/>
            <a:chExt cx="5720532" cy="1160547"/>
          </a:xfrm>
        </p:grpSpPr>
        <p:sp>
          <p:nvSpPr>
            <p:cNvPr id="23" name="Content Placeholder 1">
              <a:extLst>
                <a:ext uri="{FF2B5EF4-FFF2-40B4-BE49-F238E27FC236}">
                  <a16:creationId xmlns:a16="http://schemas.microsoft.com/office/drawing/2014/main" id="{42B6628D-DA14-870F-BC99-0E36C1AA5F8E}"/>
                </a:ext>
              </a:extLst>
            </p:cNvPr>
            <p:cNvSpPr txBox="1">
              <a:spLocks/>
            </p:cNvSpPr>
            <p:nvPr/>
          </p:nvSpPr>
          <p:spPr>
            <a:xfrm>
              <a:off x="1608313" y="5360996"/>
              <a:ext cx="4695364" cy="1160547"/>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solidFill>
                    <a:schemeClr val="tx2"/>
                  </a:solidFill>
                  <a:cs typeface="Courier New" panose="02070309020205020404" pitchFamily="49" charset="0"/>
                </a:rPr>
                <a:t>two step to </a:t>
              </a:r>
              <a:r>
                <a:rPr lang="en-US" sz="2000" b="1" dirty="0">
                  <a:solidFill>
                    <a:srgbClr val="C00000"/>
                  </a:solidFill>
                  <a:cs typeface="Courier New" panose="02070309020205020404" pitchFamily="49" charset="0"/>
                </a:rPr>
                <a:t>load</a:t>
              </a:r>
              <a:r>
                <a:rPr lang="en-US" sz="2000" dirty="0">
                  <a:solidFill>
                    <a:schemeClr val="tx2"/>
                  </a:solidFill>
                  <a:cs typeface="Courier New" panose="02070309020205020404" pitchFamily="49" charset="0"/>
                </a:rPr>
                <a:t> a </a:t>
              </a:r>
              <a:r>
                <a:rPr lang="en-US" sz="2000" b="1" dirty="0">
                  <a:solidFill>
                    <a:srgbClr val="7030A0"/>
                  </a:solidFill>
                  <a:cs typeface="Courier New" panose="02070309020205020404" pitchFamily="49" charset="0"/>
                </a:rPr>
                <a:t>memory</a:t>
              </a:r>
              <a:r>
                <a:rPr lang="en-US" sz="2000" dirty="0">
                  <a:solidFill>
                    <a:srgbClr val="7030A0"/>
                  </a:solidFill>
                  <a:cs typeface="Courier New" panose="02070309020205020404" pitchFamily="49" charset="0"/>
                </a:rPr>
                <a:t> variable</a:t>
              </a:r>
            </a:p>
            <a:p>
              <a:pPr marL="696912" lvl="1" indent="-342900">
                <a:buFont typeface="+mj-lt"/>
                <a:buAutoNum type="arabicPeriod"/>
              </a:pPr>
              <a:r>
                <a:rPr lang="en-US" sz="2000" dirty="0">
                  <a:solidFill>
                    <a:srgbClr val="0070C0"/>
                  </a:solidFill>
                  <a:cs typeface="Courier New" panose="02070309020205020404" pitchFamily="49" charset="0"/>
                </a:rPr>
                <a:t>load the pointer to the memory</a:t>
              </a:r>
            </a:p>
            <a:p>
              <a:pPr marL="696912" lvl="1" indent="-342900">
                <a:buFont typeface="+mj-lt"/>
                <a:buAutoNum type="arabicPeriod"/>
              </a:pPr>
              <a:r>
                <a:rPr lang="en-US" sz="2000" dirty="0">
                  <a:solidFill>
                    <a:srgbClr val="F3753F"/>
                  </a:solidFill>
                  <a:cs typeface="Courier New" panose="02070309020205020404" pitchFamily="49" charset="0"/>
                </a:rPr>
                <a:t>read (load) from *pointer</a:t>
              </a:r>
            </a:p>
          </p:txBody>
        </p:sp>
        <p:sp>
          <p:nvSpPr>
            <p:cNvPr id="25" name="Down Arrow 24">
              <a:extLst>
                <a:ext uri="{FF2B5EF4-FFF2-40B4-BE49-F238E27FC236}">
                  <a16:creationId xmlns:a16="http://schemas.microsoft.com/office/drawing/2014/main" id="{5FDDFF36-9EA7-6561-45E7-CD2AFD032C77}"/>
                </a:ext>
              </a:extLst>
            </p:cNvPr>
            <p:cNvSpPr/>
            <p:nvPr/>
          </p:nvSpPr>
          <p:spPr>
            <a:xfrm rot="16200000">
              <a:off x="6679579" y="5415974"/>
              <a:ext cx="273364" cy="1025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Content Placeholder 1">
            <a:extLst>
              <a:ext uri="{FF2B5EF4-FFF2-40B4-BE49-F238E27FC236}">
                <a16:creationId xmlns:a16="http://schemas.microsoft.com/office/drawing/2014/main" id="{B50C0C17-B064-B291-53CB-69E320CB74B7}"/>
              </a:ext>
            </a:extLst>
          </p:cNvPr>
          <p:cNvSpPr txBox="1">
            <a:spLocks/>
          </p:cNvSpPr>
          <p:nvPr/>
        </p:nvSpPr>
        <p:spPr>
          <a:xfrm>
            <a:off x="136803" y="948141"/>
            <a:ext cx="6303720" cy="1984294"/>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cs typeface="Courier New" panose="02070309020205020404" pitchFamily="49" charset="0"/>
              </a:rPr>
              <a:t>Tell the assembler to create and USE a literal table to obtain the address (</a:t>
            </a:r>
            <a:r>
              <a:rPr lang="en-US" sz="2000" dirty="0" err="1">
                <a:cs typeface="Courier New" panose="02070309020205020404" pitchFamily="49" charset="0"/>
              </a:rPr>
              <a:t>Lvalue</a:t>
            </a:r>
            <a:r>
              <a:rPr lang="en-US" sz="2000" dirty="0">
                <a:cs typeface="Courier New" panose="02070309020205020404" pitchFamily="49" charset="0"/>
              </a:rPr>
              <a:t>) of a label into a register:</a:t>
            </a:r>
          </a:p>
          <a:p>
            <a:pPr marL="354012" lvl="1" indent="0">
              <a:buNone/>
            </a:pPr>
            <a:r>
              <a:rPr lang="en-US" sz="2200" dirty="0" err="1">
                <a:solidFill>
                  <a:srgbClr val="0070C0"/>
                </a:solidFill>
                <a:latin typeface="Consolas" panose="020B0609020204030204" pitchFamily="49" charset="0"/>
                <a:cs typeface="Consolas" panose="020B0609020204030204" pitchFamily="49" charset="0"/>
              </a:rPr>
              <a:t>ldr</a:t>
            </a:r>
            <a:r>
              <a:rPr lang="en-US" sz="2200" dirty="0">
                <a:solidFill>
                  <a:srgbClr val="0070C0"/>
                </a:solidFill>
                <a:latin typeface="Consolas" panose="020B0609020204030204" pitchFamily="49" charset="0"/>
                <a:cs typeface="Consolas" panose="020B0609020204030204" pitchFamily="49" charset="0"/>
              </a:rPr>
              <a:t>/str  </a:t>
            </a:r>
            <a:r>
              <a:rPr lang="en-US" sz="2200" dirty="0">
                <a:latin typeface="Consolas" panose="020B0609020204030204" pitchFamily="49" charset="0"/>
                <a:cs typeface="Consolas" panose="020B0609020204030204" pitchFamily="49" charset="0"/>
              </a:rPr>
              <a:t>Rd, </a:t>
            </a:r>
            <a:r>
              <a:rPr lang="en-US" sz="2200" dirty="0">
                <a:solidFill>
                  <a:srgbClr val="C00000"/>
                </a:solidFill>
                <a:latin typeface="Consolas" panose="020B0609020204030204" pitchFamily="49" charset="0"/>
                <a:cs typeface="Consolas" panose="020B0609020204030204" pitchFamily="49" charset="0"/>
              </a:rPr>
              <a:t>=Label </a:t>
            </a:r>
            <a:r>
              <a:rPr lang="en-US" sz="2200" i="1" dirty="0">
                <a:solidFill>
                  <a:srgbClr val="2C895B"/>
                </a:solidFill>
                <a:latin typeface="Consolas" panose="020B0609020204030204" pitchFamily="49" charset="0"/>
                <a:cs typeface="Consolas" panose="020B0609020204030204" pitchFamily="49" charset="0"/>
              </a:rPr>
              <a:t>// Rd = address</a:t>
            </a:r>
          </a:p>
          <a:p>
            <a:r>
              <a:rPr lang="en-US" sz="2400" i="1" dirty="0">
                <a:solidFill>
                  <a:srgbClr val="2C895B"/>
                </a:solidFill>
                <a:latin typeface="Consolas" panose="020B0609020204030204" pitchFamily="49" charset="0"/>
                <a:cs typeface="Consolas" panose="020B0609020204030204" pitchFamily="49" charset="0"/>
              </a:rPr>
              <a:t>Example to the right: y = x;</a:t>
            </a:r>
          </a:p>
        </p:txBody>
      </p:sp>
      <p:sp>
        <p:nvSpPr>
          <p:cNvPr id="5" name="TextBox 4">
            <a:extLst>
              <a:ext uri="{FF2B5EF4-FFF2-40B4-BE49-F238E27FC236}">
                <a16:creationId xmlns:a16="http://schemas.microsoft.com/office/drawing/2014/main" id="{95C1E49A-658D-1010-DDC9-A1A6BF7BBCA3}"/>
              </a:ext>
            </a:extLst>
          </p:cNvPr>
          <p:cNvSpPr txBox="1"/>
          <p:nvPr/>
        </p:nvSpPr>
        <p:spPr>
          <a:xfrm>
            <a:off x="6580143" y="420787"/>
            <a:ext cx="5611855" cy="677108"/>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.space 4</a:t>
            </a:r>
            <a:endParaRPr lang="en-US" dirty="0">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F6ED35F7-CB4B-4DBA-436B-F26E51D794F8}"/>
              </a:ext>
            </a:extLst>
          </p:cNvPr>
          <p:cNvGrpSpPr/>
          <p:nvPr/>
        </p:nvGrpSpPr>
        <p:grpSpPr>
          <a:xfrm>
            <a:off x="1619711" y="5329585"/>
            <a:ext cx="5720532" cy="1160547"/>
            <a:chOff x="1608313" y="5360996"/>
            <a:chExt cx="5720532" cy="1160547"/>
          </a:xfrm>
        </p:grpSpPr>
        <p:sp>
          <p:nvSpPr>
            <p:cNvPr id="7" name="Content Placeholder 1">
              <a:extLst>
                <a:ext uri="{FF2B5EF4-FFF2-40B4-BE49-F238E27FC236}">
                  <a16:creationId xmlns:a16="http://schemas.microsoft.com/office/drawing/2014/main" id="{6BAF533B-62E8-462A-683E-F409112F6E9D}"/>
                </a:ext>
              </a:extLst>
            </p:cNvPr>
            <p:cNvSpPr txBox="1">
              <a:spLocks/>
            </p:cNvSpPr>
            <p:nvPr/>
          </p:nvSpPr>
          <p:spPr>
            <a:xfrm>
              <a:off x="1608313" y="5360996"/>
              <a:ext cx="4695364" cy="1160547"/>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solidFill>
                    <a:schemeClr val="tx2"/>
                  </a:solidFill>
                  <a:cs typeface="Courier New" panose="02070309020205020404" pitchFamily="49" charset="0"/>
                </a:rPr>
                <a:t>two steps </a:t>
              </a:r>
              <a:r>
                <a:rPr lang="en-US" sz="2000" b="1" dirty="0">
                  <a:solidFill>
                    <a:srgbClr val="C00000"/>
                  </a:solidFill>
                  <a:cs typeface="Courier New" panose="02070309020205020404" pitchFamily="49" charset="0"/>
                </a:rPr>
                <a:t>store</a:t>
              </a:r>
              <a:r>
                <a:rPr lang="en-US" sz="2000" dirty="0">
                  <a:solidFill>
                    <a:schemeClr val="tx2"/>
                  </a:solidFill>
                  <a:cs typeface="Courier New" panose="02070309020205020404" pitchFamily="49" charset="0"/>
                </a:rPr>
                <a:t> to a </a:t>
              </a:r>
              <a:r>
                <a:rPr lang="en-US" sz="2000" b="1" dirty="0">
                  <a:solidFill>
                    <a:srgbClr val="7030A0"/>
                  </a:solidFill>
                  <a:cs typeface="Courier New" panose="02070309020205020404" pitchFamily="49" charset="0"/>
                </a:rPr>
                <a:t>memory</a:t>
              </a:r>
              <a:r>
                <a:rPr lang="en-US" sz="2000" dirty="0">
                  <a:solidFill>
                    <a:srgbClr val="7030A0"/>
                  </a:solidFill>
                  <a:cs typeface="Courier New" panose="02070309020205020404" pitchFamily="49" charset="0"/>
                </a:rPr>
                <a:t> variable</a:t>
              </a:r>
            </a:p>
            <a:p>
              <a:pPr marL="696912" lvl="1" indent="-342900">
                <a:buFont typeface="+mj-lt"/>
                <a:buAutoNum type="arabicPeriod"/>
              </a:pPr>
              <a:r>
                <a:rPr lang="en-US" sz="2000" dirty="0">
                  <a:solidFill>
                    <a:srgbClr val="0070C0"/>
                  </a:solidFill>
                  <a:cs typeface="Courier New" panose="02070309020205020404" pitchFamily="49" charset="0"/>
                </a:rPr>
                <a:t>load the pointer to the memory</a:t>
              </a:r>
            </a:p>
            <a:p>
              <a:pPr marL="696912" lvl="1" indent="-342900">
                <a:buFont typeface="+mj-lt"/>
                <a:buAutoNum type="arabicPeriod"/>
              </a:pPr>
              <a:r>
                <a:rPr lang="en-US" sz="2000" dirty="0">
                  <a:solidFill>
                    <a:srgbClr val="F3753F"/>
                  </a:solidFill>
                  <a:cs typeface="Courier New" panose="02070309020205020404" pitchFamily="49" charset="0"/>
                </a:rPr>
                <a:t>write (store) to  *pointer</a:t>
              </a:r>
            </a:p>
          </p:txBody>
        </p:sp>
        <p:sp>
          <p:nvSpPr>
            <p:cNvPr id="8" name="Down Arrow 7">
              <a:extLst>
                <a:ext uri="{FF2B5EF4-FFF2-40B4-BE49-F238E27FC236}">
                  <a16:creationId xmlns:a16="http://schemas.microsoft.com/office/drawing/2014/main" id="{9681EDAD-B3D2-7B62-7F79-44DE03A56C65}"/>
                </a:ext>
              </a:extLst>
            </p:cNvPr>
            <p:cNvSpPr/>
            <p:nvPr/>
          </p:nvSpPr>
          <p:spPr>
            <a:xfrm rot="16200000">
              <a:off x="6679579" y="5415974"/>
              <a:ext cx="273364" cy="1025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8647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358131" y="280035"/>
            <a:ext cx="11688962" cy="456770"/>
          </a:xfrm>
        </p:spPr>
        <p:txBody>
          <a:bodyPr/>
          <a:lstStyle/>
          <a:p>
            <a:r>
              <a:rPr lang="en-US" sz="2800" dirty="0"/>
              <a:t>How to use the literal table to get a big constant into a register</a:t>
            </a:r>
          </a:p>
        </p:txBody>
      </p:sp>
      <p:sp>
        <p:nvSpPr>
          <p:cNvPr id="3" name="Content Placeholder 2">
            <a:extLst>
              <a:ext uri="{FF2B5EF4-FFF2-40B4-BE49-F238E27FC236}">
                <a16:creationId xmlns:a16="http://schemas.microsoft.com/office/drawing/2014/main" id="{6A004166-69B8-C54C-89AD-C39CD6155CEB}"/>
              </a:ext>
            </a:extLst>
          </p:cNvPr>
          <p:cNvSpPr>
            <a:spLocks noGrp="1"/>
          </p:cNvSpPr>
          <p:nvPr>
            <p:ph sz="half" idx="1"/>
          </p:nvPr>
        </p:nvSpPr>
        <p:spPr>
          <a:xfrm>
            <a:off x="358131" y="1186349"/>
            <a:ext cx="11538797" cy="4835608"/>
          </a:xfrm>
          <a:solidFill>
            <a:schemeClr val="accent4">
              <a:lumMod val="20000"/>
              <a:lumOff val="80000"/>
            </a:schemeClr>
          </a:solidFill>
          <a:ln>
            <a:solidFill>
              <a:srgbClr val="0070C0"/>
            </a:solidFill>
          </a:ln>
        </p:spPr>
        <p:txBody>
          <a:bodyPr/>
          <a:lstStyle/>
          <a:p>
            <a:r>
              <a:rPr lang="en-US" sz="2000" dirty="0"/>
              <a:t>In data processing instructions, the field </a:t>
            </a:r>
            <a:r>
              <a:rPr lang="en-US" sz="2000" b="1" dirty="0">
                <a:solidFill>
                  <a:schemeClr val="accent5"/>
                </a:solidFill>
              </a:rPr>
              <a:t>imm8 + rotate 4 bits</a:t>
            </a:r>
            <a:r>
              <a:rPr lang="en-US" sz="2000" dirty="0"/>
              <a:t> is too small to store many numbers outside of the range of -256 to 255, how do you get larger immediate values into a register?</a:t>
            </a:r>
          </a:p>
          <a:p>
            <a:endParaRPr lang="en-US" sz="2000" dirty="0">
              <a:solidFill>
                <a:srgbClr val="0070C0"/>
              </a:solidFill>
            </a:endParaRPr>
          </a:p>
          <a:p>
            <a:endParaRPr lang="en-US" sz="2000" dirty="0">
              <a:solidFill>
                <a:srgbClr val="0070C0"/>
              </a:solidFill>
            </a:endParaRPr>
          </a:p>
          <a:p>
            <a:pPr marL="0" indent="0">
              <a:buNone/>
            </a:pPr>
            <a:endParaRPr lang="en-US" sz="2000" dirty="0">
              <a:solidFill>
                <a:srgbClr val="0070C0"/>
              </a:solidFill>
            </a:endParaRPr>
          </a:p>
          <a:p>
            <a:pPr marL="0" indent="0">
              <a:buNone/>
            </a:pPr>
            <a:endParaRPr lang="en-US" sz="2000" dirty="0">
              <a:solidFill>
                <a:srgbClr val="0070C0"/>
              </a:solidFill>
            </a:endParaRPr>
          </a:p>
          <a:p>
            <a:r>
              <a:rPr lang="en-US" sz="2000" dirty="0"/>
              <a:t>Answer: use </a:t>
            </a:r>
            <a:r>
              <a:rPr lang="en-US" sz="2000" b="1" dirty="0" err="1">
                <a:solidFill>
                  <a:srgbClr val="0070C0"/>
                </a:solidFill>
                <a:latin typeface="Courier New" panose="02070309020205020404" pitchFamily="49" charset="0"/>
                <a:cs typeface="Courier New" panose="02070309020205020404" pitchFamily="49" charset="0"/>
              </a:rPr>
              <a:t>ldr</a:t>
            </a:r>
            <a:r>
              <a:rPr lang="en-US" sz="2000" dirty="0"/>
              <a:t> instruction with the constant as an operand:   </a:t>
            </a:r>
            <a:r>
              <a:rPr lang="en-US" sz="2000" b="1" dirty="0">
                <a:solidFill>
                  <a:schemeClr val="accent5"/>
                </a:solidFill>
                <a:latin typeface="Courier New" panose="02070309020205020404" pitchFamily="49" charset="0"/>
                <a:cs typeface="Courier New" panose="02070309020205020404" pitchFamily="49" charset="0"/>
              </a:rPr>
              <a:t>=constant</a:t>
            </a:r>
            <a:endParaRPr lang="en-US" sz="900" b="1" dirty="0">
              <a:solidFill>
                <a:srgbClr val="0070C0"/>
              </a:solidFill>
              <a:latin typeface="Courier New" panose="02070309020205020404" pitchFamily="49" charset="0"/>
              <a:cs typeface="Courier New" panose="02070309020205020404" pitchFamily="49" charset="0"/>
            </a:endParaRPr>
          </a:p>
          <a:p>
            <a:r>
              <a:rPr lang="en-US" sz="2000" dirty="0">
                <a:solidFill>
                  <a:srgbClr val="0070C0"/>
                </a:solidFill>
              </a:rPr>
              <a:t>Assembler</a:t>
            </a:r>
            <a:r>
              <a:rPr lang="en-US" sz="2000" dirty="0">
                <a:solidFill>
                  <a:schemeClr val="accent5"/>
                </a:solidFill>
              </a:rPr>
              <a:t> creates a </a:t>
            </a:r>
            <a:r>
              <a:rPr lang="en-US" sz="2000" b="1" dirty="0">
                <a:solidFill>
                  <a:schemeClr val="accent5"/>
                </a:solidFill>
              </a:rPr>
              <a:t>literal table entry </a:t>
            </a:r>
            <a:r>
              <a:rPr lang="en-US" sz="2000" dirty="0">
                <a:solidFill>
                  <a:schemeClr val="accent5"/>
                </a:solidFill>
              </a:rPr>
              <a:t>with the </a:t>
            </a:r>
            <a:r>
              <a:rPr lang="en-US" sz="2000" b="1" dirty="0">
                <a:solidFill>
                  <a:schemeClr val="accent5"/>
                </a:solidFill>
              </a:rPr>
              <a:t>constant</a:t>
            </a:r>
            <a:endParaRPr lang="en-US" sz="2000" dirty="0"/>
          </a:p>
        </p:txBody>
      </p:sp>
      <p:grpSp>
        <p:nvGrpSpPr>
          <p:cNvPr id="8" name="Group 7">
            <a:extLst>
              <a:ext uri="{FF2B5EF4-FFF2-40B4-BE49-F238E27FC236}">
                <a16:creationId xmlns:a16="http://schemas.microsoft.com/office/drawing/2014/main" id="{10484810-E3CA-5448-98E9-C8B5D8BFDBAD}"/>
              </a:ext>
            </a:extLst>
          </p:cNvPr>
          <p:cNvGrpSpPr/>
          <p:nvPr/>
        </p:nvGrpSpPr>
        <p:grpSpPr>
          <a:xfrm>
            <a:off x="4153520" y="2223405"/>
            <a:ext cx="5371822" cy="1682712"/>
            <a:chOff x="6672287" y="4837122"/>
            <a:chExt cx="5371822" cy="1682712"/>
          </a:xfrm>
        </p:grpSpPr>
        <p:sp>
          <p:nvSpPr>
            <p:cNvPr id="7" name="Rectangle 6">
              <a:extLst>
                <a:ext uri="{FF2B5EF4-FFF2-40B4-BE49-F238E27FC236}">
                  <a16:creationId xmlns:a16="http://schemas.microsoft.com/office/drawing/2014/main" id="{4FC5310D-D403-0540-8A13-5C41681D2851}"/>
                </a:ext>
              </a:extLst>
            </p:cNvPr>
            <p:cNvSpPr/>
            <p:nvPr/>
          </p:nvSpPr>
          <p:spPr>
            <a:xfrm>
              <a:off x="6672287" y="4837122"/>
              <a:ext cx="5371822" cy="1682712"/>
            </a:xfrm>
            <a:prstGeom prst="rect">
              <a:avLst/>
            </a:prstGeom>
            <a:solidFill>
              <a:schemeClr val="bg1">
                <a:lumMod val="9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250B26C4-EF50-4C4E-9CDB-BF370E949360}"/>
                </a:ext>
              </a:extLst>
            </p:cNvPr>
            <p:cNvSpPr/>
            <p:nvPr/>
          </p:nvSpPr>
          <p:spPr bwMode="auto">
            <a:xfrm>
              <a:off x="8536476" y="4997293"/>
              <a:ext cx="2457966" cy="380048"/>
            </a:xfrm>
            <a:prstGeom prst="roundRect">
              <a:avLst>
                <a:gd name="adj" fmla="val 5733"/>
              </a:avLst>
            </a:prstGeom>
            <a:solidFill>
              <a:schemeClr val="bg1"/>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urier New" panose="02070309020205020404" pitchFamily="49" charset="0"/>
                  <a:cs typeface="Courier New" panose="02070309020205020404" pitchFamily="49" charset="0"/>
                </a:rPr>
                <a:t>mov	r0, 1023</a:t>
              </a:r>
            </a:p>
          </p:txBody>
        </p:sp>
        <p:sp>
          <p:nvSpPr>
            <p:cNvPr id="4" name="TextBox 3">
              <a:extLst>
                <a:ext uri="{FF2B5EF4-FFF2-40B4-BE49-F238E27FC236}">
                  <a16:creationId xmlns:a16="http://schemas.microsoft.com/office/drawing/2014/main" id="{317FD59E-3346-CC4D-9193-A02CF8401CFA}"/>
                </a:ext>
              </a:extLst>
            </p:cNvPr>
            <p:cNvSpPr txBox="1"/>
            <p:nvPr/>
          </p:nvSpPr>
          <p:spPr>
            <a:xfrm>
              <a:off x="7016697" y="5420262"/>
              <a:ext cx="4938211" cy="369332"/>
            </a:xfrm>
            <a:prstGeom prst="rect">
              <a:avLst/>
            </a:prstGeom>
            <a:noFill/>
          </p:spPr>
          <p:txBody>
            <a:bodyPr wrap="none" rtlCol="0">
              <a:spAutoFit/>
            </a:bodyPr>
            <a:lstStyle/>
            <a:p>
              <a:r>
                <a:rPr lang="en-US" dirty="0">
                  <a:solidFill>
                    <a:srgbClr val="FF0000"/>
                  </a:solidFill>
                </a:rPr>
                <a:t>xxx.s:24: Error: invalid constant (3ff) after fixup</a:t>
              </a:r>
            </a:p>
          </p:txBody>
        </p:sp>
        <p:sp>
          <p:nvSpPr>
            <p:cNvPr id="20" name="Rounded Rectangle 19">
              <a:extLst>
                <a:ext uri="{FF2B5EF4-FFF2-40B4-BE49-F238E27FC236}">
                  <a16:creationId xmlns:a16="http://schemas.microsoft.com/office/drawing/2014/main" id="{C6E63987-BC30-334A-9A5D-15DF8836D070}"/>
                </a:ext>
              </a:extLst>
            </p:cNvPr>
            <p:cNvSpPr/>
            <p:nvPr/>
          </p:nvSpPr>
          <p:spPr bwMode="auto">
            <a:xfrm>
              <a:off x="8587772" y="5959553"/>
              <a:ext cx="2457966" cy="380048"/>
            </a:xfrm>
            <a:prstGeom prst="roundRect">
              <a:avLst>
                <a:gd name="adj" fmla="val 5733"/>
              </a:avLst>
            </a:prstGeom>
            <a:solidFill>
              <a:schemeClr val="bg1"/>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err="1">
                  <a:latin typeface="Courier New" panose="02070309020205020404" pitchFamily="49" charset="0"/>
                  <a:cs typeface="Courier New" panose="02070309020205020404" pitchFamily="49" charset="0"/>
                </a:rPr>
                <a:t>ldr</a:t>
              </a:r>
              <a:r>
                <a:rPr lang="en-US" b="1" dirty="0">
                  <a:latin typeface="Courier New" panose="02070309020205020404" pitchFamily="49" charset="0"/>
                  <a:cs typeface="Courier New" panose="02070309020205020404" pitchFamily="49" charset="0"/>
                </a:rPr>
                <a:t>	r0, =1023</a:t>
              </a:r>
            </a:p>
          </p:txBody>
        </p:sp>
        <p:sp>
          <p:nvSpPr>
            <p:cNvPr id="5" name="TextBox 4">
              <a:extLst>
                <a:ext uri="{FF2B5EF4-FFF2-40B4-BE49-F238E27FC236}">
                  <a16:creationId xmlns:a16="http://schemas.microsoft.com/office/drawing/2014/main" id="{14B0FA0A-E260-9946-AF00-9AC23B331957}"/>
                </a:ext>
              </a:extLst>
            </p:cNvPr>
            <p:cNvSpPr txBox="1"/>
            <p:nvPr/>
          </p:nvSpPr>
          <p:spPr>
            <a:xfrm>
              <a:off x="7607375" y="4997799"/>
              <a:ext cx="646331" cy="369332"/>
            </a:xfrm>
            <a:prstGeom prst="rect">
              <a:avLst/>
            </a:prstGeom>
            <a:noFill/>
          </p:spPr>
          <p:txBody>
            <a:bodyPr wrap="none" rtlCol="0">
              <a:spAutoFit/>
            </a:bodyPr>
            <a:lstStyle/>
            <a:p>
              <a:r>
                <a:rPr lang="en-US" b="1" dirty="0">
                  <a:solidFill>
                    <a:srgbClr val="FF0000"/>
                  </a:solidFill>
                </a:rPr>
                <a:t>fails</a:t>
              </a:r>
            </a:p>
          </p:txBody>
        </p:sp>
        <p:sp>
          <p:nvSpPr>
            <p:cNvPr id="21" name="TextBox 20">
              <a:extLst>
                <a:ext uri="{FF2B5EF4-FFF2-40B4-BE49-F238E27FC236}">
                  <a16:creationId xmlns:a16="http://schemas.microsoft.com/office/drawing/2014/main" id="{7DA63FD3-38BE-5549-8527-71F9F94C832D}"/>
                </a:ext>
              </a:extLst>
            </p:cNvPr>
            <p:cNvSpPr txBox="1"/>
            <p:nvPr/>
          </p:nvSpPr>
          <p:spPr>
            <a:xfrm>
              <a:off x="6770120" y="5885580"/>
              <a:ext cx="1544012" cy="369332"/>
            </a:xfrm>
            <a:prstGeom prst="rect">
              <a:avLst/>
            </a:prstGeom>
            <a:noFill/>
          </p:spPr>
          <p:txBody>
            <a:bodyPr wrap="none" rtlCol="0">
              <a:spAutoFit/>
            </a:bodyPr>
            <a:lstStyle/>
            <a:p>
              <a:r>
                <a:rPr lang="en-US" b="1" dirty="0">
                  <a:solidFill>
                    <a:srgbClr val="00B050"/>
                  </a:solidFill>
                </a:rPr>
                <a:t>replacement</a:t>
              </a:r>
            </a:p>
          </p:txBody>
        </p:sp>
        <p:sp>
          <p:nvSpPr>
            <p:cNvPr id="6" name="Right Arrow 5">
              <a:extLst>
                <a:ext uri="{FF2B5EF4-FFF2-40B4-BE49-F238E27FC236}">
                  <a16:creationId xmlns:a16="http://schemas.microsoft.com/office/drawing/2014/main" id="{AFE36EA2-3C7E-B644-9974-CE2C8F88A7C9}"/>
                </a:ext>
              </a:extLst>
            </p:cNvPr>
            <p:cNvSpPr/>
            <p:nvPr/>
          </p:nvSpPr>
          <p:spPr>
            <a:xfrm>
              <a:off x="8202411" y="5062820"/>
              <a:ext cx="334066" cy="2511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a:extLst>
                <a:ext uri="{FF2B5EF4-FFF2-40B4-BE49-F238E27FC236}">
                  <a16:creationId xmlns:a16="http://schemas.microsoft.com/office/drawing/2014/main" id="{9D4FE317-A338-9042-9CE6-47280154F856}"/>
                </a:ext>
              </a:extLst>
            </p:cNvPr>
            <p:cNvSpPr/>
            <p:nvPr/>
          </p:nvSpPr>
          <p:spPr>
            <a:xfrm>
              <a:off x="8253706" y="5974838"/>
              <a:ext cx="334066" cy="2511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5092E0BA-5E07-9947-83B8-47909D250222}"/>
              </a:ext>
            </a:extLst>
          </p:cNvPr>
          <p:cNvSpPr txBox="1"/>
          <p:nvPr/>
        </p:nvSpPr>
        <p:spPr>
          <a:xfrm>
            <a:off x="513188" y="2533606"/>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mov</a:t>
            </a:r>
          </a:p>
        </p:txBody>
      </p:sp>
      <p:sp>
        <p:nvSpPr>
          <p:cNvPr id="24" name="TextBox 23">
            <a:extLst>
              <a:ext uri="{FF2B5EF4-FFF2-40B4-BE49-F238E27FC236}">
                <a16:creationId xmlns:a16="http://schemas.microsoft.com/office/drawing/2014/main" id="{C6A6672E-3DD4-6641-A81E-9681CF8F2C9B}"/>
              </a:ext>
            </a:extLst>
          </p:cNvPr>
          <p:cNvSpPr txBox="1"/>
          <p:nvPr/>
        </p:nvSpPr>
        <p:spPr>
          <a:xfrm>
            <a:off x="1797124" y="2533606"/>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26" name="TextBox 25">
            <a:extLst>
              <a:ext uri="{FF2B5EF4-FFF2-40B4-BE49-F238E27FC236}">
                <a16:creationId xmlns:a16="http://schemas.microsoft.com/office/drawing/2014/main" id="{906EB684-1721-5742-BF97-B24E7328A158}"/>
              </a:ext>
            </a:extLst>
          </p:cNvPr>
          <p:cNvSpPr txBox="1"/>
          <p:nvPr/>
        </p:nvSpPr>
        <p:spPr>
          <a:xfrm>
            <a:off x="2402936" y="2533606"/>
            <a:ext cx="668773"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rot4</a:t>
            </a:r>
          </a:p>
        </p:txBody>
      </p:sp>
      <p:sp>
        <p:nvSpPr>
          <p:cNvPr id="27" name="TextBox 26">
            <a:extLst>
              <a:ext uri="{FF2B5EF4-FFF2-40B4-BE49-F238E27FC236}">
                <a16:creationId xmlns:a16="http://schemas.microsoft.com/office/drawing/2014/main" id="{D5F75945-215E-0442-911D-1BB41C228406}"/>
              </a:ext>
            </a:extLst>
          </p:cNvPr>
          <p:cNvSpPr txBox="1"/>
          <p:nvPr/>
        </p:nvSpPr>
        <p:spPr>
          <a:xfrm>
            <a:off x="3073302" y="2533606"/>
            <a:ext cx="853119"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imm8</a:t>
            </a:r>
          </a:p>
        </p:txBody>
      </p:sp>
      <p:sp>
        <p:nvSpPr>
          <p:cNvPr id="25" name="TextBox 24">
            <a:extLst>
              <a:ext uri="{FF2B5EF4-FFF2-40B4-BE49-F238E27FC236}">
                <a16:creationId xmlns:a16="http://schemas.microsoft.com/office/drawing/2014/main" id="{675BFADA-12DA-CC47-A4B2-E2D9A6C48B6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9" name="Rectangle 8">
            <a:extLst>
              <a:ext uri="{FF2B5EF4-FFF2-40B4-BE49-F238E27FC236}">
                <a16:creationId xmlns:a16="http://schemas.microsoft.com/office/drawing/2014/main" id="{254A038C-616D-8E48-AA6F-00B044A1BC1B}"/>
              </a:ext>
            </a:extLst>
          </p:cNvPr>
          <p:cNvSpPr/>
          <p:nvPr/>
        </p:nvSpPr>
        <p:spPr>
          <a:xfrm>
            <a:off x="1565162" y="5067715"/>
            <a:ext cx="8236963" cy="64579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Rd, </a:t>
            </a:r>
            <a:r>
              <a:rPr lang="en-US" dirty="0">
                <a:solidFill>
                  <a:srgbClr val="FF0000"/>
                </a:solidFill>
                <a:latin typeface="Consolas" panose="020B0609020204030204" pitchFamily="49" charset="0"/>
                <a:cs typeface="Consolas" panose="020B0609020204030204" pitchFamily="49" charset="0"/>
              </a:rPr>
              <a:t>=constant       </a:t>
            </a:r>
            <a:r>
              <a:rPr lang="en-US" dirty="0">
                <a:solidFill>
                  <a:schemeClr val="tx2"/>
                </a:solidFill>
                <a:latin typeface="Consolas" panose="020B0609020204030204" pitchFamily="49" charset="0"/>
                <a:cs typeface="Consolas" panose="020B0609020204030204" pitchFamily="49" charset="0"/>
              </a:rPr>
              <a:t>// =constant</a:t>
            </a:r>
          </a:p>
          <a:p>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r1, </a:t>
            </a:r>
            <a:r>
              <a:rPr lang="en-US" dirty="0">
                <a:solidFill>
                  <a:srgbClr val="FF0000"/>
                </a:solidFill>
                <a:latin typeface="Consolas" panose="020B0609020204030204" pitchFamily="49" charset="0"/>
                <a:cs typeface="Consolas" panose="020B0609020204030204" pitchFamily="49" charset="0"/>
              </a:rPr>
              <a:t>=0x2468abcd     </a:t>
            </a:r>
            <a:r>
              <a:rPr lang="en-US" dirty="0">
                <a:solidFill>
                  <a:schemeClr val="tx2"/>
                </a:solidFill>
                <a:latin typeface="Consolas" panose="020B0609020204030204" pitchFamily="49" charset="0"/>
                <a:cs typeface="Consolas" panose="020B0609020204030204" pitchFamily="49" charset="0"/>
              </a:rPr>
              <a:t>// loads the constant 0x246abcd into r1</a:t>
            </a:r>
            <a:endParaRPr lang="en-US" sz="600"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00803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5" grpId="0"/>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23E958-50C2-9943-ABBE-411C7F991B1F}"/>
              </a:ext>
            </a:extLst>
          </p:cNvPr>
          <p:cNvSpPr>
            <a:spLocks noGrp="1"/>
          </p:cNvSpPr>
          <p:nvPr>
            <p:ph sz="quarter" idx="15"/>
          </p:nvPr>
        </p:nvSpPr>
        <p:spPr>
          <a:xfrm>
            <a:off x="227064" y="497718"/>
            <a:ext cx="11708939" cy="2460334"/>
          </a:xfrm>
          <a:solidFill>
            <a:schemeClr val="accent4">
              <a:lumMod val="20000"/>
              <a:lumOff val="80000"/>
            </a:schemeClr>
          </a:solidFill>
          <a:ln>
            <a:solidFill>
              <a:schemeClr val="accent1"/>
            </a:solidFill>
          </a:ln>
        </p:spPr>
        <p:txBody>
          <a:bodyPr/>
          <a:lstStyle/>
          <a:p>
            <a:pPr>
              <a:lnSpc>
                <a:spcPct val="100000"/>
              </a:lnSpc>
            </a:pPr>
            <a:r>
              <a:rPr lang="en-US" sz="2000" dirty="0"/>
              <a:t>Where </a:t>
            </a:r>
            <a:r>
              <a:rPr lang="en-US" sz="2000" b="1" dirty="0">
                <a:solidFill>
                  <a:schemeClr val="accent5"/>
                </a:solidFill>
                <a:latin typeface="Courier New" panose="02070309020205020404" pitchFamily="49" charset="0"/>
                <a:cs typeface="Courier New" panose="02070309020205020404" pitchFamily="49" charset="0"/>
              </a:rPr>
              <a:t>r0, r1, r2, r3 </a:t>
            </a:r>
            <a:r>
              <a:rPr lang="en-US" sz="2000" dirty="0"/>
              <a:t>are registers</a:t>
            </a:r>
          </a:p>
          <a:p>
            <a:pPr marL="0" indent="0">
              <a:lnSpc>
                <a:spcPct val="100000"/>
              </a:lnSpc>
              <a:buNone/>
            </a:pPr>
            <a:r>
              <a:rPr lang="en-US" sz="1800" b="1" kern="0" dirty="0">
                <a:solidFill>
                  <a:srgbClr val="FF0000"/>
                </a:solidFill>
                <a:latin typeface="Courier New" panose="02070309020205020404" pitchFamily="49" charset="0"/>
                <a:ea typeface="ＭＳ Ｐゴシック" charset="0"/>
                <a:cs typeface="Courier New" panose="02070309020205020404" pitchFamily="49" charset="0"/>
              </a:rPr>
              <a:t>	</a:t>
            </a:r>
            <a:r>
              <a:rPr lang="en-US" sz="2000" b="1" kern="0" dirty="0">
                <a:solidFill>
                  <a:schemeClr val="accent5"/>
                </a:solidFill>
                <a:latin typeface="Courier New" panose="02070309020205020404" pitchFamily="49" charset="0"/>
                <a:ea typeface="ＭＳ Ｐゴシック" charset="0"/>
                <a:cs typeface="Courier New" panose="02070309020205020404" pitchFamily="49" charset="0"/>
              </a:rPr>
              <a:t>r0 = function(r0, r1, r2, r3)</a:t>
            </a:r>
          </a:p>
          <a:p>
            <a:pPr marL="0" indent="0">
              <a:lnSpc>
                <a:spcPct val="100000"/>
              </a:lnSpc>
              <a:buNone/>
            </a:pPr>
            <a:r>
              <a:rPr lang="en-US" sz="2000" b="1" kern="0" dirty="0">
                <a:latin typeface="Courier New" panose="02070309020205020404" pitchFamily="49" charset="0"/>
                <a:ea typeface="ＭＳ Ｐゴシック" charset="0"/>
                <a:cs typeface="Courier New" panose="02070309020205020404" pitchFamily="49" charset="0"/>
              </a:rPr>
              <a:t>	</a:t>
            </a:r>
            <a:r>
              <a:rPr lang="en-US" sz="2000" b="1" kern="0" dirty="0" err="1">
                <a:latin typeface="Courier New" panose="02070309020205020404" pitchFamily="49" charset="0"/>
                <a:ea typeface="ＭＳ Ｐゴシック" charset="0"/>
                <a:cs typeface="Courier New" panose="02070309020205020404" pitchFamily="49" charset="0"/>
              </a:rPr>
              <a:t>printf</a:t>
            </a:r>
            <a:r>
              <a:rPr lang="en-US" sz="2000" b="1" kern="0" dirty="0">
                <a:latin typeface="Courier New" panose="02070309020205020404" pitchFamily="49" charset="0"/>
                <a:ea typeface="ＭＳ Ｐゴシック" charset="0"/>
                <a:cs typeface="Courier New" panose="02070309020205020404" pitchFamily="49" charset="0"/>
              </a:rPr>
              <a:t>("arg1", arg2, arg3, arg4)</a:t>
            </a:r>
          </a:p>
          <a:p>
            <a:pPr>
              <a:lnSpc>
                <a:spcPct val="100000"/>
              </a:lnSpc>
            </a:pPr>
            <a:r>
              <a:rPr lang="en-US" sz="2000" kern="0" dirty="0">
                <a:ea typeface="ＭＳ Ｐゴシック" charset="0"/>
                <a:cs typeface="Courier New" panose="02070309020205020404" pitchFamily="49" charset="0"/>
              </a:rPr>
              <a:t>We need to create a literal string for arg1 which tells </a:t>
            </a:r>
            <a:r>
              <a:rPr lang="en-US" sz="2000" b="1" kern="0" dirty="0" err="1">
                <a:latin typeface="Courier New" panose="02070309020205020404" pitchFamily="49" charset="0"/>
                <a:ea typeface="ＭＳ Ｐゴシック" charset="0"/>
                <a:cs typeface="Courier New" panose="02070309020205020404" pitchFamily="49" charset="0"/>
              </a:rPr>
              <a:t>printf</a:t>
            </a:r>
            <a:r>
              <a:rPr lang="en-US" sz="2000" b="1" kern="0" dirty="0">
                <a:latin typeface="Courier New" panose="02070309020205020404" pitchFamily="49" charset="0"/>
                <a:ea typeface="ＭＳ Ｐゴシック" charset="0"/>
                <a:cs typeface="Courier New" panose="02070309020205020404" pitchFamily="49" charset="0"/>
              </a:rPr>
              <a:t>() </a:t>
            </a:r>
            <a:r>
              <a:rPr lang="en-US" sz="2000" kern="0" dirty="0">
                <a:ea typeface="ＭＳ Ｐゴシック" charset="0"/>
                <a:cs typeface="Courier New" panose="02070309020205020404" pitchFamily="49" charset="0"/>
              </a:rPr>
              <a:t>how to interpret the remaining arguments (up to three arguments total at this point in the class; more later)</a:t>
            </a:r>
          </a:p>
          <a:p>
            <a:pPr lvl="1"/>
            <a:r>
              <a:rPr lang="en-US" sz="2000" kern="0" dirty="0">
                <a:ea typeface="ＭＳ Ｐゴシック" charset="0"/>
                <a:cs typeface="Courier New" panose="02070309020205020404" pitchFamily="49" charset="0"/>
              </a:rPr>
              <a:t>Create the string and tell the assembler to place it into the read only data section</a:t>
            </a:r>
          </a:p>
        </p:txBody>
      </p:sp>
      <p:sp>
        <p:nvSpPr>
          <p:cNvPr id="15362" name="Title 1"/>
          <p:cNvSpPr>
            <a:spLocks noGrp="1"/>
          </p:cNvSpPr>
          <p:nvPr>
            <p:ph type="title"/>
            <p:custDataLst>
              <p:tags r:id="rId1"/>
            </p:custDataLst>
          </p:nvPr>
        </p:nvSpPr>
        <p:spPr>
          <a:xfrm>
            <a:off x="272375" y="119148"/>
            <a:ext cx="11270579" cy="391196"/>
          </a:xfrm>
        </p:spPr>
        <p:txBody>
          <a:bodyPr/>
          <a:lstStyle/>
          <a:p>
            <a:pPr>
              <a:lnSpc>
                <a:spcPct val="100000"/>
              </a:lnSpc>
            </a:pPr>
            <a:r>
              <a:rPr lang="en-US" altLang="en-US" dirty="0"/>
              <a:t>Preview: Simple Function Calls: An Example with </a:t>
            </a:r>
            <a:r>
              <a:rPr lang="en-US" altLang="en-US" dirty="0" err="1"/>
              <a:t>printf</a:t>
            </a:r>
            <a:r>
              <a:rPr lang="en-US" altLang="en-US" dirty="0"/>
              <a:t>()</a:t>
            </a:r>
          </a:p>
        </p:txBody>
      </p:sp>
      <p:sp>
        <p:nvSpPr>
          <p:cNvPr id="22" name="Rounded Rectangle 21">
            <a:extLst>
              <a:ext uri="{FF2B5EF4-FFF2-40B4-BE49-F238E27FC236}">
                <a16:creationId xmlns:a16="http://schemas.microsoft.com/office/drawing/2014/main" id="{06856578-BEA3-8341-89AF-91D240CD3D10}"/>
              </a:ext>
            </a:extLst>
          </p:cNvPr>
          <p:cNvSpPr/>
          <p:nvPr/>
        </p:nvSpPr>
        <p:spPr bwMode="auto">
          <a:xfrm>
            <a:off x="5532693" y="3094996"/>
            <a:ext cx="6395085"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	.extern </a:t>
            </a:r>
            <a:r>
              <a:rPr lang="en-US" dirty="0" err="1">
                <a:latin typeface="Consolas" panose="020B0609020204030204" pitchFamily="49" charset="0"/>
                <a:cs typeface="Consolas" panose="020B0609020204030204" pitchFamily="49" charset="0"/>
              </a:rPr>
              <a:t>printf</a:t>
            </a:r>
            <a:r>
              <a:rPr lang="en-US" dirty="0">
                <a:latin typeface="Consolas" panose="020B0609020204030204" pitchFamily="49" charset="0"/>
                <a:cs typeface="Consolas" panose="020B0609020204030204" pitchFamily="49" charset="0"/>
              </a:rPr>
              <a:t>      //declare </a:t>
            </a:r>
            <a:r>
              <a:rPr lang="en-US" dirty="0" err="1">
                <a:latin typeface="Consolas" panose="020B0609020204030204" pitchFamily="49" charset="0"/>
                <a:cs typeface="Consolas" panose="020B0609020204030204" pitchFamily="49" charset="0"/>
              </a:rPr>
              <a:t>printf</a:t>
            </a:r>
            <a:endParaRPr lang="en-US" dirty="0">
              <a:latin typeface="Consolas" panose="020B0609020204030204" pitchFamily="49" charset="0"/>
              <a:cs typeface="Consolas" panose="020B0609020204030204" pitchFamily="49" charset="0"/>
            </a:endParaRPr>
          </a:p>
          <a:p>
            <a:r>
              <a:rPr lang="en-US" dirty="0">
                <a:solidFill>
                  <a:srgbClr val="7030A0"/>
                </a:solidFill>
                <a:latin typeface="Consolas" panose="020B0609020204030204" pitchFamily="49" charset="0"/>
                <a:cs typeface="Consolas" panose="020B0609020204030204" pitchFamily="49" charset="0"/>
              </a:rPr>
              <a:t>	.section </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rodata</a:t>
            </a:r>
            <a:r>
              <a:rPr lang="en-US" dirty="0">
                <a:latin typeface="Consolas" panose="020B0609020204030204" pitchFamily="49" charset="0"/>
                <a:cs typeface="Consolas" panose="020B0609020204030204" pitchFamily="49" charset="0"/>
              </a:rPr>
              <a:t>    // note the dots "."</a:t>
            </a:r>
          </a:p>
          <a:p>
            <a:r>
              <a:rPr lang="en-US" dirty="0">
                <a:solidFill>
                  <a:schemeClr val="accent3"/>
                </a:solidFill>
                <a:latin typeface="Consolas" panose="020B0609020204030204" pitchFamily="49" charset="0"/>
                <a:cs typeface="Consolas" panose="020B0609020204030204" pitchFamily="49" charset="0"/>
              </a:rPr>
              <a:t>.</a:t>
            </a:r>
            <a:r>
              <a:rPr lang="en-US" dirty="0" err="1">
                <a:solidFill>
                  <a:schemeClr val="accent3"/>
                </a:solidFill>
                <a:latin typeface="Consolas" panose="020B0609020204030204" pitchFamily="49" charset="0"/>
                <a:cs typeface="Consolas" panose="020B0609020204030204" pitchFamily="49" charset="0"/>
              </a:rPr>
              <a:t>Lfst</a:t>
            </a:r>
            <a:r>
              <a:rPr lang="en-US" dirty="0">
                <a:solidFill>
                  <a:schemeClr val="accent3"/>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.string  </a:t>
            </a:r>
            <a:r>
              <a:rPr lang="en-US" dirty="0">
                <a:solidFill>
                  <a:srgbClr val="F3753F"/>
                </a:solidFill>
                <a:latin typeface="Consolas" panose="020B0609020204030204" pitchFamily="49" charset="0"/>
                <a:cs typeface="Consolas" panose="020B0609020204030204" pitchFamily="49" charset="0"/>
              </a:rPr>
              <a:t>"c=%d\n"</a:t>
            </a:r>
          </a:p>
        </p:txBody>
      </p:sp>
      <p:sp>
        <p:nvSpPr>
          <p:cNvPr id="6" name="Rounded Rectangle 5">
            <a:extLst>
              <a:ext uri="{FF2B5EF4-FFF2-40B4-BE49-F238E27FC236}">
                <a16:creationId xmlns:a16="http://schemas.microsoft.com/office/drawing/2014/main" id="{AA61200D-6BC8-E541-B1EC-21A833ACAA4D}"/>
              </a:ext>
            </a:extLst>
          </p:cNvPr>
          <p:cNvSpPr/>
          <p:nvPr/>
        </p:nvSpPr>
        <p:spPr bwMode="auto">
          <a:xfrm>
            <a:off x="5200291" y="4268271"/>
            <a:ext cx="6772457"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 part of the </a:t>
            </a:r>
            <a:r>
              <a:rPr lang="en-US" dirty="0">
                <a:solidFill>
                  <a:srgbClr val="FF0000"/>
                </a:solidFill>
                <a:latin typeface="Consolas" panose="020B0609020204030204" pitchFamily="49" charset="0"/>
                <a:cs typeface="Consolas" panose="020B0609020204030204" pitchFamily="49" charset="0"/>
              </a:rPr>
              <a:t>text segment </a:t>
            </a:r>
            <a:r>
              <a:rPr lang="en-US" dirty="0">
                <a:latin typeface="Consolas" panose="020B0609020204030204" pitchFamily="49" charset="0"/>
                <a:cs typeface="Consolas" panose="020B0609020204030204" pitchFamily="49" charset="0"/>
              </a:rPr>
              <a:t>below</a:t>
            </a:r>
            <a:br>
              <a:rPr lang="en-US"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        mov     r2, 2	       </a:t>
            </a:r>
            <a:r>
              <a:rPr lang="en-US" dirty="0">
                <a:solidFill>
                  <a:srgbClr val="00B050"/>
                </a:solidFill>
                <a:latin typeface="Consolas" panose="020B0609020204030204" pitchFamily="49" charset="0"/>
                <a:cs typeface="Consolas" panose="020B0609020204030204" pitchFamily="49" charset="0"/>
              </a:rPr>
              <a:t>// int a = 2;</a:t>
            </a:r>
          </a:p>
          <a:p>
            <a:r>
              <a:rPr lang="en-US" dirty="0">
                <a:solidFill>
                  <a:srgbClr val="0070C0"/>
                </a:solidFill>
                <a:latin typeface="Consolas" panose="020B0609020204030204" pitchFamily="49" charset="0"/>
                <a:cs typeface="Consolas" panose="020B0609020204030204" pitchFamily="49" charset="0"/>
              </a:rPr>
              <a:t>        mov     r3, 3	       </a:t>
            </a:r>
            <a:r>
              <a:rPr lang="en-US" dirty="0">
                <a:solidFill>
                  <a:srgbClr val="00B050"/>
                </a:solidFill>
                <a:latin typeface="Consolas" panose="020B0609020204030204" pitchFamily="49" charset="0"/>
                <a:cs typeface="Consolas" panose="020B0609020204030204" pitchFamily="49" charset="0"/>
              </a:rPr>
              <a:t>// int b = 3;</a:t>
            </a:r>
          </a:p>
          <a:p>
            <a:r>
              <a:rPr lang="en-US" dirty="0">
                <a:solidFill>
                  <a:srgbClr val="0070C0"/>
                </a:solidFill>
                <a:latin typeface="Consolas" panose="020B0609020204030204" pitchFamily="49" charset="0"/>
                <a:cs typeface="Consolas" panose="020B0609020204030204" pitchFamily="49" charset="0"/>
              </a:rPr>
              <a:t>        add     </a:t>
            </a:r>
            <a:r>
              <a:rPr lang="en-US" dirty="0">
                <a:solidFill>
                  <a:srgbClr val="FF0000"/>
                </a:solidFill>
                <a:latin typeface="Consolas" panose="020B0609020204030204" pitchFamily="49" charset="0"/>
                <a:cs typeface="Consolas" panose="020B0609020204030204" pitchFamily="49" charset="0"/>
              </a:rPr>
              <a:t>r1</a:t>
            </a:r>
            <a:r>
              <a:rPr lang="en-US" dirty="0">
                <a:solidFill>
                  <a:srgbClr val="0070C0"/>
                </a:solidFill>
                <a:latin typeface="Consolas" panose="020B0609020204030204" pitchFamily="49" charset="0"/>
                <a:cs typeface="Consolas" panose="020B0609020204030204" pitchFamily="49" charset="0"/>
              </a:rPr>
              <a:t>, r2, r3   </a:t>
            </a:r>
            <a:r>
              <a:rPr lang="en-US" dirty="0">
                <a:solidFill>
                  <a:srgbClr val="00B050"/>
                </a:solidFill>
                <a:latin typeface="Consolas" panose="020B0609020204030204" pitchFamily="49" charset="0"/>
                <a:cs typeface="Consolas" panose="020B0609020204030204" pitchFamily="49" charset="0"/>
              </a:rPr>
              <a:t>// int c = a + b;</a:t>
            </a:r>
          </a:p>
          <a:p>
            <a:r>
              <a:rPr lang="en-US" dirty="0">
                <a:solidFill>
                  <a:srgbClr val="00B050"/>
                </a:solidFill>
                <a:latin typeface="Consolas" panose="020B0609020204030204" pitchFamily="49" charset="0"/>
                <a:cs typeface="Consolas" panose="020B0609020204030204" pitchFamily="49" charset="0"/>
              </a:rPr>
              <a:t>                             // r1 is second </a:t>
            </a:r>
            <a:r>
              <a:rPr lang="en-US" dirty="0" err="1">
                <a:solidFill>
                  <a:srgbClr val="00B050"/>
                </a:solidFill>
                <a:latin typeface="Consolas" panose="020B0609020204030204" pitchFamily="49" charset="0"/>
                <a:cs typeface="Consolas" panose="020B0609020204030204" pitchFamily="49" charset="0"/>
              </a:rPr>
              <a:t>arg</a:t>
            </a:r>
            <a:endParaRPr lang="en-US" dirty="0">
              <a:solidFill>
                <a:srgbClr val="0070C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ldr</a:t>
            </a:r>
            <a:r>
              <a:rPr lang="en-US" dirty="0">
                <a:solidFill>
                  <a:srgbClr val="0070C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r0</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Lfst</a:t>
            </a:r>
            <a:r>
              <a:rPr lang="en-US" dirty="0">
                <a:solidFill>
                  <a:srgbClr val="0070C0"/>
                </a:solidFill>
                <a:latin typeface="Consolas" panose="020B0609020204030204" pitchFamily="49" charset="0"/>
                <a:cs typeface="Consolas" panose="020B0609020204030204" pitchFamily="49" charset="0"/>
              </a:rPr>
              <a:t>   // =literal address</a:t>
            </a:r>
          </a:p>
          <a:p>
            <a:r>
              <a:rPr lang="en-US" dirty="0">
                <a:solidFill>
                  <a:srgbClr val="0070C0"/>
                </a:solidFill>
                <a:latin typeface="Consolas" panose="020B0609020204030204" pitchFamily="49" charset="0"/>
                <a:cs typeface="Consolas" panose="020B0609020204030204" pitchFamily="49" charset="0"/>
              </a:rPr>
              <a:t>        bl      </a:t>
            </a:r>
            <a:r>
              <a:rPr lang="en-US" dirty="0" err="1">
                <a:solidFill>
                  <a:srgbClr val="F37440"/>
                </a:solidFill>
                <a:latin typeface="Consolas" panose="020B0609020204030204" pitchFamily="49" charset="0"/>
                <a:cs typeface="Consolas" panose="020B0609020204030204" pitchFamily="49" charset="0"/>
              </a:rPr>
              <a:t>printf</a:t>
            </a:r>
            <a:endParaRPr lang="en-US" sz="1600" dirty="0">
              <a:solidFill>
                <a:srgbClr val="0070C0"/>
              </a:solidFill>
              <a:latin typeface="Consolas" panose="020B0609020204030204" pitchFamily="49" charset="0"/>
              <a:cs typeface="Consolas" panose="020B0609020204030204" pitchFamily="49" charset="0"/>
            </a:endParaRPr>
          </a:p>
        </p:txBody>
      </p:sp>
      <p:sp>
        <p:nvSpPr>
          <p:cNvPr id="8" name="Rounded Rectangle 7">
            <a:extLst>
              <a:ext uri="{FF2B5EF4-FFF2-40B4-BE49-F238E27FC236}">
                <a16:creationId xmlns:a16="http://schemas.microsoft.com/office/drawing/2014/main" id="{0075CE48-0407-EF44-8A5A-20D395D14D36}"/>
              </a:ext>
            </a:extLst>
          </p:cNvPr>
          <p:cNvSpPr/>
          <p:nvPr/>
        </p:nvSpPr>
        <p:spPr bwMode="auto">
          <a:xfrm>
            <a:off x="797319" y="2958052"/>
            <a:ext cx="3512529" cy="389548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stdio.h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stdlib.h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int</a:t>
            </a:r>
          </a:p>
          <a:p>
            <a:r>
              <a:rPr lang="en-US" sz="1600" dirty="0">
                <a:latin typeface="Consolas" panose="020B0609020204030204" pitchFamily="49" charset="0"/>
                <a:cs typeface="Consolas" panose="020B0609020204030204" pitchFamily="49" charset="0"/>
              </a:rPr>
              <a:t>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int a = 2;</a:t>
            </a:r>
          </a:p>
          <a:p>
            <a:r>
              <a:rPr lang="en-US" sz="1600" dirty="0">
                <a:latin typeface="Consolas" panose="020B0609020204030204" pitchFamily="49" charset="0"/>
                <a:cs typeface="Consolas" panose="020B0609020204030204" pitchFamily="49" charset="0"/>
              </a:rPr>
              <a:t>    int b = 3;</a:t>
            </a:r>
          </a:p>
          <a:p>
            <a:r>
              <a:rPr lang="en-US" sz="1600" dirty="0">
                <a:latin typeface="Consolas" panose="020B0609020204030204" pitchFamily="49" charset="0"/>
                <a:cs typeface="Consolas" panose="020B0609020204030204" pitchFamily="49" charset="0"/>
              </a:rPr>
              <a:t>    int c;</a:t>
            </a:r>
          </a:p>
          <a:p>
            <a:endParaRPr lang="en-US" sz="1600" dirty="0">
              <a:latin typeface="Consolas" panose="020B0609020204030204" pitchFamily="49" charset="0"/>
              <a:cs typeface="Consolas" panose="020B0609020204030204" pitchFamily="49" charset="0"/>
            </a:endParaRPr>
          </a:p>
          <a:p>
            <a:r>
              <a:rPr lang="en-US" sz="1600" dirty="0">
                <a:solidFill>
                  <a:srgbClr val="0070C0"/>
                </a:solidFill>
                <a:latin typeface="Consolas" panose="020B0609020204030204" pitchFamily="49" charset="0"/>
                <a:cs typeface="Consolas" panose="020B0609020204030204" pitchFamily="49" charset="0"/>
              </a:rPr>
              <a:t>    </a:t>
            </a:r>
            <a:r>
              <a:rPr lang="en-US" sz="1600" dirty="0">
                <a:solidFill>
                  <a:srgbClr val="FF0000"/>
                </a:solidFill>
                <a:latin typeface="Consolas" panose="020B0609020204030204" pitchFamily="49" charset="0"/>
                <a:cs typeface="Consolas" panose="020B0609020204030204" pitchFamily="49" charset="0"/>
              </a:rPr>
              <a:t>c</a:t>
            </a:r>
            <a:r>
              <a:rPr lang="en-US" sz="1600" dirty="0">
                <a:solidFill>
                  <a:srgbClr val="0070C0"/>
                </a:solidFill>
                <a:latin typeface="Consolas" panose="020B0609020204030204" pitchFamily="49" charset="0"/>
                <a:cs typeface="Consolas" panose="020B0609020204030204" pitchFamily="49" charset="0"/>
              </a:rPr>
              <a:t> = a + b;</a:t>
            </a:r>
          </a:p>
          <a:p>
            <a:r>
              <a:rPr lang="en-US" sz="1600" dirty="0">
                <a:solidFill>
                  <a:srgbClr val="0070C0"/>
                </a:solidFill>
                <a:latin typeface="Consolas" panose="020B0609020204030204" pitchFamily="49" charset="0"/>
                <a:cs typeface="Consolas" panose="020B0609020204030204" pitchFamily="49" charset="0"/>
              </a:rPr>
              <a:t>    </a:t>
            </a:r>
            <a:r>
              <a:rPr lang="en-US" sz="1600" dirty="0" err="1">
                <a:solidFill>
                  <a:srgbClr val="0070C0"/>
                </a:solidFill>
                <a:latin typeface="Consolas" panose="020B0609020204030204" pitchFamily="49" charset="0"/>
                <a:cs typeface="Consolas" panose="020B0609020204030204" pitchFamily="49" charset="0"/>
              </a:rPr>
              <a:t>printf</a:t>
            </a:r>
            <a:r>
              <a:rPr lang="en-US" sz="1600" dirty="0">
                <a:solidFill>
                  <a:srgbClr val="0070C0"/>
                </a:solidFill>
                <a:latin typeface="Consolas" panose="020B0609020204030204" pitchFamily="49" charset="0"/>
                <a:cs typeface="Consolas" panose="020B0609020204030204" pitchFamily="49" charset="0"/>
              </a:rPr>
              <a:t>("c=%d\n", c);</a:t>
            </a:r>
          </a:p>
          <a:p>
            <a:endParaRPr lang="en-US" sz="1600" dirty="0">
              <a:latin typeface="Consolas" panose="020B0609020204030204" pitchFamily="49" charset="0"/>
              <a:cs typeface="Consolas" panose="020B0609020204030204" pitchFamily="49" charset="0"/>
            </a:endParaRP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return EXIT_SUCCESS;</a:t>
            </a:r>
          </a:p>
          <a:p>
            <a:r>
              <a:rPr lang="en-US" sz="1600" dirty="0">
                <a:latin typeface="Consolas" panose="020B0609020204030204" pitchFamily="49" charset="0"/>
                <a:cs typeface="Consolas" panose="020B0609020204030204" pitchFamily="49" charset="0"/>
              </a:rPr>
              <a:t>}</a:t>
            </a:r>
          </a:p>
        </p:txBody>
      </p:sp>
      <p:grpSp>
        <p:nvGrpSpPr>
          <p:cNvPr id="5" name="Group 4">
            <a:extLst>
              <a:ext uri="{FF2B5EF4-FFF2-40B4-BE49-F238E27FC236}">
                <a16:creationId xmlns:a16="http://schemas.microsoft.com/office/drawing/2014/main" id="{F7B3C80C-5378-8242-A5F5-9CF16A13B695}"/>
              </a:ext>
            </a:extLst>
          </p:cNvPr>
          <p:cNvGrpSpPr/>
          <p:nvPr/>
        </p:nvGrpSpPr>
        <p:grpSpPr>
          <a:xfrm>
            <a:off x="3599300" y="5219574"/>
            <a:ext cx="1846665" cy="923330"/>
            <a:chOff x="3975234" y="5310205"/>
            <a:chExt cx="1846665" cy="923330"/>
          </a:xfrm>
        </p:grpSpPr>
        <p:sp>
          <p:nvSpPr>
            <p:cNvPr id="3" name="TextBox 2">
              <a:extLst>
                <a:ext uri="{FF2B5EF4-FFF2-40B4-BE49-F238E27FC236}">
                  <a16:creationId xmlns:a16="http://schemas.microsoft.com/office/drawing/2014/main" id="{AB55667D-BE66-AE40-885D-2B51E2172BC9}"/>
                </a:ext>
              </a:extLst>
            </p:cNvPr>
            <p:cNvSpPr txBox="1"/>
            <p:nvPr/>
          </p:nvSpPr>
          <p:spPr>
            <a:xfrm>
              <a:off x="4379495" y="5310205"/>
              <a:ext cx="1442404" cy="923330"/>
            </a:xfrm>
            <a:prstGeom prst="rect">
              <a:avLst/>
            </a:prstGeom>
            <a:solidFill>
              <a:schemeClr val="accent4">
                <a:lumMod val="20000"/>
                <a:lumOff val="80000"/>
              </a:schemeClr>
            </a:solidFill>
            <a:ln>
              <a:solidFill>
                <a:srgbClr val="0070C0"/>
              </a:solidFill>
            </a:ln>
          </p:spPr>
          <p:txBody>
            <a:bodyPr wrap="square" rtlCol="0">
              <a:spAutoFit/>
            </a:bodyPr>
            <a:lstStyle/>
            <a:p>
              <a:r>
                <a:rPr lang="en-US" dirty="0">
                  <a:solidFill>
                    <a:srgbClr val="0070C0"/>
                  </a:solidFill>
                </a:rPr>
                <a:t>two passed </a:t>
              </a:r>
              <a:r>
                <a:rPr lang="en-US" dirty="0" err="1">
                  <a:solidFill>
                    <a:srgbClr val="0070C0"/>
                  </a:solidFill>
                </a:rPr>
                <a:t>args</a:t>
              </a:r>
              <a:r>
                <a:rPr lang="en-US" dirty="0">
                  <a:solidFill>
                    <a:srgbClr val="0070C0"/>
                  </a:solidFill>
                </a:rPr>
                <a:t> in this use of </a:t>
              </a:r>
              <a:r>
                <a:rPr lang="en-US" dirty="0" err="1">
                  <a:solidFill>
                    <a:srgbClr val="0070C0"/>
                  </a:solidFill>
                </a:rPr>
                <a:t>printf</a:t>
              </a:r>
              <a:endParaRPr lang="en-US" dirty="0">
                <a:solidFill>
                  <a:srgbClr val="0070C0"/>
                </a:solidFill>
              </a:endParaRPr>
            </a:p>
          </p:txBody>
        </p:sp>
        <p:sp>
          <p:nvSpPr>
            <p:cNvPr id="4" name="Left Arrow 3">
              <a:extLst>
                <a:ext uri="{FF2B5EF4-FFF2-40B4-BE49-F238E27FC236}">
                  <a16:creationId xmlns:a16="http://schemas.microsoft.com/office/drawing/2014/main" id="{E3AB59AD-0D84-4A41-AD0B-AEC62CB3C8B6}"/>
                </a:ext>
              </a:extLst>
            </p:cNvPr>
            <p:cNvSpPr/>
            <p:nvPr/>
          </p:nvSpPr>
          <p:spPr>
            <a:xfrm>
              <a:off x="3975234" y="5621154"/>
              <a:ext cx="404261" cy="14437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7A893A3B-CC87-F040-950B-502868126ED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14" name="Group 13">
            <a:extLst>
              <a:ext uri="{FF2B5EF4-FFF2-40B4-BE49-F238E27FC236}">
                <a16:creationId xmlns:a16="http://schemas.microsoft.com/office/drawing/2014/main" id="{2A31B3D0-34FB-2445-B313-F57261557833}"/>
              </a:ext>
            </a:extLst>
          </p:cNvPr>
          <p:cNvGrpSpPr/>
          <p:nvPr/>
        </p:nvGrpSpPr>
        <p:grpSpPr>
          <a:xfrm>
            <a:off x="2736598" y="3500260"/>
            <a:ext cx="2295757" cy="1477328"/>
            <a:chOff x="3975234" y="4671800"/>
            <a:chExt cx="2295757" cy="1477328"/>
          </a:xfrm>
        </p:grpSpPr>
        <p:sp>
          <p:nvSpPr>
            <p:cNvPr id="15" name="TextBox 14">
              <a:extLst>
                <a:ext uri="{FF2B5EF4-FFF2-40B4-BE49-F238E27FC236}">
                  <a16:creationId xmlns:a16="http://schemas.microsoft.com/office/drawing/2014/main" id="{0EE5EB3E-9270-804A-8AD7-01943A5BF607}"/>
                </a:ext>
              </a:extLst>
            </p:cNvPr>
            <p:cNvSpPr txBox="1"/>
            <p:nvPr/>
          </p:nvSpPr>
          <p:spPr>
            <a:xfrm>
              <a:off x="4379495" y="4671800"/>
              <a:ext cx="1891496" cy="1477328"/>
            </a:xfrm>
            <a:prstGeom prst="rect">
              <a:avLst/>
            </a:prstGeom>
            <a:solidFill>
              <a:schemeClr val="accent4">
                <a:lumMod val="20000"/>
                <a:lumOff val="80000"/>
              </a:schemeClr>
            </a:solidFill>
            <a:ln>
              <a:solidFill>
                <a:srgbClr val="0070C0"/>
              </a:solidFill>
            </a:ln>
          </p:spPr>
          <p:txBody>
            <a:bodyPr wrap="square" rtlCol="0">
              <a:spAutoFit/>
            </a:bodyPr>
            <a:lstStyle/>
            <a:p>
              <a:r>
                <a:rPr lang="en-US" dirty="0">
                  <a:solidFill>
                    <a:srgbClr val="0070C0"/>
                  </a:solidFill>
                </a:rPr>
                <a:t>We are going to put these variables in temporary registers</a:t>
              </a:r>
            </a:p>
          </p:txBody>
        </p:sp>
        <p:sp>
          <p:nvSpPr>
            <p:cNvPr id="16" name="Left Arrow 15">
              <a:extLst>
                <a:ext uri="{FF2B5EF4-FFF2-40B4-BE49-F238E27FC236}">
                  <a16:creationId xmlns:a16="http://schemas.microsoft.com/office/drawing/2014/main" id="{FBE5D59F-0872-3449-B588-88672C99765F}"/>
                </a:ext>
              </a:extLst>
            </p:cNvPr>
            <p:cNvSpPr/>
            <p:nvPr/>
          </p:nvSpPr>
          <p:spPr>
            <a:xfrm>
              <a:off x="3975234" y="5690602"/>
              <a:ext cx="404261" cy="14437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412D190-E965-4C4B-A2FD-1D024761B3BD}"/>
              </a:ext>
            </a:extLst>
          </p:cNvPr>
          <p:cNvSpPr txBox="1"/>
          <p:nvPr/>
        </p:nvSpPr>
        <p:spPr>
          <a:xfrm>
            <a:off x="2340459" y="5773572"/>
            <a:ext cx="1066382" cy="369332"/>
          </a:xfrm>
          <a:prstGeom prst="rect">
            <a:avLst/>
          </a:prstGeom>
          <a:solidFill>
            <a:schemeClr val="accent4">
              <a:lumMod val="20000"/>
              <a:lumOff val="80000"/>
            </a:schemeClr>
          </a:solidFill>
          <a:ln>
            <a:solidFill>
              <a:schemeClr val="accent1"/>
            </a:solidFill>
          </a:ln>
        </p:spPr>
        <p:txBody>
          <a:bodyPr wrap="square">
            <a:spAutoFit/>
          </a:bodyPr>
          <a:lstStyle/>
          <a:p>
            <a:r>
              <a:rPr lang="en-US" sz="1800" b="1" dirty="0">
                <a:solidFill>
                  <a:schemeClr val="accent5"/>
                </a:solidFill>
                <a:latin typeface="Courier New" panose="02070309020205020404" pitchFamily="49" charset="0"/>
                <a:cs typeface="Courier New" panose="02070309020205020404" pitchFamily="49" charset="0"/>
              </a:rPr>
              <a:t>r0, r1</a:t>
            </a:r>
            <a:endParaRPr lang="en-US" dirty="0"/>
          </a:p>
        </p:txBody>
      </p:sp>
    </p:spTree>
    <p:extLst>
      <p:ext uri="{BB962C8B-B14F-4D97-AF65-F5344CB8AC3E}">
        <p14:creationId xmlns:p14="http://schemas.microsoft.com/office/powerpoint/2010/main" val="345963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22" grpId="0" animBg="1"/>
      <p:bldP spid="6" grpId="0" animBg="1"/>
      <p:bldP spid="8" grpId="0" animBg="1"/>
      <p:bldP spid="10" grpId="0"/>
      <p:bldP spid="1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custDataLst>
              <p:tags r:id="rId1"/>
            </p:custDataLst>
          </p:nvPr>
        </p:nvSpPr>
        <p:spPr>
          <a:xfrm>
            <a:off x="505420" y="119999"/>
            <a:ext cx="11533083" cy="486791"/>
          </a:xfrm>
        </p:spPr>
        <p:txBody>
          <a:bodyPr/>
          <a:lstStyle/>
          <a:p>
            <a:pPr>
              <a:lnSpc>
                <a:spcPct val="100000"/>
              </a:lnSpc>
            </a:pPr>
            <a:r>
              <a:rPr lang="en-US" altLang="en-US" dirty="0"/>
              <a:t>Preview: Simple Function Calls: An Example with </a:t>
            </a:r>
            <a:r>
              <a:rPr lang="en-US" altLang="en-US" dirty="0" err="1"/>
              <a:t>fprintf</a:t>
            </a:r>
            <a:r>
              <a:rPr lang="en-US" altLang="en-US" dirty="0"/>
              <a:t>()</a:t>
            </a:r>
          </a:p>
        </p:txBody>
      </p:sp>
      <p:sp>
        <p:nvSpPr>
          <p:cNvPr id="11" name="Content Placeholder 10">
            <a:extLst>
              <a:ext uri="{FF2B5EF4-FFF2-40B4-BE49-F238E27FC236}">
                <a16:creationId xmlns:a16="http://schemas.microsoft.com/office/drawing/2014/main" id="{BFCBF3A4-F9BB-E9BF-3A41-972D38B3945C}"/>
              </a:ext>
            </a:extLst>
          </p:cNvPr>
          <p:cNvSpPr>
            <a:spLocks noGrp="1"/>
          </p:cNvSpPr>
          <p:nvPr>
            <p:ph sz="quarter" idx="17"/>
          </p:nvPr>
        </p:nvSpPr>
        <p:spPr>
          <a:xfrm>
            <a:off x="1636661" y="5093483"/>
            <a:ext cx="9383032" cy="1645747"/>
          </a:xfrm>
          <a:solidFill>
            <a:schemeClr val="accent4">
              <a:lumMod val="20000"/>
              <a:lumOff val="80000"/>
            </a:schemeClr>
          </a:solidFill>
          <a:ln>
            <a:solidFill>
              <a:schemeClr val="accent1"/>
            </a:solidFill>
          </a:ln>
        </p:spPr>
        <p:txBody>
          <a:bodyPr/>
          <a:lstStyle/>
          <a:p>
            <a:pPr marL="0" indent="0">
              <a:lnSpc>
                <a:spcPct val="100000"/>
              </a:lnSpc>
              <a:buNone/>
            </a:pPr>
            <a:r>
              <a:rPr lang="en-US" dirty="0">
                <a:solidFill>
                  <a:srgbClr val="FF0000"/>
                </a:solidFill>
              </a:rPr>
              <a:t>PA9 info:</a:t>
            </a:r>
          </a:p>
          <a:p>
            <a:pPr>
              <a:lnSpc>
                <a:spcPct val="100000"/>
              </a:lnSpc>
            </a:pPr>
            <a:r>
              <a:rPr lang="en-US" dirty="0"/>
              <a:t>stdin, </a:t>
            </a:r>
            <a:r>
              <a:rPr lang="en-US" dirty="0" err="1"/>
              <a:t>stdout</a:t>
            </a:r>
            <a:r>
              <a:rPr lang="en-US" dirty="0"/>
              <a:t>, stderr are all global variable and are part of </a:t>
            </a:r>
            <a:r>
              <a:rPr lang="en-US" dirty="0" err="1"/>
              <a:t>libc</a:t>
            </a:r>
            <a:endParaRPr lang="en-US" dirty="0"/>
          </a:p>
          <a:p>
            <a:pPr lvl="1"/>
            <a:r>
              <a:rPr lang="en-US" dirty="0"/>
              <a:t>these names are their </a:t>
            </a:r>
            <a:r>
              <a:rPr lang="en-US" dirty="0" err="1"/>
              <a:t>lside</a:t>
            </a:r>
            <a:r>
              <a:rPr lang="en-US" dirty="0"/>
              <a:t> (label names)</a:t>
            </a:r>
          </a:p>
          <a:p>
            <a:pPr>
              <a:lnSpc>
                <a:spcPct val="100000"/>
              </a:lnSpc>
            </a:pPr>
            <a:r>
              <a:rPr lang="en-US" dirty="0"/>
              <a:t>to use them you must get their contents to pass to </a:t>
            </a:r>
            <a:r>
              <a:rPr lang="en-US" dirty="0" err="1"/>
              <a:t>fprintf</a:t>
            </a:r>
            <a:r>
              <a:rPr lang="en-US" dirty="0"/>
              <a:t>(), </a:t>
            </a:r>
            <a:r>
              <a:rPr lang="en-US" dirty="0" err="1"/>
              <a:t>fread</a:t>
            </a:r>
            <a:r>
              <a:rPr lang="en-US" dirty="0"/>
              <a:t>(), </a:t>
            </a:r>
            <a:r>
              <a:rPr lang="en-US" dirty="0" err="1"/>
              <a:t>fwrite</a:t>
            </a:r>
            <a:r>
              <a:rPr lang="en-US" dirty="0"/>
              <a:t>()</a:t>
            </a:r>
          </a:p>
        </p:txBody>
      </p:sp>
      <p:sp>
        <p:nvSpPr>
          <p:cNvPr id="22" name="Rounded Rectangle 21">
            <a:extLst>
              <a:ext uri="{FF2B5EF4-FFF2-40B4-BE49-F238E27FC236}">
                <a16:creationId xmlns:a16="http://schemas.microsoft.com/office/drawing/2014/main" id="{06856578-BEA3-8341-89AF-91D240CD3D10}"/>
              </a:ext>
            </a:extLst>
          </p:cNvPr>
          <p:cNvSpPr/>
          <p:nvPr/>
        </p:nvSpPr>
        <p:spPr bwMode="auto">
          <a:xfrm>
            <a:off x="5302448" y="964129"/>
            <a:ext cx="6395085"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	.extern </a:t>
            </a:r>
            <a:r>
              <a:rPr lang="en-US" dirty="0" err="1">
                <a:latin typeface="Consolas" panose="020B0609020204030204" pitchFamily="49" charset="0"/>
                <a:cs typeface="Consolas" panose="020B0609020204030204" pitchFamily="49" charset="0"/>
              </a:rPr>
              <a:t>printf</a:t>
            </a:r>
            <a:r>
              <a:rPr lang="en-US" dirty="0">
                <a:latin typeface="Consolas" panose="020B0609020204030204" pitchFamily="49" charset="0"/>
                <a:cs typeface="Consolas" panose="020B0609020204030204" pitchFamily="49" charset="0"/>
              </a:rPr>
              <a:t>      //declare </a:t>
            </a:r>
            <a:r>
              <a:rPr lang="en-US" dirty="0" err="1">
                <a:latin typeface="Consolas" panose="020B0609020204030204" pitchFamily="49" charset="0"/>
                <a:cs typeface="Consolas" panose="020B0609020204030204" pitchFamily="49" charset="0"/>
              </a:rPr>
              <a:t>printf</a:t>
            </a:r>
            <a:endParaRPr lang="en-US" dirty="0">
              <a:latin typeface="Consolas" panose="020B0609020204030204" pitchFamily="49" charset="0"/>
              <a:cs typeface="Consolas" panose="020B0609020204030204" pitchFamily="49" charset="0"/>
            </a:endParaRPr>
          </a:p>
          <a:p>
            <a:r>
              <a:rPr lang="en-US" dirty="0">
                <a:solidFill>
                  <a:srgbClr val="7030A0"/>
                </a:solidFill>
                <a:latin typeface="Consolas" panose="020B0609020204030204" pitchFamily="49" charset="0"/>
                <a:cs typeface="Consolas" panose="020B0609020204030204" pitchFamily="49" charset="0"/>
              </a:rPr>
              <a:t>	.section </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rodata</a:t>
            </a:r>
            <a:r>
              <a:rPr lang="en-US" dirty="0">
                <a:latin typeface="Consolas" panose="020B0609020204030204" pitchFamily="49" charset="0"/>
                <a:cs typeface="Consolas" panose="020B0609020204030204" pitchFamily="49" charset="0"/>
              </a:rPr>
              <a:t>    // note the dots "."</a:t>
            </a:r>
          </a:p>
          <a:p>
            <a:r>
              <a:rPr lang="en-US" dirty="0">
                <a:solidFill>
                  <a:schemeClr val="accent3"/>
                </a:solidFill>
                <a:latin typeface="Consolas" panose="020B0609020204030204" pitchFamily="49" charset="0"/>
                <a:cs typeface="Consolas" panose="020B0609020204030204" pitchFamily="49" charset="0"/>
              </a:rPr>
              <a:t>.</a:t>
            </a:r>
            <a:r>
              <a:rPr lang="en-US" dirty="0" err="1">
                <a:solidFill>
                  <a:schemeClr val="accent3"/>
                </a:solidFill>
                <a:latin typeface="Consolas" panose="020B0609020204030204" pitchFamily="49" charset="0"/>
                <a:cs typeface="Consolas" panose="020B0609020204030204" pitchFamily="49" charset="0"/>
              </a:rPr>
              <a:t>Lfst</a:t>
            </a:r>
            <a:r>
              <a:rPr lang="en-US" dirty="0">
                <a:solidFill>
                  <a:schemeClr val="accent3"/>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.string  </a:t>
            </a:r>
            <a:r>
              <a:rPr lang="en-US" dirty="0">
                <a:solidFill>
                  <a:srgbClr val="F3753F"/>
                </a:solidFill>
                <a:latin typeface="Consolas" panose="020B0609020204030204" pitchFamily="49" charset="0"/>
                <a:cs typeface="Consolas" panose="020B0609020204030204" pitchFamily="49" charset="0"/>
              </a:rPr>
              <a:t>"c=%d\n"</a:t>
            </a:r>
          </a:p>
        </p:txBody>
      </p:sp>
      <p:sp>
        <p:nvSpPr>
          <p:cNvPr id="6" name="Rounded Rectangle 5">
            <a:extLst>
              <a:ext uri="{FF2B5EF4-FFF2-40B4-BE49-F238E27FC236}">
                <a16:creationId xmlns:a16="http://schemas.microsoft.com/office/drawing/2014/main" id="{AA61200D-6BC8-E541-B1EC-21A833ACAA4D}"/>
              </a:ext>
            </a:extLst>
          </p:cNvPr>
          <p:cNvSpPr/>
          <p:nvPr/>
        </p:nvSpPr>
        <p:spPr bwMode="auto">
          <a:xfrm>
            <a:off x="5155321" y="2051690"/>
            <a:ext cx="6772457" cy="294536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 part of the </a:t>
            </a:r>
            <a:r>
              <a:rPr lang="en-US" dirty="0">
                <a:solidFill>
                  <a:srgbClr val="FF0000"/>
                </a:solidFill>
                <a:latin typeface="Consolas" panose="020B0609020204030204" pitchFamily="49" charset="0"/>
                <a:cs typeface="Consolas" panose="020B0609020204030204" pitchFamily="49" charset="0"/>
              </a:rPr>
              <a:t>text segment </a:t>
            </a:r>
            <a:r>
              <a:rPr lang="en-US" dirty="0">
                <a:latin typeface="Consolas" panose="020B0609020204030204" pitchFamily="49" charset="0"/>
                <a:cs typeface="Consolas" panose="020B0609020204030204" pitchFamily="49" charset="0"/>
              </a:rPr>
              <a:t>below</a:t>
            </a:r>
            <a:br>
              <a:rPr lang="en-US"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        mov     r2, 2	       </a:t>
            </a:r>
            <a:r>
              <a:rPr lang="en-US" dirty="0">
                <a:solidFill>
                  <a:srgbClr val="00B050"/>
                </a:solidFill>
                <a:latin typeface="Consolas" panose="020B0609020204030204" pitchFamily="49" charset="0"/>
                <a:cs typeface="Consolas" panose="020B0609020204030204" pitchFamily="49" charset="0"/>
              </a:rPr>
              <a:t>// int a = 2;</a:t>
            </a:r>
          </a:p>
          <a:p>
            <a:r>
              <a:rPr lang="en-US" dirty="0">
                <a:solidFill>
                  <a:srgbClr val="0070C0"/>
                </a:solidFill>
                <a:latin typeface="Consolas" panose="020B0609020204030204" pitchFamily="49" charset="0"/>
                <a:cs typeface="Consolas" panose="020B0609020204030204" pitchFamily="49" charset="0"/>
              </a:rPr>
              <a:t>        mov     r3, 3	       </a:t>
            </a:r>
            <a:r>
              <a:rPr lang="en-US" dirty="0">
                <a:solidFill>
                  <a:srgbClr val="00B050"/>
                </a:solidFill>
                <a:latin typeface="Consolas" panose="020B0609020204030204" pitchFamily="49" charset="0"/>
                <a:cs typeface="Consolas" panose="020B0609020204030204" pitchFamily="49" charset="0"/>
              </a:rPr>
              <a:t>// int b = 3;</a:t>
            </a:r>
          </a:p>
          <a:p>
            <a:r>
              <a:rPr lang="en-US" dirty="0">
                <a:solidFill>
                  <a:srgbClr val="0070C0"/>
                </a:solidFill>
                <a:latin typeface="Consolas" panose="020B0609020204030204" pitchFamily="49" charset="0"/>
                <a:cs typeface="Consolas" panose="020B0609020204030204" pitchFamily="49" charset="0"/>
              </a:rPr>
              <a:t>        add     </a:t>
            </a:r>
            <a:r>
              <a:rPr lang="en-US" dirty="0">
                <a:solidFill>
                  <a:srgbClr val="FF0000"/>
                </a:solidFill>
                <a:latin typeface="Consolas" panose="020B0609020204030204" pitchFamily="49" charset="0"/>
                <a:cs typeface="Consolas" panose="020B0609020204030204" pitchFamily="49" charset="0"/>
              </a:rPr>
              <a:t>r2</a:t>
            </a:r>
            <a:r>
              <a:rPr lang="en-US" dirty="0">
                <a:solidFill>
                  <a:srgbClr val="0070C0"/>
                </a:solidFill>
                <a:latin typeface="Consolas" panose="020B0609020204030204" pitchFamily="49" charset="0"/>
                <a:cs typeface="Consolas" panose="020B0609020204030204" pitchFamily="49" charset="0"/>
              </a:rPr>
              <a:t>, r2, r3   </a:t>
            </a:r>
            <a:r>
              <a:rPr lang="en-US" dirty="0">
                <a:solidFill>
                  <a:srgbClr val="00B050"/>
                </a:solidFill>
                <a:latin typeface="Consolas" panose="020B0609020204030204" pitchFamily="49" charset="0"/>
                <a:cs typeface="Consolas" panose="020B0609020204030204" pitchFamily="49" charset="0"/>
              </a:rPr>
              <a:t>// int c = a + b;</a:t>
            </a:r>
          </a:p>
          <a:p>
            <a:r>
              <a:rPr lang="en-US" dirty="0">
                <a:solidFill>
                  <a:srgbClr val="00B050"/>
                </a:solidFill>
                <a:latin typeface="Consolas" panose="020B0609020204030204" pitchFamily="49" charset="0"/>
                <a:cs typeface="Consolas" panose="020B0609020204030204" pitchFamily="49" charset="0"/>
              </a:rPr>
              <a:t>                             // r1 is second </a:t>
            </a:r>
            <a:r>
              <a:rPr lang="en-US" dirty="0" err="1">
                <a:solidFill>
                  <a:srgbClr val="00B050"/>
                </a:solidFill>
                <a:latin typeface="Consolas" panose="020B0609020204030204" pitchFamily="49" charset="0"/>
                <a:cs typeface="Consolas" panose="020B0609020204030204" pitchFamily="49" charset="0"/>
              </a:rPr>
              <a:t>arg</a:t>
            </a:r>
            <a:endParaRPr lang="en-US" dirty="0">
              <a:solidFill>
                <a:srgbClr val="0070C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ldr</a:t>
            </a:r>
            <a:r>
              <a:rPr lang="en-US" dirty="0">
                <a:solidFill>
                  <a:srgbClr val="0070C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r1</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Lfst</a:t>
            </a:r>
            <a:r>
              <a:rPr lang="en-US" dirty="0">
                <a:solidFill>
                  <a:srgbClr val="0070C0"/>
                </a:solidFill>
                <a:latin typeface="Consolas" panose="020B0609020204030204" pitchFamily="49" charset="0"/>
                <a:cs typeface="Consolas" panose="020B0609020204030204" pitchFamily="49" charset="0"/>
              </a:rPr>
              <a:t>   // =literal address</a:t>
            </a:r>
          </a:p>
          <a:p>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ldr</a:t>
            </a:r>
            <a:r>
              <a:rPr lang="en-US" dirty="0">
                <a:solidFill>
                  <a:srgbClr val="0070C0"/>
                </a:solidFill>
                <a:latin typeface="Consolas" panose="020B0609020204030204" pitchFamily="49" charset="0"/>
                <a:cs typeface="Consolas" panose="020B0609020204030204" pitchFamily="49" charset="0"/>
              </a:rPr>
              <a:t>     r0, =</a:t>
            </a:r>
            <a:r>
              <a:rPr lang="en-US" dirty="0" err="1">
                <a:solidFill>
                  <a:srgbClr val="0070C0"/>
                </a:solidFill>
                <a:latin typeface="Consolas" panose="020B0609020204030204" pitchFamily="49" charset="0"/>
                <a:cs typeface="Consolas" panose="020B0609020204030204" pitchFamily="49" charset="0"/>
              </a:rPr>
              <a:t>stdout</a:t>
            </a:r>
            <a:r>
              <a:rPr lang="en-US" dirty="0">
                <a:solidFill>
                  <a:srgbClr val="0070C0"/>
                </a:solidFill>
                <a:latin typeface="Consolas" panose="020B0609020204030204" pitchFamily="49" charset="0"/>
                <a:cs typeface="Consolas" panose="020B0609020204030204" pitchFamily="49" charset="0"/>
              </a:rPr>
              <a:t>  // get </a:t>
            </a:r>
            <a:r>
              <a:rPr lang="en-US" dirty="0" err="1">
                <a:solidFill>
                  <a:srgbClr val="0070C0"/>
                </a:solidFill>
                <a:latin typeface="Consolas" panose="020B0609020204030204" pitchFamily="49" charset="0"/>
                <a:cs typeface="Consolas" panose="020B0609020204030204" pitchFamily="49" charset="0"/>
              </a:rPr>
              <a:t>stdout</a:t>
            </a:r>
            <a:r>
              <a:rPr lang="en-US" dirty="0">
                <a:solidFill>
                  <a:srgbClr val="0070C0"/>
                </a:solidFill>
                <a:latin typeface="Consolas" panose="020B0609020204030204" pitchFamily="49" charset="0"/>
                <a:cs typeface="Consolas" panose="020B0609020204030204" pitchFamily="49" charset="0"/>
              </a:rPr>
              <a:t> address</a:t>
            </a:r>
          </a:p>
          <a:p>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ldr</a:t>
            </a:r>
            <a:r>
              <a:rPr lang="en-US" dirty="0">
                <a:solidFill>
                  <a:srgbClr val="0070C0"/>
                </a:solidFill>
                <a:latin typeface="Consolas" panose="020B0609020204030204" pitchFamily="49" charset="0"/>
                <a:cs typeface="Consolas" panose="020B0609020204030204" pitchFamily="49" charset="0"/>
              </a:rPr>
              <a:t>     r0, [r0]     // get </a:t>
            </a:r>
            <a:r>
              <a:rPr lang="en-US" dirty="0" err="1">
                <a:solidFill>
                  <a:srgbClr val="0070C0"/>
                </a:solidFill>
                <a:latin typeface="Consolas" panose="020B0609020204030204" pitchFamily="49" charset="0"/>
                <a:cs typeface="Consolas" panose="020B0609020204030204" pitchFamily="49" charset="0"/>
              </a:rPr>
              <a:t>stdout</a:t>
            </a:r>
            <a:r>
              <a:rPr lang="en-US" dirty="0">
                <a:solidFill>
                  <a:srgbClr val="0070C0"/>
                </a:solidFill>
                <a:latin typeface="Consolas" panose="020B0609020204030204" pitchFamily="49" charset="0"/>
                <a:cs typeface="Consolas" panose="020B0609020204030204" pitchFamily="49" charset="0"/>
              </a:rPr>
              <a:t> contents</a:t>
            </a:r>
          </a:p>
          <a:p>
            <a:r>
              <a:rPr lang="en-US" dirty="0">
                <a:solidFill>
                  <a:srgbClr val="0070C0"/>
                </a:solidFill>
                <a:latin typeface="Consolas" panose="020B0609020204030204" pitchFamily="49" charset="0"/>
                <a:cs typeface="Consolas" panose="020B0609020204030204" pitchFamily="49" charset="0"/>
              </a:rPr>
              <a:t>        bl      </a:t>
            </a:r>
            <a:r>
              <a:rPr lang="en-US" dirty="0" err="1">
                <a:solidFill>
                  <a:srgbClr val="F37440"/>
                </a:solidFill>
                <a:latin typeface="Consolas" panose="020B0609020204030204" pitchFamily="49" charset="0"/>
                <a:cs typeface="Consolas" panose="020B0609020204030204" pitchFamily="49" charset="0"/>
              </a:rPr>
              <a:t>printf</a:t>
            </a:r>
            <a:endParaRPr lang="en-US" sz="1600" dirty="0">
              <a:solidFill>
                <a:srgbClr val="0070C0"/>
              </a:solidFill>
              <a:latin typeface="Consolas" panose="020B0609020204030204" pitchFamily="49" charset="0"/>
              <a:cs typeface="Consolas" panose="020B0609020204030204" pitchFamily="49" charset="0"/>
            </a:endParaRPr>
          </a:p>
        </p:txBody>
      </p:sp>
      <p:sp>
        <p:nvSpPr>
          <p:cNvPr id="8" name="Rounded Rectangle 7">
            <a:extLst>
              <a:ext uri="{FF2B5EF4-FFF2-40B4-BE49-F238E27FC236}">
                <a16:creationId xmlns:a16="http://schemas.microsoft.com/office/drawing/2014/main" id="{0075CE48-0407-EF44-8A5A-20D395D14D36}"/>
              </a:ext>
            </a:extLst>
          </p:cNvPr>
          <p:cNvSpPr/>
          <p:nvPr/>
        </p:nvSpPr>
        <p:spPr bwMode="auto">
          <a:xfrm>
            <a:off x="356566" y="649028"/>
            <a:ext cx="4588613" cy="440221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stdio.h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stdlib.h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int</a:t>
            </a:r>
          </a:p>
          <a:p>
            <a:r>
              <a:rPr lang="en-US" sz="1600" dirty="0">
                <a:latin typeface="Consolas" panose="020B0609020204030204" pitchFamily="49" charset="0"/>
                <a:cs typeface="Consolas" panose="020B0609020204030204" pitchFamily="49" charset="0"/>
              </a:rPr>
              <a:t>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int a = 2;</a:t>
            </a:r>
          </a:p>
          <a:p>
            <a:r>
              <a:rPr lang="en-US" sz="1600" dirty="0">
                <a:latin typeface="Consolas" panose="020B0609020204030204" pitchFamily="49" charset="0"/>
                <a:cs typeface="Consolas" panose="020B0609020204030204" pitchFamily="49" charset="0"/>
              </a:rPr>
              <a:t>    int b = 3;</a:t>
            </a:r>
          </a:p>
          <a:p>
            <a:r>
              <a:rPr lang="en-US" sz="1600" dirty="0">
                <a:latin typeface="Consolas" panose="020B0609020204030204" pitchFamily="49" charset="0"/>
                <a:cs typeface="Consolas" panose="020B0609020204030204" pitchFamily="49" charset="0"/>
              </a:rPr>
              <a:t>    int c;</a:t>
            </a:r>
          </a:p>
          <a:p>
            <a:endParaRPr lang="en-US" sz="1600" dirty="0">
              <a:latin typeface="Consolas" panose="020B0609020204030204" pitchFamily="49" charset="0"/>
              <a:cs typeface="Consolas" panose="020B0609020204030204" pitchFamily="49" charset="0"/>
            </a:endParaRPr>
          </a:p>
          <a:p>
            <a:r>
              <a:rPr lang="en-US" sz="1600" dirty="0">
                <a:solidFill>
                  <a:srgbClr val="0070C0"/>
                </a:solidFill>
                <a:latin typeface="Consolas" panose="020B0609020204030204" pitchFamily="49" charset="0"/>
                <a:cs typeface="Consolas" panose="020B0609020204030204" pitchFamily="49" charset="0"/>
              </a:rPr>
              <a:t>    </a:t>
            </a:r>
            <a:r>
              <a:rPr lang="en-US" sz="1600" dirty="0">
                <a:solidFill>
                  <a:srgbClr val="FF0000"/>
                </a:solidFill>
                <a:latin typeface="Consolas" panose="020B0609020204030204" pitchFamily="49" charset="0"/>
                <a:cs typeface="Consolas" panose="020B0609020204030204" pitchFamily="49" charset="0"/>
              </a:rPr>
              <a:t>c</a:t>
            </a:r>
            <a:r>
              <a:rPr lang="en-US" sz="1600" dirty="0">
                <a:solidFill>
                  <a:srgbClr val="0070C0"/>
                </a:solidFill>
                <a:latin typeface="Consolas" panose="020B0609020204030204" pitchFamily="49" charset="0"/>
                <a:cs typeface="Consolas" panose="020B0609020204030204" pitchFamily="49" charset="0"/>
              </a:rPr>
              <a:t> = a + b;</a:t>
            </a:r>
          </a:p>
          <a:p>
            <a:r>
              <a:rPr lang="en-US" sz="1600" dirty="0">
                <a:solidFill>
                  <a:srgbClr val="0070C0"/>
                </a:solidFill>
                <a:latin typeface="Consolas" panose="020B0609020204030204" pitchFamily="49" charset="0"/>
                <a:cs typeface="Consolas" panose="020B0609020204030204" pitchFamily="49" charset="0"/>
              </a:rPr>
              <a:t>    </a:t>
            </a:r>
            <a:r>
              <a:rPr lang="en-US" sz="1600" dirty="0" err="1">
                <a:solidFill>
                  <a:srgbClr val="0070C0"/>
                </a:solidFill>
                <a:latin typeface="Consolas" panose="020B0609020204030204" pitchFamily="49" charset="0"/>
                <a:cs typeface="Consolas" panose="020B0609020204030204" pitchFamily="49" charset="0"/>
              </a:rPr>
              <a:t>fprintf</a:t>
            </a:r>
            <a:r>
              <a:rPr lang="en-US" sz="1600" dirty="0">
                <a:solidFill>
                  <a:srgbClr val="0070C0"/>
                </a:solidFill>
                <a:latin typeface="Consolas" panose="020B0609020204030204" pitchFamily="49" charset="0"/>
                <a:cs typeface="Consolas" panose="020B0609020204030204" pitchFamily="49" charset="0"/>
              </a:rPr>
              <a:t>(</a:t>
            </a:r>
            <a:r>
              <a:rPr lang="en-US" sz="1600" dirty="0" err="1">
                <a:solidFill>
                  <a:srgbClr val="0070C0"/>
                </a:solidFill>
                <a:latin typeface="Consolas" panose="020B0609020204030204" pitchFamily="49" charset="0"/>
                <a:cs typeface="Consolas" panose="020B0609020204030204" pitchFamily="49" charset="0"/>
              </a:rPr>
              <a:t>stdout</a:t>
            </a:r>
            <a:r>
              <a:rPr lang="en-US" sz="1600" dirty="0">
                <a:solidFill>
                  <a:srgbClr val="0070C0"/>
                </a:solidFill>
                <a:latin typeface="Consolas" panose="020B0609020204030204" pitchFamily="49" charset="0"/>
                <a:cs typeface="Consolas" panose="020B0609020204030204" pitchFamily="49" charset="0"/>
              </a:rPr>
              <a:t>, "c=%d\n", c);</a:t>
            </a:r>
          </a:p>
          <a:p>
            <a:endParaRPr lang="en-US" sz="1600" dirty="0">
              <a:latin typeface="Consolas" panose="020B0609020204030204" pitchFamily="49" charset="0"/>
              <a:cs typeface="Consolas" panose="020B0609020204030204" pitchFamily="49" charset="0"/>
            </a:endParaRP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return EXIT_SUCCESS;</a:t>
            </a:r>
          </a:p>
          <a:p>
            <a:r>
              <a:rPr lang="en-US" sz="1600" dirty="0">
                <a:latin typeface="Consolas" panose="020B0609020204030204" pitchFamily="49" charset="0"/>
                <a:cs typeface="Consolas" panose="020B0609020204030204" pitchFamily="49" charset="0"/>
              </a:rPr>
              <a:t>}</a:t>
            </a:r>
          </a:p>
          <a:p>
            <a:endParaRPr lang="en-US" sz="1600" dirty="0">
              <a:latin typeface="Consolas" panose="020B0609020204030204" pitchFamily="49" charset="0"/>
              <a:cs typeface="Consolas" panose="020B0609020204030204" pitchFamily="49" charset="0"/>
            </a:endParaRPr>
          </a:p>
          <a:p>
            <a:r>
              <a:rPr lang="en-US" sz="1600" dirty="0">
                <a:solidFill>
                  <a:srgbClr val="FF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stdout</a:t>
            </a:r>
            <a:r>
              <a:rPr lang="en-US" sz="1600" dirty="0">
                <a:solidFill>
                  <a:srgbClr val="FF0000"/>
                </a:solidFill>
                <a:latin typeface="Consolas" panose="020B0609020204030204" pitchFamily="49" charset="0"/>
                <a:cs typeface="Consolas" panose="020B0609020204030204" pitchFamily="49" charset="0"/>
              </a:rPr>
              <a:t> is a global var FILE * !!!!!</a:t>
            </a:r>
          </a:p>
        </p:txBody>
      </p:sp>
      <p:sp>
        <p:nvSpPr>
          <p:cNvPr id="10" name="TextBox 9">
            <a:extLst>
              <a:ext uri="{FF2B5EF4-FFF2-40B4-BE49-F238E27FC236}">
                <a16:creationId xmlns:a16="http://schemas.microsoft.com/office/drawing/2014/main" id="{7A893A3B-CC87-F040-950B-502868126ED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8" name="TextBox 17">
            <a:extLst>
              <a:ext uri="{FF2B5EF4-FFF2-40B4-BE49-F238E27FC236}">
                <a16:creationId xmlns:a16="http://schemas.microsoft.com/office/drawing/2014/main" id="{0412D190-E965-4C4B-A2FD-1D024761B3BD}"/>
              </a:ext>
            </a:extLst>
          </p:cNvPr>
          <p:cNvSpPr txBox="1"/>
          <p:nvPr/>
        </p:nvSpPr>
        <p:spPr>
          <a:xfrm>
            <a:off x="2125768" y="3465796"/>
            <a:ext cx="2281771" cy="369332"/>
          </a:xfrm>
          <a:prstGeom prst="rect">
            <a:avLst/>
          </a:prstGeom>
          <a:solidFill>
            <a:schemeClr val="accent4">
              <a:lumMod val="20000"/>
              <a:lumOff val="80000"/>
            </a:schemeClr>
          </a:solidFill>
          <a:ln>
            <a:solidFill>
              <a:schemeClr val="accent1"/>
            </a:solidFill>
          </a:ln>
        </p:spPr>
        <p:txBody>
          <a:bodyPr wrap="square">
            <a:spAutoFit/>
          </a:bodyPr>
          <a:lstStyle/>
          <a:p>
            <a:r>
              <a:rPr lang="en-US" sz="1800" b="1" dirty="0">
                <a:solidFill>
                  <a:schemeClr val="accent5"/>
                </a:solidFill>
                <a:latin typeface="Courier New" panose="02070309020205020404" pitchFamily="49" charset="0"/>
                <a:cs typeface="Courier New" panose="02070309020205020404" pitchFamily="49" charset="0"/>
              </a:rPr>
              <a:t>r0,  r1,   r2</a:t>
            </a:r>
            <a:endParaRPr lang="en-US" dirty="0"/>
          </a:p>
        </p:txBody>
      </p:sp>
    </p:spTree>
    <p:extLst>
      <p:ext uri="{BB962C8B-B14F-4D97-AF65-F5344CB8AC3E}">
        <p14:creationId xmlns:p14="http://schemas.microsoft.com/office/powerpoint/2010/main" val="175547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2" grpId="0" animBg="1"/>
      <p:bldP spid="6" grpId="0" animBg="1"/>
      <p:bldP spid="8" grpId="0" animBg="1"/>
      <p:bldP spid="10" grpId="0"/>
      <p:bldP spid="1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98242" y="14492"/>
            <a:ext cx="12093758" cy="490633"/>
          </a:xfrm>
        </p:spPr>
        <p:txBody>
          <a:bodyPr/>
          <a:lstStyle/>
          <a:p>
            <a:r>
              <a:rPr lang="en-US" dirty="0"/>
              <a:t>Reference: LDR/STR – Register To/From Memory Copy</a:t>
            </a:r>
          </a:p>
        </p:txBody>
      </p:sp>
      <p:sp>
        <p:nvSpPr>
          <p:cNvPr id="3" name="Content Placeholder 2">
            <a:extLst>
              <a:ext uri="{FF2B5EF4-FFF2-40B4-BE49-F238E27FC236}">
                <a16:creationId xmlns:a16="http://schemas.microsoft.com/office/drawing/2014/main" id="{6A004166-69B8-C54C-89AD-C39CD6155CEB}"/>
              </a:ext>
            </a:extLst>
          </p:cNvPr>
          <p:cNvSpPr>
            <a:spLocks noGrp="1"/>
          </p:cNvSpPr>
          <p:nvPr>
            <p:ph sz="half" idx="1"/>
          </p:nvPr>
        </p:nvSpPr>
        <p:spPr>
          <a:xfrm>
            <a:off x="1154624" y="2841489"/>
            <a:ext cx="10048377" cy="1596455"/>
          </a:xfrm>
          <a:solidFill>
            <a:schemeClr val="accent4">
              <a:lumMod val="20000"/>
              <a:lumOff val="80000"/>
            </a:schemeClr>
          </a:solidFill>
          <a:ln>
            <a:solidFill>
              <a:schemeClr val="tx2"/>
            </a:solidFill>
          </a:ln>
        </p:spPr>
        <p:txBody>
          <a:bodyPr/>
          <a:lstStyle/>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 imm12] </a:t>
            </a:r>
            <a:r>
              <a:rPr lang="en-US" sz="1800" dirty="0">
                <a:solidFill>
                  <a:srgbClr val="00B050"/>
                </a:solidFill>
                <a:latin typeface="Consolas" panose="020B0609020204030204" pitchFamily="49" charset="0"/>
                <a:cs typeface="Consolas" panose="020B0609020204030204" pitchFamily="49" charset="0"/>
              </a:rPr>
              <a:t>// base register pointer + offset  </a:t>
            </a:r>
            <a:r>
              <a:rPr lang="en-US" sz="1800" dirty="0">
                <a:solidFill>
                  <a:srgbClr val="FF0000"/>
                </a:solidFill>
                <a:latin typeface="Consolas" panose="020B0609020204030204" pitchFamily="49" charset="0"/>
                <a:cs typeface="Consolas" panose="020B0609020204030204" pitchFamily="49" charset="0"/>
              </a:rPr>
              <a:t>imm12 in bytes  </a:t>
            </a:r>
          </a:p>
          <a:p>
            <a:pPr marL="0" indent="0">
              <a:lnSpc>
                <a:spcPct val="100000"/>
              </a:lnSpc>
              <a:buNone/>
            </a:pPr>
            <a:r>
              <a:rPr lang="en-US" sz="1800" dirty="0">
                <a:solidFill>
                  <a:srgbClr val="0070C0"/>
                </a:solidFill>
                <a:latin typeface="Consolas" panose="020B0609020204030204" pitchFamily="49" charset="0"/>
                <a:cs typeface="Consolas" panose="020B0609020204030204" pitchFamily="49" charset="0"/>
              </a:rPr>
              <a:t>                             -4095 &lt;= imm12 &lt;= 4095 (bytes)</a:t>
            </a:r>
          </a:p>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a:t>
            </a:r>
            <a:r>
              <a:rPr lang="en-US" sz="1800" dirty="0">
                <a:solidFill>
                  <a:srgbClr val="00B050"/>
                </a:solidFill>
                <a:latin typeface="Consolas" panose="020B0609020204030204" pitchFamily="49" charset="0"/>
                <a:cs typeface="Consolas" panose="020B0609020204030204" pitchFamily="49" charset="0"/>
              </a:rPr>
              <a:t>// base register pointer + 0 (imm12 is 0) </a:t>
            </a:r>
            <a:endParaRPr lang="en-US" sz="1800" dirty="0">
              <a:solidFill>
                <a:srgbClr val="0070C0"/>
              </a:solidFill>
              <a:latin typeface="Consolas" panose="020B0609020204030204" pitchFamily="49" charset="0"/>
              <a:cs typeface="Consolas" panose="020B0609020204030204" pitchFamily="49" charset="0"/>
            </a:endParaRPr>
          </a:p>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 Rm]    </a:t>
            </a:r>
            <a:r>
              <a:rPr lang="en-US" sz="1800" dirty="0">
                <a:solidFill>
                  <a:srgbClr val="00B050"/>
                </a:solidFill>
                <a:latin typeface="Consolas" panose="020B0609020204030204" pitchFamily="49" charset="0"/>
                <a:cs typeface="Consolas" panose="020B0609020204030204" pitchFamily="49" charset="0"/>
              </a:rPr>
              <a:t>// base register pointer +- offset register</a:t>
            </a:r>
          </a:p>
        </p:txBody>
      </p:sp>
      <p:sp>
        <p:nvSpPr>
          <p:cNvPr id="12" name="Rectangle 11">
            <a:extLst>
              <a:ext uri="{FF2B5EF4-FFF2-40B4-BE49-F238E27FC236}">
                <a16:creationId xmlns:a16="http://schemas.microsoft.com/office/drawing/2014/main" id="{EC97489C-7F00-F94B-AB7C-3D3EA9E25AF5}"/>
              </a:ext>
            </a:extLst>
          </p:cNvPr>
          <p:cNvSpPr/>
          <p:nvPr/>
        </p:nvSpPr>
        <p:spPr>
          <a:xfrm>
            <a:off x="424715" y="656435"/>
            <a:ext cx="5633963"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BAC17B2-B866-6F45-A481-CDBD9BBA3695}"/>
              </a:ext>
            </a:extLst>
          </p:cNvPr>
          <p:cNvCxnSpPr>
            <a:cxnSpLocks/>
          </p:cNvCxnSpPr>
          <p:nvPr/>
        </p:nvCxnSpPr>
        <p:spPr bwMode="auto">
          <a:xfrm flipV="1">
            <a:off x="4093718" y="1777960"/>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14" name="TextBox 13">
            <a:extLst>
              <a:ext uri="{FF2B5EF4-FFF2-40B4-BE49-F238E27FC236}">
                <a16:creationId xmlns:a16="http://schemas.microsoft.com/office/drawing/2014/main" id="{30BB1B4A-4FC8-FF45-824D-3DED9AC86C5C}"/>
              </a:ext>
            </a:extLst>
          </p:cNvPr>
          <p:cNvSpPr txBox="1"/>
          <p:nvPr/>
        </p:nvSpPr>
        <p:spPr>
          <a:xfrm>
            <a:off x="3814625" y="2193840"/>
            <a:ext cx="1680909" cy="369332"/>
          </a:xfrm>
          <a:prstGeom prst="rect">
            <a:avLst/>
          </a:prstGeom>
          <a:solidFill>
            <a:schemeClr val="bg1"/>
          </a:solidFill>
          <a:ln w="25400">
            <a:solidFill>
              <a:srgbClr val="0070C0"/>
            </a:solidFill>
          </a:ln>
        </p:spPr>
        <p:txBody>
          <a:bodyPr wrap="none" rtlCol="0">
            <a:spAutoFit/>
          </a:bodyPr>
          <a:lstStyle/>
          <a:p>
            <a:r>
              <a:rPr lang="en-US" dirty="0">
                <a:solidFill>
                  <a:srgbClr val="0070C0"/>
                </a:solidFill>
              </a:rPr>
              <a:t>offset constant</a:t>
            </a:r>
          </a:p>
        </p:txBody>
      </p:sp>
      <p:cxnSp>
        <p:nvCxnSpPr>
          <p:cNvPr id="15" name="Straight Arrow Connector 14">
            <a:extLst>
              <a:ext uri="{FF2B5EF4-FFF2-40B4-BE49-F238E27FC236}">
                <a16:creationId xmlns:a16="http://schemas.microsoft.com/office/drawing/2014/main" id="{94538FC1-9DFC-5D44-8D07-EE254CBB8A1A}"/>
              </a:ext>
            </a:extLst>
          </p:cNvPr>
          <p:cNvCxnSpPr>
            <a:cxnSpLocks/>
          </p:cNvCxnSpPr>
          <p:nvPr/>
        </p:nvCxnSpPr>
        <p:spPr bwMode="auto">
          <a:xfrm flipV="1">
            <a:off x="3144252" y="1857037"/>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16" name="TextBox 15">
            <a:extLst>
              <a:ext uri="{FF2B5EF4-FFF2-40B4-BE49-F238E27FC236}">
                <a16:creationId xmlns:a16="http://schemas.microsoft.com/office/drawing/2014/main" id="{CB324431-7130-3B45-B69F-E25D00172087}"/>
              </a:ext>
            </a:extLst>
          </p:cNvPr>
          <p:cNvSpPr txBox="1"/>
          <p:nvPr/>
        </p:nvSpPr>
        <p:spPr>
          <a:xfrm>
            <a:off x="694858" y="2199005"/>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destination register</a:t>
            </a:r>
          </a:p>
        </p:txBody>
      </p:sp>
      <p:sp>
        <p:nvSpPr>
          <p:cNvPr id="17" name="TextBox 16">
            <a:extLst>
              <a:ext uri="{FF2B5EF4-FFF2-40B4-BE49-F238E27FC236}">
                <a16:creationId xmlns:a16="http://schemas.microsoft.com/office/drawing/2014/main" id="{41409EC0-1E32-9D44-9365-5697996537B2}"/>
              </a:ext>
            </a:extLst>
          </p:cNvPr>
          <p:cNvSpPr txBox="1"/>
          <p:nvPr/>
        </p:nvSpPr>
        <p:spPr>
          <a:xfrm>
            <a:off x="557076" y="1490762"/>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18" name="TextBox 17">
            <a:extLst>
              <a:ext uri="{FF2B5EF4-FFF2-40B4-BE49-F238E27FC236}">
                <a16:creationId xmlns:a16="http://schemas.microsoft.com/office/drawing/2014/main" id="{4026FEAB-2E70-3544-BC62-2FA31EADD170}"/>
              </a:ext>
            </a:extLst>
          </p:cNvPr>
          <p:cNvSpPr txBox="1"/>
          <p:nvPr/>
        </p:nvSpPr>
        <p:spPr>
          <a:xfrm>
            <a:off x="2866348" y="1495467"/>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19" name="TextBox 18">
            <a:extLst>
              <a:ext uri="{FF2B5EF4-FFF2-40B4-BE49-F238E27FC236}">
                <a16:creationId xmlns:a16="http://schemas.microsoft.com/office/drawing/2014/main" id="{A750EAE6-EB13-6045-82CF-E5F24005C9EA}"/>
              </a:ext>
            </a:extLst>
          </p:cNvPr>
          <p:cNvSpPr txBox="1"/>
          <p:nvPr/>
        </p:nvSpPr>
        <p:spPr>
          <a:xfrm>
            <a:off x="3478312" y="1490762"/>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imm12</a:t>
            </a:r>
          </a:p>
        </p:txBody>
      </p:sp>
      <p:sp>
        <p:nvSpPr>
          <p:cNvPr id="20" name="TextBox 19">
            <a:extLst>
              <a:ext uri="{FF2B5EF4-FFF2-40B4-BE49-F238E27FC236}">
                <a16:creationId xmlns:a16="http://schemas.microsoft.com/office/drawing/2014/main" id="{C164B073-D7E6-474B-80D2-09970EFD2CDC}"/>
              </a:ext>
            </a:extLst>
          </p:cNvPr>
          <p:cNvSpPr txBox="1"/>
          <p:nvPr/>
        </p:nvSpPr>
        <p:spPr>
          <a:xfrm>
            <a:off x="2260536" y="149181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21" name="Straight Arrow Connector 20">
            <a:extLst>
              <a:ext uri="{FF2B5EF4-FFF2-40B4-BE49-F238E27FC236}">
                <a16:creationId xmlns:a16="http://schemas.microsoft.com/office/drawing/2014/main" id="{FD278D8D-E977-644A-A7E0-F575CDBDD05B}"/>
              </a:ext>
            </a:extLst>
          </p:cNvPr>
          <p:cNvCxnSpPr>
            <a:cxnSpLocks/>
          </p:cNvCxnSpPr>
          <p:nvPr/>
        </p:nvCxnSpPr>
        <p:spPr bwMode="auto">
          <a:xfrm>
            <a:off x="2616764" y="1084973"/>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22" name="TextBox 21">
            <a:extLst>
              <a:ext uri="{FF2B5EF4-FFF2-40B4-BE49-F238E27FC236}">
                <a16:creationId xmlns:a16="http://schemas.microsoft.com/office/drawing/2014/main" id="{31D0E096-592B-D34F-AEF6-1AE54C2C9F41}"/>
              </a:ext>
            </a:extLst>
          </p:cNvPr>
          <p:cNvSpPr txBox="1"/>
          <p:nvPr/>
        </p:nvSpPr>
        <p:spPr>
          <a:xfrm>
            <a:off x="1855237" y="707399"/>
            <a:ext cx="395683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contains address</a:t>
            </a:r>
          </a:p>
        </p:txBody>
      </p:sp>
      <p:sp>
        <p:nvSpPr>
          <p:cNvPr id="41" name="TextBox 40">
            <a:extLst>
              <a:ext uri="{FF2B5EF4-FFF2-40B4-BE49-F238E27FC236}">
                <a16:creationId xmlns:a16="http://schemas.microsoft.com/office/drawing/2014/main" id="{6AFCC1C8-574E-8E4E-8555-AF8F96C64834}"/>
              </a:ext>
            </a:extLst>
          </p:cNvPr>
          <p:cNvSpPr txBox="1"/>
          <p:nvPr/>
        </p:nvSpPr>
        <p:spPr>
          <a:xfrm>
            <a:off x="1855238" y="1490762"/>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3" name="TextBox 42">
            <a:extLst>
              <a:ext uri="{FF2B5EF4-FFF2-40B4-BE49-F238E27FC236}">
                <a16:creationId xmlns:a16="http://schemas.microsoft.com/office/drawing/2014/main" id="{D586C981-D013-4F48-8C5A-8E47500AF226}"/>
              </a:ext>
            </a:extLst>
          </p:cNvPr>
          <p:cNvSpPr txBox="1"/>
          <p:nvPr/>
        </p:nvSpPr>
        <p:spPr>
          <a:xfrm>
            <a:off x="557076" y="722441"/>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8" name="Straight Arrow Connector 7">
            <a:extLst>
              <a:ext uri="{FF2B5EF4-FFF2-40B4-BE49-F238E27FC236}">
                <a16:creationId xmlns:a16="http://schemas.microsoft.com/office/drawing/2014/main" id="{0DC50C43-B247-C542-B15B-579DDCF77113}"/>
              </a:ext>
            </a:extLst>
          </p:cNvPr>
          <p:cNvCxnSpPr>
            <a:endCxn id="41" idx="0"/>
          </p:cNvCxnSpPr>
          <p:nvPr/>
        </p:nvCxnSpPr>
        <p:spPr>
          <a:xfrm>
            <a:off x="1547447" y="1091773"/>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CE5AE9F5-DC96-824F-A293-2B5EB5AFE680}"/>
              </a:ext>
            </a:extLst>
          </p:cNvPr>
          <p:cNvGrpSpPr/>
          <p:nvPr/>
        </p:nvGrpSpPr>
        <p:grpSpPr>
          <a:xfrm>
            <a:off x="6293814" y="630667"/>
            <a:ext cx="5633964" cy="1989556"/>
            <a:chOff x="6260122" y="452935"/>
            <a:chExt cx="5633964" cy="1989556"/>
          </a:xfrm>
        </p:grpSpPr>
        <p:sp>
          <p:nvSpPr>
            <p:cNvPr id="24" name="Rectangle 23">
              <a:extLst>
                <a:ext uri="{FF2B5EF4-FFF2-40B4-BE49-F238E27FC236}">
                  <a16:creationId xmlns:a16="http://schemas.microsoft.com/office/drawing/2014/main" id="{A1E002E9-C49C-B144-8E83-3FD2C22AF615}"/>
                </a:ext>
              </a:extLst>
            </p:cNvPr>
            <p:cNvSpPr/>
            <p:nvPr/>
          </p:nvSpPr>
          <p:spPr>
            <a:xfrm>
              <a:off x="6260122" y="452935"/>
              <a:ext cx="5633964"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439FD4B8-2998-BE4D-999F-BC8A0EBE6DB8}"/>
                </a:ext>
              </a:extLst>
            </p:cNvPr>
            <p:cNvCxnSpPr>
              <a:cxnSpLocks/>
            </p:cNvCxnSpPr>
            <p:nvPr/>
          </p:nvCxnSpPr>
          <p:spPr bwMode="auto">
            <a:xfrm flipV="1">
              <a:off x="9941249" y="1603051"/>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26" name="TextBox 25">
              <a:extLst>
                <a:ext uri="{FF2B5EF4-FFF2-40B4-BE49-F238E27FC236}">
                  <a16:creationId xmlns:a16="http://schemas.microsoft.com/office/drawing/2014/main" id="{9356F3AB-7A3A-074A-A40B-8FD368B0416B}"/>
                </a:ext>
              </a:extLst>
            </p:cNvPr>
            <p:cNvSpPr txBox="1"/>
            <p:nvPr/>
          </p:nvSpPr>
          <p:spPr>
            <a:xfrm>
              <a:off x="9465482" y="1959340"/>
              <a:ext cx="2334935" cy="369332"/>
            </a:xfrm>
            <a:prstGeom prst="rect">
              <a:avLst/>
            </a:prstGeom>
            <a:solidFill>
              <a:schemeClr val="bg1"/>
            </a:solidFill>
            <a:ln w="25400">
              <a:solidFill>
                <a:srgbClr val="0070C0"/>
              </a:solidFill>
            </a:ln>
          </p:spPr>
          <p:txBody>
            <a:bodyPr wrap="none" rtlCol="0">
              <a:spAutoFit/>
            </a:bodyPr>
            <a:lstStyle/>
            <a:p>
              <a:r>
                <a:rPr lang="en-US" dirty="0">
                  <a:solidFill>
                    <a:srgbClr val="0070C0"/>
                  </a:solidFill>
                </a:rPr>
                <a:t>Offset/index Register</a:t>
              </a:r>
            </a:p>
          </p:txBody>
        </p:sp>
        <p:cxnSp>
          <p:nvCxnSpPr>
            <p:cNvPr id="27" name="Straight Arrow Connector 26">
              <a:extLst>
                <a:ext uri="{FF2B5EF4-FFF2-40B4-BE49-F238E27FC236}">
                  <a16:creationId xmlns:a16="http://schemas.microsoft.com/office/drawing/2014/main" id="{4DBB029A-B563-7F46-B372-0DD7A36B2ED8}"/>
                </a:ext>
              </a:extLst>
            </p:cNvPr>
            <p:cNvCxnSpPr>
              <a:cxnSpLocks/>
            </p:cNvCxnSpPr>
            <p:nvPr/>
          </p:nvCxnSpPr>
          <p:spPr bwMode="auto">
            <a:xfrm flipV="1">
              <a:off x="9200815" y="1622370"/>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28" name="TextBox 27">
              <a:extLst>
                <a:ext uri="{FF2B5EF4-FFF2-40B4-BE49-F238E27FC236}">
                  <a16:creationId xmlns:a16="http://schemas.microsoft.com/office/drawing/2014/main" id="{51564177-F2D3-104B-9EDA-B15B325F67A7}"/>
                </a:ext>
              </a:extLst>
            </p:cNvPr>
            <p:cNvSpPr txBox="1"/>
            <p:nvPr/>
          </p:nvSpPr>
          <p:spPr>
            <a:xfrm>
              <a:off x="6617594" y="1960993"/>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destination register</a:t>
              </a:r>
            </a:p>
          </p:txBody>
        </p:sp>
        <p:sp>
          <p:nvSpPr>
            <p:cNvPr id="29" name="TextBox 28">
              <a:extLst>
                <a:ext uri="{FF2B5EF4-FFF2-40B4-BE49-F238E27FC236}">
                  <a16:creationId xmlns:a16="http://schemas.microsoft.com/office/drawing/2014/main" id="{4756B6B8-EDBA-5844-BB01-2EA1896DFCF1}"/>
                </a:ext>
              </a:extLst>
            </p:cNvPr>
            <p:cNvSpPr txBox="1"/>
            <p:nvPr/>
          </p:nvSpPr>
          <p:spPr>
            <a:xfrm>
              <a:off x="6740915" y="1255794"/>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30" name="TextBox 29">
              <a:extLst>
                <a:ext uri="{FF2B5EF4-FFF2-40B4-BE49-F238E27FC236}">
                  <a16:creationId xmlns:a16="http://schemas.microsoft.com/office/drawing/2014/main" id="{E71DC2C2-F786-7841-A483-4BAFA3CFBD2B}"/>
                </a:ext>
              </a:extLst>
            </p:cNvPr>
            <p:cNvSpPr txBox="1"/>
            <p:nvPr/>
          </p:nvSpPr>
          <p:spPr>
            <a:xfrm>
              <a:off x="9013463" y="1259447"/>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32" name="TextBox 31">
              <a:extLst>
                <a:ext uri="{FF2B5EF4-FFF2-40B4-BE49-F238E27FC236}">
                  <a16:creationId xmlns:a16="http://schemas.microsoft.com/office/drawing/2014/main" id="{64B3D027-53D7-8544-8ADD-28926B9D792A}"/>
                </a:ext>
              </a:extLst>
            </p:cNvPr>
            <p:cNvSpPr txBox="1"/>
            <p:nvPr/>
          </p:nvSpPr>
          <p:spPr>
            <a:xfrm>
              <a:off x="8407651" y="125579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33" name="Straight Arrow Connector 32">
              <a:extLst>
                <a:ext uri="{FF2B5EF4-FFF2-40B4-BE49-F238E27FC236}">
                  <a16:creationId xmlns:a16="http://schemas.microsoft.com/office/drawing/2014/main" id="{3FC9B910-3792-524C-9DC7-9987E5CF347A}"/>
                </a:ext>
              </a:extLst>
            </p:cNvPr>
            <p:cNvCxnSpPr>
              <a:cxnSpLocks/>
            </p:cNvCxnSpPr>
            <p:nvPr/>
          </p:nvCxnSpPr>
          <p:spPr bwMode="auto">
            <a:xfrm>
              <a:off x="8710557" y="886078"/>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34" name="TextBox 33">
              <a:extLst>
                <a:ext uri="{FF2B5EF4-FFF2-40B4-BE49-F238E27FC236}">
                  <a16:creationId xmlns:a16="http://schemas.microsoft.com/office/drawing/2014/main" id="{9C6CCDD2-37B6-4F47-8970-7FB05A862360}"/>
                </a:ext>
              </a:extLst>
            </p:cNvPr>
            <p:cNvSpPr txBox="1"/>
            <p:nvPr/>
          </p:nvSpPr>
          <p:spPr>
            <a:xfrm>
              <a:off x="8030030" y="529634"/>
              <a:ext cx="3810363"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 address</a:t>
              </a:r>
            </a:p>
          </p:txBody>
        </p:sp>
        <p:sp>
          <p:nvSpPr>
            <p:cNvPr id="37" name="TextBox 36">
              <a:extLst>
                <a:ext uri="{FF2B5EF4-FFF2-40B4-BE49-F238E27FC236}">
                  <a16:creationId xmlns:a16="http://schemas.microsoft.com/office/drawing/2014/main" id="{C78A716F-DB0F-2F47-B855-E8DCC6916433}"/>
                </a:ext>
              </a:extLst>
            </p:cNvPr>
            <p:cNvSpPr txBox="1"/>
            <p:nvPr/>
          </p:nvSpPr>
          <p:spPr>
            <a:xfrm>
              <a:off x="9623059" y="1255794"/>
              <a:ext cx="598241"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Rm</a:t>
              </a:r>
            </a:p>
          </p:txBody>
        </p:sp>
        <p:sp>
          <p:nvSpPr>
            <p:cNvPr id="44" name="TextBox 43">
              <a:extLst>
                <a:ext uri="{FF2B5EF4-FFF2-40B4-BE49-F238E27FC236}">
                  <a16:creationId xmlns:a16="http://schemas.microsoft.com/office/drawing/2014/main" id="{5A377830-13DC-1744-8C63-67313136F57B}"/>
                </a:ext>
              </a:extLst>
            </p:cNvPr>
            <p:cNvSpPr txBox="1"/>
            <p:nvPr/>
          </p:nvSpPr>
          <p:spPr>
            <a:xfrm>
              <a:off x="8030030" y="1259447"/>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5" name="TextBox 44">
              <a:extLst>
                <a:ext uri="{FF2B5EF4-FFF2-40B4-BE49-F238E27FC236}">
                  <a16:creationId xmlns:a16="http://schemas.microsoft.com/office/drawing/2014/main" id="{C55FFCDC-3B9F-6841-B790-4155C75ACE51}"/>
                </a:ext>
              </a:extLst>
            </p:cNvPr>
            <p:cNvSpPr txBox="1"/>
            <p:nvPr/>
          </p:nvSpPr>
          <p:spPr>
            <a:xfrm>
              <a:off x="6696665" y="534423"/>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46" name="Straight Arrow Connector 45">
              <a:extLst>
                <a:ext uri="{FF2B5EF4-FFF2-40B4-BE49-F238E27FC236}">
                  <a16:creationId xmlns:a16="http://schemas.microsoft.com/office/drawing/2014/main" id="{B75AE734-E36F-4447-B624-0F705B60C59D}"/>
                </a:ext>
              </a:extLst>
            </p:cNvPr>
            <p:cNvCxnSpPr/>
            <p:nvPr/>
          </p:nvCxnSpPr>
          <p:spPr>
            <a:xfrm>
              <a:off x="7687036" y="903755"/>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AF856C21-FD78-7B4B-8EBD-9CB66FDB0BC1}"/>
              </a:ext>
            </a:extLst>
          </p:cNvPr>
          <p:cNvSpPr txBox="1"/>
          <p:nvPr/>
        </p:nvSpPr>
        <p:spPr>
          <a:xfrm>
            <a:off x="1933500" y="4633442"/>
            <a:ext cx="8877840" cy="2246769"/>
          </a:xfrm>
          <a:prstGeom prst="rect">
            <a:avLst/>
          </a:prstGeom>
          <a:solidFill>
            <a:schemeClr val="accent4">
              <a:lumMod val="20000"/>
              <a:lumOff val="80000"/>
            </a:schemeClr>
          </a:solidFill>
          <a:ln>
            <a:solidFill>
              <a:srgbClr val="000000"/>
            </a:solidFill>
          </a:ln>
        </p:spPr>
        <p:txBody>
          <a:bodyPr wrap="square" rtlCol="0">
            <a:spAutoFit/>
          </a:bodyPr>
          <a:lstStyle/>
          <a:p>
            <a:r>
              <a:rPr lang="en-US" sz="2000" dirty="0" err="1">
                <a:solidFill>
                  <a:srgbClr val="FF0000"/>
                </a:solidFill>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a:t>
            </a:r>
            <a:r>
              <a:rPr lang="en-US" sz="2000" dirty="0">
                <a:solidFill>
                  <a:schemeClr val="tx1">
                    <a:lumMod val="50000"/>
                  </a:schemeClr>
                </a:solidFill>
                <a:latin typeface="Consolas" panose="020B0609020204030204" pitchFamily="49" charset="0"/>
                <a:cs typeface="Consolas" panose="020B0609020204030204" pitchFamily="49" charset="0"/>
              </a:rPr>
              <a:t>r1, =</a:t>
            </a:r>
            <a:r>
              <a:rPr lang="en-US" sz="2000" dirty="0" err="1">
                <a:solidFill>
                  <a:schemeClr val="tx1">
                    <a:lumMod val="50000"/>
                  </a:schemeClr>
                </a:solidFill>
                <a:latin typeface="Consolas" panose="020B0609020204030204" pitchFamily="49" charset="0"/>
                <a:cs typeface="Consolas" panose="020B0609020204030204" pitchFamily="49" charset="0"/>
              </a:rPr>
              <a:t>var_x</a:t>
            </a:r>
            <a:r>
              <a:rPr lang="en-US" sz="2000"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 r1 = &amp;</a:t>
            </a:r>
            <a:r>
              <a:rPr lang="en-US" sz="2000" dirty="0" err="1">
                <a:solidFill>
                  <a:srgbClr val="00B050"/>
                </a:solidFill>
                <a:latin typeface="Consolas" panose="020B0609020204030204" pitchFamily="49" charset="0"/>
                <a:cs typeface="Consolas" panose="020B0609020204030204" pitchFamily="49" charset="0"/>
              </a:rPr>
              <a:t>var_x</a:t>
            </a:r>
            <a:r>
              <a:rPr lang="en-US" sz="2000" dirty="0">
                <a:solidFill>
                  <a:srgbClr val="00B050"/>
                </a:solidFill>
                <a:latin typeface="Consolas" panose="020B0609020204030204" pitchFamily="49" charset="0"/>
                <a:cs typeface="Consolas" panose="020B0609020204030204" pitchFamily="49" charset="0"/>
              </a:rPr>
              <a:t> </a:t>
            </a:r>
          </a:p>
          <a:p>
            <a:r>
              <a:rPr lang="en-US" sz="2000" dirty="0">
                <a:solidFill>
                  <a:schemeClr val="accent1"/>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 		</a:t>
            </a:r>
            <a:r>
              <a:rPr lang="en-US" sz="2000" dirty="0">
                <a:solidFill>
                  <a:schemeClr val="tx1">
                    <a:lumMod val="50000"/>
                  </a:schemeClr>
                </a:solidFill>
                <a:latin typeface="Consolas" panose="020B0609020204030204" pitchFamily="49" charset="0"/>
                <a:cs typeface="Consolas" panose="020B0609020204030204" pitchFamily="49" charset="0"/>
              </a:rPr>
              <a:t>r1, =mylabel+4  	</a:t>
            </a:r>
            <a:r>
              <a:rPr lang="en-US" sz="2000" dirty="0">
                <a:solidFill>
                  <a:srgbClr val="00B050"/>
                </a:solidFill>
                <a:latin typeface="Consolas" panose="020B0609020204030204" pitchFamily="49" charset="0"/>
                <a:cs typeface="Consolas" panose="020B0609020204030204" pitchFamily="49" charset="0"/>
              </a:rPr>
              <a:t>// *(mylabel+4) = r1</a:t>
            </a:r>
          </a:p>
          <a:p>
            <a:pPr>
              <a:tabLst>
                <a:tab pos="1371600" algn="l"/>
              </a:tabLst>
            </a:pP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000000"/>
                </a:solidFill>
                <a:latin typeface="Consolas" panose="020B0609020204030204" pitchFamily="49" charset="0"/>
                <a:cs typeface="Consolas" panose="020B0609020204030204" pitchFamily="49" charset="0"/>
              </a:rPr>
              <a:t> 		r1, =0x246abcd  	</a:t>
            </a:r>
            <a:r>
              <a:rPr lang="en-US" sz="2000" dirty="0">
                <a:solidFill>
                  <a:schemeClr val="accent5"/>
                </a:solidFill>
                <a:latin typeface="Consolas" panose="020B0609020204030204" pitchFamily="49" charset="0"/>
                <a:cs typeface="Consolas" panose="020B0609020204030204" pitchFamily="49" charset="0"/>
              </a:rPr>
              <a:t>// load an immediate into r1</a:t>
            </a:r>
          </a:p>
          <a:p>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r1, [r3]	      </a:t>
            </a:r>
            <a:r>
              <a:rPr lang="en-US" sz="2000" dirty="0">
                <a:solidFill>
                  <a:srgbClr val="00B050"/>
                </a:solidFill>
                <a:latin typeface="Consolas" panose="020B0609020204030204" pitchFamily="49" charset="0"/>
                <a:cs typeface="Consolas" panose="020B0609020204030204" pitchFamily="49" charset="0"/>
              </a:rPr>
              <a:t>// y = *r3 (4 bytes)</a:t>
            </a:r>
          </a:p>
          <a:p>
            <a:r>
              <a:rPr lang="en-US" sz="2000" dirty="0">
                <a:solidFill>
                  <a:schemeClr val="accent1"/>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 	  	r1, [r0]           </a:t>
            </a:r>
            <a:r>
              <a:rPr lang="en-US" sz="2000" dirty="0">
                <a:solidFill>
                  <a:srgbClr val="00B050"/>
                </a:solidFill>
                <a:latin typeface="Consolas" panose="020B0609020204030204" pitchFamily="49" charset="0"/>
                <a:cs typeface="Consolas" panose="020B0609020204030204" pitchFamily="49" charset="0"/>
              </a:rPr>
              <a:t>// *r0 = r1</a:t>
            </a:r>
          </a:p>
          <a:p>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r1, [r3, -4]	      </a:t>
            </a:r>
            <a:r>
              <a:rPr lang="en-US" sz="2000" dirty="0">
                <a:solidFill>
                  <a:srgbClr val="00B050"/>
                </a:solidFill>
                <a:latin typeface="Consolas" panose="020B0609020204030204" pitchFamily="49" charset="0"/>
                <a:cs typeface="Consolas" panose="020B0609020204030204" pitchFamily="49" charset="0"/>
              </a:rPr>
              <a:t>// y = *(r3 – 4) (4 bytes)</a:t>
            </a:r>
          </a:p>
          <a:p>
            <a:r>
              <a:rPr lang="en-US" sz="2000" dirty="0">
                <a:solidFill>
                  <a:schemeClr val="accent1"/>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 	  	r1, [r0, r2]	      </a:t>
            </a:r>
            <a:r>
              <a:rPr lang="en-US" sz="2000" dirty="0">
                <a:solidFill>
                  <a:srgbClr val="00B050"/>
                </a:solidFill>
                <a:latin typeface="Consolas" panose="020B0609020204030204" pitchFamily="49" charset="0"/>
                <a:cs typeface="Consolas" panose="020B0609020204030204" pitchFamily="49" charset="0"/>
              </a:rPr>
              <a:t>// *(r0 + r2) = r1</a:t>
            </a:r>
            <a:r>
              <a:rPr lang="en-US" sz="2000" dirty="0">
                <a:solidFill>
                  <a:schemeClr val="accent5"/>
                </a:solidFill>
                <a:latin typeface="Consolas" panose="020B0609020204030204" pitchFamily="49" charset="0"/>
                <a:cs typeface="Consolas" panose="020B0609020204030204" pitchFamily="49" charset="0"/>
              </a:rPr>
              <a:t> </a:t>
            </a:r>
          </a:p>
        </p:txBody>
      </p:sp>
      <p:sp>
        <p:nvSpPr>
          <p:cNvPr id="35" name="TextBox 34">
            <a:extLst>
              <a:ext uri="{FF2B5EF4-FFF2-40B4-BE49-F238E27FC236}">
                <a16:creationId xmlns:a16="http://schemas.microsoft.com/office/drawing/2014/main" id="{3D25B32A-B5C4-0F41-851D-72A3ECAB0F7D}"/>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1234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C4E3-6E14-BA48-8224-6B5C5577A93B}"/>
              </a:ext>
            </a:extLst>
          </p:cNvPr>
          <p:cNvSpPr>
            <a:spLocks noGrp="1"/>
          </p:cNvSpPr>
          <p:nvPr>
            <p:ph type="title"/>
          </p:nvPr>
        </p:nvSpPr>
        <p:spPr>
          <a:xfrm>
            <a:off x="587375" y="-1731"/>
            <a:ext cx="10515600" cy="488949"/>
          </a:xfrm>
        </p:spPr>
        <p:txBody>
          <a:bodyPr/>
          <a:lstStyle/>
          <a:p>
            <a:r>
              <a:rPr lang="en-US" dirty="0"/>
              <a:t>Function Calls, Parameters and Locals: Requirements</a:t>
            </a:r>
          </a:p>
        </p:txBody>
      </p:sp>
      <p:sp>
        <p:nvSpPr>
          <p:cNvPr id="3" name="Content Placeholder 2">
            <a:extLst>
              <a:ext uri="{FF2B5EF4-FFF2-40B4-BE49-F238E27FC236}">
                <a16:creationId xmlns:a16="http://schemas.microsoft.com/office/drawing/2014/main" id="{20449DBC-8C25-3C4D-B19A-52D97C9F9EBD}"/>
              </a:ext>
            </a:extLst>
          </p:cNvPr>
          <p:cNvSpPr>
            <a:spLocks noGrp="1"/>
          </p:cNvSpPr>
          <p:nvPr>
            <p:ph sz="quarter" idx="16"/>
          </p:nvPr>
        </p:nvSpPr>
        <p:spPr>
          <a:xfrm>
            <a:off x="57856" y="487218"/>
            <a:ext cx="4713929" cy="6126064"/>
          </a:xfrm>
          <a:solidFill>
            <a:schemeClr val="bg1">
              <a:lumMod val="95000"/>
            </a:schemeClr>
          </a:solidFill>
          <a:ln>
            <a:solidFill>
              <a:schemeClr val="bg1">
                <a:lumMod val="75000"/>
              </a:schemeClr>
            </a:solidFill>
          </a:ln>
        </p:spPr>
        <p:txBody>
          <a:bodyPr/>
          <a:lstStyle/>
          <a:p>
            <a:pPr lvl="1">
              <a:lnSpc>
                <a:spcPct val="70000"/>
              </a:lnSpc>
              <a:buFontTx/>
              <a:buNone/>
            </a:pPr>
            <a:r>
              <a:rPr lang="en-US" altLang="en-US" sz="1600" dirty="0">
                <a:latin typeface="Consolas" panose="020B0609020204030204" pitchFamily="49" charset="0"/>
                <a:cs typeface="Consolas" panose="020B0609020204030204" pitchFamily="49" charset="0"/>
              </a:rPr>
              <a:t>int </a:t>
            </a:r>
          </a:p>
          <a:p>
            <a:pPr lvl="1">
              <a:lnSpc>
                <a:spcPct val="70000"/>
              </a:lnSpc>
              <a:buFontTx/>
              <a:buNone/>
            </a:pPr>
            <a:r>
              <a:rPr lang="en-US" altLang="en-US" sz="1600" dirty="0">
                <a:latin typeface="Consolas" panose="020B0609020204030204" pitchFamily="49" charset="0"/>
                <a:cs typeface="Consolas" panose="020B0609020204030204" pitchFamily="49" charset="0"/>
              </a:rPr>
              <a:t>main(int </a:t>
            </a:r>
            <a:r>
              <a:rPr lang="en-US" altLang="en-US" sz="1600" dirty="0" err="1">
                <a:latin typeface="Consolas" panose="020B0609020204030204" pitchFamily="49" charset="0"/>
                <a:cs typeface="Consolas" panose="020B0609020204030204" pitchFamily="49" charset="0"/>
              </a:rPr>
              <a:t>argc</a:t>
            </a:r>
            <a:r>
              <a:rPr lang="en-US" altLang="en-US" sz="1600" dirty="0">
                <a:latin typeface="Consolas" panose="020B0609020204030204" pitchFamily="49" charset="0"/>
                <a:cs typeface="Consolas" panose="020B0609020204030204" pitchFamily="49" charset="0"/>
              </a:rPr>
              <a:t>, char *</a:t>
            </a:r>
            <a:r>
              <a:rPr lang="en-US" altLang="en-US" sz="1600" dirty="0" err="1">
                <a:latin typeface="Consolas" panose="020B0609020204030204" pitchFamily="49" charset="0"/>
                <a:cs typeface="Consolas" panose="020B0609020204030204" pitchFamily="49" charset="0"/>
              </a:rPr>
              <a:t>argv</a:t>
            </a: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solidFill>
                  <a:srgbClr val="0070C0"/>
                </a:solidFill>
                <a:latin typeface="Consolas" panose="020B0609020204030204" pitchFamily="49" charset="0"/>
                <a:cs typeface="Consolas" panose="020B0609020204030204" pitchFamily="49" charset="0"/>
              </a:rPr>
              <a:t>    </a:t>
            </a:r>
            <a:r>
              <a:rPr lang="en-US" altLang="en-US" sz="1600" dirty="0">
                <a:latin typeface="Consolas" panose="020B0609020204030204" pitchFamily="49" charset="0"/>
                <a:cs typeface="Consolas" panose="020B0609020204030204" pitchFamily="49" charset="0"/>
              </a:rPr>
              <a:t>int x, z = 4;</a:t>
            </a:r>
          </a:p>
          <a:p>
            <a:pPr lvl="1">
              <a:lnSpc>
                <a:spcPct val="70000"/>
              </a:lnSpc>
              <a:buFontTx/>
              <a:buNone/>
            </a:pPr>
            <a:endParaRPr lang="en-US" altLang="en-US" sz="1600" dirty="0">
              <a:latin typeface="Consolas" panose="020B0609020204030204" pitchFamily="49" charset="0"/>
              <a:cs typeface="Consolas" panose="020B0609020204030204" pitchFamily="49" charset="0"/>
            </a:endParaRPr>
          </a:p>
          <a:p>
            <a:pPr lvl="1">
              <a:lnSpc>
                <a:spcPct val="70000"/>
              </a:lnSpc>
              <a:buFontTx/>
              <a:buNone/>
            </a:pPr>
            <a:r>
              <a:rPr lang="en-US" altLang="en-US" sz="1600" dirty="0">
                <a:latin typeface="Consolas" panose="020B0609020204030204" pitchFamily="49" charset="0"/>
                <a:cs typeface="Consolas" panose="020B0609020204030204" pitchFamily="49" charset="0"/>
              </a:rPr>
              <a:t>    x = a(z);</a:t>
            </a:r>
          </a:p>
          <a:p>
            <a:pPr lvl="1">
              <a:lnSpc>
                <a:spcPct val="70000"/>
              </a:lnSpc>
              <a:buFontTx/>
              <a:buNone/>
            </a:pPr>
            <a:r>
              <a:rPr lang="en-US" altLang="en-US" sz="1600" dirty="0">
                <a:latin typeface="Consolas" panose="020B0609020204030204" pitchFamily="49" charset="0"/>
                <a:cs typeface="Consolas" panose="020B0609020204030204" pitchFamily="49" charset="0"/>
              </a:rPr>
              <a:t>	  z = </a:t>
            </a:r>
            <a:r>
              <a:rPr lang="en-US" altLang="en-US" sz="1600" dirty="0">
                <a:solidFill>
                  <a:srgbClr val="FF0000"/>
                </a:solidFill>
                <a:latin typeface="Consolas" panose="020B0609020204030204" pitchFamily="49" charset="0"/>
                <a:cs typeface="Consolas" panose="020B0609020204030204" pitchFamily="49" charset="0"/>
              </a:rPr>
              <a:t>b(z);</a:t>
            </a:r>
          </a:p>
          <a:p>
            <a:pPr lvl="1">
              <a:lnSpc>
                <a:spcPct val="70000"/>
              </a:lnSpc>
              <a:buFontTx/>
              <a:buNone/>
            </a:pPr>
            <a:r>
              <a:rPr lang="en-US" altLang="en-US" sz="1600" dirty="0">
                <a:latin typeface="Consolas" panose="020B0609020204030204" pitchFamily="49" charset="0"/>
                <a:cs typeface="Consolas" panose="020B0609020204030204" pitchFamily="49" charset="0"/>
              </a:rPr>
              <a:t>    return EXIT_SUCCESS;</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endParaRPr lang="en-US" altLang="en-US" sz="1600" dirty="0">
              <a:latin typeface="Consolas" panose="020B0609020204030204" pitchFamily="49" charset="0"/>
              <a:cs typeface="Consolas" panose="020B0609020204030204" pitchFamily="49" charset="0"/>
            </a:endParaRPr>
          </a:p>
          <a:p>
            <a:pPr lvl="1">
              <a:lnSpc>
                <a:spcPct val="70000"/>
              </a:lnSpc>
              <a:buFontTx/>
              <a:buNone/>
            </a:pPr>
            <a:r>
              <a:rPr lang="en-US" altLang="en-US" sz="1600" dirty="0">
                <a:latin typeface="Consolas" panose="020B0609020204030204" pitchFamily="49" charset="0"/>
                <a:cs typeface="Consolas" panose="020B0609020204030204" pitchFamily="49" charset="0"/>
              </a:rPr>
              <a:t>int</a:t>
            </a:r>
          </a:p>
          <a:p>
            <a:pPr lvl="1">
              <a:lnSpc>
                <a:spcPct val="70000"/>
              </a:lnSpc>
              <a:buFontTx/>
              <a:buNone/>
            </a:pPr>
            <a:r>
              <a:rPr lang="en-US" altLang="en-US" sz="1600" dirty="0">
                <a:latin typeface="Consolas" panose="020B0609020204030204" pitchFamily="49" charset="0"/>
                <a:cs typeface="Consolas" panose="020B0609020204030204" pitchFamily="49" charset="0"/>
              </a:rPr>
              <a:t>a(int n)</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	  int </a:t>
            </a:r>
            <a:r>
              <a:rPr lang="en-US" altLang="en-US" sz="1600" dirty="0" err="1">
                <a:latin typeface="Consolas" panose="020B0609020204030204" pitchFamily="49" charset="0"/>
                <a:cs typeface="Consolas" panose="020B0609020204030204" pitchFamily="49" charset="0"/>
              </a:rPr>
              <a:t>i</a:t>
            </a:r>
            <a:r>
              <a:rPr lang="en-US" altLang="en-US" sz="1600" dirty="0">
                <a:latin typeface="Consolas" panose="020B0609020204030204" pitchFamily="49" charset="0"/>
                <a:cs typeface="Consolas" panose="020B0609020204030204" pitchFamily="49" charset="0"/>
              </a:rPr>
              <a:t> = 0;</a:t>
            </a:r>
          </a:p>
          <a:p>
            <a:pPr lvl="1">
              <a:lnSpc>
                <a:spcPct val="70000"/>
              </a:lnSpc>
              <a:buFontTx/>
              <a:buNone/>
            </a:pPr>
            <a:r>
              <a:rPr lang="en-US" altLang="en-US" sz="1600" dirty="0">
                <a:latin typeface="Consolas" panose="020B0609020204030204" pitchFamily="49" charset="0"/>
                <a:cs typeface="Consolas" panose="020B0609020204030204" pitchFamily="49" charset="0"/>
              </a:rPr>
              <a:t>    if (n == 1)</a:t>
            </a:r>
          </a:p>
          <a:p>
            <a:pPr lvl="1">
              <a:lnSpc>
                <a:spcPct val="70000"/>
              </a:lnSpc>
              <a:buFontTx/>
              <a:buNone/>
            </a:pPr>
            <a:r>
              <a:rPr lang="en-US" altLang="en-US" sz="1600" dirty="0">
                <a:latin typeface="Consolas" panose="020B0609020204030204" pitchFamily="49" charset="0"/>
                <a:cs typeface="Consolas" panose="020B0609020204030204" pitchFamily="49" charset="0"/>
              </a:rPr>
              <a:t>        </a:t>
            </a:r>
            <a:r>
              <a:rPr lang="en-US" altLang="en-US" sz="1600" dirty="0" err="1">
                <a:solidFill>
                  <a:srgbClr val="FF0000"/>
                </a:solidFill>
                <a:latin typeface="Consolas" panose="020B0609020204030204" pitchFamily="49" charset="0"/>
                <a:cs typeface="Consolas" panose="020B0609020204030204" pitchFamily="49" charset="0"/>
              </a:rPr>
              <a:t>i</a:t>
            </a:r>
            <a:r>
              <a:rPr lang="en-US" altLang="en-US" sz="1600" dirty="0">
                <a:solidFill>
                  <a:srgbClr val="FF0000"/>
                </a:solidFill>
                <a:latin typeface="Consolas" panose="020B0609020204030204" pitchFamily="49" charset="0"/>
                <a:cs typeface="Consolas" panose="020B0609020204030204" pitchFamily="49" charset="0"/>
              </a:rPr>
              <a:t> = b(n);</a:t>
            </a:r>
          </a:p>
          <a:p>
            <a:pPr lvl="1">
              <a:lnSpc>
                <a:spcPct val="70000"/>
              </a:lnSpc>
              <a:buFontTx/>
              <a:buNone/>
            </a:pPr>
            <a:r>
              <a:rPr lang="en-US" altLang="en-US" sz="1600" dirty="0">
                <a:latin typeface="Consolas" panose="020B0609020204030204" pitchFamily="49" charset="0"/>
                <a:cs typeface="Consolas" panose="020B0609020204030204" pitchFamily="49" charset="0"/>
              </a:rPr>
              <a:t>    return </a:t>
            </a:r>
            <a:r>
              <a:rPr lang="en-US" altLang="en-US" sz="1600" dirty="0" err="1">
                <a:latin typeface="Consolas" panose="020B0609020204030204" pitchFamily="49" charset="0"/>
                <a:cs typeface="Consolas" panose="020B0609020204030204" pitchFamily="49" charset="0"/>
              </a:rPr>
              <a:t>i</a:t>
            </a: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endParaRPr lang="en-US" altLang="en-US" sz="1600" dirty="0">
              <a:latin typeface="Consolas" panose="020B0609020204030204" pitchFamily="49" charset="0"/>
              <a:cs typeface="Consolas" panose="020B0609020204030204" pitchFamily="49" charset="0"/>
            </a:endParaRPr>
          </a:p>
          <a:p>
            <a:pPr lvl="1">
              <a:lnSpc>
                <a:spcPct val="70000"/>
              </a:lnSpc>
              <a:buFontTx/>
              <a:buNone/>
            </a:pPr>
            <a:r>
              <a:rPr lang="en-US" altLang="en-US" sz="1600" dirty="0">
                <a:latin typeface="Consolas" panose="020B0609020204030204" pitchFamily="49" charset="0"/>
                <a:cs typeface="Consolas" panose="020B0609020204030204" pitchFamily="49" charset="0"/>
              </a:rPr>
              <a:t>int</a:t>
            </a:r>
          </a:p>
          <a:p>
            <a:pPr lvl="1">
              <a:lnSpc>
                <a:spcPct val="70000"/>
              </a:lnSpc>
              <a:buFontTx/>
              <a:buNone/>
            </a:pPr>
            <a:r>
              <a:rPr lang="en-US" altLang="en-US" sz="1600" dirty="0">
                <a:latin typeface="Consolas" panose="020B0609020204030204" pitchFamily="49" charset="0"/>
                <a:cs typeface="Consolas" panose="020B0609020204030204" pitchFamily="49" charset="0"/>
              </a:rPr>
              <a:t>b(int m)</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    </a:t>
            </a:r>
            <a:r>
              <a:rPr lang="en-US" altLang="en-US" sz="1600" dirty="0">
                <a:solidFill>
                  <a:srgbClr val="0070C0"/>
                </a:solidFill>
                <a:latin typeface="Consolas" panose="020B0609020204030204" pitchFamily="49" charset="0"/>
                <a:cs typeface="Consolas" panose="020B0609020204030204" pitchFamily="49" charset="0"/>
              </a:rPr>
              <a:t>return m+1</a:t>
            </a:r>
            <a:r>
              <a:rPr lang="en-US" altLang="en-US" sz="1600" dirty="0">
                <a:latin typeface="Consolas" panose="020B0609020204030204" pitchFamily="49" charset="0"/>
                <a:cs typeface="Consolas" panose="020B0609020204030204" pitchFamily="49" charset="0"/>
              </a:rPr>
              <a:t>; </a:t>
            </a:r>
          </a:p>
          <a:p>
            <a:pPr lvl="1">
              <a:lnSpc>
                <a:spcPct val="70000"/>
              </a:lnSpc>
              <a:buFontTx/>
              <a:buNone/>
            </a:pPr>
            <a:r>
              <a:rPr lang="en-US" altLang="en-US" sz="1600" dirty="0">
                <a:solidFill>
                  <a:srgbClr val="FF0000"/>
                </a:solidFill>
                <a:latin typeface="Consolas" panose="020B0609020204030204" pitchFamily="49" charset="0"/>
                <a:cs typeface="Consolas" panose="020B0609020204030204" pitchFamily="49" charset="0"/>
              </a:rPr>
              <a:t>/* the return cannot be done with a branch */</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p:txBody>
      </p:sp>
      <p:sp>
        <p:nvSpPr>
          <p:cNvPr id="6" name="Content Placeholder 5">
            <a:extLst>
              <a:ext uri="{FF2B5EF4-FFF2-40B4-BE49-F238E27FC236}">
                <a16:creationId xmlns:a16="http://schemas.microsoft.com/office/drawing/2014/main" id="{B77AC766-A2B1-EA45-BC8B-C8B77A516E7F}"/>
              </a:ext>
            </a:extLst>
          </p:cNvPr>
          <p:cNvSpPr>
            <a:spLocks noGrp="1"/>
          </p:cNvSpPr>
          <p:nvPr>
            <p:ph sz="quarter" idx="17"/>
          </p:nvPr>
        </p:nvSpPr>
        <p:spPr>
          <a:xfrm>
            <a:off x="4849305" y="1133097"/>
            <a:ext cx="7078473" cy="5001485"/>
          </a:xfrm>
          <a:solidFill>
            <a:schemeClr val="accent4">
              <a:lumMod val="20000"/>
              <a:lumOff val="80000"/>
            </a:schemeClr>
          </a:solidFill>
          <a:ln>
            <a:solidFill>
              <a:schemeClr val="accent1"/>
            </a:solidFill>
          </a:ln>
        </p:spPr>
        <p:txBody>
          <a:bodyPr/>
          <a:lstStyle/>
          <a:p>
            <a:pPr>
              <a:lnSpc>
                <a:spcPct val="100000"/>
              </a:lnSpc>
            </a:pPr>
            <a:r>
              <a:rPr lang="en-US" sz="2200" dirty="0"/>
              <a:t> Since </a:t>
            </a:r>
            <a:r>
              <a:rPr lang="en-US" sz="2200" dirty="0">
                <a:solidFill>
                  <a:srgbClr val="FF0000"/>
                </a:solidFill>
              </a:rPr>
              <a:t>b() </a:t>
            </a:r>
            <a:r>
              <a:rPr lang="en-US" sz="2200" dirty="0"/>
              <a:t>is called both by main and a() how does the </a:t>
            </a:r>
            <a:r>
              <a:rPr lang="en-US" sz="2200" b="1" dirty="0">
                <a:solidFill>
                  <a:srgbClr val="0070C0"/>
                </a:solidFill>
              </a:rPr>
              <a:t>return m+1 </a:t>
            </a:r>
            <a:r>
              <a:rPr lang="en-US" sz="2200" b="1" dirty="0"/>
              <a:t>statement in b() know where to return to? (Obviously, it cannot be a branch)</a:t>
            </a:r>
          </a:p>
          <a:p>
            <a:pPr>
              <a:lnSpc>
                <a:spcPct val="100000"/>
              </a:lnSpc>
            </a:pPr>
            <a:r>
              <a:rPr lang="en-US" sz="2200" dirty="0"/>
              <a:t>Where are the parameters (</a:t>
            </a:r>
            <a:r>
              <a:rPr lang="en-US" sz="2200" dirty="0" err="1"/>
              <a:t>args</a:t>
            </a:r>
            <a:r>
              <a:rPr lang="en-US" sz="2200" dirty="0"/>
              <a:t>) to a function stored so the function has a copy that it can alter?</a:t>
            </a:r>
          </a:p>
          <a:p>
            <a:pPr>
              <a:lnSpc>
                <a:spcPct val="100000"/>
              </a:lnSpc>
            </a:pPr>
            <a:r>
              <a:rPr lang="en-US" sz="2200" dirty="0"/>
              <a:t>Where is the return value from a function call stored?</a:t>
            </a:r>
          </a:p>
          <a:p>
            <a:pPr>
              <a:lnSpc>
                <a:spcPct val="100000"/>
              </a:lnSpc>
            </a:pPr>
            <a:r>
              <a:rPr lang="en-US" sz="2200" dirty="0"/>
              <a:t>How are Automatic variables</a:t>
            </a:r>
            <a:r>
              <a:rPr lang="en-US" sz="2200" i="1" dirty="0"/>
              <a:t> </a:t>
            </a:r>
            <a:r>
              <a:rPr lang="en-US" sz="2200" i="1" dirty="0">
                <a:solidFill>
                  <a:srgbClr val="0070C0"/>
                </a:solidFill>
              </a:rPr>
              <a:t>lifetime</a:t>
            </a:r>
            <a:r>
              <a:rPr lang="en-US" sz="2200" i="1" dirty="0"/>
              <a:t> </a:t>
            </a:r>
            <a:r>
              <a:rPr lang="en-US" sz="2200" dirty="0"/>
              <a:t>and</a:t>
            </a:r>
            <a:r>
              <a:rPr lang="en-US" sz="2200" i="1" dirty="0"/>
              <a:t> </a:t>
            </a:r>
            <a:r>
              <a:rPr lang="en-US" sz="2200" i="1" dirty="0">
                <a:solidFill>
                  <a:srgbClr val="0070C0"/>
                </a:solidFill>
              </a:rPr>
              <a:t>scope</a:t>
            </a:r>
            <a:r>
              <a:rPr lang="en-US" sz="2200" i="1" dirty="0"/>
              <a:t> </a:t>
            </a:r>
            <a:r>
              <a:rPr lang="en-US" sz="2200" b="1" dirty="0">
                <a:solidFill>
                  <a:srgbClr val="0070C0"/>
                </a:solidFill>
              </a:rPr>
              <a:t>implemented</a:t>
            </a:r>
            <a:r>
              <a:rPr lang="en-US" sz="2200" i="1" dirty="0"/>
              <a:t>?</a:t>
            </a:r>
          </a:p>
          <a:p>
            <a:pPr lvl="1"/>
            <a:r>
              <a:rPr lang="en-US" sz="2200" dirty="0">
                <a:solidFill>
                  <a:schemeClr val="accent5"/>
                </a:solidFill>
              </a:rPr>
              <a:t>When you enter a variables scope: </a:t>
            </a:r>
            <a:r>
              <a:rPr lang="en-US" sz="2200" dirty="0"/>
              <a:t>memory is allocated for the variables</a:t>
            </a:r>
          </a:p>
          <a:p>
            <a:pPr lvl="1"/>
            <a:r>
              <a:rPr lang="en-US" sz="2200" dirty="0">
                <a:solidFill>
                  <a:schemeClr val="accent5"/>
                </a:solidFill>
              </a:rPr>
              <a:t>When you leave a variable scope</a:t>
            </a:r>
            <a:r>
              <a:rPr lang="en-US" sz="2200" dirty="0"/>
              <a:t>: memory lifetime is ended (memory can be reused -- deallocated) – </a:t>
            </a:r>
            <a:r>
              <a:rPr lang="en-US" sz="2200" dirty="0">
                <a:solidFill>
                  <a:srgbClr val="FF0000"/>
                </a:solidFill>
              </a:rPr>
              <a:t>contents are </a:t>
            </a:r>
            <a:r>
              <a:rPr lang="en-US" sz="2200" b="1" dirty="0">
                <a:solidFill>
                  <a:srgbClr val="FF0000"/>
                </a:solidFill>
              </a:rPr>
              <a:t>no longer valid</a:t>
            </a:r>
          </a:p>
        </p:txBody>
      </p:sp>
      <p:sp>
        <p:nvSpPr>
          <p:cNvPr id="7" name="TextBox 6">
            <a:extLst>
              <a:ext uri="{FF2B5EF4-FFF2-40B4-BE49-F238E27FC236}">
                <a16:creationId xmlns:a16="http://schemas.microsoft.com/office/drawing/2014/main" id="{438A2B1D-ED97-E94F-97F4-09435A6428B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60014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A8F7B-55EA-544F-82F5-1FAA778989CD}"/>
              </a:ext>
            </a:extLst>
          </p:cNvPr>
          <p:cNvSpPr>
            <a:spLocks noGrp="1"/>
          </p:cNvSpPr>
          <p:nvPr>
            <p:ph type="title"/>
          </p:nvPr>
        </p:nvSpPr>
        <p:spPr>
          <a:xfrm>
            <a:off x="529032" y="57342"/>
            <a:ext cx="10515600" cy="532440"/>
          </a:xfrm>
        </p:spPr>
        <p:txBody>
          <a:bodyPr/>
          <a:lstStyle/>
          <a:p>
            <a:r>
              <a:rPr lang="en-US" dirty="0"/>
              <a:t>Data Structure Review: Stack Operation</a:t>
            </a:r>
          </a:p>
        </p:txBody>
      </p:sp>
      <p:sp>
        <p:nvSpPr>
          <p:cNvPr id="3" name="Content Placeholder 2">
            <a:extLst>
              <a:ext uri="{FF2B5EF4-FFF2-40B4-BE49-F238E27FC236}">
                <a16:creationId xmlns:a16="http://schemas.microsoft.com/office/drawing/2014/main" id="{6411E095-4F42-3742-ABE9-19C232A7B874}"/>
              </a:ext>
            </a:extLst>
          </p:cNvPr>
          <p:cNvSpPr>
            <a:spLocks noGrp="1"/>
          </p:cNvSpPr>
          <p:nvPr>
            <p:ph sz="quarter" idx="16"/>
          </p:nvPr>
        </p:nvSpPr>
        <p:spPr>
          <a:xfrm>
            <a:off x="206455" y="919775"/>
            <a:ext cx="7001930" cy="5544869"/>
          </a:xfrm>
          <a:solidFill>
            <a:schemeClr val="accent4">
              <a:lumMod val="20000"/>
              <a:lumOff val="80000"/>
            </a:schemeClr>
          </a:solidFill>
          <a:ln>
            <a:solidFill>
              <a:schemeClr val="accent1"/>
            </a:solidFill>
          </a:ln>
        </p:spPr>
        <p:txBody>
          <a:bodyPr/>
          <a:lstStyle/>
          <a:p>
            <a:pPr>
              <a:lnSpc>
                <a:spcPct val="100000"/>
              </a:lnSpc>
            </a:pPr>
            <a:r>
              <a:rPr lang="en-US" altLang="en-US" dirty="0"/>
              <a:t>A Stack Implements a </a:t>
            </a:r>
            <a:r>
              <a:rPr lang="en-US" altLang="en-US" b="1" dirty="0"/>
              <a:t>last-in first-out</a:t>
            </a:r>
            <a:r>
              <a:rPr lang="en-US" altLang="en-US" dirty="0">
                <a:solidFill>
                  <a:srgbClr val="104475"/>
                </a:solidFill>
              </a:rPr>
              <a:t> </a:t>
            </a:r>
            <a:r>
              <a:rPr lang="en-US" altLang="en-US" dirty="0"/>
              <a:t>(LIFO) protocol</a:t>
            </a:r>
          </a:p>
          <a:p>
            <a:pPr>
              <a:lnSpc>
                <a:spcPct val="100000"/>
              </a:lnSpc>
            </a:pPr>
            <a:r>
              <a:rPr lang="en-US" altLang="en-US" b="1" dirty="0">
                <a:solidFill>
                  <a:srgbClr val="0070C0"/>
                </a:solidFill>
              </a:rPr>
              <a:t>Stacks</a:t>
            </a:r>
            <a:r>
              <a:rPr lang="en-US" altLang="en-US" dirty="0"/>
              <a:t> are expandable and </a:t>
            </a:r>
            <a:r>
              <a:rPr lang="en-US" altLang="en-US" b="1" u="sng" dirty="0">
                <a:solidFill>
                  <a:schemeClr val="accent5"/>
                </a:solidFill>
              </a:rPr>
              <a:t>grow downward</a:t>
            </a:r>
            <a:r>
              <a:rPr lang="en-US" altLang="en-US" b="1" dirty="0">
                <a:solidFill>
                  <a:schemeClr val="accent5"/>
                </a:solidFill>
              </a:rPr>
              <a:t> </a:t>
            </a:r>
            <a:r>
              <a:rPr lang="en-US" altLang="en-US" dirty="0">
                <a:solidFill>
                  <a:srgbClr val="0070C0"/>
                </a:solidFill>
              </a:rPr>
              <a:t>from high memory </a:t>
            </a:r>
            <a:r>
              <a:rPr lang="en-US" altLang="en-US" dirty="0"/>
              <a:t>address </a:t>
            </a:r>
            <a:r>
              <a:rPr lang="en-US" altLang="en-US" dirty="0">
                <a:solidFill>
                  <a:srgbClr val="0070C0"/>
                </a:solidFill>
              </a:rPr>
              <a:t>towards low memory</a:t>
            </a:r>
            <a:r>
              <a:rPr lang="en-US" altLang="en-US" dirty="0"/>
              <a:t> address</a:t>
            </a:r>
          </a:p>
          <a:p>
            <a:pPr>
              <a:lnSpc>
                <a:spcPct val="100000"/>
              </a:lnSpc>
            </a:pPr>
            <a:r>
              <a:rPr lang="en-US" altLang="en-US" b="1" dirty="0">
                <a:solidFill>
                  <a:srgbClr val="0070C0"/>
                </a:solidFill>
              </a:rPr>
              <a:t>Stack pointer </a:t>
            </a:r>
            <a:r>
              <a:rPr lang="en-US" altLang="en-US" b="1" u="sng" dirty="0">
                <a:solidFill>
                  <a:schemeClr val="accent5"/>
                </a:solidFill>
              </a:rPr>
              <a:t>always</a:t>
            </a:r>
            <a:r>
              <a:rPr lang="en-US" altLang="en-US" b="1" dirty="0">
                <a:solidFill>
                  <a:srgbClr val="0070C0"/>
                </a:solidFill>
              </a:rPr>
              <a:t> </a:t>
            </a:r>
            <a:r>
              <a:rPr lang="en-US" altLang="en-US" dirty="0"/>
              <a:t>points at the </a:t>
            </a:r>
            <a:r>
              <a:rPr lang="en-US" altLang="en-US" b="1" dirty="0">
                <a:solidFill>
                  <a:srgbClr val="0070C0"/>
                </a:solidFill>
              </a:rPr>
              <a:t>top of stack</a:t>
            </a:r>
          </a:p>
          <a:p>
            <a:pPr lvl="1"/>
            <a:r>
              <a:rPr lang="en-US" altLang="en-US" dirty="0"/>
              <a:t>contains the </a:t>
            </a:r>
            <a:r>
              <a:rPr lang="en-US" altLang="en-US" b="1" u="sng" dirty="0">
                <a:solidFill>
                  <a:schemeClr val="accent5"/>
                </a:solidFill>
              </a:rPr>
              <a:t>starting address</a:t>
            </a:r>
            <a:r>
              <a:rPr lang="en-US" altLang="en-US" b="1" dirty="0">
                <a:solidFill>
                  <a:schemeClr val="accent5"/>
                </a:solidFill>
              </a:rPr>
              <a:t> </a:t>
            </a:r>
            <a:r>
              <a:rPr lang="en-US" altLang="en-US" dirty="0"/>
              <a:t>of the </a:t>
            </a:r>
            <a:r>
              <a:rPr lang="en-US" altLang="en-US" b="1" u="sng" dirty="0">
                <a:solidFill>
                  <a:schemeClr val="accent5"/>
                </a:solidFill>
              </a:rPr>
              <a:t>top element</a:t>
            </a:r>
            <a:endParaRPr lang="en-US" altLang="en-US" dirty="0"/>
          </a:p>
          <a:p>
            <a:pPr>
              <a:lnSpc>
                <a:spcPct val="100000"/>
              </a:lnSpc>
            </a:pPr>
            <a:r>
              <a:rPr lang="en-US" altLang="en-US" dirty="0"/>
              <a:t>New items are </a:t>
            </a:r>
            <a:r>
              <a:rPr lang="en-US" altLang="en-US" dirty="0">
                <a:solidFill>
                  <a:schemeClr val="accent1"/>
                </a:solidFill>
              </a:rPr>
              <a:t>pushed</a:t>
            </a:r>
            <a:r>
              <a:rPr lang="en-US" altLang="en-US" dirty="0"/>
              <a:t> (</a:t>
            </a:r>
            <a:r>
              <a:rPr lang="en-US" altLang="en-US" i="1" dirty="0"/>
              <a:t>added</a:t>
            </a:r>
            <a:r>
              <a:rPr lang="en-US" altLang="en-US" dirty="0"/>
              <a:t>) onto the </a:t>
            </a:r>
            <a:r>
              <a:rPr lang="en-US" altLang="en-US" b="1" dirty="0"/>
              <a:t>top of the stack </a:t>
            </a:r>
            <a:r>
              <a:rPr lang="en-US" altLang="en-US" dirty="0"/>
              <a:t>by </a:t>
            </a:r>
            <a:r>
              <a:rPr lang="en-US" altLang="en-US" dirty="0">
                <a:solidFill>
                  <a:schemeClr val="accent1"/>
                </a:solidFill>
              </a:rPr>
              <a:t>subtracting from the stack pointer </a:t>
            </a:r>
            <a:r>
              <a:rPr lang="en-US" altLang="en-US" dirty="0"/>
              <a:t>the </a:t>
            </a:r>
            <a:r>
              <a:rPr lang="en-US" altLang="en-US" dirty="0">
                <a:solidFill>
                  <a:schemeClr val="accent1"/>
                </a:solidFill>
              </a:rPr>
              <a:t>size of the element</a:t>
            </a:r>
            <a:r>
              <a:rPr lang="en-US" altLang="en-US" dirty="0"/>
              <a:t> and then writing the element</a:t>
            </a:r>
          </a:p>
          <a:p>
            <a:pPr lvl="3"/>
            <a:endParaRPr lang="en-US" altLang="en-US" sz="2000" dirty="0"/>
          </a:p>
          <a:p>
            <a:pPr lvl="2">
              <a:lnSpc>
                <a:spcPct val="100000"/>
              </a:lnSpc>
            </a:pPr>
            <a:endParaRPr lang="en-US" altLang="en-US" sz="700" b="1" dirty="0"/>
          </a:p>
          <a:p>
            <a:pPr>
              <a:lnSpc>
                <a:spcPct val="100000"/>
              </a:lnSpc>
            </a:pPr>
            <a:r>
              <a:rPr lang="en-US" altLang="en-US" dirty="0"/>
              <a:t>Existing items are </a:t>
            </a:r>
            <a:r>
              <a:rPr lang="en-US" altLang="en-US" dirty="0">
                <a:solidFill>
                  <a:schemeClr val="accent3"/>
                </a:solidFill>
              </a:rPr>
              <a:t>popped</a:t>
            </a:r>
            <a:r>
              <a:rPr lang="en-US" altLang="en-US" dirty="0"/>
              <a:t> (</a:t>
            </a:r>
            <a:r>
              <a:rPr lang="en-US" altLang="en-US" i="1" dirty="0"/>
              <a:t>removed</a:t>
            </a:r>
            <a:r>
              <a:rPr lang="en-US" altLang="en-US" dirty="0"/>
              <a:t>) from the top of the stack by </a:t>
            </a:r>
            <a:r>
              <a:rPr lang="en-US" altLang="en-US" dirty="0">
                <a:solidFill>
                  <a:schemeClr val="accent1"/>
                </a:solidFill>
              </a:rPr>
              <a:t>adding to the stack pointer the size of the element</a:t>
            </a:r>
            <a:r>
              <a:rPr lang="en-US" altLang="en-US" dirty="0"/>
              <a:t> (leaving the </a:t>
            </a:r>
            <a:r>
              <a:rPr lang="en-US" altLang="en-US" b="1" i="1" dirty="0">
                <a:solidFill>
                  <a:schemeClr val="accent5"/>
                </a:solidFill>
              </a:rPr>
              <a:t>old contents unchanged</a:t>
            </a:r>
            <a:r>
              <a:rPr lang="en-US" altLang="en-US" dirty="0"/>
              <a:t>)</a:t>
            </a:r>
          </a:p>
        </p:txBody>
      </p:sp>
      <p:sp>
        <p:nvSpPr>
          <p:cNvPr id="67" name="TextBox 66">
            <a:extLst>
              <a:ext uri="{FF2B5EF4-FFF2-40B4-BE49-F238E27FC236}">
                <a16:creationId xmlns:a16="http://schemas.microsoft.com/office/drawing/2014/main" id="{36C6B492-0630-5A4B-8D56-7D700FBA15BE}"/>
              </a:ext>
            </a:extLst>
          </p:cNvPr>
          <p:cNvSpPr txBox="1"/>
          <p:nvPr/>
        </p:nvSpPr>
        <p:spPr>
          <a:xfrm>
            <a:off x="9212424" y="171999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68" name="TextBox 67">
            <a:extLst>
              <a:ext uri="{FF2B5EF4-FFF2-40B4-BE49-F238E27FC236}">
                <a16:creationId xmlns:a16="http://schemas.microsoft.com/office/drawing/2014/main" id="{D5C320A6-9D6C-9948-B66D-1ACC728B2B1D}"/>
              </a:ext>
            </a:extLst>
          </p:cNvPr>
          <p:cNvSpPr txBox="1"/>
          <p:nvPr/>
        </p:nvSpPr>
        <p:spPr>
          <a:xfrm>
            <a:off x="9212424" y="131988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69" name="TextBox 68">
            <a:extLst>
              <a:ext uri="{FF2B5EF4-FFF2-40B4-BE49-F238E27FC236}">
                <a16:creationId xmlns:a16="http://schemas.microsoft.com/office/drawing/2014/main" id="{93C8A163-4535-684B-ABBA-47D9519DD1F6}"/>
              </a:ext>
            </a:extLst>
          </p:cNvPr>
          <p:cNvSpPr txBox="1"/>
          <p:nvPr/>
        </p:nvSpPr>
        <p:spPr>
          <a:xfrm>
            <a:off x="9212424" y="91977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71" name="Rectangle 70">
            <a:extLst>
              <a:ext uri="{FF2B5EF4-FFF2-40B4-BE49-F238E27FC236}">
                <a16:creationId xmlns:a16="http://schemas.microsoft.com/office/drawing/2014/main" id="{6C477FC1-4767-CA48-BCA4-2A360A4A9FB1}"/>
              </a:ext>
            </a:extLst>
          </p:cNvPr>
          <p:cNvSpPr/>
          <p:nvPr/>
        </p:nvSpPr>
        <p:spPr>
          <a:xfrm>
            <a:off x="10628196" y="6238575"/>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00</a:t>
            </a:r>
          </a:p>
        </p:txBody>
      </p:sp>
      <p:sp>
        <p:nvSpPr>
          <p:cNvPr id="72" name="Rectangle 71">
            <a:extLst>
              <a:ext uri="{FF2B5EF4-FFF2-40B4-BE49-F238E27FC236}">
                <a16:creationId xmlns:a16="http://schemas.microsoft.com/office/drawing/2014/main" id="{0BC8C7A0-5D99-6840-8987-49E773ABE2D2}"/>
              </a:ext>
            </a:extLst>
          </p:cNvPr>
          <p:cNvSpPr/>
          <p:nvPr/>
        </p:nvSpPr>
        <p:spPr>
          <a:xfrm>
            <a:off x="10628196" y="58383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04</a:t>
            </a:r>
          </a:p>
        </p:txBody>
      </p:sp>
      <p:sp>
        <p:nvSpPr>
          <p:cNvPr id="73" name="Rectangle 72">
            <a:extLst>
              <a:ext uri="{FF2B5EF4-FFF2-40B4-BE49-F238E27FC236}">
                <a16:creationId xmlns:a16="http://schemas.microsoft.com/office/drawing/2014/main" id="{E31D4435-D22C-534C-BF84-A779994F3055}"/>
              </a:ext>
            </a:extLst>
          </p:cNvPr>
          <p:cNvSpPr/>
          <p:nvPr/>
        </p:nvSpPr>
        <p:spPr>
          <a:xfrm>
            <a:off x="10628196" y="54381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08</a:t>
            </a:r>
          </a:p>
        </p:txBody>
      </p:sp>
      <p:sp>
        <p:nvSpPr>
          <p:cNvPr id="74" name="Rectangle 73">
            <a:extLst>
              <a:ext uri="{FF2B5EF4-FFF2-40B4-BE49-F238E27FC236}">
                <a16:creationId xmlns:a16="http://schemas.microsoft.com/office/drawing/2014/main" id="{C80FB04B-3831-8A48-A107-1DBBC290F263}"/>
              </a:ext>
            </a:extLst>
          </p:cNvPr>
          <p:cNvSpPr/>
          <p:nvPr/>
        </p:nvSpPr>
        <p:spPr>
          <a:xfrm>
            <a:off x="10628196" y="50379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0c</a:t>
            </a:r>
          </a:p>
        </p:txBody>
      </p:sp>
      <p:sp>
        <p:nvSpPr>
          <p:cNvPr id="75" name="Rectangle 74">
            <a:extLst>
              <a:ext uri="{FF2B5EF4-FFF2-40B4-BE49-F238E27FC236}">
                <a16:creationId xmlns:a16="http://schemas.microsoft.com/office/drawing/2014/main" id="{EE3FF3D8-1F2C-CD40-8DF0-B2C3F46CF060}"/>
              </a:ext>
            </a:extLst>
          </p:cNvPr>
          <p:cNvSpPr/>
          <p:nvPr/>
        </p:nvSpPr>
        <p:spPr>
          <a:xfrm>
            <a:off x="10628196" y="46376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10</a:t>
            </a:r>
          </a:p>
        </p:txBody>
      </p:sp>
      <p:sp>
        <p:nvSpPr>
          <p:cNvPr id="76" name="Rectangle 75">
            <a:extLst>
              <a:ext uri="{FF2B5EF4-FFF2-40B4-BE49-F238E27FC236}">
                <a16:creationId xmlns:a16="http://schemas.microsoft.com/office/drawing/2014/main" id="{C3453FB4-47ED-E848-BB16-8D4A3DC3D084}"/>
              </a:ext>
            </a:extLst>
          </p:cNvPr>
          <p:cNvSpPr/>
          <p:nvPr/>
        </p:nvSpPr>
        <p:spPr>
          <a:xfrm>
            <a:off x="10628196" y="42374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14</a:t>
            </a:r>
          </a:p>
        </p:txBody>
      </p:sp>
      <p:sp>
        <p:nvSpPr>
          <p:cNvPr id="77" name="Rectangle 76">
            <a:extLst>
              <a:ext uri="{FF2B5EF4-FFF2-40B4-BE49-F238E27FC236}">
                <a16:creationId xmlns:a16="http://schemas.microsoft.com/office/drawing/2014/main" id="{CE7E9370-D93F-B04B-BB4C-D8F61943A7D4}"/>
              </a:ext>
            </a:extLst>
          </p:cNvPr>
          <p:cNvSpPr/>
          <p:nvPr/>
        </p:nvSpPr>
        <p:spPr>
          <a:xfrm>
            <a:off x="10628196" y="38372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18</a:t>
            </a:r>
          </a:p>
        </p:txBody>
      </p:sp>
      <p:sp>
        <p:nvSpPr>
          <p:cNvPr id="78" name="Rectangle 77">
            <a:extLst>
              <a:ext uri="{FF2B5EF4-FFF2-40B4-BE49-F238E27FC236}">
                <a16:creationId xmlns:a16="http://schemas.microsoft.com/office/drawing/2014/main" id="{B2694D15-6FF3-2741-B8B0-C7A6321ADDC9}"/>
              </a:ext>
            </a:extLst>
          </p:cNvPr>
          <p:cNvSpPr/>
          <p:nvPr/>
        </p:nvSpPr>
        <p:spPr>
          <a:xfrm>
            <a:off x="10628196" y="34370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1c</a:t>
            </a:r>
          </a:p>
        </p:txBody>
      </p:sp>
      <p:sp>
        <p:nvSpPr>
          <p:cNvPr id="79" name="Rectangle 78">
            <a:extLst>
              <a:ext uri="{FF2B5EF4-FFF2-40B4-BE49-F238E27FC236}">
                <a16:creationId xmlns:a16="http://schemas.microsoft.com/office/drawing/2014/main" id="{C9B5D523-2150-CD45-8364-CD90A088DFEB}"/>
              </a:ext>
            </a:extLst>
          </p:cNvPr>
          <p:cNvSpPr/>
          <p:nvPr/>
        </p:nvSpPr>
        <p:spPr>
          <a:xfrm>
            <a:off x="10628196" y="30367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20</a:t>
            </a:r>
          </a:p>
        </p:txBody>
      </p:sp>
      <p:sp>
        <p:nvSpPr>
          <p:cNvPr id="80" name="Rectangle 79">
            <a:extLst>
              <a:ext uri="{FF2B5EF4-FFF2-40B4-BE49-F238E27FC236}">
                <a16:creationId xmlns:a16="http://schemas.microsoft.com/office/drawing/2014/main" id="{7C0F8E58-27F0-E84D-88B7-93FB495A277F}"/>
              </a:ext>
            </a:extLst>
          </p:cNvPr>
          <p:cNvSpPr/>
          <p:nvPr/>
        </p:nvSpPr>
        <p:spPr>
          <a:xfrm>
            <a:off x="10628196" y="26365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24</a:t>
            </a:r>
          </a:p>
        </p:txBody>
      </p:sp>
      <p:sp>
        <p:nvSpPr>
          <p:cNvPr id="81" name="Rectangle 80">
            <a:extLst>
              <a:ext uri="{FF2B5EF4-FFF2-40B4-BE49-F238E27FC236}">
                <a16:creationId xmlns:a16="http://schemas.microsoft.com/office/drawing/2014/main" id="{B4AC68C5-1C4D-4941-85DC-6F7E97063A78}"/>
              </a:ext>
            </a:extLst>
          </p:cNvPr>
          <p:cNvSpPr/>
          <p:nvPr/>
        </p:nvSpPr>
        <p:spPr>
          <a:xfrm>
            <a:off x="10628196" y="22363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28</a:t>
            </a:r>
          </a:p>
        </p:txBody>
      </p:sp>
      <p:sp>
        <p:nvSpPr>
          <p:cNvPr id="82" name="Rectangle 81">
            <a:extLst>
              <a:ext uri="{FF2B5EF4-FFF2-40B4-BE49-F238E27FC236}">
                <a16:creationId xmlns:a16="http://schemas.microsoft.com/office/drawing/2014/main" id="{FC568ED9-2322-624C-8482-8E44588EED83}"/>
              </a:ext>
            </a:extLst>
          </p:cNvPr>
          <p:cNvSpPr/>
          <p:nvPr/>
        </p:nvSpPr>
        <p:spPr>
          <a:xfrm>
            <a:off x="10628196" y="18361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2c</a:t>
            </a:r>
          </a:p>
        </p:txBody>
      </p:sp>
      <p:sp>
        <p:nvSpPr>
          <p:cNvPr id="83" name="Rectangle 82">
            <a:extLst>
              <a:ext uri="{FF2B5EF4-FFF2-40B4-BE49-F238E27FC236}">
                <a16:creationId xmlns:a16="http://schemas.microsoft.com/office/drawing/2014/main" id="{24051935-814F-0A4C-9EFB-2CED02D81C51}"/>
              </a:ext>
            </a:extLst>
          </p:cNvPr>
          <p:cNvSpPr/>
          <p:nvPr/>
        </p:nvSpPr>
        <p:spPr>
          <a:xfrm>
            <a:off x="10628196" y="14358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30</a:t>
            </a:r>
          </a:p>
        </p:txBody>
      </p:sp>
      <p:sp>
        <p:nvSpPr>
          <p:cNvPr id="84" name="Rectangle 83">
            <a:extLst>
              <a:ext uri="{FF2B5EF4-FFF2-40B4-BE49-F238E27FC236}">
                <a16:creationId xmlns:a16="http://schemas.microsoft.com/office/drawing/2014/main" id="{7D72C574-FF91-B645-9A7B-69D8E280AF08}"/>
              </a:ext>
            </a:extLst>
          </p:cNvPr>
          <p:cNvSpPr/>
          <p:nvPr/>
        </p:nvSpPr>
        <p:spPr>
          <a:xfrm>
            <a:off x="10628196" y="10356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34</a:t>
            </a:r>
          </a:p>
        </p:txBody>
      </p:sp>
      <p:sp>
        <p:nvSpPr>
          <p:cNvPr id="85" name="TextBox 84">
            <a:extLst>
              <a:ext uri="{FF2B5EF4-FFF2-40B4-BE49-F238E27FC236}">
                <a16:creationId xmlns:a16="http://schemas.microsoft.com/office/drawing/2014/main" id="{0450E742-07C0-5846-9276-50220E717352}"/>
              </a:ext>
            </a:extLst>
          </p:cNvPr>
          <p:cNvSpPr txBox="1"/>
          <p:nvPr/>
        </p:nvSpPr>
        <p:spPr>
          <a:xfrm>
            <a:off x="9385029" y="552362"/>
            <a:ext cx="1056700" cy="369332"/>
          </a:xfrm>
          <a:prstGeom prst="rect">
            <a:avLst/>
          </a:prstGeom>
          <a:noFill/>
        </p:spPr>
        <p:txBody>
          <a:bodyPr wrap="none" rtlCol="0">
            <a:spAutoFit/>
          </a:bodyPr>
          <a:lstStyle/>
          <a:p>
            <a:r>
              <a:rPr lang="en-US" dirty="0">
                <a:solidFill>
                  <a:srgbClr val="0070C0"/>
                </a:solidFill>
              </a:rPr>
              <a:t>contents</a:t>
            </a:r>
          </a:p>
        </p:txBody>
      </p:sp>
      <p:sp>
        <p:nvSpPr>
          <p:cNvPr id="86" name="TextBox 85">
            <a:extLst>
              <a:ext uri="{FF2B5EF4-FFF2-40B4-BE49-F238E27FC236}">
                <a16:creationId xmlns:a16="http://schemas.microsoft.com/office/drawing/2014/main" id="{C8DA5927-A771-B448-B6C1-A0B483B2A00F}"/>
              </a:ext>
            </a:extLst>
          </p:cNvPr>
          <p:cNvSpPr txBox="1"/>
          <p:nvPr/>
        </p:nvSpPr>
        <p:spPr>
          <a:xfrm>
            <a:off x="10348990" y="272806"/>
            <a:ext cx="1975766" cy="338554"/>
          </a:xfrm>
          <a:prstGeom prst="rect">
            <a:avLst/>
          </a:prstGeom>
          <a:noFill/>
        </p:spPr>
        <p:txBody>
          <a:bodyPr wrap="square" rtlCol="0">
            <a:spAutoFit/>
          </a:bodyPr>
          <a:lstStyle/>
          <a:p>
            <a:r>
              <a:rPr lang="en-US" sz="1600" dirty="0">
                <a:solidFill>
                  <a:srgbClr val="0070C0"/>
                </a:solidFill>
              </a:rPr>
              <a:t>High Word address</a:t>
            </a:r>
          </a:p>
        </p:txBody>
      </p:sp>
      <p:sp>
        <p:nvSpPr>
          <p:cNvPr id="98" name="TextBox 97">
            <a:extLst>
              <a:ext uri="{FF2B5EF4-FFF2-40B4-BE49-F238E27FC236}">
                <a16:creationId xmlns:a16="http://schemas.microsoft.com/office/drawing/2014/main" id="{AF4F5E4E-8879-5348-8BFE-33F87CEFB5DE}"/>
              </a:ext>
            </a:extLst>
          </p:cNvPr>
          <p:cNvSpPr txBox="1"/>
          <p:nvPr/>
        </p:nvSpPr>
        <p:spPr>
          <a:xfrm>
            <a:off x="9212424" y="291949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99" name="TextBox 98">
            <a:extLst>
              <a:ext uri="{FF2B5EF4-FFF2-40B4-BE49-F238E27FC236}">
                <a16:creationId xmlns:a16="http://schemas.microsoft.com/office/drawing/2014/main" id="{4848B3F7-4595-4349-AEB1-F76B02AFC623}"/>
              </a:ext>
            </a:extLst>
          </p:cNvPr>
          <p:cNvSpPr txBox="1"/>
          <p:nvPr/>
        </p:nvSpPr>
        <p:spPr>
          <a:xfrm>
            <a:off x="9212424" y="251938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0" name="TextBox 99">
            <a:extLst>
              <a:ext uri="{FF2B5EF4-FFF2-40B4-BE49-F238E27FC236}">
                <a16:creationId xmlns:a16="http://schemas.microsoft.com/office/drawing/2014/main" id="{72F94DAE-87E4-624A-94C1-D2B9F6439106}"/>
              </a:ext>
            </a:extLst>
          </p:cNvPr>
          <p:cNvSpPr txBox="1"/>
          <p:nvPr/>
        </p:nvSpPr>
        <p:spPr>
          <a:xfrm>
            <a:off x="9212424" y="211927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1" name="TextBox 100">
            <a:extLst>
              <a:ext uri="{FF2B5EF4-FFF2-40B4-BE49-F238E27FC236}">
                <a16:creationId xmlns:a16="http://schemas.microsoft.com/office/drawing/2014/main" id="{6CA8CC6E-5621-D74C-9BEE-9D627C14B003}"/>
              </a:ext>
            </a:extLst>
          </p:cNvPr>
          <p:cNvSpPr txBox="1"/>
          <p:nvPr/>
        </p:nvSpPr>
        <p:spPr>
          <a:xfrm>
            <a:off x="9212424" y="411898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2" name="TextBox 101">
            <a:extLst>
              <a:ext uri="{FF2B5EF4-FFF2-40B4-BE49-F238E27FC236}">
                <a16:creationId xmlns:a16="http://schemas.microsoft.com/office/drawing/2014/main" id="{B3040CED-C902-FB48-A450-D482F6BBEB44}"/>
              </a:ext>
            </a:extLst>
          </p:cNvPr>
          <p:cNvSpPr txBox="1"/>
          <p:nvPr/>
        </p:nvSpPr>
        <p:spPr>
          <a:xfrm>
            <a:off x="9212424" y="371887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3" name="TextBox 102">
            <a:extLst>
              <a:ext uri="{FF2B5EF4-FFF2-40B4-BE49-F238E27FC236}">
                <a16:creationId xmlns:a16="http://schemas.microsoft.com/office/drawing/2014/main" id="{5CBFB30F-A8BB-F048-A8AA-44303208B703}"/>
              </a:ext>
            </a:extLst>
          </p:cNvPr>
          <p:cNvSpPr txBox="1"/>
          <p:nvPr/>
        </p:nvSpPr>
        <p:spPr>
          <a:xfrm>
            <a:off x="9212424" y="331876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4" name="TextBox 103">
            <a:extLst>
              <a:ext uri="{FF2B5EF4-FFF2-40B4-BE49-F238E27FC236}">
                <a16:creationId xmlns:a16="http://schemas.microsoft.com/office/drawing/2014/main" id="{4AD53894-0B7B-0C47-99A1-9CC211D38186}"/>
              </a:ext>
            </a:extLst>
          </p:cNvPr>
          <p:cNvSpPr txBox="1"/>
          <p:nvPr/>
        </p:nvSpPr>
        <p:spPr>
          <a:xfrm>
            <a:off x="9212424" y="531848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5" name="TextBox 104">
            <a:extLst>
              <a:ext uri="{FF2B5EF4-FFF2-40B4-BE49-F238E27FC236}">
                <a16:creationId xmlns:a16="http://schemas.microsoft.com/office/drawing/2014/main" id="{866DE50C-6720-C34A-AD3A-C0DA5381A9AD}"/>
              </a:ext>
            </a:extLst>
          </p:cNvPr>
          <p:cNvSpPr txBox="1"/>
          <p:nvPr/>
        </p:nvSpPr>
        <p:spPr>
          <a:xfrm>
            <a:off x="9212424" y="491837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6" name="TextBox 105">
            <a:extLst>
              <a:ext uri="{FF2B5EF4-FFF2-40B4-BE49-F238E27FC236}">
                <a16:creationId xmlns:a16="http://schemas.microsoft.com/office/drawing/2014/main" id="{CE54DCD5-C5D6-6E44-B3A8-8CE883BC2FD3}"/>
              </a:ext>
            </a:extLst>
          </p:cNvPr>
          <p:cNvSpPr txBox="1"/>
          <p:nvPr/>
        </p:nvSpPr>
        <p:spPr>
          <a:xfrm>
            <a:off x="9212424" y="451826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8" name="TextBox 107">
            <a:extLst>
              <a:ext uri="{FF2B5EF4-FFF2-40B4-BE49-F238E27FC236}">
                <a16:creationId xmlns:a16="http://schemas.microsoft.com/office/drawing/2014/main" id="{1BAA591D-71B4-F543-B11D-B3B41D1D7BC5}"/>
              </a:ext>
            </a:extLst>
          </p:cNvPr>
          <p:cNvSpPr txBox="1"/>
          <p:nvPr/>
        </p:nvSpPr>
        <p:spPr>
          <a:xfrm>
            <a:off x="9212424" y="611786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9" name="TextBox 108">
            <a:extLst>
              <a:ext uri="{FF2B5EF4-FFF2-40B4-BE49-F238E27FC236}">
                <a16:creationId xmlns:a16="http://schemas.microsoft.com/office/drawing/2014/main" id="{5310AB60-335B-3D4A-AF3F-88444580E543}"/>
              </a:ext>
            </a:extLst>
          </p:cNvPr>
          <p:cNvSpPr txBox="1"/>
          <p:nvPr/>
        </p:nvSpPr>
        <p:spPr>
          <a:xfrm>
            <a:off x="9212424" y="571775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grpSp>
        <p:nvGrpSpPr>
          <p:cNvPr id="7" name="Group 6">
            <a:extLst>
              <a:ext uri="{FF2B5EF4-FFF2-40B4-BE49-F238E27FC236}">
                <a16:creationId xmlns:a16="http://schemas.microsoft.com/office/drawing/2014/main" id="{FC115F96-0006-2242-84A7-B5FAA7C12D9E}"/>
              </a:ext>
            </a:extLst>
          </p:cNvPr>
          <p:cNvGrpSpPr/>
          <p:nvPr/>
        </p:nvGrpSpPr>
        <p:grpSpPr>
          <a:xfrm>
            <a:off x="7406948" y="1900316"/>
            <a:ext cx="1791614" cy="369332"/>
            <a:chOff x="7140062" y="1164753"/>
            <a:chExt cx="1791614" cy="369332"/>
          </a:xfrm>
        </p:grpSpPr>
        <p:sp>
          <p:nvSpPr>
            <p:cNvPr id="5" name="TextBox 4">
              <a:extLst>
                <a:ext uri="{FF2B5EF4-FFF2-40B4-BE49-F238E27FC236}">
                  <a16:creationId xmlns:a16="http://schemas.microsoft.com/office/drawing/2014/main" id="{ECE37146-4FCB-504C-B608-B82EAC43A90F}"/>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6" name="Right Arrow 5">
              <a:extLst>
                <a:ext uri="{FF2B5EF4-FFF2-40B4-BE49-F238E27FC236}">
                  <a16:creationId xmlns:a16="http://schemas.microsoft.com/office/drawing/2014/main" id="{E8B64764-3E30-AB4D-9F21-5BFC621B34AF}"/>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B2B1FB45-5EDA-5145-8F99-7CDC97904075}"/>
              </a:ext>
            </a:extLst>
          </p:cNvPr>
          <p:cNvGrpSpPr/>
          <p:nvPr/>
        </p:nvGrpSpPr>
        <p:grpSpPr>
          <a:xfrm>
            <a:off x="1914253" y="3986922"/>
            <a:ext cx="3424289" cy="631957"/>
            <a:chOff x="7096083" y="1182268"/>
            <a:chExt cx="3424289" cy="631957"/>
          </a:xfrm>
          <a:solidFill>
            <a:schemeClr val="accent4">
              <a:lumMod val="20000"/>
              <a:lumOff val="80000"/>
            </a:schemeClr>
          </a:solidFill>
        </p:grpSpPr>
        <p:sp>
          <p:nvSpPr>
            <p:cNvPr id="111" name="TextBox 110">
              <a:extLst>
                <a:ext uri="{FF2B5EF4-FFF2-40B4-BE49-F238E27FC236}">
                  <a16:creationId xmlns:a16="http://schemas.microsoft.com/office/drawing/2014/main" id="{B4158AA6-A1D6-0748-8C4A-432E22D1A7E1}"/>
                </a:ext>
              </a:extLst>
            </p:cNvPr>
            <p:cNvSpPr txBox="1"/>
            <p:nvPr/>
          </p:nvSpPr>
          <p:spPr>
            <a:xfrm>
              <a:off x="7096083" y="1182268"/>
              <a:ext cx="3424289" cy="369332"/>
            </a:xfrm>
            <a:prstGeom prst="rect">
              <a:avLst/>
            </a:prstGeom>
            <a:solidFill>
              <a:schemeClr val="bg1">
                <a:lumMod val="95000"/>
              </a:schemeClr>
            </a:solidFill>
            <a:ln>
              <a:solidFill>
                <a:schemeClr val="accent1"/>
              </a:solidFill>
            </a:ln>
          </p:spPr>
          <p:txBody>
            <a:bodyPr wrap="square" rtlCol="0">
              <a:spAutoFit/>
            </a:bodyPr>
            <a:lstStyle/>
            <a:p>
              <a:r>
                <a:rPr lang="en-US" dirty="0">
                  <a:solidFill>
                    <a:srgbClr val="0070C0"/>
                  </a:solidFill>
                </a:rPr>
                <a:t>push (</a:t>
              </a:r>
              <a:r>
                <a:rPr lang="en-US" dirty="0" err="1">
                  <a:solidFill>
                    <a:srgbClr val="0070C0"/>
                  </a:solidFill>
                </a:rPr>
                <a:t>sp</a:t>
              </a:r>
              <a:r>
                <a:rPr lang="en-US" dirty="0">
                  <a:solidFill>
                    <a:srgbClr val="0070C0"/>
                  </a:solidFill>
                </a:rPr>
                <a:t> - element size) &amp; write</a:t>
              </a:r>
            </a:p>
          </p:txBody>
        </p:sp>
        <p:sp>
          <p:nvSpPr>
            <p:cNvPr id="112" name="Right Arrow 111">
              <a:extLst>
                <a:ext uri="{FF2B5EF4-FFF2-40B4-BE49-F238E27FC236}">
                  <a16:creationId xmlns:a16="http://schemas.microsoft.com/office/drawing/2014/main" id="{02114021-6965-E541-8CBF-9542E9E6FA52}"/>
                </a:ext>
              </a:extLst>
            </p:cNvPr>
            <p:cNvSpPr/>
            <p:nvPr/>
          </p:nvSpPr>
          <p:spPr>
            <a:xfrm rot="5400000">
              <a:off x="8553855" y="1587354"/>
              <a:ext cx="253686" cy="200055"/>
            </a:xfrm>
            <a:prstGeom prst="right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id="{00884534-DF6F-6542-B833-7FD903A95728}"/>
              </a:ext>
            </a:extLst>
          </p:cNvPr>
          <p:cNvGrpSpPr/>
          <p:nvPr/>
        </p:nvGrpSpPr>
        <p:grpSpPr>
          <a:xfrm>
            <a:off x="2298557" y="5538838"/>
            <a:ext cx="2655680" cy="623217"/>
            <a:chOff x="6734696" y="920134"/>
            <a:chExt cx="2655680" cy="623217"/>
          </a:xfrm>
          <a:solidFill>
            <a:schemeClr val="accent4">
              <a:lumMod val="20000"/>
              <a:lumOff val="80000"/>
            </a:schemeClr>
          </a:solidFill>
        </p:grpSpPr>
        <p:sp>
          <p:nvSpPr>
            <p:cNvPr id="114" name="TextBox 113">
              <a:extLst>
                <a:ext uri="{FF2B5EF4-FFF2-40B4-BE49-F238E27FC236}">
                  <a16:creationId xmlns:a16="http://schemas.microsoft.com/office/drawing/2014/main" id="{D57F002A-634A-CB4A-92A0-13A98676C0E4}"/>
                </a:ext>
              </a:extLst>
            </p:cNvPr>
            <p:cNvSpPr txBox="1"/>
            <p:nvPr/>
          </p:nvSpPr>
          <p:spPr>
            <a:xfrm>
              <a:off x="6734696" y="1174019"/>
              <a:ext cx="2655680" cy="369332"/>
            </a:xfrm>
            <a:prstGeom prst="rect">
              <a:avLst/>
            </a:prstGeom>
            <a:solidFill>
              <a:schemeClr val="bg1">
                <a:lumMod val="95000"/>
              </a:schemeClr>
            </a:solidFill>
            <a:ln>
              <a:solidFill>
                <a:schemeClr val="accent1"/>
              </a:solidFill>
            </a:ln>
          </p:spPr>
          <p:txBody>
            <a:bodyPr wrap="square" rtlCol="0">
              <a:spAutoFit/>
            </a:bodyPr>
            <a:lstStyle/>
            <a:p>
              <a:pPr algn="ctr"/>
              <a:r>
                <a:rPr lang="en-US" dirty="0">
                  <a:solidFill>
                    <a:srgbClr val="0070C0"/>
                  </a:solidFill>
                </a:rPr>
                <a:t>pop (</a:t>
              </a:r>
              <a:r>
                <a:rPr lang="en-US" dirty="0" err="1">
                  <a:solidFill>
                    <a:srgbClr val="0070C0"/>
                  </a:solidFill>
                </a:rPr>
                <a:t>sp</a:t>
              </a:r>
              <a:r>
                <a:rPr lang="en-US" dirty="0">
                  <a:solidFill>
                    <a:srgbClr val="0070C0"/>
                  </a:solidFill>
                </a:rPr>
                <a:t> + element size)</a:t>
              </a:r>
            </a:p>
          </p:txBody>
        </p:sp>
        <p:sp>
          <p:nvSpPr>
            <p:cNvPr id="115" name="Right Arrow 114">
              <a:extLst>
                <a:ext uri="{FF2B5EF4-FFF2-40B4-BE49-F238E27FC236}">
                  <a16:creationId xmlns:a16="http://schemas.microsoft.com/office/drawing/2014/main" id="{BDE6CA97-214A-1449-BB7C-618050B0F9DC}"/>
                </a:ext>
              </a:extLst>
            </p:cNvPr>
            <p:cNvSpPr/>
            <p:nvPr/>
          </p:nvSpPr>
          <p:spPr>
            <a:xfrm rot="16200000">
              <a:off x="7944532" y="938110"/>
              <a:ext cx="236008" cy="200055"/>
            </a:xfrm>
            <a:prstGeom prst="right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6" name="Group 115">
            <a:extLst>
              <a:ext uri="{FF2B5EF4-FFF2-40B4-BE49-F238E27FC236}">
                <a16:creationId xmlns:a16="http://schemas.microsoft.com/office/drawing/2014/main" id="{1166EDBD-42A0-864A-B583-DDFA61F87AAD}"/>
              </a:ext>
            </a:extLst>
          </p:cNvPr>
          <p:cNvGrpSpPr/>
          <p:nvPr/>
        </p:nvGrpSpPr>
        <p:grpSpPr>
          <a:xfrm>
            <a:off x="7406948" y="2311918"/>
            <a:ext cx="1791614" cy="369332"/>
            <a:chOff x="7140062" y="1164753"/>
            <a:chExt cx="1791614" cy="369332"/>
          </a:xfrm>
        </p:grpSpPr>
        <p:sp>
          <p:nvSpPr>
            <p:cNvPr id="117" name="TextBox 116">
              <a:extLst>
                <a:ext uri="{FF2B5EF4-FFF2-40B4-BE49-F238E27FC236}">
                  <a16:creationId xmlns:a16="http://schemas.microsoft.com/office/drawing/2014/main" id="{C4B0A547-DAB3-9F47-836E-77D7AA79EDD7}"/>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118" name="Right Arrow 117">
              <a:extLst>
                <a:ext uri="{FF2B5EF4-FFF2-40B4-BE49-F238E27FC236}">
                  <a16:creationId xmlns:a16="http://schemas.microsoft.com/office/drawing/2014/main" id="{80DCAD7A-0AE5-D649-9F5A-52487C12658C}"/>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9" name="Group 118">
            <a:extLst>
              <a:ext uri="{FF2B5EF4-FFF2-40B4-BE49-F238E27FC236}">
                <a16:creationId xmlns:a16="http://schemas.microsoft.com/office/drawing/2014/main" id="{402687CF-06EA-B54B-81E1-8D35C3700BF6}"/>
              </a:ext>
            </a:extLst>
          </p:cNvPr>
          <p:cNvGrpSpPr/>
          <p:nvPr/>
        </p:nvGrpSpPr>
        <p:grpSpPr>
          <a:xfrm>
            <a:off x="7406948" y="2714803"/>
            <a:ext cx="1791614" cy="369332"/>
            <a:chOff x="7140062" y="1164753"/>
            <a:chExt cx="1791614" cy="369332"/>
          </a:xfrm>
        </p:grpSpPr>
        <p:sp>
          <p:nvSpPr>
            <p:cNvPr id="120" name="TextBox 119">
              <a:extLst>
                <a:ext uri="{FF2B5EF4-FFF2-40B4-BE49-F238E27FC236}">
                  <a16:creationId xmlns:a16="http://schemas.microsoft.com/office/drawing/2014/main" id="{ED461EBA-5362-7441-B619-966E873B9C98}"/>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121" name="Right Arrow 120">
              <a:extLst>
                <a:ext uri="{FF2B5EF4-FFF2-40B4-BE49-F238E27FC236}">
                  <a16:creationId xmlns:a16="http://schemas.microsoft.com/office/drawing/2014/main" id="{7A5AE5F9-0F9E-C348-B39E-73975CEEE3F9}"/>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2" name="Group 121">
            <a:extLst>
              <a:ext uri="{FF2B5EF4-FFF2-40B4-BE49-F238E27FC236}">
                <a16:creationId xmlns:a16="http://schemas.microsoft.com/office/drawing/2014/main" id="{1527FED1-0E35-6146-9E28-63B389D75652}"/>
              </a:ext>
            </a:extLst>
          </p:cNvPr>
          <p:cNvGrpSpPr/>
          <p:nvPr/>
        </p:nvGrpSpPr>
        <p:grpSpPr>
          <a:xfrm>
            <a:off x="7407878" y="2315873"/>
            <a:ext cx="1791614" cy="369332"/>
            <a:chOff x="7140062" y="1164753"/>
            <a:chExt cx="1791614" cy="369332"/>
          </a:xfrm>
        </p:grpSpPr>
        <p:sp>
          <p:nvSpPr>
            <p:cNvPr id="123" name="TextBox 122">
              <a:extLst>
                <a:ext uri="{FF2B5EF4-FFF2-40B4-BE49-F238E27FC236}">
                  <a16:creationId xmlns:a16="http://schemas.microsoft.com/office/drawing/2014/main" id="{2C3ECC03-AF1F-8847-A398-B5BF318FC90C}"/>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124" name="Right Arrow 123">
              <a:extLst>
                <a:ext uri="{FF2B5EF4-FFF2-40B4-BE49-F238E27FC236}">
                  <a16:creationId xmlns:a16="http://schemas.microsoft.com/office/drawing/2014/main" id="{60B24CAA-BA9C-CF43-868A-7A53F43ECB13}"/>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a:extLst>
              <a:ext uri="{FF2B5EF4-FFF2-40B4-BE49-F238E27FC236}">
                <a16:creationId xmlns:a16="http://schemas.microsoft.com/office/drawing/2014/main" id="{28636023-E3CB-B64D-8401-12ABDBCBB6F4}"/>
              </a:ext>
            </a:extLst>
          </p:cNvPr>
          <p:cNvGrpSpPr/>
          <p:nvPr/>
        </p:nvGrpSpPr>
        <p:grpSpPr>
          <a:xfrm>
            <a:off x="7406018" y="1909033"/>
            <a:ext cx="1791614" cy="369332"/>
            <a:chOff x="7140062" y="1164753"/>
            <a:chExt cx="1791614" cy="369332"/>
          </a:xfrm>
        </p:grpSpPr>
        <p:sp>
          <p:nvSpPr>
            <p:cNvPr id="126" name="TextBox 125">
              <a:extLst>
                <a:ext uri="{FF2B5EF4-FFF2-40B4-BE49-F238E27FC236}">
                  <a16:creationId xmlns:a16="http://schemas.microsoft.com/office/drawing/2014/main" id="{DF4FAB77-317C-3B40-9346-6BC9FF18D5C5}"/>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127" name="Right Arrow 126">
              <a:extLst>
                <a:ext uri="{FF2B5EF4-FFF2-40B4-BE49-F238E27FC236}">
                  <a16:creationId xmlns:a16="http://schemas.microsoft.com/office/drawing/2014/main" id="{7FC091EF-42AA-2842-A4E1-1C570C5F06C7}"/>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D3E3D76F-2099-9D4F-ACAC-5CD4DC2AB5AE}"/>
              </a:ext>
            </a:extLst>
          </p:cNvPr>
          <p:cNvSpPr txBox="1"/>
          <p:nvPr/>
        </p:nvSpPr>
        <p:spPr>
          <a:xfrm>
            <a:off x="9564825" y="1734549"/>
            <a:ext cx="825867" cy="369332"/>
          </a:xfrm>
          <a:prstGeom prst="rect">
            <a:avLst/>
          </a:prstGeom>
          <a:noFill/>
        </p:spPr>
        <p:txBody>
          <a:bodyPr wrap="none" rtlCol="0">
            <a:spAutoFit/>
          </a:bodyPr>
          <a:lstStyle/>
          <a:p>
            <a:r>
              <a:rPr lang="en-US" b="1" dirty="0">
                <a:solidFill>
                  <a:srgbClr val="0070C0"/>
                </a:solidFill>
              </a:rPr>
              <a:t>0x100</a:t>
            </a:r>
          </a:p>
        </p:txBody>
      </p:sp>
      <p:sp>
        <p:nvSpPr>
          <p:cNvPr id="128" name="TextBox 127">
            <a:extLst>
              <a:ext uri="{FF2B5EF4-FFF2-40B4-BE49-F238E27FC236}">
                <a16:creationId xmlns:a16="http://schemas.microsoft.com/office/drawing/2014/main" id="{A49F3CA1-1497-C54F-9675-CE39225EFE5C}"/>
              </a:ext>
            </a:extLst>
          </p:cNvPr>
          <p:cNvSpPr txBox="1"/>
          <p:nvPr/>
        </p:nvSpPr>
        <p:spPr>
          <a:xfrm>
            <a:off x="9523123" y="2165019"/>
            <a:ext cx="825867" cy="369332"/>
          </a:xfrm>
          <a:prstGeom prst="rect">
            <a:avLst/>
          </a:prstGeom>
          <a:noFill/>
        </p:spPr>
        <p:txBody>
          <a:bodyPr wrap="none" rtlCol="0">
            <a:spAutoFit/>
          </a:bodyPr>
          <a:lstStyle/>
          <a:p>
            <a:r>
              <a:rPr lang="en-US" b="1" dirty="0">
                <a:solidFill>
                  <a:srgbClr val="0070C0"/>
                </a:solidFill>
              </a:rPr>
              <a:t>0x101</a:t>
            </a:r>
          </a:p>
        </p:txBody>
      </p:sp>
      <p:sp>
        <p:nvSpPr>
          <p:cNvPr id="129" name="TextBox 128">
            <a:extLst>
              <a:ext uri="{FF2B5EF4-FFF2-40B4-BE49-F238E27FC236}">
                <a16:creationId xmlns:a16="http://schemas.microsoft.com/office/drawing/2014/main" id="{3069A7F1-1D13-EB41-9304-4F57CB2EF2C1}"/>
              </a:ext>
            </a:extLst>
          </p:cNvPr>
          <p:cNvSpPr txBox="1"/>
          <p:nvPr/>
        </p:nvSpPr>
        <p:spPr>
          <a:xfrm>
            <a:off x="9561329" y="2579265"/>
            <a:ext cx="825867" cy="369332"/>
          </a:xfrm>
          <a:prstGeom prst="rect">
            <a:avLst/>
          </a:prstGeom>
          <a:noFill/>
        </p:spPr>
        <p:txBody>
          <a:bodyPr wrap="none" rtlCol="0">
            <a:spAutoFit/>
          </a:bodyPr>
          <a:lstStyle/>
          <a:p>
            <a:r>
              <a:rPr lang="en-US" b="1" dirty="0">
                <a:solidFill>
                  <a:srgbClr val="0070C0"/>
                </a:solidFill>
              </a:rPr>
              <a:t>0x102</a:t>
            </a:r>
          </a:p>
        </p:txBody>
      </p:sp>
      <p:grpSp>
        <p:nvGrpSpPr>
          <p:cNvPr id="13" name="Group 12">
            <a:extLst>
              <a:ext uri="{FF2B5EF4-FFF2-40B4-BE49-F238E27FC236}">
                <a16:creationId xmlns:a16="http://schemas.microsoft.com/office/drawing/2014/main" id="{3136E0DE-FB1D-C040-9A3C-A1AD00CDD2A8}"/>
              </a:ext>
            </a:extLst>
          </p:cNvPr>
          <p:cNvGrpSpPr/>
          <p:nvPr/>
        </p:nvGrpSpPr>
        <p:grpSpPr>
          <a:xfrm>
            <a:off x="8285146" y="2161387"/>
            <a:ext cx="904248" cy="730955"/>
            <a:chOff x="7338252" y="4118985"/>
            <a:chExt cx="904248" cy="730955"/>
          </a:xfrm>
        </p:grpSpPr>
        <p:sp>
          <p:nvSpPr>
            <p:cNvPr id="11" name="Left Brace 10">
              <a:extLst>
                <a:ext uri="{FF2B5EF4-FFF2-40B4-BE49-F238E27FC236}">
                  <a16:creationId xmlns:a16="http://schemas.microsoft.com/office/drawing/2014/main" id="{B16C67D7-B3C0-9F45-9C80-30F3F2F80231}"/>
                </a:ext>
              </a:extLst>
            </p:cNvPr>
            <p:cNvSpPr/>
            <p:nvPr/>
          </p:nvSpPr>
          <p:spPr>
            <a:xfrm>
              <a:off x="7935871" y="4118985"/>
              <a:ext cx="306629" cy="730955"/>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TextBox 11">
              <a:extLst>
                <a:ext uri="{FF2B5EF4-FFF2-40B4-BE49-F238E27FC236}">
                  <a16:creationId xmlns:a16="http://schemas.microsoft.com/office/drawing/2014/main" id="{5AEF7AE7-5634-514D-938C-1AD0E45559E5}"/>
                </a:ext>
              </a:extLst>
            </p:cNvPr>
            <p:cNvSpPr txBox="1"/>
            <p:nvPr/>
          </p:nvSpPr>
          <p:spPr>
            <a:xfrm>
              <a:off x="7338252" y="4268418"/>
              <a:ext cx="811382" cy="430887"/>
            </a:xfrm>
            <a:prstGeom prst="rect">
              <a:avLst/>
            </a:prstGeom>
            <a:noFill/>
          </p:spPr>
          <p:txBody>
            <a:bodyPr wrap="square" rtlCol="0">
              <a:spAutoFit/>
            </a:bodyPr>
            <a:lstStyle/>
            <a:p>
              <a:r>
                <a:rPr lang="en-US" sz="1100" b="1" dirty="0">
                  <a:solidFill>
                    <a:srgbClr val="0070C0"/>
                  </a:solidFill>
                </a:rPr>
                <a:t>eligible for reuse</a:t>
              </a:r>
            </a:p>
          </p:txBody>
        </p:sp>
      </p:grpSp>
      <p:grpSp>
        <p:nvGrpSpPr>
          <p:cNvPr id="130" name="Group 129">
            <a:extLst>
              <a:ext uri="{FF2B5EF4-FFF2-40B4-BE49-F238E27FC236}">
                <a16:creationId xmlns:a16="http://schemas.microsoft.com/office/drawing/2014/main" id="{46E40C94-CDDB-5C42-BB3F-5521FBC87DA1}"/>
              </a:ext>
            </a:extLst>
          </p:cNvPr>
          <p:cNvGrpSpPr/>
          <p:nvPr/>
        </p:nvGrpSpPr>
        <p:grpSpPr>
          <a:xfrm>
            <a:off x="7850740" y="2537055"/>
            <a:ext cx="1490089" cy="413910"/>
            <a:chOff x="6871204" y="4480608"/>
            <a:chExt cx="1490089" cy="413910"/>
          </a:xfrm>
        </p:grpSpPr>
        <p:sp>
          <p:nvSpPr>
            <p:cNvPr id="131" name="Left Brace 130">
              <a:extLst>
                <a:ext uri="{FF2B5EF4-FFF2-40B4-BE49-F238E27FC236}">
                  <a16:creationId xmlns:a16="http://schemas.microsoft.com/office/drawing/2014/main" id="{4E73274B-B902-8C49-8016-C2858DDF749E}"/>
                </a:ext>
              </a:extLst>
            </p:cNvPr>
            <p:cNvSpPr/>
            <p:nvPr/>
          </p:nvSpPr>
          <p:spPr>
            <a:xfrm>
              <a:off x="7935871" y="4480608"/>
              <a:ext cx="309164" cy="369332"/>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2" name="TextBox 131">
              <a:extLst>
                <a:ext uri="{FF2B5EF4-FFF2-40B4-BE49-F238E27FC236}">
                  <a16:creationId xmlns:a16="http://schemas.microsoft.com/office/drawing/2014/main" id="{229265F1-A855-A040-887B-126F333C8AED}"/>
                </a:ext>
              </a:extLst>
            </p:cNvPr>
            <p:cNvSpPr txBox="1"/>
            <p:nvPr/>
          </p:nvSpPr>
          <p:spPr>
            <a:xfrm>
              <a:off x="6871204" y="4632908"/>
              <a:ext cx="1490089" cy="261610"/>
            </a:xfrm>
            <a:prstGeom prst="rect">
              <a:avLst/>
            </a:prstGeom>
            <a:noFill/>
          </p:spPr>
          <p:txBody>
            <a:bodyPr wrap="square" rtlCol="0">
              <a:spAutoFit/>
            </a:bodyPr>
            <a:lstStyle/>
            <a:p>
              <a:r>
                <a:rPr lang="en-US" sz="1100" b="1" dirty="0">
                  <a:solidFill>
                    <a:srgbClr val="0070C0"/>
                  </a:solidFill>
                </a:rPr>
                <a:t>eligible for reuse</a:t>
              </a:r>
            </a:p>
          </p:txBody>
        </p:sp>
      </p:grpSp>
      <p:sp>
        <p:nvSpPr>
          <p:cNvPr id="65" name="TextBox 64">
            <a:extLst>
              <a:ext uri="{FF2B5EF4-FFF2-40B4-BE49-F238E27FC236}">
                <a16:creationId xmlns:a16="http://schemas.microsoft.com/office/drawing/2014/main" id="{A056BEB6-F2EB-0F4B-956F-F3609DC50CD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 name="Down Arrow 3">
            <a:extLst>
              <a:ext uri="{FF2B5EF4-FFF2-40B4-BE49-F238E27FC236}">
                <a16:creationId xmlns:a16="http://schemas.microsoft.com/office/drawing/2014/main" id="{466B161D-738E-9645-8929-BF3CB85E2420}"/>
              </a:ext>
            </a:extLst>
          </p:cNvPr>
          <p:cNvSpPr/>
          <p:nvPr/>
        </p:nvSpPr>
        <p:spPr>
          <a:xfrm>
            <a:off x="11172311" y="572559"/>
            <a:ext cx="374872"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17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6"/>
                                        </p:tgtEl>
                                        <p:attrNameLst>
                                          <p:attrName>style.visibility</p:attrName>
                                        </p:attrNameLst>
                                      </p:cBhvr>
                                      <p:to>
                                        <p:strVal val="visible"/>
                                      </p:to>
                                    </p:set>
                                  </p:childTnLst>
                                  <p:subTnLst>
                                    <p:set>
                                      <p:cBhvr override="childStyle">
                                        <p:cTn dur="1" fill="hold" display="0" masterRel="nextClick" afterEffect="1"/>
                                        <p:tgtEl>
                                          <p:spTgt spid="116"/>
                                        </p:tgtEl>
                                        <p:attrNameLst>
                                          <p:attrName>style.visibility</p:attrName>
                                        </p:attrNameLst>
                                      </p:cBhvr>
                                      <p:to>
                                        <p:strVal val="hidden"/>
                                      </p:to>
                                    </p:set>
                                  </p:subTnLst>
                                </p:cTn>
                              </p:par>
                              <p:par>
                                <p:cTn id="41" presetID="1" presetClass="entr" presetSubtype="0" fill="hold" grpId="0" nodeType="withEffect">
                                  <p:stCondLst>
                                    <p:cond delay="0"/>
                                  </p:stCondLst>
                                  <p:childTnLst>
                                    <p:set>
                                      <p:cBhvr>
                                        <p:cTn id="42" dur="1" fill="hold">
                                          <p:stCondLst>
                                            <p:cond delay="0"/>
                                          </p:stCondLst>
                                        </p:cTn>
                                        <p:tgtEl>
                                          <p:spTgt spid="1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9"/>
                                        </p:tgtEl>
                                        <p:attrNameLst>
                                          <p:attrName>style.visibility</p:attrName>
                                        </p:attrNameLst>
                                      </p:cBhvr>
                                      <p:to>
                                        <p:strVal val="visible"/>
                                      </p:to>
                                    </p:set>
                                  </p:childTnLst>
                                  <p:subTnLst>
                                    <p:set>
                                      <p:cBhvr override="childStyle">
                                        <p:cTn dur="1" fill="hold" display="0" masterRel="nextClick" afterEffect="1"/>
                                        <p:tgtEl>
                                          <p:spTgt spid="119"/>
                                        </p:tgtEl>
                                        <p:attrNameLst>
                                          <p:attrName>style.visibility</p:attrName>
                                        </p:attrNameLst>
                                      </p:cBhvr>
                                      <p:to>
                                        <p:strVal val="hidden"/>
                                      </p:to>
                                    </p:set>
                                  </p:subTnLst>
                                </p:cTn>
                              </p:par>
                              <p:par>
                                <p:cTn id="47" presetID="1" presetClass="entr" presetSubtype="0" fill="hold" grpId="0" nodeType="withEffect">
                                  <p:stCondLst>
                                    <p:cond delay="0"/>
                                  </p:stCondLst>
                                  <p:childTnLst>
                                    <p:set>
                                      <p:cBhvr>
                                        <p:cTn id="48" dur="1" fill="hold">
                                          <p:stCondLst>
                                            <p:cond delay="0"/>
                                          </p:stCondLst>
                                        </p:cTn>
                                        <p:tgtEl>
                                          <p:spTgt spid="1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22"/>
                                        </p:tgtEl>
                                        <p:attrNameLst>
                                          <p:attrName>style.visibility</p:attrName>
                                        </p:attrNameLst>
                                      </p:cBhvr>
                                      <p:to>
                                        <p:strVal val="visible"/>
                                      </p:to>
                                    </p:set>
                                  </p:childTnLst>
                                  <p:subTnLst>
                                    <p:set>
                                      <p:cBhvr override="childStyle">
                                        <p:cTn dur="1" fill="hold" display="0" masterRel="nextClick" afterEffect="1"/>
                                        <p:tgtEl>
                                          <p:spTgt spid="122"/>
                                        </p:tgtEl>
                                        <p:attrNameLst>
                                          <p:attrName>style.visibility</p:attrName>
                                        </p:attrNameLst>
                                      </p:cBhvr>
                                      <p:to>
                                        <p:strVal val="hidden"/>
                                      </p:to>
                                    </p:set>
                                  </p:subTnLst>
                                </p:cTn>
                              </p:par>
                              <p:par>
                                <p:cTn id="53" presetID="1" presetClass="entr" presetSubtype="0" fill="hold" nodeType="withEffect">
                                  <p:stCondLst>
                                    <p:cond delay="0"/>
                                  </p:stCondLst>
                                  <p:childTnLst>
                                    <p:set>
                                      <p:cBhvr>
                                        <p:cTn id="54" dur="1" fill="hold">
                                          <p:stCondLst>
                                            <p:cond delay="0"/>
                                          </p:stCondLst>
                                        </p:cTn>
                                        <p:tgtEl>
                                          <p:spTgt spid="130"/>
                                        </p:tgtEl>
                                        <p:attrNameLst>
                                          <p:attrName>style.visibility</p:attrName>
                                        </p:attrNameLst>
                                      </p:cBhvr>
                                      <p:to>
                                        <p:strVal val="visible"/>
                                      </p:to>
                                    </p:set>
                                  </p:childTnLst>
                                  <p:subTnLst>
                                    <p:set>
                                      <p:cBhvr override="childStyle">
                                        <p:cTn dur="1" fill="hold" display="0" masterRel="nextClick" afterEffect="1"/>
                                        <p:tgtEl>
                                          <p:spTgt spid="130"/>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P spid="128" grpId="0"/>
      <p:bldP spid="129" grpId="0"/>
      <p:bldP spid="6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6F948-2064-1BC2-5EA3-A0C1A5BDD761}"/>
              </a:ext>
            </a:extLst>
          </p:cNvPr>
          <p:cNvSpPr>
            <a:spLocks noGrp="1"/>
          </p:cNvSpPr>
          <p:nvPr>
            <p:ph type="title"/>
          </p:nvPr>
        </p:nvSpPr>
        <p:spPr>
          <a:xfrm>
            <a:off x="138050" y="72271"/>
            <a:ext cx="10515600" cy="715294"/>
          </a:xfrm>
        </p:spPr>
        <p:txBody>
          <a:bodyPr/>
          <a:lstStyle/>
          <a:p>
            <a:r>
              <a:rPr lang="en-US" dirty="0"/>
              <a:t>Stack Segment: Support of Functions</a:t>
            </a:r>
          </a:p>
        </p:txBody>
      </p:sp>
      <p:sp>
        <p:nvSpPr>
          <p:cNvPr id="3" name="Content Placeholder 2">
            <a:extLst>
              <a:ext uri="{FF2B5EF4-FFF2-40B4-BE49-F238E27FC236}">
                <a16:creationId xmlns:a16="http://schemas.microsoft.com/office/drawing/2014/main" id="{8D0215AC-4F42-4F33-207C-6F800F32D674}"/>
              </a:ext>
            </a:extLst>
          </p:cNvPr>
          <p:cNvSpPr>
            <a:spLocks noGrp="1"/>
          </p:cNvSpPr>
          <p:nvPr>
            <p:ph sz="quarter" idx="16"/>
          </p:nvPr>
        </p:nvSpPr>
        <p:spPr>
          <a:xfrm>
            <a:off x="184269" y="787565"/>
            <a:ext cx="8427582" cy="5728982"/>
          </a:xfrm>
          <a:solidFill>
            <a:schemeClr val="accent4">
              <a:lumMod val="20000"/>
              <a:lumOff val="80000"/>
            </a:schemeClr>
          </a:solidFill>
          <a:ln>
            <a:solidFill>
              <a:schemeClr val="accent1"/>
            </a:solidFill>
          </a:ln>
        </p:spPr>
        <p:txBody>
          <a:bodyPr/>
          <a:lstStyle/>
          <a:p>
            <a:r>
              <a:rPr lang="en-US" sz="2200" dirty="0">
                <a:cs typeface="Courier New" panose="02070309020205020404" pitchFamily="49" charset="0"/>
              </a:rPr>
              <a:t>The stack consists of a series of </a:t>
            </a:r>
            <a:r>
              <a:rPr lang="en-US" sz="2200" i="1" dirty="0">
                <a:solidFill>
                  <a:srgbClr val="2C895B"/>
                </a:solidFill>
                <a:cs typeface="Courier New" panose="02070309020205020404" pitchFamily="49" charset="0"/>
              </a:rPr>
              <a:t>"stack frames" </a:t>
            </a:r>
            <a:r>
              <a:rPr lang="en-US" sz="2200" dirty="0">
                <a:cs typeface="Courier New" panose="02070309020205020404" pitchFamily="49" charset="0"/>
              </a:rPr>
              <a:t>or </a:t>
            </a:r>
            <a:r>
              <a:rPr lang="en-US" sz="2200" i="1" dirty="0">
                <a:solidFill>
                  <a:srgbClr val="2C895B"/>
                </a:solidFill>
                <a:cs typeface="Courier New" panose="02070309020205020404" pitchFamily="49" charset="0"/>
              </a:rPr>
              <a:t>"activation frames"</a:t>
            </a:r>
            <a:r>
              <a:rPr lang="en-US" sz="2200" dirty="0">
                <a:cs typeface="Courier New" panose="02070309020205020404" pitchFamily="49" charset="0"/>
              </a:rPr>
              <a:t>, one is </a:t>
            </a:r>
            <a:r>
              <a:rPr lang="en-US" sz="2200" dirty="0">
                <a:solidFill>
                  <a:srgbClr val="F3753F"/>
                </a:solidFill>
                <a:cs typeface="Courier New" panose="02070309020205020404" pitchFamily="49" charset="0"/>
              </a:rPr>
              <a:t>created</a:t>
            </a:r>
            <a:r>
              <a:rPr lang="en-US" sz="2200" dirty="0">
                <a:solidFill>
                  <a:schemeClr val="accent1"/>
                </a:solidFill>
                <a:cs typeface="Courier New" panose="02070309020205020404" pitchFamily="49" charset="0"/>
              </a:rPr>
              <a:t> each time a </a:t>
            </a:r>
            <a:r>
              <a:rPr lang="en-US" sz="2200" dirty="0">
                <a:solidFill>
                  <a:srgbClr val="7030A0"/>
                </a:solidFill>
                <a:cs typeface="Courier New" panose="02070309020205020404" pitchFamily="49" charset="0"/>
              </a:rPr>
              <a:t>function is called </a:t>
            </a:r>
            <a:r>
              <a:rPr lang="en-US" sz="2200" dirty="0">
                <a:solidFill>
                  <a:srgbClr val="C00000"/>
                </a:solidFill>
                <a:cs typeface="Courier New" panose="02070309020205020404" pitchFamily="49" charset="0"/>
              </a:rPr>
              <a:t>at runtime</a:t>
            </a:r>
          </a:p>
          <a:p>
            <a:r>
              <a:rPr lang="en-US" sz="2200" dirty="0">
                <a:cs typeface="Courier New" panose="02070309020205020404" pitchFamily="49" charset="0"/>
              </a:rPr>
              <a:t>Each </a:t>
            </a:r>
            <a:r>
              <a:rPr lang="en-US" sz="2200" dirty="0">
                <a:solidFill>
                  <a:srgbClr val="0070C0"/>
                </a:solidFill>
                <a:cs typeface="Courier New" panose="02070309020205020404" pitchFamily="49" charset="0"/>
              </a:rPr>
              <a:t>frame represents a function that is currently being executed</a:t>
            </a:r>
            <a:r>
              <a:rPr lang="en-US" sz="2200" dirty="0">
                <a:cs typeface="Courier New" panose="02070309020205020404" pitchFamily="49" charset="0"/>
              </a:rPr>
              <a:t> and </a:t>
            </a:r>
            <a:r>
              <a:rPr lang="en-US" sz="2200" dirty="0">
                <a:solidFill>
                  <a:srgbClr val="2C895B"/>
                </a:solidFill>
                <a:cs typeface="Courier New" panose="02070309020205020404" pitchFamily="49" charset="0"/>
              </a:rPr>
              <a:t>has not yet completed (why activation frame)</a:t>
            </a:r>
          </a:p>
          <a:p>
            <a:r>
              <a:rPr lang="en-US" sz="2200" dirty="0">
                <a:cs typeface="Courier New" panose="02070309020205020404" pitchFamily="49" charset="0"/>
              </a:rPr>
              <a:t>A function’s stack “frame” goes away when the function returns</a:t>
            </a:r>
          </a:p>
          <a:p>
            <a:pPr>
              <a:lnSpc>
                <a:spcPct val="100000"/>
              </a:lnSpc>
            </a:pPr>
            <a:r>
              <a:rPr lang="en-US" sz="2200" dirty="0"/>
              <a:t>Specifically, a </a:t>
            </a:r>
            <a:r>
              <a:rPr lang="en-US" sz="2200" dirty="0">
                <a:solidFill>
                  <a:schemeClr val="accent1"/>
                </a:solidFill>
              </a:rPr>
              <a:t>new stack frame is</a:t>
            </a:r>
          </a:p>
          <a:p>
            <a:pPr lvl="1"/>
            <a:r>
              <a:rPr lang="en-US" sz="2200" dirty="0"/>
              <a:t>allocated (</a:t>
            </a:r>
            <a:r>
              <a:rPr lang="en-US" sz="2200" b="1" dirty="0">
                <a:solidFill>
                  <a:srgbClr val="0070C0"/>
                </a:solidFill>
              </a:rPr>
              <a:t>pushed</a:t>
            </a:r>
            <a:r>
              <a:rPr lang="en-US" sz="2200" dirty="0"/>
              <a:t> on the stack) for each function call (</a:t>
            </a:r>
            <a:r>
              <a:rPr lang="en-US" sz="2200" dirty="0">
                <a:solidFill>
                  <a:srgbClr val="FF0000"/>
                </a:solidFill>
              </a:rPr>
              <a:t>contents are not implicitly zeroed</a:t>
            </a:r>
            <a:r>
              <a:rPr lang="en-US" sz="2200" dirty="0"/>
              <a:t>)</a:t>
            </a:r>
          </a:p>
          <a:p>
            <a:pPr lvl="1"/>
            <a:r>
              <a:rPr lang="en-US" sz="2200" dirty="0"/>
              <a:t>deallocated (</a:t>
            </a:r>
            <a:r>
              <a:rPr lang="en-US" sz="2200" b="1" dirty="0">
                <a:solidFill>
                  <a:srgbClr val="0070C0"/>
                </a:solidFill>
              </a:rPr>
              <a:t>popped</a:t>
            </a:r>
            <a:r>
              <a:rPr lang="en-US" sz="2200" dirty="0"/>
              <a:t> from the stack) on function return</a:t>
            </a:r>
          </a:p>
          <a:p>
            <a:r>
              <a:rPr lang="en-US" sz="2400" dirty="0">
                <a:solidFill>
                  <a:srgbClr val="2C895B"/>
                </a:solidFill>
              </a:rPr>
              <a:t>Stack frame </a:t>
            </a:r>
            <a:r>
              <a:rPr lang="en-US" sz="2400" dirty="0"/>
              <a:t>contains:</a:t>
            </a:r>
          </a:p>
          <a:p>
            <a:pPr lvl="1"/>
            <a:r>
              <a:rPr lang="en-US" sz="2200" dirty="0"/>
              <a:t>Local variables, parameters of function called</a:t>
            </a:r>
          </a:p>
          <a:p>
            <a:pPr lvl="1"/>
            <a:r>
              <a:rPr lang="en-US" sz="2200" dirty="0"/>
              <a:t>Where to return to which caller when the function completes (the return address)</a:t>
            </a:r>
          </a:p>
          <a:p>
            <a:endParaRPr lang="en-US" dirty="0">
              <a:cs typeface="Courier New" panose="02070309020205020404" pitchFamily="49" charset="0"/>
            </a:endParaRPr>
          </a:p>
          <a:p>
            <a:endParaRPr lang="en-US" dirty="0"/>
          </a:p>
        </p:txBody>
      </p:sp>
      <p:grpSp>
        <p:nvGrpSpPr>
          <p:cNvPr id="5" name="Group 4">
            <a:extLst>
              <a:ext uri="{FF2B5EF4-FFF2-40B4-BE49-F238E27FC236}">
                <a16:creationId xmlns:a16="http://schemas.microsoft.com/office/drawing/2014/main" id="{E7B1867D-9C06-D9EB-BEDA-FE8919018ACF}"/>
              </a:ext>
            </a:extLst>
          </p:cNvPr>
          <p:cNvGrpSpPr/>
          <p:nvPr/>
        </p:nvGrpSpPr>
        <p:grpSpPr>
          <a:xfrm>
            <a:off x="8359546" y="428406"/>
            <a:ext cx="1276422" cy="5978146"/>
            <a:chOff x="5391446" y="535470"/>
            <a:chExt cx="1557995" cy="5926892"/>
          </a:xfrm>
        </p:grpSpPr>
        <p:sp>
          <p:nvSpPr>
            <p:cNvPr id="6" name="TextBox 5">
              <a:extLst>
                <a:ext uri="{FF2B5EF4-FFF2-40B4-BE49-F238E27FC236}">
                  <a16:creationId xmlns:a16="http://schemas.microsoft.com/office/drawing/2014/main" id="{6DF01390-6FCB-D990-C959-4F77D48EF431}"/>
                </a:ext>
              </a:extLst>
            </p:cNvPr>
            <p:cNvSpPr txBox="1"/>
            <p:nvPr/>
          </p:nvSpPr>
          <p:spPr>
            <a:xfrm>
              <a:off x="5391446" y="535470"/>
              <a:ext cx="1557994"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0xFF…FF</a:t>
              </a:r>
            </a:p>
          </p:txBody>
        </p:sp>
        <p:sp>
          <p:nvSpPr>
            <p:cNvPr id="7" name="TextBox 6">
              <a:extLst>
                <a:ext uri="{FF2B5EF4-FFF2-40B4-BE49-F238E27FC236}">
                  <a16:creationId xmlns:a16="http://schemas.microsoft.com/office/drawing/2014/main" id="{E574E090-C12B-07D6-EB01-9ED82E6CD45E}"/>
                </a:ext>
              </a:extLst>
            </p:cNvPr>
            <p:cNvSpPr txBox="1"/>
            <p:nvPr/>
          </p:nvSpPr>
          <p:spPr>
            <a:xfrm>
              <a:off x="5503770" y="6187738"/>
              <a:ext cx="1445671"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0x00…00</a:t>
              </a:r>
            </a:p>
          </p:txBody>
        </p:sp>
        <p:cxnSp>
          <p:nvCxnSpPr>
            <p:cNvPr id="8" name="Straight Arrow Connector 7">
              <a:extLst>
                <a:ext uri="{FF2B5EF4-FFF2-40B4-BE49-F238E27FC236}">
                  <a16:creationId xmlns:a16="http://schemas.microsoft.com/office/drawing/2014/main" id="{C3825094-E7C8-C20C-D8BE-A7B53EFD1993}"/>
                </a:ext>
              </a:extLst>
            </p:cNvPr>
            <p:cNvCxnSpPr>
              <a:cxnSpLocks/>
              <a:stCxn id="6" idx="2"/>
              <a:endCxn id="7" idx="0"/>
            </p:cNvCxnSpPr>
            <p:nvPr/>
          </p:nvCxnSpPr>
          <p:spPr bwMode="auto">
            <a:xfrm>
              <a:off x="6170443" y="810094"/>
              <a:ext cx="56162" cy="5377644"/>
            </a:xfrm>
            <a:prstGeom prst="straightConnector1">
              <a:avLst/>
            </a:prstGeom>
            <a:noFill/>
            <a:ln w="25400" cap="flat" cmpd="sng" algn="ctr">
              <a:solidFill>
                <a:schemeClr val="tx1"/>
              </a:solidFill>
              <a:prstDash val="solid"/>
              <a:round/>
              <a:headEnd type="stealth" w="lg" len="lg"/>
              <a:tailEnd type="stealth" w="lg" len="lg"/>
            </a:ln>
            <a:effectLst/>
          </p:spPr>
        </p:cxnSp>
        <p:sp>
          <p:nvSpPr>
            <p:cNvPr id="9" name="TextBox 8">
              <a:extLst>
                <a:ext uri="{FF2B5EF4-FFF2-40B4-BE49-F238E27FC236}">
                  <a16:creationId xmlns:a16="http://schemas.microsoft.com/office/drawing/2014/main" id="{EE619B93-AB0A-7360-565C-371DFE7FE6D1}"/>
                </a:ext>
              </a:extLst>
            </p:cNvPr>
            <p:cNvSpPr txBox="1"/>
            <p:nvPr/>
          </p:nvSpPr>
          <p:spPr>
            <a:xfrm>
              <a:off x="5480326" y="2802242"/>
              <a:ext cx="1304070" cy="1006955"/>
            </a:xfrm>
            <a:prstGeom prst="rect">
              <a:avLst/>
            </a:prstGeom>
            <a:solidFill>
              <a:schemeClr val="bg1"/>
            </a:solidFill>
          </p:spPr>
          <p:txBody>
            <a:bodyPr wrap="square" lIns="45720" rIns="45720" rtlCol="0">
              <a:spAutoFit/>
            </a:bodyPr>
            <a:lstStyle/>
            <a:p>
              <a:pPr algn="ctr"/>
              <a:r>
                <a:rPr lang="en-US" sz="2000" b="1" dirty="0">
                  <a:solidFill>
                    <a:srgbClr val="FF0000"/>
                  </a:solidFill>
                  <a:ea typeface="CMU Bright" panose="02000603000000000000" pitchFamily="2" charset="0"/>
                  <a:cs typeface="Calibri" panose="020F0502020204030204" pitchFamily="34" charset="0"/>
                </a:rPr>
                <a:t>32-bit</a:t>
              </a:r>
              <a:r>
                <a:rPr lang="en-US" sz="2000" dirty="0">
                  <a:solidFill>
                    <a:srgbClr val="FF0000"/>
                  </a:solidFill>
                  <a:ea typeface="CMU Bright" panose="02000603000000000000" pitchFamily="2" charset="0"/>
                  <a:cs typeface="Calibri" panose="020F0502020204030204" pitchFamily="34" charset="0"/>
                </a:rPr>
                <a:t> Address space</a:t>
              </a:r>
            </a:p>
          </p:txBody>
        </p:sp>
      </p:grpSp>
      <p:grpSp>
        <p:nvGrpSpPr>
          <p:cNvPr id="10" name="Group 9">
            <a:extLst>
              <a:ext uri="{FF2B5EF4-FFF2-40B4-BE49-F238E27FC236}">
                <a16:creationId xmlns:a16="http://schemas.microsoft.com/office/drawing/2014/main" id="{82EE018E-CFDC-058D-0A3F-C81BDD8AC544}"/>
              </a:ext>
            </a:extLst>
          </p:cNvPr>
          <p:cNvGrpSpPr/>
          <p:nvPr/>
        </p:nvGrpSpPr>
        <p:grpSpPr>
          <a:xfrm>
            <a:off x="9573567" y="346121"/>
            <a:ext cx="2526189" cy="6021446"/>
            <a:chOff x="6583680" y="1280160"/>
            <a:chExt cx="2377440" cy="5257800"/>
          </a:xfrm>
        </p:grpSpPr>
        <p:sp>
          <p:nvSpPr>
            <p:cNvPr id="11" name="Rectangle 7">
              <a:extLst>
                <a:ext uri="{FF2B5EF4-FFF2-40B4-BE49-F238E27FC236}">
                  <a16:creationId xmlns:a16="http://schemas.microsoft.com/office/drawing/2014/main" id="{F5743FB4-1088-0AFC-40B1-37AEEA80E631}"/>
                </a:ext>
              </a:extLst>
            </p:cNvPr>
            <p:cNvSpPr>
              <a:spLocks noChangeArrowheads="1"/>
            </p:cNvSpPr>
            <p:nvPr>
              <p:custDataLst>
                <p:tags r:id="rId1"/>
              </p:custDataLst>
            </p:nvPr>
          </p:nvSpPr>
          <p:spPr bwMode="auto">
            <a:xfrm>
              <a:off x="6583680" y="1325880"/>
              <a:ext cx="2377440" cy="5212080"/>
            </a:xfrm>
            <a:prstGeom prst="rect">
              <a:avLst/>
            </a:prstGeom>
            <a:solidFill>
              <a:schemeClr val="accent2">
                <a:lumMod val="20000"/>
                <a:lumOff val="80000"/>
              </a:schemeClr>
            </a:solidFill>
            <a:ln w="25400">
              <a:solidFill>
                <a:schemeClr val="tx1"/>
              </a:solidFill>
              <a:miter lim="800000"/>
              <a:headEnd/>
              <a:tailEnd/>
            </a:ln>
            <a:effectLst/>
          </p:spPr>
          <p:txBody>
            <a:bodyPr wrap="none" anchorCtr="1"/>
            <a:lstStyle/>
            <a:p>
              <a:pPr algn="ctr">
                <a:lnSpc>
                  <a:spcPct val="100000"/>
                </a:lnSpc>
              </a:pPr>
              <a:endParaRPr lang="en-US" b="0" dirty="0">
                <a:solidFill>
                  <a:schemeClr val="accent6"/>
                </a:solidFill>
                <a:ea typeface="CMU Bright" panose="02000603000000000000" pitchFamily="2" charset="0"/>
                <a:cs typeface="Calibri" panose="020F0502020204030204" pitchFamily="34" charset="0"/>
              </a:endParaRPr>
            </a:p>
          </p:txBody>
        </p:sp>
        <p:sp>
          <p:nvSpPr>
            <p:cNvPr id="12" name="Rectangle 11">
              <a:extLst>
                <a:ext uri="{FF2B5EF4-FFF2-40B4-BE49-F238E27FC236}">
                  <a16:creationId xmlns:a16="http://schemas.microsoft.com/office/drawing/2014/main" id="{AEE98908-4248-F0F8-65D4-CE79B1068039}"/>
                </a:ext>
              </a:extLst>
            </p:cNvPr>
            <p:cNvSpPr/>
            <p:nvPr/>
          </p:nvSpPr>
          <p:spPr bwMode="auto">
            <a:xfrm>
              <a:off x="6583680" y="1280160"/>
              <a:ext cx="2377440" cy="457200"/>
            </a:xfrm>
            <a:prstGeom prst="rect">
              <a:avLst/>
            </a:prstGeom>
            <a:solidFill>
              <a:srgbClr val="CC0066">
                <a:alpha val="60000"/>
              </a:srgb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OS kernel [protected]</a:t>
              </a:r>
            </a:p>
          </p:txBody>
        </p:sp>
        <p:sp>
          <p:nvSpPr>
            <p:cNvPr id="13" name="Rectangle 12">
              <a:extLst>
                <a:ext uri="{FF2B5EF4-FFF2-40B4-BE49-F238E27FC236}">
                  <a16:creationId xmlns:a16="http://schemas.microsoft.com/office/drawing/2014/main" id="{1C28C3AA-AD37-40AE-F923-7D21C1EBB2BA}"/>
                </a:ext>
              </a:extLst>
            </p:cNvPr>
            <p:cNvSpPr/>
            <p:nvPr/>
          </p:nvSpPr>
          <p:spPr bwMode="auto">
            <a:xfrm>
              <a:off x="6583680" y="1737360"/>
              <a:ext cx="2377440" cy="457200"/>
            </a:xfrm>
            <a:prstGeom prst="rect">
              <a:avLst/>
            </a:prstGeom>
            <a:solidFill>
              <a:srgbClr val="FFCA86"/>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Stack</a:t>
              </a:r>
            </a:p>
          </p:txBody>
        </p:sp>
        <p:sp>
          <p:nvSpPr>
            <p:cNvPr id="14" name="Rectangle 13">
              <a:extLst>
                <a:ext uri="{FF2B5EF4-FFF2-40B4-BE49-F238E27FC236}">
                  <a16:creationId xmlns:a16="http://schemas.microsoft.com/office/drawing/2014/main" id="{1C4C7E39-127A-C6A6-1B88-429ABD88DAF1}"/>
                </a:ext>
              </a:extLst>
            </p:cNvPr>
            <p:cNvSpPr/>
            <p:nvPr/>
          </p:nvSpPr>
          <p:spPr bwMode="auto">
            <a:xfrm>
              <a:off x="6583680" y="4114800"/>
              <a:ext cx="2377440" cy="457200"/>
            </a:xfrm>
            <a:prstGeom prst="rect">
              <a:avLst/>
            </a:prstGeom>
            <a:solidFill>
              <a:srgbClr val="ED917F"/>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Heap</a:t>
              </a:r>
            </a:p>
          </p:txBody>
        </p:sp>
        <p:sp>
          <p:nvSpPr>
            <p:cNvPr id="15" name="Rectangle 14">
              <a:extLst>
                <a:ext uri="{FF2B5EF4-FFF2-40B4-BE49-F238E27FC236}">
                  <a16:creationId xmlns:a16="http://schemas.microsoft.com/office/drawing/2014/main" id="{0BD504BE-BEEC-64F6-CFC4-2A5D484A5DB3}"/>
                </a:ext>
              </a:extLst>
            </p:cNvPr>
            <p:cNvSpPr/>
            <p:nvPr/>
          </p:nvSpPr>
          <p:spPr bwMode="auto">
            <a:xfrm>
              <a:off x="6583680" y="4572000"/>
              <a:ext cx="2377440" cy="548640"/>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r>
                <a:rPr lang="en-US" i="1" dirty="0">
                  <a:solidFill>
                    <a:schemeClr val="accent6"/>
                  </a:solidFill>
                  <a:ea typeface="CMU Bright" panose="02000603000000000000" pitchFamily="2" charset="0"/>
                  <a:cs typeface="Calibri" panose="020F0502020204030204" pitchFamily="34" charset="0"/>
                </a:rPr>
                <a:t> (+BSS)</a:t>
              </a:r>
              <a:endParaRPr lang="en-US" dirty="0">
                <a:solidFill>
                  <a:schemeClr val="accent6"/>
                </a:solidFill>
                <a:ea typeface="CMU Bright" panose="02000603000000000000" pitchFamily="2" charset="0"/>
                <a:cs typeface="Calibri" panose="020F0502020204030204" pitchFamily="34" charset="0"/>
              </a:endParaRPr>
            </a:p>
          </p:txBody>
        </p:sp>
        <p:sp>
          <p:nvSpPr>
            <p:cNvPr id="16" name="Rectangle 15">
              <a:extLst>
                <a:ext uri="{FF2B5EF4-FFF2-40B4-BE49-F238E27FC236}">
                  <a16:creationId xmlns:a16="http://schemas.microsoft.com/office/drawing/2014/main" id="{596F8635-73E8-595F-7633-2F4A1B871AF6}"/>
                </a:ext>
              </a:extLst>
            </p:cNvPr>
            <p:cNvSpPr/>
            <p:nvPr/>
          </p:nvSpPr>
          <p:spPr bwMode="auto">
            <a:xfrm>
              <a:off x="6583680" y="3108960"/>
              <a:ext cx="2377440" cy="457200"/>
            </a:xfrm>
            <a:prstGeom prst="rect">
              <a:avLst/>
            </a:prstGeom>
            <a:solidFill>
              <a:srgbClr val="B7A57A"/>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Shared Libraries</a:t>
              </a:r>
            </a:p>
          </p:txBody>
        </p:sp>
        <p:sp>
          <p:nvSpPr>
            <p:cNvPr id="17" name="Rectangle 16">
              <a:extLst>
                <a:ext uri="{FF2B5EF4-FFF2-40B4-BE49-F238E27FC236}">
                  <a16:creationId xmlns:a16="http://schemas.microsoft.com/office/drawing/2014/main" id="{F6F7B7E8-A8E4-FE12-D1DD-F4EDAFE4EE7F}"/>
                </a:ext>
              </a:extLst>
            </p:cNvPr>
            <p:cNvSpPr/>
            <p:nvPr/>
          </p:nvSpPr>
          <p:spPr bwMode="auto">
            <a:xfrm>
              <a:off x="6583680" y="5120640"/>
              <a:ext cx="2377440" cy="411480"/>
            </a:xfrm>
            <a:prstGeom prst="rect">
              <a:avLst/>
            </a:prstGeom>
            <a:solidFill>
              <a:srgbClr val="FFFFB2"/>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Data</a:t>
              </a:r>
              <a:endParaRPr lang="en-US" i="1" dirty="0">
                <a:solidFill>
                  <a:schemeClr val="accent6"/>
                </a:solidFill>
                <a:ea typeface="CMU Bright" panose="02000603000000000000" pitchFamily="2" charset="0"/>
                <a:cs typeface="Calibri" panose="020F0502020204030204" pitchFamily="34" charset="0"/>
              </a:endParaRPr>
            </a:p>
          </p:txBody>
        </p:sp>
        <p:cxnSp>
          <p:nvCxnSpPr>
            <p:cNvPr id="18" name="Straight Arrow Connector 17">
              <a:extLst>
                <a:ext uri="{FF2B5EF4-FFF2-40B4-BE49-F238E27FC236}">
                  <a16:creationId xmlns:a16="http://schemas.microsoft.com/office/drawing/2014/main" id="{3FB26BA1-4013-98BF-A710-A67EC58C82E9}"/>
                </a:ext>
              </a:extLst>
            </p:cNvPr>
            <p:cNvCxnSpPr/>
            <p:nvPr/>
          </p:nvCxnSpPr>
          <p:spPr bwMode="auto">
            <a:xfrm>
              <a:off x="7772400" y="2194560"/>
              <a:ext cx="0" cy="365760"/>
            </a:xfrm>
            <a:prstGeom prst="straightConnector1">
              <a:avLst/>
            </a:prstGeom>
            <a:noFill/>
            <a:ln w="25400" cap="flat" cmpd="sng" algn="ctr">
              <a:solidFill>
                <a:schemeClr val="tx1"/>
              </a:solidFill>
              <a:prstDash val="solid"/>
              <a:round/>
              <a:headEnd type="none" w="med" len="med"/>
              <a:tailEnd type="triangle"/>
            </a:ln>
            <a:effectLst/>
          </p:spPr>
        </p:cxnSp>
        <p:cxnSp>
          <p:nvCxnSpPr>
            <p:cNvPr id="19" name="Straight Arrow Connector 18">
              <a:extLst>
                <a:ext uri="{FF2B5EF4-FFF2-40B4-BE49-F238E27FC236}">
                  <a16:creationId xmlns:a16="http://schemas.microsoft.com/office/drawing/2014/main" id="{DF9684C3-E8A5-39C7-417A-EFF385F4BE2F}"/>
                </a:ext>
              </a:extLst>
            </p:cNvPr>
            <p:cNvCxnSpPr/>
            <p:nvPr/>
          </p:nvCxnSpPr>
          <p:spPr bwMode="auto">
            <a:xfrm>
              <a:off x="7772400" y="2743200"/>
              <a:ext cx="0" cy="365760"/>
            </a:xfrm>
            <a:prstGeom prst="straightConnector1">
              <a:avLst/>
            </a:prstGeom>
            <a:noFill/>
            <a:ln w="25400" cap="flat" cmpd="sng" algn="ctr">
              <a:solidFill>
                <a:schemeClr val="tx1"/>
              </a:solidFill>
              <a:prstDash val="solid"/>
              <a:round/>
              <a:headEnd type="triangle" w="med" len="med"/>
              <a:tailEnd type="none"/>
            </a:ln>
            <a:effectLst/>
          </p:spPr>
        </p:cxnSp>
        <p:cxnSp>
          <p:nvCxnSpPr>
            <p:cNvPr id="20" name="Straight Arrow Connector 19">
              <a:extLst>
                <a:ext uri="{FF2B5EF4-FFF2-40B4-BE49-F238E27FC236}">
                  <a16:creationId xmlns:a16="http://schemas.microsoft.com/office/drawing/2014/main" id="{18B7B864-81FA-2188-A436-E0773006EA93}"/>
                </a:ext>
              </a:extLst>
            </p:cNvPr>
            <p:cNvCxnSpPr/>
            <p:nvPr/>
          </p:nvCxnSpPr>
          <p:spPr bwMode="auto">
            <a:xfrm>
              <a:off x="7772400" y="3749040"/>
              <a:ext cx="0" cy="365760"/>
            </a:xfrm>
            <a:prstGeom prst="straightConnector1">
              <a:avLst/>
            </a:prstGeom>
            <a:noFill/>
            <a:ln w="25400" cap="flat" cmpd="sng" algn="ctr">
              <a:solidFill>
                <a:schemeClr val="tx1"/>
              </a:solidFill>
              <a:prstDash val="solid"/>
              <a:round/>
              <a:headEnd type="triangle" w="med" len="med"/>
              <a:tailEnd type="none"/>
            </a:ln>
            <a:effectLst/>
          </p:spPr>
        </p:cxnSp>
      </p:grpSp>
      <p:sp>
        <p:nvSpPr>
          <p:cNvPr id="21" name="Rectangle 20">
            <a:extLst>
              <a:ext uri="{FF2B5EF4-FFF2-40B4-BE49-F238E27FC236}">
                <a16:creationId xmlns:a16="http://schemas.microsoft.com/office/drawing/2014/main" id="{EABBD4E3-2B20-5769-A121-72EF41CA72AE}"/>
              </a:ext>
            </a:extLst>
          </p:cNvPr>
          <p:cNvSpPr/>
          <p:nvPr/>
        </p:nvSpPr>
        <p:spPr bwMode="auto">
          <a:xfrm>
            <a:off x="9573567" y="5180927"/>
            <a:ext cx="2526189" cy="1026874"/>
          </a:xfrm>
          <a:prstGeom prst="rect">
            <a:avLst/>
          </a:prstGeom>
          <a:solidFill>
            <a:schemeClr val="accent5">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Text Segment</a:t>
            </a:r>
          </a:p>
        </p:txBody>
      </p:sp>
    </p:spTree>
    <p:extLst>
      <p:ext uri="{BB962C8B-B14F-4D97-AF65-F5344CB8AC3E}">
        <p14:creationId xmlns:p14="http://schemas.microsoft.com/office/powerpoint/2010/main" val="4916920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  </a:t>
            </a:r>
            <a:r>
              <a:rPr lang="en-US" b="0" dirty="0">
                <a:latin typeface="+mn-lt"/>
                <a:cs typeface="Courier New" panose="02070309020205020404" pitchFamily="49" charset="0"/>
              </a:rPr>
              <a:t>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   </a:t>
            </a:r>
            <a:r>
              <a:rPr lang="en-US" b="0" dirty="0">
                <a:latin typeface="+mn-lt"/>
                <a:cs typeface="Courier New" panose="02070309020205020404" pitchFamily="49" charset="0"/>
              </a:rPr>
              <a:t>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644139"/>
          </a:xfrm>
          <a:prstGeom prst="rect">
            <a:avLst/>
          </a:prstGeom>
          <a:noFill/>
          <a:ln>
            <a:noFill/>
          </a:ln>
          <a:effec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endParaRPr lang="en-US" altLang="en-US" sz="2000" dirty="0">
              <a:solidFill>
                <a:srgbClr val="FF0000"/>
              </a:solidFill>
              <a:latin typeface="Consolas" panose="020B0609020204030204" pitchFamily="49" charset="0"/>
            </a:endParaRPr>
          </a:p>
          <a:p>
            <a:pPr lvl="1">
              <a:lnSpc>
                <a:spcPct val="70000"/>
              </a:lnSpc>
              <a:buFontTx/>
              <a:buNone/>
            </a:pPr>
            <a:endParaRPr lang="en-US" altLang="en-US" sz="2000" dirty="0">
              <a:solidFill>
                <a:srgbClr val="FF0000"/>
              </a:solidFill>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t>
            </a:r>
            <a:r>
              <a:rPr lang="en-US" altLang="en-US" sz="2000" b="1" dirty="0">
                <a:solidFill>
                  <a:srgbClr val="FF0000"/>
                </a:solidFill>
                <a:latin typeface="Consolas" panose="020B0609020204030204" pitchFamily="49" charset="0"/>
              </a:rPr>
              <a:t>main</a:t>
            </a:r>
            <a:r>
              <a:rPr lang="en-US" altLang="en-US" sz="2000" b="0" dirty="0">
                <a:solidFill>
                  <a:srgbClr val="FF0000"/>
                </a:solidFill>
                <a:latin typeface="Consolas" panose="020B0609020204030204" pitchFamily="49" charset="0"/>
              </a:rPr>
              <a:t>(int</a:t>
            </a:r>
            <a:r>
              <a:rPr lang="en-US" altLang="en-US" sz="200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argc</a:t>
            </a:r>
            <a:r>
              <a:rPr lang="en-US" altLang="en-US" sz="2000" dirty="0">
                <a:solidFill>
                  <a:srgbClr val="FF0000"/>
                </a:solidFill>
                <a:latin typeface="Consolas" panose="020B0609020204030204" pitchFamily="49" charset="0"/>
              </a:rPr>
              <a:t>, char *</a:t>
            </a:r>
            <a:r>
              <a:rPr lang="en-US" altLang="en-US" sz="2000" dirty="0" err="1">
                <a:solidFill>
                  <a:srgbClr val="FF0000"/>
                </a:solidFill>
                <a:latin typeface="Consolas" panose="020B0609020204030204" pitchFamily="49" charset="0"/>
              </a:rPr>
              <a:t>argv</a:t>
            </a:r>
            <a:r>
              <a:rPr lang="en-US" altLang="en-US" sz="2000" dirty="0">
                <a:solidFill>
                  <a:srgbClr val="FF0000"/>
                </a:solidFill>
                <a:latin typeface="Consolas" panose="020B0609020204030204" pitchFamily="49" charset="0"/>
              </a:rPr>
              <a:t>[]</a:t>
            </a:r>
            <a:r>
              <a:rPr lang="en-US" altLang="en-US" sz="2000" b="0" dirty="0">
                <a:solidFill>
                  <a:srgbClr val="FF0000"/>
                </a:solidFill>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3" name="Left Brace 2">
            <a:extLst>
              <a:ext uri="{FF2B5EF4-FFF2-40B4-BE49-F238E27FC236}">
                <a16:creationId xmlns:a16="http://schemas.microsoft.com/office/drawing/2014/main" id="{F3C2D3C9-2572-A240-82E1-3BA402C9EA74}"/>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84D3D372-26E4-9446-A972-52EB0F397A86}"/>
              </a:ext>
            </a:extLst>
          </p:cNvPr>
          <p:cNvSpPr txBox="1"/>
          <p:nvPr/>
        </p:nvSpPr>
        <p:spPr>
          <a:xfrm>
            <a:off x="7701009" y="2195679"/>
            <a:ext cx="1107996" cy="923330"/>
          </a:xfrm>
          <a:prstGeom prst="rect">
            <a:avLst/>
          </a:prstGeom>
          <a:noFill/>
        </p:spPr>
        <p:txBody>
          <a:bodyPr wrap="none" rtlCol="0">
            <a:spAutoFit/>
          </a:bodyPr>
          <a:lstStyle/>
          <a:p>
            <a:r>
              <a:rPr lang="en-US" dirty="0"/>
              <a:t>Stack</a:t>
            </a:r>
          </a:p>
          <a:p>
            <a:r>
              <a:rPr lang="en-US" dirty="0"/>
              <a:t>with one </a:t>
            </a:r>
          </a:p>
          <a:p>
            <a:r>
              <a:rPr lang="en-US" dirty="0"/>
              <a:t>frame</a:t>
            </a:r>
          </a:p>
        </p:txBody>
      </p:sp>
    </p:spTree>
    <p:extLst>
      <p:ext uri="{BB962C8B-B14F-4D97-AF65-F5344CB8AC3E}">
        <p14:creationId xmlns:p14="http://schemas.microsoft.com/office/powerpoint/2010/main" val="2860934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43D5E-7DD5-0343-9D6F-1A9CDDF5232E}"/>
              </a:ext>
            </a:extLst>
          </p:cNvPr>
          <p:cNvSpPr>
            <a:spLocks noGrp="1"/>
          </p:cNvSpPr>
          <p:nvPr>
            <p:ph type="title"/>
          </p:nvPr>
        </p:nvSpPr>
        <p:spPr>
          <a:xfrm>
            <a:off x="123252" y="44749"/>
            <a:ext cx="11971882" cy="591786"/>
          </a:xfrm>
        </p:spPr>
        <p:txBody>
          <a:bodyPr/>
          <a:lstStyle/>
          <a:p>
            <a:r>
              <a:rPr lang="en-US" sz="2800" dirty="0"/>
              <a:t>Byte Addressable Memory Shown as 32-bit words</a:t>
            </a:r>
          </a:p>
        </p:txBody>
      </p:sp>
      <p:sp>
        <p:nvSpPr>
          <p:cNvPr id="75" name="TextBox 74">
            <a:extLst>
              <a:ext uri="{FF2B5EF4-FFF2-40B4-BE49-F238E27FC236}">
                <a16:creationId xmlns:a16="http://schemas.microsoft.com/office/drawing/2014/main" id="{E7D6582F-19B8-D243-9F3D-A3CABC967C4D}"/>
              </a:ext>
            </a:extLst>
          </p:cNvPr>
          <p:cNvSpPr txBox="1"/>
          <p:nvPr/>
        </p:nvSpPr>
        <p:spPr>
          <a:xfrm>
            <a:off x="2735141" y="5596464"/>
            <a:ext cx="5484754" cy="1015663"/>
          </a:xfrm>
          <a:prstGeom prst="rect">
            <a:avLst/>
          </a:prstGeom>
          <a:solidFill>
            <a:schemeClr val="accent4">
              <a:lumMod val="20000"/>
              <a:lumOff val="80000"/>
            </a:schemeClr>
          </a:solidFill>
          <a:ln>
            <a:solidFill>
              <a:schemeClr val="accent1"/>
            </a:solidFill>
          </a:ln>
        </p:spPr>
        <p:txBody>
          <a:bodyPr wrap="square" rtlCol="0">
            <a:spAutoFit/>
          </a:bodyPr>
          <a:lstStyle/>
          <a:p>
            <a:pPr algn="ctr"/>
            <a:r>
              <a:rPr lang="en-US" sz="2000" b="1" dirty="0">
                <a:solidFill>
                  <a:schemeClr val="accent3"/>
                </a:solidFill>
              </a:rPr>
              <a:t>Observation</a:t>
            </a:r>
          </a:p>
          <a:p>
            <a:pPr algn="ctr"/>
            <a:r>
              <a:rPr lang="en-US" sz="2000" b="1" dirty="0">
                <a:solidFill>
                  <a:schemeClr val="accent5"/>
                </a:solidFill>
              </a:rPr>
              <a:t>32-bit aligned addresses</a:t>
            </a:r>
          </a:p>
          <a:p>
            <a:pPr algn="ctr"/>
            <a:r>
              <a:rPr lang="en-US" sz="2000" b="1" dirty="0">
                <a:solidFill>
                  <a:schemeClr val="accent5"/>
                </a:solidFill>
              </a:rPr>
              <a:t>rightmost 2 bits of the address are always 0</a:t>
            </a:r>
          </a:p>
        </p:txBody>
      </p:sp>
      <p:grpSp>
        <p:nvGrpSpPr>
          <p:cNvPr id="3" name="Group 2">
            <a:extLst>
              <a:ext uri="{FF2B5EF4-FFF2-40B4-BE49-F238E27FC236}">
                <a16:creationId xmlns:a16="http://schemas.microsoft.com/office/drawing/2014/main" id="{D9AECFCC-AD99-BC48-AFD5-D490920BF5A6}"/>
              </a:ext>
            </a:extLst>
          </p:cNvPr>
          <p:cNvGrpSpPr/>
          <p:nvPr/>
        </p:nvGrpSpPr>
        <p:grpSpPr>
          <a:xfrm>
            <a:off x="96866" y="584369"/>
            <a:ext cx="3534618" cy="4477148"/>
            <a:chOff x="8908017" y="400300"/>
            <a:chExt cx="3534618" cy="4477148"/>
          </a:xfrm>
        </p:grpSpPr>
        <p:sp>
          <p:nvSpPr>
            <p:cNvPr id="5" name="TextBox 4">
              <a:extLst>
                <a:ext uri="{FF2B5EF4-FFF2-40B4-BE49-F238E27FC236}">
                  <a16:creationId xmlns:a16="http://schemas.microsoft.com/office/drawing/2014/main" id="{EBE3B96E-3C3B-D945-9A03-E4C287128ADD}"/>
                </a:ext>
              </a:extLst>
            </p:cNvPr>
            <p:cNvSpPr txBox="1"/>
            <p:nvPr/>
          </p:nvSpPr>
          <p:spPr>
            <a:xfrm>
              <a:off x="11119837" y="4463213"/>
              <a:ext cx="1322798" cy="338554"/>
            </a:xfrm>
            <a:prstGeom prst="rect">
              <a:avLst/>
            </a:prstGeom>
            <a:noFill/>
          </p:spPr>
          <p:txBody>
            <a:bodyPr wrap="none" rtlCol="0">
              <a:spAutoFit/>
            </a:bodyPr>
            <a:lstStyle/>
            <a:p>
              <a:r>
                <a:rPr lang="en-US" sz="1600" b="1" dirty="0">
                  <a:solidFill>
                    <a:srgbClr val="FF0000"/>
                  </a:solidFill>
                </a:rPr>
                <a:t>0x12345680</a:t>
              </a:r>
            </a:p>
          </p:txBody>
        </p:sp>
        <p:sp>
          <p:nvSpPr>
            <p:cNvPr id="6" name="TextBox 5">
              <a:extLst>
                <a:ext uri="{FF2B5EF4-FFF2-40B4-BE49-F238E27FC236}">
                  <a16:creationId xmlns:a16="http://schemas.microsoft.com/office/drawing/2014/main" id="{D93100D7-0C18-6F4D-847F-026B7FC1CF75}"/>
                </a:ext>
              </a:extLst>
            </p:cNvPr>
            <p:cNvSpPr txBox="1"/>
            <p:nvPr/>
          </p:nvSpPr>
          <p:spPr>
            <a:xfrm>
              <a:off x="11119837" y="3693597"/>
              <a:ext cx="1322798" cy="338554"/>
            </a:xfrm>
            <a:prstGeom prst="rect">
              <a:avLst/>
            </a:prstGeom>
            <a:noFill/>
          </p:spPr>
          <p:txBody>
            <a:bodyPr wrap="none" rtlCol="0">
              <a:spAutoFit/>
            </a:bodyPr>
            <a:lstStyle/>
            <a:p>
              <a:r>
                <a:rPr lang="en-US" sz="1600" b="1" dirty="0">
                  <a:solidFill>
                    <a:srgbClr val="00B050"/>
                  </a:solidFill>
                </a:rPr>
                <a:t>0x12345682</a:t>
              </a:r>
            </a:p>
          </p:txBody>
        </p:sp>
        <p:sp>
          <p:nvSpPr>
            <p:cNvPr id="7" name="TextBox 6">
              <a:extLst>
                <a:ext uri="{FF2B5EF4-FFF2-40B4-BE49-F238E27FC236}">
                  <a16:creationId xmlns:a16="http://schemas.microsoft.com/office/drawing/2014/main" id="{87832ACF-7421-CC4A-B6C9-D8B2D05DD573}"/>
                </a:ext>
              </a:extLst>
            </p:cNvPr>
            <p:cNvSpPr txBox="1"/>
            <p:nvPr/>
          </p:nvSpPr>
          <p:spPr>
            <a:xfrm>
              <a:off x="11119837" y="4072661"/>
              <a:ext cx="1322798" cy="338554"/>
            </a:xfrm>
            <a:prstGeom prst="rect">
              <a:avLst/>
            </a:prstGeom>
            <a:noFill/>
          </p:spPr>
          <p:txBody>
            <a:bodyPr wrap="none" rtlCol="0">
              <a:spAutoFit/>
            </a:bodyPr>
            <a:lstStyle/>
            <a:p>
              <a:r>
                <a:rPr lang="en-US" sz="1600" b="1" dirty="0">
                  <a:solidFill>
                    <a:srgbClr val="00B050"/>
                  </a:solidFill>
                </a:rPr>
                <a:t>0x12345681</a:t>
              </a:r>
            </a:p>
          </p:txBody>
        </p:sp>
        <p:sp>
          <p:nvSpPr>
            <p:cNvPr id="8" name="TextBox 7">
              <a:extLst>
                <a:ext uri="{FF2B5EF4-FFF2-40B4-BE49-F238E27FC236}">
                  <a16:creationId xmlns:a16="http://schemas.microsoft.com/office/drawing/2014/main" id="{537347B9-6263-FD4C-986C-6BB77EE4AB33}"/>
                </a:ext>
              </a:extLst>
            </p:cNvPr>
            <p:cNvSpPr txBox="1"/>
            <p:nvPr/>
          </p:nvSpPr>
          <p:spPr>
            <a:xfrm>
              <a:off x="11119837" y="3336064"/>
              <a:ext cx="1322798" cy="338554"/>
            </a:xfrm>
            <a:prstGeom prst="rect">
              <a:avLst/>
            </a:prstGeom>
            <a:noFill/>
          </p:spPr>
          <p:txBody>
            <a:bodyPr wrap="none" rtlCol="0">
              <a:spAutoFit/>
            </a:bodyPr>
            <a:lstStyle/>
            <a:p>
              <a:r>
                <a:rPr lang="en-US" sz="1600" b="1" dirty="0">
                  <a:solidFill>
                    <a:srgbClr val="00B050"/>
                  </a:solidFill>
                </a:rPr>
                <a:t>0x12345683</a:t>
              </a:r>
            </a:p>
          </p:txBody>
        </p:sp>
        <p:sp>
          <p:nvSpPr>
            <p:cNvPr id="18" name="TextBox 17">
              <a:extLst>
                <a:ext uri="{FF2B5EF4-FFF2-40B4-BE49-F238E27FC236}">
                  <a16:creationId xmlns:a16="http://schemas.microsoft.com/office/drawing/2014/main" id="{355609DB-0CCD-0646-9753-F79547C74DB5}"/>
                </a:ext>
              </a:extLst>
            </p:cNvPr>
            <p:cNvSpPr txBox="1"/>
            <p:nvPr/>
          </p:nvSpPr>
          <p:spPr>
            <a:xfrm>
              <a:off x="9910224" y="4508116"/>
              <a:ext cx="1287532" cy="369332"/>
            </a:xfrm>
            <a:prstGeom prst="rect">
              <a:avLst/>
            </a:prstGeom>
            <a:solidFill>
              <a:schemeClr val="accent1">
                <a:lumMod val="20000"/>
                <a:lumOff val="80000"/>
              </a:schemeClr>
            </a:solid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0x00</a:t>
              </a:r>
            </a:p>
          </p:txBody>
        </p:sp>
        <p:sp>
          <p:nvSpPr>
            <p:cNvPr id="19" name="TextBox 18">
              <a:extLst>
                <a:ext uri="{FF2B5EF4-FFF2-40B4-BE49-F238E27FC236}">
                  <a16:creationId xmlns:a16="http://schemas.microsoft.com/office/drawing/2014/main" id="{11DEB2EA-AB5E-8D43-955C-B52E382C2DAA}"/>
                </a:ext>
              </a:extLst>
            </p:cNvPr>
            <p:cNvSpPr txBox="1"/>
            <p:nvPr/>
          </p:nvSpPr>
          <p:spPr>
            <a:xfrm>
              <a:off x="9900689" y="4150085"/>
              <a:ext cx="1287532" cy="369332"/>
            </a:xfrm>
            <a:prstGeom prst="rect">
              <a:avLst/>
            </a:prstGeom>
            <a:solidFill>
              <a:schemeClr val="accent1">
                <a:lumMod val="20000"/>
                <a:lumOff val="80000"/>
              </a:schemeClr>
            </a:solid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0x01</a:t>
              </a:r>
            </a:p>
          </p:txBody>
        </p:sp>
        <p:sp>
          <p:nvSpPr>
            <p:cNvPr id="20" name="TextBox 19">
              <a:extLst>
                <a:ext uri="{FF2B5EF4-FFF2-40B4-BE49-F238E27FC236}">
                  <a16:creationId xmlns:a16="http://schemas.microsoft.com/office/drawing/2014/main" id="{13BD6C86-C252-DA43-9818-7520DA75ABC3}"/>
                </a:ext>
              </a:extLst>
            </p:cNvPr>
            <p:cNvSpPr txBox="1"/>
            <p:nvPr/>
          </p:nvSpPr>
          <p:spPr>
            <a:xfrm>
              <a:off x="9900689" y="3780046"/>
              <a:ext cx="1287532" cy="369332"/>
            </a:xfrm>
            <a:prstGeom prst="rect">
              <a:avLst/>
            </a:prstGeom>
            <a:solidFill>
              <a:schemeClr val="accent1">
                <a:lumMod val="20000"/>
                <a:lumOff val="80000"/>
              </a:schemeClr>
            </a:solid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0x02</a:t>
              </a:r>
            </a:p>
          </p:txBody>
        </p:sp>
        <p:sp>
          <p:nvSpPr>
            <p:cNvPr id="21" name="TextBox 20">
              <a:extLst>
                <a:ext uri="{FF2B5EF4-FFF2-40B4-BE49-F238E27FC236}">
                  <a16:creationId xmlns:a16="http://schemas.microsoft.com/office/drawing/2014/main" id="{9A4AC568-B180-0D4D-BF6A-989D6C6B0B54}"/>
                </a:ext>
              </a:extLst>
            </p:cNvPr>
            <p:cNvSpPr txBox="1"/>
            <p:nvPr/>
          </p:nvSpPr>
          <p:spPr>
            <a:xfrm>
              <a:off x="9900689" y="3410714"/>
              <a:ext cx="1287532" cy="369332"/>
            </a:xfrm>
            <a:prstGeom prst="rect">
              <a:avLst/>
            </a:prstGeom>
            <a:solidFill>
              <a:schemeClr val="accent1">
                <a:lumMod val="20000"/>
                <a:lumOff val="80000"/>
              </a:schemeClr>
            </a:solid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0x03</a:t>
              </a:r>
            </a:p>
          </p:txBody>
        </p:sp>
        <p:sp>
          <p:nvSpPr>
            <p:cNvPr id="69" name="Right Brace 68">
              <a:extLst>
                <a:ext uri="{FF2B5EF4-FFF2-40B4-BE49-F238E27FC236}">
                  <a16:creationId xmlns:a16="http://schemas.microsoft.com/office/drawing/2014/main" id="{C27B4030-1909-264E-9CB8-15B53570BE29}"/>
                </a:ext>
              </a:extLst>
            </p:cNvPr>
            <p:cNvSpPr/>
            <p:nvPr/>
          </p:nvSpPr>
          <p:spPr>
            <a:xfrm rot="10800000">
              <a:off x="9467283" y="3400612"/>
              <a:ext cx="396719" cy="146744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70" name="TextBox 69">
              <a:extLst>
                <a:ext uri="{FF2B5EF4-FFF2-40B4-BE49-F238E27FC236}">
                  <a16:creationId xmlns:a16="http://schemas.microsoft.com/office/drawing/2014/main" id="{CB70A486-898E-9E48-8656-E33C18DFEAF5}"/>
                </a:ext>
              </a:extLst>
            </p:cNvPr>
            <p:cNvSpPr txBox="1"/>
            <p:nvPr/>
          </p:nvSpPr>
          <p:spPr>
            <a:xfrm rot="16200000">
              <a:off x="8440796" y="3859706"/>
              <a:ext cx="1467440" cy="523220"/>
            </a:xfrm>
            <a:prstGeom prst="rect">
              <a:avLst/>
            </a:prstGeom>
            <a:noFill/>
          </p:spPr>
          <p:txBody>
            <a:bodyPr wrap="square" rtlCol="0">
              <a:spAutoFit/>
            </a:bodyPr>
            <a:lstStyle/>
            <a:p>
              <a:pPr algn="ctr"/>
              <a:r>
                <a:rPr lang="en-US" sz="1400" b="1" dirty="0">
                  <a:solidFill>
                    <a:schemeClr val="accent5"/>
                  </a:solidFill>
                </a:rPr>
                <a:t>1 32-bit </a:t>
              </a:r>
            </a:p>
            <a:p>
              <a:pPr algn="ctr"/>
              <a:r>
                <a:rPr lang="en-US" sz="1400" b="1" dirty="0">
                  <a:solidFill>
                    <a:schemeClr val="accent5"/>
                  </a:solidFill>
                </a:rPr>
                <a:t>(4 byte) word</a:t>
              </a:r>
            </a:p>
          </p:txBody>
        </p:sp>
        <p:sp>
          <p:nvSpPr>
            <p:cNvPr id="10" name="TextBox 9">
              <a:extLst>
                <a:ext uri="{FF2B5EF4-FFF2-40B4-BE49-F238E27FC236}">
                  <a16:creationId xmlns:a16="http://schemas.microsoft.com/office/drawing/2014/main" id="{2F058CD9-EEAD-5842-B960-63CE3EBD403F}"/>
                </a:ext>
              </a:extLst>
            </p:cNvPr>
            <p:cNvSpPr txBox="1"/>
            <p:nvPr/>
          </p:nvSpPr>
          <p:spPr>
            <a:xfrm>
              <a:off x="11119837" y="2981146"/>
              <a:ext cx="1322798" cy="338554"/>
            </a:xfrm>
            <a:prstGeom prst="rect">
              <a:avLst/>
            </a:prstGeom>
            <a:noFill/>
          </p:spPr>
          <p:txBody>
            <a:bodyPr wrap="none" rtlCol="0">
              <a:spAutoFit/>
            </a:bodyPr>
            <a:lstStyle/>
            <a:p>
              <a:r>
                <a:rPr lang="en-US" sz="1600" b="1" dirty="0">
                  <a:solidFill>
                    <a:schemeClr val="accent6"/>
                  </a:solidFill>
                </a:rPr>
                <a:t>0x12345684</a:t>
              </a:r>
            </a:p>
          </p:txBody>
        </p:sp>
        <p:sp>
          <p:nvSpPr>
            <p:cNvPr id="11" name="TextBox 10">
              <a:extLst>
                <a:ext uri="{FF2B5EF4-FFF2-40B4-BE49-F238E27FC236}">
                  <a16:creationId xmlns:a16="http://schemas.microsoft.com/office/drawing/2014/main" id="{05DF7139-3081-FD4F-9082-35A62188AE70}"/>
                </a:ext>
              </a:extLst>
            </p:cNvPr>
            <p:cNvSpPr txBox="1"/>
            <p:nvPr/>
          </p:nvSpPr>
          <p:spPr>
            <a:xfrm>
              <a:off x="11119837" y="2245154"/>
              <a:ext cx="1322798" cy="338554"/>
            </a:xfrm>
            <a:prstGeom prst="rect">
              <a:avLst/>
            </a:prstGeom>
            <a:noFill/>
          </p:spPr>
          <p:txBody>
            <a:bodyPr wrap="none" rtlCol="0">
              <a:spAutoFit/>
            </a:bodyPr>
            <a:lstStyle/>
            <a:p>
              <a:r>
                <a:rPr lang="en-US" sz="1600" b="1" dirty="0">
                  <a:solidFill>
                    <a:srgbClr val="7030A0"/>
                  </a:solidFill>
                </a:rPr>
                <a:t>0x12345686</a:t>
              </a:r>
            </a:p>
          </p:txBody>
        </p:sp>
        <p:sp>
          <p:nvSpPr>
            <p:cNvPr id="13" name="TextBox 12">
              <a:extLst>
                <a:ext uri="{FF2B5EF4-FFF2-40B4-BE49-F238E27FC236}">
                  <a16:creationId xmlns:a16="http://schemas.microsoft.com/office/drawing/2014/main" id="{79B42FE4-9C49-754D-AFE3-D652C2075740}"/>
                </a:ext>
              </a:extLst>
            </p:cNvPr>
            <p:cNvSpPr txBox="1"/>
            <p:nvPr/>
          </p:nvSpPr>
          <p:spPr>
            <a:xfrm>
              <a:off x="11119837" y="1854602"/>
              <a:ext cx="1322798" cy="338554"/>
            </a:xfrm>
            <a:prstGeom prst="rect">
              <a:avLst/>
            </a:prstGeom>
            <a:noFill/>
          </p:spPr>
          <p:txBody>
            <a:bodyPr wrap="none" rtlCol="0">
              <a:spAutoFit/>
            </a:bodyPr>
            <a:lstStyle/>
            <a:p>
              <a:r>
                <a:rPr lang="en-US" sz="1600" b="1" dirty="0">
                  <a:solidFill>
                    <a:srgbClr val="7030A0"/>
                  </a:solidFill>
                </a:rPr>
                <a:t>0x12345687</a:t>
              </a:r>
            </a:p>
          </p:txBody>
        </p:sp>
        <p:sp>
          <p:nvSpPr>
            <p:cNvPr id="15" name="TextBox 14">
              <a:extLst>
                <a:ext uri="{FF2B5EF4-FFF2-40B4-BE49-F238E27FC236}">
                  <a16:creationId xmlns:a16="http://schemas.microsoft.com/office/drawing/2014/main" id="{8E7BE5F5-ADBA-F646-9C81-45AA16951DE4}"/>
                </a:ext>
              </a:extLst>
            </p:cNvPr>
            <p:cNvSpPr txBox="1"/>
            <p:nvPr/>
          </p:nvSpPr>
          <p:spPr>
            <a:xfrm>
              <a:off x="11119837" y="2603770"/>
              <a:ext cx="1322798" cy="338554"/>
            </a:xfrm>
            <a:prstGeom prst="rect">
              <a:avLst/>
            </a:prstGeom>
            <a:noFill/>
          </p:spPr>
          <p:txBody>
            <a:bodyPr wrap="none" rtlCol="0">
              <a:spAutoFit/>
            </a:bodyPr>
            <a:lstStyle/>
            <a:p>
              <a:r>
                <a:rPr lang="en-US" sz="1600" b="1" dirty="0">
                  <a:solidFill>
                    <a:srgbClr val="7030A0"/>
                  </a:solidFill>
                </a:rPr>
                <a:t>0x12345685</a:t>
              </a:r>
            </a:p>
          </p:txBody>
        </p:sp>
        <p:sp>
          <p:nvSpPr>
            <p:cNvPr id="22" name="TextBox 21">
              <a:extLst>
                <a:ext uri="{FF2B5EF4-FFF2-40B4-BE49-F238E27FC236}">
                  <a16:creationId xmlns:a16="http://schemas.microsoft.com/office/drawing/2014/main" id="{6ADACE06-8B97-3B41-9052-6835A9073B3C}"/>
                </a:ext>
              </a:extLst>
            </p:cNvPr>
            <p:cNvSpPr txBox="1"/>
            <p:nvPr/>
          </p:nvSpPr>
          <p:spPr>
            <a:xfrm>
              <a:off x="9900689" y="2972579"/>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0x04</a:t>
              </a:r>
            </a:p>
          </p:txBody>
        </p:sp>
        <p:sp>
          <p:nvSpPr>
            <p:cNvPr id="23" name="TextBox 22">
              <a:extLst>
                <a:ext uri="{FF2B5EF4-FFF2-40B4-BE49-F238E27FC236}">
                  <a16:creationId xmlns:a16="http://schemas.microsoft.com/office/drawing/2014/main" id="{4493C45B-2D9B-4B42-9361-97675D71FB4E}"/>
                </a:ext>
              </a:extLst>
            </p:cNvPr>
            <p:cNvSpPr txBox="1"/>
            <p:nvPr/>
          </p:nvSpPr>
          <p:spPr>
            <a:xfrm>
              <a:off x="9908215" y="2603601"/>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0x05</a:t>
              </a:r>
            </a:p>
          </p:txBody>
        </p:sp>
        <p:sp>
          <p:nvSpPr>
            <p:cNvPr id="24" name="TextBox 23">
              <a:extLst>
                <a:ext uri="{FF2B5EF4-FFF2-40B4-BE49-F238E27FC236}">
                  <a16:creationId xmlns:a16="http://schemas.microsoft.com/office/drawing/2014/main" id="{F1B9828B-C39A-6749-B918-4AEF8168E653}"/>
                </a:ext>
              </a:extLst>
            </p:cNvPr>
            <p:cNvSpPr txBox="1"/>
            <p:nvPr/>
          </p:nvSpPr>
          <p:spPr>
            <a:xfrm>
              <a:off x="9908215" y="2233562"/>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0x06</a:t>
              </a:r>
            </a:p>
          </p:txBody>
        </p:sp>
        <p:sp>
          <p:nvSpPr>
            <p:cNvPr id="25" name="TextBox 24">
              <a:extLst>
                <a:ext uri="{FF2B5EF4-FFF2-40B4-BE49-F238E27FC236}">
                  <a16:creationId xmlns:a16="http://schemas.microsoft.com/office/drawing/2014/main" id="{34A682B5-4B9B-4546-9A13-AC75734B2AF1}"/>
                </a:ext>
              </a:extLst>
            </p:cNvPr>
            <p:cNvSpPr txBox="1"/>
            <p:nvPr/>
          </p:nvSpPr>
          <p:spPr>
            <a:xfrm>
              <a:off x="9916166" y="1863523"/>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0x07</a:t>
              </a:r>
            </a:p>
          </p:txBody>
        </p:sp>
        <p:sp>
          <p:nvSpPr>
            <p:cNvPr id="81" name="Right Brace 80">
              <a:extLst>
                <a:ext uri="{FF2B5EF4-FFF2-40B4-BE49-F238E27FC236}">
                  <a16:creationId xmlns:a16="http://schemas.microsoft.com/office/drawing/2014/main" id="{E8AB7087-696E-524D-8414-BC2B9FB27C12}"/>
                </a:ext>
              </a:extLst>
            </p:cNvPr>
            <p:cNvSpPr/>
            <p:nvPr/>
          </p:nvSpPr>
          <p:spPr>
            <a:xfrm rot="16200000">
              <a:off x="10370150" y="644253"/>
              <a:ext cx="396719" cy="1258492"/>
            </a:xfrm>
            <a:prstGeom prst="rightBrace">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accent1"/>
                </a:solidFill>
              </a:endParaRPr>
            </a:p>
          </p:txBody>
        </p:sp>
        <p:sp>
          <p:nvSpPr>
            <p:cNvPr id="9" name="Rectangle 8">
              <a:extLst>
                <a:ext uri="{FF2B5EF4-FFF2-40B4-BE49-F238E27FC236}">
                  <a16:creationId xmlns:a16="http://schemas.microsoft.com/office/drawing/2014/main" id="{99C53799-AFEC-D24F-BB84-3FA8E0EB4E89}"/>
                </a:ext>
              </a:extLst>
            </p:cNvPr>
            <p:cNvSpPr/>
            <p:nvPr/>
          </p:nvSpPr>
          <p:spPr>
            <a:xfrm>
              <a:off x="9500627" y="400300"/>
              <a:ext cx="2736647" cy="646331"/>
            </a:xfrm>
            <a:prstGeom prst="rect">
              <a:avLst/>
            </a:prstGeom>
          </p:spPr>
          <p:txBody>
            <a:bodyPr wrap="none">
              <a:spAutoFit/>
            </a:bodyPr>
            <a:lstStyle/>
            <a:p>
              <a:r>
                <a:rPr lang="en-US" b="1" dirty="0">
                  <a:solidFill>
                    <a:schemeClr val="accent1"/>
                  </a:solidFill>
                </a:rPr>
                <a:t>1 byte Memory Content</a:t>
              </a:r>
            </a:p>
            <a:p>
              <a:r>
                <a:rPr lang="en-US" b="1" dirty="0">
                  <a:solidFill>
                    <a:schemeClr val="accent1"/>
                  </a:solidFill>
                </a:rPr>
                <a:t>One byte per row</a:t>
              </a:r>
              <a:endParaRPr lang="en-US" dirty="0">
                <a:solidFill>
                  <a:schemeClr val="accent1"/>
                </a:solidFill>
              </a:endParaRPr>
            </a:p>
          </p:txBody>
        </p:sp>
        <p:grpSp>
          <p:nvGrpSpPr>
            <p:cNvPr id="4" name="Group 3">
              <a:extLst>
                <a:ext uri="{FF2B5EF4-FFF2-40B4-BE49-F238E27FC236}">
                  <a16:creationId xmlns:a16="http://schemas.microsoft.com/office/drawing/2014/main" id="{FF56B56D-549A-1741-A2CA-92FDB37EEDA0}"/>
                </a:ext>
              </a:extLst>
            </p:cNvPr>
            <p:cNvGrpSpPr/>
            <p:nvPr/>
          </p:nvGrpSpPr>
          <p:grpSpPr>
            <a:xfrm>
              <a:off x="10512620" y="1331381"/>
              <a:ext cx="96408" cy="457028"/>
              <a:chOff x="10610509" y="1455282"/>
              <a:chExt cx="96408" cy="457028"/>
            </a:xfrm>
          </p:grpSpPr>
          <p:sp>
            <p:nvSpPr>
              <p:cNvPr id="63" name="Oval 62">
                <a:extLst>
                  <a:ext uri="{FF2B5EF4-FFF2-40B4-BE49-F238E27FC236}">
                    <a16:creationId xmlns:a16="http://schemas.microsoft.com/office/drawing/2014/main" id="{9CF3CE9F-5E63-DC44-BF3D-A3C664771646}"/>
                  </a:ext>
                </a:extLst>
              </p:cNvPr>
              <p:cNvSpPr/>
              <p:nvPr/>
            </p:nvSpPr>
            <p:spPr>
              <a:xfrm>
                <a:off x="10617922" y="1640373"/>
                <a:ext cx="88995" cy="8899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94D05C50-E8EA-F04F-BFD7-6770A32DDEFB}"/>
                  </a:ext>
                </a:extLst>
              </p:cNvPr>
              <p:cNvSpPr/>
              <p:nvPr/>
            </p:nvSpPr>
            <p:spPr>
              <a:xfrm>
                <a:off x="10617921" y="1455282"/>
                <a:ext cx="88995" cy="8899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A88DD8AD-ED48-D943-B4A5-5F0612E9271C}"/>
                  </a:ext>
                </a:extLst>
              </p:cNvPr>
              <p:cNvSpPr/>
              <p:nvPr/>
            </p:nvSpPr>
            <p:spPr>
              <a:xfrm>
                <a:off x="10610509" y="1823315"/>
                <a:ext cx="88995" cy="8899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1" name="TextBox 90">
              <a:extLst>
                <a:ext uri="{FF2B5EF4-FFF2-40B4-BE49-F238E27FC236}">
                  <a16:creationId xmlns:a16="http://schemas.microsoft.com/office/drawing/2014/main" id="{209E489D-8A75-DF41-8D5C-54746DFE46F0}"/>
                </a:ext>
              </a:extLst>
            </p:cNvPr>
            <p:cNvSpPr txBox="1"/>
            <p:nvPr/>
          </p:nvSpPr>
          <p:spPr>
            <a:xfrm>
              <a:off x="11360821" y="1145470"/>
              <a:ext cx="1053878" cy="830997"/>
            </a:xfrm>
            <a:prstGeom prst="rect">
              <a:avLst/>
            </a:prstGeom>
            <a:noFill/>
          </p:spPr>
          <p:txBody>
            <a:bodyPr wrap="none" rtlCol="0">
              <a:spAutoFit/>
            </a:bodyPr>
            <a:lstStyle/>
            <a:p>
              <a:r>
                <a:rPr lang="en-US" sz="1600" b="1" dirty="0">
                  <a:solidFill>
                    <a:schemeClr val="accent5"/>
                  </a:solidFill>
                </a:rPr>
                <a:t>Byte</a:t>
              </a:r>
            </a:p>
            <a:p>
              <a:r>
                <a:rPr lang="en-US" sz="1600" b="1" dirty="0">
                  <a:solidFill>
                    <a:schemeClr val="accent5"/>
                  </a:solidFill>
                </a:rPr>
                <a:t>Memory</a:t>
              </a:r>
            </a:p>
            <a:p>
              <a:r>
                <a:rPr lang="en-US" sz="1600" b="1" dirty="0">
                  <a:solidFill>
                    <a:schemeClr val="accent5"/>
                  </a:solidFill>
                </a:rPr>
                <a:t> Address</a:t>
              </a:r>
            </a:p>
          </p:txBody>
        </p:sp>
        <p:sp>
          <p:nvSpPr>
            <p:cNvPr id="115" name="Right Brace 114">
              <a:extLst>
                <a:ext uri="{FF2B5EF4-FFF2-40B4-BE49-F238E27FC236}">
                  <a16:creationId xmlns:a16="http://schemas.microsoft.com/office/drawing/2014/main" id="{9B1C8273-7F1E-7E47-A6FA-4CFFB8A61B1F}"/>
                </a:ext>
              </a:extLst>
            </p:cNvPr>
            <p:cNvSpPr/>
            <p:nvPr/>
          </p:nvSpPr>
          <p:spPr>
            <a:xfrm rot="10800000">
              <a:off x="9431237" y="1891647"/>
              <a:ext cx="396719" cy="146744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116" name="TextBox 115">
              <a:extLst>
                <a:ext uri="{FF2B5EF4-FFF2-40B4-BE49-F238E27FC236}">
                  <a16:creationId xmlns:a16="http://schemas.microsoft.com/office/drawing/2014/main" id="{7EE4E866-4462-A641-939B-0E04056421B4}"/>
                </a:ext>
              </a:extLst>
            </p:cNvPr>
            <p:cNvSpPr txBox="1"/>
            <p:nvPr/>
          </p:nvSpPr>
          <p:spPr>
            <a:xfrm rot="16200000">
              <a:off x="8435907" y="2393854"/>
              <a:ext cx="1467440" cy="523220"/>
            </a:xfrm>
            <a:prstGeom prst="rect">
              <a:avLst/>
            </a:prstGeom>
            <a:noFill/>
          </p:spPr>
          <p:txBody>
            <a:bodyPr wrap="square" rtlCol="0">
              <a:spAutoFit/>
            </a:bodyPr>
            <a:lstStyle/>
            <a:p>
              <a:pPr algn="ctr"/>
              <a:r>
                <a:rPr lang="en-US" sz="1400" b="1" dirty="0">
                  <a:solidFill>
                    <a:schemeClr val="accent5"/>
                  </a:solidFill>
                </a:rPr>
                <a:t>1 32-bit </a:t>
              </a:r>
            </a:p>
            <a:p>
              <a:pPr algn="ctr"/>
              <a:r>
                <a:rPr lang="en-US" sz="1400" b="1" dirty="0">
                  <a:solidFill>
                    <a:schemeClr val="accent5"/>
                  </a:solidFill>
                </a:rPr>
                <a:t>(4 byte) word</a:t>
              </a:r>
            </a:p>
          </p:txBody>
        </p:sp>
      </p:grpSp>
      <p:sp>
        <p:nvSpPr>
          <p:cNvPr id="117" name="TextBox 116">
            <a:extLst>
              <a:ext uri="{FF2B5EF4-FFF2-40B4-BE49-F238E27FC236}">
                <a16:creationId xmlns:a16="http://schemas.microsoft.com/office/drawing/2014/main" id="{7EC2429A-209E-6B4B-9C62-52DE1B3613DB}"/>
              </a:ext>
            </a:extLst>
          </p:cNvPr>
          <p:cNvSpPr txBox="1"/>
          <p:nvPr/>
        </p:nvSpPr>
        <p:spPr>
          <a:xfrm>
            <a:off x="3148577" y="4333447"/>
            <a:ext cx="1840953" cy="646331"/>
          </a:xfrm>
          <a:prstGeom prst="rect">
            <a:avLst/>
          </a:prstGeom>
          <a:noFill/>
        </p:spPr>
        <p:txBody>
          <a:bodyPr wrap="square" rtlCol="0">
            <a:spAutoFit/>
          </a:bodyPr>
          <a:lstStyle/>
          <a:p>
            <a:pPr algn="r"/>
            <a:r>
              <a:rPr lang="en-US" dirty="0">
                <a:solidFill>
                  <a:schemeClr val="tx1">
                    <a:lumMod val="50000"/>
                  </a:schemeClr>
                </a:solidFill>
              </a:rPr>
              <a:t>Word Aligned address</a:t>
            </a:r>
          </a:p>
        </p:txBody>
      </p:sp>
      <p:sp>
        <p:nvSpPr>
          <p:cNvPr id="120" name="Down Arrow 119">
            <a:extLst>
              <a:ext uri="{FF2B5EF4-FFF2-40B4-BE49-F238E27FC236}">
                <a16:creationId xmlns:a16="http://schemas.microsoft.com/office/drawing/2014/main" id="{C67FC1D3-E4E4-804D-BD35-770C8CA8397B}"/>
              </a:ext>
            </a:extLst>
          </p:cNvPr>
          <p:cNvSpPr/>
          <p:nvPr/>
        </p:nvSpPr>
        <p:spPr>
          <a:xfrm rot="5400000">
            <a:off x="3682243" y="3110264"/>
            <a:ext cx="159552" cy="4484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a:extLst>
              <a:ext uri="{FF2B5EF4-FFF2-40B4-BE49-F238E27FC236}">
                <a16:creationId xmlns:a16="http://schemas.microsoft.com/office/drawing/2014/main" id="{4AA18672-7D22-CA44-AF83-2C9BC39661E1}"/>
              </a:ext>
            </a:extLst>
          </p:cNvPr>
          <p:cNvSpPr txBox="1"/>
          <p:nvPr/>
        </p:nvSpPr>
        <p:spPr>
          <a:xfrm>
            <a:off x="3138889" y="2908327"/>
            <a:ext cx="1840953" cy="646331"/>
          </a:xfrm>
          <a:prstGeom prst="rect">
            <a:avLst/>
          </a:prstGeom>
          <a:noFill/>
        </p:spPr>
        <p:txBody>
          <a:bodyPr wrap="square" rtlCol="0">
            <a:spAutoFit/>
          </a:bodyPr>
          <a:lstStyle/>
          <a:p>
            <a:pPr algn="r"/>
            <a:r>
              <a:rPr lang="en-US" dirty="0">
                <a:solidFill>
                  <a:schemeClr val="tx2"/>
                </a:solidFill>
              </a:rPr>
              <a:t>Word Aligned address</a:t>
            </a:r>
          </a:p>
        </p:txBody>
      </p:sp>
      <p:sp>
        <p:nvSpPr>
          <p:cNvPr id="123" name="Down Arrow 122">
            <a:extLst>
              <a:ext uri="{FF2B5EF4-FFF2-40B4-BE49-F238E27FC236}">
                <a16:creationId xmlns:a16="http://schemas.microsoft.com/office/drawing/2014/main" id="{04E3574B-8069-0241-BF92-57B3939B9849}"/>
              </a:ext>
            </a:extLst>
          </p:cNvPr>
          <p:cNvSpPr/>
          <p:nvPr/>
        </p:nvSpPr>
        <p:spPr>
          <a:xfrm rot="5400000">
            <a:off x="3712887" y="4586817"/>
            <a:ext cx="173489" cy="4068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7D20C5E0-5185-3A41-BDFA-89AA785A69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12" name="Group 11">
            <a:extLst>
              <a:ext uri="{FF2B5EF4-FFF2-40B4-BE49-F238E27FC236}">
                <a16:creationId xmlns:a16="http://schemas.microsoft.com/office/drawing/2014/main" id="{349395BA-AA46-7542-9905-FAE060A174A3}"/>
              </a:ext>
            </a:extLst>
          </p:cNvPr>
          <p:cNvGrpSpPr/>
          <p:nvPr/>
        </p:nvGrpSpPr>
        <p:grpSpPr>
          <a:xfrm>
            <a:off x="5378744" y="1113736"/>
            <a:ext cx="6494784" cy="4582888"/>
            <a:chOff x="5378744" y="1113736"/>
            <a:chExt cx="6494784" cy="4582888"/>
          </a:xfrm>
        </p:grpSpPr>
        <p:grpSp>
          <p:nvGrpSpPr>
            <p:cNvPr id="29" name="Group 28">
              <a:extLst>
                <a:ext uri="{FF2B5EF4-FFF2-40B4-BE49-F238E27FC236}">
                  <a16:creationId xmlns:a16="http://schemas.microsoft.com/office/drawing/2014/main" id="{3ECFE894-AD60-8A43-B03A-9AECCFD228DD}"/>
                </a:ext>
              </a:extLst>
            </p:cNvPr>
            <p:cNvGrpSpPr/>
            <p:nvPr/>
          </p:nvGrpSpPr>
          <p:grpSpPr>
            <a:xfrm>
              <a:off x="5378744" y="1113736"/>
              <a:ext cx="6494784" cy="4582888"/>
              <a:chOff x="190785" y="751599"/>
              <a:chExt cx="6494784" cy="4582888"/>
            </a:xfrm>
          </p:grpSpPr>
          <p:sp>
            <p:nvSpPr>
              <p:cNvPr id="37" name="TextBox 36">
                <a:extLst>
                  <a:ext uri="{FF2B5EF4-FFF2-40B4-BE49-F238E27FC236}">
                    <a16:creationId xmlns:a16="http://schemas.microsoft.com/office/drawing/2014/main" id="{BB98580A-B18D-2841-9CB6-7B15E8B45385}"/>
                  </a:ext>
                </a:extLst>
              </p:cNvPr>
              <p:cNvSpPr txBox="1"/>
              <p:nvPr/>
            </p:nvSpPr>
            <p:spPr>
              <a:xfrm>
                <a:off x="4073287" y="3801159"/>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accent2"/>
                    </a:solidFill>
                    <a:latin typeface="Courier New" panose="02070309020205020404" pitchFamily="49" charset="0"/>
                    <a:cs typeface="Courier New" panose="02070309020205020404" pitchFamily="49" charset="0"/>
                  </a:rPr>
                  <a:t>0x04</a:t>
                </a:r>
              </a:p>
            </p:txBody>
          </p:sp>
          <p:sp>
            <p:nvSpPr>
              <p:cNvPr id="38" name="TextBox 37">
                <a:extLst>
                  <a:ext uri="{FF2B5EF4-FFF2-40B4-BE49-F238E27FC236}">
                    <a16:creationId xmlns:a16="http://schemas.microsoft.com/office/drawing/2014/main" id="{CE6DBCE5-8061-2645-9140-DB58CC4C1994}"/>
                  </a:ext>
                </a:extLst>
              </p:cNvPr>
              <p:cNvSpPr txBox="1"/>
              <p:nvPr/>
            </p:nvSpPr>
            <p:spPr>
              <a:xfrm>
                <a:off x="2785755" y="3801159"/>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accent2"/>
                    </a:solidFill>
                    <a:latin typeface="Courier New" panose="02070309020205020404" pitchFamily="49" charset="0"/>
                    <a:cs typeface="Courier New" panose="02070309020205020404" pitchFamily="49" charset="0"/>
                  </a:rPr>
                  <a:t>0x05</a:t>
                </a:r>
              </a:p>
            </p:txBody>
          </p:sp>
          <p:sp>
            <p:nvSpPr>
              <p:cNvPr id="39" name="TextBox 38">
                <a:extLst>
                  <a:ext uri="{FF2B5EF4-FFF2-40B4-BE49-F238E27FC236}">
                    <a16:creationId xmlns:a16="http://schemas.microsoft.com/office/drawing/2014/main" id="{7A1F54FA-2DB7-934C-85AA-15AC04AEF3E6}"/>
                  </a:ext>
                </a:extLst>
              </p:cNvPr>
              <p:cNvSpPr txBox="1"/>
              <p:nvPr/>
            </p:nvSpPr>
            <p:spPr>
              <a:xfrm>
                <a:off x="1490485" y="3801159"/>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accent2"/>
                    </a:solidFill>
                    <a:latin typeface="Courier New" panose="02070309020205020404" pitchFamily="49" charset="0"/>
                    <a:cs typeface="Courier New" panose="02070309020205020404" pitchFamily="49" charset="0"/>
                  </a:rPr>
                  <a:t>0x06</a:t>
                </a:r>
              </a:p>
            </p:txBody>
          </p:sp>
          <p:sp>
            <p:nvSpPr>
              <p:cNvPr id="40" name="TextBox 39">
                <a:extLst>
                  <a:ext uri="{FF2B5EF4-FFF2-40B4-BE49-F238E27FC236}">
                    <a16:creationId xmlns:a16="http://schemas.microsoft.com/office/drawing/2014/main" id="{2CD8709E-ED64-AD48-9D4B-EFDABC28CEBE}"/>
                  </a:ext>
                </a:extLst>
              </p:cNvPr>
              <p:cNvSpPr txBox="1"/>
              <p:nvPr/>
            </p:nvSpPr>
            <p:spPr>
              <a:xfrm>
                <a:off x="190785" y="3800163"/>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accent2"/>
                    </a:solidFill>
                    <a:latin typeface="Courier New" panose="02070309020205020404" pitchFamily="49" charset="0"/>
                    <a:cs typeface="Courier New" panose="02070309020205020404" pitchFamily="49" charset="0"/>
                  </a:rPr>
                  <a:t>0x07</a:t>
                </a:r>
              </a:p>
            </p:txBody>
          </p:sp>
          <p:sp>
            <p:nvSpPr>
              <p:cNvPr id="33" name="TextBox 32">
                <a:extLst>
                  <a:ext uri="{FF2B5EF4-FFF2-40B4-BE49-F238E27FC236}">
                    <a16:creationId xmlns:a16="http://schemas.microsoft.com/office/drawing/2014/main" id="{5F794AB1-E2B0-D744-8EBF-48EE6C3D85A3}"/>
                  </a:ext>
                </a:extLst>
              </p:cNvPr>
              <p:cNvSpPr txBox="1"/>
              <p:nvPr/>
            </p:nvSpPr>
            <p:spPr>
              <a:xfrm>
                <a:off x="4075084" y="4185531"/>
                <a:ext cx="1287532" cy="369332"/>
              </a:xfrm>
              <a:prstGeom prst="rect">
                <a:avLst/>
              </a:prstGeom>
              <a:solidFill>
                <a:schemeClr val="accent1">
                  <a:lumMod val="20000"/>
                  <a:lumOff val="80000"/>
                </a:schemeClr>
              </a:solidFill>
              <a:ln w="25400">
                <a:solidFill>
                  <a:schemeClr val="accent6"/>
                </a:solidFill>
              </a:ln>
            </p:spPr>
            <p:txBody>
              <a:bodyPr wrap="square" rtlCol="0">
                <a:spAutoFit/>
              </a:bodyPr>
              <a:lstStyle/>
              <a:p>
                <a:pPr algn="ctr"/>
                <a:r>
                  <a:rPr lang="en-US" b="1" dirty="0">
                    <a:solidFill>
                      <a:schemeClr val="accent2"/>
                    </a:solidFill>
                    <a:latin typeface="Courier New" panose="02070309020205020404" pitchFamily="49" charset="0"/>
                    <a:cs typeface="Courier New" panose="02070309020205020404" pitchFamily="49" charset="0"/>
                  </a:rPr>
                  <a:t>0x00</a:t>
                </a:r>
              </a:p>
            </p:txBody>
          </p:sp>
          <p:sp>
            <p:nvSpPr>
              <p:cNvPr id="34" name="TextBox 33">
                <a:extLst>
                  <a:ext uri="{FF2B5EF4-FFF2-40B4-BE49-F238E27FC236}">
                    <a16:creationId xmlns:a16="http://schemas.microsoft.com/office/drawing/2014/main" id="{B4B213C5-2EE2-2D45-8E4F-7D2F3363CD90}"/>
                  </a:ext>
                </a:extLst>
              </p:cNvPr>
              <p:cNvSpPr txBox="1"/>
              <p:nvPr/>
            </p:nvSpPr>
            <p:spPr>
              <a:xfrm>
                <a:off x="2778017" y="4185531"/>
                <a:ext cx="1287532" cy="369332"/>
              </a:xfrm>
              <a:prstGeom prst="rect">
                <a:avLst/>
              </a:prstGeom>
              <a:solidFill>
                <a:schemeClr val="accent1">
                  <a:lumMod val="20000"/>
                  <a:lumOff val="80000"/>
                </a:schemeClr>
              </a:solidFill>
              <a:ln w="25400">
                <a:solidFill>
                  <a:schemeClr val="accent6"/>
                </a:solidFill>
              </a:ln>
            </p:spPr>
            <p:txBody>
              <a:bodyPr wrap="square" rtlCol="0">
                <a:spAutoFit/>
              </a:bodyPr>
              <a:lstStyle/>
              <a:p>
                <a:pPr algn="ctr"/>
                <a:r>
                  <a:rPr lang="en-US" b="1" dirty="0">
                    <a:solidFill>
                      <a:schemeClr val="accent2"/>
                    </a:solidFill>
                    <a:latin typeface="Courier New" panose="02070309020205020404" pitchFamily="49" charset="0"/>
                    <a:cs typeface="Courier New" panose="02070309020205020404" pitchFamily="49" charset="0"/>
                  </a:rPr>
                  <a:t>0x01</a:t>
                </a:r>
              </a:p>
            </p:txBody>
          </p:sp>
          <p:sp>
            <p:nvSpPr>
              <p:cNvPr id="35" name="TextBox 34">
                <a:extLst>
                  <a:ext uri="{FF2B5EF4-FFF2-40B4-BE49-F238E27FC236}">
                    <a16:creationId xmlns:a16="http://schemas.microsoft.com/office/drawing/2014/main" id="{8263AD19-AA56-614B-8593-DE282F8AE982}"/>
                  </a:ext>
                </a:extLst>
              </p:cNvPr>
              <p:cNvSpPr txBox="1"/>
              <p:nvPr/>
            </p:nvSpPr>
            <p:spPr>
              <a:xfrm>
                <a:off x="1490485" y="4185531"/>
                <a:ext cx="1287532" cy="369332"/>
              </a:xfrm>
              <a:prstGeom prst="rect">
                <a:avLst/>
              </a:prstGeom>
              <a:solidFill>
                <a:schemeClr val="accent1">
                  <a:lumMod val="20000"/>
                  <a:lumOff val="80000"/>
                </a:schemeClr>
              </a:solidFill>
              <a:ln w="25400">
                <a:solidFill>
                  <a:schemeClr val="accent6"/>
                </a:solidFill>
              </a:ln>
            </p:spPr>
            <p:txBody>
              <a:bodyPr wrap="square" rtlCol="0">
                <a:spAutoFit/>
              </a:bodyPr>
              <a:lstStyle/>
              <a:p>
                <a:pPr algn="ctr"/>
                <a:r>
                  <a:rPr lang="en-US" b="1" dirty="0">
                    <a:solidFill>
                      <a:schemeClr val="accent2"/>
                    </a:solidFill>
                    <a:latin typeface="Courier New" panose="02070309020205020404" pitchFamily="49" charset="0"/>
                    <a:cs typeface="Courier New" panose="02070309020205020404" pitchFamily="49" charset="0"/>
                  </a:rPr>
                  <a:t>0x02</a:t>
                </a:r>
              </a:p>
            </p:txBody>
          </p:sp>
          <p:sp>
            <p:nvSpPr>
              <p:cNvPr id="36" name="TextBox 35">
                <a:extLst>
                  <a:ext uri="{FF2B5EF4-FFF2-40B4-BE49-F238E27FC236}">
                    <a16:creationId xmlns:a16="http://schemas.microsoft.com/office/drawing/2014/main" id="{C39D7463-F434-8846-BF83-D27D67857854}"/>
                  </a:ext>
                </a:extLst>
              </p:cNvPr>
              <p:cNvSpPr txBox="1"/>
              <p:nvPr/>
            </p:nvSpPr>
            <p:spPr>
              <a:xfrm>
                <a:off x="191706" y="4185531"/>
                <a:ext cx="1287532" cy="369332"/>
              </a:xfrm>
              <a:prstGeom prst="rect">
                <a:avLst/>
              </a:prstGeom>
              <a:solidFill>
                <a:schemeClr val="accent1">
                  <a:lumMod val="20000"/>
                  <a:lumOff val="80000"/>
                </a:schemeClr>
              </a:solidFill>
              <a:ln w="25400">
                <a:solidFill>
                  <a:schemeClr val="accent6"/>
                </a:solidFill>
              </a:ln>
            </p:spPr>
            <p:txBody>
              <a:bodyPr wrap="square" rtlCol="0">
                <a:spAutoFit/>
              </a:bodyPr>
              <a:lstStyle/>
              <a:p>
                <a:pPr algn="ctr"/>
                <a:r>
                  <a:rPr lang="en-US" b="1" dirty="0">
                    <a:solidFill>
                      <a:schemeClr val="accent2"/>
                    </a:solidFill>
                    <a:latin typeface="Courier New" panose="02070309020205020404" pitchFamily="49" charset="0"/>
                    <a:cs typeface="Courier New" panose="02070309020205020404" pitchFamily="49" charset="0"/>
                  </a:rPr>
                  <a:t>0x03</a:t>
                </a:r>
              </a:p>
            </p:txBody>
          </p:sp>
          <p:sp>
            <p:nvSpPr>
              <p:cNvPr id="49" name="TextBox 48">
                <a:extLst>
                  <a:ext uri="{FF2B5EF4-FFF2-40B4-BE49-F238E27FC236}">
                    <a16:creationId xmlns:a16="http://schemas.microsoft.com/office/drawing/2014/main" id="{1B7AC729-CF09-BC41-97BE-163D381FA11A}"/>
                  </a:ext>
                </a:extLst>
              </p:cNvPr>
              <p:cNvSpPr txBox="1"/>
              <p:nvPr/>
            </p:nvSpPr>
            <p:spPr>
              <a:xfrm>
                <a:off x="4343463" y="1788657"/>
                <a:ext cx="889987" cy="338554"/>
              </a:xfrm>
              <a:prstGeom prst="rect">
                <a:avLst/>
              </a:prstGeom>
              <a:noFill/>
            </p:spPr>
            <p:txBody>
              <a:bodyPr wrap="none" rtlCol="0">
                <a:spAutoFit/>
              </a:bodyPr>
              <a:lstStyle/>
              <a:p>
                <a:r>
                  <a:rPr lang="en-US" sz="1600" b="1" dirty="0" err="1"/>
                  <a:t>LSByte</a:t>
                </a:r>
                <a:endParaRPr lang="en-US" sz="1600" b="1" dirty="0">
                  <a:solidFill>
                    <a:srgbClr val="F3753F"/>
                  </a:solidFill>
                </a:endParaRPr>
              </a:p>
            </p:txBody>
          </p:sp>
          <p:sp>
            <p:nvSpPr>
              <p:cNvPr id="50" name="TextBox 49">
                <a:extLst>
                  <a:ext uri="{FF2B5EF4-FFF2-40B4-BE49-F238E27FC236}">
                    <a16:creationId xmlns:a16="http://schemas.microsoft.com/office/drawing/2014/main" id="{3D622C52-5314-184C-9419-F29D25CE542A}"/>
                  </a:ext>
                </a:extLst>
              </p:cNvPr>
              <p:cNvSpPr txBox="1"/>
              <p:nvPr/>
            </p:nvSpPr>
            <p:spPr>
              <a:xfrm>
                <a:off x="289559" y="1725625"/>
                <a:ext cx="936475" cy="338554"/>
              </a:xfrm>
              <a:prstGeom prst="rect">
                <a:avLst/>
              </a:prstGeom>
              <a:noFill/>
            </p:spPr>
            <p:txBody>
              <a:bodyPr wrap="none" rtlCol="0">
                <a:spAutoFit/>
              </a:bodyPr>
              <a:lstStyle/>
              <a:p>
                <a:r>
                  <a:rPr lang="en-US" sz="1600" b="1" dirty="0" err="1"/>
                  <a:t>MSByte</a:t>
                </a:r>
                <a:endParaRPr lang="en-US" sz="1600" b="1" dirty="0">
                  <a:solidFill>
                    <a:srgbClr val="F3753F"/>
                  </a:solidFill>
                </a:endParaRPr>
              </a:p>
            </p:txBody>
          </p:sp>
          <p:sp>
            <p:nvSpPr>
              <p:cNvPr id="54" name="TextBox 53">
                <a:extLst>
                  <a:ext uri="{FF2B5EF4-FFF2-40B4-BE49-F238E27FC236}">
                    <a16:creationId xmlns:a16="http://schemas.microsoft.com/office/drawing/2014/main" id="{487907F4-EC02-B247-BFC3-71512CF5A03B}"/>
                  </a:ext>
                </a:extLst>
              </p:cNvPr>
              <p:cNvSpPr txBox="1"/>
              <p:nvPr/>
            </p:nvSpPr>
            <p:spPr>
              <a:xfrm>
                <a:off x="4155358" y="4588253"/>
                <a:ext cx="1322798" cy="338554"/>
              </a:xfrm>
              <a:prstGeom prst="rect">
                <a:avLst/>
              </a:prstGeom>
              <a:noFill/>
            </p:spPr>
            <p:txBody>
              <a:bodyPr wrap="none" rtlCol="0">
                <a:spAutoFit/>
              </a:bodyPr>
              <a:lstStyle/>
              <a:p>
                <a:r>
                  <a:rPr lang="en-US" sz="1600" b="1" dirty="0"/>
                  <a:t>0x</a:t>
                </a:r>
                <a:r>
                  <a:rPr lang="en-US" sz="1600" b="1" dirty="0">
                    <a:solidFill>
                      <a:srgbClr val="00B050"/>
                    </a:solidFill>
                  </a:rPr>
                  <a:t>1234568</a:t>
                </a:r>
                <a:r>
                  <a:rPr lang="en-US" sz="1600" b="1" dirty="0">
                    <a:solidFill>
                      <a:srgbClr val="F3753F"/>
                    </a:solidFill>
                  </a:rPr>
                  <a:t>0</a:t>
                </a:r>
              </a:p>
            </p:txBody>
          </p:sp>
          <p:sp>
            <p:nvSpPr>
              <p:cNvPr id="55" name="TextBox 54">
                <a:extLst>
                  <a:ext uri="{FF2B5EF4-FFF2-40B4-BE49-F238E27FC236}">
                    <a16:creationId xmlns:a16="http://schemas.microsoft.com/office/drawing/2014/main" id="{29B76390-B27E-8143-ADB4-9261185947D7}"/>
                  </a:ext>
                </a:extLst>
              </p:cNvPr>
              <p:cNvSpPr txBox="1"/>
              <p:nvPr/>
            </p:nvSpPr>
            <p:spPr>
              <a:xfrm>
                <a:off x="2881915" y="4588253"/>
                <a:ext cx="1322798" cy="338554"/>
              </a:xfrm>
              <a:prstGeom prst="rect">
                <a:avLst/>
              </a:prstGeom>
              <a:noFill/>
            </p:spPr>
            <p:txBody>
              <a:bodyPr wrap="none" rtlCol="0">
                <a:spAutoFit/>
              </a:bodyPr>
              <a:lstStyle/>
              <a:p>
                <a:r>
                  <a:rPr lang="en-US" sz="1600" b="1" dirty="0">
                    <a:solidFill>
                      <a:srgbClr val="00B050"/>
                    </a:solidFill>
                  </a:rPr>
                  <a:t>0x1234568</a:t>
                </a:r>
                <a:r>
                  <a:rPr lang="en-US" sz="1600" b="1" dirty="0">
                    <a:solidFill>
                      <a:srgbClr val="F37440"/>
                    </a:solidFill>
                  </a:rPr>
                  <a:t>1</a:t>
                </a:r>
              </a:p>
            </p:txBody>
          </p:sp>
          <p:sp>
            <p:nvSpPr>
              <p:cNvPr id="56" name="TextBox 55">
                <a:extLst>
                  <a:ext uri="{FF2B5EF4-FFF2-40B4-BE49-F238E27FC236}">
                    <a16:creationId xmlns:a16="http://schemas.microsoft.com/office/drawing/2014/main" id="{015E34BF-BD5F-0A47-B626-AB0CAA7B2B22}"/>
                  </a:ext>
                </a:extLst>
              </p:cNvPr>
              <p:cNvSpPr txBox="1"/>
              <p:nvPr/>
            </p:nvSpPr>
            <p:spPr>
              <a:xfrm>
                <a:off x="1546046" y="4588253"/>
                <a:ext cx="1322798" cy="338554"/>
              </a:xfrm>
              <a:prstGeom prst="rect">
                <a:avLst/>
              </a:prstGeom>
              <a:noFill/>
            </p:spPr>
            <p:txBody>
              <a:bodyPr wrap="none" rtlCol="0">
                <a:spAutoFit/>
              </a:bodyPr>
              <a:lstStyle/>
              <a:p>
                <a:r>
                  <a:rPr lang="en-US" sz="1600" b="1" dirty="0">
                    <a:solidFill>
                      <a:srgbClr val="00B050"/>
                    </a:solidFill>
                  </a:rPr>
                  <a:t>0x1234568</a:t>
                </a:r>
                <a:r>
                  <a:rPr lang="en-US" sz="1600" b="1" dirty="0">
                    <a:solidFill>
                      <a:srgbClr val="F37440"/>
                    </a:solidFill>
                  </a:rPr>
                  <a:t>2</a:t>
                </a:r>
              </a:p>
            </p:txBody>
          </p:sp>
          <p:sp>
            <p:nvSpPr>
              <p:cNvPr id="57" name="TextBox 56">
                <a:extLst>
                  <a:ext uri="{FF2B5EF4-FFF2-40B4-BE49-F238E27FC236}">
                    <a16:creationId xmlns:a16="http://schemas.microsoft.com/office/drawing/2014/main" id="{ECA75EBF-EBC3-BD4C-87E5-6DD73F813165}"/>
                  </a:ext>
                </a:extLst>
              </p:cNvPr>
              <p:cNvSpPr txBox="1"/>
              <p:nvPr/>
            </p:nvSpPr>
            <p:spPr>
              <a:xfrm>
                <a:off x="210177" y="4588253"/>
                <a:ext cx="1322798" cy="338554"/>
              </a:xfrm>
              <a:prstGeom prst="rect">
                <a:avLst/>
              </a:prstGeom>
              <a:noFill/>
            </p:spPr>
            <p:txBody>
              <a:bodyPr wrap="none" rtlCol="0">
                <a:spAutoFit/>
              </a:bodyPr>
              <a:lstStyle/>
              <a:p>
                <a:r>
                  <a:rPr lang="en-US" sz="1600" b="1" dirty="0">
                    <a:solidFill>
                      <a:srgbClr val="00B050"/>
                    </a:solidFill>
                  </a:rPr>
                  <a:t>0x1234568</a:t>
                </a:r>
                <a:r>
                  <a:rPr lang="en-US" sz="1600" b="1" dirty="0">
                    <a:solidFill>
                      <a:srgbClr val="F37440"/>
                    </a:solidFill>
                  </a:rPr>
                  <a:t>3</a:t>
                </a:r>
              </a:p>
            </p:txBody>
          </p:sp>
          <p:sp>
            <p:nvSpPr>
              <p:cNvPr id="67" name="Right Brace 66">
                <a:extLst>
                  <a:ext uri="{FF2B5EF4-FFF2-40B4-BE49-F238E27FC236}">
                    <a16:creationId xmlns:a16="http://schemas.microsoft.com/office/drawing/2014/main" id="{70FE0908-61B0-DE4D-BA36-49CF6FFD0491}"/>
                  </a:ext>
                </a:extLst>
              </p:cNvPr>
              <p:cNvSpPr/>
              <p:nvPr/>
            </p:nvSpPr>
            <p:spPr>
              <a:xfrm rot="16200000">
                <a:off x="2497303" y="-893379"/>
                <a:ext cx="646825" cy="5115332"/>
              </a:xfrm>
              <a:prstGeom prst="rightBrace">
                <a:avLst>
                  <a:gd name="adj1" fmla="val 8333"/>
                  <a:gd name="adj2" fmla="val 49810"/>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8" name="TextBox 67">
                <a:extLst>
                  <a:ext uri="{FF2B5EF4-FFF2-40B4-BE49-F238E27FC236}">
                    <a16:creationId xmlns:a16="http://schemas.microsoft.com/office/drawing/2014/main" id="{15FB44C1-5288-5647-82D1-E67E4A59889C}"/>
                  </a:ext>
                </a:extLst>
              </p:cNvPr>
              <p:cNvSpPr txBox="1"/>
              <p:nvPr/>
            </p:nvSpPr>
            <p:spPr>
              <a:xfrm>
                <a:off x="858858" y="751599"/>
                <a:ext cx="3998000" cy="646331"/>
              </a:xfrm>
              <a:prstGeom prst="rect">
                <a:avLst/>
              </a:prstGeom>
              <a:noFill/>
            </p:spPr>
            <p:txBody>
              <a:bodyPr wrap="square" rtlCol="0">
                <a:spAutoFit/>
              </a:bodyPr>
              <a:lstStyle/>
              <a:p>
                <a:pPr algn="ctr"/>
                <a:r>
                  <a:rPr lang="en-US" b="1" dirty="0">
                    <a:solidFill>
                      <a:schemeClr val="accent5"/>
                    </a:solidFill>
                  </a:rPr>
                  <a:t>Contents of Memory</a:t>
                </a:r>
              </a:p>
              <a:p>
                <a:pPr algn="ctr"/>
                <a:r>
                  <a:rPr lang="en-US" b="1" dirty="0">
                    <a:solidFill>
                      <a:schemeClr val="accent5"/>
                    </a:solidFill>
                  </a:rPr>
                  <a:t>One 32-bit (4 byte) word per row</a:t>
                </a:r>
              </a:p>
            </p:txBody>
          </p:sp>
          <p:sp>
            <p:nvSpPr>
              <p:cNvPr id="95" name="Oval 94">
                <a:extLst>
                  <a:ext uri="{FF2B5EF4-FFF2-40B4-BE49-F238E27FC236}">
                    <a16:creationId xmlns:a16="http://schemas.microsoft.com/office/drawing/2014/main" id="{348B005A-0A32-164F-8B76-3E15A9C0A799}"/>
                  </a:ext>
                </a:extLst>
              </p:cNvPr>
              <p:cNvSpPr/>
              <p:nvPr/>
            </p:nvSpPr>
            <p:spPr>
              <a:xfrm>
                <a:off x="4699367" y="2115273"/>
                <a:ext cx="88995" cy="88995"/>
              </a:xfrm>
              <a:prstGeom prst="ellipse">
                <a:avLst/>
              </a:prstGeom>
              <a:solidFill>
                <a:schemeClr val="accent6"/>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654FD219-E077-074F-A036-FD1BF904A363}"/>
                  </a:ext>
                </a:extLst>
              </p:cNvPr>
              <p:cNvSpPr/>
              <p:nvPr/>
            </p:nvSpPr>
            <p:spPr>
              <a:xfrm>
                <a:off x="3480933" y="2115273"/>
                <a:ext cx="88995" cy="88995"/>
              </a:xfrm>
              <a:prstGeom prst="ellipse">
                <a:avLst/>
              </a:prstGeom>
              <a:solidFill>
                <a:schemeClr val="accent6"/>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EA7952FE-C0D0-D94F-BB6D-D1E453CA7DD5}"/>
                  </a:ext>
                </a:extLst>
              </p:cNvPr>
              <p:cNvSpPr/>
              <p:nvPr/>
            </p:nvSpPr>
            <p:spPr>
              <a:xfrm>
                <a:off x="2042021" y="2115273"/>
                <a:ext cx="88995" cy="88995"/>
              </a:xfrm>
              <a:prstGeom prst="ellipse">
                <a:avLst/>
              </a:prstGeom>
              <a:solidFill>
                <a:schemeClr val="accent6"/>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A307E543-356C-9F4B-B4E1-0D381DBA3617}"/>
                  </a:ext>
                </a:extLst>
              </p:cNvPr>
              <p:cNvSpPr/>
              <p:nvPr/>
            </p:nvSpPr>
            <p:spPr>
              <a:xfrm>
                <a:off x="668802" y="2115273"/>
                <a:ext cx="88995" cy="88995"/>
              </a:xfrm>
              <a:prstGeom prst="ellipse">
                <a:avLst/>
              </a:prstGeom>
              <a:solidFill>
                <a:schemeClr val="accent6"/>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a:extLst>
                  <a:ext uri="{FF2B5EF4-FFF2-40B4-BE49-F238E27FC236}">
                    <a16:creationId xmlns:a16="http://schemas.microsoft.com/office/drawing/2014/main" id="{5B7C8F08-4C09-0545-96DE-9869455811F4}"/>
                  </a:ext>
                </a:extLst>
              </p:cNvPr>
              <p:cNvSpPr txBox="1"/>
              <p:nvPr/>
            </p:nvSpPr>
            <p:spPr>
              <a:xfrm>
                <a:off x="5362771" y="4244604"/>
                <a:ext cx="1322798" cy="338554"/>
              </a:xfrm>
              <a:prstGeom prst="rect">
                <a:avLst/>
              </a:prstGeom>
              <a:noFill/>
            </p:spPr>
            <p:txBody>
              <a:bodyPr wrap="none" rtlCol="0">
                <a:spAutoFit/>
              </a:bodyPr>
              <a:lstStyle/>
              <a:p>
                <a:r>
                  <a:rPr lang="en-US" sz="1600" b="1" dirty="0">
                    <a:solidFill>
                      <a:srgbClr val="FF0000"/>
                    </a:solidFill>
                  </a:rPr>
                  <a:t>0x12345680</a:t>
                </a:r>
              </a:p>
            </p:txBody>
          </p:sp>
          <p:sp>
            <p:nvSpPr>
              <p:cNvPr id="114" name="TextBox 113">
                <a:extLst>
                  <a:ext uri="{FF2B5EF4-FFF2-40B4-BE49-F238E27FC236}">
                    <a16:creationId xmlns:a16="http://schemas.microsoft.com/office/drawing/2014/main" id="{CB8DC386-310B-BA45-BC77-8B8DB32A91EC}"/>
                  </a:ext>
                </a:extLst>
              </p:cNvPr>
              <p:cNvSpPr txBox="1"/>
              <p:nvPr/>
            </p:nvSpPr>
            <p:spPr>
              <a:xfrm>
                <a:off x="5325553" y="3816548"/>
                <a:ext cx="1322798" cy="338554"/>
              </a:xfrm>
              <a:prstGeom prst="rect">
                <a:avLst/>
              </a:prstGeom>
              <a:noFill/>
            </p:spPr>
            <p:txBody>
              <a:bodyPr wrap="none" rtlCol="0">
                <a:spAutoFit/>
              </a:bodyPr>
              <a:lstStyle/>
              <a:p>
                <a:r>
                  <a:rPr lang="en-US" sz="1600" b="1" dirty="0">
                    <a:solidFill>
                      <a:schemeClr val="accent6"/>
                    </a:solidFill>
                  </a:rPr>
                  <a:t>0x12345684</a:t>
                </a:r>
              </a:p>
            </p:txBody>
          </p:sp>
          <p:sp>
            <p:nvSpPr>
              <p:cNvPr id="16" name="TextBox 15">
                <a:extLst>
                  <a:ext uri="{FF2B5EF4-FFF2-40B4-BE49-F238E27FC236}">
                    <a16:creationId xmlns:a16="http://schemas.microsoft.com/office/drawing/2014/main" id="{CD703259-2A13-FA4B-96A1-55B40E10FB13}"/>
                  </a:ext>
                </a:extLst>
              </p:cNvPr>
              <p:cNvSpPr txBox="1"/>
              <p:nvPr/>
            </p:nvSpPr>
            <p:spPr>
              <a:xfrm>
                <a:off x="3946968" y="4965155"/>
                <a:ext cx="1531188" cy="369332"/>
              </a:xfrm>
              <a:prstGeom prst="rect">
                <a:avLst/>
              </a:prstGeom>
              <a:noFill/>
              <a:ln w="31750">
                <a:solidFill>
                  <a:schemeClr val="accent1"/>
                </a:solidFill>
              </a:ln>
            </p:spPr>
            <p:txBody>
              <a:bodyPr wrap="none" rtlCol="0">
                <a:spAutoFit/>
              </a:bodyPr>
              <a:lstStyle/>
              <a:p>
                <a:r>
                  <a:rPr lang="en-US" dirty="0">
                    <a:solidFill>
                      <a:srgbClr val="0070C0"/>
                    </a:solidFill>
                  </a:rPr>
                  <a:t>Byte address</a:t>
                </a:r>
              </a:p>
            </p:txBody>
          </p:sp>
          <p:sp>
            <p:nvSpPr>
              <p:cNvPr id="84" name="TextBox 83">
                <a:extLst>
                  <a:ext uri="{FF2B5EF4-FFF2-40B4-BE49-F238E27FC236}">
                    <a16:creationId xmlns:a16="http://schemas.microsoft.com/office/drawing/2014/main" id="{7CB9648F-8625-6F4E-A017-C451981ADDE6}"/>
                  </a:ext>
                </a:extLst>
              </p:cNvPr>
              <p:cNvSpPr txBox="1"/>
              <p:nvPr/>
            </p:nvSpPr>
            <p:spPr>
              <a:xfrm>
                <a:off x="4081025" y="3421294"/>
                <a:ext cx="1287532" cy="369332"/>
              </a:xfrm>
              <a:prstGeom prst="rect">
                <a:avLst/>
              </a:prstGeom>
              <a:solidFill>
                <a:schemeClr val="bg1">
                  <a:lumMod val="95000"/>
                </a:schemeClr>
              </a:solidFill>
              <a:ln w="25400">
                <a:solidFill>
                  <a:schemeClr val="accent6"/>
                </a:solidFill>
              </a:ln>
            </p:spPr>
            <p:txBody>
              <a:bodyPr wrap="square" rtlCol="0">
                <a:spAutoFit/>
              </a:bodyPr>
              <a:lstStyle/>
              <a:p>
                <a:pPr algn="ctr"/>
                <a:endParaRPr lang="en-US" b="1" dirty="0">
                  <a:solidFill>
                    <a:schemeClr val="accent2"/>
                  </a:solidFill>
                  <a:latin typeface="Courier New" panose="02070309020205020404" pitchFamily="49" charset="0"/>
                  <a:cs typeface="Courier New" panose="02070309020205020404" pitchFamily="49" charset="0"/>
                </a:endParaRPr>
              </a:p>
            </p:txBody>
          </p:sp>
          <p:sp>
            <p:nvSpPr>
              <p:cNvPr id="85" name="TextBox 84">
                <a:extLst>
                  <a:ext uri="{FF2B5EF4-FFF2-40B4-BE49-F238E27FC236}">
                    <a16:creationId xmlns:a16="http://schemas.microsoft.com/office/drawing/2014/main" id="{4FDC3212-5630-9244-A992-5A57B894A165}"/>
                  </a:ext>
                </a:extLst>
              </p:cNvPr>
              <p:cNvSpPr txBox="1"/>
              <p:nvPr/>
            </p:nvSpPr>
            <p:spPr>
              <a:xfrm>
                <a:off x="2793493" y="3421294"/>
                <a:ext cx="1287532" cy="369332"/>
              </a:xfrm>
              <a:prstGeom prst="rect">
                <a:avLst/>
              </a:prstGeom>
              <a:solidFill>
                <a:schemeClr val="bg1">
                  <a:lumMod val="95000"/>
                </a:schemeClr>
              </a:solidFill>
              <a:ln w="25400">
                <a:solidFill>
                  <a:schemeClr val="accent6"/>
                </a:solidFill>
              </a:ln>
            </p:spPr>
            <p:txBody>
              <a:bodyPr wrap="square" rtlCol="0">
                <a:spAutoFit/>
              </a:bodyPr>
              <a:lstStyle/>
              <a:p>
                <a:pPr algn="ctr"/>
                <a:endParaRPr lang="en-US" b="1" dirty="0">
                  <a:solidFill>
                    <a:schemeClr val="accent2"/>
                  </a:solidFill>
                  <a:latin typeface="Courier New" panose="02070309020205020404" pitchFamily="49" charset="0"/>
                  <a:cs typeface="Courier New" panose="02070309020205020404" pitchFamily="49" charset="0"/>
                </a:endParaRPr>
              </a:p>
            </p:txBody>
          </p:sp>
          <p:sp>
            <p:nvSpPr>
              <p:cNvPr id="86" name="TextBox 85">
                <a:extLst>
                  <a:ext uri="{FF2B5EF4-FFF2-40B4-BE49-F238E27FC236}">
                    <a16:creationId xmlns:a16="http://schemas.microsoft.com/office/drawing/2014/main" id="{CAE340E7-F1EF-0D41-B602-29A9B48FE04F}"/>
                  </a:ext>
                </a:extLst>
              </p:cNvPr>
              <p:cNvSpPr txBox="1"/>
              <p:nvPr/>
            </p:nvSpPr>
            <p:spPr>
              <a:xfrm>
                <a:off x="1498223" y="3421294"/>
                <a:ext cx="1287532" cy="369332"/>
              </a:xfrm>
              <a:prstGeom prst="rect">
                <a:avLst/>
              </a:prstGeom>
              <a:solidFill>
                <a:schemeClr val="bg1">
                  <a:lumMod val="95000"/>
                </a:schemeClr>
              </a:solidFill>
              <a:ln w="25400">
                <a:solidFill>
                  <a:schemeClr val="accent6"/>
                </a:solidFill>
              </a:ln>
            </p:spPr>
            <p:txBody>
              <a:bodyPr wrap="square" rtlCol="0">
                <a:spAutoFit/>
              </a:bodyPr>
              <a:lstStyle/>
              <a:p>
                <a:pPr algn="ctr"/>
                <a:endParaRPr lang="en-US" b="1" dirty="0">
                  <a:solidFill>
                    <a:schemeClr val="accent2"/>
                  </a:solidFill>
                  <a:latin typeface="Courier New" panose="02070309020205020404" pitchFamily="49" charset="0"/>
                  <a:cs typeface="Courier New" panose="02070309020205020404" pitchFamily="49" charset="0"/>
                </a:endParaRPr>
              </a:p>
            </p:txBody>
          </p:sp>
          <p:sp>
            <p:nvSpPr>
              <p:cNvPr id="87" name="TextBox 86">
                <a:extLst>
                  <a:ext uri="{FF2B5EF4-FFF2-40B4-BE49-F238E27FC236}">
                    <a16:creationId xmlns:a16="http://schemas.microsoft.com/office/drawing/2014/main" id="{41BC8A73-CC32-694A-98BA-A46CB18E06D0}"/>
                  </a:ext>
                </a:extLst>
              </p:cNvPr>
              <p:cNvSpPr txBox="1"/>
              <p:nvPr/>
            </p:nvSpPr>
            <p:spPr>
              <a:xfrm>
                <a:off x="198523" y="3420298"/>
                <a:ext cx="1287532" cy="369332"/>
              </a:xfrm>
              <a:prstGeom prst="rect">
                <a:avLst/>
              </a:prstGeom>
              <a:solidFill>
                <a:schemeClr val="bg1">
                  <a:lumMod val="95000"/>
                </a:schemeClr>
              </a:solidFill>
              <a:ln w="25400">
                <a:solidFill>
                  <a:schemeClr val="accent6"/>
                </a:solidFill>
              </a:ln>
            </p:spPr>
            <p:txBody>
              <a:bodyPr wrap="square" rtlCol="0">
                <a:spAutoFit/>
              </a:bodyPr>
              <a:lstStyle/>
              <a:p>
                <a:pPr algn="ctr"/>
                <a:endParaRPr lang="en-US" b="1" dirty="0">
                  <a:solidFill>
                    <a:schemeClr val="accent2"/>
                  </a:solidFill>
                  <a:latin typeface="Courier New" panose="02070309020205020404" pitchFamily="49" charset="0"/>
                  <a:cs typeface="Courier New" panose="02070309020205020404" pitchFamily="49" charset="0"/>
                </a:endParaRPr>
              </a:p>
            </p:txBody>
          </p:sp>
          <p:sp>
            <p:nvSpPr>
              <p:cNvPr id="88" name="TextBox 87">
                <a:extLst>
                  <a:ext uri="{FF2B5EF4-FFF2-40B4-BE49-F238E27FC236}">
                    <a16:creationId xmlns:a16="http://schemas.microsoft.com/office/drawing/2014/main" id="{CFA77968-A37E-394D-923B-9641030B6951}"/>
                  </a:ext>
                </a:extLst>
              </p:cNvPr>
              <p:cNvSpPr txBox="1"/>
              <p:nvPr/>
            </p:nvSpPr>
            <p:spPr>
              <a:xfrm>
                <a:off x="4087312" y="3049487"/>
                <a:ext cx="1287532" cy="369332"/>
              </a:xfrm>
              <a:prstGeom prst="rect">
                <a:avLst/>
              </a:prstGeom>
              <a:solidFill>
                <a:schemeClr val="bg1">
                  <a:lumMod val="95000"/>
                </a:schemeClr>
              </a:solidFill>
              <a:ln w="25400">
                <a:solidFill>
                  <a:schemeClr val="accent6"/>
                </a:solidFill>
              </a:ln>
            </p:spPr>
            <p:txBody>
              <a:bodyPr wrap="square" rtlCol="0">
                <a:spAutoFit/>
              </a:bodyPr>
              <a:lstStyle/>
              <a:p>
                <a:pPr algn="ctr"/>
                <a:endParaRPr lang="en-US" b="1" dirty="0">
                  <a:solidFill>
                    <a:schemeClr val="accent2"/>
                  </a:solidFill>
                  <a:latin typeface="Courier New" panose="02070309020205020404" pitchFamily="49" charset="0"/>
                  <a:cs typeface="Courier New" panose="02070309020205020404" pitchFamily="49" charset="0"/>
                </a:endParaRPr>
              </a:p>
            </p:txBody>
          </p:sp>
          <p:sp>
            <p:nvSpPr>
              <p:cNvPr id="92" name="TextBox 91">
                <a:extLst>
                  <a:ext uri="{FF2B5EF4-FFF2-40B4-BE49-F238E27FC236}">
                    <a16:creationId xmlns:a16="http://schemas.microsoft.com/office/drawing/2014/main" id="{10D19C4C-1097-8142-A74F-3FC2A6C10994}"/>
                  </a:ext>
                </a:extLst>
              </p:cNvPr>
              <p:cNvSpPr txBox="1"/>
              <p:nvPr/>
            </p:nvSpPr>
            <p:spPr>
              <a:xfrm>
                <a:off x="2799780" y="3049487"/>
                <a:ext cx="1287532" cy="369332"/>
              </a:xfrm>
              <a:prstGeom prst="rect">
                <a:avLst/>
              </a:prstGeom>
              <a:solidFill>
                <a:schemeClr val="bg1">
                  <a:lumMod val="95000"/>
                </a:schemeClr>
              </a:solidFill>
              <a:ln w="25400">
                <a:solidFill>
                  <a:schemeClr val="accent6"/>
                </a:solidFill>
              </a:ln>
            </p:spPr>
            <p:txBody>
              <a:bodyPr wrap="square" rtlCol="0">
                <a:spAutoFit/>
              </a:bodyPr>
              <a:lstStyle/>
              <a:p>
                <a:pPr algn="ctr"/>
                <a:endParaRPr lang="en-US" b="1" dirty="0">
                  <a:solidFill>
                    <a:schemeClr val="accent2"/>
                  </a:solidFill>
                  <a:latin typeface="Courier New" panose="02070309020205020404" pitchFamily="49" charset="0"/>
                  <a:cs typeface="Courier New" panose="02070309020205020404" pitchFamily="49" charset="0"/>
                </a:endParaRPr>
              </a:p>
            </p:txBody>
          </p:sp>
          <p:sp>
            <p:nvSpPr>
              <p:cNvPr id="119" name="TextBox 118">
                <a:extLst>
                  <a:ext uri="{FF2B5EF4-FFF2-40B4-BE49-F238E27FC236}">
                    <a16:creationId xmlns:a16="http://schemas.microsoft.com/office/drawing/2014/main" id="{DA99DFC4-7903-6F4B-8A17-E556148C5BA6}"/>
                  </a:ext>
                </a:extLst>
              </p:cNvPr>
              <p:cNvSpPr txBox="1"/>
              <p:nvPr/>
            </p:nvSpPr>
            <p:spPr>
              <a:xfrm>
                <a:off x="1504510" y="3049487"/>
                <a:ext cx="1287532" cy="369332"/>
              </a:xfrm>
              <a:prstGeom prst="rect">
                <a:avLst/>
              </a:prstGeom>
              <a:solidFill>
                <a:schemeClr val="bg1">
                  <a:lumMod val="95000"/>
                </a:schemeClr>
              </a:solidFill>
              <a:ln w="25400">
                <a:solidFill>
                  <a:schemeClr val="accent6"/>
                </a:solidFill>
              </a:ln>
            </p:spPr>
            <p:txBody>
              <a:bodyPr wrap="square" rtlCol="0">
                <a:spAutoFit/>
              </a:bodyPr>
              <a:lstStyle/>
              <a:p>
                <a:pPr algn="ctr"/>
                <a:endParaRPr lang="en-US" b="1" dirty="0">
                  <a:solidFill>
                    <a:schemeClr val="accent2"/>
                  </a:solidFill>
                  <a:latin typeface="Courier New" panose="02070309020205020404" pitchFamily="49" charset="0"/>
                  <a:cs typeface="Courier New" panose="02070309020205020404" pitchFamily="49" charset="0"/>
                </a:endParaRPr>
              </a:p>
            </p:txBody>
          </p:sp>
          <p:sp>
            <p:nvSpPr>
              <p:cNvPr id="122" name="TextBox 121">
                <a:extLst>
                  <a:ext uri="{FF2B5EF4-FFF2-40B4-BE49-F238E27FC236}">
                    <a16:creationId xmlns:a16="http://schemas.microsoft.com/office/drawing/2014/main" id="{83817E03-C4F0-6F48-A91D-C39AF7CDA112}"/>
                  </a:ext>
                </a:extLst>
              </p:cNvPr>
              <p:cNvSpPr txBox="1"/>
              <p:nvPr/>
            </p:nvSpPr>
            <p:spPr>
              <a:xfrm>
                <a:off x="204810" y="3048491"/>
                <a:ext cx="1287532" cy="369332"/>
              </a:xfrm>
              <a:prstGeom prst="rect">
                <a:avLst/>
              </a:prstGeom>
              <a:solidFill>
                <a:schemeClr val="bg1">
                  <a:lumMod val="95000"/>
                </a:schemeClr>
              </a:solidFill>
              <a:ln w="25400">
                <a:solidFill>
                  <a:schemeClr val="accent6"/>
                </a:solidFill>
              </a:ln>
            </p:spPr>
            <p:txBody>
              <a:bodyPr wrap="square" rtlCol="0">
                <a:spAutoFit/>
              </a:bodyPr>
              <a:lstStyle/>
              <a:p>
                <a:pPr algn="ctr"/>
                <a:endParaRPr lang="en-US" b="1" dirty="0">
                  <a:solidFill>
                    <a:schemeClr val="accent2"/>
                  </a:solidFill>
                  <a:latin typeface="Courier New" panose="02070309020205020404" pitchFamily="49" charset="0"/>
                  <a:cs typeface="Courier New" panose="02070309020205020404" pitchFamily="49" charset="0"/>
                </a:endParaRPr>
              </a:p>
            </p:txBody>
          </p:sp>
          <p:sp>
            <p:nvSpPr>
              <p:cNvPr id="124" name="TextBox 123">
                <a:extLst>
                  <a:ext uri="{FF2B5EF4-FFF2-40B4-BE49-F238E27FC236}">
                    <a16:creationId xmlns:a16="http://schemas.microsoft.com/office/drawing/2014/main" id="{2ED31768-BDC3-AE47-8948-9A2B0DA5B9B0}"/>
                  </a:ext>
                </a:extLst>
              </p:cNvPr>
              <p:cNvSpPr txBox="1"/>
              <p:nvPr/>
            </p:nvSpPr>
            <p:spPr>
              <a:xfrm>
                <a:off x="4087535" y="2683622"/>
                <a:ext cx="1287532" cy="369332"/>
              </a:xfrm>
              <a:prstGeom prst="rect">
                <a:avLst/>
              </a:prstGeom>
              <a:solidFill>
                <a:schemeClr val="bg1">
                  <a:lumMod val="95000"/>
                </a:schemeClr>
              </a:solidFill>
              <a:ln w="25400">
                <a:solidFill>
                  <a:schemeClr val="accent6"/>
                </a:solidFill>
              </a:ln>
            </p:spPr>
            <p:txBody>
              <a:bodyPr wrap="square" rtlCol="0">
                <a:spAutoFit/>
              </a:bodyPr>
              <a:lstStyle/>
              <a:p>
                <a:pPr algn="ctr"/>
                <a:endParaRPr lang="en-US" b="1" dirty="0">
                  <a:solidFill>
                    <a:schemeClr val="accent2"/>
                  </a:solidFill>
                  <a:latin typeface="Courier New" panose="02070309020205020404" pitchFamily="49" charset="0"/>
                  <a:cs typeface="Courier New" panose="02070309020205020404" pitchFamily="49" charset="0"/>
                </a:endParaRPr>
              </a:p>
            </p:txBody>
          </p:sp>
          <p:sp>
            <p:nvSpPr>
              <p:cNvPr id="125" name="TextBox 124">
                <a:extLst>
                  <a:ext uri="{FF2B5EF4-FFF2-40B4-BE49-F238E27FC236}">
                    <a16:creationId xmlns:a16="http://schemas.microsoft.com/office/drawing/2014/main" id="{4ACD4C3C-92F9-3C49-999E-FE030477F8FF}"/>
                  </a:ext>
                </a:extLst>
              </p:cNvPr>
              <p:cNvSpPr txBox="1"/>
              <p:nvPr/>
            </p:nvSpPr>
            <p:spPr>
              <a:xfrm>
                <a:off x="2800003" y="2683622"/>
                <a:ext cx="1287532" cy="369332"/>
              </a:xfrm>
              <a:prstGeom prst="rect">
                <a:avLst/>
              </a:prstGeom>
              <a:solidFill>
                <a:schemeClr val="bg1">
                  <a:lumMod val="95000"/>
                </a:schemeClr>
              </a:solidFill>
              <a:ln w="25400">
                <a:solidFill>
                  <a:schemeClr val="accent6"/>
                </a:solidFill>
              </a:ln>
            </p:spPr>
            <p:txBody>
              <a:bodyPr wrap="square" rtlCol="0">
                <a:spAutoFit/>
              </a:bodyPr>
              <a:lstStyle/>
              <a:p>
                <a:pPr algn="ctr"/>
                <a:endParaRPr lang="en-US" b="1" dirty="0">
                  <a:solidFill>
                    <a:schemeClr val="accent2"/>
                  </a:solidFill>
                  <a:latin typeface="Courier New" panose="02070309020205020404" pitchFamily="49" charset="0"/>
                  <a:cs typeface="Courier New" panose="02070309020205020404" pitchFamily="49" charset="0"/>
                </a:endParaRPr>
              </a:p>
            </p:txBody>
          </p:sp>
          <p:sp>
            <p:nvSpPr>
              <p:cNvPr id="126" name="TextBox 125">
                <a:extLst>
                  <a:ext uri="{FF2B5EF4-FFF2-40B4-BE49-F238E27FC236}">
                    <a16:creationId xmlns:a16="http://schemas.microsoft.com/office/drawing/2014/main" id="{2536F92C-ABA1-1F48-818B-BA28A57227FA}"/>
                  </a:ext>
                </a:extLst>
              </p:cNvPr>
              <p:cNvSpPr txBox="1"/>
              <p:nvPr/>
            </p:nvSpPr>
            <p:spPr>
              <a:xfrm>
                <a:off x="1504733" y="2683622"/>
                <a:ext cx="1287532" cy="369332"/>
              </a:xfrm>
              <a:prstGeom prst="rect">
                <a:avLst/>
              </a:prstGeom>
              <a:solidFill>
                <a:schemeClr val="bg1">
                  <a:lumMod val="95000"/>
                </a:schemeClr>
              </a:solidFill>
              <a:ln w="25400">
                <a:solidFill>
                  <a:schemeClr val="accent6"/>
                </a:solidFill>
              </a:ln>
            </p:spPr>
            <p:txBody>
              <a:bodyPr wrap="square" rtlCol="0">
                <a:spAutoFit/>
              </a:bodyPr>
              <a:lstStyle/>
              <a:p>
                <a:pPr algn="ctr"/>
                <a:endParaRPr lang="en-US" b="1" dirty="0">
                  <a:solidFill>
                    <a:schemeClr val="accent2"/>
                  </a:solidFill>
                  <a:latin typeface="Courier New" panose="02070309020205020404" pitchFamily="49" charset="0"/>
                  <a:cs typeface="Courier New" panose="02070309020205020404" pitchFamily="49" charset="0"/>
                </a:endParaRPr>
              </a:p>
            </p:txBody>
          </p:sp>
          <p:sp>
            <p:nvSpPr>
              <p:cNvPr id="127" name="TextBox 126">
                <a:extLst>
                  <a:ext uri="{FF2B5EF4-FFF2-40B4-BE49-F238E27FC236}">
                    <a16:creationId xmlns:a16="http://schemas.microsoft.com/office/drawing/2014/main" id="{561276F7-BB66-D143-B05D-A7AF18AB1F16}"/>
                  </a:ext>
                </a:extLst>
              </p:cNvPr>
              <p:cNvSpPr txBox="1"/>
              <p:nvPr/>
            </p:nvSpPr>
            <p:spPr>
              <a:xfrm>
                <a:off x="205033" y="2682626"/>
                <a:ext cx="1287532" cy="369332"/>
              </a:xfrm>
              <a:prstGeom prst="rect">
                <a:avLst/>
              </a:prstGeom>
              <a:solidFill>
                <a:schemeClr val="bg1">
                  <a:lumMod val="95000"/>
                </a:schemeClr>
              </a:solidFill>
              <a:ln w="25400">
                <a:solidFill>
                  <a:schemeClr val="accent6"/>
                </a:solidFill>
              </a:ln>
            </p:spPr>
            <p:txBody>
              <a:bodyPr wrap="square" rtlCol="0">
                <a:spAutoFit/>
              </a:bodyPr>
              <a:lstStyle/>
              <a:p>
                <a:pPr algn="ctr"/>
                <a:endParaRPr lang="en-US" b="1" dirty="0">
                  <a:solidFill>
                    <a:schemeClr val="accent2"/>
                  </a:solidFill>
                  <a:latin typeface="Courier New" panose="02070309020205020404" pitchFamily="49" charset="0"/>
                  <a:cs typeface="Courier New" panose="02070309020205020404" pitchFamily="49" charset="0"/>
                </a:endParaRPr>
              </a:p>
            </p:txBody>
          </p:sp>
          <p:sp>
            <p:nvSpPr>
              <p:cNvPr id="128" name="TextBox 127">
                <a:extLst>
                  <a:ext uri="{FF2B5EF4-FFF2-40B4-BE49-F238E27FC236}">
                    <a16:creationId xmlns:a16="http://schemas.microsoft.com/office/drawing/2014/main" id="{D5D30328-0ED2-2D4B-9C70-EE3AEB8FCF2C}"/>
                  </a:ext>
                </a:extLst>
              </p:cNvPr>
              <p:cNvSpPr txBox="1"/>
              <p:nvPr/>
            </p:nvSpPr>
            <p:spPr>
              <a:xfrm>
                <a:off x="4085488" y="2315136"/>
                <a:ext cx="1287532" cy="369332"/>
              </a:xfrm>
              <a:prstGeom prst="rect">
                <a:avLst/>
              </a:prstGeom>
              <a:solidFill>
                <a:schemeClr val="bg1">
                  <a:lumMod val="95000"/>
                </a:schemeClr>
              </a:solidFill>
              <a:ln w="25400">
                <a:solidFill>
                  <a:schemeClr val="accent6"/>
                </a:solidFill>
              </a:ln>
            </p:spPr>
            <p:txBody>
              <a:bodyPr wrap="square" rtlCol="0">
                <a:spAutoFit/>
              </a:bodyPr>
              <a:lstStyle/>
              <a:p>
                <a:pPr algn="ctr"/>
                <a:endParaRPr lang="en-US" b="1" dirty="0">
                  <a:solidFill>
                    <a:schemeClr val="accent2"/>
                  </a:solidFill>
                  <a:latin typeface="Courier New" panose="02070309020205020404" pitchFamily="49" charset="0"/>
                  <a:cs typeface="Courier New" panose="02070309020205020404" pitchFamily="49" charset="0"/>
                </a:endParaRPr>
              </a:p>
            </p:txBody>
          </p:sp>
          <p:sp>
            <p:nvSpPr>
              <p:cNvPr id="129" name="TextBox 128">
                <a:extLst>
                  <a:ext uri="{FF2B5EF4-FFF2-40B4-BE49-F238E27FC236}">
                    <a16:creationId xmlns:a16="http://schemas.microsoft.com/office/drawing/2014/main" id="{414FEDD9-F966-E141-BF30-C66DA692BA0D}"/>
                  </a:ext>
                </a:extLst>
              </p:cNvPr>
              <p:cNvSpPr txBox="1"/>
              <p:nvPr/>
            </p:nvSpPr>
            <p:spPr>
              <a:xfrm>
                <a:off x="2797956" y="2315136"/>
                <a:ext cx="1287532" cy="369332"/>
              </a:xfrm>
              <a:prstGeom prst="rect">
                <a:avLst/>
              </a:prstGeom>
              <a:solidFill>
                <a:schemeClr val="bg1">
                  <a:lumMod val="95000"/>
                </a:schemeClr>
              </a:solidFill>
              <a:ln w="25400">
                <a:solidFill>
                  <a:schemeClr val="accent6"/>
                </a:solidFill>
              </a:ln>
            </p:spPr>
            <p:txBody>
              <a:bodyPr wrap="square" rtlCol="0">
                <a:spAutoFit/>
              </a:bodyPr>
              <a:lstStyle/>
              <a:p>
                <a:pPr algn="ctr"/>
                <a:endParaRPr lang="en-US" b="1" dirty="0">
                  <a:solidFill>
                    <a:schemeClr val="accent2"/>
                  </a:solidFill>
                  <a:latin typeface="Courier New" panose="02070309020205020404" pitchFamily="49" charset="0"/>
                  <a:cs typeface="Courier New" panose="02070309020205020404" pitchFamily="49" charset="0"/>
                </a:endParaRPr>
              </a:p>
            </p:txBody>
          </p:sp>
          <p:sp>
            <p:nvSpPr>
              <p:cNvPr id="130" name="TextBox 129">
                <a:extLst>
                  <a:ext uri="{FF2B5EF4-FFF2-40B4-BE49-F238E27FC236}">
                    <a16:creationId xmlns:a16="http://schemas.microsoft.com/office/drawing/2014/main" id="{4F06C5B8-2CD4-0347-B36E-6F78642644BB}"/>
                  </a:ext>
                </a:extLst>
              </p:cNvPr>
              <p:cNvSpPr txBox="1"/>
              <p:nvPr/>
            </p:nvSpPr>
            <p:spPr>
              <a:xfrm>
                <a:off x="1502686" y="2315136"/>
                <a:ext cx="1287532" cy="369332"/>
              </a:xfrm>
              <a:prstGeom prst="rect">
                <a:avLst/>
              </a:prstGeom>
              <a:solidFill>
                <a:schemeClr val="bg1">
                  <a:lumMod val="95000"/>
                </a:schemeClr>
              </a:solidFill>
              <a:ln w="25400">
                <a:solidFill>
                  <a:schemeClr val="accent6"/>
                </a:solidFill>
              </a:ln>
            </p:spPr>
            <p:txBody>
              <a:bodyPr wrap="square" rtlCol="0">
                <a:spAutoFit/>
              </a:bodyPr>
              <a:lstStyle/>
              <a:p>
                <a:pPr algn="ctr"/>
                <a:endParaRPr lang="en-US" b="1" dirty="0">
                  <a:solidFill>
                    <a:schemeClr val="accent2"/>
                  </a:solidFill>
                  <a:latin typeface="Courier New" panose="02070309020205020404" pitchFamily="49" charset="0"/>
                  <a:cs typeface="Courier New" panose="02070309020205020404" pitchFamily="49" charset="0"/>
                </a:endParaRPr>
              </a:p>
            </p:txBody>
          </p:sp>
          <p:sp>
            <p:nvSpPr>
              <p:cNvPr id="131" name="TextBox 130">
                <a:extLst>
                  <a:ext uri="{FF2B5EF4-FFF2-40B4-BE49-F238E27FC236}">
                    <a16:creationId xmlns:a16="http://schemas.microsoft.com/office/drawing/2014/main" id="{372C72C7-F647-0546-B023-FFD00C7E0F03}"/>
                  </a:ext>
                </a:extLst>
              </p:cNvPr>
              <p:cNvSpPr txBox="1"/>
              <p:nvPr/>
            </p:nvSpPr>
            <p:spPr>
              <a:xfrm>
                <a:off x="202986" y="2314140"/>
                <a:ext cx="1287532" cy="369332"/>
              </a:xfrm>
              <a:prstGeom prst="rect">
                <a:avLst/>
              </a:prstGeom>
              <a:solidFill>
                <a:schemeClr val="bg1">
                  <a:lumMod val="95000"/>
                </a:schemeClr>
              </a:solidFill>
              <a:ln w="25400">
                <a:solidFill>
                  <a:schemeClr val="accent6"/>
                </a:solidFill>
              </a:ln>
            </p:spPr>
            <p:txBody>
              <a:bodyPr wrap="square" rtlCol="0">
                <a:spAutoFit/>
              </a:bodyPr>
              <a:lstStyle/>
              <a:p>
                <a:pPr algn="ctr"/>
                <a:endParaRPr lang="en-US" b="1" dirty="0">
                  <a:solidFill>
                    <a:schemeClr val="accent2"/>
                  </a:solidFill>
                  <a:latin typeface="Courier New" panose="02070309020205020404" pitchFamily="49" charset="0"/>
                  <a:cs typeface="Courier New" panose="02070309020205020404" pitchFamily="49" charset="0"/>
                </a:endParaRPr>
              </a:p>
            </p:txBody>
          </p:sp>
        </p:grpSp>
        <p:sp>
          <p:nvSpPr>
            <p:cNvPr id="132" name="TextBox 131">
              <a:extLst>
                <a:ext uri="{FF2B5EF4-FFF2-40B4-BE49-F238E27FC236}">
                  <a16:creationId xmlns:a16="http://schemas.microsoft.com/office/drawing/2014/main" id="{50A29F46-34A5-AE46-A863-A086A9125B2C}"/>
                </a:ext>
              </a:extLst>
            </p:cNvPr>
            <p:cNvSpPr txBox="1"/>
            <p:nvPr/>
          </p:nvSpPr>
          <p:spPr>
            <a:xfrm>
              <a:off x="10522701" y="3739810"/>
              <a:ext cx="1322798" cy="338554"/>
            </a:xfrm>
            <a:prstGeom prst="rect">
              <a:avLst/>
            </a:prstGeom>
            <a:noFill/>
          </p:spPr>
          <p:txBody>
            <a:bodyPr wrap="none" rtlCol="0">
              <a:spAutoFit/>
            </a:bodyPr>
            <a:lstStyle/>
            <a:p>
              <a:r>
                <a:rPr lang="en-US" sz="1600" b="1" dirty="0">
                  <a:solidFill>
                    <a:schemeClr val="accent6"/>
                  </a:solidFill>
                </a:rPr>
                <a:t>0x12345688</a:t>
              </a:r>
            </a:p>
          </p:txBody>
        </p:sp>
        <p:sp>
          <p:nvSpPr>
            <p:cNvPr id="133" name="TextBox 132">
              <a:extLst>
                <a:ext uri="{FF2B5EF4-FFF2-40B4-BE49-F238E27FC236}">
                  <a16:creationId xmlns:a16="http://schemas.microsoft.com/office/drawing/2014/main" id="{14161A4C-FFF3-A84C-A79F-70E4D6BF37A5}"/>
                </a:ext>
              </a:extLst>
            </p:cNvPr>
            <p:cNvSpPr txBox="1"/>
            <p:nvPr/>
          </p:nvSpPr>
          <p:spPr>
            <a:xfrm>
              <a:off x="10513512" y="3385702"/>
              <a:ext cx="1356462" cy="338554"/>
            </a:xfrm>
            <a:prstGeom prst="rect">
              <a:avLst/>
            </a:prstGeom>
            <a:noFill/>
          </p:spPr>
          <p:txBody>
            <a:bodyPr wrap="none" rtlCol="0">
              <a:spAutoFit/>
            </a:bodyPr>
            <a:lstStyle/>
            <a:p>
              <a:r>
                <a:rPr lang="en-US" sz="1600" b="1" dirty="0">
                  <a:solidFill>
                    <a:schemeClr val="accent6"/>
                  </a:solidFill>
                </a:rPr>
                <a:t>0x1234568C</a:t>
              </a:r>
            </a:p>
          </p:txBody>
        </p:sp>
        <p:sp>
          <p:nvSpPr>
            <p:cNvPr id="134" name="TextBox 133">
              <a:extLst>
                <a:ext uri="{FF2B5EF4-FFF2-40B4-BE49-F238E27FC236}">
                  <a16:creationId xmlns:a16="http://schemas.microsoft.com/office/drawing/2014/main" id="{15518E4B-51BC-8A49-87E6-190D3B0869DC}"/>
                </a:ext>
              </a:extLst>
            </p:cNvPr>
            <p:cNvSpPr txBox="1"/>
            <p:nvPr/>
          </p:nvSpPr>
          <p:spPr>
            <a:xfrm>
              <a:off x="10541972" y="3031520"/>
              <a:ext cx="1322798" cy="338554"/>
            </a:xfrm>
            <a:prstGeom prst="rect">
              <a:avLst/>
            </a:prstGeom>
            <a:noFill/>
          </p:spPr>
          <p:txBody>
            <a:bodyPr wrap="none" rtlCol="0">
              <a:spAutoFit/>
            </a:bodyPr>
            <a:lstStyle/>
            <a:p>
              <a:r>
                <a:rPr lang="en-US" sz="1600" b="1" dirty="0">
                  <a:solidFill>
                    <a:schemeClr val="accent6"/>
                  </a:solidFill>
                </a:rPr>
                <a:t>0x12345690</a:t>
              </a:r>
            </a:p>
          </p:txBody>
        </p:sp>
        <p:sp>
          <p:nvSpPr>
            <p:cNvPr id="135" name="TextBox 134">
              <a:extLst>
                <a:ext uri="{FF2B5EF4-FFF2-40B4-BE49-F238E27FC236}">
                  <a16:creationId xmlns:a16="http://schemas.microsoft.com/office/drawing/2014/main" id="{2400E47B-533D-5541-93D0-B482FA106075}"/>
                </a:ext>
              </a:extLst>
            </p:cNvPr>
            <p:cNvSpPr txBox="1"/>
            <p:nvPr/>
          </p:nvSpPr>
          <p:spPr>
            <a:xfrm>
              <a:off x="10530344" y="2653597"/>
              <a:ext cx="1322798" cy="338554"/>
            </a:xfrm>
            <a:prstGeom prst="rect">
              <a:avLst/>
            </a:prstGeom>
            <a:noFill/>
          </p:spPr>
          <p:txBody>
            <a:bodyPr wrap="none" rtlCol="0">
              <a:spAutoFit/>
            </a:bodyPr>
            <a:lstStyle/>
            <a:p>
              <a:r>
                <a:rPr lang="en-US" sz="1600" b="1" dirty="0">
                  <a:solidFill>
                    <a:schemeClr val="accent6"/>
                  </a:solidFill>
                </a:rPr>
                <a:t>0x12345694</a:t>
              </a:r>
            </a:p>
          </p:txBody>
        </p:sp>
        <p:sp>
          <p:nvSpPr>
            <p:cNvPr id="136" name="TextBox 135">
              <a:extLst>
                <a:ext uri="{FF2B5EF4-FFF2-40B4-BE49-F238E27FC236}">
                  <a16:creationId xmlns:a16="http://schemas.microsoft.com/office/drawing/2014/main" id="{C4BD94CC-8AD9-DB4C-82E8-C01EF2E5B2E7}"/>
                </a:ext>
              </a:extLst>
            </p:cNvPr>
            <p:cNvSpPr txBox="1"/>
            <p:nvPr/>
          </p:nvSpPr>
          <p:spPr>
            <a:xfrm>
              <a:off x="10762377" y="1778084"/>
              <a:ext cx="1053878" cy="830997"/>
            </a:xfrm>
            <a:prstGeom prst="rect">
              <a:avLst/>
            </a:prstGeom>
            <a:noFill/>
          </p:spPr>
          <p:txBody>
            <a:bodyPr wrap="none" rtlCol="0">
              <a:spAutoFit/>
            </a:bodyPr>
            <a:lstStyle/>
            <a:p>
              <a:r>
                <a:rPr lang="en-US" sz="1600" b="1" dirty="0">
                  <a:solidFill>
                    <a:schemeClr val="accent5"/>
                  </a:solidFill>
                </a:rPr>
                <a:t>Word</a:t>
              </a:r>
            </a:p>
            <a:p>
              <a:r>
                <a:rPr lang="en-US" sz="1600" b="1" dirty="0">
                  <a:solidFill>
                    <a:schemeClr val="accent5"/>
                  </a:solidFill>
                </a:rPr>
                <a:t>Memory</a:t>
              </a:r>
            </a:p>
            <a:p>
              <a:r>
                <a:rPr lang="en-US" sz="1600" b="1" dirty="0">
                  <a:solidFill>
                    <a:schemeClr val="accent5"/>
                  </a:solidFill>
                </a:rPr>
                <a:t> Address</a:t>
              </a:r>
            </a:p>
          </p:txBody>
        </p:sp>
      </p:grpSp>
    </p:spTree>
    <p:extLst>
      <p:ext uri="{BB962C8B-B14F-4D97-AF65-F5344CB8AC3E}">
        <p14:creationId xmlns:p14="http://schemas.microsoft.com/office/powerpoint/2010/main" val="177946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8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   </a:t>
            </a:r>
            <a:r>
              <a:rPr lang="en-US" b="0" dirty="0">
                <a:latin typeface="+mn-lt"/>
                <a:cs typeface="Courier New" panose="02070309020205020404" pitchFamily="49" charset="0"/>
              </a:rPr>
              <a:t>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894E3DB2-793B-4E4E-8ED3-989B4A685DE1}"/>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56C95BA6-D910-4E48-B2F3-866A1A4551EB}"/>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40763791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644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7B575646-CB28-4944-A90C-2B86A4C821CB}"/>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6C45007A-2FA8-1C47-881A-99E73B8F4B71}"/>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5940782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solidFill>
                  <a:srgbClr val="FF0000"/>
                </a:solidFill>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3" name="Down Arrow 2">
            <a:extLst>
              <a:ext uri="{FF2B5EF4-FFF2-40B4-BE49-F238E27FC236}">
                <a16:creationId xmlns:a16="http://schemas.microsoft.com/office/drawing/2014/main" id="{15FB9786-96DB-464F-9AC8-9DCB616438E3}"/>
              </a:ext>
            </a:extLst>
          </p:cNvPr>
          <p:cNvSpPr/>
          <p:nvPr/>
        </p:nvSpPr>
        <p:spPr>
          <a:xfrm>
            <a:off x="10373807" y="339293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Brace 16">
            <a:extLst>
              <a:ext uri="{FF2B5EF4-FFF2-40B4-BE49-F238E27FC236}">
                <a16:creationId xmlns:a16="http://schemas.microsoft.com/office/drawing/2014/main" id="{AE12E45A-0163-CE4D-A160-1FD5990FA77D}"/>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D3D630E3-F809-8B4B-8046-665CDD9FB6E3}"/>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7534876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solidFill>
                <a:srgbClr val="FF0000"/>
              </a:solidFill>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void </a:t>
            </a:r>
            <a:r>
              <a:rPr lang="en-US" altLang="en-US" sz="2000" b="1" dirty="0">
                <a:solidFill>
                  <a:srgbClr val="FF0000"/>
                </a:solidFill>
                <a:latin typeface="Consolas" panose="020B0609020204030204" pitchFamily="49" charset="0"/>
              </a:rPr>
              <a:t>func1</a:t>
            </a:r>
            <a:r>
              <a:rPr lang="en-US" altLang="en-US" sz="2000" dirty="0">
                <a:solidFill>
                  <a:srgbClr val="FF0000"/>
                </a:solidFill>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 </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24979802-B715-894A-BA68-20A575ABB384}"/>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7C25073F-84CB-3A47-B4EA-B46AF5E24276}"/>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7496613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36034C03-6920-0241-A0EB-D4CE2810810B}"/>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41A3798D-3224-1244-9BE4-599FD20AC4EC}"/>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9539695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xfrm>
            <a:off x="587482" y="405220"/>
            <a:ext cx="10515600" cy="715294"/>
          </a:xfrm>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solidFill>
                  <a:srgbClr val="FF0000"/>
                </a:solidFill>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4" name="Down Arrow 13">
            <a:extLst>
              <a:ext uri="{FF2B5EF4-FFF2-40B4-BE49-F238E27FC236}">
                <a16:creationId xmlns:a16="http://schemas.microsoft.com/office/drawing/2014/main" id="{2A865A33-511A-1C46-993D-63443118BC20}"/>
              </a:ext>
            </a:extLst>
          </p:cNvPr>
          <p:cNvSpPr/>
          <p:nvPr/>
        </p:nvSpPr>
        <p:spPr>
          <a:xfrm>
            <a:off x="10373807" y="45720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 Brace 14">
            <a:extLst>
              <a:ext uri="{FF2B5EF4-FFF2-40B4-BE49-F238E27FC236}">
                <a16:creationId xmlns:a16="http://schemas.microsoft.com/office/drawing/2014/main" id="{D25DAC21-8320-274C-B286-1570438FEC49}"/>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30BD46DA-70B7-C749-B641-4E068B0B7230}"/>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5722331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solidFill>
                  <a:srgbClr val="FF0000"/>
                </a:solidFill>
                <a:latin typeface="Consolas" panose="020B0609020204030204" pitchFamily="49" charset="0"/>
              </a:rPr>
              <a:t>void </a:t>
            </a:r>
            <a:r>
              <a:rPr lang="en-US" altLang="en-US" sz="2000" b="1" dirty="0">
                <a:solidFill>
                  <a:srgbClr val="FF0000"/>
                </a:solidFill>
                <a:latin typeface="Consolas" panose="020B0609020204030204" pitchFamily="49" charset="0"/>
              </a:rPr>
              <a:t>func2</a:t>
            </a:r>
            <a:r>
              <a:rPr lang="en-US" altLang="en-US" sz="2000" dirty="0">
                <a:solidFill>
                  <a:srgbClr val="FF0000"/>
                </a:solidFill>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1" name="TextBox 30">
            <a:extLst>
              <a:ext uri="{FF2B5EF4-FFF2-40B4-BE49-F238E27FC236}">
                <a16:creationId xmlns:a16="http://schemas.microsoft.com/office/drawing/2014/main" id="{AF7FE59C-F60B-0B42-AA7F-00BFE4868939}"/>
              </a:ext>
            </a:extLst>
          </p:cNvPr>
          <p:cNvSpPr txBox="1"/>
          <p:nvPr/>
        </p:nvSpPr>
        <p:spPr>
          <a:xfrm>
            <a:off x="9383207" y="4514671"/>
            <a:ext cx="2438399" cy="120032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 </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9FEF76D-DF5A-EF4A-A3CD-8DCC799EF73E}"/>
              </a:ext>
            </a:extLst>
          </p:cNvPr>
          <p:cNvSpPr/>
          <p:nvPr/>
        </p:nvSpPr>
        <p:spPr>
          <a:xfrm>
            <a:off x="8686800" y="1837014"/>
            <a:ext cx="381000" cy="3877986"/>
          </a:xfrm>
          <a:prstGeom prst="leftBrace">
            <a:avLst>
              <a:gd name="adj1" fmla="val 8333"/>
              <a:gd name="adj2" fmla="val 182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4C6CB23F-D177-DA40-A365-82EF609858C9}"/>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39586446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1" name="TextBox 30">
            <a:extLst>
              <a:ext uri="{FF2B5EF4-FFF2-40B4-BE49-F238E27FC236}">
                <a16:creationId xmlns:a16="http://schemas.microsoft.com/office/drawing/2014/main" id="{AF7FE59C-F60B-0B42-AA7F-00BFE4868939}"/>
              </a:ext>
            </a:extLst>
          </p:cNvPr>
          <p:cNvSpPr txBox="1"/>
          <p:nvPr/>
        </p:nvSpPr>
        <p:spPr>
          <a:xfrm>
            <a:off x="9383207" y="4514671"/>
            <a:ext cx="2438399" cy="120032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2" name="Rectangle 31">
            <a:extLst>
              <a:ext uri="{FF2B5EF4-FFF2-40B4-BE49-F238E27FC236}">
                <a16:creationId xmlns:a16="http://schemas.microsoft.com/office/drawing/2014/main" id="{9A064EEE-E8D7-BB4F-A2F7-45F9E4F783F6}"/>
              </a:ext>
            </a:extLst>
          </p:cNvPr>
          <p:cNvSpPr/>
          <p:nvPr/>
        </p:nvSpPr>
        <p:spPr bwMode="auto">
          <a:xfrm>
            <a:off x="9719309" y="5018543"/>
            <a:ext cx="49149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A8D1E29F-7E33-8245-BD5F-0E52E83E2638}"/>
              </a:ext>
            </a:extLst>
          </p:cNvPr>
          <p:cNvSpPr/>
          <p:nvPr/>
        </p:nvSpPr>
        <p:spPr>
          <a:xfrm>
            <a:off x="8686800" y="1837014"/>
            <a:ext cx="381000" cy="3877986"/>
          </a:xfrm>
          <a:prstGeom prst="leftBrace">
            <a:avLst>
              <a:gd name="adj1" fmla="val 8333"/>
              <a:gd name="adj2" fmla="val 182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F6BC905B-FA0F-864D-8696-0F757AC765BA}"/>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9043155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1" name="TextBox 30">
            <a:extLst>
              <a:ext uri="{FF2B5EF4-FFF2-40B4-BE49-F238E27FC236}">
                <a16:creationId xmlns:a16="http://schemas.microsoft.com/office/drawing/2014/main" id="{AF7FE59C-F60B-0B42-AA7F-00BFE4868939}"/>
              </a:ext>
            </a:extLst>
          </p:cNvPr>
          <p:cNvSpPr txBox="1"/>
          <p:nvPr/>
        </p:nvSpPr>
        <p:spPr>
          <a:xfrm>
            <a:off x="9383207" y="4514671"/>
            <a:ext cx="2438399" cy="120032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2" name="Rectangle 31">
            <a:extLst>
              <a:ext uri="{FF2B5EF4-FFF2-40B4-BE49-F238E27FC236}">
                <a16:creationId xmlns:a16="http://schemas.microsoft.com/office/drawing/2014/main" id="{9A064EEE-E8D7-BB4F-A2F7-45F9E4F783F6}"/>
              </a:ext>
            </a:extLst>
          </p:cNvPr>
          <p:cNvSpPr/>
          <p:nvPr/>
        </p:nvSpPr>
        <p:spPr bwMode="auto">
          <a:xfrm>
            <a:off x="9719309" y="5018543"/>
            <a:ext cx="49149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Down Arrow 15">
            <a:extLst>
              <a:ext uri="{FF2B5EF4-FFF2-40B4-BE49-F238E27FC236}">
                <a16:creationId xmlns:a16="http://schemas.microsoft.com/office/drawing/2014/main" id="{4EB53A96-CC1D-BD42-9EBA-3D69AEE6B0D1}"/>
              </a:ext>
            </a:extLst>
          </p:cNvPr>
          <p:cNvSpPr/>
          <p:nvPr/>
        </p:nvSpPr>
        <p:spPr>
          <a:xfrm flipV="1">
            <a:off x="10373806" y="5501939"/>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877986"/>
          </a:xfrm>
          <a:prstGeom prst="leftBrace">
            <a:avLst>
              <a:gd name="adj1" fmla="val 8333"/>
              <a:gd name="adj2" fmla="val 182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280652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B93A25A-861E-8C48-9E80-253A054C6DFB}"/>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1449B080-B046-FF49-AADD-856C699D94E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3446244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19FE6AB-E81E-B444-B591-D0FED0BF917C}"/>
              </a:ext>
            </a:extLst>
          </p:cNvPr>
          <p:cNvSpPr/>
          <p:nvPr/>
        </p:nvSpPr>
        <p:spPr>
          <a:xfrm>
            <a:off x="544148" y="687203"/>
            <a:ext cx="10952912" cy="304278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B6B42E9-51EC-5946-974B-01878683417D}"/>
              </a:ext>
            </a:extLst>
          </p:cNvPr>
          <p:cNvSpPr>
            <a:spLocks noGrp="1"/>
          </p:cNvSpPr>
          <p:nvPr>
            <p:ph type="title"/>
          </p:nvPr>
        </p:nvSpPr>
        <p:spPr>
          <a:xfrm>
            <a:off x="511817" y="16798"/>
            <a:ext cx="11521966" cy="593499"/>
          </a:xfrm>
        </p:spPr>
        <p:txBody>
          <a:bodyPr/>
          <a:lstStyle/>
          <a:p>
            <a:r>
              <a:rPr lang="en-US" dirty="0"/>
              <a:t>Load/Store: Register Base Addressing</a:t>
            </a:r>
          </a:p>
        </p:txBody>
      </p:sp>
      <p:sp>
        <p:nvSpPr>
          <p:cNvPr id="6" name="Rectangle 5">
            <a:extLst>
              <a:ext uri="{FF2B5EF4-FFF2-40B4-BE49-F238E27FC236}">
                <a16:creationId xmlns:a16="http://schemas.microsoft.com/office/drawing/2014/main" id="{0F3948C1-6E57-4545-A59D-E0C27906CCA4}"/>
              </a:ext>
            </a:extLst>
          </p:cNvPr>
          <p:cNvSpPr/>
          <p:nvPr/>
        </p:nvSpPr>
        <p:spPr>
          <a:xfrm>
            <a:off x="4299138" y="934948"/>
            <a:ext cx="3146001" cy="675095"/>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32-bit memory</a:t>
            </a:r>
            <a:endParaRPr lang="en-US" sz="2400" dirty="0">
              <a:solidFill>
                <a:srgbClr val="000000"/>
              </a:solidFill>
              <a:effectLst/>
              <a:latin typeface="Arial"/>
              <a:ea typeface="Arial"/>
            </a:endParaRPr>
          </a:p>
        </p:txBody>
      </p:sp>
      <p:sp>
        <p:nvSpPr>
          <p:cNvPr id="7" name="Rectangle 6">
            <a:extLst>
              <a:ext uri="{FF2B5EF4-FFF2-40B4-BE49-F238E27FC236}">
                <a16:creationId xmlns:a16="http://schemas.microsoft.com/office/drawing/2014/main" id="{D7CAC8F8-F5D4-8447-839F-F37551C6D43A}"/>
              </a:ext>
            </a:extLst>
          </p:cNvPr>
          <p:cNvSpPr/>
          <p:nvPr/>
        </p:nvSpPr>
        <p:spPr>
          <a:xfrm>
            <a:off x="4249768" y="2765966"/>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r0</a:t>
            </a:r>
            <a:endParaRPr lang="en-US" sz="2400" dirty="0">
              <a:solidFill>
                <a:srgbClr val="000000"/>
              </a:solidFill>
              <a:effectLst/>
              <a:latin typeface="Arial"/>
              <a:ea typeface="Arial"/>
            </a:endParaRPr>
          </a:p>
        </p:txBody>
      </p:sp>
      <p:sp>
        <p:nvSpPr>
          <p:cNvPr id="8" name="Down Arrow 7">
            <a:extLst>
              <a:ext uri="{FF2B5EF4-FFF2-40B4-BE49-F238E27FC236}">
                <a16:creationId xmlns:a16="http://schemas.microsoft.com/office/drawing/2014/main" id="{37190895-4F89-3540-98CE-DCCCB6E167D4}"/>
              </a:ext>
            </a:extLst>
          </p:cNvPr>
          <p:cNvSpPr/>
          <p:nvPr/>
        </p:nvSpPr>
        <p:spPr>
          <a:xfrm>
            <a:off x="5496571" y="1736442"/>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ectangle 13">
            <a:extLst>
              <a:ext uri="{FF2B5EF4-FFF2-40B4-BE49-F238E27FC236}">
                <a16:creationId xmlns:a16="http://schemas.microsoft.com/office/drawing/2014/main" id="{CE0672C6-6E2F-1246-838E-D16861B6BB89}"/>
              </a:ext>
            </a:extLst>
          </p:cNvPr>
          <p:cNvSpPr/>
          <p:nvPr/>
        </p:nvSpPr>
        <p:spPr>
          <a:xfrm>
            <a:off x="8179976" y="934948"/>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5" name="Left Arrow 4">
            <a:extLst>
              <a:ext uri="{FF2B5EF4-FFF2-40B4-BE49-F238E27FC236}">
                <a16:creationId xmlns:a16="http://schemas.microsoft.com/office/drawing/2014/main" id="{2814B572-D0CB-8A4E-A07E-FD738CE58FF1}"/>
              </a:ext>
            </a:extLst>
          </p:cNvPr>
          <p:cNvSpPr/>
          <p:nvPr/>
        </p:nvSpPr>
        <p:spPr>
          <a:xfrm>
            <a:off x="7445139" y="1140317"/>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AFE3FA5-0D7F-3744-92E4-AB3BD3E80B32}"/>
              </a:ext>
            </a:extLst>
          </p:cNvPr>
          <p:cNvSpPr txBox="1"/>
          <p:nvPr/>
        </p:nvSpPr>
        <p:spPr>
          <a:xfrm>
            <a:off x="671994" y="859650"/>
            <a:ext cx="3852337" cy="2581156"/>
          </a:xfrm>
          <a:prstGeom prst="rect">
            <a:avLst/>
          </a:prstGeom>
          <a:noFill/>
        </p:spPr>
        <p:txBody>
          <a:bodyPr wrap="none" rtlCol="0">
            <a:spAutoFit/>
          </a:bodyPr>
          <a:lstStyle/>
          <a:p>
            <a:pPr>
              <a:lnSpc>
                <a:spcPct val="115000"/>
              </a:lnSpc>
              <a:tabLst>
                <a:tab pos="342900" algn="l"/>
                <a:tab pos="628650" algn="l"/>
              </a:tabLst>
            </a:pPr>
            <a:r>
              <a:rPr lang="en-US" sz="2400" b="1" dirty="0" err="1">
                <a:solidFill>
                  <a:srgbClr val="0070C0"/>
                </a:solidFill>
                <a:latin typeface="Consolas"/>
                <a:ea typeface="Calibri"/>
                <a:cs typeface="Calibri"/>
              </a:rPr>
              <a:t>ldr</a:t>
            </a:r>
            <a:r>
              <a:rPr lang="en-US" sz="2400" b="1" dirty="0">
                <a:solidFill>
                  <a:srgbClr val="0070C0"/>
                </a:solidFill>
                <a:latin typeface="Consolas"/>
                <a:ea typeface="Calibri"/>
                <a:cs typeface="Calibri"/>
              </a:rPr>
              <a:t>	r0, [r1]</a:t>
            </a:r>
          </a:p>
          <a:p>
            <a:pPr>
              <a:lnSpc>
                <a:spcPct val="115000"/>
              </a:lnSpc>
              <a:tabLst>
                <a:tab pos="342900" algn="l"/>
                <a:tab pos="628650" algn="l"/>
              </a:tabLst>
            </a:pPr>
            <a:endParaRPr lang="en-US" b="1" dirty="0">
              <a:solidFill>
                <a:srgbClr val="000000"/>
              </a:solidFill>
              <a:latin typeface="Consolas"/>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Copies a 32-bit word</a:t>
            </a:r>
            <a:endParaRPr lang="en-US" sz="2000" dirty="0">
              <a:solidFill>
                <a:srgbClr val="000000"/>
              </a:solidFill>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from the memory location </a:t>
            </a:r>
          </a:p>
          <a:p>
            <a:pPr>
              <a:lnSpc>
                <a:spcPct val="115000"/>
              </a:lnSpc>
              <a:tabLst>
                <a:tab pos="342900" algn="l"/>
                <a:tab pos="1600200" algn="l"/>
              </a:tabLst>
            </a:pPr>
            <a:r>
              <a:rPr lang="en-US" sz="2000" dirty="0">
                <a:solidFill>
                  <a:srgbClr val="000000"/>
                </a:solidFill>
                <a:latin typeface="Consolas"/>
                <a:ea typeface="Arial"/>
                <a:cs typeface="Calibri"/>
              </a:rPr>
              <a:t>whose address is contained</a:t>
            </a:r>
          </a:p>
          <a:p>
            <a:pPr>
              <a:lnSpc>
                <a:spcPct val="115000"/>
              </a:lnSpc>
              <a:tabLst>
                <a:tab pos="342900" algn="l"/>
                <a:tab pos="1600200" algn="l"/>
              </a:tabLst>
            </a:pPr>
            <a:r>
              <a:rPr lang="en-US" sz="2000" dirty="0">
                <a:solidFill>
                  <a:srgbClr val="000000"/>
                </a:solidFill>
                <a:latin typeface="Consolas"/>
                <a:ea typeface="Arial"/>
                <a:cs typeface="Calibri"/>
              </a:rPr>
              <a:t>in r1 (r1 is a pointer)</a:t>
            </a:r>
          </a:p>
          <a:p>
            <a:pPr>
              <a:lnSpc>
                <a:spcPct val="115000"/>
              </a:lnSpc>
              <a:tabLst>
                <a:tab pos="342900" algn="l"/>
                <a:tab pos="1600200" algn="l"/>
              </a:tabLst>
            </a:pPr>
            <a:r>
              <a:rPr lang="en-US" sz="2000" dirty="0">
                <a:solidFill>
                  <a:srgbClr val="000000"/>
                </a:solidFill>
                <a:latin typeface="Consolas"/>
                <a:ea typeface="Arial"/>
                <a:cs typeface="Calibri"/>
              </a:rPr>
              <a:t>into register r0</a:t>
            </a:r>
            <a:endParaRPr lang="en-US" sz="2000" dirty="0">
              <a:solidFill>
                <a:srgbClr val="000000"/>
              </a:solidFill>
              <a:ea typeface="Arial"/>
              <a:cs typeface="Calibri"/>
            </a:endParaRPr>
          </a:p>
        </p:txBody>
      </p:sp>
      <p:sp>
        <p:nvSpPr>
          <p:cNvPr id="19" name="TextBox 18">
            <a:extLst>
              <a:ext uri="{FF2B5EF4-FFF2-40B4-BE49-F238E27FC236}">
                <a16:creationId xmlns:a16="http://schemas.microsoft.com/office/drawing/2014/main" id="{1E759530-60FA-874C-BCB8-A99D950745E8}"/>
              </a:ext>
            </a:extLst>
          </p:cNvPr>
          <p:cNvSpPr txBox="1"/>
          <p:nvPr/>
        </p:nvSpPr>
        <p:spPr>
          <a:xfrm>
            <a:off x="7753457" y="1857673"/>
            <a:ext cx="3626066" cy="1664815"/>
          </a:xfrm>
          <a:prstGeom prst="rect">
            <a:avLst/>
          </a:prstGeom>
          <a:noFill/>
        </p:spPr>
        <p:txBody>
          <a:bodyPr wrap="square" rtlCol="0">
            <a:spAutoFit/>
          </a:bodyPr>
          <a:lstStyle/>
          <a:p>
            <a:pPr>
              <a:lnSpc>
                <a:spcPct val="115000"/>
              </a:lnSpc>
              <a:tabLst>
                <a:tab pos="342900" algn="l"/>
                <a:tab pos="628650" algn="l"/>
              </a:tabLst>
            </a:pPr>
            <a:r>
              <a:rPr lang="en-US" b="1" dirty="0">
                <a:solidFill>
                  <a:srgbClr val="FF0000"/>
                </a:solidFill>
                <a:latin typeface="Consolas"/>
                <a:ea typeface="Arial"/>
                <a:cs typeface="Calibri"/>
              </a:rPr>
              <a:t>r1 </a:t>
            </a:r>
            <a:r>
              <a:rPr lang="en-US" dirty="0">
                <a:solidFill>
                  <a:srgbClr val="FF0000"/>
                </a:solidFill>
                <a:latin typeface="Consolas"/>
                <a:ea typeface="Arial"/>
                <a:cs typeface="Calibri"/>
              </a:rPr>
              <a:t>is being used as a </a:t>
            </a:r>
            <a:r>
              <a:rPr lang="en-US" b="1" u="sng" dirty="0">
                <a:solidFill>
                  <a:srgbClr val="FF0000"/>
                </a:solidFill>
                <a:latin typeface="Consolas"/>
                <a:ea typeface="Arial"/>
                <a:cs typeface="Calibri"/>
              </a:rPr>
              <a:t>pointer</a:t>
            </a:r>
            <a:r>
              <a:rPr lang="en-US" dirty="0">
                <a:solidFill>
                  <a:srgbClr val="FF0000"/>
                </a:solidFill>
                <a:latin typeface="Consolas"/>
                <a:ea typeface="Arial"/>
                <a:cs typeface="Calibri"/>
              </a:rPr>
              <a:t> </a:t>
            </a:r>
            <a:r>
              <a:rPr lang="en-US" dirty="0">
                <a:solidFill>
                  <a:srgbClr val="000000"/>
                </a:solidFill>
                <a:latin typeface="Consolas"/>
                <a:ea typeface="Arial"/>
                <a:cs typeface="Calibri"/>
              </a:rPr>
              <a:t>to a location in memory</a:t>
            </a:r>
          </a:p>
          <a:p>
            <a:pPr>
              <a:lnSpc>
                <a:spcPct val="115000"/>
              </a:lnSpc>
              <a:tabLst>
                <a:tab pos="342900" algn="l"/>
                <a:tab pos="628650" algn="l"/>
              </a:tabLst>
            </a:pPr>
            <a:r>
              <a:rPr lang="en-US" b="1" dirty="0" err="1">
                <a:solidFill>
                  <a:srgbClr val="000000"/>
                </a:solidFill>
                <a:latin typeface="Consolas"/>
                <a:ea typeface="Arial"/>
                <a:cs typeface="Calibri"/>
              </a:rPr>
              <a:t>ldr</a:t>
            </a:r>
            <a:r>
              <a:rPr lang="en-US" b="1" dirty="0">
                <a:solidFill>
                  <a:srgbClr val="000000"/>
                </a:solidFill>
                <a:latin typeface="Consolas"/>
                <a:ea typeface="Arial"/>
                <a:cs typeface="Calibri"/>
              </a:rPr>
              <a:t> requires the use of a </a:t>
            </a:r>
            <a:r>
              <a:rPr lang="en-US" b="1" u="sng" dirty="0">
                <a:solidFill>
                  <a:srgbClr val="000000"/>
                </a:solidFill>
                <a:latin typeface="Consolas"/>
                <a:ea typeface="Arial"/>
                <a:cs typeface="Calibri"/>
              </a:rPr>
              <a:t>pointer</a:t>
            </a:r>
            <a:r>
              <a:rPr lang="en-US" b="1" dirty="0">
                <a:solidFill>
                  <a:srgbClr val="000000"/>
                </a:solidFill>
                <a:latin typeface="Consolas"/>
                <a:ea typeface="Arial"/>
                <a:cs typeface="Calibri"/>
              </a:rPr>
              <a:t> operand</a:t>
            </a:r>
          </a:p>
        </p:txBody>
      </p:sp>
      <p:grpSp>
        <p:nvGrpSpPr>
          <p:cNvPr id="2" name="Group 1">
            <a:extLst>
              <a:ext uri="{FF2B5EF4-FFF2-40B4-BE49-F238E27FC236}">
                <a16:creationId xmlns:a16="http://schemas.microsoft.com/office/drawing/2014/main" id="{9907FC23-65A2-A446-BB79-19622BF1C8EC}"/>
              </a:ext>
            </a:extLst>
          </p:cNvPr>
          <p:cNvGrpSpPr/>
          <p:nvPr/>
        </p:nvGrpSpPr>
        <p:grpSpPr>
          <a:xfrm>
            <a:off x="511817" y="3920756"/>
            <a:ext cx="10952912" cy="2695197"/>
            <a:chOff x="511817" y="3920756"/>
            <a:chExt cx="10952912" cy="2695197"/>
          </a:xfrm>
        </p:grpSpPr>
        <p:sp>
          <p:nvSpPr>
            <p:cNvPr id="16" name="Rectangle 15">
              <a:extLst>
                <a:ext uri="{FF2B5EF4-FFF2-40B4-BE49-F238E27FC236}">
                  <a16:creationId xmlns:a16="http://schemas.microsoft.com/office/drawing/2014/main" id="{73101E7C-518A-0346-9D9A-3F6B9427401A}"/>
                </a:ext>
              </a:extLst>
            </p:cNvPr>
            <p:cNvSpPr/>
            <p:nvPr/>
          </p:nvSpPr>
          <p:spPr>
            <a:xfrm>
              <a:off x="511817" y="3920756"/>
              <a:ext cx="10952912" cy="269519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70DF693-E3C0-B642-B002-BCC38B552352}"/>
                </a:ext>
              </a:extLst>
            </p:cNvPr>
            <p:cNvSpPr txBox="1"/>
            <p:nvPr/>
          </p:nvSpPr>
          <p:spPr>
            <a:xfrm>
              <a:off x="627968" y="3924911"/>
              <a:ext cx="3799325" cy="2485809"/>
            </a:xfrm>
            <a:prstGeom prst="rect">
              <a:avLst/>
            </a:prstGeom>
            <a:noFill/>
          </p:spPr>
          <p:txBody>
            <a:bodyPr wrap="square" rtlCol="0">
              <a:spAutoFit/>
            </a:bodyPr>
            <a:lstStyle/>
            <a:p>
              <a:r>
                <a:rPr lang="en-US" sz="2400" b="1" dirty="0">
                  <a:solidFill>
                    <a:srgbClr val="0070C0"/>
                  </a:solidFill>
                  <a:latin typeface="Consolas"/>
                  <a:ea typeface="Calibri"/>
                  <a:cs typeface="Calibri"/>
                </a:rPr>
                <a:t>str	r0, [r1]</a:t>
              </a:r>
              <a:endParaRPr lang="en-US" dirty="0"/>
            </a:p>
            <a:p>
              <a:endParaRPr lang="en-US" dirty="0"/>
            </a:p>
            <a:p>
              <a:pPr>
                <a:lnSpc>
                  <a:spcPct val="115000"/>
                </a:lnSpc>
                <a:tabLst>
                  <a:tab pos="342900" algn="l"/>
                  <a:tab pos="1600200" algn="l"/>
                </a:tabLst>
              </a:pPr>
              <a:r>
                <a:rPr lang="en-US" sz="2000" dirty="0">
                  <a:solidFill>
                    <a:srgbClr val="000000"/>
                  </a:solidFill>
                  <a:latin typeface="Consolas"/>
                  <a:ea typeface="Calibri"/>
                  <a:cs typeface="Calibri"/>
                </a:rPr>
                <a:t>Copies all 32 bits of the value held in register r0 to the 32-bit memory</a:t>
              </a:r>
              <a:r>
                <a:rPr lang="en-US" sz="2000" dirty="0">
                  <a:solidFill>
                    <a:srgbClr val="000000"/>
                  </a:solidFill>
                  <a:latin typeface="Arial"/>
                  <a:ea typeface="Calibri"/>
                  <a:cs typeface="Calibri"/>
                </a:rPr>
                <a:t> </a:t>
              </a:r>
              <a:r>
                <a:rPr lang="en-US" sz="2000" dirty="0">
                  <a:solidFill>
                    <a:srgbClr val="000000"/>
                  </a:solidFill>
                  <a:latin typeface="Consolas"/>
                  <a:ea typeface="Calibri"/>
                  <a:cs typeface="Calibri"/>
                </a:rPr>
                <a:t>location contained in register r1 (r1 pointer)</a:t>
              </a:r>
            </a:p>
          </p:txBody>
        </p:sp>
        <p:sp>
          <p:nvSpPr>
            <p:cNvPr id="11" name="Rectangle 10">
              <a:extLst>
                <a:ext uri="{FF2B5EF4-FFF2-40B4-BE49-F238E27FC236}">
                  <a16:creationId xmlns:a16="http://schemas.microsoft.com/office/drawing/2014/main" id="{E1E0DCC8-9CA1-2D48-8DAD-EBD99D1178A1}"/>
                </a:ext>
              </a:extLst>
            </p:cNvPr>
            <p:cNvSpPr/>
            <p:nvPr/>
          </p:nvSpPr>
          <p:spPr>
            <a:xfrm>
              <a:off x="4313875" y="5786552"/>
              <a:ext cx="3185715" cy="621552"/>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pPr>
              <a:r>
                <a:rPr lang="en-US" sz="2400" dirty="0">
                  <a:solidFill>
                    <a:srgbClr val="000000"/>
                  </a:solidFill>
                  <a:ea typeface="Arial"/>
                </a:rPr>
                <a:t>32-bit memory</a:t>
              </a:r>
            </a:p>
          </p:txBody>
        </p:sp>
        <p:sp>
          <p:nvSpPr>
            <p:cNvPr id="12" name="Down Arrow 11">
              <a:extLst>
                <a:ext uri="{FF2B5EF4-FFF2-40B4-BE49-F238E27FC236}">
                  <a16:creationId xmlns:a16="http://schemas.microsoft.com/office/drawing/2014/main" id="{9B3D6252-7ED2-6D44-B1C4-8EABA3185683}"/>
                </a:ext>
              </a:extLst>
            </p:cNvPr>
            <p:cNvSpPr/>
            <p:nvPr/>
          </p:nvSpPr>
          <p:spPr>
            <a:xfrm>
              <a:off x="5562045" y="4921762"/>
              <a:ext cx="689377" cy="791321"/>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4400"/>
            </a:p>
          </p:txBody>
        </p:sp>
        <p:sp>
          <p:nvSpPr>
            <p:cNvPr id="13" name="Rectangle 12">
              <a:extLst>
                <a:ext uri="{FF2B5EF4-FFF2-40B4-BE49-F238E27FC236}">
                  <a16:creationId xmlns:a16="http://schemas.microsoft.com/office/drawing/2014/main" id="{615BD97E-EED7-C04B-AA1A-0EAC022A897F}"/>
                </a:ext>
              </a:extLst>
            </p:cNvPr>
            <p:cNvSpPr/>
            <p:nvPr/>
          </p:nvSpPr>
          <p:spPr>
            <a:xfrm>
              <a:off x="4299138" y="4098667"/>
              <a:ext cx="3185715" cy="621552"/>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a typeface="Arial"/>
                </a:rPr>
                <a:t>r</a:t>
              </a:r>
              <a:r>
                <a:rPr lang="en-US" sz="2400" dirty="0">
                  <a:solidFill>
                    <a:srgbClr val="000000"/>
                  </a:solidFill>
                  <a:effectLst/>
                  <a:ea typeface="Arial"/>
                </a:rPr>
                <a:t>egister r0</a:t>
              </a:r>
              <a:endParaRPr lang="en-US" sz="2400" dirty="0">
                <a:solidFill>
                  <a:srgbClr val="000000"/>
                </a:solidFill>
                <a:effectLst/>
                <a:latin typeface="Arial"/>
                <a:ea typeface="Arial"/>
              </a:endParaRPr>
            </a:p>
          </p:txBody>
        </p:sp>
        <p:sp>
          <p:nvSpPr>
            <p:cNvPr id="17" name="Rectangle 16">
              <a:extLst>
                <a:ext uri="{FF2B5EF4-FFF2-40B4-BE49-F238E27FC236}">
                  <a16:creationId xmlns:a16="http://schemas.microsoft.com/office/drawing/2014/main" id="{BD2469FE-92B5-694A-8A86-405E6437C0BF}"/>
                </a:ext>
              </a:extLst>
            </p:cNvPr>
            <p:cNvSpPr/>
            <p:nvPr/>
          </p:nvSpPr>
          <p:spPr>
            <a:xfrm>
              <a:off x="8234427" y="5786552"/>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18" name="Left Arrow 17">
              <a:extLst>
                <a:ext uri="{FF2B5EF4-FFF2-40B4-BE49-F238E27FC236}">
                  <a16:creationId xmlns:a16="http://schemas.microsoft.com/office/drawing/2014/main" id="{DDA3709D-80C7-194D-AA47-E2EF29D472E5}"/>
                </a:ext>
              </a:extLst>
            </p:cNvPr>
            <p:cNvSpPr/>
            <p:nvPr/>
          </p:nvSpPr>
          <p:spPr>
            <a:xfrm>
              <a:off x="7499590" y="5991921"/>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90C3844-F6D9-2945-A6A2-F5162F07EDF7}"/>
                </a:ext>
              </a:extLst>
            </p:cNvPr>
            <p:cNvSpPr txBox="1"/>
            <p:nvPr/>
          </p:nvSpPr>
          <p:spPr>
            <a:xfrm>
              <a:off x="7785600" y="3928838"/>
              <a:ext cx="3626066" cy="1664815"/>
            </a:xfrm>
            <a:prstGeom prst="rect">
              <a:avLst/>
            </a:prstGeom>
            <a:noFill/>
          </p:spPr>
          <p:txBody>
            <a:bodyPr wrap="square" rtlCol="0">
              <a:spAutoFit/>
            </a:bodyPr>
            <a:lstStyle/>
            <a:p>
              <a:pPr>
                <a:lnSpc>
                  <a:spcPct val="115000"/>
                </a:lnSpc>
                <a:tabLst>
                  <a:tab pos="342900" algn="l"/>
                  <a:tab pos="628650" algn="l"/>
                </a:tabLst>
              </a:pPr>
              <a:r>
                <a:rPr lang="en-US" b="1" dirty="0">
                  <a:solidFill>
                    <a:srgbClr val="FF0000"/>
                  </a:solidFill>
                  <a:latin typeface="Consolas"/>
                  <a:ea typeface="Arial"/>
                  <a:cs typeface="Calibri"/>
                </a:rPr>
                <a:t>r1 </a:t>
              </a:r>
              <a:r>
                <a:rPr lang="en-US" dirty="0">
                  <a:solidFill>
                    <a:srgbClr val="FF0000"/>
                  </a:solidFill>
                  <a:latin typeface="Consolas"/>
                  <a:ea typeface="Arial"/>
                  <a:cs typeface="Calibri"/>
                </a:rPr>
                <a:t>is being used as a </a:t>
              </a:r>
              <a:r>
                <a:rPr lang="en-US" b="1" u="sng" dirty="0">
                  <a:solidFill>
                    <a:srgbClr val="FF0000"/>
                  </a:solidFill>
                  <a:latin typeface="Consolas"/>
                  <a:ea typeface="Arial"/>
                  <a:cs typeface="Calibri"/>
                </a:rPr>
                <a:t>pointer</a:t>
              </a:r>
              <a:r>
                <a:rPr lang="en-US" dirty="0">
                  <a:solidFill>
                    <a:srgbClr val="FF0000"/>
                  </a:solidFill>
                  <a:latin typeface="Consolas"/>
                  <a:ea typeface="Arial"/>
                  <a:cs typeface="Calibri"/>
                </a:rPr>
                <a:t> </a:t>
              </a:r>
              <a:r>
                <a:rPr lang="en-US" dirty="0">
                  <a:solidFill>
                    <a:srgbClr val="000000"/>
                  </a:solidFill>
                  <a:latin typeface="Consolas"/>
                  <a:ea typeface="Arial"/>
                  <a:cs typeface="Calibri"/>
                </a:rPr>
                <a:t>to a location in memory</a:t>
              </a:r>
            </a:p>
            <a:p>
              <a:pPr>
                <a:lnSpc>
                  <a:spcPct val="115000"/>
                </a:lnSpc>
                <a:tabLst>
                  <a:tab pos="342900" algn="l"/>
                  <a:tab pos="628650" algn="l"/>
                </a:tabLst>
              </a:pPr>
              <a:r>
                <a:rPr lang="en-US" b="1" dirty="0">
                  <a:solidFill>
                    <a:srgbClr val="000000"/>
                  </a:solidFill>
                  <a:latin typeface="Consolas"/>
                  <a:ea typeface="Arial"/>
                  <a:cs typeface="Calibri"/>
                </a:rPr>
                <a:t>str requires the use of a </a:t>
              </a:r>
              <a:r>
                <a:rPr lang="en-US" b="1" u="sng" dirty="0">
                  <a:solidFill>
                    <a:srgbClr val="000000"/>
                  </a:solidFill>
                  <a:latin typeface="Consolas"/>
                  <a:ea typeface="Arial"/>
                  <a:cs typeface="Calibri"/>
                </a:rPr>
                <a:t>pointer</a:t>
              </a:r>
              <a:r>
                <a:rPr lang="en-US" b="1" dirty="0">
                  <a:solidFill>
                    <a:srgbClr val="000000"/>
                  </a:solidFill>
                  <a:latin typeface="Consolas"/>
                  <a:ea typeface="Arial"/>
                  <a:cs typeface="Calibri"/>
                </a:rPr>
                <a:t> operand</a:t>
              </a:r>
            </a:p>
          </p:txBody>
        </p:sp>
      </p:grpSp>
      <p:sp>
        <p:nvSpPr>
          <p:cNvPr id="21" name="TextBox 20">
            <a:extLst>
              <a:ext uri="{FF2B5EF4-FFF2-40B4-BE49-F238E27FC236}">
                <a16:creationId xmlns:a16="http://schemas.microsoft.com/office/drawing/2014/main" id="{091FD6E7-8DF1-DA4E-B27F-30FEDBFB35A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02703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Down Arrow 15">
            <a:extLst>
              <a:ext uri="{FF2B5EF4-FFF2-40B4-BE49-F238E27FC236}">
                <a16:creationId xmlns:a16="http://schemas.microsoft.com/office/drawing/2014/main" id="{413A803A-6382-6F4C-8D2E-42C4785B99B1}"/>
              </a:ext>
            </a:extLst>
          </p:cNvPr>
          <p:cNvSpPr/>
          <p:nvPr/>
        </p:nvSpPr>
        <p:spPr>
          <a:xfrm flipV="1">
            <a:off x="10373806" y="426720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Brace 16">
            <a:extLst>
              <a:ext uri="{FF2B5EF4-FFF2-40B4-BE49-F238E27FC236}">
                <a16:creationId xmlns:a16="http://schemas.microsoft.com/office/drawing/2014/main" id="{90E0930A-655F-EF4F-80AD-D79F3B164862}"/>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315998CD-5E3F-FB47-A691-A3E863A5291E}"/>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42535583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4" name="Left Brace 13">
            <a:extLst>
              <a:ext uri="{FF2B5EF4-FFF2-40B4-BE49-F238E27FC236}">
                <a16:creationId xmlns:a16="http://schemas.microsoft.com/office/drawing/2014/main" id="{83BF1049-39E5-5D45-ABF0-312FA779CA85}"/>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08D2081D-D270-EA4A-9AC9-13C8E1A75314}"/>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3809728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("Done.");</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AC9C9FA-37B6-6D47-A747-A9884B60BA80}"/>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9ECF4CEB-4B70-8540-A7EC-63F0BB01D7CF}"/>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36831804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"Done."</a:t>
            </a:r>
            <a:r>
              <a:rPr lang="en-US" altLang="en-US" sz="200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return 0;</a:t>
            </a:r>
            <a:endParaRPr lang="en-US" altLang="en-US" sz="2000" b="0" dirty="0">
              <a:solidFill>
                <a:srgbClr val="FF0000"/>
              </a:solidFill>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2" name="Left Brace 11">
            <a:extLst>
              <a:ext uri="{FF2B5EF4-FFF2-40B4-BE49-F238E27FC236}">
                <a16:creationId xmlns:a16="http://schemas.microsoft.com/office/drawing/2014/main" id="{E4C8623A-891C-E14F-93B1-0CC2FEA2D67A}"/>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05493BE9-E6F8-6749-A362-2898E503ED3D}"/>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84457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"Done."</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solidFill>
                  <a:srgbClr val="FF0000"/>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2" name="Down Arrow 11">
            <a:extLst>
              <a:ext uri="{FF2B5EF4-FFF2-40B4-BE49-F238E27FC236}">
                <a16:creationId xmlns:a16="http://schemas.microsoft.com/office/drawing/2014/main" id="{A6469A80-A20A-3948-A6E2-4AE7AAE391F2}"/>
              </a:ext>
            </a:extLst>
          </p:cNvPr>
          <p:cNvSpPr/>
          <p:nvPr/>
        </p:nvSpPr>
        <p:spPr>
          <a:xfrm flipV="1">
            <a:off x="10373806" y="320040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 Brace 12">
            <a:extLst>
              <a:ext uri="{FF2B5EF4-FFF2-40B4-BE49-F238E27FC236}">
                <a16:creationId xmlns:a16="http://schemas.microsoft.com/office/drawing/2014/main" id="{01C0C421-970C-5142-B793-614FF1F3972B}"/>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B149D395-31BB-ED42-A4C8-26A54963CA32}"/>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34295727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"Done."</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solidFill>
                  <a:srgbClr val="FF0000"/>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Tree>
    <p:extLst>
      <p:ext uri="{BB962C8B-B14F-4D97-AF65-F5344CB8AC3E}">
        <p14:creationId xmlns:p14="http://schemas.microsoft.com/office/powerpoint/2010/main" val="18802220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solidFill>
                <a:srgbClr val="FF0000"/>
              </a:solidFill>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t>
            </a:r>
            <a:r>
              <a:rPr lang="en-US" altLang="en-US" sz="2000" b="1" dirty="0">
                <a:solidFill>
                  <a:srgbClr val="FF0000"/>
                </a:solidFill>
                <a:latin typeface="Consolas" panose="020B0609020204030204" pitchFamily="49" charset="0"/>
              </a:rPr>
              <a:t>main</a:t>
            </a:r>
            <a:r>
              <a:rPr lang="en-US" altLang="en-US" sz="2000" b="0" dirty="0">
                <a:solidFill>
                  <a:srgbClr val="FF0000"/>
                </a:solidFill>
                <a:latin typeface="Consolas" panose="020B0609020204030204" pitchFamily="49" charset="0"/>
              </a:rPr>
              <a:t>(int</a:t>
            </a:r>
            <a:r>
              <a:rPr lang="en-US" altLang="en-US" sz="200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argc</a:t>
            </a:r>
            <a:r>
              <a:rPr lang="en-US" altLang="en-US" sz="2000" dirty="0">
                <a:solidFill>
                  <a:srgbClr val="FF0000"/>
                </a:solidFill>
                <a:latin typeface="Consolas" panose="020B0609020204030204" pitchFamily="49" charset="0"/>
              </a:rPr>
              <a:t>, char *</a:t>
            </a:r>
            <a:r>
              <a:rPr lang="en-US" altLang="en-US" sz="2000" dirty="0" err="1">
                <a:solidFill>
                  <a:srgbClr val="FF0000"/>
                </a:solidFill>
                <a:latin typeface="Consolas" panose="020B0609020204030204" pitchFamily="49" charset="0"/>
              </a:rPr>
              <a:t>argv</a:t>
            </a:r>
            <a:r>
              <a:rPr lang="en-US" altLang="en-US" sz="2000" dirty="0">
                <a:solidFill>
                  <a:srgbClr val="FF0000"/>
                </a:solidFill>
                <a:latin typeface="Consolas" panose="020B0609020204030204" pitchFamily="49" charset="0"/>
              </a:rPr>
              <a:t>[]</a:t>
            </a:r>
            <a:r>
              <a:rPr lang="en-US" altLang="en-US" sz="2000" b="0" dirty="0">
                <a:solidFill>
                  <a:srgbClr val="FF0000"/>
                </a:solidFill>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1838099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2" name="Down Arrow 11">
            <a:extLst>
              <a:ext uri="{FF2B5EF4-FFF2-40B4-BE49-F238E27FC236}">
                <a16:creationId xmlns:a16="http://schemas.microsoft.com/office/drawing/2014/main" id="{ED18BFDD-B429-454F-A415-9B4862B90A16}"/>
              </a:ext>
            </a:extLst>
          </p:cNvPr>
          <p:cNvSpPr/>
          <p:nvPr/>
        </p:nvSpPr>
        <p:spPr>
          <a:xfrm>
            <a:off x="10373807" y="31242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7428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006503"/>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63493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006503"/>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14" name="Down Arrow 13">
            <a:extLst>
              <a:ext uri="{FF2B5EF4-FFF2-40B4-BE49-F238E27FC236}">
                <a16:creationId xmlns:a16="http://schemas.microsoft.com/office/drawing/2014/main" id="{701E06DB-D9D1-4F41-BD65-58DF0FB63A17}"/>
              </a:ext>
            </a:extLst>
          </p:cNvPr>
          <p:cNvSpPr/>
          <p:nvPr/>
        </p:nvSpPr>
        <p:spPr>
          <a:xfrm>
            <a:off x="10373807" y="39624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3333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503339" y="134165"/>
            <a:ext cx="11265328" cy="416384"/>
          </a:xfrm>
        </p:spPr>
        <p:txBody>
          <a:bodyPr/>
          <a:lstStyle/>
          <a:p>
            <a:r>
              <a:rPr lang="en-US" dirty="0"/>
              <a:t>LDR/STR – Base Register + Immediate Offset Addressing</a:t>
            </a:r>
          </a:p>
        </p:txBody>
      </p:sp>
      <p:sp>
        <p:nvSpPr>
          <p:cNvPr id="3" name="Content Placeholder 2">
            <a:extLst>
              <a:ext uri="{FF2B5EF4-FFF2-40B4-BE49-F238E27FC236}">
                <a16:creationId xmlns:a16="http://schemas.microsoft.com/office/drawing/2014/main" id="{6A004166-69B8-C54C-89AD-C39CD6155CEB}"/>
              </a:ext>
            </a:extLst>
          </p:cNvPr>
          <p:cNvSpPr>
            <a:spLocks noGrp="1"/>
          </p:cNvSpPr>
          <p:nvPr>
            <p:ph sz="quarter" idx="16"/>
          </p:nvPr>
        </p:nvSpPr>
        <p:spPr>
          <a:xfrm>
            <a:off x="935076" y="5466067"/>
            <a:ext cx="10321847" cy="1230685"/>
          </a:xfrm>
          <a:solidFill>
            <a:schemeClr val="accent4">
              <a:lumMod val="20000"/>
              <a:lumOff val="80000"/>
            </a:schemeClr>
          </a:solidFill>
          <a:ln>
            <a:solidFill>
              <a:schemeClr val="tx2"/>
            </a:solidFill>
          </a:ln>
        </p:spPr>
        <p:txBody>
          <a:bodyPr/>
          <a:lstStyle/>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 imm12] </a:t>
            </a:r>
            <a:r>
              <a:rPr lang="en-US" sz="1800" dirty="0">
                <a:solidFill>
                  <a:srgbClr val="00B050"/>
                </a:solidFill>
                <a:latin typeface="Consolas" panose="020B0609020204030204" pitchFamily="49" charset="0"/>
                <a:cs typeface="Consolas" panose="020B0609020204030204" pitchFamily="49" charset="0"/>
              </a:rPr>
              <a:t>// base register </a:t>
            </a:r>
            <a:r>
              <a:rPr lang="en-US" sz="1800" i="1" dirty="0">
                <a:solidFill>
                  <a:srgbClr val="FF0000"/>
                </a:solidFill>
                <a:latin typeface="Consolas" panose="020B0609020204030204" pitchFamily="49" charset="0"/>
                <a:cs typeface="Consolas" panose="020B0609020204030204" pitchFamily="49" charset="0"/>
              </a:rPr>
              <a:t>pointer</a:t>
            </a:r>
            <a:r>
              <a:rPr lang="en-US" sz="1800" dirty="0">
                <a:solidFill>
                  <a:srgbClr val="00B050"/>
                </a:solidFill>
                <a:latin typeface="Consolas" panose="020B0609020204030204" pitchFamily="49" charset="0"/>
                <a:cs typeface="Consolas" panose="020B0609020204030204" pitchFamily="49" charset="0"/>
              </a:rPr>
              <a:t> + offset  </a:t>
            </a:r>
            <a:r>
              <a:rPr lang="en-US" sz="1800" dirty="0">
                <a:solidFill>
                  <a:srgbClr val="FF0000"/>
                </a:solidFill>
                <a:latin typeface="Consolas" panose="020B0609020204030204" pitchFamily="49" charset="0"/>
                <a:cs typeface="Consolas" panose="020B0609020204030204" pitchFamily="49" charset="0"/>
              </a:rPr>
              <a:t>imm12 in bytes  </a:t>
            </a:r>
          </a:p>
          <a:p>
            <a:pPr marL="0" indent="0">
              <a:lnSpc>
                <a:spcPct val="100000"/>
              </a:lnSpc>
              <a:buNone/>
            </a:pPr>
            <a:r>
              <a:rPr lang="en-US" sz="1800" dirty="0">
                <a:solidFill>
                  <a:srgbClr val="0070C0"/>
                </a:solidFill>
                <a:latin typeface="Consolas" panose="020B0609020204030204" pitchFamily="49" charset="0"/>
                <a:cs typeface="Consolas" panose="020B0609020204030204" pitchFamily="49" charset="0"/>
              </a:rPr>
              <a:t>                             -4095 &lt;= imm12 &lt;= 4095 (bytes)</a:t>
            </a:r>
          </a:p>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a:t>
            </a:r>
            <a:r>
              <a:rPr lang="en-US" sz="1800" dirty="0">
                <a:solidFill>
                  <a:srgbClr val="00B050"/>
                </a:solidFill>
                <a:latin typeface="Consolas" panose="020B0609020204030204" pitchFamily="49" charset="0"/>
                <a:cs typeface="Consolas" panose="020B0609020204030204" pitchFamily="49" charset="0"/>
              </a:rPr>
              <a:t>// base register </a:t>
            </a:r>
            <a:r>
              <a:rPr lang="en-US" sz="1800" i="1" dirty="0">
                <a:solidFill>
                  <a:srgbClr val="FF0000"/>
                </a:solidFill>
                <a:latin typeface="Consolas" panose="020B0609020204030204" pitchFamily="49" charset="0"/>
                <a:cs typeface="Consolas" panose="020B0609020204030204" pitchFamily="49" charset="0"/>
              </a:rPr>
              <a:t>pointer</a:t>
            </a:r>
            <a:r>
              <a:rPr lang="en-US" sz="1800" dirty="0">
                <a:solidFill>
                  <a:srgbClr val="00B050"/>
                </a:solidFill>
                <a:latin typeface="Consolas" panose="020B0609020204030204" pitchFamily="49" charset="0"/>
                <a:cs typeface="Consolas" panose="020B0609020204030204" pitchFamily="49" charset="0"/>
              </a:rPr>
              <a:t> + 0 offset (imm12 is 0) </a:t>
            </a:r>
            <a:endParaRPr lang="en-US" sz="1800" dirty="0">
              <a:solidFill>
                <a:srgbClr val="0070C0"/>
              </a:solidFill>
              <a:latin typeface="Consolas" panose="020B0609020204030204" pitchFamily="49" charset="0"/>
              <a:cs typeface="Consolas" panose="020B0609020204030204" pitchFamily="49" charset="0"/>
            </a:endParaRPr>
          </a:p>
        </p:txBody>
      </p:sp>
      <p:sp>
        <p:nvSpPr>
          <p:cNvPr id="4" name="Content Placeholder 3">
            <a:extLst>
              <a:ext uri="{FF2B5EF4-FFF2-40B4-BE49-F238E27FC236}">
                <a16:creationId xmlns:a16="http://schemas.microsoft.com/office/drawing/2014/main" id="{56B6FF03-2BBA-539B-51DA-56EB894CE35E}"/>
              </a:ext>
            </a:extLst>
          </p:cNvPr>
          <p:cNvSpPr>
            <a:spLocks noGrp="1"/>
          </p:cNvSpPr>
          <p:nvPr>
            <p:ph sz="quarter" idx="17"/>
          </p:nvPr>
        </p:nvSpPr>
        <p:spPr>
          <a:xfrm>
            <a:off x="1471062" y="2669811"/>
            <a:ext cx="9448800" cy="2718602"/>
          </a:xfrm>
          <a:solidFill>
            <a:schemeClr val="accent4">
              <a:lumMod val="20000"/>
              <a:lumOff val="80000"/>
            </a:schemeClr>
          </a:solidFill>
          <a:ln>
            <a:solidFill>
              <a:schemeClr val="accent1"/>
            </a:solidFill>
          </a:ln>
        </p:spPr>
        <p:txBody>
          <a:bodyPr/>
          <a:lstStyle/>
          <a:p>
            <a:pPr>
              <a:lnSpc>
                <a:spcPct val="100000"/>
              </a:lnSpc>
            </a:pPr>
            <a:r>
              <a:rPr lang="en-US" sz="2000" b="1" dirty="0">
                <a:solidFill>
                  <a:srgbClr val="0070C0"/>
                </a:solidFill>
              </a:rPr>
              <a:t>Register Base Addressing</a:t>
            </a:r>
            <a:r>
              <a:rPr lang="en-US" sz="2000" dirty="0">
                <a:solidFill>
                  <a:srgbClr val="0070C0"/>
                </a:solidFill>
              </a:rPr>
              <a:t>: </a:t>
            </a:r>
          </a:p>
          <a:p>
            <a:pPr lvl="1"/>
            <a:r>
              <a:rPr lang="en-US" sz="2000" dirty="0">
                <a:solidFill>
                  <a:srgbClr val="2C895B"/>
                </a:solidFill>
              </a:rPr>
              <a:t>Pointer Address: Rn; </a:t>
            </a:r>
            <a:r>
              <a:rPr lang="en-US" sz="2000" dirty="0">
                <a:solidFill>
                  <a:srgbClr val="FF0000"/>
                </a:solidFill>
              </a:rPr>
              <a:t>source/destination data: Rd</a:t>
            </a:r>
            <a:r>
              <a:rPr lang="en-US" sz="2000" dirty="0">
                <a:solidFill>
                  <a:srgbClr val="F37440"/>
                </a:solidFill>
              </a:rPr>
              <a:t> </a:t>
            </a:r>
          </a:p>
          <a:p>
            <a:pPr lvl="1"/>
            <a:r>
              <a:rPr lang="en-US" sz="2000" b="1" dirty="0">
                <a:solidFill>
                  <a:srgbClr val="0070C0"/>
                </a:solidFill>
              </a:rPr>
              <a:t>Unsigned pointer address </a:t>
            </a:r>
            <a:r>
              <a:rPr lang="en-US" sz="2000" dirty="0"/>
              <a:t>in stored in the </a:t>
            </a:r>
            <a:r>
              <a:rPr lang="en-US" sz="2000" dirty="0">
                <a:solidFill>
                  <a:schemeClr val="accent5"/>
                </a:solidFill>
              </a:rPr>
              <a:t>base register</a:t>
            </a:r>
          </a:p>
          <a:p>
            <a:r>
              <a:rPr lang="en-US" sz="2000" b="1" dirty="0">
                <a:solidFill>
                  <a:srgbClr val="0070C0"/>
                </a:solidFill>
              </a:rPr>
              <a:t>Register Base + immediate offset Addressing: </a:t>
            </a:r>
          </a:p>
          <a:p>
            <a:pPr lvl="1"/>
            <a:r>
              <a:rPr lang="en-US" sz="2000" dirty="0">
                <a:solidFill>
                  <a:srgbClr val="0070C0"/>
                </a:solidFill>
              </a:rPr>
              <a:t>Pointer Address = register content + immediate offset</a:t>
            </a:r>
          </a:p>
          <a:p>
            <a:pPr lvl="1"/>
            <a:r>
              <a:rPr lang="en-US" sz="2000" dirty="0">
                <a:solidFill>
                  <a:srgbClr val="0070C0"/>
                </a:solidFill>
              </a:rPr>
              <a:t>Unsigned</a:t>
            </a:r>
            <a:r>
              <a:rPr lang="en-US" sz="2000" dirty="0"/>
              <a:t> offset integer </a:t>
            </a:r>
            <a:r>
              <a:rPr lang="en-US" sz="2000" dirty="0">
                <a:solidFill>
                  <a:schemeClr val="accent5"/>
                </a:solidFill>
              </a:rPr>
              <a:t>immediate value </a:t>
            </a:r>
            <a:r>
              <a:rPr lang="en-US" sz="2000" dirty="0">
                <a:solidFill>
                  <a:srgbClr val="FF0000"/>
                </a:solidFill>
              </a:rPr>
              <a:t>(bytes) </a:t>
            </a:r>
            <a:r>
              <a:rPr lang="en-US" sz="2000" dirty="0"/>
              <a:t>is </a:t>
            </a:r>
            <a:r>
              <a:rPr lang="en-US" sz="2000" dirty="0">
                <a:solidFill>
                  <a:srgbClr val="2C895B"/>
                </a:solidFill>
              </a:rPr>
              <a:t>added or subtracted </a:t>
            </a:r>
            <a:r>
              <a:rPr lang="en-US" sz="2000" dirty="0">
                <a:solidFill>
                  <a:srgbClr val="F37440"/>
                </a:solidFill>
              </a:rPr>
              <a:t>(U bit above says to add or subtract)</a:t>
            </a:r>
            <a:r>
              <a:rPr lang="en-US" sz="2000" dirty="0">
                <a:solidFill>
                  <a:srgbClr val="2C895B"/>
                </a:solidFill>
              </a:rPr>
              <a:t> </a:t>
            </a:r>
            <a:r>
              <a:rPr lang="en-US" sz="2000" dirty="0"/>
              <a:t>from the </a:t>
            </a:r>
            <a:r>
              <a:rPr lang="en-US" sz="2000" dirty="0">
                <a:solidFill>
                  <a:srgbClr val="2C895B"/>
                </a:solidFill>
              </a:rPr>
              <a:t>pointer address </a:t>
            </a:r>
            <a:r>
              <a:rPr lang="en-US" sz="2000" dirty="0"/>
              <a:t>in the </a:t>
            </a:r>
            <a:r>
              <a:rPr lang="en-US" sz="2000" dirty="0">
                <a:solidFill>
                  <a:schemeClr val="accent5"/>
                </a:solidFill>
              </a:rPr>
              <a:t>base register</a:t>
            </a:r>
          </a:p>
        </p:txBody>
      </p:sp>
      <p:sp>
        <p:nvSpPr>
          <p:cNvPr id="12" name="Rectangle 11">
            <a:extLst>
              <a:ext uri="{FF2B5EF4-FFF2-40B4-BE49-F238E27FC236}">
                <a16:creationId xmlns:a16="http://schemas.microsoft.com/office/drawing/2014/main" id="{EC97489C-7F00-F94B-AB7C-3D3EA9E25AF5}"/>
              </a:ext>
            </a:extLst>
          </p:cNvPr>
          <p:cNvSpPr/>
          <p:nvPr/>
        </p:nvSpPr>
        <p:spPr>
          <a:xfrm>
            <a:off x="2526459" y="552901"/>
            <a:ext cx="6366256"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BAC17B2-B866-6F45-A481-CDBD9BBA3695}"/>
              </a:ext>
            </a:extLst>
          </p:cNvPr>
          <p:cNvCxnSpPr>
            <a:cxnSpLocks/>
          </p:cNvCxnSpPr>
          <p:nvPr/>
        </p:nvCxnSpPr>
        <p:spPr bwMode="auto">
          <a:xfrm flipV="1">
            <a:off x="6195462" y="1674426"/>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14" name="TextBox 13">
            <a:extLst>
              <a:ext uri="{FF2B5EF4-FFF2-40B4-BE49-F238E27FC236}">
                <a16:creationId xmlns:a16="http://schemas.microsoft.com/office/drawing/2014/main" id="{30BB1B4A-4FC8-FF45-824D-3DED9AC86C5C}"/>
              </a:ext>
            </a:extLst>
          </p:cNvPr>
          <p:cNvSpPr txBox="1"/>
          <p:nvPr/>
        </p:nvSpPr>
        <p:spPr>
          <a:xfrm>
            <a:off x="5858016" y="2095471"/>
            <a:ext cx="2873544" cy="369332"/>
          </a:xfrm>
          <a:prstGeom prst="rect">
            <a:avLst/>
          </a:prstGeom>
          <a:solidFill>
            <a:schemeClr val="bg1"/>
          </a:solidFill>
          <a:ln w="25400">
            <a:solidFill>
              <a:srgbClr val="0070C0"/>
            </a:solidFill>
          </a:ln>
        </p:spPr>
        <p:txBody>
          <a:bodyPr wrap="none" rtlCol="0">
            <a:spAutoFit/>
          </a:bodyPr>
          <a:lstStyle/>
          <a:p>
            <a:r>
              <a:rPr lang="en-US" dirty="0">
                <a:solidFill>
                  <a:srgbClr val="FF0000"/>
                </a:solidFill>
              </a:rPr>
              <a:t>unsigned</a:t>
            </a:r>
            <a:r>
              <a:rPr lang="en-US" dirty="0">
                <a:solidFill>
                  <a:srgbClr val="0070C0"/>
                </a:solidFill>
              </a:rPr>
              <a:t> immediate offset</a:t>
            </a:r>
          </a:p>
        </p:txBody>
      </p:sp>
      <p:cxnSp>
        <p:nvCxnSpPr>
          <p:cNvPr id="15" name="Straight Arrow Connector 14">
            <a:extLst>
              <a:ext uri="{FF2B5EF4-FFF2-40B4-BE49-F238E27FC236}">
                <a16:creationId xmlns:a16="http://schemas.microsoft.com/office/drawing/2014/main" id="{94538FC1-9DFC-5D44-8D07-EE254CBB8A1A}"/>
              </a:ext>
            </a:extLst>
          </p:cNvPr>
          <p:cNvCxnSpPr>
            <a:cxnSpLocks/>
          </p:cNvCxnSpPr>
          <p:nvPr/>
        </p:nvCxnSpPr>
        <p:spPr bwMode="auto">
          <a:xfrm flipV="1">
            <a:off x="5245996" y="1753503"/>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16" name="TextBox 15">
            <a:extLst>
              <a:ext uri="{FF2B5EF4-FFF2-40B4-BE49-F238E27FC236}">
                <a16:creationId xmlns:a16="http://schemas.microsoft.com/office/drawing/2014/main" id="{CB324431-7130-3B45-B69F-E25D00172087}"/>
              </a:ext>
            </a:extLst>
          </p:cNvPr>
          <p:cNvSpPr txBox="1"/>
          <p:nvPr/>
        </p:nvSpPr>
        <p:spPr>
          <a:xfrm>
            <a:off x="2796602" y="2095471"/>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source/</a:t>
            </a:r>
            <a:r>
              <a:rPr lang="en-US" dirty="0" err="1">
                <a:solidFill>
                  <a:srgbClr val="0070C0"/>
                </a:solidFill>
              </a:rPr>
              <a:t>dest</a:t>
            </a:r>
            <a:r>
              <a:rPr lang="en-US" dirty="0">
                <a:solidFill>
                  <a:srgbClr val="0070C0"/>
                </a:solidFill>
              </a:rPr>
              <a:t> register</a:t>
            </a:r>
          </a:p>
        </p:txBody>
      </p:sp>
      <p:sp>
        <p:nvSpPr>
          <p:cNvPr id="17" name="TextBox 16">
            <a:extLst>
              <a:ext uri="{FF2B5EF4-FFF2-40B4-BE49-F238E27FC236}">
                <a16:creationId xmlns:a16="http://schemas.microsoft.com/office/drawing/2014/main" id="{41409EC0-1E32-9D44-9365-5697996537B2}"/>
              </a:ext>
            </a:extLst>
          </p:cNvPr>
          <p:cNvSpPr txBox="1"/>
          <p:nvPr/>
        </p:nvSpPr>
        <p:spPr>
          <a:xfrm>
            <a:off x="2658820" y="1387228"/>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18" name="TextBox 17">
            <a:extLst>
              <a:ext uri="{FF2B5EF4-FFF2-40B4-BE49-F238E27FC236}">
                <a16:creationId xmlns:a16="http://schemas.microsoft.com/office/drawing/2014/main" id="{4026FEAB-2E70-3544-BC62-2FA31EADD170}"/>
              </a:ext>
            </a:extLst>
          </p:cNvPr>
          <p:cNvSpPr txBox="1"/>
          <p:nvPr/>
        </p:nvSpPr>
        <p:spPr>
          <a:xfrm>
            <a:off x="4968092" y="1391933"/>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19" name="TextBox 18">
            <a:extLst>
              <a:ext uri="{FF2B5EF4-FFF2-40B4-BE49-F238E27FC236}">
                <a16:creationId xmlns:a16="http://schemas.microsoft.com/office/drawing/2014/main" id="{A750EAE6-EB13-6045-82CF-E5F24005C9EA}"/>
              </a:ext>
            </a:extLst>
          </p:cNvPr>
          <p:cNvSpPr txBox="1"/>
          <p:nvPr/>
        </p:nvSpPr>
        <p:spPr>
          <a:xfrm>
            <a:off x="5580056" y="1387228"/>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imm12</a:t>
            </a:r>
          </a:p>
        </p:txBody>
      </p:sp>
      <p:sp>
        <p:nvSpPr>
          <p:cNvPr id="20" name="TextBox 19">
            <a:extLst>
              <a:ext uri="{FF2B5EF4-FFF2-40B4-BE49-F238E27FC236}">
                <a16:creationId xmlns:a16="http://schemas.microsoft.com/office/drawing/2014/main" id="{C164B073-D7E6-474B-80D2-09970EFD2CDC}"/>
              </a:ext>
            </a:extLst>
          </p:cNvPr>
          <p:cNvSpPr txBox="1"/>
          <p:nvPr/>
        </p:nvSpPr>
        <p:spPr>
          <a:xfrm>
            <a:off x="4362280" y="1388280"/>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21" name="Straight Arrow Connector 20">
            <a:extLst>
              <a:ext uri="{FF2B5EF4-FFF2-40B4-BE49-F238E27FC236}">
                <a16:creationId xmlns:a16="http://schemas.microsoft.com/office/drawing/2014/main" id="{FD278D8D-E977-644A-A7E0-F575CDBDD05B}"/>
              </a:ext>
            </a:extLst>
          </p:cNvPr>
          <p:cNvCxnSpPr>
            <a:cxnSpLocks/>
          </p:cNvCxnSpPr>
          <p:nvPr/>
        </p:nvCxnSpPr>
        <p:spPr bwMode="auto">
          <a:xfrm>
            <a:off x="4718508" y="981439"/>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22" name="TextBox 21">
            <a:extLst>
              <a:ext uri="{FF2B5EF4-FFF2-40B4-BE49-F238E27FC236}">
                <a16:creationId xmlns:a16="http://schemas.microsoft.com/office/drawing/2014/main" id="{31D0E096-592B-D34F-AEF6-1AE54C2C9F41}"/>
              </a:ext>
            </a:extLst>
          </p:cNvPr>
          <p:cNvSpPr txBox="1"/>
          <p:nvPr/>
        </p:nvSpPr>
        <p:spPr>
          <a:xfrm>
            <a:off x="3956981" y="603865"/>
            <a:ext cx="4774571"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contains address (pointer)</a:t>
            </a:r>
          </a:p>
        </p:txBody>
      </p:sp>
      <p:sp>
        <p:nvSpPr>
          <p:cNvPr id="41" name="TextBox 40">
            <a:extLst>
              <a:ext uri="{FF2B5EF4-FFF2-40B4-BE49-F238E27FC236}">
                <a16:creationId xmlns:a16="http://schemas.microsoft.com/office/drawing/2014/main" id="{6AFCC1C8-574E-8E4E-8555-AF8F96C64834}"/>
              </a:ext>
            </a:extLst>
          </p:cNvPr>
          <p:cNvSpPr txBox="1"/>
          <p:nvPr/>
        </p:nvSpPr>
        <p:spPr>
          <a:xfrm>
            <a:off x="3956982" y="1387228"/>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3" name="TextBox 42">
            <a:extLst>
              <a:ext uri="{FF2B5EF4-FFF2-40B4-BE49-F238E27FC236}">
                <a16:creationId xmlns:a16="http://schemas.microsoft.com/office/drawing/2014/main" id="{D586C981-D013-4F48-8C5A-8E47500AF226}"/>
              </a:ext>
            </a:extLst>
          </p:cNvPr>
          <p:cNvSpPr txBox="1"/>
          <p:nvPr/>
        </p:nvSpPr>
        <p:spPr>
          <a:xfrm>
            <a:off x="2658820" y="618907"/>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8" name="Straight Arrow Connector 7">
            <a:extLst>
              <a:ext uri="{FF2B5EF4-FFF2-40B4-BE49-F238E27FC236}">
                <a16:creationId xmlns:a16="http://schemas.microsoft.com/office/drawing/2014/main" id="{0DC50C43-B247-C542-B15B-579DDCF77113}"/>
              </a:ext>
            </a:extLst>
          </p:cNvPr>
          <p:cNvCxnSpPr>
            <a:endCxn id="41" idx="0"/>
          </p:cNvCxnSpPr>
          <p:nvPr/>
        </p:nvCxnSpPr>
        <p:spPr>
          <a:xfrm>
            <a:off x="3649191" y="988239"/>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409284B-6443-0E42-A1DC-B73A0EFE824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638702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bg/>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4" grpId="0" uiExpand="1" build="p" animBg="1"/>
      <p:bldP spid="3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Tree>
    <p:extLst>
      <p:ext uri="{BB962C8B-B14F-4D97-AF65-F5344CB8AC3E}">
        <p14:creationId xmlns:p14="http://schemas.microsoft.com/office/powerpoint/2010/main" val="20223989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16" name="Down Arrow 15">
            <a:extLst>
              <a:ext uri="{FF2B5EF4-FFF2-40B4-BE49-F238E27FC236}">
                <a16:creationId xmlns:a16="http://schemas.microsoft.com/office/drawing/2014/main" id="{95BC0780-F5AE-F148-919F-2C097B0192F1}"/>
              </a:ext>
            </a:extLst>
          </p:cNvPr>
          <p:cNvSpPr/>
          <p:nvPr/>
        </p:nvSpPr>
        <p:spPr>
          <a:xfrm>
            <a:off x="10373807" y="47244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88291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Tree>
    <p:extLst>
      <p:ext uri="{BB962C8B-B14F-4D97-AF65-F5344CB8AC3E}">
        <p14:creationId xmlns:p14="http://schemas.microsoft.com/office/powerpoint/2010/main" val="14153282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21" name="Down Arrow 20">
            <a:extLst>
              <a:ext uri="{FF2B5EF4-FFF2-40B4-BE49-F238E27FC236}">
                <a16:creationId xmlns:a16="http://schemas.microsoft.com/office/drawing/2014/main" id="{04ECC091-7007-834F-B6D4-B0C73462C793}"/>
              </a:ext>
            </a:extLst>
          </p:cNvPr>
          <p:cNvSpPr/>
          <p:nvPr/>
        </p:nvSpPr>
        <p:spPr>
          <a:xfrm>
            <a:off x="10373807" y="55626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9537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57378"/>
            <a:ext cx="2438399" cy="800219"/>
          </a:xfrm>
          <a:prstGeom prst="rect">
            <a:avLst/>
          </a:prstGeom>
          <a:solidFill>
            <a:srgbClr val="F3753F"/>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anose="020B0604020202020204" pitchFamily="34" charset="0"/>
              </a:rPr>
              <a:t>1</a:t>
            </a:r>
            <a:endParaRPr kumimoji="0" lang="en-US" sz="18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26515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solidFill>
                  <a:srgbClr val="FF0000"/>
                </a:solidFill>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57378"/>
            <a:ext cx="2438399" cy="800219"/>
          </a:xfrm>
          <a:prstGeom prst="rect">
            <a:avLst/>
          </a:prstGeom>
          <a:solidFill>
            <a:srgbClr val="F3753F"/>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anose="020B0604020202020204" pitchFamily="34" charset="0"/>
              </a:rPr>
              <a:t>1</a:t>
            </a:r>
            <a:endParaRPr kumimoji="0" lang="en-US" sz="1800"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5019496"/>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5424728"/>
            <a:ext cx="1184940" cy="369332"/>
          </a:xfrm>
          <a:prstGeom prst="rect">
            <a:avLst/>
          </a:prstGeom>
          <a:noFill/>
        </p:spPr>
        <p:txBody>
          <a:bodyPr wrap="none" rtlCol="0">
            <a:spAutoFit/>
          </a:bodyPr>
          <a:lstStyle/>
          <a:p>
            <a:r>
              <a:rPr lang="en-US" dirty="0">
                <a:solidFill>
                  <a:srgbClr val="FF0000"/>
                </a:solidFill>
              </a:rPr>
              <a:t>Returns 1</a:t>
            </a:r>
          </a:p>
        </p:txBody>
      </p:sp>
    </p:spTree>
    <p:extLst>
      <p:ext uri="{BB962C8B-B14F-4D97-AF65-F5344CB8AC3E}">
        <p14:creationId xmlns:p14="http://schemas.microsoft.com/office/powerpoint/2010/main" val="598257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4152553"/>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4557785"/>
            <a:ext cx="1184940" cy="369332"/>
          </a:xfrm>
          <a:prstGeom prst="rect">
            <a:avLst/>
          </a:prstGeom>
          <a:noFill/>
        </p:spPr>
        <p:txBody>
          <a:bodyPr wrap="none" rtlCol="0">
            <a:spAutoFit/>
          </a:bodyPr>
          <a:lstStyle/>
          <a:p>
            <a:r>
              <a:rPr lang="en-US" dirty="0">
                <a:solidFill>
                  <a:srgbClr val="FF0000"/>
                </a:solidFill>
              </a:rPr>
              <a:t>Returns 2</a:t>
            </a:r>
          </a:p>
        </p:txBody>
      </p:sp>
    </p:spTree>
    <p:extLst>
      <p:ext uri="{BB962C8B-B14F-4D97-AF65-F5344CB8AC3E}">
        <p14:creationId xmlns:p14="http://schemas.microsoft.com/office/powerpoint/2010/main" val="159501939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3466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3871984"/>
            <a:ext cx="1184940" cy="369332"/>
          </a:xfrm>
          <a:prstGeom prst="rect">
            <a:avLst/>
          </a:prstGeom>
          <a:noFill/>
        </p:spPr>
        <p:txBody>
          <a:bodyPr wrap="none" rtlCol="0">
            <a:spAutoFit/>
          </a:bodyPr>
          <a:lstStyle/>
          <a:p>
            <a:r>
              <a:rPr lang="en-US" dirty="0">
                <a:solidFill>
                  <a:srgbClr val="FF0000"/>
                </a:solidFill>
              </a:rPr>
              <a:t>Returns 6</a:t>
            </a:r>
          </a:p>
        </p:txBody>
      </p:sp>
    </p:spTree>
    <p:extLst>
      <p:ext uri="{BB962C8B-B14F-4D97-AF65-F5344CB8AC3E}">
        <p14:creationId xmlns:p14="http://schemas.microsoft.com/office/powerpoint/2010/main" val="13769607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2006502"/>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2704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083767" y="3109984"/>
            <a:ext cx="1313181" cy="369332"/>
          </a:xfrm>
          <a:prstGeom prst="rect">
            <a:avLst/>
          </a:prstGeom>
          <a:noFill/>
        </p:spPr>
        <p:txBody>
          <a:bodyPr wrap="none" rtlCol="0">
            <a:spAutoFit/>
          </a:bodyPr>
          <a:lstStyle/>
          <a:p>
            <a:r>
              <a:rPr lang="en-US" dirty="0">
                <a:solidFill>
                  <a:srgbClr val="FF0000"/>
                </a:solidFill>
              </a:rPr>
              <a:t>Returns 24</a:t>
            </a:r>
          </a:p>
        </p:txBody>
      </p:sp>
    </p:spTree>
    <p:extLst>
      <p:ext uri="{BB962C8B-B14F-4D97-AF65-F5344CB8AC3E}">
        <p14:creationId xmlns:p14="http://schemas.microsoft.com/office/powerpoint/2010/main" val="322433493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1200329"/>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56896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0FE162A9-B5C7-0548-987F-324C99264692}"/>
              </a:ext>
            </a:extLst>
          </p:cNvPr>
          <p:cNvSpPr/>
          <p:nvPr/>
        </p:nvSpPr>
        <p:spPr>
          <a:xfrm>
            <a:off x="914400" y="1055800"/>
            <a:ext cx="9687339" cy="336605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6E44B7E-615A-0745-AB8B-85866618DF4F}"/>
              </a:ext>
            </a:extLst>
          </p:cNvPr>
          <p:cNvSpPr>
            <a:spLocks noGrp="1"/>
          </p:cNvSpPr>
          <p:nvPr>
            <p:ph type="title"/>
          </p:nvPr>
        </p:nvSpPr>
        <p:spPr>
          <a:xfrm>
            <a:off x="494966" y="193830"/>
            <a:ext cx="11432811" cy="493864"/>
          </a:xfrm>
        </p:spPr>
        <p:txBody>
          <a:bodyPr/>
          <a:lstStyle/>
          <a:p>
            <a:r>
              <a:rPr lang="en-US" sz="2800" dirty="0" err="1"/>
              <a:t>ldr</a:t>
            </a:r>
            <a:r>
              <a:rPr lang="en-US" sz="2800" dirty="0"/>
              <a:t>/str Register Base and Register + Immediate Offset Addressing </a:t>
            </a:r>
          </a:p>
        </p:txBody>
      </p:sp>
      <p:graphicFrame>
        <p:nvGraphicFramePr>
          <p:cNvPr id="9" name="Table 8">
            <a:extLst>
              <a:ext uri="{FF2B5EF4-FFF2-40B4-BE49-F238E27FC236}">
                <a16:creationId xmlns:a16="http://schemas.microsoft.com/office/drawing/2014/main" id="{3193D122-7FB5-D847-BF4D-55AFF51F9311}"/>
              </a:ext>
            </a:extLst>
          </p:cNvPr>
          <p:cNvGraphicFramePr>
            <a:graphicFrameLocks noGrp="1"/>
          </p:cNvGraphicFramePr>
          <p:nvPr/>
        </p:nvGraphicFramePr>
        <p:xfrm>
          <a:off x="97797" y="4738309"/>
          <a:ext cx="11996405" cy="1824644"/>
        </p:xfrm>
        <a:graphic>
          <a:graphicData uri="http://schemas.openxmlformats.org/drawingml/2006/table">
            <a:tbl>
              <a:tblPr/>
              <a:tblGrid>
                <a:gridCol w="5481593">
                  <a:extLst>
                    <a:ext uri="{9D8B030D-6E8A-4147-A177-3AD203B41FA5}">
                      <a16:colId xmlns:a16="http://schemas.microsoft.com/office/drawing/2014/main" val="20001"/>
                    </a:ext>
                  </a:extLst>
                </a:gridCol>
                <a:gridCol w="3456122">
                  <a:extLst>
                    <a:ext uri="{9D8B030D-6E8A-4147-A177-3AD203B41FA5}">
                      <a16:colId xmlns:a16="http://schemas.microsoft.com/office/drawing/2014/main" val="20002"/>
                    </a:ext>
                  </a:extLst>
                </a:gridCol>
                <a:gridCol w="3058690">
                  <a:extLst>
                    <a:ext uri="{9D8B030D-6E8A-4147-A177-3AD203B41FA5}">
                      <a16:colId xmlns:a16="http://schemas.microsoft.com/office/drawing/2014/main" val="20003"/>
                    </a:ext>
                  </a:extLst>
                </a:gridCol>
              </a:tblGrid>
              <a:tr h="515845">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Syntax</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Address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Examples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703355">
                <a:tc>
                  <a:txBody>
                    <a:bodyPr/>
                    <a:lstStyle/>
                    <a:p>
                      <a:pPr marL="0" marR="0" algn="ctr" eaLnBrk="0" fontAlgn="base" hangingPunct="0">
                        <a:lnSpc>
                          <a:spcPct val="115000"/>
                        </a:lnSpc>
                        <a:spcBef>
                          <a:spcPts val="0"/>
                        </a:spcBef>
                        <a:spcAft>
                          <a:spcPts val="0"/>
                        </a:spcAft>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Rd, [Rn +/- constant]</a:t>
                      </a:r>
                    </a:p>
                    <a:p>
                      <a:pPr marL="0" marR="0" algn="ctr" eaLnBrk="0" fontAlgn="base" hangingPunct="0">
                        <a:lnSpc>
                          <a:spcPct val="115000"/>
                        </a:lnSpc>
                        <a:spcBef>
                          <a:spcPts val="0"/>
                        </a:spcBef>
                        <a:spcAft>
                          <a:spcPts val="0"/>
                        </a:spcAft>
                      </a:pPr>
                      <a:r>
                        <a:rPr lang="en-US" sz="2400" b="0" i="0" kern="1200" dirty="0">
                          <a:solidFill>
                            <a:srgbClr val="000000"/>
                          </a:solidFill>
                          <a:effectLst/>
                          <a:latin typeface="Consolas" panose="020B0609020204030204" pitchFamily="49" charset="0"/>
                          <a:ea typeface="Arial"/>
                          <a:cs typeface="Consolas" panose="020B0609020204030204" pitchFamily="49" charset="0"/>
                        </a:rPr>
                        <a:t>constant is in bytes</a:t>
                      </a:r>
                      <a:endParaRPr lang="en-US" sz="2400" b="0" i="0" dirty="0">
                        <a:solidFill>
                          <a:srgbClr val="000000"/>
                        </a:solidFill>
                        <a:effectLst/>
                        <a:latin typeface="Consolas" panose="020B0609020204030204" pitchFamily="49" charset="0"/>
                        <a:ea typeface="Arial"/>
                        <a:cs typeface="Consolas" panose="020B0609020204030204" pitchFamily="49" charset="0"/>
                      </a:endParaRP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eaLnBrk="0" fontAlgn="base" hangingPunct="0">
                        <a:lnSpc>
                          <a:spcPct val="115000"/>
                        </a:lnSpc>
                        <a:spcBef>
                          <a:spcPts val="0"/>
                        </a:spcBef>
                        <a:spcAft>
                          <a:spcPts val="0"/>
                        </a:spcAft>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Rn + or – constant</a:t>
                      </a:r>
                    </a:p>
                    <a:p>
                      <a:pPr marL="0" marR="0" algn="ctr" eaLnBrk="0" fontAlgn="base" hangingPunct="0">
                        <a:lnSpc>
                          <a:spcPct val="115000"/>
                        </a:lnSpc>
                        <a:spcBef>
                          <a:spcPts val="0"/>
                        </a:spcBef>
                        <a:spcAft>
                          <a:spcPts val="0"/>
                        </a:spcAft>
                      </a:pPr>
                      <a:r>
                        <a:rPr lang="en-US" sz="2400" b="0" i="0" kern="1200" dirty="0">
                          <a:solidFill>
                            <a:srgbClr val="0070C0"/>
                          </a:solidFill>
                          <a:effectLst/>
                          <a:latin typeface="Consolas" panose="020B0609020204030204" pitchFamily="49" charset="0"/>
                          <a:ea typeface="Arial"/>
                          <a:cs typeface="Consolas" panose="020B0609020204030204" pitchFamily="49" charset="0"/>
                        </a:rPr>
                        <a:t>same</a:t>
                      </a:r>
                      <a:endParaRPr lang="en-US" sz="2400" b="0" i="0" dirty="0">
                        <a:solidFill>
                          <a:srgbClr val="0070C0"/>
                        </a:solidFill>
                        <a:effectLst/>
                        <a:latin typeface="Consolas" panose="020B0609020204030204" pitchFamily="49" charset="0"/>
                        <a:ea typeface="Arial"/>
                        <a:cs typeface="Consolas" panose="020B0609020204030204" pitchFamily="49" charset="0"/>
                      </a:endParaRP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eaLnBrk="0" fontAlgn="base" hangingPunct="0">
                        <a:lnSpc>
                          <a:spcPct val="115000"/>
                        </a:lnSpc>
                        <a:spcBef>
                          <a:spcPts val="0"/>
                        </a:spcBef>
                        <a:spcAft>
                          <a:spcPts val="0"/>
                        </a:spcAft>
                        <a:buFont typeface="+mj-lt"/>
                        <a:buNone/>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 r0, [r5,100]</a:t>
                      </a:r>
                      <a:r>
                        <a:rPr lang="en-US" sz="2400" b="0" i="0" kern="1200" baseline="30000" dirty="0">
                          <a:solidFill>
                            <a:srgbClr val="000000"/>
                          </a:solidFill>
                          <a:effectLst/>
                          <a:latin typeface="Consolas" panose="020B0609020204030204" pitchFamily="49" charset="0"/>
                          <a:ea typeface="Times New Roman"/>
                          <a:cs typeface="Consolas" panose="020B0609020204030204" pitchFamily="49" charset="0"/>
                        </a:rPr>
                        <a:t> </a:t>
                      </a:r>
                      <a:endParaRPr lang="en-US" sz="2400" b="0" i="0" dirty="0">
                        <a:solidFill>
                          <a:srgbClr val="000000"/>
                        </a:solidFill>
                        <a:effectLst/>
                        <a:latin typeface="Consolas" panose="020B0609020204030204" pitchFamily="49" charset="0"/>
                        <a:ea typeface="Arial"/>
                        <a:cs typeface="Consolas" panose="020B0609020204030204" pitchFamily="49" charset="0"/>
                      </a:endParaRPr>
                    </a:p>
                    <a:p>
                      <a:pPr marL="0" marR="0" lvl="0" indent="0" eaLnBrk="0" fontAlgn="base" hangingPunct="0">
                        <a:lnSpc>
                          <a:spcPct val="115000"/>
                        </a:lnSpc>
                        <a:spcBef>
                          <a:spcPts val="0"/>
                        </a:spcBef>
                        <a:spcAft>
                          <a:spcPts val="0"/>
                        </a:spcAft>
                        <a:buFont typeface="+mj-lt"/>
                        <a:buNone/>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r1, </a:t>
                      </a:r>
                      <a:r>
                        <a:rPr lang="en-US" sz="2400" b="0" i="0" kern="1200" dirty="0">
                          <a:solidFill>
                            <a:srgbClr val="0070C0"/>
                          </a:solidFill>
                          <a:effectLst/>
                          <a:latin typeface="Consolas" panose="020B0609020204030204" pitchFamily="49" charset="0"/>
                          <a:ea typeface="Times New Roman"/>
                          <a:cs typeface="Consolas" panose="020B0609020204030204" pitchFamily="49" charset="0"/>
                        </a:rPr>
                        <a:t>[r5, 0]</a:t>
                      </a:r>
                    </a:p>
                    <a:p>
                      <a:pPr marL="0" marR="0" lvl="0" indent="0" eaLnBrk="0" fontAlgn="base" hangingPunct="0">
                        <a:lnSpc>
                          <a:spcPct val="115000"/>
                        </a:lnSpc>
                        <a:spcBef>
                          <a:spcPts val="0"/>
                        </a:spcBef>
                        <a:spcAft>
                          <a:spcPts val="0"/>
                        </a:spcAft>
                        <a:buFont typeface="+mj-lt"/>
                        <a:buNone/>
                      </a:pPr>
                      <a:r>
                        <a:rPr lang="en-US" sz="2400" b="0" i="0" kern="1200" dirty="0">
                          <a:solidFill>
                            <a:srgbClr val="000000"/>
                          </a:solidFill>
                          <a:effectLst/>
                          <a:latin typeface="Consolas" panose="020B0609020204030204" pitchFamily="49" charset="0"/>
                          <a:ea typeface="Arial"/>
                          <a:cs typeface="Consolas" panose="020B0609020204030204" pitchFamily="49" charset="0"/>
                        </a:rPr>
                        <a:t>str r1, </a:t>
                      </a:r>
                      <a:r>
                        <a:rPr lang="en-US" sz="2400" b="0" i="0" kern="1200" dirty="0">
                          <a:solidFill>
                            <a:srgbClr val="0070C0"/>
                          </a:solidFill>
                          <a:effectLst/>
                          <a:latin typeface="Consolas" panose="020B0609020204030204" pitchFamily="49" charset="0"/>
                          <a:ea typeface="Arial"/>
                          <a:cs typeface="Consolas" panose="020B0609020204030204" pitchFamily="49" charset="0"/>
                        </a:rPr>
                        <a:t>[r5]</a:t>
                      </a:r>
                      <a:endParaRPr lang="en-US" sz="2400" b="0" i="0" dirty="0">
                        <a:solidFill>
                          <a:srgbClr val="0070C0"/>
                        </a:solidFill>
                        <a:effectLst/>
                        <a:latin typeface="Consolas" panose="020B0609020204030204" pitchFamily="49" charset="0"/>
                        <a:ea typeface="Arial"/>
                        <a:cs typeface="Consolas" panose="020B0609020204030204" pitchFamily="49" charset="0"/>
                      </a:endParaRPr>
                    </a:p>
                  </a:txBody>
                  <a:tcPr marL="45720" marR="4572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2" name="TextBox 21">
            <a:extLst>
              <a:ext uri="{FF2B5EF4-FFF2-40B4-BE49-F238E27FC236}">
                <a16:creationId xmlns:a16="http://schemas.microsoft.com/office/drawing/2014/main" id="{503D1368-71DC-EF47-8C4A-9EB56CED5E11}"/>
              </a:ext>
            </a:extLst>
          </p:cNvPr>
          <p:cNvSpPr txBox="1"/>
          <p:nvPr/>
        </p:nvSpPr>
        <p:spPr>
          <a:xfrm>
            <a:off x="3039783" y="2221654"/>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23" name="TextBox 22">
            <a:extLst>
              <a:ext uri="{FF2B5EF4-FFF2-40B4-BE49-F238E27FC236}">
                <a16:creationId xmlns:a16="http://schemas.microsoft.com/office/drawing/2014/main" id="{2C3B4307-B5DD-4244-8C7A-991693A81F80}"/>
              </a:ext>
            </a:extLst>
          </p:cNvPr>
          <p:cNvSpPr txBox="1"/>
          <p:nvPr/>
        </p:nvSpPr>
        <p:spPr>
          <a:xfrm>
            <a:off x="5349055" y="2226359"/>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24" name="TextBox 23">
            <a:extLst>
              <a:ext uri="{FF2B5EF4-FFF2-40B4-BE49-F238E27FC236}">
                <a16:creationId xmlns:a16="http://schemas.microsoft.com/office/drawing/2014/main" id="{0CAF27ED-893F-FF4A-88F6-F390877D6131}"/>
              </a:ext>
            </a:extLst>
          </p:cNvPr>
          <p:cNvSpPr txBox="1"/>
          <p:nvPr/>
        </p:nvSpPr>
        <p:spPr>
          <a:xfrm>
            <a:off x="5961019" y="2221654"/>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imm12</a:t>
            </a:r>
          </a:p>
        </p:txBody>
      </p:sp>
      <p:sp>
        <p:nvSpPr>
          <p:cNvPr id="25" name="TextBox 24">
            <a:extLst>
              <a:ext uri="{FF2B5EF4-FFF2-40B4-BE49-F238E27FC236}">
                <a16:creationId xmlns:a16="http://schemas.microsoft.com/office/drawing/2014/main" id="{1F33AC76-DDF4-FE41-8C0A-93CD9FE895FD}"/>
              </a:ext>
            </a:extLst>
          </p:cNvPr>
          <p:cNvSpPr txBox="1"/>
          <p:nvPr/>
        </p:nvSpPr>
        <p:spPr>
          <a:xfrm>
            <a:off x="4743243" y="2222706"/>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sp>
        <p:nvSpPr>
          <p:cNvPr id="26" name="TextBox 25">
            <a:extLst>
              <a:ext uri="{FF2B5EF4-FFF2-40B4-BE49-F238E27FC236}">
                <a16:creationId xmlns:a16="http://schemas.microsoft.com/office/drawing/2014/main" id="{C9023A53-0BAD-564C-8781-570657542A19}"/>
              </a:ext>
            </a:extLst>
          </p:cNvPr>
          <p:cNvSpPr txBox="1"/>
          <p:nvPr/>
        </p:nvSpPr>
        <p:spPr>
          <a:xfrm>
            <a:off x="4337945" y="2221654"/>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cxnSp>
        <p:nvCxnSpPr>
          <p:cNvPr id="3" name="Straight Arrow Connector 2">
            <a:extLst>
              <a:ext uri="{FF2B5EF4-FFF2-40B4-BE49-F238E27FC236}">
                <a16:creationId xmlns:a16="http://schemas.microsoft.com/office/drawing/2014/main" id="{08F6DB39-2E74-E84C-92F9-B63E321A62DF}"/>
              </a:ext>
            </a:extLst>
          </p:cNvPr>
          <p:cNvCxnSpPr>
            <a:stCxn id="24" idx="2"/>
          </p:cNvCxnSpPr>
          <p:nvPr/>
        </p:nvCxnSpPr>
        <p:spPr>
          <a:xfrm>
            <a:off x="6458912" y="2621764"/>
            <a:ext cx="8577" cy="95386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DF9BC16-2651-CD4F-AA4B-1496E5A9EB62}"/>
              </a:ext>
            </a:extLst>
          </p:cNvPr>
          <p:cNvCxnSpPr>
            <a:stCxn id="25" idx="2"/>
          </p:cNvCxnSpPr>
          <p:nvPr/>
        </p:nvCxnSpPr>
        <p:spPr>
          <a:xfrm>
            <a:off x="5046149" y="2622816"/>
            <a:ext cx="0" cy="126849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89CDA9-92E3-2F4E-B59D-88403DB99351}"/>
              </a:ext>
            </a:extLst>
          </p:cNvPr>
          <p:cNvCxnSpPr>
            <a:cxnSpLocks/>
          </p:cNvCxnSpPr>
          <p:nvPr/>
        </p:nvCxnSpPr>
        <p:spPr>
          <a:xfrm>
            <a:off x="5046149" y="3890690"/>
            <a:ext cx="98926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16A10F03-A38E-2446-A01B-E9DDD1F8ABE7}"/>
              </a:ext>
            </a:extLst>
          </p:cNvPr>
          <p:cNvSpPr/>
          <p:nvPr/>
        </p:nvSpPr>
        <p:spPr>
          <a:xfrm>
            <a:off x="6080273" y="3575624"/>
            <a:ext cx="718457" cy="7184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 -</a:t>
            </a:r>
          </a:p>
        </p:txBody>
      </p:sp>
      <p:sp>
        <p:nvSpPr>
          <p:cNvPr id="30" name="TextBox 29">
            <a:extLst>
              <a:ext uri="{FF2B5EF4-FFF2-40B4-BE49-F238E27FC236}">
                <a16:creationId xmlns:a16="http://schemas.microsoft.com/office/drawing/2014/main" id="{60F31996-0384-2241-B267-C0131FBA2DD9}"/>
              </a:ext>
            </a:extLst>
          </p:cNvPr>
          <p:cNvSpPr txBox="1"/>
          <p:nvPr/>
        </p:nvSpPr>
        <p:spPr>
          <a:xfrm>
            <a:off x="3112149" y="3267416"/>
            <a:ext cx="1409360"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0 subtract</a:t>
            </a:r>
          </a:p>
          <a:p>
            <a:r>
              <a:rPr lang="en-US" sz="2000" b="1" dirty="0">
                <a:solidFill>
                  <a:srgbClr val="0070C0"/>
                </a:solidFill>
              </a:rPr>
              <a:t>1 add</a:t>
            </a:r>
          </a:p>
        </p:txBody>
      </p:sp>
      <p:cxnSp>
        <p:nvCxnSpPr>
          <p:cNvPr id="31" name="Straight Arrow Connector 30">
            <a:extLst>
              <a:ext uri="{FF2B5EF4-FFF2-40B4-BE49-F238E27FC236}">
                <a16:creationId xmlns:a16="http://schemas.microsoft.com/office/drawing/2014/main" id="{D53EE2F7-3DFE-E04B-AE59-7AF3A6D42205}"/>
              </a:ext>
            </a:extLst>
          </p:cNvPr>
          <p:cNvCxnSpPr>
            <a:cxnSpLocks/>
            <a:stCxn id="30" idx="0"/>
          </p:cNvCxnSpPr>
          <p:nvPr/>
        </p:nvCxnSpPr>
        <p:spPr>
          <a:xfrm flipV="1">
            <a:off x="3816829" y="2589692"/>
            <a:ext cx="704680" cy="67772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411AB8-D715-A941-A05B-2AA9B14D7F95}"/>
              </a:ext>
            </a:extLst>
          </p:cNvPr>
          <p:cNvCxnSpPr>
            <a:cxnSpLocks/>
          </p:cNvCxnSpPr>
          <p:nvPr/>
        </p:nvCxnSpPr>
        <p:spPr>
          <a:xfrm>
            <a:off x="6803411" y="3934852"/>
            <a:ext cx="98926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632B62D-1CE4-3E48-B24B-8530624D2809}"/>
              </a:ext>
            </a:extLst>
          </p:cNvPr>
          <p:cNvSpPr txBox="1"/>
          <p:nvPr/>
        </p:nvSpPr>
        <p:spPr>
          <a:xfrm>
            <a:off x="7792671" y="3690635"/>
            <a:ext cx="2255874" cy="400110"/>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Memory Address</a:t>
            </a:r>
          </a:p>
        </p:txBody>
      </p:sp>
      <p:sp>
        <p:nvSpPr>
          <p:cNvPr id="36" name="TextBox 35">
            <a:extLst>
              <a:ext uri="{FF2B5EF4-FFF2-40B4-BE49-F238E27FC236}">
                <a16:creationId xmlns:a16="http://schemas.microsoft.com/office/drawing/2014/main" id="{1A3F195B-AA41-6D4A-89F0-8934C4F1CD6C}"/>
              </a:ext>
            </a:extLst>
          </p:cNvPr>
          <p:cNvSpPr txBox="1"/>
          <p:nvPr/>
        </p:nvSpPr>
        <p:spPr>
          <a:xfrm>
            <a:off x="1256690" y="2180620"/>
            <a:ext cx="1773242" cy="461665"/>
          </a:xfrm>
          <a:prstGeom prst="rect">
            <a:avLst/>
          </a:prstGeom>
          <a:noFill/>
        </p:spPr>
        <p:txBody>
          <a:bodyPr wrap="none" rtlCol="0">
            <a:spAutoFit/>
          </a:bodyPr>
          <a:lstStyle/>
          <a:p>
            <a:r>
              <a:rPr lang="en-US" sz="2400" b="1" dirty="0">
                <a:solidFill>
                  <a:srgbClr val="0070C0"/>
                </a:solidFill>
              </a:rPr>
              <a:t>Instruction</a:t>
            </a:r>
          </a:p>
        </p:txBody>
      </p:sp>
      <p:sp>
        <p:nvSpPr>
          <p:cNvPr id="38" name="TextBox 37">
            <a:extLst>
              <a:ext uri="{FF2B5EF4-FFF2-40B4-BE49-F238E27FC236}">
                <a16:creationId xmlns:a16="http://schemas.microsoft.com/office/drawing/2014/main" id="{60140879-89B2-C24A-89ED-A6C24872283A}"/>
              </a:ext>
            </a:extLst>
          </p:cNvPr>
          <p:cNvSpPr txBox="1"/>
          <p:nvPr/>
        </p:nvSpPr>
        <p:spPr>
          <a:xfrm>
            <a:off x="4404571" y="1188712"/>
            <a:ext cx="2390398"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Source for str</a:t>
            </a:r>
          </a:p>
          <a:p>
            <a:r>
              <a:rPr lang="en-US" sz="2000" b="1" dirty="0">
                <a:solidFill>
                  <a:srgbClr val="0070C0"/>
                </a:solidFill>
              </a:rPr>
              <a:t>Destination for </a:t>
            </a:r>
            <a:r>
              <a:rPr lang="en-US" sz="2000" b="1" dirty="0" err="1">
                <a:solidFill>
                  <a:srgbClr val="0070C0"/>
                </a:solidFill>
              </a:rPr>
              <a:t>ldr</a:t>
            </a:r>
            <a:endParaRPr lang="en-US" sz="2000" b="1" dirty="0">
              <a:solidFill>
                <a:srgbClr val="0070C0"/>
              </a:solidFill>
            </a:endParaRPr>
          </a:p>
        </p:txBody>
      </p:sp>
      <p:cxnSp>
        <p:nvCxnSpPr>
          <p:cNvPr id="39" name="Straight Arrow Connector 38">
            <a:extLst>
              <a:ext uri="{FF2B5EF4-FFF2-40B4-BE49-F238E27FC236}">
                <a16:creationId xmlns:a16="http://schemas.microsoft.com/office/drawing/2014/main" id="{31A6EE6D-6EDD-5048-95FA-5837A678A1CB}"/>
              </a:ext>
            </a:extLst>
          </p:cNvPr>
          <p:cNvCxnSpPr>
            <a:cxnSpLocks/>
          </p:cNvCxnSpPr>
          <p:nvPr/>
        </p:nvCxnSpPr>
        <p:spPr>
          <a:xfrm>
            <a:off x="5608100" y="1898828"/>
            <a:ext cx="0" cy="33454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2" name="Left Brace 41">
            <a:extLst>
              <a:ext uri="{FF2B5EF4-FFF2-40B4-BE49-F238E27FC236}">
                <a16:creationId xmlns:a16="http://schemas.microsoft.com/office/drawing/2014/main" id="{290F8AC8-E708-AD49-A5CB-F856C3753944}"/>
              </a:ext>
            </a:extLst>
          </p:cNvPr>
          <p:cNvSpPr/>
          <p:nvPr/>
        </p:nvSpPr>
        <p:spPr>
          <a:xfrm>
            <a:off x="8601559" y="5811864"/>
            <a:ext cx="480448" cy="635431"/>
          </a:xfrm>
          <a:prstGeom prst="leftBrace">
            <a:avLst>
              <a:gd name="adj1" fmla="val 8333"/>
              <a:gd name="adj2" fmla="val 28049"/>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Right Arrow 42">
            <a:extLst>
              <a:ext uri="{FF2B5EF4-FFF2-40B4-BE49-F238E27FC236}">
                <a16:creationId xmlns:a16="http://schemas.microsoft.com/office/drawing/2014/main" id="{697829F1-7C76-6042-93C1-F3675F54D6CA}"/>
              </a:ext>
            </a:extLst>
          </p:cNvPr>
          <p:cNvSpPr/>
          <p:nvPr/>
        </p:nvSpPr>
        <p:spPr>
          <a:xfrm>
            <a:off x="7839165" y="5912605"/>
            <a:ext cx="669404" cy="1084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C605102F-5FEE-C14F-9EC8-4934F74CCB08}"/>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88050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xfrm>
            <a:off x="587482" y="405220"/>
            <a:ext cx="10515600" cy="715294"/>
          </a:xfrm>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a:t>
            </a:r>
            <a:r>
              <a:rPr lang="en-US" altLang="en-US" sz="2000" dirty="0">
                <a:latin typeface="Consolas" panose="020B0609020204030204" pitchFamily="49" charset="0"/>
              </a:rPr>
              <a:t>, factorial(4));</a:t>
            </a:r>
            <a:r>
              <a:rPr lang="en-US" altLang="en-US" sz="2000" b="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a:t>
            </a:r>
            <a:r>
              <a:rPr lang="en-US" altLang="en-US" sz="2000" b="0" dirty="0">
                <a:solidFill>
                  <a:srgbClr val="FF0000"/>
                </a:solidFill>
                <a:latin typeface="Consolas" panose="020B0609020204030204" pitchFamily="49" charset="0"/>
              </a:rPr>
              <a:t>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2" name="Left Brace 11">
            <a:extLst>
              <a:ext uri="{FF2B5EF4-FFF2-40B4-BE49-F238E27FC236}">
                <a16:creationId xmlns:a16="http://schemas.microsoft.com/office/drawing/2014/main" id="{D2381695-F186-024E-8ABE-FC8BB132CED4}"/>
              </a:ext>
            </a:extLst>
          </p:cNvPr>
          <p:cNvSpPr/>
          <p:nvPr/>
        </p:nvSpPr>
        <p:spPr>
          <a:xfrm>
            <a:off x="8686800" y="1837013"/>
            <a:ext cx="381000" cy="1200329"/>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95952C1F-0EB1-A740-BC72-93CA7BDDE0E7}"/>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309957131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A61F-C9B5-D64D-983D-48C171109F61}"/>
              </a:ext>
            </a:extLst>
          </p:cNvPr>
          <p:cNvSpPr>
            <a:spLocks noGrp="1"/>
          </p:cNvSpPr>
          <p:nvPr>
            <p:ph type="title"/>
          </p:nvPr>
        </p:nvSpPr>
        <p:spPr>
          <a:xfrm>
            <a:off x="498164" y="0"/>
            <a:ext cx="10515600" cy="477155"/>
          </a:xfrm>
        </p:spPr>
        <p:txBody>
          <a:bodyPr/>
          <a:lstStyle/>
          <a:p>
            <a:r>
              <a:rPr lang="en-US" dirty="0"/>
              <a:t>Function Header and Footer Assembler Directives</a:t>
            </a:r>
          </a:p>
        </p:txBody>
      </p:sp>
      <p:sp>
        <p:nvSpPr>
          <p:cNvPr id="3" name="Content Placeholder 2">
            <a:extLst>
              <a:ext uri="{FF2B5EF4-FFF2-40B4-BE49-F238E27FC236}">
                <a16:creationId xmlns:a16="http://schemas.microsoft.com/office/drawing/2014/main" id="{B4DC5C90-C73C-4D41-9383-BE1D54873C91}"/>
              </a:ext>
            </a:extLst>
          </p:cNvPr>
          <p:cNvSpPr>
            <a:spLocks noGrp="1"/>
          </p:cNvSpPr>
          <p:nvPr>
            <p:ph sz="quarter" idx="17"/>
          </p:nvPr>
        </p:nvSpPr>
        <p:spPr>
          <a:xfrm>
            <a:off x="367649" y="2499245"/>
            <a:ext cx="11560129" cy="4178943"/>
          </a:xfrm>
          <a:solidFill>
            <a:schemeClr val="accent4">
              <a:lumMod val="20000"/>
              <a:lumOff val="80000"/>
            </a:schemeClr>
          </a:solidFill>
          <a:ln>
            <a:solidFill>
              <a:srgbClr val="0070C0"/>
            </a:solidFill>
          </a:ln>
        </p:spPr>
        <p:txBody>
          <a:bodyPr/>
          <a:lstStyle/>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.global </a:t>
            </a:r>
            <a:r>
              <a:rPr lang="en-US" sz="1600" b="1" dirty="0" err="1">
                <a:solidFill>
                  <a:srgbClr val="F3753F"/>
                </a:solidFill>
                <a:latin typeface="Courier New" panose="02070309020205020404" pitchFamily="49" charset="0"/>
                <a:cs typeface="Courier New" panose="02070309020205020404" pitchFamily="49" charset="0"/>
              </a:rPr>
              <a:t>function_name</a:t>
            </a:r>
            <a:endParaRPr lang="en-US" sz="1600" b="1" dirty="0">
              <a:solidFill>
                <a:srgbClr val="F3753F"/>
              </a:solidFill>
              <a:latin typeface="Courier New" panose="02070309020205020404" pitchFamily="49" charset="0"/>
              <a:cs typeface="Courier New" panose="02070309020205020404" pitchFamily="49" charset="0"/>
            </a:endParaRPr>
          </a:p>
          <a:p>
            <a:pPr lvl="1"/>
            <a:r>
              <a:rPr lang="en-US" sz="1600" dirty="0">
                <a:solidFill>
                  <a:schemeClr val="tx2"/>
                </a:solidFill>
                <a:cs typeface="Courier New" panose="02070309020205020404" pitchFamily="49" charset="0"/>
              </a:rPr>
              <a:t>Exports the function name to other files. </a:t>
            </a:r>
            <a:r>
              <a:rPr lang="en-US" sz="1600" b="1" u="sng" dirty="0">
                <a:solidFill>
                  <a:srgbClr val="0070C0"/>
                </a:solidFill>
                <a:cs typeface="Courier New" panose="02070309020205020404" pitchFamily="49" charset="0"/>
              </a:rPr>
              <a:t>Required</a:t>
            </a:r>
            <a:r>
              <a:rPr lang="en-US" sz="1600" b="1" dirty="0">
                <a:solidFill>
                  <a:srgbClr val="0070C0"/>
                </a:solidFill>
                <a:cs typeface="Courier New" panose="02070309020205020404" pitchFamily="49" charset="0"/>
              </a:rPr>
              <a:t> for main function, </a:t>
            </a:r>
            <a:r>
              <a:rPr lang="en-US" sz="1600" dirty="0">
                <a:solidFill>
                  <a:schemeClr val="tx2"/>
                </a:solidFill>
                <a:cs typeface="Courier New" panose="02070309020205020404" pitchFamily="49" charset="0"/>
              </a:rPr>
              <a:t>optional for others</a:t>
            </a:r>
          </a:p>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.type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440"/>
                </a:solidFill>
                <a:latin typeface="Courier New" panose="02070309020205020404" pitchFamily="49" charset="0"/>
                <a:cs typeface="Courier New" panose="02070309020205020404" pitchFamily="49" charset="0"/>
              </a:rPr>
              <a:t>%function </a:t>
            </a:r>
            <a:endParaRPr lang="en-US" sz="1600" b="1" dirty="0">
              <a:latin typeface="Courier New" panose="02070309020205020404" pitchFamily="49" charset="0"/>
              <a:cs typeface="Courier New" panose="02070309020205020404" pitchFamily="49" charset="0"/>
            </a:endParaRPr>
          </a:p>
          <a:p>
            <a:pPr lvl="1"/>
            <a:r>
              <a:rPr lang="en-US" sz="1600" dirty="0"/>
              <a:t>The</a:t>
            </a:r>
            <a:r>
              <a:rPr lang="en-US" sz="1600" b="1" dirty="0">
                <a:solidFill>
                  <a:srgbClr val="7030A0"/>
                </a:solidFill>
                <a:latin typeface="Courier New" panose="02070309020205020404" pitchFamily="49" charset="0"/>
                <a:cs typeface="Courier New" panose="02070309020205020404" pitchFamily="49" charset="0"/>
              </a:rPr>
              <a:t> .type </a:t>
            </a:r>
            <a:r>
              <a:rPr lang="en-US" sz="1600" dirty="0"/>
              <a:t>directive sets the </a:t>
            </a:r>
            <a:r>
              <a:rPr lang="en-US" sz="1600" b="1" dirty="0">
                <a:solidFill>
                  <a:schemeClr val="accent1"/>
                </a:solidFill>
              </a:rPr>
              <a:t>type of a symbol/label name</a:t>
            </a:r>
          </a:p>
          <a:p>
            <a:pPr lvl="1"/>
            <a:r>
              <a:rPr lang="en-US" sz="1600" dirty="0"/>
              <a:t> </a:t>
            </a:r>
            <a:r>
              <a:rPr lang="en-US" sz="1600" b="1" dirty="0">
                <a:solidFill>
                  <a:srgbClr val="F37440"/>
                </a:solidFill>
                <a:latin typeface="Courier New" panose="02070309020205020404" pitchFamily="49" charset="0"/>
                <a:cs typeface="Courier New" panose="02070309020205020404" pitchFamily="49" charset="0"/>
              </a:rPr>
              <a:t>%function </a:t>
            </a:r>
            <a:r>
              <a:rPr lang="en-US" sz="1600" dirty="0">
                <a:cs typeface="Courier New" panose="02070309020205020404" pitchFamily="49" charset="0"/>
              </a:rPr>
              <a:t>specifies </a:t>
            </a:r>
            <a:r>
              <a:rPr lang="en-US" sz="1600" dirty="0"/>
              <a:t>that </a:t>
            </a:r>
            <a:r>
              <a:rPr lang="en-US" sz="1600" b="1" dirty="0">
                <a:solidFill>
                  <a:schemeClr val="accent3"/>
                </a:solidFill>
              </a:rPr>
              <a:t>name</a:t>
            </a:r>
            <a:r>
              <a:rPr lang="en-US" sz="1600" dirty="0"/>
              <a:t> is a function (name is the address of the first instruction)</a:t>
            </a:r>
          </a:p>
          <a:p>
            <a:pPr marL="0" indent="0">
              <a:lnSpc>
                <a:spcPct val="100000"/>
              </a:lnSpc>
              <a:buNone/>
            </a:pP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4</a:t>
            </a:r>
          </a:p>
          <a:p>
            <a:pPr lvl="1"/>
            <a:r>
              <a:rPr lang="en-US" sz="1600" dirty="0">
                <a:cs typeface="Courier New" panose="02070309020205020404" pitchFamily="49" charset="0"/>
              </a:rPr>
              <a:t>Used for basic stack frame setup; the number 4 will change – later slides</a:t>
            </a:r>
            <a:endParaRPr lang="en-US" sz="1600" dirty="0">
              <a:solidFill>
                <a:schemeClr val="accent1"/>
              </a:solidFill>
            </a:endParaRPr>
          </a:p>
          <a:p>
            <a:pPr marL="0" indent="0">
              <a:lnSpc>
                <a:spcPct val="100000"/>
              </a:lnSpc>
              <a:buNone/>
            </a:pP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bytes </a:t>
            </a:r>
          </a:p>
          <a:p>
            <a:pPr lvl="1"/>
            <a:r>
              <a:rPr lang="en-US" sz="1600" dirty="0">
                <a:cs typeface="Courier New" panose="02070309020205020404" pitchFamily="49" charset="0"/>
              </a:rPr>
              <a:t>The </a:t>
            </a:r>
            <a:r>
              <a:rPr lang="en-US" sz="1600" b="1" dirty="0">
                <a:solidFill>
                  <a:srgbClr val="7030A0"/>
                </a:solidFill>
                <a:latin typeface="Courier New" panose="02070309020205020404" pitchFamily="49" charset="0"/>
                <a:cs typeface="Courier New" panose="02070309020205020404" pitchFamily="49" charset="0"/>
              </a:rPr>
              <a:t>.size </a:t>
            </a:r>
            <a:r>
              <a:rPr lang="en-US" sz="1600" dirty="0"/>
              <a:t>directive is used to </a:t>
            </a:r>
            <a:r>
              <a:rPr lang="en-US" sz="1600" dirty="0">
                <a:solidFill>
                  <a:schemeClr val="accent1"/>
                </a:solidFill>
              </a:rPr>
              <a:t>set the size associated with a symbol</a:t>
            </a:r>
          </a:p>
          <a:p>
            <a:pPr lvl="1"/>
            <a:r>
              <a:rPr lang="en-US" sz="1600" dirty="0"/>
              <a:t>Used by the linker to exclude unneeded code and/or data when creating an executable file</a:t>
            </a:r>
          </a:p>
          <a:p>
            <a:pPr lvl="1"/>
            <a:r>
              <a:rPr lang="en-US" sz="1600" dirty="0"/>
              <a:t>It is also used by the </a:t>
            </a:r>
            <a:r>
              <a:rPr lang="en-US" sz="1600" b="1" dirty="0"/>
              <a:t>debugger</a:t>
            </a:r>
            <a:r>
              <a:rPr lang="en-US" sz="1600" dirty="0"/>
              <a:t> </a:t>
            </a:r>
            <a:r>
              <a:rPr lang="en-US" sz="1600" dirty="0" err="1"/>
              <a:t>gdb</a:t>
            </a:r>
            <a:endParaRPr lang="en-US" sz="1600" dirty="0"/>
          </a:p>
          <a:p>
            <a:pPr lvl="1"/>
            <a:r>
              <a:rPr lang="en-US" sz="1600" b="1" dirty="0">
                <a:solidFill>
                  <a:srgbClr val="F3753F"/>
                </a:solidFill>
                <a:latin typeface="Courier New" panose="02070309020205020404" pitchFamily="49" charset="0"/>
                <a:cs typeface="Courier New" panose="02070309020205020404" pitchFamily="49" charset="0"/>
              </a:rPr>
              <a:t>bytes</a:t>
            </a:r>
            <a:r>
              <a:rPr lang="en-US" sz="1600" b="1" dirty="0">
                <a:solidFill>
                  <a:schemeClr val="accent1"/>
                </a:solidFill>
              </a:rPr>
              <a:t> is best calculated as an expression: (period is the current address in a memory segment)</a:t>
            </a:r>
          </a:p>
          <a:p>
            <a:pPr marL="354012" lvl="1" indent="0">
              <a:buNone/>
            </a:pPr>
            <a:r>
              <a:rPr lang="en-US" sz="1600" dirty="0">
                <a:solidFill>
                  <a:srgbClr val="0070C0"/>
                </a:solidFill>
                <a:cs typeface="Courier New" panose="02070309020205020404" pitchFamily="49" charset="0"/>
              </a:rPr>
              <a:t>	</a:t>
            </a:r>
            <a:r>
              <a:rPr lang="en-US" sz="1600" b="1" dirty="0">
                <a:solidFill>
                  <a:srgbClr val="0070C0"/>
                </a:solidFill>
                <a:cs typeface="Courier New" panose="02070309020205020404" pitchFamily="49" charset="0"/>
              </a:rPr>
              <a:t>In CSE30 required use:  </a:t>
            </a: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 – name)</a:t>
            </a:r>
            <a:endParaRPr lang="en-US" sz="1600" dirty="0"/>
          </a:p>
        </p:txBody>
      </p:sp>
      <p:sp>
        <p:nvSpPr>
          <p:cNvPr id="8" name="Rounded Rectangle 7">
            <a:extLst>
              <a:ext uri="{FF2B5EF4-FFF2-40B4-BE49-F238E27FC236}">
                <a16:creationId xmlns:a16="http://schemas.microsoft.com/office/drawing/2014/main" id="{FF8F8AFA-BDEF-694B-BD87-73A4B5F74428}"/>
              </a:ext>
            </a:extLst>
          </p:cNvPr>
          <p:cNvSpPr/>
          <p:nvPr/>
        </p:nvSpPr>
        <p:spPr bwMode="auto">
          <a:xfrm>
            <a:off x="3394410" y="372434"/>
            <a:ext cx="8533368"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.text</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global</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make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global for linking</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type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%function </a:t>
            </a:r>
            <a:r>
              <a:rPr lang="en-US" sz="1600" b="1" dirty="0">
                <a:solidFill>
                  <a:srgbClr val="0070C0"/>
                </a:solidFill>
                <a:latin typeface="Courier New" panose="02070309020205020404" pitchFamily="49" charset="0"/>
                <a:cs typeface="Courier New" panose="02070309020205020404" pitchFamily="49" charset="0"/>
              </a:rPr>
              <a:t>// define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to be a function</a:t>
            </a:r>
          </a:p>
          <a:p>
            <a:r>
              <a:rPr lang="en-US" sz="1600" b="1" dirty="0">
                <a:solidFill>
                  <a:srgbClr val="0070C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5"/>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4        // </a:t>
            </a:r>
            <a:r>
              <a:rPr lang="en-US" sz="1600" b="1" dirty="0" err="1">
                <a:latin typeface="Courier New" panose="02070309020205020404" pitchFamily="49" charset="0"/>
                <a:cs typeface="Courier New" panose="02070309020205020404" pitchFamily="49" charset="0"/>
              </a:rPr>
              <a:t>fp</a:t>
            </a:r>
            <a:r>
              <a:rPr lang="en-US" sz="1600" b="1" dirty="0">
                <a:latin typeface="Courier New" panose="02070309020205020404" pitchFamily="49" charset="0"/>
                <a:cs typeface="Courier New" panose="02070309020205020404" pitchFamily="49" charset="0"/>
              </a:rPr>
              <a:t> offset in main stack frame</a:t>
            </a:r>
            <a:endParaRPr lang="en-US" sz="1600" b="1" dirty="0">
              <a:solidFill>
                <a:srgbClr val="0070C0"/>
              </a:solidFill>
              <a:latin typeface="Courier New" panose="02070309020205020404" pitchFamily="49" charset="0"/>
              <a:cs typeface="Courier New" panose="02070309020205020404" pitchFamily="49" charset="0"/>
            </a:endParaRPr>
          </a:p>
          <a:p>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latin typeface="Courier New" panose="02070309020205020404" pitchFamily="49" charset="0"/>
                <a:cs typeface="Courier New" panose="02070309020205020404" pitchFamily="49" charset="0"/>
              </a:rPr>
              <a:t>:</a:t>
            </a:r>
          </a:p>
          <a:p>
            <a:r>
              <a:rPr lang="en-US" sz="1600" b="1" dirty="0">
                <a:solidFill>
                  <a:srgbClr val="00B050"/>
                </a:solidFill>
                <a:latin typeface="Courier New" panose="02070309020205020404" pitchFamily="49" charset="0"/>
                <a:cs typeface="Courier New" panose="02070309020205020404" pitchFamily="49" charset="0"/>
              </a:rPr>
              <a:t>	  // function prologue, stack frame setup</a:t>
            </a:r>
          </a:p>
          <a:p>
            <a:pPr lvl="2"/>
            <a:r>
              <a:rPr lang="en-US" sz="1600" b="1" dirty="0">
                <a:solidFill>
                  <a:srgbClr val="00B050"/>
                </a:solidFill>
                <a:latin typeface="Courier New" panose="02070309020205020404" pitchFamily="49" charset="0"/>
                <a:cs typeface="Courier New" panose="02070309020205020404" pitchFamily="49" charset="0"/>
              </a:rPr>
              <a:t>  // your code</a:t>
            </a:r>
          </a:p>
          <a:p>
            <a:r>
              <a:rPr lang="en-US" sz="1600" b="1" dirty="0">
                <a:solidFill>
                  <a:srgbClr val="00B050"/>
                </a:solidFill>
                <a:latin typeface="Courier New" panose="02070309020205020404" pitchFamily="49" charset="0"/>
                <a:cs typeface="Courier New" panose="02070309020205020404" pitchFamily="49" charset="0"/>
              </a:rPr>
              <a:t>	  // function epilogue, stack frame teardown</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13BC91EA-B772-6D48-B0CC-2E3C2079EAA0}"/>
              </a:ext>
            </a:extLst>
          </p:cNvPr>
          <p:cNvGrpSpPr/>
          <p:nvPr/>
        </p:nvGrpSpPr>
        <p:grpSpPr>
          <a:xfrm>
            <a:off x="211581" y="791956"/>
            <a:ext cx="3310662" cy="1477328"/>
            <a:chOff x="85557" y="5029693"/>
            <a:chExt cx="3310662" cy="1477328"/>
          </a:xfrm>
        </p:grpSpPr>
        <p:sp>
          <p:nvSpPr>
            <p:cNvPr id="10" name="TextBox 9">
              <a:extLst>
                <a:ext uri="{FF2B5EF4-FFF2-40B4-BE49-F238E27FC236}">
                  <a16:creationId xmlns:a16="http://schemas.microsoft.com/office/drawing/2014/main" id="{140208B7-DC86-754C-965F-66550A19A31B}"/>
                </a:ext>
              </a:extLst>
            </p:cNvPr>
            <p:cNvSpPr txBox="1"/>
            <p:nvPr/>
          </p:nvSpPr>
          <p:spPr>
            <a:xfrm>
              <a:off x="85557" y="5029693"/>
              <a:ext cx="2842679" cy="1477328"/>
            </a:xfrm>
            <a:prstGeom prst="rect">
              <a:avLst/>
            </a:prstGeom>
            <a:noFill/>
            <a:ln w="34925">
              <a:solidFill>
                <a:schemeClr val="accent1"/>
              </a:solidFill>
            </a:ln>
          </p:spPr>
          <p:txBody>
            <a:bodyPr wrap="square" rtlCol="0">
              <a:spAutoFit/>
            </a:bodyPr>
            <a:lstStyle/>
            <a:p>
              <a:pPr algn="r"/>
              <a:r>
                <a:rPr lang="en-US" b="1" dirty="0">
                  <a:solidFill>
                    <a:srgbClr val="F3753F"/>
                  </a:solidFill>
                </a:rPr>
                <a:t>function entry point</a:t>
              </a:r>
            </a:p>
            <a:p>
              <a:pPr algn="r"/>
              <a:r>
                <a:rPr lang="en-US" dirty="0"/>
                <a:t>address of the first instruction in the function</a:t>
              </a:r>
            </a:p>
            <a:p>
              <a:pPr algn="r"/>
              <a:r>
                <a:rPr lang="en-US" b="1" dirty="0">
                  <a:solidFill>
                    <a:srgbClr val="FF0000"/>
                  </a:solidFill>
                </a:rPr>
                <a:t>Must not be a local label (does not start with .L) </a:t>
              </a:r>
            </a:p>
          </p:txBody>
        </p:sp>
        <p:sp>
          <p:nvSpPr>
            <p:cNvPr id="11" name="Right Arrow 10">
              <a:extLst>
                <a:ext uri="{FF2B5EF4-FFF2-40B4-BE49-F238E27FC236}">
                  <a16:creationId xmlns:a16="http://schemas.microsoft.com/office/drawing/2014/main" id="{D1A62B22-F901-3145-8775-F356A32F6FB7}"/>
                </a:ext>
              </a:extLst>
            </p:cNvPr>
            <p:cNvSpPr/>
            <p:nvPr/>
          </p:nvSpPr>
          <p:spPr>
            <a:xfrm>
              <a:off x="2928236" y="5665872"/>
              <a:ext cx="467983" cy="1442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Left Brace 11">
            <a:extLst>
              <a:ext uri="{FF2B5EF4-FFF2-40B4-BE49-F238E27FC236}">
                <a16:creationId xmlns:a16="http://schemas.microsoft.com/office/drawing/2014/main" id="{7BAA202C-037E-6B4D-836F-69520C079EEE}"/>
              </a:ext>
            </a:extLst>
          </p:cNvPr>
          <p:cNvSpPr/>
          <p:nvPr/>
        </p:nvSpPr>
        <p:spPr>
          <a:xfrm>
            <a:off x="4276909" y="716577"/>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367A0FB-C41C-0245-B62C-5001CB6ADCED}"/>
              </a:ext>
            </a:extLst>
          </p:cNvPr>
          <p:cNvSpPr/>
          <p:nvPr/>
        </p:nvSpPr>
        <p:spPr>
          <a:xfrm>
            <a:off x="3522243" y="837675"/>
            <a:ext cx="978816" cy="523220"/>
          </a:xfrm>
          <a:prstGeom prst="rect">
            <a:avLst/>
          </a:prstGeom>
        </p:spPr>
        <p:txBody>
          <a:bodyPr wrap="square">
            <a:spAutoFit/>
          </a:bodyPr>
          <a:lstStyle/>
          <a:p>
            <a:pPr algn="r"/>
            <a:r>
              <a:rPr lang="en-US" sz="1400" b="1" dirty="0">
                <a:solidFill>
                  <a:srgbClr val="0070C0"/>
                </a:solidFill>
              </a:rPr>
              <a:t>Function Header</a:t>
            </a:r>
          </a:p>
        </p:txBody>
      </p:sp>
      <p:sp>
        <p:nvSpPr>
          <p:cNvPr id="14" name="Left Brace 13">
            <a:extLst>
              <a:ext uri="{FF2B5EF4-FFF2-40B4-BE49-F238E27FC236}">
                <a16:creationId xmlns:a16="http://schemas.microsoft.com/office/drawing/2014/main" id="{F6A6AB6A-A4CE-D44E-AACE-B0575E5A7F6C}"/>
              </a:ext>
            </a:extLst>
          </p:cNvPr>
          <p:cNvSpPr/>
          <p:nvPr/>
        </p:nvSpPr>
        <p:spPr>
          <a:xfrm>
            <a:off x="4276908" y="2399257"/>
            <a:ext cx="448301" cy="286453"/>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0B082EE-7E75-F644-8DB8-4EC69C62BDD9}"/>
              </a:ext>
            </a:extLst>
          </p:cNvPr>
          <p:cNvSpPr/>
          <p:nvPr/>
        </p:nvSpPr>
        <p:spPr>
          <a:xfrm>
            <a:off x="3372571" y="2264345"/>
            <a:ext cx="978816" cy="523220"/>
          </a:xfrm>
          <a:prstGeom prst="rect">
            <a:avLst/>
          </a:prstGeom>
        </p:spPr>
        <p:txBody>
          <a:bodyPr wrap="square">
            <a:spAutoFit/>
          </a:bodyPr>
          <a:lstStyle/>
          <a:p>
            <a:pPr algn="r"/>
            <a:r>
              <a:rPr lang="en-US" sz="1400" b="1" dirty="0">
                <a:solidFill>
                  <a:srgbClr val="0070C0"/>
                </a:solidFill>
              </a:rPr>
              <a:t>Function Footer</a:t>
            </a:r>
          </a:p>
        </p:txBody>
      </p:sp>
      <p:sp>
        <p:nvSpPr>
          <p:cNvPr id="16" name="TextBox 15">
            <a:extLst>
              <a:ext uri="{FF2B5EF4-FFF2-40B4-BE49-F238E27FC236}">
                <a16:creationId xmlns:a16="http://schemas.microsoft.com/office/drawing/2014/main" id="{8A903F26-9C3A-9A46-8CD0-4D05EE01B6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5250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2A1E1-2750-D641-8140-65392E24C73E}"/>
              </a:ext>
            </a:extLst>
          </p:cNvPr>
          <p:cNvSpPr>
            <a:spLocks noGrp="1"/>
          </p:cNvSpPr>
          <p:nvPr>
            <p:ph type="title"/>
          </p:nvPr>
        </p:nvSpPr>
        <p:spPr>
          <a:xfrm>
            <a:off x="339227" y="73903"/>
            <a:ext cx="11770711" cy="402267"/>
          </a:xfrm>
        </p:spPr>
        <p:txBody>
          <a:bodyPr/>
          <a:lstStyle/>
          <a:p>
            <a:r>
              <a:rPr lang="en-US" dirty="0"/>
              <a:t>Support For Function Calls and Function Call Return - 1</a:t>
            </a:r>
          </a:p>
        </p:txBody>
      </p:sp>
      <p:sp>
        <p:nvSpPr>
          <p:cNvPr id="3" name="Content Placeholder 2">
            <a:extLst>
              <a:ext uri="{FF2B5EF4-FFF2-40B4-BE49-F238E27FC236}">
                <a16:creationId xmlns:a16="http://schemas.microsoft.com/office/drawing/2014/main" id="{42B77436-1893-074B-937B-BDF794CC1644}"/>
              </a:ext>
            </a:extLst>
          </p:cNvPr>
          <p:cNvSpPr>
            <a:spLocks noGrp="1"/>
          </p:cNvSpPr>
          <p:nvPr>
            <p:ph sz="half" idx="1"/>
          </p:nvPr>
        </p:nvSpPr>
        <p:spPr>
          <a:xfrm>
            <a:off x="466929" y="578337"/>
            <a:ext cx="11460850" cy="4480046"/>
          </a:xfrm>
          <a:solidFill>
            <a:schemeClr val="accent4">
              <a:lumMod val="20000"/>
              <a:lumOff val="80000"/>
            </a:schemeClr>
          </a:solidFill>
          <a:ln w="31750">
            <a:solidFill>
              <a:srgbClr val="0070C0"/>
            </a:solidFill>
          </a:ln>
        </p:spPr>
        <p:txBody>
          <a:bodyPr/>
          <a:lstStyle/>
          <a:p>
            <a:pPr marL="0" indent="0" algn="ctr">
              <a:buNone/>
            </a:pPr>
            <a:endParaRPr lang="en-US" sz="2200" b="1" dirty="0"/>
          </a:p>
          <a:p>
            <a:pPr marL="0" indent="0">
              <a:buNone/>
            </a:pPr>
            <a:r>
              <a:rPr lang="en-US" sz="2200" b="1" dirty="0"/>
              <a:t>Branch with Link </a:t>
            </a:r>
            <a:r>
              <a:rPr lang="en-US" sz="2200" b="1" dirty="0">
                <a:solidFill>
                  <a:srgbClr val="0070C0"/>
                </a:solidFill>
              </a:rPr>
              <a:t>(function call) </a:t>
            </a:r>
            <a:r>
              <a:rPr lang="en-US" sz="2200" dirty="0">
                <a:solidFill>
                  <a:schemeClr val="tx2"/>
                </a:solidFill>
              </a:rPr>
              <a:t>instruction</a:t>
            </a:r>
          </a:p>
          <a:p>
            <a:pPr marL="0" indent="0">
              <a:buNone/>
            </a:pPr>
            <a:r>
              <a:rPr lang="en-US" sz="2200" dirty="0">
                <a:latin typeface="Courier New" panose="02070309020205020404" pitchFamily="49" charset="0"/>
                <a:cs typeface="Courier New" panose="02070309020205020404" pitchFamily="49" charset="0"/>
              </a:rPr>
              <a:t>         </a:t>
            </a:r>
            <a:r>
              <a:rPr lang="en-US" sz="2200" b="1" dirty="0">
                <a:solidFill>
                  <a:srgbClr val="0070C0"/>
                </a:solidFill>
                <a:latin typeface="Courier New" panose="02070309020205020404" pitchFamily="49" charset="0"/>
                <a:cs typeface="Courier New" panose="02070309020205020404" pitchFamily="49" charset="0"/>
              </a:rPr>
              <a:t>bl </a:t>
            </a:r>
            <a:r>
              <a:rPr lang="en-US" sz="2200" b="1" dirty="0">
                <a:solidFill>
                  <a:srgbClr val="F3753F"/>
                </a:solidFill>
                <a:latin typeface="Courier New" panose="02070309020205020404" pitchFamily="49" charset="0"/>
                <a:cs typeface="Courier New" panose="02070309020205020404" pitchFamily="49" charset="0"/>
              </a:rPr>
              <a:t>label</a:t>
            </a:r>
          </a:p>
          <a:p>
            <a:pPr>
              <a:lnSpc>
                <a:spcPct val="100000"/>
              </a:lnSpc>
            </a:pPr>
            <a:r>
              <a:rPr lang="en-US" sz="2200" dirty="0"/>
              <a:t>Function call to the instruction with the address </a:t>
            </a:r>
            <a:r>
              <a:rPr lang="en-US" sz="2200" b="1" dirty="0">
                <a:solidFill>
                  <a:srgbClr val="F37440"/>
                </a:solidFill>
                <a:latin typeface="Courier New" panose="02070309020205020404" pitchFamily="49" charset="0"/>
                <a:cs typeface="Courier New" panose="02070309020205020404" pitchFamily="49" charset="0"/>
              </a:rPr>
              <a:t>label</a:t>
            </a:r>
            <a:r>
              <a:rPr lang="en-US" sz="2200" dirty="0"/>
              <a:t> (</a:t>
            </a:r>
            <a:r>
              <a:rPr lang="en-US" sz="2200" dirty="0">
                <a:solidFill>
                  <a:srgbClr val="C00000"/>
                </a:solidFill>
              </a:rPr>
              <a:t>no local labels for functions</a:t>
            </a:r>
            <a:r>
              <a:rPr lang="en-US" sz="2200" dirty="0"/>
              <a:t>)</a:t>
            </a:r>
          </a:p>
          <a:p>
            <a:pPr lvl="1"/>
            <a:r>
              <a:rPr lang="en-US" sz="2200" dirty="0">
                <a:solidFill>
                  <a:srgbClr val="F37440"/>
                </a:solidFill>
              </a:rPr>
              <a:t>imm24</a:t>
            </a:r>
            <a:r>
              <a:rPr lang="en-US" sz="2200" dirty="0"/>
              <a:t> number of instructions from pc+8</a:t>
            </a:r>
          </a:p>
          <a:p>
            <a:pPr>
              <a:lnSpc>
                <a:spcPct val="100000"/>
              </a:lnSpc>
            </a:pPr>
            <a:r>
              <a:rPr lang="en-US" sz="2200" dirty="0">
                <a:solidFill>
                  <a:srgbClr val="F37440"/>
                </a:solidFill>
                <a:cs typeface="Courier New" panose="02070309020205020404" pitchFamily="49" charset="0"/>
              </a:rPr>
              <a:t>label</a:t>
            </a:r>
            <a:r>
              <a:rPr lang="en-US" sz="2200" dirty="0">
                <a:cs typeface="Courier New" panose="02070309020205020404" pitchFamily="49" charset="0"/>
              </a:rPr>
              <a:t> </a:t>
            </a:r>
            <a:r>
              <a:rPr lang="en-US" sz="2200" b="1" dirty="0">
                <a:solidFill>
                  <a:srgbClr val="0070C0"/>
                </a:solidFill>
                <a:cs typeface="Courier New" panose="02070309020205020404" pitchFamily="49" charset="0"/>
              </a:rPr>
              <a:t>any function label </a:t>
            </a:r>
            <a:r>
              <a:rPr lang="en-US" sz="2200" dirty="0">
                <a:cs typeface="Courier New" panose="02070309020205020404" pitchFamily="49" charset="0"/>
              </a:rPr>
              <a:t>in the current ﬁle, or </a:t>
            </a:r>
            <a:r>
              <a:rPr lang="en-US" sz="2200" dirty="0">
                <a:solidFill>
                  <a:srgbClr val="2C895B"/>
                </a:solidFill>
                <a:cs typeface="Courier New" panose="02070309020205020404" pitchFamily="49" charset="0"/>
              </a:rPr>
              <a:t>any function label that is deﬁned as .global in any ﬁle that it is linked to</a:t>
            </a:r>
          </a:p>
          <a:p>
            <a:pPr>
              <a:lnSpc>
                <a:spcPct val="100000"/>
              </a:lnSpc>
            </a:pPr>
            <a:r>
              <a:rPr lang="en-US" sz="2200" dirty="0">
                <a:solidFill>
                  <a:srgbClr val="FF0000"/>
                </a:solidFill>
              </a:rPr>
              <a:t>BL </a:t>
            </a:r>
            <a:r>
              <a:rPr lang="en-US" sz="2200" b="1" dirty="0">
                <a:solidFill>
                  <a:srgbClr val="FF0000"/>
                </a:solidFill>
              </a:rPr>
              <a:t>saves</a:t>
            </a:r>
            <a:r>
              <a:rPr lang="en-US" sz="2200" dirty="0">
                <a:solidFill>
                  <a:srgbClr val="FF0000"/>
                </a:solidFill>
              </a:rPr>
              <a:t> the address of the instruction </a:t>
            </a:r>
            <a:r>
              <a:rPr lang="en-US" sz="2200" b="1" dirty="0">
                <a:solidFill>
                  <a:srgbClr val="7030A0"/>
                </a:solidFill>
              </a:rPr>
              <a:t>immediately</a:t>
            </a:r>
            <a:r>
              <a:rPr lang="en-US" sz="2200" dirty="0">
                <a:solidFill>
                  <a:srgbClr val="7030A0"/>
                </a:solidFill>
              </a:rPr>
              <a:t> following the </a:t>
            </a:r>
            <a:r>
              <a:rPr lang="en-US" sz="2200" b="1" u="sng" dirty="0">
                <a:solidFill>
                  <a:schemeClr val="accent1"/>
                </a:solidFill>
              </a:rPr>
              <a:t>bl</a:t>
            </a:r>
            <a:r>
              <a:rPr lang="en-US" sz="2200" dirty="0">
                <a:solidFill>
                  <a:schemeClr val="accent1"/>
                </a:solidFill>
              </a:rPr>
              <a:t> instruction </a:t>
            </a:r>
            <a:r>
              <a:rPr lang="en-US" sz="2200" b="1" dirty="0">
                <a:solidFill>
                  <a:schemeClr val="accent1"/>
                </a:solidFill>
              </a:rPr>
              <a:t>in register </a:t>
            </a:r>
            <a:r>
              <a:rPr lang="en-US" sz="2200" b="1" u="sng" dirty="0" err="1">
                <a:solidFill>
                  <a:schemeClr val="accent1"/>
                </a:solidFill>
              </a:rPr>
              <a:t>lr</a:t>
            </a:r>
            <a:r>
              <a:rPr lang="en-US" sz="2200" b="1" dirty="0">
                <a:solidFill>
                  <a:schemeClr val="accent1"/>
                </a:solidFill>
              </a:rPr>
              <a:t> </a:t>
            </a:r>
            <a:r>
              <a:rPr lang="en-US" sz="2200" dirty="0"/>
              <a:t>(link register is also known as r14)</a:t>
            </a:r>
            <a:endParaRPr lang="en-US" sz="1800" dirty="0"/>
          </a:p>
          <a:p>
            <a:pPr>
              <a:lnSpc>
                <a:spcPct val="100000"/>
              </a:lnSpc>
            </a:pPr>
            <a:r>
              <a:rPr lang="en-US" sz="2200" b="1" dirty="0">
                <a:solidFill>
                  <a:srgbClr val="0070C0"/>
                </a:solidFill>
              </a:rPr>
              <a:t>The contents of the link register is the </a:t>
            </a:r>
            <a:r>
              <a:rPr lang="en-US" sz="2200" b="1" u="sng" dirty="0">
                <a:solidFill>
                  <a:srgbClr val="0070C0"/>
                </a:solidFill>
              </a:rPr>
              <a:t>return address to the calling function</a:t>
            </a:r>
            <a:r>
              <a:rPr lang="en-US" sz="2200" dirty="0">
                <a:solidFill>
                  <a:srgbClr val="0070C0"/>
                </a:solidFill>
              </a:rPr>
              <a:t> </a:t>
            </a:r>
            <a:endParaRPr lang="en-US" sz="2200" dirty="0">
              <a:solidFill>
                <a:schemeClr val="tx2"/>
              </a:solidFill>
            </a:endParaRPr>
          </a:p>
        </p:txBody>
      </p:sp>
      <p:sp>
        <p:nvSpPr>
          <p:cNvPr id="21" name="TextBox 20">
            <a:extLst>
              <a:ext uri="{FF2B5EF4-FFF2-40B4-BE49-F238E27FC236}">
                <a16:creationId xmlns:a16="http://schemas.microsoft.com/office/drawing/2014/main" id="{0D93AB59-B241-9640-B948-186025428D90}"/>
              </a:ext>
            </a:extLst>
          </p:cNvPr>
          <p:cNvSpPr txBox="1"/>
          <p:nvPr/>
        </p:nvSpPr>
        <p:spPr>
          <a:xfrm>
            <a:off x="4391782" y="670916"/>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bl</a:t>
            </a:r>
          </a:p>
        </p:txBody>
      </p:sp>
      <p:sp>
        <p:nvSpPr>
          <p:cNvPr id="22" name="TextBox 21">
            <a:extLst>
              <a:ext uri="{FF2B5EF4-FFF2-40B4-BE49-F238E27FC236}">
                <a16:creationId xmlns:a16="http://schemas.microsoft.com/office/drawing/2014/main" id="{B74E1D5F-85DB-9245-82BE-D295376FDA50}"/>
              </a:ext>
            </a:extLst>
          </p:cNvPr>
          <p:cNvSpPr txBox="1"/>
          <p:nvPr/>
        </p:nvSpPr>
        <p:spPr>
          <a:xfrm>
            <a:off x="5719032" y="670916"/>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imm24</a:t>
            </a:r>
          </a:p>
        </p:txBody>
      </p:sp>
      <p:sp>
        <p:nvSpPr>
          <p:cNvPr id="16" name="TextBox 15">
            <a:extLst>
              <a:ext uri="{FF2B5EF4-FFF2-40B4-BE49-F238E27FC236}">
                <a16:creationId xmlns:a16="http://schemas.microsoft.com/office/drawing/2014/main" id="{BFD62C2B-0A1C-0543-8384-62CC153217E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 name="Group 3">
            <a:extLst>
              <a:ext uri="{FF2B5EF4-FFF2-40B4-BE49-F238E27FC236}">
                <a16:creationId xmlns:a16="http://schemas.microsoft.com/office/drawing/2014/main" id="{986B690C-3B2F-A9BF-C1FD-61060CEA011A}"/>
              </a:ext>
            </a:extLst>
          </p:cNvPr>
          <p:cNvGrpSpPr/>
          <p:nvPr/>
        </p:nvGrpSpPr>
        <p:grpSpPr>
          <a:xfrm>
            <a:off x="8379051" y="5284892"/>
            <a:ext cx="3068311" cy="1323439"/>
            <a:chOff x="8379051" y="5284892"/>
            <a:chExt cx="3068311" cy="1323439"/>
          </a:xfrm>
        </p:grpSpPr>
        <p:sp>
          <p:nvSpPr>
            <p:cNvPr id="7" name="TextBox 6">
              <a:extLst>
                <a:ext uri="{FF2B5EF4-FFF2-40B4-BE49-F238E27FC236}">
                  <a16:creationId xmlns:a16="http://schemas.microsoft.com/office/drawing/2014/main" id="{666D7D42-2434-9C32-7347-DE27387A0D66}"/>
                </a:ext>
              </a:extLst>
            </p:cNvPr>
            <p:cNvSpPr txBox="1"/>
            <p:nvPr/>
          </p:nvSpPr>
          <p:spPr>
            <a:xfrm>
              <a:off x="8379051" y="5284892"/>
              <a:ext cx="3068311" cy="1323439"/>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b="1" dirty="0">
                  <a:latin typeface="Consolas" panose="020B0609020204030204" pitchFamily="49" charset="0"/>
                  <a:cs typeface="Consolas" panose="020B0609020204030204" pitchFamily="49" charset="0"/>
                </a:rPr>
                <a:t> main:</a:t>
              </a:r>
            </a:p>
            <a:p>
              <a:pPr>
                <a:defRPr/>
              </a:pPr>
              <a:r>
                <a:rPr lang="en-US" sz="2000" b="1" dirty="0">
                  <a:latin typeface="Consolas" panose="020B0609020204030204" pitchFamily="49" charset="0"/>
                  <a:cs typeface="Consolas" panose="020B0609020204030204" pitchFamily="49" charset="0"/>
                </a:rPr>
                <a:t>  ●</a:t>
              </a:r>
            </a:p>
            <a:p>
              <a:r>
                <a:rPr lang="en-US" sz="2000" b="1" dirty="0">
                  <a:latin typeface="Consolas" panose="020B0609020204030204" pitchFamily="49" charset="0"/>
                  <a:cs typeface="Consolas" panose="020B0609020204030204" pitchFamily="49" charset="0"/>
                </a:rPr>
                <a:t>bl  f1           f1:</a:t>
              </a:r>
            </a:p>
            <a:p>
              <a:r>
                <a:rPr lang="en-US" sz="2000" b="1" dirty="0">
                  <a:latin typeface="Consolas" panose="020B0609020204030204" pitchFamily="49" charset="0"/>
                  <a:cs typeface="Consolas" panose="020B0609020204030204" pitchFamily="49" charset="0"/>
                </a:rPr>
                <a:t>  ●		     ●</a:t>
              </a:r>
            </a:p>
          </p:txBody>
        </p:sp>
        <p:cxnSp>
          <p:nvCxnSpPr>
            <p:cNvPr id="11" name="Straight Arrow Connector 10">
              <a:extLst>
                <a:ext uri="{FF2B5EF4-FFF2-40B4-BE49-F238E27FC236}">
                  <a16:creationId xmlns:a16="http://schemas.microsoft.com/office/drawing/2014/main" id="{7C5EE208-AE91-A31E-E938-8D8430031841}"/>
                </a:ext>
              </a:extLst>
            </p:cNvPr>
            <p:cNvCxnSpPr/>
            <p:nvPr/>
          </p:nvCxnSpPr>
          <p:spPr>
            <a:xfrm>
              <a:off x="9463240" y="6128172"/>
              <a:ext cx="114300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50E29192-23C4-7C61-A56D-50273F688D9E}"/>
              </a:ext>
            </a:extLst>
          </p:cNvPr>
          <p:cNvGrpSpPr/>
          <p:nvPr/>
        </p:nvGrpSpPr>
        <p:grpSpPr>
          <a:xfrm>
            <a:off x="589768" y="5860321"/>
            <a:ext cx="8068094" cy="707886"/>
            <a:chOff x="857053" y="5366976"/>
            <a:chExt cx="8068094" cy="707886"/>
          </a:xfrm>
        </p:grpSpPr>
        <p:sp>
          <p:nvSpPr>
            <p:cNvPr id="9" name="TextBox 8">
              <a:extLst>
                <a:ext uri="{FF2B5EF4-FFF2-40B4-BE49-F238E27FC236}">
                  <a16:creationId xmlns:a16="http://schemas.microsoft.com/office/drawing/2014/main" id="{F6625B0C-7CBB-E561-E075-D193B1ECEB9A}"/>
                </a:ext>
              </a:extLst>
            </p:cNvPr>
            <p:cNvSpPr txBox="1"/>
            <p:nvPr/>
          </p:nvSpPr>
          <p:spPr>
            <a:xfrm>
              <a:off x="857053" y="5366976"/>
              <a:ext cx="7232678" cy="707886"/>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dirty="0">
                  <a:solidFill>
                    <a:schemeClr val="tx2"/>
                  </a:solidFill>
                </a:rPr>
                <a:t>(1) Branch to the instruction with the label f1</a:t>
              </a:r>
            </a:p>
            <a:p>
              <a:r>
                <a:rPr lang="en-US" sz="2000" dirty="0">
                  <a:solidFill>
                    <a:schemeClr val="tx2"/>
                  </a:solidFill>
                </a:rPr>
                <a:t>(2) save the address of the </a:t>
              </a:r>
              <a:r>
                <a:rPr lang="en-US" sz="2000" dirty="0">
                  <a:solidFill>
                    <a:srgbClr val="0070C0"/>
                  </a:solidFill>
                </a:rPr>
                <a:t>next instruction AFTER the bl </a:t>
              </a:r>
              <a:r>
                <a:rPr lang="en-US" sz="2000" dirty="0">
                  <a:solidFill>
                    <a:schemeClr val="tx2"/>
                  </a:solidFill>
                </a:rPr>
                <a:t>in </a:t>
              </a:r>
              <a:r>
                <a:rPr lang="en-US" sz="2000" dirty="0" err="1">
                  <a:solidFill>
                    <a:schemeClr val="tx2"/>
                  </a:solidFill>
                </a:rPr>
                <a:t>lr</a:t>
              </a:r>
              <a:endParaRPr lang="en-US" sz="2000" dirty="0">
                <a:solidFill>
                  <a:schemeClr val="tx2"/>
                </a:solidFill>
              </a:endParaRPr>
            </a:p>
          </p:txBody>
        </p:sp>
        <p:sp>
          <p:nvSpPr>
            <p:cNvPr id="10" name="Right Arrow 9">
              <a:extLst>
                <a:ext uri="{FF2B5EF4-FFF2-40B4-BE49-F238E27FC236}">
                  <a16:creationId xmlns:a16="http://schemas.microsoft.com/office/drawing/2014/main" id="{08173FAC-E954-14BA-FD21-344A9B45E7C1}"/>
                </a:ext>
              </a:extLst>
            </p:cNvPr>
            <p:cNvSpPr/>
            <p:nvPr/>
          </p:nvSpPr>
          <p:spPr>
            <a:xfrm>
              <a:off x="8089730" y="5777933"/>
              <a:ext cx="835417" cy="290887"/>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04847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16"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2A1E1-2750-D641-8140-65392E24C73E}"/>
              </a:ext>
            </a:extLst>
          </p:cNvPr>
          <p:cNvSpPr>
            <a:spLocks noGrp="1"/>
          </p:cNvSpPr>
          <p:nvPr>
            <p:ph type="title"/>
          </p:nvPr>
        </p:nvSpPr>
        <p:spPr>
          <a:xfrm>
            <a:off x="339227" y="73903"/>
            <a:ext cx="11770711" cy="402267"/>
          </a:xfrm>
        </p:spPr>
        <p:txBody>
          <a:bodyPr/>
          <a:lstStyle/>
          <a:p>
            <a:r>
              <a:rPr lang="en-US" dirty="0"/>
              <a:t>Support For Function Calls and Function Call Return - 2</a:t>
            </a:r>
          </a:p>
        </p:txBody>
      </p:sp>
      <p:sp>
        <p:nvSpPr>
          <p:cNvPr id="4" name="Content Placeholder 3">
            <a:extLst>
              <a:ext uri="{FF2B5EF4-FFF2-40B4-BE49-F238E27FC236}">
                <a16:creationId xmlns:a16="http://schemas.microsoft.com/office/drawing/2014/main" id="{E4A9C14C-074B-EF43-BD1C-662F0B4EEC1A}"/>
              </a:ext>
            </a:extLst>
          </p:cNvPr>
          <p:cNvSpPr>
            <a:spLocks noGrp="1"/>
          </p:cNvSpPr>
          <p:nvPr>
            <p:ph sz="half" idx="2"/>
          </p:nvPr>
        </p:nvSpPr>
        <p:spPr>
          <a:xfrm>
            <a:off x="753035" y="647465"/>
            <a:ext cx="10927977" cy="3492352"/>
          </a:xfrm>
          <a:solidFill>
            <a:schemeClr val="accent4">
              <a:lumMod val="20000"/>
              <a:lumOff val="80000"/>
            </a:schemeClr>
          </a:solidFill>
          <a:ln w="28575">
            <a:solidFill>
              <a:srgbClr val="0070C0"/>
            </a:solidFill>
          </a:ln>
        </p:spPr>
        <p:txBody>
          <a:bodyPr/>
          <a:lstStyle/>
          <a:p>
            <a:pPr marL="0" indent="0" algn="ctr">
              <a:buNone/>
            </a:pPr>
            <a:endParaRPr lang="en-US" sz="2200" b="1" dirty="0"/>
          </a:p>
          <a:p>
            <a:pPr marL="0" indent="0">
              <a:buNone/>
            </a:pPr>
            <a:r>
              <a:rPr lang="en-US" sz="2200" b="1" dirty="0"/>
              <a:t>Branch &amp; exchange </a:t>
            </a:r>
            <a:r>
              <a:rPr lang="en-US" sz="2200" dirty="0">
                <a:solidFill>
                  <a:srgbClr val="0070C0"/>
                </a:solidFill>
              </a:rPr>
              <a:t>(</a:t>
            </a:r>
            <a:r>
              <a:rPr lang="en-US" sz="2200" b="1" dirty="0">
                <a:solidFill>
                  <a:srgbClr val="0070C0"/>
                </a:solidFill>
              </a:rPr>
              <a:t>function return)</a:t>
            </a:r>
            <a:r>
              <a:rPr lang="en-US" sz="2200" dirty="0">
                <a:solidFill>
                  <a:srgbClr val="0070C0"/>
                </a:solidFill>
              </a:rPr>
              <a:t> </a:t>
            </a:r>
            <a:r>
              <a:rPr lang="en-US" sz="2200" dirty="0"/>
              <a:t>instruction </a:t>
            </a:r>
          </a:p>
          <a:p>
            <a:pPr marL="0" indent="0">
              <a:buNone/>
            </a:pPr>
            <a:r>
              <a:rPr lang="en-US" sz="2200" b="1" dirty="0">
                <a:solidFill>
                  <a:srgbClr val="0070C0"/>
                </a:solidFill>
                <a:latin typeface="Courier New" panose="02070309020205020404" pitchFamily="49" charset="0"/>
                <a:cs typeface="Courier New" panose="02070309020205020404" pitchFamily="49" charset="0"/>
              </a:rPr>
              <a:t>		bx </a:t>
            </a:r>
            <a:r>
              <a:rPr lang="en-US" sz="2200" b="1" dirty="0" err="1">
                <a:solidFill>
                  <a:srgbClr val="0070C0"/>
                </a:solidFill>
                <a:latin typeface="Courier New" panose="02070309020205020404" pitchFamily="49" charset="0"/>
                <a:cs typeface="Courier New" panose="02070309020205020404" pitchFamily="49" charset="0"/>
              </a:rPr>
              <a:t>lr</a:t>
            </a:r>
            <a:endParaRPr lang="en-US" sz="2200" b="1" dirty="0">
              <a:solidFill>
                <a:srgbClr val="0070C0"/>
              </a:solidFill>
              <a:latin typeface="Courier New" panose="02070309020205020404" pitchFamily="49" charset="0"/>
              <a:cs typeface="Courier New" panose="02070309020205020404" pitchFamily="49" charset="0"/>
            </a:endParaRPr>
          </a:p>
          <a:p>
            <a:r>
              <a:rPr lang="en-US" sz="2200" dirty="0"/>
              <a:t>Causes a </a:t>
            </a:r>
            <a:r>
              <a:rPr lang="en-US" sz="2200" dirty="0">
                <a:solidFill>
                  <a:schemeClr val="accent5"/>
                </a:solidFill>
              </a:rPr>
              <a:t>branch to the instruction </a:t>
            </a:r>
            <a:r>
              <a:rPr lang="en-US" sz="2200" b="1" dirty="0">
                <a:solidFill>
                  <a:schemeClr val="accent5"/>
                </a:solidFill>
              </a:rPr>
              <a:t>whose address is stored</a:t>
            </a:r>
            <a:r>
              <a:rPr lang="en-US" sz="2200" dirty="0"/>
              <a:t> in register </a:t>
            </a:r>
            <a:r>
              <a:rPr lang="en-US" sz="2200" dirty="0">
                <a:solidFill>
                  <a:srgbClr val="0070C0"/>
                </a:solidFill>
                <a:latin typeface="Courier New" panose="02070309020205020404" pitchFamily="49" charset="0"/>
                <a:cs typeface="Courier New" panose="02070309020205020404" pitchFamily="49" charset="0"/>
              </a:rPr>
              <a:t>&lt;</a:t>
            </a:r>
            <a:r>
              <a:rPr lang="en-US" sz="2200" b="1" dirty="0" err="1">
                <a:solidFill>
                  <a:srgbClr val="0070C0"/>
                </a:solidFill>
                <a:latin typeface="Courier New" panose="02070309020205020404" pitchFamily="49" charset="0"/>
                <a:cs typeface="Courier New" panose="02070309020205020404" pitchFamily="49" charset="0"/>
              </a:rPr>
              <a:t>lr</a:t>
            </a:r>
            <a:r>
              <a:rPr lang="en-US" sz="2200" dirty="0">
                <a:solidFill>
                  <a:srgbClr val="0070C0"/>
                </a:solidFill>
                <a:latin typeface="Courier New" panose="02070309020205020404" pitchFamily="49" charset="0"/>
                <a:cs typeface="Courier New" panose="02070309020205020404" pitchFamily="49" charset="0"/>
              </a:rPr>
              <a:t>&gt;</a:t>
            </a:r>
          </a:p>
          <a:p>
            <a:pPr lvl="1"/>
            <a:r>
              <a:rPr lang="en-US" sz="2200" dirty="0">
                <a:solidFill>
                  <a:schemeClr val="tx2"/>
                </a:solidFill>
                <a:cs typeface="Courier New" panose="02070309020205020404" pitchFamily="49" charset="0"/>
              </a:rPr>
              <a:t>It copies </a:t>
            </a:r>
            <a:r>
              <a:rPr lang="en-US" sz="2200" b="1" dirty="0" err="1">
                <a:solidFill>
                  <a:srgbClr val="0070C0"/>
                </a:solidFill>
                <a:latin typeface="Courier New" panose="02070309020205020404" pitchFamily="49" charset="0"/>
                <a:cs typeface="Courier New" panose="02070309020205020404" pitchFamily="49" charset="0"/>
              </a:rPr>
              <a:t>lr</a:t>
            </a:r>
            <a:r>
              <a:rPr lang="en-US" sz="2200" dirty="0">
                <a:solidFill>
                  <a:schemeClr val="tx2"/>
                </a:solidFill>
                <a:cs typeface="Courier New" panose="02070309020205020404" pitchFamily="49" charset="0"/>
              </a:rPr>
              <a:t> to the PC</a:t>
            </a:r>
            <a:endParaRPr lang="en-US" sz="2200" dirty="0">
              <a:solidFill>
                <a:schemeClr val="tx2"/>
              </a:solidFill>
            </a:endParaRPr>
          </a:p>
          <a:p>
            <a:r>
              <a:rPr lang="en-US" sz="2200" dirty="0"/>
              <a:t>This is often used to implement </a:t>
            </a:r>
            <a:r>
              <a:rPr lang="en-US" sz="2200" dirty="0">
                <a:solidFill>
                  <a:srgbClr val="FF0000"/>
                </a:solidFill>
              </a:rPr>
              <a:t>a return from a function call </a:t>
            </a:r>
            <a:r>
              <a:rPr lang="en-US" sz="2200" dirty="0"/>
              <a:t>(exactly like a C return) when the function is called using </a:t>
            </a:r>
            <a:r>
              <a:rPr lang="en-US" sz="2200" b="1" dirty="0">
                <a:solidFill>
                  <a:srgbClr val="0070C0"/>
                </a:solidFill>
                <a:latin typeface="Courier New" panose="02070309020205020404" pitchFamily="49" charset="0"/>
                <a:cs typeface="Courier New" panose="02070309020205020404" pitchFamily="49" charset="0"/>
              </a:rPr>
              <a:t>bl </a:t>
            </a:r>
            <a:r>
              <a:rPr lang="en-US" sz="2200" b="1" dirty="0">
                <a:solidFill>
                  <a:srgbClr val="F3753F"/>
                </a:solidFill>
                <a:latin typeface="Courier New" panose="02070309020205020404" pitchFamily="49" charset="0"/>
                <a:cs typeface="Courier New" panose="02070309020205020404" pitchFamily="49" charset="0"/>
              </a:rPr>
              <a:t>label</a:t>
            </a:r>
          </a:p>
        </p:txBody>
      </p:sp>
      <p:grpSp>
        <p:nvGrpSpPr>
          <p:cNvPr id="6" name="Group 5">
            <a:extLst>
              <a:ext uri="{FF2B5EF4-FFF2-40B4-BE49-F238E27FC236}">
                <a16:creationId xmlns:a16="http://schemas.microsoft.com/office/drawing/2014/main" id="{C407D981-9708-4640-B458-957CA4EF48C9}"/>
              </a:ext>
            </a:extLst>
          </p:cNvPr>
          <p:cNvGrpSpPr/>
          <p:nvPr/>
        </p:nvGrpSpPr>
        <p:grpSpPr>
          <a:xfrm>
            <a:off x="4946007" y="744227"/>
            <a:ext cx="1539624" cy="400110"/>
            <a:chOff x="8170222" y="636134"/>
            <a:chExt cx="1539624" cy="400110"/>
          </a:xfrm>
        </p:grpSpPr>
        <p:sp>
          <p:nvSpPr>
            <p:cNvPr id="19" name="TextBox 18">
              <a:extLst>
                <a:ext uri="{FF2B5EF4-FFF2-40B4-BE49-F238E27FC236}">
                  <a16:creationId xmlns:a16="http://schemas.microsoft.com/office/drawing/2014/main" id="{64F86B9C-25D1-E544-BAB0-25FFC82F8DC7}"/>
                </a:ext>
              </a:extLst>
            </p:cNvPr>
            <p:cNvSpPr txBox="1"/>
            <p:nvPr/>
          </p:nvSpPr>
          <p:spPr>
            <a:xfrm>
              <a:off x="8170222" y="636134"/>
              <a:ext cx="933811"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bx</a:t>
              </a:r>
            </a:p>
          </p:txBody>
        </p:sp>
        <p:sp>
          <p:nvSpPr>
            <p:cNvPr id="20" name="TextBox 19">
              <a:extLst>
                <a:ext uri="{FF2B5EF4-FFF2-40B4-BE49-F238E27FC236}">
                  <a16:creationId xmlns:a16="http://schemas.microsoft.com/office/drawing/2014/main" id="{47EB70BC-A31C-2840-B0C4-BED9FEC67B20}"/>
                </a:ext>
              </a:extLst>
            </p:cNvPr>
            <p:cNvSpPr txBox="1"/>
            <p:nvPr/>
          </p:nvSpPr>
          <p:spPr>
            <a:xfrm>
              <a:off x="9104034" y="63613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grpSp>
      <p:sp>
        <p:nvSpPr>
          <p:cNvPr id="27" name="TextBox 26">
            <a:extLst>
              <a:ext uri="{FF2B5EF4-FFF2-40B4-BE49-F238E27FC236}">
                <a16:creationId xmlns:a16="http://schemas.microsoft.com/office/drawing/2014/main" id="{EA46A35B-D026-E44A-B420-E559DD3FFCB0}"/>
              </a:ext>
            </a:extLst>
          </p:cNvPr>
          <p:cNvSpPr txBox="1"/>
          <p:nvPr/>
        </p:nvSpPr>
        <p:spPr>
          <a:xfrm>
            <a:off x="3585827" y="4507010"/>
            <a:ext cx="3637042" cy="2031325"/>
          </a:xfrm>
          <a:prstGeom prst="rect">
            <a:avLst/>
          </a:prstGeom>
          <a:solidFill>
            <a:schemeClr val="accent4">
              <a:lumMod val="20000"/>
              <a:lumOff val="80000"/>
            </a:schemeClr>
          </a:solidFill>
          <a:ln>
            <a:solidFill>
              <a:schemeClr val="accent1"/>
            </a:solidFill>
          </a:ln>
        </p:spPr>
        <p:txBody>
          <a:bodyPr wrap="square" rtlCol="0">
            <a:spAutoFit/>
          </a:bodyPr>
          <a:lstStyle/>
          <a:p>
            <a:r>
              <a:rPr lang="en-US" b="1" dirty="0">
                <a:latin typeface="Consolas" panose="020B0609020204030204" pitchFamily="49" charset="0"/>
                <a:cs typeface="Consolas" panose="020B0609020204030204" pitchFamily="49" charset="0"/>
              </a:rPr>
              <a:t> main:</a:t>
            </a:r>
          </a:p>
          <a:p>
            <a:pPr>
              <a:defRPr/>
            </a:pPr>
            <a:r>
              <a:rPr lang="en-US" b="1" dirty="0">
                <a:latin typeface="Consolas" panose="020B0609020204030204" pitchFamily="49" charset="0"/>
                <a:cs typeface="Consolas" panose="020B0609020204030204" pitchFamily="49" charset="0"/>
              </a:rPr>
              <a:t>  ●</a:t>
            </a:r>
          </a:p>
          <a:p>
            <a:pPr>
              <a:defRPr/>
            </a:pPr>
            <a:r>
              <a:rPr lang="en-US" b="1" dirty="0">
                <a:latin typeface="Consolas" panose="020B0609020204030204" pitchFamily="49" charset="0"/>
                <a:cs typeface="Consolas" panose="020B0609020204030204" pitchFamily="49" charset="0"/>
              </a:rPr>
              <a:t>  ●</a:t>
            </a:r>
          </a:p>
          <a:p>
            <a:r>
              <a:rPr lang="en-US" b="1" dirty="0">
                <a:latin typeface="Consolas" panose="020B0609020204030204" pitchFamily="49" charset="0"/>
                <a:cs typeface="Consolas" panose="020B0609020204030204" pitchFamily="49" charset="0"/>
              </a:rPr>
              <a:t>bl  f1           f1:	●</a:t>
            </a:r>
          </a:p>
          <a:p>
            <a:pPr>
              <a:defRPr/>
            </a:pPr>
            <a:r>
              <a:rPr lang="en-US" b="1" dirty="0">
                <a:latin typeface="Consolas" panose="020B0609020204030204" pitchFamily="49" charset="0"/>
                <a:cs typeface="Consolas" panose="020B0609020204030204" pitchFamily="49" charset="0"/>
              </a:rPr>
              <a:t>  ●		     	●</a:t>
            </a:r>
          </a:p>
          <a:p>
            <a:pPr>
              <a:defRPr/>
            </a:pPr>
            <a:r>
              <a:rPr lang="en-US" b="1" dirty="0">
                <a:latin typeface="Consolas" panose="020B0609020204030204" pitchFamily="49" charset="0"/>
                <a:cs typeface="Consolas" panose="020B0609020204030204" pitchFamily="49" charset="0"/>
              </a:rPr>
              <a:t>  ●		      bx </a:t>
            </a:r>
            <a:r>
              <a:rPr lang="en-US" b="1" dirty="0" err="1">
                <a:latin typeface="Consolas" panose="020B0609020204030204" pitchFamily="49" charset="0"/>
                <a:cs typeface="Consolas" panose="020B0609020204030204" pitchFamily="49" charset="0"/>
              </a:rPr>
              <a:t>lr</a:t>
            </a:r>
            <a:endParaRPr lang="en-US" b="1" dirty="0">
              <a:latin typeface="Consolas" panose="020B0609020204030204" pitchFamily="49" charset="0"/>
              <a:cs typeface="Consolas" panose="020B0609020204030204" pitchFamily="49" charset="0"/>
            </a:endParaRPr>
          </a:p>
          <a:p>
            <a:pPr>
              <a:defRPr/>
            </a:pPr>
            <a:r>
              <a:rPr lang="en-US" b="1" dirty="0">
                <a:latin typeface="Consolas" panose="020B0609020204030204" pitchFamily="49" charset="0"/>
                <a:cs typeface="Consolas" panose="020B0609020204030204" pitchFamily="49" charset="0"/>
              </a:rPr>
              <a:t>  ●</a:t>
            </a:r>
          </a:p>
        </p:txBody>
      </p:sp>
      <p:cxnSp>
        <p:nvCxnSpPr>
          <p:cNvPr id="28" name="Straight Arrow Connector 27">
            <a:extLst>
              <a:ext uri="{FF2B5EF4-FFF2-40B4-BE49-F238E27FC236}">
                <a16:creationId xmlns:a16="http://schemas.microsoft.com/office/drawing/2014/main" id="{5BA67777-83CF-7442-ACD6-DF0B2F956724}"/>
              </a:ext>
            </a:extLst>
          </p:cNvPr>
          <p:cNvCxnSpPr/>
          <p:nvPr/>
        </p:nvCxnSpPr>
        <p:spPr>
          <a:xfrm>
            <a:off x="4567035" y="5520490"/>
            <a:ext cx="114300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55638413-4074-8A41-A234-33EECAE13421}"/>
              </a:ext>
            </a:extLst>
          </p:cNvPr>
          <p:cNvCxnSpPr>
            <a:cxnSpLocks/>
          </p:cNvCxnSpPr>
          <p:nvPr/>
        </p:nvCxnSpPr>
        <p:spPr>
          <a:xfrm rot="10800000">
            <a:off x="4059539" y="5788548"/>
            <a:ext cx="2157992" cy="295772"/>
          </a:xfrm>
          <a:prstGeom prst="bentConnector3">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571918D3-4C78-D545-AA62-C804B9ABC9D5}"/>
              </a:ext>
            </a:extLst>
          </p:cNvPr>
          <p:cNvGrpSpPr/>
          <p:nvPr/>
        </p:nvGrpSpPr>
        <p:grpSpPr>
          <a:xfrm>
            <a:off x="6985366" y="5615882"/>
            <a:ext cx="4008391" cy="707886"/>
            <a:chOff x="5672230" y="5458228"/>
            <a:chExt cx="4008391" cy="707886"/>
          </a:xfrm>
        </p:grpSpPr>
        <p:sp>
          <p:nvSpPr>
            <p:cNvPr id="25" name="TextBox 24">
              <a:extLst>
                <a:ext uri="{FF2B5EF4-FFF2-40B4-BE49-F238E27FC236}">
                  <a16:creationId xmlns:a16="http://schemas.microsoft.com/office/drawing/2014/main" id="{1081AE20-EAB0-0F42-ACC3-3550CF4C3068}"/>
                </a:ext>
              </a:extLst>
            </p:cNvPr>
            <p:cNvSpPr txBox="1"/>
            <p:nvPr/>
          </p:nvSpPr>
          <p:spPr>
            <a:xfrm>
              <a:off x="6043579" y="5458228"/>
              <a:ext cx="3637042" cy="707886"/>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dirty="0">
                  <a:solidFill>
                    <a:schemeClr val="tx2"/>
                  </a:solidFill>
                </a:rPr>
                <a:t>Branch to the </a:t>
              </a:r>
              <a:r>
                <a:rPr lang="en-US" sz="2000" dirty="0">
                  <a:solidFill>
                    <a:srgbClr val="0070C0"/>
                  </a:solidFill>
                </a:rPr>
                <a:t>instruction whose address is </a:t>
              </a:r>
              <a:r>
                <a:rPr lang="en-US" sz="2000" dirty="0">
                  <a:solidFill>
                    <a:schemeClr val="tx2"/>
                  </a:solidFill>
                </a:rPr>
                <a:t>stored in </a:t>
              </a:r>
              <a:r>
                <a:rPr lang="en-US" sz="2000" dirty="0" err="1">
                  <a:solidFill>
                    <a:schemeClr val="tx2"/>
                  </a:solidFill>
                </a:rPr>
                <a:t>lr</a:t>
              </a:r>
              <a:endParaRPr lang="en-US" sz="2000" dirty="0">
                <a:solidFill>
                  <a:schemeClr val="tx2"/>
                </a:solidFill>
              </a:endParaRPr>
            </a:p>
          </p:txBody>
        </p:sp>
        <p:sp>
          <p:nvSpPr>
            <p:cNvPr id="26" name="Right Arrow 25">
              <a:extLst>
                <a:ext uri="{FF2B5EF4-FFF2-40B4-BE49-F238E27FC236}">
                  <a16:creationId xmlns:a16="http://schemas.microsoft.com/office/drawing/2014/main" id="{70EC53A3-9A74-C642-9871-2DF04133D892}"/>
                </a:ext>
              </a:extLst>
            </p:cNvPr>
            <p:cNvSpPr/>
            <p:nvPr/>
          </p:nvSpPr>
          <p:spPr>
            <a:xfrm rot="10800000">
              <a:off x="5672230" y="5833933"/>
              <a:ext cx="371350" cy="264253"/>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BFD62C2B-0A1C-0543-8384-62CC153217E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14" name="Group 13">
            <a:extLst>
              <a:ext uri="{FF2B5EF4-FFF2-40B4-BE49-F238E27FC236}">
                <a16:creationId xmlns:a16="http://schemas.microsoft.com/office/drawing/2014/main" id="{425F7687-5F15-29B4-7467-D5CC0C7008CD}"/>
              </a:ext>
            </a:extLst>
          </p:cNvPr>
          <p:cNvGrpSpPr/>
          <p:nvPr/>
        </p:nvGrpSpPr>
        <p:grpSpPr>
          <a:xfrm>
            <a:off x="550878" y="5586791"/>
            <a:ext cx="3256062" cy="400110"/>
            <a:chOff x="6226746" y="5962918"/>
            <a:chExt cx="3256062" cy="400110"/>
          </a:xfrm>
        </p:grpSpPr>
        <p:sp>
          <p:nvSpPr>
            <p:cNvPr id="15" name="TextBox 14">
              <a:extLst>
                <a:ext uri="{FF2B5EF4-FFF2-40B4-BE49-F238E27FC236}">
                  <a16:creationId xmlns:a16="http://schemas.microsoft.com/office/drawing/2014/main" id="{61114A46-C763-E390-B418-D27A9862B27D}"/>
                </a:ext>
              </a:extLst>
            </p:cNvPr>
            <p:cNvSpPr txBox="1"/>
            <p:nvPr/>
          </p:nvSpPr>
          <p:spPr>
            <a:xfrm>
              <a:off x="6226746" y="5962918"/>
              <a:ext cx="2834199" cy="400110"/>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dirty="0">
                  <a:solidFill>
                    <a:schemeClr val="tx2"/>
                  </a:solidFill>
                </a:rPr>
                <a:t>Store this address in </a:t>
              </a:r>
              <a:r>
                <a:rPr lang="en-US" sz="2000" dirty="0" err="1">
                  <a:solidFill>
                    <a:schemeClr val="tx2"/>
                  </a:solidFill>
                </a:rPr>
                <a:t>lr</a:t>
              </a:r>
              <a:endParaRPr lang="en-US" sz="2000" dirty="0">
                <a:solidFill>
                  <a:schemeClr val="tx2"/>
                </a:solidFill>
              </a:endParaRPr>
            </a:p>
          </p:txBody>
        </p:sp>
        <p:sp>
          <p:nvSpPr>
            <p:cNvPr id="17" name="Right Arrow 16">
              <a:extLst>
                <a:ext uri="{FF2B5EF4-FFF2-40B4-BE49-F238E27FC236}">
                  <a16:creationId xmlns:a16="http://schemas.microsoft.com/office/drawing/2014/main" id="{700AA886-F9C3-F473-634A-ECE8DF2C253C}"/>
                </a:ext>
              </a:extLst>
            </p:cNvPr>
            <p:cNvSpPr/>
            <p:nvPr/>
          </p:nvSpPr>
          <p:spPr>
            <a:xfrm>
              <a:off x="9111458" y="6061438"/>
              <a:ext cx="371350" cy="264253"/>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51756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27" grpId="0" animBg="1"/>
      <p:bldP spid="1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0F9D-A687-2742-A471-69917228E30A}"/>
              </a:ext>
            </a:extLst>
          </p:cNvPr>
          <p:cNvSpPr>
            <a:spLocks noGrp="1"/>
          </p:cNvSpPr>
          <p:nvPr>
            <p:ph type="title"/>
          </p:nvPr>
        </p:nvSpPr>
        <p:spPr>
          <a:xfrm>
            <a:off x="0" y="-132326"/>
            <a:ext cx="7326500" cy="715294"/>
          </a:xfrm>
        </p:spPr>
        <p:txBody>
          <a:bodyPr/>
          <a:lstStyle/>
          <a:p>
            <a:r>
              <a:rPr lang="en-US" dirty="0"/>
              <a:t>bl and bx operation working together</a:t>
            </a:r>
          </a:p>
        </p:txBody>
      </p:sp>
      <p:sp>
        <p:nvSpPr>
          <p:cNvPr id="5" name="Rounded Rectangle 4">
            <a:extLst>
              <a:ext uri="{FF2B5EF4-FFF2-40B4-BE49-F238E27FC236}">
                <a16:creationId xmlns:a16="http://schemas.microsoft.com/office/drawing/2014/main" id="{87A44138-D76D-2949-9AFE-742BFE6A3C70}"/>
              </a:ext>
            </a:extLst>
          </p:cNvPr>
          <p:cNvSpPr/>
          <p:nvPr/>
        </p:nvSpPr>
        <p:spPr bwMode="auto">
          <a:xfrm>
            <a:off x="2709010" y="569628"/>
            <a:ext cx="3935148" cy="313539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tx2"/>
                </a:solidFill>
                <a:latin typeface="Consolas" panose="020B0609020204030204" pitchFamily="49" charset="0"/>
                <a:cs typeface="Consolas" panose="020B0609020204030204" pitchFamily="49" charset="0"/>
              </a:rPr>
              <a:t>int main(void)</a:t>
            </a:r>
          </a:p>
          <a:p>
            <a:r>
              <a:rPr lang="en-US" sz="1600" dirty="0">
                <a:solidFill>
                  <a:schemeClr val="tx2"/>
                </a:solidFill>
                <a:latin typeface="Consolas" panose="020B0609020204030204" pitchFamily="49" charset="0"/>
                <a:cs typeface="Consolas" panose="020B0609020204030204" pitchFamily="49" charset="0"/>
              </a:rPr>
              <a:t>{</a:t>
            </a:r>
          </a:p>
          <a:p>
            <a:r>
              <a:rPr lang="en-US" sz="1600" dirty="0">
                <a:solidFill>
                  <a:schemeClr val="tx2"/>
                </a:solidFill>
                <a:latin typeface="Consolas" panose="020B0609020204030204" pitchFamily="49" charset="0"/>
                <a:cs typeface="Consolas" panose="020B0609020204030204" pitchFamily="49" charset="0"/>
              </a:rPr>
              <a:t>     a();</a:t>
            </a:r>
          </a:p>
          <a:p>
            <a:r>
              <a:rPr lang="en-US" sz="1600" dirty="0">
                <a:solidFill>
                  <a:schemeClr val="tx2"/>
                </a:solidFill>
                <a:latin typeface="Consolas" panose="020B0609020204030204" pitchFamily="49" charset="0"/>
                <a:cs typeface="Consolas" panose="020B0609020204030204" pitchFamily="49" charset="0"/>
              </a:rPr>
              <a:t>     // other code</a:t>
            </a:r>
          </a:p>
          <a:p>
            <a:r>
              <a:rPr lang="en-US" sz="1600" dirty="0">
                <a:solidFill>
                  <a:schemeClr val="tx2"/>
                </a:solidFill>
                <a:latin typeface="Consolas" panose="020B0609020204030204" pitchFamily="49" charset="0"/>
                <a:cs typeface="Consolas" panose="020B0609020204030204" pitchFamily="49" charset="0"/>
              </a:rPr>
              <a:t>     a();</a:t>
            </a:r>
          </a:p>
          <a:p>
            <a:r>
              <a:rPr lang="en-US" sz="1600" dirty="0">
                <a:solidFill>
                  <a:schemeClr val="tx2"/>
                </a:solidFill>
                <a:latin typeface="Consolas" panose="020B0609020204030204" pitchFamily="49" charset="0"/>
                <a:cs typeface="Consolas" panose="020B0609020204030204" pitchFamily="49" charset="0"/>
              </a:rPr>
              <a:t>     return EXIT_SUCCESS;</a:t>
            </a:r>
          </a:p>
          <a:p>
            <a:r>
              <a:rPr lang="en-US" sz="1600" dirty="0">
                <a:solidFill>
                  <a:schemeClr val="tx2"/>
                </a:solidFill>
                <a:latin typeface="Consolas" panose="020B0609020204030204" pitchFamily="49" charset="0"/>
                <a:cs typeface="Consolas" panose="020B0609020204030204" pitchFamily="49" charset="0"/>
              </a:rPr>
              <a:t>}</a:t>
            </a:r>
          </a:p>
          <a:p>
            <a:r>
              <a:rPr lang="en-US" sz="1600" dirty="0">
                <a:solidFill>
                  <a:schemeClr val="tx2"/>
                </a:solidFill>
                <a:latin typeface="Consolas" panose="020B0609020204030204" pitchFamily="49" charset="0"/>
                <a:cs typeface="Consolas" panose="020B0609020204030204" pitchFamily="49" charset="0"/>
              </a:rPr>
              <a:t>int a(void)</a:t>
            </a:r>
          </a:p>
          <a:p>
            <a:r>
              <a:rPr lang="en-US" sz="1600" dirty="0">
                <a:solidFill>
                  <a:schemeClr val="tx2"/>
                </a:solidFill>
                <a:latin typeface="Consolas" panose="020B0609020204030204" pitchFamily="49" charset="0"/>
                <a:cs typeface="Consolas" panose="020B0609020204030204" pitchFamily="49" charset="0"/>
              </a:rPr>
              <a:t>{</a:t>
            </a:r>
          </a:p>
          <a:p>
            <a:r>
              <a:rPr lang="en-US" sz="1600" dirty="0">
                <a:solidFill>
                  <a:schemeClr val="tx2"/>
                </a:solidFill>
                <a:latin typeface="Consolas" panose="020B0609020204030204" pitchFamily="49" charset="0"/>
                <a:cs typeface="Consolas" panose="020B0609020204030204" pitchFamily="49" charset="0"/>
              </a:rPr>
              <a:t>    // other code</a:t>
            </a:r>
          </a:p>
          <a:p>
            <a:r>
              <a:rPr lang="en-US" sz="1600" dirty="0">
                <a:solidFill>
                  <a:schemeClr val="tx2"/>
                </a:solidFill>
                <a:latin typeface="Consolas" panose="020B0609020204030204" pitchFamily="49" charset="0"/>
                <a:cs typeface="Consolas" panose="020B0609020204030204" pitchFamily="49" charset="0"/>
              </a:rPr>
              <a:t>    return 0;</a:t>
            </a:r>
          </a:p>
          <a:p>
            <a:r>
              <a:rPr lang="en-US" sz="1600" dirty="0">
                <a:solidFill>
                  <a:schemeClr val="tx2"/>
                </a:solidFill>
                <a:latin typeface="Consolas" panose="020B0609020204030204" pitchFamily="49" charset="0"/>
                <a:cs typeface="Consolas" panose="020B0609020204030204" pitchFamily="49" charset="0"/>
              </a:rPr>
              <a:t>}</a:t>
            </a:r>
          </a:p>
        </p:txBody>
      </p:sp>
      <p:sp>
        <p:nvSpPr>
          <p:cNvPr id="6" name="Rounded Rectangle 5">
            <a:extLst>
              <a:ext uri="{FF2B5EF4-FFF2-40B4-BE49-F238E27FC236}">
                <a16:creationId xmlns:a16="http://schemas.microsoft.com/office/drawing/2014/main" id="{2DB83B7D-6896-8045-8507-A89E3DA45D24}"/>
              </a:ext>
            </a:extLst>
          </p:cNvPr>
          <p:cNvSpPr/>
          <p:nvPr/>
        </p:nvSpPr>
        <p:spPr bwMode="auto">
          <a:xfrm>
            <a:off x="7080497" y="225321"/>
            <a:ext cx="4830360" cy="611772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F3753F"/>
                </a:solidFill>
                <a:latin typeface="Consolas" panose="020B0609020204030204" pitchFamily="49" charset="0"/>
                <a:cs typeface="Consolas" panose="020B0609020204030204" pitchFamily="49" charset="0"/>
              </a:rPr>
              <a:t>        .text</a:t>
            </a:r>
          </a:p>
          <a:p>
            <a:r>
              <a:rPr lang="en-US" sz="1600" dirty="0">
                <a:solidFill>
                  <a:srgbClr val="F3753F"/>
                </a:solidFill>
                <a:latin typeface="Consolas" panose="020B0609020204030204" pitchFamily="49" charset="0"/>
                <a:cs typeface="Consolas" panose="020B0609020204030204" pitchFamily="49" charset="0"/>
              </a:rPr>
              <a:t>        .type   main, %function</a:t>
            </a:r>
          </a:p>
          <a:p>
            <a:r>
              <a:rPr lang="en-US" sz="1600" dirty="0">
                <a:solidFill>
                  <a:srgbClr val="F3753F"/>
                </a:solidFill>
                <a:latin typeface="Consolas" panose="020B0609020204030204" pitchFamily="49" charset="0"/>
                <a:cs typeface="Consolas" panose="020B0609020204030204" pitchFamily="49" charset="0"/>
              </a:rPr>
              <a:t>        .global main</a:t>
            </a:r>
          </a:p>
          <a:p>
            <a:r>
              <a:rPr lang="en-US" sz="1600" dirty="0">
                <a:solidFill>
                  <a:srgbClr val="F3753F"/>
                </a:solidFill>
                <a:latin typeface="Consolas" panose="020B0609020204030204" pitchFamily="49" charset="0"/>
                <a:cs typeface="Consolas" panose="020B0609020204030204" pitchFamily="49" charset="0"/>
              </a:rPr>
              <a:t>	 .</a:t>
            </a:r>
            <a:r>
              <a:rPr lang="en-US" sz="1600" dirty="0" err="1">
                <a:solidFill>
                  <a:srgbClr val="F3753F"/>
                </a:solidFill>
                <a:latin typeface="Consolas" panose="020B0609020204030204" pitchFamily="49" charset="0"/>
                <a:cs typeface="Consolas" panose="020B0609020204030204" pitchFamily="49" charset="0"/>
              </a:rPr>
              <a:t>equ</a:t>
            </a:r>
            <a:r>
              <a:rPr lang="en-US" sz="1600" dirty="0">
                <a:solidFill>
                  <a:srgbClr val="F3753F"/>
                </a:solidFill>
                <a:latin typeface="Consolas" panose="020B0609020204030204" pitchFamily="49" charset="0"/>
                <a:cs typeface="Consolas" panose="020B0609020204030204" pitchFamily="49" charset="0"/>
              </a:rPr>
              <a:t>    EXIT_SUCCESS, 0</a:t>
            </a:r>
          </a:p>
          <a:p>
            <a:r>
              <a:rPr lang="en-US" sz="1600" dirty="0">
                <a:latin typeface="Consolas" panose="020B0609020204030204" pitchFamily="49" charset="0"/>
                <a:cs typeface="Consolas" panose="020B0609020204030204" pitchFamily="49" charset="0"/>
              </a:rPr>
              <a:t>main:</a:t>
            </a:r>
          </a:p>
          <a:p>
            <a:r>
              <a:rPr lang="en-US" sz="1600" dirty="0">
                <a:latin typeface="Consolas" panose="020B0609020204030204" pitchFamily="49" charset="0"/>
                <a:cs typeface="Consolas" panose="020B0609020204030204" pitchFamily="49" charset="0"/>
              </a:rPr>
              <a:t>        </a:t>
            </a:r>
            <a:r>
              <a:rPr lang="en-US" sz="1600" dirty="0">
                <a:solidFill>
                  <a:srgbClr val="00B050"/>
                </a:solidFill>
                <a:latin typeface="Consolas" panose="020B0609020204030204" pitchFamily="49" charset="0"/>
                <a:cs typeface="Consolas" panose="020B0609020204030204" pitchFamily="49" charset="0"/>
              </a:rPr>
              <a:t>// code</a:t>
            </a:r>
          </a:p>
          <a:p>
            <a:r>
              <a:rPr lang="en-US" sz="1600" dirty="0">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bl</a:t>
            </a:r>
            <a:r>
              <a:rPr lang="en-US" sz="1600" dirty="0">
                <a:latin typeface="Consolas" panose="020B0609020204030204" pitchFamily="49" charset="0"/>
                <a:cs typeface="Consolas" panose="020B0609020204030204" pitchFamily="49" charset="0"/>
              </a:rPr>
              <a:t>      a</a:t>
            </a:r>
          </a:p>
          <a:p>
            <a:r>
              <a:rPr lang="en-US" sz="1600" dirty="0">
                <a:latin typeface="Consolas" panose="020B0609020204030204" pitchFamily="49" charset="0"/>
                <a:cs typeface="Consolas" panose="020B0609020204030204" pitchFamily="49" charset="0"/>
              </a:rPr>
              <a:t>        // other code</a:t>
            </a:r>
          </a:p>
          <a:p>
            <a:r>
              <a:rPr lang="en-US" sz="1600" dirty="0">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bl</a:t>
            </a:r>
            <a:r>
              <a:rPr lang="en-US" sz="1600" dirty="0">
                <a:latin typeface="Consolas" panose="020B0609020204030204" pitchFamily="49" charset="0"/>
                <a:cs typeface="Consolas" panose="020B0609020204030204" pitchFamily="49" charset="0"/>
              </a:rPr>
              <a:t>      a</a:t>
            </a:r>
          </a:p>
          <a:p>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mov</a:t>
            </a:r>
            <a:r>
              <a:rPr lang="en-US" sz="1600" dirty="0">
                <a:latin typeface="Consolas" panose="020B0609020204030204" pitchFamily="49" charset="0"/>
                <a:cs typeface="Consolas" panose="020B0609020204030204" pitchFamily="49" charset="0"/>
              </a:rPr>
              <a:t>     r0, EXIT_SUCCESS</a:t>
            </a:r>
          </a:p>
          <a:p>
            <a:r>
              <a:rPr lang="en-US" sz="1600" dirty="0">
                <a:latin typeface="Consolas" panose="020B0609020204030204" pitchFamily="49" charset="0"/>
                <a:cs typeface="Consolas" panose="020B0609020204030204" pitchFamily="49" charset="0"/>
              </a:rPr>
              <a:t>        </a:t>
            </a:r>
            <a:r>
              <a:rPr lang="en-US" sz="1600" dirty="0">
                <a:solidFill>
                  <a:srgbClr val="00B050"/>
                </a:solidFill>
                <a:latin typeface="Consolas" panose="020B0609020204030204" pitchFamily="49" charset="0"/>
                <a:cs typeface="Consolas" panose="020B0609020204030204" pitchFamily="49" charset="0"/>
              </a:rPr>
              <a:t>// code</a:t>
            </a:r>
          </a:p>
          <a:p>
            <a:r>
              <a:rPr lang="en-US" sz="1600" dirty="0">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bx</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lr</a:t>
            </a:r>
            <a:endParaRPr lang="en-US" sz="1600" dirty="0">
              <a:latin typeface="Consolas" panose="020B0609020204030204" pitchFamily="49" charset="0"/>
              <a:cs typeface="Consolas" panose="020B0609020204030204" pitchFamily="49" charset="0"/>
            </a:endParaRPr>
          </a:p>
          <a:p>
            <a:r>
              <a:rPr lang="en-US" sz="1600" dirty="0">
                <a:solidFill>
                  <a:srgbClr val="F3753F"/>
                </a:solidFill>
                <a:latin typeface="Consolas" panose="020B0609020204030204" pitchFamily="49" charset="0"/>
                <a:cs typeface="Consolas" panose="020B0609020204030204" pitchFamily="49" charset="0"/>
              </a:rPr>
              <a:t>        .size main, (. - main)</a:t>
            </a:r>
          </a:p>
          <a:p>
            <a:r>
              <a:rPr lang="en-US" sz="1600" dirty="0">
                <a:solidFill>
                  <a:srgbClr val="F3753F"/>
                </a:solidFill>
                <a:latin typeface="Consolas" panose="020B0609020204030204" pitchFamily="49" charset="0"/>
                <a:cs typeface="Consolas" panose="020B0609020204030204" pitchFamily="49" charset="0"/>
              </a:rPr>
              <a:t>        </a:t>
            </a:r>
          </a:p>
          <a:p>
            <a:endParaRPr lang="en-US" sz="1600" dirty="0">
              <a:solidFill>
                <a:srgbClr val="F3753F"/>
              </a:solidFill>
              <a:latin typeface="Consolas" panose="020B0609020204030204" pitchFamily="49" charset="0"/>
              <a:cs typeface="Consolas" panose="020B0609020204030204" pitchFamily="49" charset="0"/>
            </a:endParaRPr>
          </a:p>
          <a:p>
            <a:r>
              <a:rPr lang="en-US" sz="1600" dirty="0">
                <a:solidFill>
                  <a:srgbClr val="F3753F"/>
                </a:solidFill>
                <a:latin typeface="Consolas" panose="020B0609020204030204" pitchFamily="49" charset="0"/>
                <a:cs typeface="Consolas" panose="020B0609020204030204" pitchFamily="49" charset="0"/>
              </a:rPr>
              <a:t>	.type   a, %function</a:t>
            </a:r>
          </a:p>
          <a:p>
            <a:r>
              <a:rPr lang="en-US" sz="1600" dirty="0">
                <a:latin typeface="Consolas" panose="020B0609020204030204" pitchFamily="49" charset="0"/>
                <a:cs typeface="Consolas" panose="020B0609020204030204" pitchFamily="49" charset="0"/>
              </a:rPr>
              <a:t>a:</a:t>
            </a:r>
          </a:p>
          <a:p>
            <a:r>
              <a:rPr lang="en-US" sz="1600" dirty="0">
                <a:latin typeface="Consolas" panose="020B0609020204030204" pitchFamily="49" charset="0"/>
                <a:cs typeface="Consolas" panose="020B0609020204030204" pitchFamily="49" charset="0"/>
              </a:rPr>
              <a:t>      </a:t>
            </a:r>
            <a:r>
              <a:rPr lang="en-US" sz="1600" dirty="0">
                <a:solidFill>
                  <a:srgbClr val="00B050"/>
                </a:solidFill>
                <a:latin typeface="Consolas" panose="020B0609020204030204" pitchFamily="49" charset="0"/>
                <a:cs typeface="Consolas" panose="020B0609020204030204" pitchFamily="49" charset="0"/>
              </a:rPr>
              <a:t>  // code</a:t>
            </a:r>
          </a:p>
          <a:p>
            <a:r>
              <a:rPr lang="en-US" sz="1600" dirty="0">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mov</a:t>
            </a:r>
            <a:r>
              <a:rPr lang="en-US" sz="1600" dirty="0">
                <a:latin typeface="Consolas" panose="020B0609020204030204" pitchFamily="49" charset="0"/>
                <a:cs typeface="Consolas" panose="020B0609020204030204" pitchFamily="49" charset="0"/>
              </a:rPr>
              <a:t>     r0, 0</a:t>
            </a:r>
          </a:p>
          <a:p>
            <a:r>
              <a:rPr lang="en-US" sz="1600" dirty="0">
                <a:solidFill>
                  <a:srgbClr val="00B050"/>
                </a:solidFill>
                <a:latin typeface="Consolas" panose="020B0609020204030204" pitchFamily="49" charset="0"/>
                <a:cs typeface="Consolas" panose="020B0609020204030204" pitchFamily="49" charset="0"/>
              </a:rPr>
              <a:t>        // code</a:t>
            </a:r>
          </a:p>
          <a:p>
            <a:r>
              <a:rPr lang="en-US" sz="1600" dirty="0">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bx</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lr</a:t>
            </a:r>
            <a:endParaRPr lang="en-US" sz="1600" dirty="0">
              <a:latin typeface="Consolas" panose="020B0609020204030204" pitchFamily="49" charset="0"/>
              <a:cs typeface="Consolas" panose="020B0609020204030204" pitchFamily="49" charset="0"/>
            </a:endParaRPr>
          </a:p>
          <a:p>
            <a:r>
              <a:rPr lang="en-US" sz="1600" dirty="0">
                <a:solidFill>
                  <a:srgbClr val="F3753F"/>
                </a:solidFill>
                <a:latin typeface="Consolas" panose="020B0609020204030204" pitchFamily="49" charset="0"/>
                <a:cs typeface="Consolas" panose="020B0609020204030204" pitchFamily="49" charset="0"/>
              </a:rPr>
              <a:t>        .size a, (. - a)</a:t>
            </a:r>
          </a:p>
        </p:txBody>
      </p:sp>
      <p:grpSp>
        <p:nvGrpSpPr>
          <p:cNvPr id="7" name="Group 6">
            <a:extLst>
              <a:ext uri="{FF2B5EF4-FFF2-40B4-BE49-F238E27FC236}">
                <a16:creationId xmlns:a16="http://schemas.microsoft.com/office/drawing/2014/main" id="{86C342EA-C5B2-3E4A-9260-5C16F0F2007F}"/>
              </a:ext>
            </a:extLst>
          </p:cNvPr>
          <p:cNvGrpSpPr/>
          <p:nvPr/>
        </p:nvGrpSpPr>
        <p:grpSpPr>
          <a:xfrm>
            <a:off x="7173037" y="1982309"/>
            <a:ext cx="913374" cy="369332"/>
            <a:chOff x="2348208" y="1898491"/>
            <a:chExt cx="913374" cy="369332"/>
          </a:xfrm>
        </p:grpSpPr>
        <p:sp>
          <p:nvSpPr>
            <p:cNvPr id="8" name="TextBox 7">
              <a:extLst>
                <a:ext uri="{FF2B5EF4-FFF2-40B4-BE49-F238E27FC236}">
                  <a16:creationId xmlns:a16="http://schemas.microsoft.com/office/drawing/2014/main" id="{02BA7318-CFCA-BF4A-B160-0A6BE0BE8A00}"/>
                </a:ext>
              </a:extLst>
            </p:cNvPr>
            <p:cNvSpPr txBox="1"/>
            <p:nvPr/>
          </p:nvSpPr>
          <p:spPr>
            <a:xfrm>
              <a:off x="2348208" y="1898491"/>
              <a:ext cx="518091" cy="369332"/>
            </a:xfrm>
            <a:prstGeom prst="rect">
              <a:avLst/>
            </a:prstGeom>
            <a:solidFill>
              <a:schemeClr val="bg1"/>
            </a:solidFill>
            <a:ln>
              <a:solidFill>
                <a:srgbClr val="7030A0"/>
              </a:solidFill>
            </a:ln>
          </p:spPr>
          <p:txBody>
            <a:bodyPr wrap="none" rtlCol="0">
              <a:spAutoFit/>
            </a:bodyPr>
            <a:lstStyle/>
            <a:p>
              <a:r>
                <a:rPr lang="en-US" dirty="0">
                  <a:solidFill>
                    <a:srgbClr val="7030A0"/>
                  </a:solidFill>
                </a:rPr>
                <a:t>ra1</a:t>
              </a:r>
            </a:p>
          </p:txBody>
        </p:sp>
        <p:sp>
          <p:nvSpPr>
            <p:cNvPr id="9" name="Down Arrow 8">
              <a:extLst>
                <a:ext uri="{FF2B5EF4-FFF2-40B4-BE49-F238E27FC236}">
                  <a16:creationId xmlns:a16="http://schemas.microsoft.com/office/drawing/2014/main" id="{800CBAB3-5923-7945-86C8-BE5EC25088EE}"/>
                </a:ext>
              </a:extLst>
            </p:cNvPr>
            <p:cNvSpPr/>
            <p:nvPr/>
          </p:nvSpPr>
          <p:spPr>
            <a:xfrm rot="16200000">
              <a:off x="2955225" y="1885516"/>
              <a:ext cx="217432" cy="395283"/>
            </a:xfrm>
            <a:prstGeom prst="down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7E693557-02D1-B14D-90AC-98724B81567D}"/>
              </a:ext>
            </a:extLst>
          </p:cNvPr>
          <p:cNvGrpSpPr/>
          <p:nvPr/>
        </p:nvGrpSpPr>
        <p:grpSpPr>
          <a:xfrm>
            <a:off x="7211563" y="2773733"/>
            <a:ext cx="913374" cy="369332"/>
            <a:chOff x="2348208" y="1898491"/>
            <a:chExt cx="913374" cy="369332"/>
          </a:xfrm>
        </p:grpSpPr>
        <p:sp>
          <p:nvSpPr>
            <p:cNvPr id="11" name="TextBox 10">
              <a:extLst>
                <a:ext uri="{FF2B5EF4-FFF2-40B4-BE49-F238E27FC236}">
                  <a16:creationId xmlns:a16="http://schemas.microsoft.com/office/drawing/2014/main" id="{311AF066-773A-354A-B03F-D5D1DDCBABC1}"/>
                </a:ext>
              </a:extLst>
            </p:cNvPr>
            <p:cNvSpPr txBox="1"/>
            <p:nvPr/>
          </p:nvSpPr>
          <p:spPr>
            <a:xfrm>
              <a:off x="2348208" y="1898491"/>
              <a:ext cx="518091" cy="369332"/>
            </a:xfrm>
            <a:prstGeom prst="rect">
              <a:avLst/>
            </a:prstGeom>
            <a:solidFill>
              <a:schemeClr val="bg1"/>
            </a:solidFill>
            <a:ln>
              <a:solidFill>
                <a:srgbClr val="F37440"/>
              </a:solidFill>
            </a:ln>
          </p:spPr>
          <p:txBody>
            <a:bodyPr wrap="none" rtlCol="0">
              <a:spAutoFit/>
            </a:bodyPr>
            <a:lstStyle/>
            <a:p>
              <a:r>
                <a:rPr lang="en-US" dirty="0">
                  <a:solidFill>
                    <a:srgbClr val="F3753F"/>
                  </a:solidFill>
                </a:rPr>
                <a:t>ra2</a:t>
              </a:r>
            </a:p>
          </p:txBody>
        </p:sp>
        <p:sp>
          <p:nvSpPr>
            <p:cNvPr id="12" name="Down Arrow 11">
              <a:extLst>
                <a:ext uri="{FF2B5EF4-FFF2-40B4-BE49-F238E27FC236}">
                  <a16:creationId xmlns:a16="http://schemas.microsoft.com/office/drawing/2014/main" id="{4C5BC170-6D0E-AD4A-8559-0FE016186635}"/>
                </a:ext>
              </a:extLst>
            </p:cNvPr>
            <p:cNvSpPr/>
            <p:nvPr/>
          </p:nvSpPr>
          <p:spPr>
            <a:xfrm rot="16200000">
              <a:off x="2955225" y="1885516"/>
              <a:ext cx="217432" cy="395283"/>
            </a:xfrm>
            <a:prstGeom prst="down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3753F"/>
                </a:solidFill>
              </a:endParaRPr>
            </a:p>
          </p:txBody>
        </p:sp>
      </p:grpSp>
      <p:grpSp>
        <p:nvGrpSpPr>
          <p:cNvPr id="18" name="Group 17">
            <a:extLst>
              <a:ext uri="{FF2B5EF4-FFF2-40B4-BE49-F238E27FC236}">
                <a16:creationId xmlns:a16="http://schemas.microsoft.com/office/drawing/2014/main" id="{E91DE06F-690B-404C-B7F9-26B864D02CBE}"/>
              </a:ext>
            </a:extLst>
          </p:cNvPr>
          <p:cNvGrpSpPr/>
          <p:nvPr/>
        </p:nvGrpSpPr>
        <p:grpSpPr>
          <a:xfrm>
            <a:off x="9626153" y="5414075"/>
            <a:ext cx="1604195" cy="397955"/>
            <a:chOff x="6175776" y="3951938"/>
            <a:chExt cx="1604195" cy="397955"/>
          </a:xfrm>
        </p:grpSpPr>
        <p:grpSp>
          <p:nvGrpSpPr>
            <p:cNvPr id="16" name="Group 15">
              <a:extLst>
                <a:ext uri="{FF2B5EF4-FFF2-40B4-BE49-F238E27FC236}">
                  <a16:creationId xmlns:a16="http://schemas.microsoft.com/office/drawing/2014/main" id="{B101CF4A-A75E-0D4A-8BBC-CAFF04186AFA}"/>
                </a:ext>
              </a:extLst>
            </p:cNvPr>
            <p:cNvGrpSpPr/>
            <p:nvPr/>
          </p:nvGrpSpPr>
          <p:grpSpPr>
            <a:xfrm>
              <a:off x="6800038" y="3951938"/>
              <a:ext cx="979933" cy="397955"/>
              <a:chOff x="8890048" y="2462823"/>
              <a:chExt cx="979933" cy="397955"/>
            </a:xfrm>
          </p:grpSpPr>
          <p:sp>
            <p:nvSpPr>
              <p:cNvPr id="13" name="Rectangle 12">
                <a:extLst>
                  <a:ext uri="{FF2B5EF4-FFF2-40B4-BE49-F238E27FC236}">
                    <a16:creationId xmlns:a16="http://schemas.microsoft.com/office/drawing/2014/main" id="{B106610A-33D3-B146-B87A-C8DE5EC75233}"/>
                  </a:ext>
                </a:extLst>
              </p:cNvPr>
              <p:cNvSpPr/>
              <p:nvPr/>
            </p:nvSpPr>
            <p:spPr>
              <a:xfrm>
                <a:off x="8890048" y="2520068"/>
                <a:ext cx="712542"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F798F2A6-9385-454F-A187-334D34C02399}"/>
                  </a:ext>
                </a:extLst>
              </p:cNvPr>
              <p:cNvSpPr txBox="1"/>
              <p:nvPr/>
            </p:nvSpPr>
            <p:spPr>
              <a:xfrm>
                <a:off x="9557075" y="2462823"/>
                <a:ext cx="312906" cy="369332"/>
              </a:xfrm>
              <a:prstGeom prst="rect">
                <a:avLst/>
              </a:prstGeom>
              <a:noFill/>
            </p:spPr>
            <p:txBody>
              <a:bodyPr wrap="none" rtlCol="0">
                <a:spAutoFit/>
              </a:bodyPr>
              <a:lstStyle/>
              <a:p>
                <a:r>
                  <a:rPr lang="en-US" dirty="0" err="1"/>
                  <a:t>lr</a:t>
                </a:r>
                <a:endParaRPr lang="en-US" dirty="0"/>
              </a:p>
            </p:txBody>
          </p:sp>
          <p:sp>
            <p:nvSpPr>
              <p:cNvPr id="15" name="TextBox 14">
                <a:extLst>
                  <a:ext uri="{FF2B5EF4-FFF2-40B4-BE49-F238E27FC236}">
                    <a16:creationId xmlns:a16="http://schemas.microsoft.com/office/drawing/2014/main" id="{329D9564-16E3-424D-BDF8-AF6D6D9654A4}"/>
                  </a:ext>
                </a:extLst>
              </p:cNvPr>
              <p:cNvSpPr txBox="1"/>
              <p:nvPr/>
            </p:nvSpPr>
            <p:spPr>
              <a:xfrm>
                <a:off x="8937154" y="2491446"/>
                <a:ext cx="518091" cy="369332"/>
              </a:xfrm>
              <a:prstGeom prst="rect">
                <a:avLst/>
              </a:prstGeom>
              <a:noFill/>
            </p:spPr>
            <p:txBody>
              <a:bodyPr wrap="none" rtlCol="0">
                <a:spAutoFit/>
              </a:bodyPr>
              <a:lstStyle/>
              <a:p>
                <a:r>
                  <a:rPr lang="en-US" dirty="0">
                    <a:solidFill>
                      <a:srgbClr val="7030A0"/>
                    </a:solidFill>
                  </a:rPr>
                  <a:t>ra1</a:t>
                </a:r>
              </a:p>
            </p:txBody>
          </p:sp>
        </p:grpSp>
        <p:sp>
          <p:nvSpPr>
            <p:cNvPr id="17" name="Down Arrow 16">
              <a:extLst>
                <a:ext uri="{FF2B5EF4-FFF2-40B4-BE49-F238E27FC236}">
                  <a16:creationId xmlns:a16="http://schemas.microsoft.com/office/drawing/2014/main" id="{44578EBB-9490-3948-9D85-63C8E266432E}"/>
                </a:ext>
              </a:extLst>
            </p:cNvPr>
            <p:cNvSpPr/>
            <p:nvPr/>
          </p:nvSpPr>
          <p:spPr>
            <a:xfrm rot="5400000">
              <a:off x="6375002" y="3857286"/>
              <a:ext cx="217432" cy="615883"/>
            </a:xfrm>
            <a:prstGeom prst="down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0BEEBB2F-3F93-6D48-90A4-13AB52D92FA9}"/>
              </a:ext>
            </a:extLst>
          </p:cNvPr>
          <p:cNvGrpSpPr/>
          <p:nvPr/>
        </p:nvGrpSpPr>
        <p:grpSpPr>
          <a:xfrm>
            <a:off x="9637403" y="5434337"/>
            <a:ext cx="1597217" cy="369332"/>
            <a:chOff x="6175776" y="3951940"/>
            <a:chExt cx="1597217" cy="369332"/>
          </a:xfrm>
        </p:grpSpPr>
        <p:grpSp>
          <p:nvGrpSpPr>
            <p:cNvPr id="20" name="Group 19">
              <a:extLst>
                <a:ext uri="{FF2B5EF4-FFF2-40B4-BE49-F238E27FC236}">
                  <a16:creationId xmlns:a16="http://schemas.microsoft.com/office/drawing/2014/main" id="{046950EB-5264-8B4E-AC4D-CF2E90C6AFDB}"/>
                </a:ext>
              </a:extLst>
            </p:cNvPr>
            <p:cNvGrpSpPr/>
            <p:nvPr/>
          </p:nvGrpSpPr>
          <p:grpSpPr>
            <a:xfrm>
              <a:off x="6794167" y="3951940"/>
              <a:ext cx="978826" cy="369332"/>
              <a:chOff x="8884177" y="2462825"/>
              <a:chExt cx="978826" cy="369332"/>
            </a:xfrm>
          </p:grpSpPr>
          <p:sp>
            <p:nvSpPr>
              <p:cNvPr id="22" name="Rectangle 21">
                <a:extLst>
                  <a:ext uri="{FF2B5EF4-FFF2-40B4-BE49-F238E27FC236}">
                    <a16:creationId xmlns:a16="http://schemas.microsoft.com/office/drawing/2014/main" id="{EB61A120-41FE-6D4B-8374-A3D3BDCF0C41}"/>
                  </a:ext>
                </a:extLst>
              </p:cNvPr>
              <p:cNvSpPr/>
              <p:nvPr/>
            </p:nvSpPr>
            <p:spPr>
              <a:xfrm>
                <a:off x="8884177" y="2507563"/>
                <a:ext cx="712542" cy="312087"/>
              </a:xfrm>
              <a:prstGeom prst="rect">
                <a:avLst/>
              </a:prstGeom>
              <a:solidFill>
                <a:schemeClr val="bg1"/>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DB4EB98D-8F5A-404C-895C-F8522DC2AF3E}"/>
                  </a:ext>
                </a:extLst>
              </p:cNvPr>
              <p:cNvSpPr txBox="1"/>
              <p:nvPr/>
            </p:nvSpPr>
            <p:spPr>
              <a:xfrm>
                <a:off x="9550097" y="2462825"/>
                <a:ext cx="312906" cy="369332"/>
              </a:xfrm>
              <a:prstGeom prst="rect">
                <a:avLst/>
              </a:prstGeom>
              <a:noFill/>
            </p:spPr>
            <p:txBody>
              <a:bodyPr wrap="none" rtlCol="0">
                <a:spAutoFit/>
              </a:bodyPr>
              <a:lstStyle/>
              <a:p>
                <a:r>
                  <a:rPr lang="en-US" dirty="0" err="1"/>
                  <a:t>lr</a:t>
                </a:r>
                <a:endParaRPr lang="en-US" dirty="0"/>
              </a:p>
            </p:txBody>
          </p:sp>
          <p:sp>
            <p:nvSpPr>
              <p:cNvPr id="24" name="TextBox 23">
                <a:extLst>
                  <a:ext uri="{FF2B5EF4-FFF2-40B4-BE49-F238E27FC236}">
                    <a16:creationId xmlns:a16="http://schemas.microsoft.com/office/drawing/2014/main" id="{889CA740-B566-B641-A157-0EE319888491}"/>
                  </a:ext>
                </a:extLst>
              </p:cNvPr>
              <p:cNvSpPr txBox="1"/>
              <p:nvPr/>
            </p:nvSpPr>
            <p:spPr>
              <a:xfrm>
                <a:off x="8994008" y="2462825"/>
                <a:ext cx="518091" cy="369332"/>
              </a:xfrm>
              <a:prstGeom prst="rect">
                <a:avLst/>
              </a:prstGeom>
              <a:noFill/>
            </p:spPr>
            <p:txBody>
              <a:bodyPr wrap="none" rtlCol="0">
                <a:spAutoFit/>
              </a:bodyPr>
              <a:lstStyle/>
              <a:p>
                <a:r>
                  <a:rPr lang="en-US" dirty="0">
                    <a:solidFill>
                      <a:srgbClr val="F3753F"/>
                    </a:solidFill>
                  </a:rPr>
                  <a:t>ra2</a:t>
                </a:r>
              </a:p>
            </p:txBody>
          </p:sp>
        </p:grpSp>
        <p:sp>
          <p:nvSpPr>
            <p:cNvPr id="21" name="Down Arrow 20">
              <a:extLst>
                <a:ext uri="{FF2B5EF4-FFF2-40B4-BE49-F238E27FC236}">
                  <a16:creationId xmlns:a16="http://schemas.microsoft.com/office/drawing/2014/main" id="{CCF8DC54-0D61-4B4B-B987-18DC0A1389FE}"/>
                </a:ext>
              </a:extLst>
            </p:cNvPr>
            <p:cNvSpPr/>
            <p:nvPr/>
          </p:nvSpPr>
          <p:spPr>
            <a:xfrm rot="5400000">
              <a:off x="6375003" y="3857285"/>
              <a:ext cx="217432" cy="615885"/>
            </a:xfrm>
            <a:prstGeom prst="down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24529428-0B7B-8C4E-8BDC-9DF08CA84CB3}"/>
              </a:ext>
            </a:extLst>
          </p:cNvPr>
          <p:cNvGrpSpPr/>
          <p:nvPr/>
        </p:nvGrpSpPr>
        <p:grpSpPr>
          <a:xfrm>
            <a:off x="9395680" y="1769021"/>
            <a:ext cx="1604195" cy="382622"/>
            <a:chOff x="6175776" y="3951938"/>
            <a:chExt cx="1604195" cy="382622"/>
          </a:xfrm>
        </p:grpSpPr>
        <p:grpSp>
          <p:nvGrpSpPr>
            <p:cNvPr id="30" name="Group 29">
              <a:extLst>
                <a:ext uri="{FF2B5EF4-FFF2-40B4-BE49-F238E27FC236}">
                  <a16:creationId xmlns:a16="http://schemas.microsoft.com/office/drawing/2014/main" id="{A8BAEDCF-AF20-0147-B8D5-DC019D0060B4}"/>
                </a:ext>
              </a:extLst>
            </p:cNvPr>
            <p:cNvGrpSpPr/>
            <p:nvPr/>
          </p:nvGrpSpPr>
          <p:grpSpPr>
            <a:xfrm>
              <a:off x="6800038" y="3951938"/>
              <a:ext cx="979933" cy="382622"/>
              <a:chOff x="8890048" y="2462823"/>
              <a:chExt cx="979933" cy="382622"/>
            </a:xfrm>
          </p:grpSpPr>
          <p:sp>
            <p:nvSpPr>
              <p:cNvPr id="32" name="Rectangle 31">
                <a:extLst>
                  <a:ext uri="{FF2B5EF4-FFF2-40B4-BE49-F238E27FC236}">
                    <a16:creationId xmlns:a16="http://schemas.microsoft.com/office/drawing/2014/main" id="{B17C4780-8369-2441-9FC4-35B0271BF925}"/>
                  </a:ext>
                </a:extLst>
              </p:cNvPr>
              <p:cNvSpPr/>
              <p:nvPr/>
            </p:nvSpPr>
            <p:spPr>
              <a:xfrm>
                <a:off x="8890048" y="2520068"/>
                <a:ext cx="712542"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4A321770-0591-E146-8E6A-DAB28B8D8619}"/>
                  </a:ext>
                </a:extLst>
              </p:cNvPr>
              <p:cNvSpPr txBox="1"/>
              <p:nvPr/>
            </p:nvSpPr>
            <p:spPr>
              <a:xfrm>
                <a:off x="9557075" y="2462823"/>
                <a:ext cx="312906" cy="369332"/>
              </a:xfrm>
              <a:prstGeom prst="rect">
                <a:avLst/>
              </a:prstGeom>
              <a:noFill/>
            </p:spPr>
            <p:txBody>
              <a:bodyPr wrap="none" rtlCol="0">
                <a:spAutoFit/>
              </a:bodyPr>
              <a:lstStyle/>
              <a:p>
                <a:r>
                  <a:rPr lang="en-US" dirty="0" err="1"/>
                  <a:t>lr</a:t>
                </a:r>
                <a:endParaRPr lang="en-US" dirty="0"/>
              </a:p>
            </p:txBody>
          </p:sp>
          <p:sp>
            <p:nvSpPr>
              <p:cNvPr id="34" name="TextBox 33">
                <a:extLst>
                  <a:ext uri="{FF2B5EF4-FFF2-40B4-BE49-F238E27FC236}">
                    <a16:creationId xmlns:a16="http://schemas.microsoft.com/office/drawing/2014/main" id="{1968BDFE-1AD4-1445-A511-D4C761179179}"/>
                  </a:ext>
                </a:extLst>
              </p:cNvPr>
              <p:cNvSpPr txBox="1"/>
              <p:nvPr/>
            </p:nvSpPr>
            <p:spPr>
              <a:xfrm>
                <a:off x="8932014" y="2476113"/>
                <a:ext cx="518091" cy="369332"/>
              </a:xfrm>
              <a:prstGeom prst="rect">
                <a:avLst/>
              </a:prstGeom>
              <a:noFill/>
            </p:spPr>
            <p:txBody>
              <a:bodyPr wrap="none" rtlCol="0">
                <a:spAutoFit/>
              </a:bodyPr>
              <a:lstStyle/>
              <a:p>
                <a:r>
                  <a:rPr lang="en-US" dirty="0">
                    <a:solidFill>
                      <a:srgbClr val="7030A0"/>
                    </a:solidFill>
                  </a:rPr>
                  <a:t>ra1</a:t>
                </a:r>
              </a:p>
            </p:txBody>
          </p:sp>
        </p:grpSp>
        <p:sp>
          <p:nvSpPr>
            <p:cNvPr id="31" name="Down Arrow 30">
              <a:extLst>
                <a:ext uri="{FF2B5EF4-FFF2-40B4-BE49-F238E27FC236}">
                  <a16:creationId xmlns:a16="http://schemas.microsoft.com/office/drawing/2014/main" id="{CBA5E7AA-1295-494A-8BEE-4B7D912D9AE9}"/>
                </a:ext>
              </a:extLst>
            </p:cNvPr>
            <p:cNvSpPr/>
            <p:nvPr/>
          </p:nvSpPr>
          <p:spPr>
            <a:xfrm rot="16200000">
              <a:off x="6375002" y="3857286"/>
              <a:ext cx="217432" cy="615883"/>
            </a:xfrm>
            <a:prstGeom prst="down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Group 34">
            <a:extLst>
              <a:ext uri="{FF2B5EF4-FFF2-40B4-BE49-F238E27FC236}">
                <a16:creationId xmlns:a16="http://schemas.microsoft.com/office/drawing/2014/main" id="{4C340C29-8E7C-624F-B549-2B8222F3697E}"/>
              </a:ext>
            </a:extLst>
          </p:cNvPr>
          <p:cNvGrpSpPr/>
          <p:nvPr/>
        </p:nvGrpSpPr>
        <p:grpSpPr>
          <a:xfrm>
            <a:off x="9455895" y="2199797"/>
            <a:ext cx="1597217" cy="369332"/>
            <a:chOff x="6175776" y="3951940"/>
            <a:chExt cx="1597217" cy="369332"/>
          </a:xfrm>
        </p:grpSpPr>
        <p:grpSp>
          <p:nvGrpSpPr>
            <p:cNvPr id="36" name="Group 35">
              <a:extLst>
                <a:ext uri="{FF2B5EF4-FFF2-40B4-BE49-F238E27FC236}">
                  <a16:creationId xmlns:a16="http://schemas.microsoft.com/office/drawing/2014/main" id="{42632E61-D29B-3C46-97D6-813F54015397}"/>
                </a:ext>
              </a:extLst>
            </p:cNvPr>
            <p:cNvGrpSpPr/>
            <p:nvPr/>
          </p:nvGrpSpPr>
          <p:grpSpPr>
            <a:xfrm>
              <a:off x="6794167" y="3951940"/>
              <a:ext cx="978826" cy="369332"/>
              <a:chOff x="8884177" y="2462825"/>
              <a:chExt cx="978826" cy="369332"/>
            </a:xfrm>
          </p:grpSpPr>
          <p:sp>
            <p:nvSpPr>
              <p:cNvPr id="38" name="Rectangle 37">
                <a:extLst>
                  <a:ext uri="{FF2B5EF4-FFF2-40B4-BE49-F238E27FC236}">
                    <a16:creationId xmlns:a16="http://schemas.microsoft.com/office/drawing/2014/main" id="{3C111F84-1882-1444-B2FB-8C7D358B1620}"/>
                  </a:ext>
                </a:extLst>
              </p:cNvPr>
              <p:cNvSpPr/>
              <p:nvPr/>
            </p:nvSpPr>
            <p:spPr>
              <a:xfrm>
                <a:off x="8884177" y="2507563"/>
                <a:ext cx="712542" cy="312087"/>
              </a:xfrm>
              <a:prstGeom prst="rect">
                <a:avLst/>
              </a:prstGeom>
              <a:solidFill>
                <a:schemeClr val="bg1"/>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70870435-1761-A246-AF0C-301FF50C37C5}"/>
                  </a:ext>
                </a:extLst>
              </p:cNvPr>
              <p:cNvSpPr txBox="1"/>
              <p:nvPr/>
            </p:nvSpPr>
            <p:spPr>
              <a:xfrm>
                <a:off x="9550097" y="2462825"/>
                <a:ext cx="312906" cy="369332"/>
              </a:xfrm>
              <a:prstGeom prst="rect">
                <a:avLst/>
              </a:prstGeom>
              <a:noFill/>
            </p:spPr>
            <p:txBody>
              <a:bodyPr wrap="none" rtlCol="0">
                <a:spAutoFit/>
              </a:bodyPr>
              <a:lstStyle/>
              <a:p>
                <a:r>
                  <a:rPr lang="en-US" dirty="0" err="1"/>
                  <a:t>lr</a:t>
                </a:r>
                <a:endParaRPr lang="en-US" dirty="0"/>
              </a:p>
            </p:txBody>
          </p:sp>
          <p:sp>
            <p:nvSpPr>
              <p:cNvPr id="40" name="TextBox 39">
                <a:extLst>
                  <a:ext uri="{FF2B5EF4-FFF2-40B4-BE49-F238E27FC236}">
                    <a16:creationId xmlns:a16="http://schemas.microsoft.com/office/drawing/2014/main" id="{B0595361-A095-7448-BA14-8E8802868F8A}"/>
                  </a:ext>
                </a:extLst>
              </p:cNvPr>
              <p:cNvSpPr txBox="1"/>
              <p:nvPr/>
            </p:nvSpPr>
            <p:spPr>
              <a:xfrm>
                <a:off x="8994008" y="2462825"/>
                <a:ext cx="518091" cy="369332"/>
              </a:xfrm>
              <a:prstGeom prst="rect">
                <a:avLst/>
              </a:prstGeom>
              <a:noFill/>
            </p:spPr>
            <p:txBody>
              <a:bodyPr wrap="none" rtlCol="0">
                <a:spAutoFit/>
              </a:bodyPr>
              <a:lstStyle/>
              <a:p>
                <a:r>
                  <a:rPr lang="en-US" dirty="0">
                    <a:solidFill>
                      <a:srgbClr val="F3753F"/>
                    </a:solidFill>
                  </a:rPr>
                  <a:t>ra2</a:t>
                </a:r>
              </a:p>
            </p:txBody>
          </p:sp>
        </p:grpSp>
        <p:sp>
          <p:nvSpPr>
            <p:cNvPr id="37" name="Down Arrow 36">
              <a:extLst>
                <a:ext uri="{FF2B5EF4-FFF2-40B4-BE49-F238E27FC236}">
                  <a16:creationId xmlns:a16="http://schemas.microsoft.com/office/drawing/2014/main" id="{FD930DBF-139B-994B-BB0F-313159099DFD}"/>
                </a:ext>
              </a:extLst>
            </p:cNvPr>
            <p:cNvSpPr/>
            <p:nvPr/>
          </p:nvSpPr>
          <p:spPr>
            <a:xfrm rot="16200000">
              <a:off x="6375003" y="3857285"/>
              <a:ext cx="217432" cy="615885"/>
            </a:xfrm>
            <a:prstGeom prst="down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TextBox 44">
            <a:extLst>
              <a:ext uri="{FF2B5EF4-FFF2-40B4-BE49-F238E27FC236}">
                <a16:creationId xmlns:a16="http://schemas.microsoft.com/office/drawing/2014/main" id="{000F315B-B50E-DC48-956A-939DCCA54356}"/>
              </a:ext>
            </a:extLst>
          </p:cNvPr>
          <p:cNvSpPr txBox="1"/>
          <p:nvPr/>
        </p:nvSpPr>
        <p:spPr>
          <a:xfrm>
            <a:off x="2847643" y="3790442"/>
            <a:ext cx="3637042" cy="2585323"/>
          </a:xfrm>
          <a:prstGeom prst="rect">
            <a:avLst/>
          </a:prstGeom>
          <a:solidFill>
            <a:schemeClr val="accent4">
              <a:lumMod val="20000"/>
              <a:lumOff val="80000"/>
            </a:schemeClr>
          </a:solidFill>
          <a:ln>
            <a:solidFill>
              <a:schemeClr val="accent1"/>
            </a:solidFill>
          </a:ln>
        </p:spPr>
        <p:txBody>
          <a:bodyPr wrap="square" rtlCol="0">
            <a:spAutoFit/>
          </a:bodyPr>
          <a:lstStyle/>
          <a:p>
            <a:r>
              <a:rPr lang="en-US" b="1" dirty="0">
                <a:latin typeface="Consolas" panose="020B0609020204030204" pitchFamily="49" charset="0"/>
                <a:cs typeface="Consolas" panose="020B0609020204030204" pitchFamily="49" charset="0"/>
              </a:rPr>
              <a:t>  ●</a:t>
            </a:r>
          </a:p>
          <a:p>
            <a:pPr>
              <a:defRPr/>
            </a:pPr>
            <a:r>
              <a:rPr lang="en-US" b="1" dirty="0">
                <a:latin typeface="Consolas" panose="020B0609020204030204" pitchFamily="49" charset="0"/>
                <a:cs typeface="Consolas" panose="020B0609020204030204" pitchFamily="49" charset="0"/>
              </a:rPr>
              <a:t>  ●</a:t>
            </a:r>
          </a:p>
          <a:p>
            <a:pPr>
              <a:defRPr/>
            </a:pPr>
            <a:r>
              <a:rPr lang="en-US" b="1" dirty="0">
                <a:latin typeface="Consolas" panose="020B0609020204030204" pitchFamily="49" charset="0"/>
                <a:cs typeface="Consolas" panose="020B0609020204030204" pitchFamily="49" charset="0"/>
              </a:rPr>
              <a:t>  ●</a:t>
            </a:r>
          </a:p>
          <a:p>
            <a:r>
              <a:rPr lang="en-US" b="1" dirty="0">
                <a:latin typeface="Consolas" panose="020B0609020204030204" pitchFamily="49" charset="0"/>
                <a:cs typeface="Consolas" panose="020B0609020204030204" pitchFamily="49" charset="0"/>
              </a:rPr>
              <a:t>bl  a            a:	●</a:t>
            </a:r>
          </a:p>
          <a:p>
            <a:pPr>
              <a:defRPr/>
            </a:pPr>
            <a:r>
              <a:rPr lang="en-US" b="1" dirty="0">
                <a:latin typeface="Consolas" panose="020B0609020204030204" pitchFamily="49" charset="0"/>
                <a:cs typeface="Consolas" panose="020B0609020204030204" pitchFamily="49" charset="0"/>
              </a:rPr>
              <a:t>  ●		     	●</a:t>
            </a:r>
          </a:p>
          <a:p>
            <a:pPr>
              <a:defRPr/>
            </a:pPr>
            <a:r>
              <a:rPr lang="en-US" b="1" dirty="0">
                <a:latin typeface="Consolas" panose="020B0609020204030204" pitchFamily="49" charset="0"/>
                <a:cs typeface="Consolas" panose="020B0609020204030204" pitchFamily="49" charset="0"/>
              </a:rPr>
              <a:t>  ●		      bx </a:t>
            </a:r>
            <a:r>
              <a:rPr lang="en-US" b="1" dirty="0" err="1">
                <a:latin typeface="Consolas" panose="020B0609020204030204" pitchFamily="49" charset="0"/>
                <a:cs typeface="Consolas" panose="020B0609020204030204" pitchFamily="49" charset="0"/>
              </a:rPr>
              <a:t>lr</a:t>
            </a:r>
            <a:endParaRPr lang="en-US" b="1" dirty="0">
              <a:latin typeface="Consolas" panose="020B0609020204030204" pitchFamily="49" charset="0"/>
              <a:cs typeface="Consolas" panose="020B0609020204030204" pitchFamily="49" charset="0"/>
            </a:endParaRPr>
          </a:p>
          <a:p>
            <a:pPr>
              <a:defRPr/>
            </a:pPr>
            <a:r>
              <a:rPr lang="en-US" b="1" dirty="0">
                <a:latin typeface="Consolas" panose="020B0609020204030204" pitchFamily="49" charset="0"/>
                <a:cs typeface="Consolas" panose="020B0609020204030204" pitchFamily="49" charset="0"/>
              </a:rPr>
              <a:t>bl  a</a:t>
            </a:r>
          </a:p>
          <a:p>
            <a:pPr>
              <a:defRPr/>
            </a:pPr>
            <a:r>
              <a:rPr lang="en-US" b="1" dirty="0">
                <a:latin typeface="Consolas" panose="020B0609020204030204" pitchFamily="49" charset="0"/>
                <a:cs typeface="Consolas" panose="020B0609020204030204" pitchFamily="49" charset="0"/>
              </a:rPr>
              <a:t>  ●</a:t>
            </a:r>
          </a:p>
          <a:p>
            <a:pPr>
              <a:defRPr/>
            </a:pPr>
            <a:r>
              <a:rPr lang="en-US" b="1" dirty="0">
                <a:latin typeface="Consolas" panose="020B0609020204030204" pitchFamily="49" charset="0"/>
                <a:cs typeface="Consolas" panose="020B0609020204030204" pitchFamily="49" charset="0"/>
              </a:rPr>
              <a:t>  ●</a:t>
            </a:r>
          </a:p>
        </p:txBody>
      </p:sp>
      <p:cxnSp>
        <p:nvCxnSpPr>
          <p:cNvPr id="46" name="Straight Arrow Connector 45">
            <a:extLst>
              <a:ext uri="{FF2B5EF4-FFF2-40B4-BE49-F238E27FC236}">
                <a16:creationId xmlns:a16="http://schemas.microsoft.com/office/drawing/2014/main" id="{CAD135C2-2B2E-9944-A98E-9EEEA0BBF9A6}"/>
              </a:ext>
            </a:extLst>
          </p:cNvPr>
          <p:cNvCxnSpPr/>
          <p:nvPr/>
        </p:nvCxnSpPr>
        <p:spPr>
          <a:xfrm>
            <a:off x="3843373" y="4798652"/>
            <a:ext cx="114300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E10B73E5-1724-3946-A4AC-4D2AB113C5E5}"/>
              </a:ext>
            </a:extLst>
          </p:cNvPr>
          <p:cNvCxnSpPr>
            <a:cxnSpLocks/>
          </p:cNvCxnSpPr>
          <p:nvPr/>
        </p:nvCxnSpPr>
        <p:spPr>
          <a:xfrm rot="10800000">
            <a:off x="3378099" y="5060941"/>
            <a:ext cx="2132115" cy="227330"/>
          </a:xfrm>
          <a:prstGeom prst="bentConnector3">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784CB9C2-CF18-574A-A279-4ECD7CC013E0}"/>
              </a:ext>
            </a:extLst>
          </p:cNvPr>
          <p:cNvGrpSpPr/>
          <p:nvPr/>
        </p:nvGrpSpPr>
        <p:grpSpPr>
          <a:xfrm>
            <a:off x="536177" y="4343192"/>
            <a:ext cx="2346815" cy="1015663"/>
            <a:chOff x="536177" y="4343192"/>
            <a:chExt cx="2346815" cy="1015663"/>
          </a:xfrm>
        </p:grpSpPr>
        <p:sp>
          <p:nvSpPr>
            <p:cNvPr id="43" name="TextBox 42">
              <a:extLst>
                <a:ext uri="{FF2B5EF4-FFF2-40B4-BE49-F238E27FC236}">
                  <a16:creationId xmlns:a16="http://schemas.microsoft.com/office/drawing/2014/main" id="{5A5A7ADB-2F17-574A-A941-FAB013539F2E}"/>
                </a:ext>
              </a:extLst>
            </p:cNvPr>
            <p:cNvSpPr txBox="1"/>
            <p:nvPr/>
          </p:nvSpPr>
          <p:spPr>
            <a:xfrm>
              <a:off x="536177" y="4343192"/>
              <a:ext cx="1958602" cy="1015663"/>
            </a:xfrm>
            <a:prstGeom prst="rect">
              <a:avLst/>
            </a:prstGeom>
            <a:solidFill>
              <a:schemeClr val="accent4">
                <a:lumMod val="20000"/>
                <a:lumOff val="80000"/>
              </a:schemeClr>
            </a:solidFill>
            <a:ln>
              <a:solidFill>
                <a:schemeClr val="accent1"/>
              </a:solidFill>
            </a:ln>
          </p:spPr>
          <p:txBody>
            <a:bodyPr wrap="square" rtlCol="0">
              <a:spAutoFit/>
            </a:bodyPr>
            <a:lstStyle/>
            <a:p>
              <a:pPr algn="r"/>
              <a:r>
                <a:rPr lang="en-US" sz="2000" dirty="0">
                  <a:solidFill>
                    <a:schemeClr val="tx2"/>
                  </a:solidFill>
                </a:rPr>
                <a:t>address of </a:t>
              </a:r>
            </a:p>
            <a:p>
              <a:pPr algn="r"/>
              <a:r>
                <a:rPr lang="en-US" sz="2000" dirty="0">
                  <a:solidFill>
                    <a:srgbClr val="0070C0"/>
                  </a:solidFill>
                </a:rPr>
                <a:t>next instruction </a:t>
              </a:r>
            </a:p>
            <a:p>
              <a:pPr algn="r"/>
              <a:r>
                <a:rPr lang="en-US" sz="2000" dirty="0">
                  <a:solidFill>
                    <a:schemeClr val="tx2"/>
                  </a:solidFill>
                </a:rPr>
                <a:t>is stored in </a:t>
              </a:r>
              <a:r>
                <a:rPr lang="en-US" sz="2000" dirty="0" err="1">
                  <a:solidFill>
                    <a:schemeClr val="tx2"/>
                  </a:solidFill>
                </a:rPr>
                <a:t>lr</a:t>
              </a:r>
              <a:endParaRPr lang="en-US" sz="2000" dirty="0">
                <a:solidFill>
                  <a:schemeClr val="tx2"/>
                </a:solidFill>
              </a:endParaRPr>
            </a:p>
          </p:txBody>
        </p:sp>
        <p:sp>
          <p:nvSpPr>
            <p:cNvPr id="44" name="Right Arrow 43">
              <a:extLst>
                <a:ext uri="{FF2B5EF4-FFF2-40B4-BE49-F238E27FC236}">
                  <a16:creationId xmlns:a16="http://schemas.microsoft.com/office/drawing/2014/main" id="{334B5A7A-7506-3943-AF5F-ADCB7247B9EF}"/>
                </a:ext>
              </a:extLst>
            </p:cNvPr>
            <p:cNvSpPr/>
            <p:nvPr/>
          </p:nvSpPr>
          <p:spPr>
            <a:xfrm>
              <a:off x="2511642" y="4983509"/>
              <a:ext cx="371350" cy="264253"/>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5" name="Elbow Connector 54">
            <a:extLst>
              <a:ext uri="{FF2B5EF4-FFF2-40B4-BE49-F238E27FC236}">
                <a16:creationId xmlns:a16="http://schemas.microsoft.com/office/drawing/2014/main" id="{AB623E2B-F055-484B-8B6F-E92CC6B96C41}"/>
              </a:ext>
            </a:extLst>
          </p:cNvPr>
          <p:cNvCxnSpPr>
            <a:cxnSpLocks/>
          </p:cNvCxnSpPr>
          <p:nvPr/>
        </p:nvCxnSpPr>
        <p:spPr>
          <a:xfrm flipV="1">
            <a:off x="3538535" y="4902057"/>
            <a:ext cx="1447838" cy="716946"/>
          </a:xfrm>
          <a:prstGeom prst="bentConnector3">
            <a:avLst/>
          </a:prstGeom>
          <a:ln w="28575">
            <a:solidFill>
              <a:srgbClr val="F3753F"/>
            </a:solidFill>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a:extLst>
              <a:ext uri="{FF2B5EF4-FFF2-40B4-BE49-F238E27FC236}">
                <a16:creationId xmlns:a16="http://schemas.microsoft.com/office/drawing/2014/main" id="{67B8AB5E-0816-9040-981F-4DFC3A19EB33}"/>
              </a:ext>
            </a:extLst>
          </p:cNvPr>
          <p:cNvCxnSpPr>
            <a:cxnSpLocks/>
          </p:cNvCxnSpPr>
          <p:nvPr/>
        </p:nvCxnSpPr>
        <p:spPr>
          <a:xfrm rot="10800000" flipV="1">
            <a:off x="3366852" y="5373694"/>
            <a:ext cx="2143363" cy="507595"/>
          </a:xfrm>
          <a:prstGeom prst="bentConnector3">
            <a:avLst/>
          </a:prstGeom>
          <a:ln w="28575">
            <a:solidFill>
              <a:srgbClr val="F37440"/>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5FF6260E-1CAC-6444-AFC8-117323560B8F}"/>
              </a:ext>
            </a:extLst>
          </p:cNvPr>
          <p:cNvGrpSpPr/>
          <p:nvPr/>
        </p:nvGrpSpPr>
        <p:grpSpPr>
          <a:xfrm>
            <a:off x="549719" y="5679638"/>
            <a:ext cx="2376228" cy="1015663"/>
            <a:chOff x="549719" y="5679638"/>
            <a:chExt cx="2376228" cy="1015663"/>
          </a:xfrm>
        </p:grpSpPr>
        <p:sp>
          <p:nvSpPr>
            <p:cNvPr id="61" name="TextBox 60">
              <a:extLst>
                <a:ext uri="{FF2B5EF4-FFF2-40B4-BE49-F238E27FC236}">
                  <a16:creationId xmlns:a16="http://schemas.microsoft.com/office/drawing/2014/main" id="{4308CAE5-A9AC-FD4A-8B25-6D4CC469C01C}"/>
                </a:ext>
              </a:extLst>
            </p:cNvPr>
            <p:cNvSpPr txBox="1"/>
            <p:nvPr/>
          </p:nvSpPr>
          <p:spPr>
            <a:xfrm>
              <a:off x="549719" y="5679638"/>
              <a:ext cx="1958602" cy="1015663"/>
            </a:xfrm>
            <a:prstGeom prst="rect">
              <a:avLst/>
            </a:prstGeom>
            <a:solidFill>
              <a:schemeClr val="accent4">
                <a:lumMod val="20000"/>
                <a:lumOff val="80000"/>
              </a:schemeClr>
            </a:solidFill>
            <a:ln>
              <a:solidFill>
                <a:schemeClr val="accent1"/>
              </a:solidFill>
            </a:ln>
          </p:spPr>
          <p:txBody>
            <a:bodyPr wrap="square" rtlCol="0">
              <a:spAutoFit/>
            </a:bodyPr>
            <a:lstStyle/>
            <a:p>
              <a:pPr algn="r"/>
              <a:r>
                <a:rPr lang="en-US" sz="2000" dirty="0">
                  <a:solidFill>
                    <a:schemeClr val="tx2"/>
                  </a:solidFill>
                </a:rPr>
                <a:t>address of </a:t>
              </a:r>
            </a:p>
            <a:p>
              <a:pPr algn="r"/>
              <a:r>
                <a:rPr lang="en-US" sz="2000" dirty="0">
                  <a:solidFill>
                    <a:srgbClr val="0070C0"/>
                  </a:solidFill>
                </a:rPr>
                <a:t>next instruction </a:t>
              </a:r>
            </a:p>
            <a:p>
              <a:pPr algn="r"/>
              <a:r>
                <a:rPr lang="en-US" sz="2000" dirty="0">
                  <a:solidFill>
                    <a:schemeClr val="tx2"/>
                  </a:solidFill>
                </a:rPr>
                <a:t>is stored in </a:t>
              </a:r>
              <a:r>
                <a:rPr lang="en-US" sz="2000" dirty="0" err="1">
                  <a:solidFill>
                    <a:schemeClr val="tx2"/>
                  </a:solidFill>
                </a:rPr>
                <a:t>lr</a:t>
              </a:r>
              <a:endParaRPr lang="en-US" sz="2000" dirty="0">
                <a:solidFill>
                  <a:schemeClr val="tx2"/>
                </a:solidFill>
              </a:endParaRPr>
            </a:p>
          </p:txBody>
        </p:sp>
        <p:sp>
          <p:nvSpPr>
            <p:cNvPr id="62" name="Right Arrow 61">
              <a:extLst>
                <a:ext uri="{FF2B5EF4-FFF2-40B4-BE49-F238E27FC236}">
                  <a16:creationId xmlns:a16="http://schemas.microsoft.com/office/drawing/2014/main" id="{FDAD9438-F084-2446-9BC5-458D918EB837}"/>
                </a:ext>
              </a:extLst>
            </p:cNvPr>
            <p:cNvSpPr/>
            <p:nvPr/>
          </p:nvSpPr>
          <p:spPr>
            <a:xfrm>
              <a:off x="2554597" y="5749163"/>
              <a:ext cx="371350" cy="264253"/>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id="{11707CB4-64FC-C84B-9F4B-8A455F2641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5" name="TextBox 24">
            <a:extLst>
              <a:ext uri="{FF2B5EF4-FFF2-40B4-BE49-F238E27FC236}">
                <a16:creationId xmlns:a16="http://schemas.microsoft.com/office/drawing/2014/main" id="{91C0DD51-4B75-854B-B1ED-38CB0F976FCB}"/>
              </a:ext>
            </a:extLst>
          </p:cNvPr>
          <p:cNvSpPr txBox="1"/>
          <p:nvPr/>
        </p:nvSpPr>
        <p:spPr>
          <a:xfrm>
            <a:off x="5258115" y="6448013"/>
            <a:ext cx="6635150"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FF0000"/>
                </a:solidFill>
              </a:rPr>
              <a:t>But there is a problem we must address here – see next slide</a:t>
            </a:r>
          </a:p>
        </p:txBody>
      </p:sp>
    </p:spTree>
    <p:extLst>
      <p:ext uri="{BB962C8B-B14F-4D97-AF65-F5344CB8AC3E}">
        <p14:creationId xmlns:p14="http://schemas.microsoft.com/office/powerpoint/2010/main" val="63404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25"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8F261-32C2-784C-84B0-3CE9F150BE55}"/>
              </a:ext>
            </a:extLst>
          </p:cNvPr>
          <p:cNvSpPr>
            <a:spLocks noGrp="1"/>
          </p:cNvSpPr>
          <p:nvPr>
            <p:ph type="title"/>
          </p:nvPr>
        </p:nvSpPr>
        <p:spPr>
          <a:xfrm>
            <a:off x="193266" y="74018"/>
            <a:ext cx="10515600" cy="592964"/>
          </a:xfrm>
        </p:spPr>
        <p:txBody>
          <a:bodyPr/>
          <a:lstStyle/>
          <a:p>
            <a:r>
              <a:rPr lang="en-US" dirty="0"/>
              <a:t>Preserving </a:t>
            </a:r>
            <a:r>
              <a:rPr lang="en-US" dirty="0" err="1"/>
              <a:t>lr</a:t>
            </a:r>
            <a:r>
              <a:rPr lang="en-US" dirty="0"/>
              <a:t> (and </a:t>
            </a:r>
            <a:r>
              <a:rPr lang="en-US" dirty="0" err="1"/>
              <a:t>fp</a:t>
            </a:r>
            <a:r>
              <a:rPr lang="en-US" dirty="0"/>
              <a:t>): The Foundation of a stack frame</a:t>
            </a:r>
          </a:p>
        </p:txBody>
      </p:sp>
      <p:sp>
        <p:nvSpPr>
          <p:cNvPr id="3" name="Rounded Rectangle 2">
            <a:extLst>
              <a:ext uri="{FF2B5EF4-FFF2-40B4-BE49-F238E27FC236}">
                <a16:creationId xmlns:a16="http://schemas.microsoft.com/office/drawing/2014/main" id="{377F2A9E-7589-0640-81D0-893D1BD6AA57}"/>
              </a:ext>
            </a:extLst>
          </p:cNvPr>
          <p:cNvSpPr/>
          <p:nvPr/>
        </p:nvSpPr>
        <p:spPr bwMode="auto">
          <a:xfrm>
            <a:off x="321853" y="1103268"/>
            <a:ext cx="3548306" cy="54588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int main(void)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a:t>
            </a:r>
          </a:p>
          <a:p>
            <a:r>
              <a:rPr lang="en-US" dirty="0">
                <a:latin typeface="Consolas" panose="020B0609020204030204" pitchFamily="49" charset="0"/>
                <a:cs typeface="Consolas" panose="020B0609020204030204" pitchFamily="49" charset="0"/>
              </a:rPr>
              <a:t>     /* other code */</a:t>
            </a:r>
          </a:p>
          <a:p>
            <a:r>
              <a:rPr lang="en-US" dirty="0">
                <a:latin typeface="Consolas" panose="020B0609020204030204" pitchFamily="49" charset="0"/>
                <a:cs typeface="Consolas" panose="020B0609020204030204" pitchFamily="49" charset="0"/>
              </a:rPr>
              <a:t>     return EXIT_SUCCESS;</a:t>
            </a:r>
          </a:p>
          <a:p>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int a(void)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a:t>
            </a:r>
          </a:p>
          <a:p>
            <a:r>
              <a:rPr lang="en-US" dirty="0">
                <a:latin typeface="Consolas" panose="020B0609020204030204" pitchFamily="49" charset="0"/>
                <a:cs typeface="Consolas" panose="020B0609020204030204" pitchFamily="49" charset="0"/>
              </a:rPr>
              <a:t>    /* other code */</a:t>
            </a:r>
          </a:p>
          <a:p>
            <a:r>
              <a:rPr lang="en-US" dirty="0">
                <a:latin typeface="Consolas" panose="020B0609020204030204" pitchFamily="49" charset="0"/>
                <a:cs typeface="Consolas" panose="020B0609020204030204" pitchFamily="49" charset="0"/>
              </a:rPr>
              <a:t>    return 0;</a:t>
            </a:r>
          </a:p>
          <a:p>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int b(void)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 other code */</a:t>
            </a:r>
          </a:p>
          <a:p>
            <a:r>
              <a:rPr lang="en-US" dirty="0">
                <a:latin typeface="Consolas" panose="020B0609020204030204" pitchFamily="49" charset="0"/>
                <a:cs typeface="Consolas" panose="020B0609020204030204" pitchFamily="49" charset="0"/>
              </a:rPr>
              <a:t>    return 0;</a:t>
            </a:r>
          </a:p>
          <a:p>
            <a:r>
              <a:rPr lang="en-US" dirty="0">
                <a:latin typeface="Consolas" panose="020B0609020204030204" pitchFamily="49" charset="0"/>
                <a:cs typeface="Consolas" panose="020B0609020204030204" pitchFamily="49" charset="0"/>
              </a:rPr>
              <a:t>}</a:t>
            </a:r>
            <a:endParaRPr lang="en-US" sz="2800" dirty="0">
              <a:latin typeface="Consolas" panose="020B0609020204030204" pitchFamily="49" charset="0"/>
              <a:cs typeface="Consolas" panose="020B0609020204030204" pitchFamily="49" charset="0"/>
            </a:endParaRPr>
          </a:p>
        </p:txBody>
      </p:sp>
      <p:graphicFrame>
        <p:nvGraphicFramePr>
          <p:cNvPr id="4" name="Table 3">
            <a:extLst>
              <a:ext uri="{FF2B5EF4-FFF2-40B4-BE49-F238E27FC236}">
                <a16:creationId xmlns:a16="http://schemas.microsoft.com/office/drawing/2014/main" id="{7551F045-77FC-5A4C-AC65-5C2F0085D229}"/>
              </a:ext>
            </a:extLst>
          </p:cNvPr>
          <p:cNvGraphicFramePr>
            <a:graphicFrameLocks noGrp="1"/>
          </p:cNvGraphicFramePr>
          <p:nvPr/>
        </p:nvGraphicFramePr>
        <p:xfrm>
          <a:off x="3870159" y="1949459"/>
          <a:ext cx="6553201" cy="347980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2779606">
                  <a:extLst>
                    <a:ext uri="{9D8B030D-6E8A-4147-A177-3AD203B41FA5}">
                      <a16:colId xmlns:a16="http://schemas.microsoft.com/office/drawing/2014/main" val="20001"/>
                    </a:ext>
                  </a:extLst>
                </a:gridCol>
                <a:gridCol w="1868595">
                  <a:extLst>
                    <a:ext uri="{9D8B030D-6E8A-4147-A177-3AD203B41FA5}">
                      <a16:colId xmlns:a16="http://schemas.microsoft.com/office/drawing/2014/main" val="20002"/>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bl</a:t>
                      </a:r>
                      <a:r>
                        <a:rPr lang="en-US" baseline="0" dirty="0">
                          <a:solidFill>
                            <a:sysClr val="windowText" lastClr="000000"/>
                          </a:solidFill>
                          <a:latin typeface="Consolas" panose="020B0609020204030204" pitchFamily="49" charset="0"/>
                          <a:cs typeface="Consolas" panose="020B0609020204030204" pitchFamily="49" charset="0"/>
                        </a:rPr>
                        <a:t>  a</a:t>
                      </a:r>
                      <a:endParaRPr lang="en-US" dirty="0">
                        <a:solidFill>
                          <a:sysClr val="windowText" lastClr="00000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r>
                        <a:rPr lang="en-US" dirty="0">
                          <a:solidFill>
                            <a:sysClr val="windowText" lastClr="000000"/>
                          </a:solidFill>
                          <a:latin typeface="Consolas" panose="020B0609020204030204" pitchFamily="49" charset="0"/>
                          <a:cs typeface="Consolas" panose="020B0609020204030204" pitchFamily="49" charset="0"/>
                        </a:rPr>
                        <a:t>a:  </a:t>
                      </a:r>
                      <a:endParaRPr lang="en-US" dirty="0">
                        <a:solidFill>
                          <a:srgbClr val="FF000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bl</a:t>
                      </a:r>
                      <a:r>
                        <a:rPr lang="en-US" baseline="0" dirty="0">
                          <a:solidFill>
                            <a:sysClr val="windowText" lastClr="000000"/>
                          </a:solidFill>
                          <a:latin typeface="Consolas" panose="020B0609020204030204" pitchFamily="49" charset="0"/>
                          <a:cs typeface="Consolas" panose="020B0609020204030204" pitchFamily="49" charset="0"/>
                        </a:rPr>
                        <a:t>    b</a:t>
                      </a:r>
                      <a:endParaRPr lang="en-US" dirty="0">
                        <a:solidFill>
                          <a:sysClr val="windowText" lastClr="00000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a:t>
                      </a:r>
                      <a:endParaRPr lang="en-US" dirty="0">
                        <a:solidFill>
                          <a:srgbClr val="FF0000"/>
                        </a:solidFill>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bx</a:t>
                      </a:r>
                      <a:r>
                        <a:rPr lang="en-US" baseline="0" dirty="0">
                          <a:solidFill>
                            <a:sysClr val="windowText" lastClr="000000"/>
                          </a:solidFill>
                          <a:latin typeface="Consolas" panose="020B0609020204030204" pitchFamily="49" charset="0"/>
                          <a:cs typeface="Consolas" panose="020B0609020204030204" pitchFamily="49" charset="0"/>
                        </a:rPr>
                        <a:t>    </a:t>
                      </a:r>
                      <a:r>
                        <a:rPr lang="en-US" baseline="0" dirty="0" err="1">
                          <a:solidFill>
                            <a:sysClr val="windowText" lastClr="000000"/>
                          </a:solidFill>
                          <a:latin typeface="Consolas" panose="020B0609020204030204" pitchFamily="49" charset="0"/>
                          <a:cs typeface="Consolas" panose="020B0609020204030204" pitchFamily="49" charset="0"/>
                        </a:rPr>
                        <a:t>lr</a:t>
                      </a:r>
                      <a:endParaRPr lang="en-US" dirty="0">
                        <a:solidFill>
                          <a:sysClr val="windowText" lastClr="000000"/>
                        </a:solidFill>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endParaRPr lang="en-US" sz="1200"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ts val="100"/>
                        </a:lnSpc>
                        <a:spcBef>
                          <a:spcPts val="0"/>
                        </a:spcBef>
                        <a:spcAft>
                          <a:spcPts val="0"/>
                        </a:spcAft>
                        <a:buClrTx/>
                        <a:buSzTx/>
                        <a:buFontTx/>
                        <a:buNone/>
                        <a:tabLst>
                          <a:tab pos="688975" algn="l"/>
                        </a:tabLst>
                        <a:defRPr/>
                      </a:pPr>
                      <a:r>
                        <a:rPr lang="en-US" dirty="0">
                          <a:solidFill>
                            <a:sysClr val="windowText" lastClr="000000"/>
                          </a:solidFill>
                          <a:latin typeface="Consolas" panose="020B0609020204030204" pitchFamily="49" charset="0"/>
                          <a:cs typeface="Consolas" panose="020B0609020204030204" pitchFamily="49" charset="0"/>
                        </a:rPr>
                        <a:t>b:</a:t>
                      </a:r>
                      <a:r>
                        <a:rPr lang="en-US" sz="1800" dirty="0"/>
                        <a:t>	</a:t>
                      </a:r>
                    </a:p>
                    <a:p>
                      <a:pPr marL="0" marR="0" lvl="0" indent="0" algn="l" defTabSz="914400" rtl="0" eaLnBrk="1" fontAlgn="auto" latinLnBrk="0" hangingPunct="1">
                        <a:lnSpc>
                          <a:spcPct val="100000"/>
                        </a:lnSpc>
                        <a:spcBef>
                          <a:spcPts val="0"/>
                        </a:spcBef>
                        <a:spcAft>
                          <a:spcPts val="0"/>
                        </a:spcAft>
                        <a:buClrTx/>
                        <a:buSzTx/>
                        <a:buFontTx/>
                        <a:buNone/>
                        <a:tabLst>
                          <a:tab pos="688975" algn="l"/>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tab pos="688975" algn="l"/>
                        </a:tabLst>
                        <a:defRPr/>
                      </a:pPr>
                      <a:r>
                        <a:rPr lang="en-US" sz="1200" dirty="0"/>
                        <a:t>	</a:t>
                      </a: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tab pos="688975" algn="l"/>
                        </a:tabLst>
                        <a:defRPr/>
                      </a:pPr>
                      <a:endPar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bx</a:t>
                      </a:r>
                      <a:r>
                        <a:rPr lang="en-US" baseline="0" dirty="0">
                          <a:solidFill>
                            <a:sysClr val="windowText" lastClr="000000"/>
                          </a:solidFill>
                          <a:latin typeface="Consolas" panose="020B0609020204030204" pitchFamily="49" charset="0"/>
                          <a:cs typeface="Consolas" panose="020B0609020204030204" pitchFamily="49" charset="0"/>
                        </a:rPr>
                        <a:t>  </a:t>
                      </a:r>
                      <a:r>
                        <a:rPr lang="en-US" baseline="0" dirty="0" err="1">
                          <a:solidFill>
                            <a:sysClr val="windowText" lastClr="000000"/>
                          </a:solidFill>
                          <a:latin typeface="Consolas" panose="020B0609020204030204" pitchFamily="49" charset="0"/>
                          <a:cs typeface="Consolas" panose="020B0609020204030204" pitchFamily="49" charset="0"/>
                        </a:rPr>
                        <a:t>lr</a:t>
                      </a:r>
                      <a:endParaRPr lang="en-US" dirty="0">
                        <a:solidFill>
                          <a:sysClr val="windowText" lastClr="000000"/>
                        </a:solidFill>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10585085"/>
                  </a:ext>
                </a:extLst>
              </a:tr>
            </a:tbl>
          </a:graphicData>
        </a:graphic>
      </p:graphicFrame>
      <p:cxnSp>
        <p:nvCxnSpPr>
          <p:cNvPr id="6" name="Straight Arrow Connector 5">
            <a:extLst>
              <a:ext uri="{FF2B5EF4-FFF2-40B4-BE49-F238E27FC236}">
                <a16:creationId xmlns:a16="http://schemas.microsoft.com/office/drawing/2014/main" id="{7E08A9F4-C9D6-364C-AA95-72436EA45F2D}"/>
              </a:ext>
            </a:extLst>
          </p:cNvPr>
          <p:cNvCxnSpPr/>
          <p:nvPr/>
        </p:nvCxnSpPr>
        <p:spPr>
          <a:xfrm>
            <a:off x="4744250" y="2675288"/>
            <a:ext cx="1066800" cy="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7D87EAC-C2BC-4843-B02B-F7E0C91AA4AD}"/>
              </a:ext>
            </a:extLst>
          </p:cNvPr>
          <p:cNvCxnSpPr/>
          <p:nvPr/>
        </p:nvCxnSpPr>
        <p:spPr>
          <a:xfrm>
            <a:off x="7559842" y="3532739"/>
            <a:ext cx="106680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a:extLst>
              <a:ext uri="{FF2B5EF4-FFF2-40B4-BE49-F238E27FC236}">
                <a16:creationId xmlns:a16="http://schemas.microsoft.com/office/drawing/2014/main" id="{19FD168E-B402-0F45-9E29-6E59F8A308A0}"/>
              </a:ext>
            </a:extLst>
          </p:cNvPr>
          <p:cNvCxnSpPr/>
          <p:nvPr/>
        </p:nvCxnSpPr>
        <p:spPr>
          <a:xfrm rot="10800000">
            <a:off x="6674016" y="3761345"/>
            <a:ext cx="2562226" cy="457195"/>
          </a:xfrm>
          <a:prstGeom prst="bentConnector3">
            <a:avLst>
              <a:gd name="adj1" fmla="val 38985"/>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FAF2224-0270-CA44-9BBF-6ADC2A734BF0}"/>
              </a:ext>
            </a:extLst>
          </p:cNvPr>
          <p:cNvSpPr/>
          <p:nvPr/>
        </p:nvSpPr>
        <p:spPr>
          <a:xfrm>
            <a:off x="6416842" y="4475922"/>
            <a:ext cx="1143000" cy="285750"/>
          </a:xfrm>
          <a:prstGeom prst="rect">
            <a:avLst/>
          </a:prstGeom>
          <a:solidFill>
            <a:schemeClr val="accent1">
              <a:lumMod val="20000"/>
              <a:lumOff val="80000"/>
              <a:alpha val="2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ular Callout 16">
            <a:extLst>
              <a:ext uri="{FF2B5EF4-FFF2-40B4-BE49-F238E27FC236}">
                <a16:creationId xmlns:a16="http://schemas.microsoft.com/office/drawing/2014/main" id="{70C7FFC9-46BC-C542-825A-F6FDD4C0F559}"/>
              </a:ext>
            </a:extLst>
          </p:cNvPr>
          <p:cNvSpPr/>
          <p:nvPr/>
        </p:nvSpPr>
        <p:spPr>
          <a:xfrm>
            <a:off x="4299290" y="1196634"/>
            <a:ext cx="1765871" cy="868611"/>
          </a:xfrm>
          <a:prstGeom prst="wedgeRoundRectCallout">
            <a:avLst>
              <a:gd name="adj1" fmla="val -38077"/>
              <a:gd name="adj2" fmla="val 112146"/>
              <a:gd name="adj3" fmla="val 16667"/>
            </a:avLst>
          </a:prstGeom>
          <a:solidFill>
            <a:schemeClr val="accent4">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2"/>
                </a:solidFill>
              </a:rPr>
              <a:t>Saves the return address in LR</a:t>
            </a:r>
          </a:p>
        </p:txBody>
      </p:sp>
      <p:sp>
        <p:nvSpPr>
          <p:cNvPr id="19" name="TextBox 18">
            <a:extLst>
              <a:ext uri="{FF2B5EF4-FFF2-40B4-BE49-F238E27FC236}">
                <a16:creationId xmlns:a16="http://schemas.microsoft.com/office/drawing/2014/main" id="{2368DC73-1797-CF46-B9D7-3458AC3ECB7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6" name="U-Turn Arrow 25">
            <a:extLst>
              <a:ext uri="{FF2B5EF4-FFF2-40B4-BE49-F238E27FC236}">
                <a16:creationId xmlns:a16="http://schemas.microsoft.com/office/drawing/2014/main" id="{4BDBF981-F837-43F1-6593-CF1AB752FFF5}"/>
              </a:ext>
            </a:extLst>
          </p:cNvPr>
          <p:cNvSpPr/>
          <p:nvPr/>
        </p:nvSpPr>
        <p:spPr>
          <a:xfrm rot="16200000">
            <a:off x="5559197" y="3837697"/>
            <a:ext cx="1087439" cy="583733"/>
          </a:xfrm>
          <a:prstGeom prst="uturnArrow">
            <a:avLst>
              <a:gd name="adj1" fmla="val 15085"/>
              <a:gd name="adj2" fmla="val 25000"/>
              <a:gd name="adj3" fmla="val 25000"/>
              <a:gd name="adj4" fmla="val 43750"/>
              <a:gd name="adj5" fmla="val 96812"/>
            </a:avLst>
          </a:prstGeom>
          <a:solidFill>
            <a:srgbClr val="F3753F"/>
          </a:solidFill>
          <a:ln>
            <a:solidFill>
              <a:srgbClr val="F37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Rounded Rectangular Callout 26">
            <a:extLst>
              <a:ext uri="{FF2B5EF4-FFF2-40B4-BE49-F238E27FC236}">
                <a16:creationId xmlns:a16="http://schemas.microsoft.com/office/drawing/2014/main" id="{DC7B8DA2-FEB9-7E10-6C03-4B4A86D21D6B}"/>
              </a:ext>
            </a:extLst>
          </p:cNvPr>
          <p:cNvSpPr/>
          <p:nvPr/>
        </p:nvSpPr>
        <p:spPr>
          <a:xfrm>
            <a:off x="6480864" y="1745096"/>
            <a:ext cx="1765871" cy="868611"/>
          </a:xfrm>
          <a:prstGeom prst="wedgeRoundRectCallout">
            <a:avLst>
              <a:gd name="adj1" fmla="val -27330"/>
              <a:gd name="adj2" fmla="val 143926"/>
              <a:gd name="adj3" fmla="val 16667"/>
            </a:avLst>
          </a:prstGeom>
          <a:solidFill>
            <a:schemeClr val="accent4">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2"/>
                </a:solidFill>
              </a:rPr>
              <a:t>Saves the return address in LR</a:t>
            </a:r>
          </a:p>
        </p:txBody>
      </p:sp>
      <p:sp>
        <p:nvSpPr>
          <p:cNvPr id="28" name="Rounded Rectangular Callout 27">
            <a:extLst>
              <a:ext uri="{FF2B5EF4-FFF2-40B4-BE49-F238E27FC236}">
                <a16:creationId xmlns:a16="http://schemas.microsoft.com/office/drawing/2014/main" id="{8362DF3F-3F31-019D-2A6F-4319FAFB9523}"/>
              </a:ext>
            </a:extLst>
          </p:cNvPr>
          <p:cNvSpPr/>
          <p:nvPr/>
        </p:nvSpPr>
        <p:spPr>
          <a:xfrm>
            <a:off x="8869959" y="5006356"/>
            <a:ext cx="2363529" cy="1087457"/>
          </a:xfrm>
          <a:prstGeom prst="wedgeRoundRectCallout">
            <a:avLst>
              <a:gd name="adj1" fmla="val -11719"/>
              <a:gd name="adj2" fmla="val -97963"/>
              <a:gd name="adj3" fmla="val 16667"/>
            </a:avLst>
          </a:prstGeom>
          <a:solidFill>
            <a:schemeClr val="accent4">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2"/>
                </a:solidFill>
              </a:rPr>
              <a:t>Copies the saved return address from </a:t>
            </a:r>
            <a:r>
              <a:rPr lang="en-US" dirty="0" err="1">
                <a:solidFill>
                  <a:schemeClr val="tx2"/>
                </a:solidFill>
              </a:rPr>
              <a:t>lr</a:t>
            </a:r>
            <a:r>
              <a:rPr lang="en-US" dirty="0">
                <a:solidFill>
                  <a:schemeClr val="tx2"/>
                </a:solidFill>
              </a:rPr>
              <a:t> back into pc</a:t>
            </a:r>
          </a:p>
        </p:txBody>
      </p:sp>
      <p:sp>
        <p:nvSpPr>
          <p:cNvPr id="29" name="Rounded Rectangular Callout 28">
            <a:extLst>
              <a:ext uri="{FF2B5EF4-FFF2-40B4-BE49-F238E27FC236}">
                <a16:creationId xmlns:a16="http://schemas.microsoft.com/office/drawing/2014/main" id="{0811B132-3512-A026-99C1-0724F4712307}"/>
              </a:ext>
            </a:extLst>
          </p:cNvPr>
          <p:cNvSpPr/>
          <p:nvPr/>
        </p:nvSpPr>
        <p:spPr>
          <a:xfrm>
            <a:off x="6096000" y="5187993"/>
            <a:ext cx="2363529" cy="1087457"/>
          </a:xfrm>
          <a:prstGeom prst="wedgeRoundRectCallout">
            <a:avLst>
              <a:gd name="adj1" fmla="val 1993"/>
              <a:gd name="adj2" fmla="val -89447"/>
              <a:gd name="adj3" fmla="val 16667"/>
            </a:avLst>
          </a:prstGeom>
          <a:solidFill>
            <a:schemeClr val="accent4">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2"/>
                </a:solidFill>
              </a:rPr>
              <a:t>Copies the saved return address from </a:t>
            </a:r>
            <a:r>
              <a:rPr lang="en-US" dirty="0" err="1">
                <a:solidFill>
                  <a:schemeClr val="tx2"/>
                </a:solidFill>
              </a:rPr>
              <a:t>lr</a:t>
            </a:r>
            <a:r>
              <a:rPr lang="en-US" dirty="0">
                <a:solidFill>
                  <a:schemeClr val="tx2"/>
                </a:solidFill>
              </a:rPr>
              <a:t> back into pc</a:t>
            </a:r>
          </a:p>
        </p:txBody>
      </p:sp>
      <p:sp>
        <p:nvSpPr>
          <p:cNvPr id="30" name="Rounded Rectangular Callout 29">
            <a:extLst>
              <a:ext uri="{FF2B5EF4-FFF2-40B4-BE49-F238E27FC236}">
                <a16:creationId xmlns:a16="http://schemas.microsoft.com/office/drawing/2014/main" id="{319DC52A-AD40-6649-F280-DE806F568DC7}"/>
              </a:ext>
            </a:extLst>
          </p:cNvPr>
          <p:cNvSpPr/>
          <p:nvPr/>
        </p:nvSpPr>
        <p:spPr>
          <a:xfrm>
            <a:off x="3870159" y="3895375"/>
            <a:ext cx="1785079" cy="755976"/>
          </a:xfrm>
          <a:prstGeom prst="wedgeRoundRectCallout">
            <a:avLst>
              <a:gd name="adj1" fmla="val 59263"/>
              <a:gd name="adj2" fmla="val -22079"/>
              <a:gd name="adj3" fmla="val 16667"/>
            </a:avLst>
          </a:prstGeom>
          <a:solidFill>
            <a:schemeClr val="accent4">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2"/>
                </a:solidFill>
              </a:rPr>
              <a:t>Uh No </a:t>
            </a:r>
          </a:p>
          <a:p>
            <a:r>
              <a:rPr lang="en-US" dirty="0">
                <a:solidFill>
                  <a:schemeClr val="tx2"/>
                </a:solidFill>
              </a:rPr>
              <a:t>Infinite loop!!!</a:t>
            </a:r>
          </a:p>
        </p:txBody>
      </p:sp>
      <p:sp>
        <p:nvSpPr>
          <p:cNvPr id="16" name="Rectangle 15">
            <a:extLst>
              <a:ext uri="{FF2B5EF4-FFF2-40B4-BE49-F238E27FC236}">
                <a16:creationId xmlns:a16="http://schemas.microsoft.com/office/drawing/2014/main" id="{CB947215-168F-AD1A-BD08-302DA89D13F0}"/>
              </a:ext>
            </a:extLst>
          </p:cNvPr>
          <p:cNvSpPr/>
          <p:nvPr/>
        </p:nvSpPr>
        <p:spPr>
          <a:xfrm>
            <a:off x="6382848" y="3396621"/>
            <a:ext cx="1143000" cy="285750"/>
          </a:xfrm>
          <a:prstGeom prst="rect">
            <a:avLst/>
          </a:prstGeom>
          <a:solidFill>
            <a:schemeClr val="accent1">
              <a:lumMod val="20000"/>
              <a:lumOff val="80000"/>
              <a:alpha val="2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E3FB7ACE-47E4-1143-065B-5C819C22AC07}"/>
              </a:ext>
            </a:extLst>
          </p:cNvPr>
          <p:cNvGrpSpPr/>
          <p:nvPr/>
        </p:nvGrpSpPr>
        <p:grpSpPr>
          <a:xfrm>
            <a:off x="7525848" y="639843"/>
            <a:ext cx="4551971" cy="2801025"/>
            <a:chOff x="7525848" y="738471"/>
            <a:chExt cx="4551971" cy="2801025"/>
          </a:xfrm>
        </p:grpSpPr>
        <p:sp>
          <p:nvSpPr>
            <p:cNvPr id="20" name="TextBox 19">
              <a:extLst>
                <a:ext uri="{FF2B5EF4-FFF2-40B4-BE49-F238E27FC236}">
                  <a16:creationId xmlns:a16="http://schemas.microsoft.com/office/drawing/2014/main" id="{C7EB2F00-D177-3D38-C256-C43E8B138A95}"/>
                </a:ext>
              </a:extLst>
            </p:cNvPr>
            <p:cNvSpPr txBox="1"/>
            <p:nvPr/>
          </p:nvSpPr>
          <p:spPr>
            <a:xfrm>
              <a:off x="8379871" y="738471"/>
              <a:ext cx="3697948" cy="1200329"/>
            </a:xfrm>
            <a:prstGeom prst="rect">
              <a:avLst/>
            </a:prstGeom>
            <a:solidFill>
              <a:schemeClr val="accent4">
                <a:lumMod val="20000"/>
                <a:lumOff val="80000"/>
              </a:schemeClr>
            </a:solidFill>
            <a:ln>
              <a:solidFill>
                <a:srgbClr val="FF0000"/>
              </a:solidFill>
            </a:ln>
          </p:spPr>
          <p:txBody>
            <a:bodyPr wrap="square" rtlCol="0">
              <a:spAutoFit/>
            </a:bodyPr>
            <a:lstStyle/>
            <a:p>
              <a:r>
                <a:rPr lang="en-US" dirty="0">
                  <a:solidFill>
                    <a:srgbClr val="FF0000"/>
                  </a:solidFill>
                </a:rPr>
                <a:t>Modifies the link register (</a:t>
              </a:r>
              <a:r>
                <a:rPr lang="en-US" dirty="0" err="1">
                  <a:solidFill>
                    <a:srgbClr val="FF0000"/>
                  </a:solidFill>
                </a:rPr>
                <a:t>lr</a:t>
              </a:r>
              <a:r>
                <a:rPr lang="en-US" dirty="0">
                  <a:solidFill>
                    <a:srgbClr val="FF0000"/>
                  </a:solidFill>
                </a:rPr>
                <a:t>), writing over main's return address – with the instruction following! Cannot return to main()</a:t>
              </a:r>
            </a:p>
          </p:txBody>
        </p:sp>
        <p:cxnSp>
          <p:nvCxnSpPr>
            <p:cNvPr id="21" name="Straight Arrow Connector 20">
              <a:extLst>
                <a:ext uri="{FF2B5EF4-FFF2-40B4-BE49-F238E27FC236}">
                  <a16:creationId xmlns:a16="http://schemas.microsoft.com/office/drawing/2014/main" id="{C22E5697-9B19-251C-27FA-B6CBBE97D250}"/>
                </a:ext>
              </a:extLst>
            </p:cNvPr>
            <p:cNvCxnSpPr>
              <a:cxnSpLocks/>
              <a:endCxn id="16" idx="3"/>
            </p:cNvCxnSpPr>
            <p:nvPr/>
          </p:nvCxnSpPr>
          <p:spPr>
            <a:xfrm flipH="1">
              <a:off x="7525848" y="1987730"/>
              <a:ext cx="1441775" cy="155176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2" name="Straight Arrow Connector 21">
            <a:extLst>
              <a:ext uri="{FF2B5EF4-FFF2-40B4-BE49-F238E27FC236}">
                <a16:creationId xmlns:a16="http://schemas.microsoft.com/office/drawing/2014/main" id="{999238D4-CE09-611B-879A-4D3527D0222A}"/>
              </a:ext>
            </a:extLst>
          </p:cNvPr>
          <p:cNvCxnSpPr>
            <a:cxnSpLocks/>
          </p:cNvCxnSpPr>
          <p:nvPr/>
        </p:nvCxnSpPr>
        <p:spPr>
          <a:xfrm>
            <a:off x="6780084" y="3895375"/>
            <a:ext cx="0" cy="548804"/>
          </a:xfrm>
          <a:prstGeom prst="straightConnector1">
            <a:avLst/>
          </a:prstGeom>
          <a:ln w="38100">
            <a:solidFill>
              <a:srgbClr val="F3753F"/>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6C38846-E0A5-5B80-C0B4-6B242E328596}"/>
              </a:ext>
            </a:extLst>
          </p:cNvPr>
          <p:cNvCxnSpPr>
            <a:cxnSpLocks/>
          </p:cNvCxnSpPr>
          <p:nvPr/>
        </p:nvCxnSpPr>
        <p:spPr>
          <a:xfrm>
            <a:off x="6477710" y="2745186"/>
            <a:ext cx="0" cy="548804"/>
          </a:xfrm>
          <a:prstGeom prst="straightConnector1">
            <a:avLst/>
          </a:prstGeom>
          <a:ln w="38100">
            <a:solidFill>
              <a:srgbClr val="F3753F"/>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AFA3B94-9C34-168E-D6BC-C794D6D02159}"/>
              </a:ext>
            </a:extLst>
          </p:cNvPr>
          <p:cNvCxnSpPr>
            <a:cxnSpLocks/>
          </p:cNvCxnSpPr>
          <p:nvPr/>
        </p:nvCxnSpPr>
        <p:spPr>
          <a:xfrm>
            <a:off x="9236242" y="3585843"/>
            <a:ext cx="0" cy="548804"/>
          </a:xfrm>
          <a:prstGeom prst="straightConnector1">
            <a:avLst/>
          </a:prstGeom>
          <a:ln w="38100">
            <a:solidFill>
              <a:srgbClr val="F3753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479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9" grpId="0"/>
      <p:bldP spid="26" grpId="0" animBg="1"/>
      <p:bldP spid="27" grpId="0" animBg="1"/>
      <p:bldP spid="28" grpId="0" animBg="1"/>
      <p:bldP spid="29" grpId="0" animBg="1"/>
      <p:bldP spid="30" grpId="0" animBg="1"/>
      <p:bldP spid="16"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8F261-32C2-784C-84B0-3CE9F150BE55}"/>
              </a:ext>
            </a:extLst>
          </p:cNvPr>
          <p:cNvSpPr>
            <a:spLocks noGrp="1"/>
          </p:cNvSpPr>
          <p:nvPr>
            <p:ph type="title"/>
          </p:nvPr>
        </p:nvSpPr>
        <p:spPr>
          <a:xfrm>
            <a:off x="193266" y="74018"/>
            <a:ext cx="10515600" cy="592964"/>
          </a:xfrm>
        </p:spPr>
        <p:txBody>
          <a:bodyPr/>
          <a:lstStyle/>
          <a:p>
            <a:r>
              <a:rPr lang="en-US" dirty="0"/>
              <a:t>Preserving </a:t>
            </a:r>
            <a:r>
              <a:rPr lang="en-US" dirty="0" err="1"/>
              <a:t>lr</a:t>
            </a:r>
            <a:r>
              <a:rPr lang="en-US" dirty="0"/>
              <a:t> (and </a:t>
            </a:r>
            <a:r>
              <a:rPr lang="en-US" dirty="0" err="1"/>
              <a:t>fp</a:t>
            </a:r>
            <a:r>
              <a:rPr lang="en-US" dirty="0"/>
              <a:t>): The Foundation of a stack frame</a:t>
            </a:r>
          </a:p>
        </p:txBody>
      </p:sp>
      <p:graphicFrame>
        <p:nvGraphicFramePr>
          <p:cNvPr id="4" name="Table 3">
            <a:extLst>
              <a:ext uri="{FF2B5EF4-FFF2-40B4-BE49-F238E27FC236}">
                <a16:creationId xmlns:a16="http://schemas.microsoft.com/office/drawing/2014/main" id="{7551F045-77FC-5A4C-AC65-5C2F0085D229}"/>
              </a:ext>
            </a:extLst>
          </p:cNvPr>
          <p:cNvGraphicFramePr>
            <a:graphicFrameLocks noGrp="1"/>
          </p:cNvGraphicFramePr>
          <p:nvPr/>
        </p:nvGraphicFramePr>
        <p:xfrm>
          <a:off x="3870159" y="1949459"/>
          <a:ext cx="6553201" cy="347980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2779606">
                  <a:extLst>
                    <a:ext uri="{9D8B030D-6E8A-4147-A177-3AD203B41FA5}">
                      <a16:colId xmlns:a16="http://schemas.microsoft.com/office/drawing/2014/main" val="20001"/>
                    </a:ext>
                  </a:extLst>
                </a:gridCol>
                <a:gridCol w="1868595">
                  <a:extLst>
                    <a:ext uri="{9D8B030D-6E8A-4147-A177-3AD203B41FA5}">
                      <a16:colId xmlns:a16="http://schemas.microsoft.com/office/drawing/2014/main" val="20002"/>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bl</a:t>
                      </a:r>
                      <a:r>
                        <a:rPr lang="en-US" baseline="0" dirty="0">
                          <a:solidFill>
                            <a:sysClr val="windowText" lastClr="000000"/>
                          </a:solidFill>
                          <a:latin typeface="Consolas" panose="020B0609020204030204" pitchFamily="49" charset="0"/>
                          <a:cs typeface="Consolas" panose="020B0609020204030204" pitchFamily="49" charset="0"/>
                        </a:rPr>
                        <a:t>  a</a:t>
                      </a:r>
                      <a:endParaRPr lang="en-US" dirty="0">
                        <a:solidFill>
                          <a:sysClr val="windowText" lastClr="00000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r>
                        <a:rPr lang="en-US" dirty="0">
                          <a:solidFill>
                            <a:sysClr val="windowText" lastClr="000000"/>
                          </a:solidFill>
                          <a:latin typeface="Consolas" panose="020B0609020204030204" pitchFamily="49" charset="0"/>
                          <a:cs typeface="Consolas" panose="020B0609020204030204" pitchFamily="49" charset="0"/>
                        </a:rPr>
                        <a:t>a:  </a:t>
                      </a:r>
                      <a:endParaRPr lang="en-US" dirty="0">
                        <a:solidFill>
                          <a:srgbClr val="FF000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bl</a:t>
                      </a:r>
                      <a:r>
                        <a:rPr lang="en-US" baseline="0" dirty="0">
                          <a:solidFill>
                            <a:sysClr val="windowText" lastClr="000000"/>
                          </a:solidFill>
                          <a:latin typeface="Consolas" panose="020B0609020204030204" pitchFamily="49" charset="0"/>
                          <a:cs typeface="Consolas" panose="020B0609020204030204" pitchFamily="49" charset="0"/>
                        </a:rPr>
                        <a:t>    b</a:t>
                      </a:r>
                      <a:endParaRPr lang="en-US" dirty="0">
                        <a:solidFill>
                          <a:sysClr val="windowText" lastClr="00000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a:t>
                      </a:r>
                      <a:endParaRPr lang="en-US" dirty="0">
                        <a:solidFill>
                          <a:srgbClr val="FF0000"/>
                        </a:solidFill>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bx</a:t>
                      </a:r>
                      <a:r>
                        <a:rPr lang="en-US" baseline="0" dirty="0">
                          <a:solidFill>
                            <a:sysClr val="windowText" lastClr="000000"/>
                          </a:solidFill>
                          <a:latin typeface="Consolas" panose="020B0609020204030204" pitchFamily="49" charset="0"/>
                          <a:cs typeface="Consolas" panose="020B0609020204030204" pitchFamily="49" charset="0"/>
                        </a:rPr>
                        <a:t>    </a:t>
                      </a:r>
                      <a:r>
                        <a:rPr lang="en-US" baseline="0" dirty="0" err="1">
                          <a:solidFill>
                            <a:sysClr val="windowText" lastClr="000000"/>
                          </a:solidFill>
                          <a:latin typeface="Consolas" panose="020B0609020204030204" pitchFamily="49" charset="0"/>
                          <a:cs typeface="Consolas" panose="020B0609020204030204" pitchFamily="49" charset="0"/>
                        </a:rPr>
                        <a:t>lr</a:t>
                      </a:r>
                      <a:endParaRPr lang="en-US" dirty="0">
                        <a:solidFill>
                          <a:sysClr val="windowText" lastClr="000000"/>
                        </a:solidFill>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endParaRPr lang="en-US" sz="1200"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ts val="100"/>
                        </a:lnSpc>
                        <a:spcBef>
                          <a:spcPts val="0"/>
                        </a:spcBef>
                        <a:spcAft>
                          <a:spcPts val="0"/>
                        </a:spcAft>
                        <a:buClrTx/>
                        <a:buSzTx/>
                        <a:buFontTx/>
                        <a:buNone/>
                        <a:tabLst>
                          <a:tab pos="688975" algn="l"/>
                        </a:tabLst>
                        <a:defRPr/>
                      </a:pPr>
                      <a:r>
                        <a:rPr lang="en-US" dirty="0">
                          <a:solidFill>
                            <a:sysClr val="windowText" lastClr="000000"/>
                          </a:solidFill>
                          <a:latin typeface="Consolas" panose="020B0609020204030204" pitchFamily="49" charset="0"/>
                          <a:cs typeface="Consolas" panose="020B0609020204030204" pitchFamily="49" charset="0"/>
                        </a:rPr>
                        <a:t>b:</a:t>
                      </a:r>
                      <a:r>
                        <a:rPr lang="en-US" sz="1800" dirty="0"/>
                        <a:t>	</a:t>
                      </a:r>
                    </a:p>
                    <a:p>
                      <a:pPr marL="0" marR="0" lvl="0" indent="0" algn="l" defTabSz="914400" rtl="0" eaLnBrk="1" fontAlgn="auto" latinLnBrk="0" hangingPunct="1">
                        <a:lnSpc>
                          <a:spcPct val="100000"/>
                        </a:lnSpc>
                        <a:spcBef>
                          <a:spcPts val="0"/>
                        </a:spcBef>
                        <a:spcAft>
                          <a:spcPts val="0"/>
                        </a:spcAft>
                        <a:buClrTx/>
                        <a:buSzTx/>
                        <a:buFontTx/>
                        <a:buNone/>
                        <a:tabLst>
                          <a:tab pos="688975" algn="l"/>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tab pos="688975" algn="l"/>
                        </a:tabLst>
                        <a:defRPr/>
                      </a:pPr>
                      <a:r>
                        <a:rPr lang="en-US" sz="1200" dirty="0"/>
                        <a:t>	</a:t>
                      </a: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tab pos="688975" algn="l"/>
                        </a:tabLst>
                        <a:defRPr/>
                      </a:pPr>
                      <a:endPar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bx</a:t>
                      </a:r>
                      <a:r>
                        <a:rPr lang="en-US" baseline="0" dirty="0">
                          <a:solidFill>
                            <a:sysClr val="windowText" lastClr="000000"/>
                          </a:solidFill>
                          <a:latin typeface="Consolas" panose="020B0609020204030204" pitchFamily="49" charset="0"/>
                          <a:cs typeface="Consolas" panose="020B0609020204030204" pitchFamily="49" charset="0"/>
                        </a:rPr>
                        <a:t>  </a:t>
                      </a:r>
                      <a:r>
                        <a:rPr lang="en-US" baseline="0" dirty="0" err="1">
                          <a:solidFill>
                            <a:sysClr val="windowText" lastClr="000000"/>
                          </a:solidFill>
                          <a:latin typeface="Consolas" panose="020B0609020204030204" pitchFamily="49" charset="0"/>
                          <a:cs typeface="Consolas" panose="020B0609020204030204" pitchFamily="49" charset="0"/>
                        </a:rPr>
                        <a:t>lr</a:t>
                      </a:r>
                      <a:endParaRPr lang="en-US" dirty="0">
                        <a:solidFill>
                          <a:sysClr val="windowText" lastClr="000000"/>
                        </a:solidFill>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10585085"/>
                  </a:ext>
                </a:extLst>
              </a:tr>
            </a:tbl>
          </a:graphicData>
        </a:graphic>
      </p:graphicFrame>
      <p:cxnSp>
        <p:nvCxnSpPr>
          <p:cNvPr id="6" name="Straight Arrow Connector 5">
            <a:extLst>
              <a:ext uri="{FF2B5EF4-FFF2-40B4-BE49-F238E27FC236}">
                <a16:creationId xmlns:a16="http://schemas.microsoft.com/office/drawing/2014/main" id="{7E08A9F4-C9D6-364C-AA95-72436EA45F2D}"/>
              </a:ext>
            </a:extLst>
          </p:cNvPr>
          <p:cNvCxnSpPr/>
          <p:nvPr/>
        </p:nvCxnSpPr>
        <p:spPr>
          <a:xfrm>
            <a:off x="4744250" y="2675288"/>
            <a:ext cx="1066800" cy="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7" name="Elbow Connector 6">
            <a:extLst>
              <a:ext uri="{FF2B5EF4-FFF2-40B4-BE49-F238E27FC236}">
                <a16:creationId xmlns:a16="http://schemas.microsoft.com/office/drawing/2014/main" id="{B2782EA9-0183-D64F-A1D7-8449B640F9AB}"/>
              </a:ext>
            </a:extLst>
          </p:cNvPr>
          <p:cNvCxnSpPr/>
          <p:nvPr/>
        </p:nvCxnSpPr>
        <p:spPr>
          <a:xfrm rot="10800000">
            <a:off x="4207042" y="2923139"/>
            <a:ext cx="2209800" cy="1676400"/>
          </a:xfrm>
          <a:prstGeom prst="bentConnector3">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8" name="Rounded Rectangular Callout 7">
            <a:extLst>
              <a:ext uri="{FF2B5EF4-FFF2-40B4-BE49-F238E27FC236}">
                <a16:creationId xmlns:a16="http://schemas.microsoft.com/office/drawing/2014/main" id="{FB9C806A-7188-9C4A-9B38-0B8C78CC5403}"/>
              </a:ext>
            </a:extLst>
          </p:cNvPr>
          <p:cNvSpPr/>
          <p:nvPr/>
        </p:nvSpPr>
        <p:spPr>
          <a:xfrm>
            <a:off x="6240378" y="948561"/>
            <a:ext cx="1931821" cy="996919"/>
          </a:xfrm>
          <a:prstGeom prst="wedgeRoundRectCallout">
            <a:avLst>
              <a:gd name="adj1" fmla="val -15887"/>
              <a:gd name="adj2" fmla="val 108402"/>
              <a:gd name="adj3" fmla="val 16667"/>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r>
              <a:rPr lang="en-US" b="1" dirty="0">
                <a:solidFill>
                  <a:srgbClr val="0070C0"/>
                </a:solidFill>
              </a:rPr>
              <a:t>Fix: </a:t>
            </a:r>
            <a:r>
              <a:rPr lang="en-US" dirty="0">
                <a:solidFill>
                  <a:srgbClr val="2C895B"/>
                </a:solidFill>
              </a:rPr>
              <a:t>Save</a:t>
            </a:r>
            <a:r>
              <a:rPr lang="en-US" dirty="0">
                <a:solidFill>
                  <a:schemeClr val="tx2"/>
                </a:solidFill>
              </a:rPr>
              <a:t> the contents of </a:t>
            </a:r>
            <a:r>
              <a:rPr lang="en-US" dirty="0" err="1">
                <a:solidFill>
                  <a:schemeClr val="tx2"/>
                </a:solidFill>
              </a:rPr>
              <a:t>fp</a:t>
            </a:r>
            <a:r>
              <a:rPr lang="en-US" dirty="0">
                <a:solidFill>
                  <a:schemeClr val="tx2"/>
                </a:solidFill>
              </a:rPr>
              <a:t>, </a:t>
            </a:r>
            <a:r>
              <a:rPr lang="en-US" dirty="0" err="1">
                <a:solidFill>
                  <a:schemeClr val="tx2"/>
                </a:solidFill>
              </a:rPr>
              <a:t>lr</a:t>
            </a:r>
            <a:r>
              <a:rPr lang="en-US" dirty="0">
                <a:solidFill>
                  <a:schemeClr val="tx2"/>
                </a:solidFill>
              </a:rPr>
              <a:t> on the stack.</a:t>
            </a:r>
          </a:p>
        </p:txBody>
      </p:sp>
      <p:cxnSp>
        <p:nvCxnSpPr>
          <p:cNvPr id="9" name="Straight Arrow Connector 8">
            <a:extLst>
              <a:ext uri="{FF2B5EF4-FFF2-40B4-BE49-F238E27FC236}">
                <a16:creationId xmlns:a16="http://schemas.microsoft.com/office/drawing/2014/main" id="{17D87EAC-C2BC-4843-B02B-F7E0C91AA4AD}"/>
              </a:ext>
            </a:extLst>
          </p:cNvPr>
          <p:cNvCxnSpPr/>
          <p:nvPr/>
        </p:nvCxnSpPr>
        <p:spPr>
          <a:xfrm>
            <a:off x="7559842" y="3532739"/>
            <a:ext cx="106680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a:extLst>
              <a:ext uri="{FF2B5EF4-FFF2-40B4-BE49-F238E27FC236}">
                <a16:creationId xmlns:a16="http://schemas.microsoft.com/office/drawing/2014/main" id="{19FD168E-B402-0F45-9E29-6E59F8A308A0}"/>
              </a:ext>
            </a:extLst>
          </p:cNvPr>
          <p:cNvCxnSpPr/>
          <p:nvPr/>
        </p:nvCxnSpPr>
        <p:spPr>
          <a:xfrm rot="10800000">
            <a:off x="6674016" y="3761345"/>
            <a:ext cx="2562226" cy="457195"/>
          </a:xfrm>
          <a:prstGeom prst="bentConnector3">
            <a:avLst>
              <a:gd name="adj1" fmla="val 38985"/>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1" name="Rounded Rectangular Callout 10">
            <a:extLst>
              <a:ext uri="{FF2B5EF4-FFF2-40B4-BE49-F238E27FC236}">
                <a16:creationId xmlns:a16="http://schemas.microsoft.com/office/drawing/2014/main" id="{2E474C37-07EE-5F45-91B1-0D9C4A9CFC5C}"/>
              </a:ext>
            </a:extLst>
          </p:cNvPr>
          <p:cNvSpPr/>
          <p:nvPr/>
        </p:nvSpPr>
        <p:spPr>
          <a:xfrm>
            <a:off x="10381512" y="4503619"/>
            <a:ext cx="1696307" cy="1155569"/>
          </a:xfrm>
          <a:prstGeom prst="wedgeRoundRectCallout">
            <a:avLst>
              <a:gd name="adj1" fmla="val -52596"/>
              <a:gd name="adj2" fmla="val -85585"/>
              <a:gd name="adj3" fmla="val 16667"/>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r>
              <a:rPr lang="en-US" dirty="0">
                <a:solidFill>
                  <a:srgbClr val="2C895B"/>
                </a:solidFill>
              </a:rPr>
              <a:t>Restores</a:t>
            </a:r>
            <a:r>
              <a:rPr lang="en-US" dirty="0">
                <a:solidFill>
                  <a:schemeClr val="tx2"/>
                </a:solidFill>
              </a:rPr>
              <a:t> the contents of </a:t>
            </a:r>
            <a:r>
              <a:rPr lang="en-US" dirty="0" err="1">
                <a:solidFill>
                  <a:schemeClr val="tx2"/>
                </a:solidFill>
              </a:rPr>
              <a:t>fp</a:t>
            </a:r>
            <a:r>
              <a:rPr lang="en-US" dirty="0">
                <a:solidFill>
                  <a:schemeClr val="tx2"/>
                </a:solidFill>
              </a:rPr>
              <a:t>, </a:t>
            </a:r>
            <a:r>
              <a:rPr lang="en-US" dirty="0" err="1">
                <a:solidFill>
                  <a:schemeClr val="tx2"/>
                </a:solidFill>
              </a:rPr>
              <a:t>lr</a:t>
            </a:r>
            <a:r>
              <a:rPr lang="en-US" dirty="0">
                <a:solidFill>
                  <a:schemeClr val="tx2"/>
                </a:solidFill>
              </a:rPr>
              <a:t> from the stack.</a:t>
            </a:r>
          </a:p>
        </p:txBody>
      </p:sp>
      <p:sp>
        <p:nvSpPr>
          <p:cNvPr id="13" name="TextBox 12">
            <a:extLst>
              <a:ext uri="{FF2B5EF4-FFF2-40B4-BE49-F238E27FC236}">
                <a16:creationId xmlns:a16="http://schemas.microsoft.com/office/drawing/2014/main" id="{CA87F691-0ED8-8F40-A2E4-370DA403C517}"/>
              </a:ext>
            </a:extLst>
          </p:cNvPr>
          <p:cNvSpPr txBox="1"/>
          <p:nvPr/>
        </p:nvSpPr>
        <p:spPr>
          <a:xfrm>
            <a:off x="5883941" y="2478882"/>
            <a:ext cx="2584775" cy="2031325"/>
          </a:xfrm>
          <a:prstGeom prst="rect">
            <a:avLst/>
          </a:prstGeom>
          <a:noFill/>
        </p:spPr>
        <p:txBody>
          <a:bodyPr wrap="square" rtlCol="0">
            <a:spAutoFit/>
          </a:bodyPr>
          <a:lstStyle/>
          <a:p>
            <a:r>
              <a:rPr lang="en-US" b="1" dirty="0">
                <a:latin typeface="Consolas" panose="020B0609020204030204" pitchFamily="49" charset="0"/>
                <a:cs typeface="Consolas" panose="020B0609020204030204" pitchFamily="49" charset="0"/>
              </a:rPr>
              <a:t>    </a:t>
            </a:r>
            <a:r>
              <a:rPr lang="en-US" b="1" dirty="0">
                <a:solidFill>
                  <a:srgbClr val="C00000"/>
                </a:solidFill>
                <a:latin typeface="Consolas" panose="020B0609020204030204" pitchFamily="49" charset="0"/>
                <a:cs typeface="Consolas" panose="020B0609020204030204" pitchFamily="49" charset="0"/>
              </a:rPr>
              <a:t>push {</a:t>
            </a:r>
            <a:r>
              <a:rPr lang="en-US" b="1" dirty="0" err="1">
                <a:solidFill>
                  <a:srgbClr val="C00000"/>
                </a:solidFill>
                <a:latin typeface="Consolas" panose="020B0609020204030204" pitchFamily="49" charset="0"/>
                <a:cs typeface="Consolas" panose="020B0609020204030204" pitchFamily="49" charset="0"/>
              </a:rPr>
              <a:t>fp</a:t>
            </a:r>
            <a:r>
              <a:rPr lang="en-US" b="1" dirty="0">
                <a:solidFill>
                  <a:srgbClr val="C00000"/>
                </a:solidFill>
                <a:latin typeface="Consolas" panose="020B0609020204030204" pitchFamily="49" charset="0"/>
                <a:cs typeface="Consolas" panose="020B0609020204030204" pitchFamily="49" charset="0"/>
              </a:rPr>
              <a:t>, </a:t>
            </a:r>
            <a:r>
              <a:rPr lang="en-US" b="1" dirty="0" err="1">
                <a:solidFill>
                  <a:srgbClr val="C00000"/>
                </a:solidFill>
                <a:latin typeface="Consolas" panose="020B0609020204030204" pitchFamily="49" charset="0"/>
                <a:cs typeface="Consolas" panose="020B0609020204030204" pitchFamily="49" charset="0"/>
              </a:rPr>
              <a:t>lr</a:t>
            </a:r>
            <a:r>
              <a:rPr lang="en-US" b="1" dirty="0">
                <a:solidFill>
                  <a:srgbClr val="C00000"/>
                </a:solidFill>
                <a:latin typeface="Consolas" panose="020B0609020204030204" pitchFamily="49" charset="0"/>
                <a:cs typeface="Consolas" panose="020B0609020204030204" pitchFamily="49" charset="0"/>
              </a:rPr>
              <a:t>} </a:t>
            </a:r>
          </a:p>
          <a:p>
            <a:pPr lvl="0">
              <a:defRPr/>
            </a:pPr>
            <a:r>
              <a:rPr lang="en-US" b="1" dirty="0">
                <a:latin typeface="Consolas" panose="020B0609020204030204" pitchFamily="49" charset="0"/>
                <a:cs typeface="Consolas" panose="020B0609020204030204" pitchFamily="49" charset="0"/>
              </a:rPr>
              <a:t>        </a:t>
            </a:r>
          </a:p>
          <a:p>
            <a:pPr>
              <a:defRPr/>
            </a:pPr>
            <a:r>
              <a:rPr lang="en-US" b="1" dirty="0">
                <a:latin typeface="Consolas" panose="020B0609020204030204" pitchFamily="49" charset="0"/>
                <a:cs typeface="Consolas" panose="020B0609020204030204" pitchFamily="49" charset="0"/>
              </a:rPr>
              <a:t>     </a:t>
            </a:r>
          </a:p>
          <a:p>
            <a:pPr lvl="0">
              <a:defRPr/>
            </a:pPr>
            <a:r>
              <a:rPr lang="en-US" b="1" dirty="0">
                <a:latin typeface="Consolas" panose="020B0609020204030204" pitchFamily="49" charset="0"/>
                <a:cs typeface="Consolas" panose="020B0609020204030204" pitchFamily="49" charset="0"/>
              </a:rPr>
              <a:t>        </a:t>
            </a:r>
          </a:p>
          <a:p>
            <a:pPr lvl="0">
              <a:defRPr/>
            </a:pPr>
            <a:r>
              <a:rPr lang="en-US" b="1" dirty="0">
                <a:latin typeface="Consolas" panose="020B0609020204030204" pitchFamily="49" charset="0"/>
                <a:cs typeface="Consolas" panose="020B0609020204030204" pitchFamily="49" charset="0"/>
              </a:rPr>
              <a:t>        </a:t>
            </a:r>
          </a:p>
          <a:p>
            <a:pPr lvl="0">
              <a:defRPr/>
            </a:pPr>
            <a:r>
              <a:rPr lang="en-US" b="1" dirty="0">
                <a:latin typeface="Consolas" panose="020B0609020204030204" pitchFamily="49" charset="0"/>
                <a:cs typeface="Consolas" panose="020B0609020204030204" pitchFamily="49" charset="0"/>
              </a:rPr>
              <a:t>        </a:t>
            </a:r>
          </a:p>
          <a:p>
            <a:pPr>
              <a:defRPr/>
            </a:pPr>
            <a:r>
              <a:rPr lang="en-US" b="1" dirty="0">
                <a:latin typeface="Consolas" panose="020B0609020204030204" pitchFamily="49" charset="0"/>
                <a:cs typeface="Consolas" panose="020B0609020204030204" pitchFamily="49" charset="0"/>
              </a:rPr>
              <a:t>    </a:t>
            </a:r>
            <a:r>
              <a:rPr lang="en-US" b="1" dirty="0">
                <a:solidFill>
                  <a:srgbClr val="C00000"/>
                </a:solidFill>
                <a:latin typeface="Consolas" panose="020B0609020204030204" pitchFamily="49" charset="0"/>
                <a:cs typeface="Consolas" panose="020B0609020204030204" pitchFamily="49" charset="0"/>
              </a:rPr>
              <a:t>pop {</a:t>
            </a:r>
            <a:r>
              <a:rPr lang="en-US" b="1" dirty="0" err="1">
                <a:solidFill>
                  <a:srgbClr val="C00000"/>
                </a:solidFill>
                <a:latin typeface="Consolas" panose="020B0609020204030204" pitchFamily="49" charset="0"/>
                <a:cs typeface="Consolas" panose="020B0609020204030204" pitchFamily="49" charset="0"/>
              </a:rPr>
              <a:t>fp</a:t>
            </a:r>
            <a:r>
              <a:rPr lang="en-US" b="1" dirty="0">
                <a:solidFill>
                  <a:srgbClr val="C00000"/>
                </a:solidFill>
                <a:latin typeface="Consolas" panose="020B0609020204030204" pitchFamily="49" charset="0"/>
                <a:cs typeface="Consolas" panose="020B0609020204030204" pitchFamily="49" charset="0"/>
              </a:rPr>
              <a:t>, </a:t>
            </a:r>
            <a:r>
              <a:rPr lang="en-US" b="1" dirty="0" err="1">
                <a:solidFill>
                  <a:srgbClr val="C00000"/>
                </a:solidFill>
                <a:latin typeface="Consolas" panose="020B0609020204030204" pitchFamily="49" charset="0"/>
                <a:cs typeface="Consolas" panose="020B0609020204030204" pitchFamily="49" charset="0"/>
              </a:rPr>
              <a:t>lr</a:t>
            </a:r>
            <a:r>
              <a:rPr lang="en-US" b="1" dirty="0">
                <a:solidFill>
                  <a:srgbClr val="C00000"/>
                </a:solidFill>
                <a:latin typeface="Consolas" panose="020B0609020204030204" pitchFamily="49" charset="0"/>
                <a:cs typeface="Consolas" panose="020B0609020204030204" pitchFamily="49" charset="0"/>
              </a:rPr>
              <a:t>}</a:t>
            </a:r>
          </a:p>
        </p:txBody>
      </p:sp>
      <p:sp>
        <p:nvSpPr>
          <p:cNvPr id="17" name="Rounded Rectangular Callout 16">
            <a:extLst>
              <a:ext uri="{FF2B5EF4-FFF2-40B4-BE49-F238E27FC236}">
                <a16:creationId xmlns:a16="http://schemas.microsoft.com/office/drawing/2014/main" id="{70C7FFC9-46BC-C542-825A-F6FDD4C0F559}"/>
              </a:ext>
            </a:extLst>
          </p:cNvPr>
          <p:cNvSpPr/>
          <p:nvPr/>
        </p:nvSpPr>
        <p:spPr>
          <a:xfrm>
            <a:off x="4330129" y="1065958"/>
            <a:ext cx="1765871" cy="868611"/>
          </a:xfrm>
          <a:prstGeom prst="wedgeRoundRectCallout">
            <a:avLst>
              <a:gd name="adj1" fmla="val -55175"/>
              <a:gd name="adj2" fmla="val 118105"/>
              <a:gd name="adj3" fmla="val 16667"/>
            </a:avLst>
          </a:prstGeom>
          <a:solidFill>
            <a:schemeClr val="accent4">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2"/>
                </a:solidFill>
              </a:rPr>
              <a:t>Saves the return address in LR</a:t>
            </a:r>
          </a:p>
        </p:txBody>
      </p:sp>
      <p:sp>
        <p:nvSpPr>
          <p:cNvPr id="18" name="Rounded Rectangular Callout 17">
            <a:extLst>
              <a:ext uri="{FF2B5EF4-FFF2-40B4-BE49-F238E27FC236}">
                <a16:creationId xmlns:a16="http://schemas.microsoft.com/office/drawing/2014/main" id="{DD60D05E-0AB6-CC4B-AA08-F70A7BAE5816}"/>
              </a:ext>
            </a:extLst>
          </p:cNvPr>
          <p:cNvSpPr/>
          <p:nvPr/>
        </p:nvSpPr>
        <p:spPr>
          <a:xfrm>
            <a:off x="3893000" y="4912019"/>
            <a:ext cx="2363529" cy="1087457"/>
          </a:xfrm>
          <a:prstGeom prst="wedgeRoundRectCallout">
            <a:avLst>
              <a:gd name="adj1" fmla="val 60270"/>
              <a:gd name="adj2" fmla="val -71353"/>
              <a:gd name="adj3" fmla="val 16667"/>
            </a:avLst>
          </a:prstGeom>
          <a:solidFill>
            <a:schemeClr val="accent4">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2"/>
                </a:solidFill>
              </a:rPr>
              <a:t>Copies the saved return address from </a:t>
            </a:r>
            <a:r>
              <a:rPr lang="en-US" dirty="0" err="1">
                <a:solidFill>
                  <a:schemeClr val="tx2"/>
                </a:solidFill>
              </a:rPr>
              <a:t>lr</a:t>
            </a:r>
            <a:r>
              <a:rPr lang="en-US" dirty="0">
                <a:solidFill>
                  <a:schemeClr val="tx2"/>
                </a:solidFill>
              </a:rPr>
              <a:t> back into pc</a:t>
            </a:r>
          </a:p>
        </p:txBody>
      </p:sp>
      <p:sp>
        <p:nvSpPr>
          <p:cNvPr id="20" name="TextBox 19">
            <a:extLst>
              <a:ext uri="{FF2B5EF4-FFF2-40B4-BE49-F238E27FC236}">
                <a16:creationId xmlns:a16="http://schemas.microsoft.com/office/drawing/2014/main" id="{93F25A7A-8FE8-5B4E-A6F6-46BFEF4F95DE}"/>
              </a:ext>
            </a:extLst>
          </p:cNvPr>
          <p:cNvSpPr txBox="1"/>
          <p:nvPr/>
        </p:nvSpPr>
        <p:spPr>
          <a:xfrm>
            <a:off x="8648701" y="3279952"/>
            <a:ext cx="2584775" cy="923330"/>
          </a:xfrm>
          <a:prstGeom prst="rect">
            <a:avLst/>
          </a:prstGeom>
          <a:noFill/>
        </p:spPr>
        <p:txBody>
          <a:bodyPr wrap="square" rtlCol="0">
            <a:spAutoFit/>
          </a:bodyPr>
          <a:lstStyle/>
          <a:p>
            <a:r>
              <a:rPr lang="en-US" b="1" dirty="0">
                <a:latin typeface="Consolas" panose="020B0609020204030204" pitchFamily="49" charset="0"/>
                <a:cs typeface="Consolas" panose="020B0609020204030204" pitchFamily="49" charset="0"/>
              </a:rPr>
              <a:t>    </a:t>
            </a:r>
            <a:r>
              <a:rPr lang="en-US" b="1" dirty="0">
                <a:solidFill>
                  <a:srgbClr val="C00000"/>
                </a:solidFill>
                <a:latin typeface="Consolas" panose="020B0609020204030204" pitchFamily="49" charset="0"/>
                <a:cs typeface="Consolas" panose="020B0609020204030204" pitchFamily="49" charset="0"/>
              </a:rPr>
              <a:t>push {</a:t>
            </a:r>
            <a:r>
              <a:rPr lang="en-US" b="1" dirty="0" err="1">
                <a:solidFill>
                  <a:srgbClr val="C00000"/>
                </a:solidFill>
                <a:latin typeface="Consolas" panose="020B0609020204030204" pitchFamily="49" charset="0"/>
                <a:cs typeface="Consolas" panose="020B0609020204030204" pitchFamily="49" charset="0"/>
              </a:rPr>
              <a:t>fp</a:t>
            </a:r>
            <a:r>
              <a:rPr lang="en-US" b="1" dirty="0">
                <a:solidFill>
                  <a:srgbClr val="C00000"/>
                </a:solidFill>
                <a:latin typeface="Consolas" panose="020B0609020204030204" pitchFamily="49" charset="0"/>
                <a:cs typeface="Consolas" panose="020B0609020204030204" pitchFamily="49" charset="0"/>
              </a:rPr>
              <a:t>, </a:t>
            </a:r>
            <a:r>
              <a:rPr lang="en-US" b="1" dirty="0" err="1">
                <a:solidFill>
                  <a:srgbClr val="C00000"/>
                </a:solidFill>
                <a:latin typeface="Consolas" panose="020B0609020204030204" pitchFamily="49" charset="0"/>
                <a:cs typeface="Consolas" panose="020B0609020204030204" pitchFamily="49" charset="0"/>
              </a:rPr>
              <a:t>lr</a:t>
            </a:r>
            <a:r>
              <a:rPr lang="en-US" b="1" dirty="0">
                <a:solidFill>
                  <a:srgbClr val="C00000"/>
                </a:solidFill>
                <a:latin typeface="Consolas" panose="020B0609020204030204" pitchFamily="49" charset="0"/>
                <a:cs typeface="Consolas" panose="020B0609020204030204" pitchFamily="49" charset="0"/>
              </a:rPr>
              <a:t>} </a:t>
            </a:r>
          </a:p>
          <a:p>
            <a:pPr lvl="0">
              <a:defRPr/>
            </a:pPr>
            <a:r>
              <a:rPr lang="en-US" b="1" dirty="0">
                <a:latin typeface="Consolas" panose="020B0609020204030204" pitchFamily="49" charset="0"/>
                <a:cs typeface="Consolas" panose="020B0609020204030204" pitchFamily="49" charset="0"/>
              </a:rPr>
              <a:t>          </a:t>
            </a:r>
          </a:p>
          <a:p>
            <a:pPr>
              <a:defRPr/>
            </a:pPr>
            <a:r>
              <a:rPr lang="en-US" b="1" dirty="0">
                <a:latin typeface="Consolas" panose="020B0609020204030204" pitchFamily="49" charset="0"/>
                <a:cs typeface="Consolas" panose="020B0609020204030204" pitchFamily="49" charset="0"/>
              </a:rPr>
              <a:t>    </a:t>
            </a:r>
            <a:r>
              <a:rPr lang="en-US" b="1" dirty="0">
                <a:solidFill>
                  <a:srgbClr val="C00000"/>
                </a:solidFill>
                <a:latin typeface="Consolas" panose="020B0609020204030204" pitchFamily="49" charset="0"/>
                <a:cs typeface="Consolas" panose="020B0609020204030204" pitchFamily="49" charset="0"/>
              </a:rPr>
              <a:t>pop {</a:t>
            </a:r>
            <a:r>
              <a:rPr lang="en-US" b="1" dirty="0" err="1">
                <a:solidFill>
                  <a:srgbClr val="C00000"/>
                </a:solidFill>
                <a:latin typeface="Consolas" panose="020B0609020204030204" pitchFamily="49" charset="0"/>
                <a:cs typeface="Consolas" panose="020B0609020204030204" pitchFamily="49" charset="0"/>
              </a:rPr>
              <a:t>fp</a:t>
            </a:r>
            <a:r>
              <a:rPr lang="en-US" b="1" dirty="0">
                <a:solidFill>
                  <a:srgbClr val="C00000"/>
                </a:solidFill>
                <a:latin typeface="Consolas" panose="020B0609020204030204" pitchFamily="49" charset="0"/>
                <a:cs typeface="Consolas" panose="020B0609020204030204" pitchFamily="49" charset="0"/>
              </a:rPr>
              <a:t>, </a:t>
            </a:r>
            <a:r>
              <a:rPr lang="en-US" b="1" dirty="0" err="1">
                <a:solidFill>
                  <a:srgbClr val="C00000"/>
                </a:solidFill>
                <a:latin typeface="Consolas" panose="020B0609020204030204" pitchFamily="49" charset="0"/>
                <a:cs typeface="Consolas" panose="020B0609020204030204" pitchFamily="49" charset="0"/>
              </a:rPr>
              <a:t>lr</a:t>
            </a:r>
            <a:r>
              <a:rPr lang="en-US" b="1" dirty="0">
                <a:solidFill>
                  <a:srgbClr val="C00000"/>
                </a:solidFill>
                <a:latin typeface="Consolas" panose="020B0609020204030204" pitchFamily="49" charset="0"/>
                <a:cs typeface="Consolas" panose="020B0609020204030204" pitchFamily="49" charset="0"/>
              </a:rPr>
              <a:t>}</a:t>
            </a:r>
          </a:p>
        </p:txBody>
      </p:sp>
      <p:sp>
        <p:nvSpPr>
          <p:cNvPr id="19" name="TextBox 18">
            <a:extLst>
              <a:ext uri="{FF2B5EF4-FFF2-40B4-BE49-F238E27FC236}">
                <a16:creationId xmlns:a16="http://schemas.microsoft.com/office/drawing/2014/main" id="{2368DC73-1797-CF46-B9D7-3458AC3ECB7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5" name="TextBox 4">
            <a:extLst>
              <a:ext uri="{FF2B5EF4-FFF2-40B4-BE49-F238E27FC236}">
                <a16:creationId xmlns:a16="http://schemas.microsoft.com/office/drawing/2014/main" id="{953A45FA-0DE9-DAA8-83AA-AA511448E7DE}"/>
              </a:ext>
            </a:extLst>
          </p:cNvPr>
          <p:cNvSpPr txBox="1"/>
          <p:nvPr/>
        </p:nvSpPr>
        <p:spPr>
          <a:xfrm>
            <a:off x="4498040" y="6347970"/>
            <a:ext cx="6494085"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C00000"/>
                </a:solidFill>
              </a:rPr>
              <a:t>The frame pointer is used to find variables on the stack – later</a:t>
            </a:r>
          </a:p>
        </p:txBody>
      </p:sp>
      <p:sp>
        <p:nvSpPr>
          <p:cNvPr id="22" name="Rounded Rectangle 21">
            <a:extLst>
              <a:ext uri="{FF2B5EF4-FFF2-40B4-BE49-F238E27FC236}">
                <a16:creationId xmlns:a16="http://schemas.microsoft.com/office/drawing/2014/main" id="{C609CADF-3242-C09C-9401-E52395D8AAE2}"/>
              </a:ext>
            </a:extLst>
          </p:cNvPr>
          <p:cNvSpPr/>
          <p:nvPr/>
        </p:nvSpPr>
        <p:spPr bwMode="auto">
          <a:xfrm>
            <a:off x="321853" y="1103268"/>
            <a:ext cx="3548306" cy="54588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int main(void)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a:t>
            </a:r>
          </a:p>
          <a:p>
            <a:r>
              <a:rPr lang="en-US" dirty="0">
                <a:latin typeface="Consolas" panose="020B0609020204030204" pitchFamily="49" charset="0"/>
                <a:cs typeface="Consolas" panose="020B0609020204030204" pitchFamily="49" charset="0"/>
              </a:rPr>
              <a:t>     /* other code */</a:t>
            </a:r>
          </a:p>
          <a:p>
            <a:r>
              <a:rPr lang="en-US" dirty="0">
                <a:latin typeface="Consolas" panose="020B0609020204030204" pitchFamily="49" charset="0"/>
                <a:cs typeface="Consolas" panose="020B0609020204030204" pitchFamily="49" charset="0"/>
              </a:rPr>
              <a:t>     return EXIT_SUCCESS;</a:t>
            </a:r>
          </a:p>
          <a:p>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int a(void)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a:t>
            </a:r>
          </a:p>
          <a:p>
            <a:r>
              <a:rPr lang="en-US" dirty="0">
                <a:latin typeface="Consolas" panose="020B0609020204030204" pitchFamily="49" charset="0"/>
                <a:cs typeface="Consolas" panose="020B0609020204030204" pitchFamily="49" charset="0"/>
              </a:rPr>
              <a:t>    /* other code */</a:t>
            </a:r>
          </a:p>
          <a:p>
            <a:r>
              <a:rPr lang="en-US" dirty="0">
                <a:latin typeface="Consolas" panose="020B0609020204030204" pitchFamily="49" charset="0"/>
                <a:cs typeface="Consolas" panose="020B0609020204030204" pitchFamily="49" charset="0"/>
              </a:rPr>
              <a:t>    return 0;</a:t>
            </a:r>
          </a:p>
          <a:p>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int b(void)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 other code */</a:t>
            </a:r>
          </a:p>
          <a:p>
            <a:r>
              <a:rPr lang="en-US" dirty="0">
                <a:latin typeface="Consolas" panose="020B0609020204030204" pitchFamily="49" charset="0"/>
                <a:cs typeface="Consolas" panose="020B0609020204030204" pitchFamily="49" charset="0"/>
              </a:rPr>
              <a:t>    return 0;</a:t>
            </a:r>
          </a:p>
          <a:p>
            <a:r>
              <a:rPr lang="en-US" dirty="0">
                <a:latin typeface="Consolas" panose="020B0609020204030204" pitchFamily="49" charset="0"/>
                <a:cs typeface="Consolas" panose="020B0609020204030204" pitchFamily="49" charset="0"/>
              </a:rPr>
              <a:t>}</a:t>
            </a:r>
            <a:endParaRPr lang="en-US" sz="2800" dirty="0">
              <a:latin typeface="Consolas" panose="020B0609020204030204" pitchFamily="49" charset="0"/>
              <a:cs typeface="Consolas" panose="020B0609020204030204" pitchFamily="49" charset="0"/>
            </a:endParaRPr>
          </a:p>
        </p:txBody>
      </p:sp>
      <p:sp>
        <p:nvSpPr>
          <p:cNvPr id="25" name="Rounded Rectangular Callout 24">
            <a:extLst>
              <a:ext uri="{FF2B5EF4-FFF2-40B4-BE49-F238E27FC236}">
                <a16:creationId xmlns:a16="http://schemas.microsoft.com/office/drawing/2014/main" id="{BA2E3106-0EEC-5CD9-E135-CE78F4F94E55}"/>
              </a:ext>
            </a:extLst>
          </p:cNvPr>
          <p:cNvSpPr/>
          <p:nvPr/>
        </p:nvSpPr>
        <p:spPr>
          <a:xfrm>
            <a:off x="6383040" y="5113428"/>
            <a:ext cx="1979448" cy="923330"/>
          </a:xfrm>
          <a:prstGeom prst="wedgeRoundRectCallout">
            <a:avLst>
              <a:gd name="adj1" fmla="val 26344"/>
              <a:gd name="adj2" fmla="val -123192"/>
              <a:gd name="adj3" fmla="val 16667"/>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r>
              <a:rPr lang="en-US" dirty="0">
                <a:solidFill>
                  <a:srgbClr val="2C895B"/>
                </a:solidFill>
              </a:rPr>
              <a:t>Restores</a:t>
            </a:r>
            <a:r>
              <a:rPr lang="en-US" dirty="0">
                <a:solidFill>
                  <a:schemeClr val="tx2"/>
                </a:solidFill>
              </a:rPr>
              <a:t> the contents of </a:t>
            </a:r>
            <a:r>
              <a:rPr lang="en-US" dirty="0" err="1">
                <a:solidFill>
                  <a:schemeClr val="tx2"/>
                </a:solidFill>
              </a:rPr>
              <a:t>fp</a:t>
            </a:r>
            <a:r>
              <a:rPr lang="en-US" dirty="0">
                <a:solidFill>
                  <a:schemeClr val="tx2"/>
                </a:solidFill>
              </a:rPr>
              <a:t>, </a:t>
            </a:r>
            <a:r>
              <a:rPr lang="en-US" dirty="0" err="1">
                <a:solidFill>
                  <a:schemeClr val="tx2"/>
                </a:solidFill>
              </a:rPr>
              <a:t>lr</a:t>
            </a:r>
            <a:r>
              <a:rPr lang="en-US" dirty="0">
                <a:solidFill>
                  <a:schemeClr val="tx2"/>
                </a:solidFill>
              </a:rPr>
              <a:t> from the stack.</a:t>
            </a:r>
          </a:p>
        </p:txBody>
      </p:sp>
      <p:sp>
        <p:nvSpPr>
          <p:cNvPr id="26" name="Rounded Rectangular Callout 25">
            <a:extLst>
              <a:ext uri="{FF2B5EF4-FFF2-40B4-BE49-F238E27FC236}">
                <a16:creationId xmlns:a16="http://schemas.microsoft.com/office/drawing/2014/main" id="{A328FCB5-2064-B490-F8F0-5996F58CD8A5}"/>
              </a:ext>
            </a:extLst>
          </p:cNvPr>
          <p:cNvSpPr/>
          <p:nvPr/>
        </p:nvSpPr>
        <p:spPr>
          <a:xfrm>
            <a:off x="9118555" y="2168730"/>
            <a:ext cx="1931821" cy="996919"/>
          </a:xfrm>
          <a:prstGeom prst="wedgeRoundRectCallout">
            <a:avLst>
              <a:gd name="adj1" fmla="val -18284"/>
              <a:gd name="adj2" fmla="val 73571"/>
              <a:gd name="adj3" fmla="val 16667"/>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r>
              <a:rPr lang="en-US" b="1" dirty="0">
                <a:solidFill>
                  <a:srgbClr val="0070C0"/>
                </a:solidFill>
              </a:rPr>
              <a:t>Fix: </a:t>
            </a:r>
            <a:r>
              <a:rPr lang="en-US" dirty="0">
                <a:solidFill>
                  <a:srgbClr val="2C895B"/>
                </a:solidFill>
              </a:rPr>
              <a:t>Save</a:t>
            </a:r>
            <a:r>
              <a:rPr lang="en-US" dirty="0">
                <a:solidFill>
                  <a:schemeClr val="tx2"/>
                </a:solidFill>
              </a:rPr>
              <a:t> the contents of </a:t>
            </a:r>
            <a:r>
              <a:rPr lang="en-US" dirty="0" err="1">
                <a:solidFill>
                  <a:schemeClr val="tx2"/>
                </a:solidFill>
              </a:rPr>
              <a:t>fp</a:t>
            </a:r>
            <a:r>
              <a:rPr lang="en-US" dirty="0">
                <a:solidFill>
                  <a:schemeClr val="tx2"/>
                </a:solidFill>
              </a:rPr>
              <a:t>, </a:t>
            </a:r>
            <a:r>
              <a:rPr lang="en-US" dirty="0" err="1">
                <a:solidFill>
                  <a:schemeClr val="tx2"/>
                </a:solidFill>
              </a:rPr>
              <a:t>lr</a:t>
            </a:r>
            <a:r>
              <a:rPr lang="en-US" dirty="0">
                <a:solidFill>
                  <a:schemeClr val="tx2"/>
                </a:solidFill>
              </a:rPr>
              <a:t> on the stack.</a:t>
            </a:r>
          </a:p>
        </p:txBody>
      </p:sp>
      <p:sp>
        <p:nvSpPr>
          <p:cNvPr id="27" name="Rounded Rectangular Callout 26">
            <a:extLst>
              <a:ext uri="{FF2B5EF4-FFF2-40B4-BE49-F238E27FC236}">
                <a16:creationId xmlns:a16="http://schemas.microsoft.com/office/drawing/2014/main" id="{7286FA86-E4FF-4111-AFA5-6895CB718F33}"/>
              </a:ext>
            </a:extLst>
          </p:cNvPr>
          <p:cNvSpPr/>
          <p:nvPr/>
        </p:nvSpPr>
        <p:spPr>
          <a:xfrm>
            <a:off x="8390712" y="4801157"/>
            <a:ext cx="1754904" cy="1087457"/>
          </a:xfrm>
          <a:prstGeom prst="wedgeRoundRectCallout">
            <a:avLst>
              <a:gd name="adj1" fmla="val 3548"/>
              <a:gd name="adj2" fmla="val -94769"/>
              <a:gd name="adj3" fmla="val 16667"/>
            </a:avLst>
          </a:prstGeom>
          <a:solidFill>
            <a:schemeClr val="accent4">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2"/>
                </a:solidFill>
              </a:rPr>
              <a:t>Copies the saved return address from </a:t>
            </a:r>
            <a:r>
              <a:rPr lang="en-US" dirty="0" err="1">
                <a:solidFill>
                  <a:schemeClr val="tx2"/>
                </a:solidFill>
              </a:rPr>
              <a:t>lr</a:t>
            </a:r>
            <a:r>
              <a:rPr lang="en-US" dirty="0">
                <a:solidFill>
                  <a:schemeClr val="tx2"/>
                </a:solidFill>
              </a:rPr>
              <a:t> back into pc</a:t>
            </a:r>
          </a:p>
        </p:txBody>
      </p:sp>
      <p:cxnSp>
        <p:nvCxnSpPr>
          <p:cNvPr id="28" name="Straight Arrow Connector 27">
            <a:extLst>
              <a:ext uri="{FF2B5EF4-FFF2-40B4-BE49-F238E27FC236}">
                <a16:creationId xmlns:a16="http://schemas.microsoft.com/office/drawing/2014/main" id="{20E647EF-85CD-0865-AF58-F2DE80C00318}"/>
              </a:ext>
            </a:extLst>
          </p:cNvPr>
          <p:cNvCxnSpPr>
            <a:cxnSpLocks/>
          </p:cNvCxnSpPr>
          <p:nvPr/>
        </p:nvCxnSpPr>
        <p:spPr>
          <a:xfrm>
            <a:off x="6754205" y="2880196"/>
            <a:ext cx="0" cy="548804"/>
          </a:xfrm>
          <a:prstGeom prst="straightConnector1">
            <a:avLst/>
          </a:prstGeom>
          <a:ln w="38100">
            <a:solidFill>
              <a:srgbClr val="F3753F"/>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8E81311-F0EE-184A-53D4-0E76871C4986}"/>
              </a:ext>
            </a:extLst>
          </p:cNvPr>
          <p:cNvCxnSpPr>
            <a:cxnSpLocks/>
          </p:cNvCxnSpPr>
          <p:nvPr/>
        </p:nvCxnSpPr>
        <p:spPr>
          <a:xfrm>
            <a:off x="9669933" y="3601246"/>
            <a:ext cx="0" cy="320198"/>
          </a:xfrm>
          <a:prstGeom prst="straightConnector1">
            <a:avLst/>
          </a:prstGeom>
          <a:ln w="38100">
            <a:solidFill>
              <a:srgbClr val="F3753F"/>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2095C1B-D568-2658-9758-372F26812ED9}"/>
              </a:ext>
            </a:extLst>
          </p:cNvPr>
          <p:cNvCxnSpPr>
            <a:cxnSpLocks/>
          </p:cNvCxnSpPr>
          <p:nvPr/>
        </p:nvCxnSpPr>
        <p:spPr>
          <a:xfrm>
            <a:off x="6883601" y="3761345"/>
            <a:ext cx="0" cy="548804"/>
          </a:xfrm>
          <a:prstGeom prst="straightConnector1">
            <a:avLst/>
          </a:prstGeom>
          <a:ln w="38100">
            <a:solidFill>
              <a:srgbClr val="F3753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4227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p:bldP spid="17" grpId="0" animBg="1"/>
      <p:bldP spid="18" grpId="0" animBg="1"/>
      <p:bldP spid="20" grpId="0"/>
      <p:bldP spid="19" grpId="0"/>
      <p:bldP spid="5" grpId="0" animBg="1"/>
      <p:bldP spid="25" grpId="0" animBg="1"/>
      <p:bldP spid="26" grpId="0" animBg="1"/>
      <p:bldP spid="27"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541589" y="-1118"/>
            <a:ext cx="10515600" cy="477237"/>
          </a:xfrm>
        </p:spPr>
        <p:txBody>
          <a:bodyPr/>
          <a:lstStyle/>
          <a:p>
            <a:r>
              <a:rPr lang="en-US" sz="2800" dirty="0"/>
              <a:t>Minimal Stack Frame (Arm Arch32 Procedure Call Standards)</a:t>
            </a:r>
          </a:p>
        </p:txBody>
      </p:sp>
      <p:sp>
        <p:nvSpPr>
          <p:cNvPr id="3" name="Content Placeholder 2">
            <a:extLst>
              <a:ext uri="{FF2B5EF4-FFF2-40B4-BE49-F238E27FC236}">
                <a16:creationId xmlns:a16="http://schemas.microsoft.com/office/drawing/2014/main" id="{BA60CF17-CF46-4685-BAE5-99AF62C4F985}"/>
              </a:ext>
            </a:extLst>
          </p:cNvPr>
          <p:cNvSpPr>
            <a:spLocks noGrp="1"/>
          </p:cNvSpPr>
          <p:nvPr>
            <p:ph sz="quarter" idx="16"/>
          </p:nvPr>
        </p:nvSpPr>
        <p:spPr>
          <a:xfrm>
            <a:off x="3586322" y="4235868"/>
            <a:ext cx="5007082" cy="2497017"/>
          </a:xfrm>
          <a:solidFill>
            <a:schemeClr val="accent4">
              <a:lumMod val="20000"/>
              <a:lumOff val="80000"/>
            </a:schemeClr>
          </a:solidFill>
          <a:ln>
            <a:solidFill>
              <a:srgbClr val="0070C0"/>
            </a:solidFill>
          </a:ln>
        </p:spPr>
        <p:txBody>
          <a:bodyPr/>
          <a:lstStyle/>
          <a:p>
            <a:r>
              <a:rPr lang="en-US" dirty="0">
                <a:solidFill>
                  <a:srgbClr val="C00000"/>
                </a:solidFill>
              </a:rPr>
              <a:t>Function entry </a:t>
            </a:r>
            <a:r>
              <a:rPr lang="en-US" dirty="0"/>
              <a:t>(</a:t>
            </a:r>
            <a:r>
              <a:rPr lang="en-US" dirty="0">
                <a:solidFill>
                  <a:srgbClr val="FF0000"/>
                </a:solidFill>
              </a:rPr>
              <a:t>Function </a:t>
            </a:r>
            <a:r>
              <a:rPr lang="en-US" b="1" dirty="0">
                <a:solidFill>
                  <a:srgbClr val="FF0000"/>
                </a:solidFill>
              </a:rPr>
              <a:t>Prologue</a:t>
            </a:r>
            <a:r>
              <a:rPr lang="en-US" dirty="0"/>
              <a:t>): </a:t>
            </a:r>
          </a:p>
          <a:p>
            <a:pPr marL="800100" lvl="1" indent="-457200">
              <a:buFont typeface="+mj-lt"/>
              <a:buAutoNum type="arabicPeriod"/>
            </a:pPr>
            <a:r>
              <a:rPr lang="en-US" dirty="0"/>
              <a:t>creates the frame (</a:t>
            </a:r>
            <a:r>
              <a:rPr lang="en-US" dirty="0">
                <a:solidFill>
                  <a:srgbClr val="0070C0"/>
                </a:solidFill>
              </a:rPr>
              <a:t>subtracts from </a:t>
            </a:r>
            <a:r>
              <a:rPr lang="en-US" dirty="0" err="1">
                <a:solidFill>
                  <a:srgbClr val="0070C0"/>
                </a:solidFill>
              </a:rPr>
              <a:t>sp</a:t>
            </a:r>
            <a:r>
              <a:rPr lang="en-US" dirty="0"/>
              <a:t>)</a:t>
            </a:r>
          </a:p>
          <a:p>
            <a:pPr marL="800100" lvl="1" indent="-457200">
              <a:buFont typeface="+mj-lt"/>
              <a:buAutoNum type="arabicPeriod"/>
            </a:pPr>
            <a:r>
              <a:rPr lang="en-US" dirty="0"/>
              <a:t>saves values</a:t>
            </a:r>
          </a:p>
          <a:p>
            <a:r>
              <a:rPr lang="en-US" dirty="0">
                <a:solidFill>
                  <a:srgbClr val="2C895B"/>
                </a:solidFill>
              </a:rPr>
              <a:t>Function return </a:t>
            </a:r>
            <a:r>
              <a:rPr lang="en-US" dirty="0"/>
              <a:t>(</a:t>
            </a:r>
            <a:r>
              <a:rPr lang="en-US" dirty="0">
                <a:solidFill>
                  <a:srgbClr val="2C895B"/>
                </a:solidFill>
              </a:rPr>
              <a:t>Function </a:t>
            </a:r>
            <a:r>
              <a:rPr lang="en-US" b="1" dirty="0">
                <a:solidFill>
                  <a:srgbClr val="2C895B"/>
                </a:solidFill>
              </a:rPr>
              <a:t>Epilogue</a:t>
            </a:r>
            <a:r>
              <a:rPr lang="en-US" dirty="0"/>
              <a:t>): </a:t>
            </a:r>
          </a:p>
          <a:p>
            <a:pPr marL="800100" lvl="1" indent="-457200">
              <a:buFont typeface="+mj-lt"/>
              <a:buAutoNum type="arabicPeriod"/>
            </a:pPr>
            <a:r>
              <a:rPr lang="en-US" dirty="0"/>
              <a:t>restores values</a:t>
            </a:r>
          </a:p>
          <a:p>
            <a:pPr marL="800100" lvl="1" indent="-457200">
              <a:buFont typeface="+mj-lt"/>
              <a:buAutoNum type="arabicPeriod"/>
            </a:pPr>
            <a:r>
              <a:rPr lang="en-US" dirty="0"/>
              <a:t>removes the frame (</a:t>
            </a:r>
            <a:r>
              <a:rPr lang="en-US" dirty="0">
                <a:solidFill>
                  <a:srgbClr val="0070C0"/>
                </a:solidFill>
              </a:rPr>
              <a:t>adds to </a:t>
            </a:r>
            <a:r>
              <a:rPr lang="en-US" dirty="0" err="1">
                <a:solidFill>
                  <a:srgbClr val="0070C0"/>
                </a:solidFill>
              </a:rPr>
              <a:t>sp</a:t>
            </a:r>
            <a:r>
              <a:rPr lang="en-US" dirty="0"/>
              <a:t>)</a:t>
            </a:r>
          </a:p>
        </p:txBody>
      </p:sp>
      <p:sp>
        <p:nvSpPr>
          <p:cNvPr id="11" name="Content Placeholder 10">
            <a:extLst>
              <a:ext uri="{FF2B5EF4-FFF2-40B4-BE49-F238E27FC236}">
                <a16:creationId xmlns:a16="http://schemas.microsoft.com/office/drawing/2014/main" id="{AA06CBEA-17C6-BE49-D16A-6F8CFB82557E}"/>
              </a:ext>
            </a:extLst>
          </p:cNvPr>
          <p:cNvSpPr>
            <a:spLocks noGrp="1"/>
          </p:cNvSpPr>
          <p:nvPr>
            <p:ph sz="quarter" idx="17"/>
          </p:nvPr>
        </p:nvSpPr>
        <p:spPr>
          <a:xfrm>
            <a:off x="1294552" y="429353"/>
            <a:ext cx="7338342" cy="1913949"/>
          </a:xfrm>
          <a:solidFill>
            <a:schemeClr val="accent4">
              <a:lumMod val="20000"/>
              <a:lumOff val="80000"/>
            </a:schemeClr>
          </a:solidFill>
          <a:ln>
            <a:solidFill>
              <a:schemeClr val="accent1"/>
            </a:solidFill>
          </a:ln>
        </p:spPr>
        <p:txBody>
          <a:bodyPr/>
          <a:lstStyle/>
          <a:p>
            <a:pPr marL="0" indent="0" algn="ctr">
              <a:lnSpc>
                <a:spcPct val="100000"/>
              </a:lnSpc>
              <a:buNone/>
            </a:pPr>
            <a:r>
              <a:rPr lang="en-US" sz="2000" b="1" dirty="0">
                <a:solidFill>
                  <a:schemeClr val="accent1"/>
                </a:solidFill>
                <a:latin typeface="Consolas" panose="020B0609020204030204" pitchFamily="49" charset="0"/>
                <a:cs typeface="Consolas" panose="020B0609020204030204" pitchFamily="49" charset="0"/>
              </a:rPr>
              <a:t>Requirements</a:t>
            </a:r>
          </a:p>
          <a:p>
            <a:pPr>
              <a:lnSpc>
                <a:spcPct val="100000"/>
              </a:lnSpc>
            </a:pPr>
            <a:r>
              <a:rPr lang="en-US" sz="1800" b="1" dirty="0" err="1">
                <a:solidFill>
                  <a:srgbClr val="F3753F"/>
                </a:solidFill>
                <a:latin typeface="Courier New" panose="02070309020205020404" pitchFamily="49" charset="0"/>
                <a:cs typeface="Courier New" panose="02070309020205020404" pitchFamily="49" charset="0"/>
              </a:rPr>
              <a:t>sp</a:t>
            </a:r>
            <a:r>
              <a:rPr lang="en-US" sz="1800" dirty="0">
                <a:solidFill>
                  <a:schemeClr val="tx2"/>
                </a:solidFill>
              </a:rPr>
              <a:t> points at top element in the stack (lowest byte address)</a:t>
            </a:r>
          </a:p>
          <a:p>
            <a:pPr>
              <a:lnSpc>
                <a:spcPct val="100000"/>
              </a:lnSpc>
            </a:pPr>
            <a:r>
              <a:rPr lang="en-US" sz="1800" b="1" dirty="0" err="1">
                <a:solidFill>
                  <a:srgbClr val="F37440"/>
                </a:solidFill>
                <a:latin typeface="Courier New" panose="02070309020205020404" pitchFamily="49" charset="0"/>
                <a:cs typeface="Courier New" panose="02070309020205020404" pitchFamily="49" charset="0"/>
              </a:rPr>
              <a:t>fp</a:t>
            </a:r>
            <a:r>
              <a:rPr lang="en-US" sz="1800" dirty="0">
                <a:solidFill>
                  <a:schemeClr val="tx2"/>
                </a:solidFill>
              </a:rPr>
              <a:t> </a:t>
            </a:r>
            <a:r>
              <a:rPr lang="en-US" sz="1800" dirty="0">
                <a:solidFill>
                  <a:srgbClr val="0070C0"/>
                </a:solidFill>
                <a:cs typeface="Courier New" panose="02070309020205020404" pitchFamily="49" charset="0"/>
              </a:rPr>
              <a:t>points at the </a:t>
            </a:r>
            <a:r>
              <a:rPr lang="en-US" sz="1800" b="1" dirty="0" err="1">
                <a:solidFill>
                  <a:srgbClr val="F3753F"/>
                </a:solidFill>
                <a:latin typeface="Courier New" panose="02070309020205020404" pitchFamily="49" charset="0"/>
                <a:cs typeface="Courier New" panose="02070309020205020404" pitchFamily="49" charset="0"/>
              </a:rPr>
              <a:t>lr</a:t>
            </a:r>
            <a:r>
              <a:rPr lang="en-US" sz="1800" dirty="0">
                <a:solidFill>
                  <a:srgbClr val="0070C0"/>
                </a:solidFill>
                <a:cs typeface="Courier New" panose="02070309020205020404" pitchFamily="49" charset="0"/>
              </a:rPr>
              <a:t> </a:t>
            </a:r>
            <a:r>
              <a:rPr lang="en-US" sz="1800" dirty="0">
                <a:solidFill>
                  <a:schemeClr val="tx2"/>
                </a:solidFill>
                <a:cs typeface="Courier New" panose="02070309020205020404" pitchFamily="49" charset="0"/>
              </a:rPr>
              <a:t>copy stored in the </a:t>
            </a:r>
            <a:r>
              <a:rPr lang="en-US" sz="1800" dirty="0">
                <a:solidFill>
                  <a:srgbClr val="0070C0"/>
                </a:solidFill>
                <a:cs typeface="Courier New" panose="02070309020205020404" pitchFamily="49" charset="0"/>
              </a:rPr>
              <a:t>current stack frame</a:t>
            </a:r>
          </a:p>
          <a:p>
            <a:pPr>
              <a:lnSpc>
                <a:spcPct val="100000"/>
              </a:lnSpc>
            </a:pPr>
            <a:r>
              <a:rPr lang="en-US" sz="1800" b="1" dirty="0">
                <a:solidFill>
                  <a:schemeClr val="tx2"/>
                </a:solidFill>
              </a:rPr>
              <a:t>Stack frames </a:t>
            </a:r>
            <a:r>
              <a:rPr lang="en-US" sz="1800" b="1" dirty="0">
                <a:solidFill>
                  <a:srgbClr val="FF0000"/>
                </a:solidFill>
              </a:rPr>
              <a:t>MUST ALWAYS BE </a:t>
            </a:r>
            <a:r>
              <a:rPr lang="en-US" sz="1800" b="1" dirty="0">
                <a:solidFill>
                  <a:schemeClr val="tx2"/>
                </a:solidFill>
              </a:rPr>
              <a:t>aligned to 8-byte addresses</a:t>
            </a:r>
            <a:r>
              <a:rPr lang="en-US" sz="1800" dirty="0">
                <a:solidFill>
                  <a:srgbClr val="0070C0"/>
                </a:solidFill>
                <a:cs typeface="Courier New" panose="02070309020205020404" pitchFamily="49" charset="0"/>
              </a:rPr>
              <a:t> </a:t>
            </a:r>
          </a:p>
          <a:p>
            <a:pPr lvl="1"/>
            <a:r>
              <a:rPr lang="en-US" sz="1600" dirty="0">
                <a:solidFill>
                  <a:schemeClr val="tx2"/>
                </a:solidFill>
                <a:cs typeface="Courier New" panose="02070309020205020404" pitchFamily="49" charset="0"/>
              </a:rPr>
              <a:t>So, this must always be true: </a:t>
            </a:r>
            <a:r>
              <a:rPr lang="en-US" sz="1600" dirty="0" err="1">
                <a:solidFill>
                  <a:srgbClr val="FF0000"/>
                </a:solidFill>
                <a:cs typeface="Courier New" panose="02070309020205020404" pitchFamily="49" charset="0"/>
              </a:rPr>
              <a:t>sp</a:t>
            </a:r>
            <a:r>
              <a:rPr lang="en-US" sz="1600" dirty="0">
                <a:solidFill>
                  <a:srgbClr val="FF0000"/>
                </a:solidFill>
                <a:cs typeface="Courier New" panose="02070309020205020404" pitchFamily="49" charset="0"/>
              </a:rPr>
              <a:t> % 8 == 0</a:t>
            </a:r>
          </a:p>
        </p:txBody>
      </p:sp>
      <p:sp>
        <p:nvSpPr>
          <p:cNvPr id="111" name="TextBox 110">
            <a:extLst>
              <a:ext uri="{FF2B5EF4-FFF2-40B4-BE49-F238E27FC236}">
                <a16:creationId xmlns:a16="http://schemas.microsoft.com/office/drawing/2014/main" id="{16D3DDF5-2A47-CD40-B6F8-44B9825A105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66" name="Text Placeholder 4">
            <a:extLst>
              <a:ext uri="{FF2B5EF4-FFF2-40B4-BE49-F238E27FC236}">
                <a16:creationId xmlns:a16="http://schemas.microsoft.com/office/drawing/2014/main" id="{C31095C3-F22C-AB96-5952-FB83D0460EF9}"/>
              </a:ext>
            </a:extLst>
          </p:cNvPr>
          <p:cNvSpPr txBox="1">
            <a:spLocks/>
          </p:cNvSpPr>
          <p:nvPr>
            <p:custDataLst>
              <p:tags r:id="rId1"/>
            </p:custDataLst>
          </p:nvPr>
        </p:nvSpPr>
        <p:spPr bwMode="auto">
          <a:xfrm>
            <a:off x="9516573" y="1584622"/>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71" name="Rectangle 70"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99B81C11-B1AD-84E0-B675-E55958B4FD73}"/>
              </a:ext>
            </a:extLst>
          </p:cNvPr>
          <p:cNvSpPr/>
          <p:nvPr>
            <p:custDataLst>
              <p:tags r:id="rId2"/>
            </p:custDataLst>
          </p:nvPr>
        </p:nvSpPr>
        <p:spPr>
          <a:xfrm>
            <a:off x="8906973" y="1982122"/>
            <a:ext cx="2438400" cy="290151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2" name="Rectangle 71">
            <a:extLst>
              <a:ext uri="{FF2B5EF4-FFF2-40B4-BE49-F238E27FC236}">
                <a16:creationId xmlns:a16="http://schemas.microsoft.com/office/drawing/2014/main" id="{72B69895-193E-1DB4-2CF9-87675A61CD14}"/>
              </a:ext>
            </a:extLst>
          </p:cNvPr>
          <p:cNvSpPr/>
          <p:nvPr>
            <p:custDataLst>
              <p:tags r:id="rId3"/>
            </p:custDataLst>
          </p:nvPr>
        </p:nvSpPr>
        <p:spPr>
          <a:xfrm>
            <a:off x="11300683" y="4493464"/>
            <a:ext cx="627095" cy="461665"/>
          </a:xfrm>
          <a:prstGeom prst="rect">
            <a:avLst/>
          </a:prstGeom>
        </p:spPr>
        <p:txBody>
          <a:bodyPr wrap="none">
            <a:spAutoFit/>
          </a:bodyPr>
          <a:lstStyle/>
          <a:p>
            <a:pPr defTabSz="609585"/>
            <a:r>
              <a:rPr lang="en-US" dirty="0">
                <a:solidFill>
                  <a:srgbClr val="000000"/>
                </a:solidFill>
              </a:rPr>
              <a:t>0x0</a:t>
            </a:r>
          </a:p>
        </p:txBody>
      </p:sp>
      <p:grpSp>
        <p:nvGrpSpPr>
          <p:cNvPr id="14" name="Group 13">
            <a:extLst>
              <a:ext uri="{FF2B5EF4-FFF2-40B4-BE49-F238E27FC236}">
                <a16:creationId xmlns:a16="http://schemas.microsoft.com/office/drawing/2014/main" id="{1B23C301-99B4-2EFB-2F8C-496F31A9DE2D}"/>
              </a:ext>
            </a:extLst>
          </p:cNvPr>
          <p:cNvGrpSpPr/>
          <p:nvPr/>
        </p:nvGrpSpPr>
        <p:grpSpPr>
          <a:xfrm>
            <a:off x="6691337" y="2202436"/>
            <a:ext cx="4654034" cy="646331"/>
            <a:chOff x="6691337" y="2093026"/>
            <a:chExt cx="4654034" cy="646331"/>
          </a:xfrm>
        </p:grpSpPr>
        <p:sp>
          <p:nvSpPr>
            <p:cNvPr id="73" name="TextBox 72">
              <a:extLst>
                <a:ext uri="{FF2B5EF4-FFF2-40B4-BE49-F238E27FC236}">
                  <a16:creationId xmlns:a16="http://schemas.microsoft.com/office/drawing/2014/main" id="{1941AA8B-EA55-F7DF-DFA3-FF888032ADEB}"/>
                </a:ext>
              </a:extLst>
            </p:cNvPr>
            <p:cNvSpPr txBox="1"/>
            <p:nvPr/>
          </p:nvSpPr>
          <p:spPr>
            <a:xfrm>
              <a:off x="8906972" y="2093026"/>
              <a:ext cx="2438399" cy="646331"/>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endParaRPr lang="en-US" u="sng" dirty="0">
                <a:cs typeface="Courier New" panose="02070309020205020404" pitchFamily="49" charset="0"/>
              </a:endParaRPr>
            </a:p>
            <a:p>
              <a:pPr algn="l"/>
              <a:endParaRPr lang="en-US" b="1" u="sng" dirty="0">
                <a:latin typeface="Courier New" panose="02070309020205020404" pitchFamily="49" charset="0"/>
                <a:cs typeface="Courier New" panose="02070309020205020404" pitchFamily="49" charset="0"/>
              </a:endParaRPr>
            </a:p>
          </p:txBody>
        </p:sp>
        <p:sp>
          <p:nvSpPr>
            <p:cNvPr id="112" name="TextBox 111">
              <a:extLst>
                <a:ext uri="{FF2B5EF4-FFF2-40B4-BE49-F238E27FC236}">
                  <a16:creationId xmlns:a16="http://schemas.microsoft.com/office/drawing/2014/main" id="{7144D2CE-FAD0-F0C4-4712-A03F2AF98EDA}"/>
                </a:ext>
              </a:extLst>
            </p:cNvPr>
            <p:cNvSpPr txBox="1"/>
            <p:nvPr/>
          </p:nvSpPr>
          <p:spPr>
            <a:xfrm>
              <a:off x="6691337" y="2187126"/>
              <a:ext cx="1941557" cy="369332"/>
            </a:xfrm>
            <a:prstGeom prst="rect">
              <a:avLst/>
            </a:prstGeom>
            <a:noFill/>
          </p:spPr>
          <p:txBody>
            <a:bodyPr wrap="none" rtlCol="0">
              <a:spAutoFit/>
            </a:bodyPr>
            <a:lstStyle/>
            <a:p>
              <a:r>
                <a:rPr lang="en-US" dirty="0"/>
                <a:t>main stack frame</a:t>
              </a:r>
            </a:p>
          </p:txBody>
        </p:sp>
        <p:sp>
          <p:nvSpPr>
            <p:cNvPr id="113" name="Rectangle 112">
              <a:extLst>
                <a:ext uri="{FF2B5EF4-FFF2-40B4-BE49-F238E27FC236}">
                  <a16:creationId xmlns:a16="http://schemas.microsoft.com/office/drawing/2014/main" id="{9DAFCD92-7B12-EF18-9801-6A52F487E3A6}"/>
                </a:ext>
              </a:extLst>
            </p:cNvPr>
            <p:cNvSpPr/>
            <p:nvPr/>
          </p:nvSpPr>
          <p:spPr>
            <a:xfrm>
              <a:off x="9962738" y="2100279"/>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14" name="Rectangle 113">
              <a:extLst>
                <a:ext uri="{FF2B5EF4-FFF2-40B4-BE49-F238E27FC236}">
                  <a16:creationId xmlns:a16="http://schemas.microsoft.com/office/drawing/2014/main" id="{01DDCC24-6A5C-6874-99F0-27B4C1068B3C}"/>
                </a:ext>
              </a:extLst>
            </p:cNvPr>
            <p:cNvSpPr/>
            <p:nvPr/>
          </p:nvSpPr>
          <p:spPr>
            <a:xfrm>
              <a:off x="9962738" y="2423161"/>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saved </a:t>
              </a:r>
              <a:r>
                <a:rPr lang="en-US" dirty="0" err="1">
                  <a:solidFill>
                    <a:schemeClr val="bg1"/>
                  </a:solidFill>
                </a:rPr>
                <a:t>fp</a:t>
              </a:r>
              <a:endParaRPr lang="en-US" dirty="0">
                <a:solidFill>
                  <a:schemeClr val="bg1"/>
                </a:solidFill>
              </a:endParaRPr>
            </a:p>
          </p:txBody>
        </p:sp>
        <p:sp>
          <p:nvSpPr>
            <p:cNvPr id="128" name="Left Brace 127">
              <a:extLst>
                <a:ext uri="{FF2B5EF4-FFF2-40B4-BE49-F238E27FC236}">
                  <a16:creationId xmlns:a16="http://schemas.microsoft.com/office/drawing/2014/main" id="{58543E09-3D1C-4D3F-CCA1-A2D975642AC9}"/>
                </a:ext>
              </a:extLst>
            </p:cNvPr>
            <p:cNvSpPr/>
            <p:nvPr/>
          </p:nvSpPr>
          <p:spPr>
            <a:xfrm>
              <a:off x="8519514" y="2105617"/>
              <a:ext cx="381000" cy="629631"/>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8DF1912E-EA16-DCE5-D444-3C890B5D347A}"/>
              </a:ext>
            </a:extLst>
          </p:cNvPr>
          <p:cNvGrpSpPr/>
          <p:nvPr/>
        </p:nvGrpSpPr>
        <p:grpSpPr>
          <a:xfrm>
            <a:off x="11330782" y="2261873"/>
            <a:ext cx="861218" cy="654947"/>
            <a:chOff x="11034740" y="1755433"/>
            <a:chExt cx="861218" cy="654947"/>
          </a:xfrm>
        </p:grpSpPr>
        <p:sp>
          <p:nvSpPr>
            <p:cNvPr id="132" name="TextBox 131">
              <a:extLst>
                <a:ext uri="{FF2B5EF4-FFF2-40B4-BE49-F238E27FC236}">
                  <a16:creationId xmlns:a16="http://schemas.microsoft.com/office/drawing/2014/main" id="{56E6914A-00A8-3820-57C9-5D6FC9C2255A}"/>
                </a:ext>
              </a:extLst>
            </p:cNvPr>
            <p:cNvSpPr txBox="1"/>
            <p:nvPr/>
          </p:nvSpPr>
          <p:spPr>
            <a:xfrm>
              <a:off x="11467636" y="2041048"/>
              <a:ext cx="428322" cy="369332"/>
            </a:xfrm>
            <a:prstGeom prst="rect">
              <a:avLst/>
            </a:prstGeom>
            <a:noFill/>
          </p:spPr>
          <p:txBody>
            <a:bodyPr wrap="none" rtlCol="0">
              <a:spAutoFit/>
            </a:bodyPr>
            <a:lstStyle/>
            <a:p>
              <a:r>
                <a:rPr lang="en-US" dirty="0" err="1"/>
                <a:t>sp</a:t>
              </a:r>
              <a:endParaRPr lang="en-US" dirty="0"/>
            </a:p>
          </p:txBody>
        </p:sp>
        <p:sp>
          <p:nvSpPr>
            <p:cNvPr id="133" name="Left Arrow 132">
              <a:extLst>
                <a:ext uri="{FF2B5EF4-FFF2-40B4-BE49-F238E27FC236}">
                  <a16:creationId xmlns:a16="http://schemas.microsoft.com/office/drawing/2014/main" id="{CB537EB3-6C36-72EF-98A9-54BE8E711B74}"/>
                </a:ext>
              </a:extLst>
            </p:cNvPr>
            <p:cNvSpPr/>
            <p:nvPr/>
          </p:nvSpPr>
          <p:spPr>
            <a:xfrm>
              <a:off x="11068995" y="222222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DC388B61-9E95-6410-3B4A-C30776A4AB6D}"/>
                </a:ext>
              </a:extLst>
            </p:cNvPr>
            <p:cNvSpPr txBox="1"/>
            <p:nvPr/>
          </p:nvSpPr>
          <p:spPr>
            <a:xfrm>
              <a:off x="11360399" y="1755433"/>
              <a:ext cx="377026" cy="369332"/>
            </a:xfrm>
            <a:prstGeom prst="rect">
              <a:avLst/>
            </a:prstGeom>
            <a:noFill/>
          </p:spPr>
          <p:txBody>
            <a:bodyPr wrap="none" rtlCol="0">
              <a:spAutoFit/>
            </a:bodyPr>
            <a:lstStyle/>
            <a:p>
              <a:r>
                <a:rPr lang="en-US" dirty="0" err="1"/>
                <a:t>fp</a:t>
              </a:r>
              <a:endParaRPr lang="en-US" dirty="0"/>
            </a:p>
          </p:txBody>
        </p:sp>
        <p:sp>
          <p:nvSpPr>
            <p:cNvPr id="135" name="Left Arrow 134">
              <a:extLst>
                <a:ext uri="{FF2B5EF4-FFF2-40B4-BE49-F238E27FC236}">
                  <a16:creationId xmlns:a16="http://schemas.microsoft.com/office/drawing/2014/main" id="{E1447805-06C1-05FC-0C09-46DABF8209C8}"/>
                </a:ext>
              </a:extLst>
            </p:cNvPr>
            <p:cNvSpPr/>
            <p:nvPr/>
          </p:nvSpPr>
          <p:spPr>
            <a:xfrm>
              <a:off x="11034740" y="1902280"/>
              <a:ext cx="377026" cy="12521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ounded Rectangle 37">
            <a:extLst>
              <a:ext uri="{FF2B5EF4-FFF2-40B4-BE49-F238E27FC236}">
                <a16:creationId xmlns:a16="http://schemas.microsoft.com/office/drawing/2014/main" id="{C5E4445B-26D9-D6E7-D086-340B08B5CB04}"/>
              </a:ext>
            </a:extLst>
          </p:cNvPr>
          <p:cNvSpPr/>
          <p:nvPr/>
        </p:nvSpPr>
        <p:spPr bwMode="auto">
          <a:xfrm>
            <a:off x="392136" y="2434637"/>
            <a:ext cx="3115794" cy="436084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accent1"/>
                </a:solidFill>
                <a:latin typeface="Consolas" panose="020B0609020204030204" pitchFamily="49" charset="0"/>
                <a:cs typeface="Consolas" panose="020B0609020204030204" pitchFamily="49" charset="0"/>
              </a:rPr>
              <a:t>int 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a:t>
            </a:r>
          </a:p>
          <a:p>
            <a:r>
              <a:rPr lang="en-US" sz="1600" dirty="0">
                <a:latin typeface="Consolas" panose="020B0609020204030204" pitchFamily="49" charset="0"/>
                <a:cs typeface="Consolas" panose="020B0609020204030204" pitchFamily="49" charset="0"/>
              </a:rPr>
              <a:t>     /* other code */</a:t>
            </a:r>
          </a:p>
          <a:p>
            <a:r>
              <a:rPr lang="en-US" sz="1600" dirty="0">
                <a:latin typeface="Consolas" panose="020B0609020204030204" pitchFamily="49" charset="0"/>
                <a:cs typeface="Consolas" panose="020B0609020204030204" pitchFamily="49" charset="0"/>
              </a:rPr>
              <a:t>     return EXIT_SUCCESS;</a:t>
            </a:r>
          </a:p>
          <a:p>
            <a:r>
              <a:rPr lang="en-US" sz="1600" dirty="0">
                <a:latin typeface="Consolas" panose="020B0609020204030204" pitchFamily="49" charset="0"/>
                <a:cs typeface="Consolas" panose="020B0609020204030204" pitchFamily="49" charset="0"/>
              </a:rPr>
              <a:t>}</a:t>
            </a:r>
            <a:endParaRPr lang="en-US" sz="1600" dirty="0">
              <a:solidFill>
                <a:schemeClr val="accent1"/>
              </a:solidFill>
              <a:latin typeface="Consolas" panose="020B0609020204030204" pitchFamily="49" charset="0"/>
              <a:cs typeface="Consolas" panose="020B0609020204030204" pitchFamily="49" charset="0"/>
            </a:endParaRPr>
          </a:p>
          <a:p>
            <a:r>
              <a:rPr lang="en-US" sz="1600" dirty="0">
                <a:solidFill>
                  <a:schemeClr val="accent1"/>
                </a:solidFill>
                <a:latin typeface="Consolas" panose="020B0609020204030204" pitchFamily="49" charset="0"/>
                <a:cs typeface="Consolas" panose="020B0609020204030204" pitchFamily="49" charset="0"/>
              </a:rPr>
              <a:t>int a(void)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b();</a:t>
            </a:r>
          </a:p>
          <a:p>
            <a:r>
              <a:rPr lang="en-US" sz="1600" dirty="0">
                <a:latin typeface="Consolas" panose="020B0609020204030204" pitchFamily="49" charset="0"/>
                <a:cs typeface="Consolas" panose="020B0609020204030204" pitchFamily="49" charset="0"/>
              </a:rPr>
              <a:t>    /* other code */</a:t>
            </a:r>
          </a:p>
          <a:p>
            <a:r>
              <a:rPr lang="en-US" sz="1600" dirty="0">
                <a:latin typeface="Consolas" panose="020B0609020204030204" pitchFamily="49" charset="0"/>
                <a:cs typeface="Consolas" panose="020B0609020204030204" pitchFamily="49" charset="0"/>
              </a:rPr>
              <a:t>    return 0;</a:t>
            </a:r>
          </a:p>
          <a:p>
            <a:r>
              <a:rPr lang="en-US" sz="1600" dirty="0">
                <a:latin typeface="Consolas" panose="020B0609020204030204" pitchFamily="49" charset="0"/>
                <a:cs typeface="Consolas" panose="020B0609020204030204" pitchFamily="49" charset="0"/>
              </a:rPr>
              <a:t>}</a:t>
            </a:r>
          </a:p>
          <a:p>
            <a:r>
              <a:rPr lang="en-US" sz="1600" dirty="0">
                <a:solidFill>
                  <a:schemeClr val="accent1"/>
                </a:solidFill>
                <a:latin typeface="Consolas" panose="020B0609020204030204" pitchFamily="49" charset="0"/>
                <a:cs typeface="Consolas" panose="020B0609020204030204" pitchFamily="49" charset="0"/>
              </a:rPr>
              <a:t>int b(void)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 other code */</a:t>
            </a:r>
          </a:p>
          <a:p>
            <a:r>
              <a:rPr lang="en-US" sz="1600" dirty="0">
                <a:latin typeface="Consolas" panose="020B0609020204030204" pitchFamily="49" charset="0"/>
                <a:cs typeface="Consolas" panose="020B0609020204030204" pitchFamily="49" charset="0"/>
              </a:rPr>
              <a:t>    return 0;</a:t>
            </a:r>
          </a:p>
          <a:p>
            <a:r>
              <a:rPr lang="en-US" sz="1600" dirty="0">
                <a:latin typeface="Consolas" panose="020B0609020204030204" pitchFamily="49" charset="0"/>
                <a:cs typeface="Consolas" panose="020B0609020204030204" pitchFamily="49" charset="0"/>
              </a:rPr>
              <a:t>}</a:t>
            </a:r>
            <a:endParaRPr lang="en-US" sz="2400" dirty="0">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7A6BF617-80CD-7B27-0901-9300615679BC}"/>
              </a:ext>
            </a:extLst>
          </p:cNvPr>
          <p:cNvGrpSpPr/>
          <p:nvPr/>
        </p:nvGrpSpPr>
        <p:grpSpPr>
          <a:xfrm>
            <a:off x="6943178" y="2856409"/>
            <a:ext cx="4395519" cy="646331"/>
            <a:chOff x="6641124" y="2042752"/>
            <a:chExt cx="4395519" cy="646331"/>
          </a:xfrm>
        </p:grpSpPr>
        <p:sp>
          <p:nvSpPr>
            <p:cNvPr id="59" name="TextBox 58">
              <a:extLst>
                <a:ext uri="{FF2B5EF4-FFF2-40B4-BE49-F238E27FC236}">
                  <a16:creationId xmlns:a16="http://schemas.microsoft.com/office/drawing/2014/main" id="{3B901614-A85E-27C6-D01A-BD66A98AD1F0}"/>
                </a:ext>
              </a:extLst>
            </p:cNvPr>
            <p:cNvSpPr txBox="1"/>
            <p:nvPr/>
          </p:nvSpPr>
          <p:spPr>
            <a:xfrm>
              <a:off x="8598244" y="2042752"/>
              <a:ext cx="2438399" cy="646331"/>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a</a:t>
              </a:r>
              <a:endParaRPr lang="en-US" u="sng" dirty="0">
                <a:solidFill>
                  <a:schemeClr val="bg1"/>
                </a:solidFill>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p:txBody>
        </p:sp>
        <p:sp>
          <p:nvSpPr>
            <p:cNvPr id="60" name="TextBox 59">
              <a:extLst>
                <a:ext uri="{FF2B5EF4-FFF2-40B4-BE49-F238E27FC236}">
                  <a16:creationId xmlns:a16="http://schemas.microsoft.com/office/drawing/2014/main" id="{2BBCC681-3CFA-C008-0499-132F62CED09E}"/>
                </a:ext>
              </a:extLst>
            </p:cNvPr>
            <p:cNvSpPr txBox="1"/>
            <p:nvPr/>
          </p:nvSpPr>
          <p:spPr>
            <a:xfrm>
              <a:off x="6641124" y="2126978"/>
              <a:ext cx="1569660" cy="369332"/>
            </a:xfrm>
            <a:prstGeom prst="rect">
              <a:avLst/>
            </a:prstGeom>
            <a:noFill/>
          </p:spPr>
          <p:txBody>
            <a:bodyPr wrap="none" rtlCol="0">
              <a:spAutoFit/>
            </a:bodyPr>
            <a:lstStyle/>
            <a:p>
              <a:r>
                <a:rPr lang="en-US" dirty="0"/>
                <a:t>a stack frame</a:t>
              </a:r>
            </a:p>
          </p:txBody>
        </p:sp>
        <p:sp>
          <p:nvSpPr>
            <p:cNvPr id="61" name="Rectangle 60">
              <a:extLst>
                <a:ext uri="{FF2B5EF4-FFF2-40B4-BE49-F238E27FC236}">
                  <a16:creationId xmlns:a16="http://schemas.microsoft.com/office/drawing/2014/main" id="{C735421D-27C2-D991-322B-5708A558891F}"/>
                </a:ext>
              </a:extLst>
            </p:cNvPr>
            <p:cNvSpPr/>
            <p:nvPr/>
          </p:nvSpPr>
          <p:spPr>
            <a:xfrm>
              <a:off x="9654010" y="205000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2" name="Rectangle 61">
              <a:extLst>
                <a:ext uri="{FF2B5EF4-FFF2-40B4-BE49-F238E27FC236}">
                  <a16:creationId xmlns:a16="http://schemas.microsoft.com/office/drawing/2014/main" id="{1A7566A2-794C-547A-9D34-AF1E0F4DBE5F}"/>
                </a:ext>
              </a:extLst>
            </p:cNvPr>
            <p:cNvSpPr/>
            <p:nvPr/>
          </p:nvSpPr>
          <p:spPr>
            <a:xfrm>
              <a:off x="9654010" y="237288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3" name="Left Brace 62">
              <a:extLst>
                <a:ext uri="{FF2B5EF4-FFF2-40B4-BE49-F238E27FC236}">
                  <a16:creationId xmlns:a16="http://schemas.microsoft.com/office/drawing/2014/main" id="{47A16AC1-6092-CD5A-B46D-2B01CDFC37E0}"/>
                </a:ext>
              </a:extLst>
            </p:cNvPr>
            <p:cNvSpPr/>
            <p:nvPr/>
          </p:nvSpPr>
          <p:spPr>
            <a:xfrm>
              <a:off x="8210786" y="2055343"/>
              <a:ext cx="381000" cy="629631"/>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AC601625-E632-DD87-52AA-BC2D6DA97AEC}"/>
              </a:ext>
            </a:extLst>
          </p:cNvPr>
          <p:cNvGrpSpPr/>
          <p:nvPr/>
        </p:nvGrpSpPr>
        <p:grpSpPr>
          <a:xfrm>
            <a:off x="11324108" y="2915846"/>
            <a:ext cx="861218" cy="654947"/>
            <a:chOff x="11034740" y="1755433"/>
            <a:chExt cx="861218" cy="654947"/>
          </a:xfrm>
        </p:grpSpPr>
        <p:sp>
          <p:nvSpPr>
            <p:cNvPr id="65" name="TextBox 64">
              <a:extLst>
                <a:ext uri="{FF2B5EF4-FFF2-40B4-BE49-F238E27FC236}">
                  <a16:creationId xmlns:a16="http://schemas.microsoft.com/office/drawing/2014/main" id="{DB6D1327-DBBD-5656-A197-55204E19BB91}"/>
                </a:ext>
              </a:extLst>
            </p:cNvPr>
            <p:cNvSpPr txBox="1"/>
            <p:nvPr/>
          </p:nvSpPr>
          <p:spPr>
            <a:xfrm>
              <a:off x="11467636" y="2041048"/>
              <a:ext cx="428322" cy="369332"/>
            </a:xfrm>
            <a:prstGeom prst="rect">
              <a:avLst/>
            </a:prstGeom>
            <a:noFill/>
          </p:spPr>
          <p:txBody>
            <a:bodyPr wrap="none" rtlCol="0">
              <a:spAutoFit/>
            </a:bodyPr>
            <a:lstStyle/>
            <a:p>
              <a:r>
                <a:rPr lang="en-US" dirty="0" err="1"/>
                <a:t>sp</a:t>
              </a:r>
              <a:endParaRPr lang="en-US" dirty="0"/>
            </a:p>
          </p:txBody>
        </p:sp>
        <p:sp>
          <p:nvSpPr>
            <p:cNvPr id="67" name="Left Arrow 66">
              <a:extLst>
                <a:ext uri="{FF2B5EF4-FFF2-40B4-BE49-F238E27FC236}">
                  <a16:creationId xmlns:a16="http://schemas.microsoft.com/office/drawing/2014/main" id="{F96F52E4-FB2B-86F3-D98D-563A14A2FE86}"/>
                </a:ext>
              </a:extLst>
            </p:cNvPr>
            <p:cNvSpPr/>
            <p:nvPr/>
          </p:nvSpPr>
          <p:spPr>
            <a:xfrm>
              <a:off x="11068995" y="222222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623F08C1-41D7-2E6D-AA7F-863CA0456C92}"/>
                </a:ext>
              </a:extLst>
            </p:cNvPr>
            <p:cNvSpPr txBox="1"/>
            <p:nvPr/>
          </p:nvSpPr>
          <p:spPr>
            <a:xfrm>
              <a:off x="11360399" y="1755433"/>
              <a:ext cx="377026" cy="369332"/>
            </a:xfrm>
            <a:prstGeom prst="rect">
              <a:avLst/>
            </a:prstGeom>
            <a:noFill/>
          </p:spPr>
          <p:txBody>
            <a:bodyPr wrap="none" rtlCol="0">
              <a:spAutoFit/>
            </a:bodyPr>
            <a:lstStyle/>
            <a:p>
              <a:r>
                <a:rPr lang="en-US" dirty="0" err="1"/>
                <a:t>fp</a:t>
              </a:r>
              <a:endParaRPr lang="en-US" dirty="0"/>
            </a:p>
          </p:txBody>
        </p:sp>
        <p:sp>
          <p:nvSpPr>
            <p:cNvPr id="69" name="Left Arrow 68">
              <a:extLst>
                <a:ext uri="{FF2B5EF4-FFF2-40B4-BE49-F238E27FC236}">
                  <a16:creationId xmlns:a16="http://schemas.microsoft.com/office/drawing/2014/main" id="{91C59E6E-6FC7-B536-BD66-331DD1FEEEF6}"/>
                </a:ext>
              </a:extLst>
            </p:cNvPr>
            <p:cNvSpPr/>
            <p:nvPr/>
          </p:nvSpPr>
          <p:spPr>
            <a:xfrm>
              <a:off x="11034740" y="1902280"/>
              <a:ext cx="377026" cy="12521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DE02DA85-A458-3BFF-44A5-667DF7856962}"/>
              </a:ext>
            </a:extLst>
          </p:cNvPr>
          <p:cNvGrpSpPr/>
          <p:nvPr/>
        </p:nvGrpSpPr>
        <p:grpSpPr>
          <a:xfrm>
            <a:off x="6941937" y="3521128"/>
            <a:ext cx="4395519" cy="646331"/>
            <a:chOff x="6639883" y="2707471"/>
            <a:chExt cx="4395519" cy="646331"/>
          </a:xfrm>
        </p:grpSpPr>
        <p:sp>
          <p:nvSpPr>
            <p:cNvPr id="70" name="TextBox 69">
              <a:extLst>
                <a:ext uri="{FF2B5EF4-FFF2-40B4-BE49-F238E27FC236}">
                  <a16:creationId xmlns:a16="http://schemas.microsoft.com/office/drawing/2014/main" id="{0CD4FB8C-BD0F-6370-70D3-B164D1E5914C}"/>
                </a:ext>
              </a:extLst>
            </p:cNvPr>
            <p:cNvSpPr txBox="1"/>
            <p:nvPr/>
          </p:nvSpPr>
          <p:spPr>
            <a:xfrm>
              <a:off x="8597003" y="2707471"/>
              <a:ext cx="2438399" cy="646331"/>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b</a:t>
              </a:r>
              <a:endParaRPr lang="en-US" u="sng" dirty="0">
                <a:cs typeface="Courier New" panose="02070309020205020404" pitchFamily="49" charset="0"/>
              </a:endParaRPr>
            </a:p>
            <a:p>
              <a:pPr algn="l"/>
              <a:endParaRPr lang="en-US" b="1" u="sng" dirty="0">
                <a:latin typeface="Courier New" panose="02070309020205020404" pitchFamily="49" charset="0"/>
                <a:cs typeface="Courier New" panose="02070309020205020404" pitchFamily="49" charset="0"/>
              </a:endParaRPr>
            </a:p>
          </p:txBody>
        </p:sp>
        <p:sp>
          <p:nvSpPr>
            <p:cNvPr id="74" name="TextBox 73">
              <a:extLst>
                <a:ext uri="{FF2B5EF4-FFF2-40B4-BE49-F238E27FC236}">
                  <a16:creationId xmlns:a16="http://schemas.microsoft.com/office/drawing/2014/main" id="{B50F71E1-D532-A2ED-DDDE-BC452C496AE0}"/>
                </a:ext>
              </a:extLst>
            </p:cNvPr>
            <p:cNvSpPr txBox="1"/>
            <p:nvPr/>
          </p:nvSpPr>
          <p:spPr>
            <a:xfrm>
              <a:off x="6639883" y="2791697"/>
              <a:ext cx="1569660" cy="369332"/>
            </a:xfrm>
            <a:prstGeom prst="rect">
              <a:avLst/>
            </a:prstGeom>
            <a:noFill/>
          </p:spPr>
          <p:txBody>
            <a:bodyPr wrap="none" rtlCol="0">
              <a:spAutoFit/>
            </a:bodyPr>
            <a:lstStyle/>
            <a:p>
              <a:r>
                <a:rPr lang="en-US" dirty="0"/>
                <a:t>b stack frame</a:t>
              </a:r>
            </a:p>
          </p:txBody>
        </p:sp>
        <p:sp>
          <p:nvSpPr>
            <p:cNvPr id="75" name="Rectangle 74">
              <a:extLst>
                <a:ext uri="{FF2B5EF4-FFF2-40B4-BE49-F238E27FC236}">
                  <a16:creationId xmlns:a16="http://schemas.microsoft.com/office/drawing/2014/main" id="{6B78BA39-5814-EE07-4710-298591E7C883}"/>
                </a:ext>
              </a:extLst>
            </p:cNvPr>
            <p:cNvSpPr/>
            <p:nvPr/>
          </p:nvSpPr>
          <p:spPr>
            <a:xfrm>
              <a:off x="9652769" y="2714724"/>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76" name="Rectangle 75">
              <a:extLst>
                <a:ext uri="{FF2B5EF4-FFF2-40B4-BE49-F238E27FC236}">
                  <a16:creationId xmlns:a16="http://schemas.microsoft.com/office/drawing/2014/main" id="{C23DA73C-FF55-DC5C-44FF-74372A52807C}"/>
                </a:ext>
              </a:extLst>
            </p:cNvPr>
            <p:cNvSpPr/>
            <p:nvPr/>
          </p:nvSpPr>
          <p:spPr>
            <a:xfrm>
              <a:off x="9652769" y="3037606"/>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77" name="Left Brace 76">
              <a:extLst>
                <a:ext uri="{FF2B5EF4-FFF2-40B4-BE49-F238E27FC236}">
                  <a16:creationId xmlns:a16="http://schemas.microsoft.com/office/drawing/2014/main" id="{F55D088B-6EBA-70A5-DA5A-1A4F68DCE76C}"/>
                </a:ext>
              </a:extLst>
            </p:cNvPr>
            <p:cNvSpPr/>
            <p:nvPr/>
          </p:nvSpPr>
          <p:spPr>
            <a:xfrm>
              <a:off x="8209545" y="2720062"/>
              <a:ext cx="381000" cy="629631"/>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78" name="Group 77">
            <a:extLst>
              <a:ext uri="{FF2B5EF4-FFF2-40B4-BE49-F238E27FC236}">
                <a16:creationId xmlns:a16="http://schemas.microsoft.com/office/drawing/2014/main" id="{8E5AB0AD-B520-9667-CD12-AAEA8DCEBB3F}"/>
              </a:ext>
            </a:extLst>
          </p:cNvPr>
          <p:cNvGrpSpPr/>
          <p:nvPr/>
        </p:nvGrpSpPr>
        <p:grpSpPr>
          <a:xfrm>
            <a:off x="11322867" y="3580565"/>
            <a:ext cx="861218" cy="654947"/>
            <a:chOff x="11034740" y="1755433"/>
            <a:chExt cx="861218" cy="654947"/>
          </a:xfrm>
        </p:grpSpPr>
        <p:sp>
          <p:nvSpPr>
            <p:cNvPr id="81" name="TextBox 80">
              <a:extLst>
                <a:ext uri="{FF2B5EF4-FFF2-40B4-BE49-F238E27FC236}">
                  <a16:creationId xmlns:a16="http://schemas.microsoft.com/office/drawing/2014/main" id="{8BF25723-C82B-19D9-2F74-22E9B95FFE67}"/>
                </a:ext>
              </a:extLst>
            </p:cNvPr>
            <p:cNvSpPr txBox="1"/>
            <p:nvPr/>
          </p:nvSpPr>
          <p:spPr>
            <a:xfrm>
              <a:off x="11467636" y="2041048"/>
              <a:ext cx="428322" cy="369332"/>
            </a:xfrm>
            <a:prstGeom prst="rect">
              <a:avLst/>
            </a:prstGeom>
            <a:noFill/>
          </p:spPr>
          <p:txBody>
            <a:bodyPr wrap="none" rtlCol="0">
              <a:spAutoFit/>
            </a:bodyPr>
            <a:lstStyle/>
            <a:p>
              <a:r>
                <a:rPr lang="en-US" dirty="0" err="1"/>
                <a:t>sp</a:t>
              </a:r>
              <a:endParaRPr lang="en-US" dirty="0"/>
            </a:p>
          </p:txBody>
        </p:sp>
        <p:sp>
          <p:nvSpPr>
            <p:cNvPr id="82" name="Left Arrow 81">
              <a:extLst>
                <a:ext uri="{FF2B5EF4-FFF2-40B4-BE49-F238E27FC236}">
                  <a16:creationId xmlns:a16="http://schemas.microsoft.com/office/drawing/2014/main" id="{D7D250DA-C822-604D-3171-7D3042AF042E}"/>
                </a:ext>
              </a:extLst>
            </p:cNvPr>
            <p:cNvSpPr/>
            <p:nvPr/>
          </p:nvSpPr>
          <p:spPr>
            <a:xfrm>
              <a:off x="11068995" y="222222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DF5BBEC4-69EE-0340-782B-803C5E4D4F5B}"/>
                </a:ext>
              </a:extLst>
            </p:cNvPr>
            <p:cNvSpPr txBox="1"/>
            <p:nvPr/>
          </p:nvSpPr>
          <p:spPr>
            <a:xfrm>
              <a:off x="11360399" y="1755433"/>
              <a:ext cx="377026" cy="369332"/>
            </a:xfrm>
            <a:prstGeom prst="rect">
              <a:avLst/>
            </a:prstGeom>
            <a:noFill/>
          </p:spPr>
          <p:txBody>
            <a:bodyPr wrap="none" rtlCol="0">
              <a:spAutoFit/>
            </a:bodyPr>
            <a:lstStyle/>
            <a:p>
              <a:r>
                <a:rPr lang="en-US" dirty="0" err="1"/>
                <a:t>fp</a:t>
              </a:r>
              <a:endParaRPr lang="en-US" dirty="0"/>
            </a:p>
          </p:txBody>
        </p:sp>
        <p:sp>
          <p:nvSpPr>
            <p:cNvPr id="84" name="Left Arrow 83">
              <a:extLst>
                <a:ext uri="{FF2B5EF4-FFF2-40B4-BE49-F238E27FC236}">
                  <a16:creationId xmlns:a16="http://schemas.microsoft.com/office/drawing/2014/main" id="{5D11A39E-E075-141E-2FCB-F2F34D867240}"/>
                </a:ext>
              </a:extLst>
            </p:cNvPr>
            <p:cNvSpPr/>
            <p:nvPr/>
          </p:nvSpPr>
          <p:spPr>
            <a:xfrm>
              <a:off x="11034740" y="1902280"/>
              <a:ext cx="377026" cy="12521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AC64A2A6-2F01-1A9B-67B2-B460026C38B5}"/>
              </a:ext>
            </a:extLst>
          </p:cNvPr>
          <p:cNvSpPr txBox="1"/>
          <p:nvPr/>
        </p:nvSpPr>
        <p:spPr>
          <a:xfrm>
            <a:off x="8892599" y="5100228"/>
            <a:ext cx="2827038" cy="707886"/>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dirty="0">
                <a:solidFill>
                  <a:srgbClr val="2C895B"/>
                </a:solidFill>
              </a:rPr>
              <a:t>We will see how the </a:t>
            </a:r>
            <a:r>
              <a:rPr lang="en-US" sz="2000" dirty="0" err="1">
                <a:solidFill>
                  <a:srgbClr val="C00000"/>
                </a:solidFill>
              </a:rPr>
              <a:t>fp</a:t>
            </a:r>
            <a:r>
              <a:rPr lang="en-US" sz="2000" dirty="0">
                <a:solidFill>
                  <a:srgbClr val="2C895B"/>
                </a:solidFill>
              </a:rPr>
              <a:t> is used in a few slides</a:t>
            </a:r>
          </a:p>
        </p:txBody>
      </p:sp>
    </p:spTree>
    <p:extLst>
      <p:ext uri="{BB962C8B-B14F-4D97-AF65-F5344CB8AC3E}">
        <p14:creationId xmlns:p14="http://schemas.microsoft.com/office/powerpoint/2010/main" val="3157698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bg/>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11" grpId="0" uiExpand="1" build="p" animBg="1"/>
      <p:bldP spid="111" grpId="0"/>
      <p:bldP spid="10"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23E958-50C2-9943-ABBE-411C7F991B1F}"/>
              </a:ext>
            </a:extLst>
          </p:cNvPr>
          <p:cNvSpPr>
            <a:spLocks noGrp="1"/>
          </p:cNvSpPr>
          <p:nvPr>
            <p:ph sz="quarter" idx="15"/>
          </p:nvPr>
        </p:nvSpPr>
        <p:spPr>
          <a:xfrm>
            <a:off x="268314" y="2739143"/>
            <a:ext cx="11923686" cy="3974637"/>
          </a:xfrm>
          <a:solidFill>
            <a:schemeClr val="accent4">
              <a:lumMod val="20000"/>
              <a:lumOff val="80000"/>
            </a:schemeClr>
          </a:solidFill>
          <a:ln>
            <a:solidFill>
              <a:schemeClr val="accent1"/>
            </a:solidFill>
          </a:ln>
        </p:spPr>
        <p:txBody>
          <a:bodyPr/>
          <a:lstStyle/>
          <a:p>
            <a:pPr>
              <a:lnSpc>
                <a:spcPct val="100000"/>
              </a:lnSpc>
            </a:pPr>
            <a:r>
              <a:rPr lang="en-US" sz="1800" dirty="0"/>
              <a:t>Where </a:t>
            </a:r>
            <a:r>
              <a:rPr lang="en-US" sz="1800" b="1" dirty="0">
                <a:solidFill>
                  <a:schemeClr val="accent5"/>
                </a:solidFill>
                <a:latin typeface="Courier New" panose="02070309020205020404" pitchFamily="49" charset="0"/>
                <a:cs typeface="Courier New" panose="02070309020205020404" pitchFamily="49" charset="0"/>
              </a:rPr>
              <a:t>r0, r1, r2, r3 </a:t>
            </a:r>
            <a:r>
              <a:rPr lang="en-US" sz="1800" dirty="0"/>
              <a:t>are arm registers, the function declaration is (first four arguments):</a:t>
            </a:r>
          </a:p>
          <a:p>
            <a:pPr marL="0" indent="0">
              <a:lnSpc>
                <a:spcPct val="100000"/>
              </a:lnSpc>
              <a:buNone/>
            </a:pPr>
            <a:r>
              <a:rPr lang="en-US" sz="1800" b="1" kern="0" dirty="0">
                <a:solidFill>
                  <a:srgbClr val="FF0000"/>
                </a:solidFill>
                <a:latin typeface="Courier New" panose="02070309020205020404" pitchFamily="49" charset="0"/>
                <a:ea typeface="ＭＳ Ｐゴシック" charset="0"/>
                <a:cs typeface="Courier New" panose="02070309020205020404" pitchFamily="49" charset="0"/>
              </a:rPr>
              <a:t>	</a:t>
            </a: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r0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32-bit return</a:t>
            </a:r>
          </a:p>
          <a:p>
            <a:pPr marL="0" indent="0">
              <a:lnSpc>
                <a:spcPct val="100000"/>
              </a:lnSpc>
              <a:buNone/>
            </a:pP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	r0, r1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64-bit return – long long</a:t>
            </a:r>
            <a:endParaRPr lang="en-US" sz="1800" kern="0" dirty="0">
              <a:solidFill>
                <a:srgbClr val="00B050"/>
              </a:solidFill>
              <a:ea typeface="ＭＳ Ｐゴシック" charset="0"/>
              <a:cs typeface="Courier New" panose="02070309020205020404" pitchFamily="49" charset="0"/>
            </a:endParaRPr>
          </a:p>
          <a:p>
            <a:pPr>
              <a:lnSpc>
                <a:spcPct val="100000"/>
              </a:lnSpc>
            </a:pPr>
            <a:r>
              <a:rPr lang="en-US" sz="1800" kern="0" dirty="0">
                <a:ea typeface="ＭＳ Ｐゴシック" charset="0"/>
                <a:cs typeface="Courier New" panose="02070309020205020404" pitchFamily="49" charset="0"/>
              </a:rPr>
              <a:t>Each </a:t>
            </a:r>
            <a:r>
              <a:rPr lang="en-US" sz="1800" b="1" kern="0" dirty="0">
                <a:ea typeface="ＭＳ Ｐゴシック" charset="0"/>
                <a:cs typeface="Courier New" panose="02070309020205020404" pitchFamily="49" charset="0"/>
              </a:rPr>
              <a:t>parameter and return value is limited to data that </a:t>
            </a:r>
            <a:r>
              <a:rPr lang="en-US" sz="1800" b="1" kern="0" dirty="0">
                <a:solidFill>
                  <a:srgbClr val="0070C0"/>
                </a:solidFill>
                <a:ea typeface="ＭＳ Ｐゴシック" charset="0"/>
                <a:cs typeface="Courier New" panose="02070309020205020404" pitchFamily="49" charset="0"/>
              </a:rPr>
              <a:t>can fit in 4 bytes or less</a:t>
            </a:r>
          </a:p>
          <a:p>
            <a:pPr>
              <a:lnSpc>
                <a:spcPct val="100000"/>
              </a:lnSpc>
            </a:pPr>
            <a:r>
              <a:rPr lang="en-US" sz="1800" kern="0" dirty="0">
                <a:ea typeface="ＭＳ Ｐゴシック" charset="0"/>
                <a:cs typeface="Courier New" panose="02070309020205020404" pitchFamily="49" charset="0"/>
              </a:rPr>
              <a:t>You receive </a:t>
            </a:r>
            <a:r>
              <a:rPr lang="en-US" sz="1800" kern="0" dirty="0">
                <a:solidFill>
                  <a:srgbClr val="0070C0"/>
                </a:solidFill>
                <a:ea typeface="ＭＳ Ｐゴシック" charset="0"/>
                <a:cs typeface="Courier New" panose="02070309020205020404" pitchFamily="49" charset="0"/>
              </a:rPr>
              <a:t>up to the first four parameters in these four registers</a:t>
            </a:r>
          </a:p>
          <a:p>
            <a:pPr>
              <a:lnSpc>
                <a:spcPct val="100000"/>
              </a:lnSpc>
            </a:pPr>
            <a:r>
              <a:rPr lang="en-US" sz="1800" kern="0" dirty="0">
                <a:ea typeface="ＭＳ Ｐゴシック" charset="0"/>
                <a:cs typeface="Courier New" panose="02070309020205020404" pitchFamily="49" charset="0"/>
              </a:rPr>
              <a:t>You copy up to the first four parameters into these four registers before calling a function</a:t>
            </a:r>
          </a:p>
          <a:p>
            <a:pPr>
              <a:lnSpc>
                <a:spcPct val="100000"/>
              </a:lnSpc>
            </a:pPr>
            <a:r>
              <a:rPr lang="en-US" sz="1800" kern="0" dirty="0">
                <a:ea typeface="ＭＳ Ｐゴシック" charset="0"/>
                <a:cs typeface="Courier New" panose="02070309020205020404" pitchFamily="49" charset="0"/>
              </a:rPr>
              <a:t>For parameter values using more than 4 bytes, a pointer to the parameter is passed (we will cover this later)</a:t>
            </a:r>
            <a:endParaRPr lang="en-US" sz="1800" b="1" kern="0" dirty="0">
              <a:solidFill>
                <a:srgbClr val="FF0000"/>
              </a:solidFill>
              <a:ea typeface="ＭＳ Ｐゴシック" charset="0"/>
              <a:cs typeface="Courier New" panose="02070309020205020404" pitchFamily="49" charset="0"/>
            </a:endParaRPr>
          </a:p>
          <a:p>
            <a:pPr>
              <a:lnSpc>
                <a:spcPct val="100000"/>
              </a:lnSpc>
            </a:pPr>
            <a:r>
              <a:rPr lang="en-US" sz="1800" b="1" u="sng" kern="0" dirty="0">
                <a:solidFill>
                  <a:schemeClr val="accent1"/>
                </a:solidFill>
                <a:ea typeface="ＭＳ Ｐゴシック" charset="0"/>
                <a:cs typeface="Courier New" panose="02070309020205020404" pitchFamily="49" charset="0"/>
              </a:rPr>
              <a:t>You MUST ALWAYS assume</a:t>
            </a:r>
            <a:r>
              <a:rPr lang="en-US" sz="1800" b="1" kern="0" dirty="0">
                <a:solidFill>
                  <a:schemeClr val="accent1"/>
                </a:solidFill>
                <a:ea typeface="ＭＳ Ｐゴシック" charset="0"/>
                <a:cs typeface="Courier New" panose="02070309020205020404" pitchFamily="49" charset="0"/>
              </a:rPr>
              <a:t> </a:t>
            </a:r>
            <a:r>
              <a:rPr lang="en-US" sz="1800" kern="0" dirty="0">
                <a:ea typeface="ＭＳ Ｐゴシック" charset="0"/>
                <a:cs typeface="Courier New" panose="02070309020205020404" pitchFamily="49" charset="0"/>
              </a:rPr>
              <a:t>that the called function will </a:t>
            </a:r>
            <a:r>
              <a:rPr lang="en-US" sz="1800" b="1" kern="0" dirty="0">
                <a:solidFill>
                  <a:schemeClr val="accent1"/>
                </a:solidFill>
                <a:ea typeface="ＭＳ Ｐゴシック" charset="0"/>
                <a:cs typeface="Courier New" panose="02070309020205020404" pitchFamily="49" charset="0"/>
              </a:rPr>
              <a:t>alter the contents of all four registers: r0-r3 </a:t>
            </a:r>
          </a:p>
          <a:p>
            <a:r>
              <a:rPr lang="en-US" sz="2000" b="1" kern="0" dirty="0">
                <a:solidFill>
                  <a:srgbClr val="C00000"/>
                </a:solidFill>
                <a:ea typeface="ＭＳ Ｐゴシック" charset="0"/>
                <a:cs typeface="Courier New" panose="02070309020205020404" pitchFamily="49" charset="0"/>
              </a:rPr>
              <a:t>Observation: </a:t>
            </a:r>
            <a:r>
              <a:rPr lang="en-US" sz="2000" b="1" kern="0" dirty="0">
                <a:ea typeface="ＭＳ Ｐゴシック" charset="0"/>
                <a:cs typeface="Courier New" panose="02070309020205020404" pitchFamily="49" charset="0"/>
              </a:rPr>
              <a:t>When a function calls another function, </a:t>
            </a:r>
            <a:r>
              <a:rPr lang="en-US" sz="2000" b="1" kern="0" dirty="0">
                <a:solidFill>
                  <a:srgbClr val="C00000"/>
                </a:solidFill>
                <a:ea typeface="ＭＳ Ｐゴシック" charset="0"/>
                <a:cs typeface="Courier New" panose="02070309020205020404" pitchFamily="49" charset="0"/>
              </a:rPr>
              <a:t>the called function has the right to overwrite the first 4 parameters that were passed to it by the calling function</a:t>
            </a:r>
          </a:p>
        </p:txBody>
      </p:sp>
      <p:sp>
        <p:nvSpPr>
          <p:cNvPr id="15362" name="Title 1"/>
          <p:cNvSpPr>
            <a:spLocks noGrp="1"/>
          </p:cNvSpPr>
          <p:nvPr>
            <p:ph type="title"/>
            <p:custDataLst>
              <p:tags r:id="rId1"/>
            </p:custDataLst>
          </p:nvPr>
        </p:nvSpPr>
        <p:spPr>
          <a:xfrm>
            <a:off x="325425" y="350514"/>
            <a:ext cx="11866575" cy="391196"/>
          </a:xfrm>
        </p:spPr>
        <p:txBody>
          <a:bodyPr/>
          <a:lstStyle/>
          <a:p>
            <a:r>
              <a:rPr lang="en-US" altLang="en-US" dirty="0">
                <a:solidFill>
                  <a:srgbClr val="2C895B"/>
                </a:solidFill>
              </a:rPr>
              <a:t>Review</a:t>
            </a:r>
            <a:r>
              <a:rPr lang="en-US" altLang="en-US" dirty="0"/>
              <a:t> Return Value and Passing Parameters to Functions</a:t>
            </a:r>
            <a:br>
              <a:rPr lang="en-US" altLang="en-US" dirty="0"/>
            </a:br>
            <a:r>
              <a:rPr lang="en-US" altLang="en-US" sz="1800" dirty="0">
                <a:solidFill>
                  <a:srgbClr val="FF0000"/>
                </a:solidFill>
              </a:rPr>
              <a:t>(Four parameters or less)</a:t>
            </a:r>
            <a:endParaRPr lang="en-US" altLang="en-US" dirty="0">
              <a:solidFill>
                <a:srgbClr val="FF0000"/>
              </a:solidFill>
            </a:endParaRPr>
          </a:p>
        </p:txBody>
      </p:sp>
      <p:graphicFrame>
        <p:nvGraphicFramePr>
          <p:cNvPr id="15" name="Table 14">
            <a:extLst>
              <a:ext uri="{FF2B5EF4-FFF2-40B4-BE49-F238E27FC236}">
                <a16:creationId xmlns:a16="http://schemas.microsoft.com/office/drawing/2014/main" id="{76FB3996-5233-3F43-A972-95E16B7B537F}"/>
              </a:ext>
            </a:extLst>
          </p:cNvPr>
          <p:cNvGraphicFramePr>
            <a:graphicFrameLocks noGrp="1"/>
          </p:cNvGraphicFramePr>
          <p:nvPr/>
        </p:nvGraphicFramePr>
        <p:xfrm>
          <a:off x="268314" y="741710"/>
          <a:ext cx="5296464" cy="1882663"/>
        </p:xfrm>
        <a:graphic>
          <a:graphicData uri="http://schemas.openxmlformats.org/drawingml/2006/table">
            <a:tbl>
              <a:tblPr firstRow="1" firstCol="1" bandRow="1"/>
              <a:tblGrid>
                <a:gridCol w="1404086">
                  <a:extLst>
                    <a:ext uri="{9D8B030D-6E8A-4147-A177-3AD203B41FA5}">
                      <a16:colId xmlns:a16="http://schemas.microsoft.com/office/drawing/2014/main" val="20000"/>
                    </a:ext>
                  </a:extLst>
                </a:gridCol>
                <a:gridCol w="3892378">
                  <a:extLst>
                    <a:ext uri="{9D8B030D-6E8A-4147-A177-3AD203B41FA5}">
                      <a16:colId xmlns:a16="http://schemas.microsoft.com/office/drawing/2014/main" val="20002"/>
                    </a:ext>
                  </a:extLst>
                </a:gridCol>
              </a:tblGrid>
              <a:tr h="265489">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Call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1</a:t>
                      </a:r>
                      <a:r>
                        <a:rPr lang="en-US" sz="2000" baseline="30000" dirty="0">
                          <a:solidFill>
                            <a:srgbClr val="000000"/>
                          </a:solidFill>
                          <a:effectLst/>
                          <a:latin typeface="+mj-lt"/>
                          <a:ea typeface="Calibri"/>
                          <a:cs typeface="Calibri"/>
                        </a:rPr>
                        <a:t>st</a:t>
                      </a:r>
                      <a:r>
                        <a:rPr lang="en-US" sz="2000" dirty="0">
                          <a:solidFill>
                            <a:srgbClr val="000000"/>
                          </a:solidFill>
                          <a:effectLst/>
                          <a:latin typeface="+mj-lt"/>
                          <a:ea typeface="Calibri"/>
                          <a:cs typeface="Calibri"/>
                        </a:rPr>
                        <a:t> parameter </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2</a:t>
                      </a:r>
                      <a:r>
                        <a:rPr lang="en-US" sz="2000" baseline="30000" dirty="0">
                          <a:solidFill>
                            <a:srgbClr val="000000"/>
                          </a:solidFill>
                          <a:effectLst/>
                          <a:latin typeface="+mj-lt"/>
                          <a:ea typeface="Calibri"/>
                          <a:cs typeface="Calibri"/>
                        </a:rPr>
                        <a:t>nd</a:t>
                      </a:r>
                      <a:r>
                        <a:rPr lang="en-US" sz="2000" dirty="0">
                          <a:solidFill>
                            <a:srgbClr val="000000"/>
                          </a:solidFill>
                          <a:effectLst/>
                          <a:latin typeface="+mj-lt"/>
                          <a:ea typeface="Calibri"/>
                          <a:cs typeface="Calibri"/>
                        </a:rPr>
                        <a:t> parameter</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r2</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3</a:t>
                      </a:r>
                      <a:r>
                        <a:rPr lang="en-US" sz="2000" baseline="30000" dirty="0">
                          <a:solidFill>
                            <a:srgbClr val="000000"/>
                          </a:solidFill>
                          <a:effectLst/>
                          <a:latin typeface="+mj-lt"/>
                          <a:ea typeface="Arial"/>
                          <a:cs typeface="Calibri"/>
                        </a:rPr>
                        <a:t>rd</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r3</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4</a:t>
                      </a:r>
                      <a:r>
                        <a:rPr lang="en-US" sz="2000" baseline="30000" dirty="0">
                          <a:solidFill>
                            <a:srgbClr val="000000"/>
                          </a:solidFill>
                          <a:effectLst/>
                          <a:latin typeface="+mj-lt"/>
                          <a:ea typeface="Arial"/>
                          <a:cs typeface="Calibri"/>
                        </a:rPr>
                        <a:t>th</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6" name="Table 15">
            <a:extLst>
              <a:ext uri="{FF2B5EF4-FFF2-40B4-BE49-F238E27FC236}">
                <a16:creationId xmlns:a16="http://schemas.microsoft.com/office/drawing/2014/main" id="{25CC7837-209A-EA47-8CF0-F1AF4098BFA1}"/>
              </a:ext>
            </a:extLst>
          </p:cNvPr>
          <p:cNvGraphicFramePr>
            <a:graphicFrameLocks noGrp="1"/>
          </p:cNvGraphicFramePr>
          <p:nvPr/>
        </p:nvGraphicFramePr>
        <p:xfrm>
          <a:off x="5681776" y="741710"/>
          <a:ext cx="6107658" cy="1884625"/>
        </p:xfrm>
        <a:graphic>
          <a:graphicData uri="http://schemas.openxmlformats.org/drawingml/2006/table">
            <a:tbl>
              <a:tblPr firstRow="1" firstCol="1" bandRow="1"/>
              <a:tblGrid>
                <a:gridCol w="1623817">
                  <a:extLst>
                    <a:ext uri="{9D8B030D-6E8A-4147-A177-3AD203B41FA5}">
                      <a16:colId xmlns:a16="http://schemas.microsoft.com/office/drawing/2014/main" val="20000"/>
                    </a:ext>
                  </a:extLst>
                </a:gridCol>
                <a:gridCol w="4483841">
                  <a:extLst>
                    <a:ext uri="{9D8B030D-6E8A-4147-A177-3AD203B41FA5}">
                      <a16:colId xmlns:a16="http://schemas.microsoft.com/office/drawing/2014/main" val="20002"/>
                    </a:ext>
                  </a:extLst>
                </a:gridCol>
              </a:tblGrid>
              <a:tr h="318713">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Return Value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1045651">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8, 16 or 32-bit result,</a:t>
                      </a:r>
                      <a:r>
                        <a:rPr lang="en-US" sz="2000" baseline="0" dirty="0">
                          <a:solidFill>
                            <a:srgbClr val="000000"/>
                          </a:solidFill>
                          <a:effectLst/>
                          <a:latin typeface="+mj-lt"/>
                          <a:ea typeface="Calibri"/>
                          <a:cs typeface="Calibri"/>
                        </a:rPr>
                        <a:t> 32-bit address or least-significant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18299">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most-significant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0BBD7113-99E7-6D4A-9D7D-81C16F7797B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81895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9648EA-A3F0-4D45-9A14-7FF92F284789}"/>
              </a:ext>
            </a:extLst>
          </p:cNvPr>
          <p:cNvSpPr>
            <a:spLocks noGrp="1"/>
          </p:cNvSpPr>
          <p:nvPr>
            <p:ph sz="quarter" idx="15"/>
          </p:nvPr>
        </p:nvSpPr>
        <p:spPr>
          <a:xfrm>
            <a:off x="523335" y="1081548"/>
            <a:ext cx="5470431" cy="5302160"/>
          </a:xfrm>
          <a:solidFill>
            <a:schemeClr val="accent4">
              <a:lumMod val="20000"/>
              <a:lumOff val="80000"/>
            </a:schemeClr>
          </a:solidFill>
          <a:ln>
            <a:solidFill>
              <a:srgbClr val="0070C0"/>
            </a:solidFill>
          </a:ln>
        </p:spPr>
        <p:txBody>
          <a:bodyPr/>
          <a:lstStyle/>
          <a:p>
            <a:r>
              <a:rPr lang="en-US" sz="2400" dirty="0"/>
              <a:t>When passing or returning values from a function you must do the following:</a:t>
            </a:r>
          </a:p>
          <a:p>
            <a:pPr marL="457200" indent="-457200">
              <a:buFont typeface="+mj-lt"/>
              <a:buAutoNum type="arabicPeriod"/>
            </a:pPr>
            <a:r>
              <a:rPr lang="en-US" sz="2400" dirty="0"/>
              <a:t>Make sure that the values in the registers r0-r3 are in their </a:t>
            </a:r>
            <a:r>
              <a:rPr lang="en-US" sz="2400" dirty="0">
                <a:solidFill>
                  <a:srgbClr val="0070C0"/>
                </a:solidFill>
              </a:rPr>
              <a:t>properly aligned position in the register </a:t>
            </a:r>
            <a:r>
              <a:rPr lang="en-US" sz="2400" b="1" dirty="0">
                <a:solidFill>
                  <a:srgbClr val="0070C0"/>
                </a:solidFill>
              </a:rPr>
              <a:t>based on data type</a:t>
            </a:r>
          </a:p>
          <a:p>
            <a:pPr marL="457200" indent="-457200">
              <a:buFont typeface="+mj-lt"/>
              <a:buAutoNum type="arabicPeriod"/>
            </a:pPr>
            <a:r>
              <a:rPr lang="en-US" sz="2400" dirty="0">
                <a:solidFill>
                  <a:srgbClr val="0070C0"/>
                </a:solidFill>
              </a:rPr>
              <a:t>Upper bytes in byte and halfword values</a:t>
            </a:r>
            <a:r>
              <a:rPr lang="en-US" sz="2400" dirty="0"/>
              <a:t> in registers r0-r3 when passing arguments and returning values </a:t>
            </a:r>
            <a:r>
              <a:rPr lang="en-US" sz="2400" dirty="0">
                <a:solidFill>
                  <a:srgbClr val="0070C0"/>
                </a:solidFill>
              </a:rPr>
              <a:t>are zero filled</a:t>
            </a:r>
          </a:p>
        </p:txBody>
      </p:sp>
      <p:sp>
        <p:nvSpPr>
          <p:cNvPr id="3" name="Title 2">
            <a:extLst>
              <a:ext uri="{FF2B5EF4-FFF2-40B4-BE49-F238E27FC236}">
                <a16:creationId xmlns:a16="http://schemas.microsoft.com/office/drawing/2014/main" id="{1B51AD9A-FFDE-BB48-B247-0794876B8A32}"/>
              </a:ext>
            </a:extLst>
          </p:cNvPr>
          <p:cNvSpPr>
            <a:spLocks noGrp="1"/>
          </p:cNvSpPr>
          <p:nvPr>
            <p:ph type="title"/>
          </p:nvPr>
        </p:nvSpPr>
        <p:spPr/>
        <p:txBody>
          <a:bodyPr/>
          <a:lstStyle/>
          <a:p>
            <a:r>
              <a:rPr lang="en-US" dirty="0"/>
              <a:t>Argument and Return Value Requirements</a:t>
            </a:r>
          </a:p>
        </p:txBody>
      </p:sp>
      <p:sp>
        <p:nvSpPr>
          <p:cNvPr id="4" name="Rectangle 3">
            <a:extLst>
              <a:ext uri="{FF2B5EF4-FFF2-40B4-BE49-F238E27FC236}">
                <a16:creationId xmlns:a16="http://schemas.microsoft.com/office/drawing/2014/main" id="{150373ED-6FBA-BA43-B5AD-43C9AD3D9D34}"/>
              </a:ext>
            </a:extLst>
          </p:cNvPr>
          <p:cNvSpPr/>
          <p:nvPr/>
        </p:nvSpPr>
        <p:spPr>
          <a:xfrm>
            <a:off x="6321123" y="4963895"/>
            <a:ext cx="4681824" cy="148582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05ECDB8-2CE3-A54A-8F92-C4C8DA808A7D}"/>
              </a:ext>
            </a:extLst>
          </p:cNvPr>
          <p:cNvSpPr/>
          <p:nvPr/>
        </p:nvSpPr>
        <p:spPr>
          <a:xfrm>
            <a:off x="6321123" y="2969204"/>
            <a:ext cx="4681824" cy="153858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D901524-3A56-784A-9C97-745669B1623B}"/>
              </a:ext>
            </a:extLst>
          </p:cNvPr>
          <p:cNvSpPr/>
          <p:nvPr/>
        </p:nvSpPr>
        <p:spPr>
          <a:xfrm>
            <a:off x="6330353" y="909071"/>
            <a:ext cx="4681824" cy="164234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052236E6-23D3-384B-8E54-6D6A1C4DB002}"/>
              </a:ext>
            </a:extLst>
          </p:cNvPr>
          <p:cNvGrpSpPr/>
          <p:nvPr/>
        </p:nvGrpSpPr>
        <p:grpSpPr>
          <a:xfrm>
            <a:off x="6392606" y="969237"/>
            <a:ext cx="4491138" cy="1391828"/>
            <a:chOff x="1136348" y="1200601"/>
            <a:chExt cx="4491138" cy="1391828"/>
          </a:xfrm>
        </p:grpSpPr>
        <p:sp>
          <p:nvSpPr>
            <p:cNvPr id="8" name="Rectangle 7">
              <a:extLst>
                <a:ext uri="{FF2B5EF4-FFF2-40B4-BE49-F238E27FC236}">
                  <a16:creationId xmlns:a16="http://schemas.microsoft.com/office/drawing/2014/main" id="{7D4258EB-6068-8D46-A140-D2E3F665E00C}"/>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F4F3786E-4445-D94F-963C-DEBD463CE24F}"/>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F9524E79-0CF3-8948-9372-220FC92C6CFD}"/>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1" name="Rectangle 10">
              <a:extLst>
                <a:ext uri="{FF2B5EF4-FFF2-40B4-BE49-F238E27FC236}">
                  <a16:creationId xmlns:a16="http://schemas.microsoft.com/office/drawing/2014/main" id="{7BA3A2E9-8882-5E44-A47E-AD5A3C40B804}"/>
                </a:ext>
              </a:extLst>
            </p:cNvPr>
            <p:cNvSpPr/>
            <p:nvPr/>
          </p:nvSpPr>
          <p:spPr>
            <a:xfrm>
              <a:off x="4535477" y="1800763"/>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sp>
          <p:nvSpPr>
            <p:cNvPr id="12" name="TextBox 11">
              <a:extLst>
                <a:ext uri="{FF2B5EF4-FFF2-40B4-BE49-F238E27FC236}">
                  <a16:creationId xmlns:a16="http://schemas.microsoft.com/office/drawing/2014/main" id="{7E542FBE-A63A-114C-9891-246BB34847D8}"/>
                </a:ext>
              </a:extLst>
            </p:cNvPr>
            <p:cNvSpPr txBox="1"/>
            <p:nvPr/>
          </p:nvSpPr>
          <p:spPr>
            <a:xfrm>
              <a:off x="5314580" y="2112850"/>
              <a:ext cx="312906" cy="369332"/>
            </a:xfrm>
            <a:prstGeom prst="rect">
              <a:avLst/>
            </a:prstGeom>
            <a:noFill/>
          </p:spPr>
          <p:txBody>
            <a:bodyPr wrap="none" rtlCol="0">
              <a:spAutoFit/>
            </a:bodyPr>
            <a:lstStyle/>
            <a:p>
              <a:r>
                <a:rPr lang="en-US" dirty="0"/>
                <a:t>0</a:t>
              </a:r>
            </a:p>
          </p:txBody>
        </p:sp>
        <p:sp>
          <p:nvSpPr>
            <p:cNvPr id="13" name="TextBox 12">
              <a:extLst>
                <a:ext uri="{FF2B5EF4-FFF2-40B4-BE49-F238E27FC236}">
                  <a16:creationId xmlns:a16="http://schemas.microsoft.com/office/drawing/2014/main" id="{5C63F1AD-FB6A-DA4D-8F81-47C4AA909247}"/>
                </a:ext>
              </a:extLst>
            </p:cNvPr>
            <p:cNvSpPr txBox="1"/>
            <p:nvPr/>
          </p:nvSpPr>
          <p:spPr>
            <a:xfrm>
              <a:off x="1609120" y="2223097"/>
              <a:ext cx="441146" cy="369332"/>
            </a:xfrm>
            <a:prstGeom prst="rect">
              <a:avLst/>
            </a:prstGeom>
            <a:noFill/>
          </p:spPr>
          <p:txBody>
            <a:bodyPr wrap="none" rtlCol="0">
              <a:spAutoFit/>
            </a:bodyPr>
            <a:lstStyle/>
            <a:p>
              <a:r>
                <a:rPr lang="en-US" dirty="0"/>
                <a:t>31</a:t>
              </a:r>
            </a:p>
          </p:txBody>
        </p:sp>
        <p:sp>
          <p:nvSpPr>
            <p:cNvPr id="14" name="TextBox 13">
              <a:extLst>
                <a:ext uri="{FF2B5EF4-FFF2-40B4-BE49-F238E27FC236}">
                  <a16:creationId xmlns:a16="http://schemas.microsoft.com/office/drawing/2014/main" id="{801D6C61-5DDD-9040-AA24-B6ABC111C2BD}"/>
                </a:ext>
              </a:extLst>
            </p:cNvPr>
            <p:cNvSpPr txBox="1"/>
            <p:nvPr/>
          </p:nvSpPr>
          <p:spPr>
            <a:xfrm>
              <a:off x="2399605" y="1200601"/>
              <a:ext cx="1742785" cy="461665"/>
            </a:xfrm>
            <a:prstGeom prst="rect">
              <a:avLst/>
            </a:prstGeom>
            <a:noFill/>
          </p:spPr>
          <p:txBody>
            <a:bodyPr wrap="none" rtlCol="0">
              <a:spAutoFit/>
            </a:bodyPr>
            <a:lstStyle/>
            <a:p>
              <a:r>
                <a:rPr lang="en-US" sz="2400" dirty="0">
                  <a:solidFill>
                    <a:srgbClr val="0070C0"/>
                  </a:solidFill>
                </a:rPr>
                <a:t>Single Byte</a:t>
              </a:r>
            </a:p>
          </p:txBody>
        </p:sp>
        <p:sp>
          <p:nvSpPr>
            <p:cNvPr id="16" name="TextBox 15">
              <a:extLst>
                <a:ext uri="{FF2B5EF4-FFF2-40B4-BE49-F238E27FC236}">
                  <a16:creationId xmlns:a16="http://schemas.microsoft.com/office/drawing/2014/main" id="{EDC3DA33-6F44-6449-98EA-2331B0E26F58}"/>
                </a:ext>
              </a:extLst>
            </p:cNvPr>
            <p:cNvSpPr txBox="1"/>
            <p:nvPr/>
          </p:nvSpPr>
          <p:spPr>
            <a:xfrm>
              <a:off x="1136348" y="1728860"/>
              <a:ext cx="553357"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r0</a:t>
              </a:r>
            </a:p>
          </p:txBody>
        </p:sp>
      </p:grpSp>
      <p:grpSp>
        <p:nvGrpSpPr>
          <p:cNvPr id="17" name="Group 16">
            <a:extLst>
              <a:ext uri="{FF2B5EF4-FFF2-40B4-BE49-F238E27FC236}">
                <a16:creationId xmlns:a16="http://schemas.microsoft.com/office/drawing/2014/main" id="{F11A8F2E-B0E8-6C4F-84B4-61B2FD83C45E}"/>
              </a:ext>
            </a:extLst>
          </p:cNvPr>
          <p:cNvGrpSpPr/>
          <p:nvPr/>
        </p:nvGrpSpPr>
        <p:grpSpPr>
          <a:xfrm>
            <a:off x="6339730" y="3004994"/>
            <a:ext cx="4499972" cy="1281584"/>
            <a:chOff x="1118201" y="3049062"/>
            <a:chExt cx="4499972" cy="1281584"/>
          </a:xfrm>
        </p:grpSpPr>
        <p:sp>
          <p:nvSpPr>
            <p:cNvPr id="18" name="Rectangle 17">
              <a:extLst>
                <a:ext uri="{FF2B5EF4-FFF2-40B4-BE49-F238E27FC236}">
                  <a16:creationId xmlns:a16="http://schemas.microsoft.com/office/drawing/2014/main" id="{66E4B0D8-7AEA-2A41-AA30-C389CB8AF55B}"/>
                </a:ext>
              </a:extLst>
            </p:cNvPr>
            <p:cNvSpPr/>
            <p:nvPr/>
          </p:nvSpPr>
          <p:spPr>
            <a:xfrm>
              <a:off x="1719496" y="3649229"/>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9" name="Rectangle 18">
              <a:extLst>
                <a:ext uri="{FF2B5EF4-FFF2-40B4-BE49-F238E27FC236}">
                  <a16:creationId xmlns:a16="http://schemas.microsoft.com/office/drawing/2014/main" id="{B0C7855A-8C86-B74E-943E-E17E1347924E}"/>
                </a:ext>
              </a:extLst>
            </p:cNvPr>
            <p:cNvSpPr/>
            <p:nvPr/>
          </p:nvSpPr>
          <p:spPr>
            <a:xfrm>
              <a:off x="2655052" y="364922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20" name="Rectangle 19">
              <a:extLst>
                <a:ext uri="{FF2B5EF4-FFF2-40B4-BE49-F238E27FC236}">
                  <a16:creationId xmlns:a16="http://schemas.microsoft.com/office/drawing/2014/main" id="{E2D56EAD-9F02-4946-A12E-BBE268D5FD5F}"/>
                </a:ext>
              </a:extLst>
            </p:cNvPr>
            <p:cNvSpPr/>
            <p:nvPr/>
          </p:nvSpPr>
          <p:spPr>
            <a:xfrm>
              <a:off x="3590608" y="3649228"/>
              <a:ext cx="935556" cy="312087"/>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0xe3</a:t>
              </a:r>
            </a:p>
          </p:txBody>
        </p:sp>
        <p:sp>
          <p:nvSpPr>
            <p:cNvPr id="21" name="Rectangle 20">
              <a:extLst>
                <a:ext uri="{FF2B5EF4-FFF2-40B4-BE49-F238E27FC236}">
                  <a16:creationId xmlns:a16="http://schemas.microsoft.com/office/drawing/2014/main" id="{CA272EB3-3B99-F443-8055-665522C5C6A8}"/>
                </a:ext>
              </a:extLst>
            </p:cNvPr>
            <p:cNvSpPr/>
            <p:nvPr/>
          </p:nvSpPr>
          <p:spPr>
            <a:xfrm>
              <a:off x="4526164" y="3649227"/>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sp>
          <p:nvSpPr>
            <p:cNvPr id="22" name="TextBox 21">
              <a:extLst>
                <a:ext uri="{FF2B5EF4-FFF2-40B4-BE49-F238E27FC236}">
                  <a16:creationId xmlns:a16="http://schemas.microsoft.com/office/drawing/2014/main" id="{35FC31C2-02BE-1642-BF04-6D734F1C4DE9}"/>
                </a:ext>
              </a:extLst>
            </p:cNvPr>
            <p:cNvSpPr txBox="1"/>
            <p:nvPr/>
          </p:nvSpPr>
          <p:spPr>
            <a:xfrm>
              <a:off x="5305267" y="3961314"/>
              <a:ext cx="312906" cy="369332"/>
            </a:xfrm>
            <a:prstGeom prst="rect">
              <a:avLst/>
            </a:prstGeom>
            <a:noFill/>
          </p:spPr>
          <p:txBody>
            <a:bodyPr wrap="none" rtlCol="0">
              <a:spAutoFit/>
            </a:bodyPr>
            <a:lstStyle/>
            <a:p>
              <a:r>
                <a:rPr lang="en-US" dirty="0"/>
                <a:t>0</a:t>
              </a:r>
            </a:p>
          </p:txBody>
        </p:sp>
        <p:sp>
          <p:nvSpPr>
            <p:cNvPr id="23" name="TextBox 22">
              <a:extLst>
                <a:ext uri="{FF2B5EF4-FFF2-40B4-BE49-F238E27FC236}">
                  <a16:creationId xmlns:a16="http://schemas.microsoft.com/office/drawing/2014/main" id="{68F2A5B8-0322-E546-A33E-AE70EDBD6A3E}"/>
                </a:ext>
              </a:extLst>
            </p:cNvPr>
            <p:cNvSpPr txBox="1"/>
            <p:nvPr/>
          </p:nvSpPr>
          <p:spPr>
            <a:xfrm>
              <a:off x="1637653" y="3961314"/>
              <a:ext cx="441146" cy="369332"/>
            </a:xfrm>
            <a:prstGeom prst="rect">
              <a:avLst/>
            </a:prstGeom>
            <a:noFill/>
          </p:spPr>
          <p:txBody>
            <a:bodyPr wrap="none" rtlCol="0">
              <a:spAutoFit/>
            </a:bodyPr>
            <a:lstStyle/>
            <a:p>
              <a:r>
                <a:rPr lang="en-US" dirty="0"/>
                <a:t>31</a:t>
              </a:r>
            </a:p>
          </p:txBody>
        </p:sp>
        <p:sp>
          <p:nvSpPr>
            <p:cNvPr id="24" name="TextBox 23">
              <a:extLst>
                <a:ext uri="{FF2B5EF4-FFF2-40B4-BE49-F238E27FC236}">
                  <a16:creationId xmlns:a16="http://schemas.microsoft.com/office/drawing/2014/main" id="{E1505FD6-A75E-6E44-A6B2-E767B0467C61}"/>
                </a:ext>
              </a:extLst>
            </p:cNvPr>
            <p:cNvSpPr txBox="1"/>
            <p:nvPr/>
          </p:nvSpPr>
          <p:spPr>
            <a:xfrm>
              <a:off x="1118201" y="3574439"/>
              <a:ext cx="553357"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r0</a:t>
              </a:r>
            </a:p>
          </p:txBody>
        </p:sp>
        <p:sp>
          <p:nvSpPr>
            <p:cNvPr id="25" name="TextBox 24">
              <a:extLst>
                <a:ext uri="{FF2B5EF4-FFF2-40B4-BE49-F238E27FC236}">
                  <a16:creationId xmlns:a16="http://schemas.microsoft.com/office/drawing/2014/main" id="{8C33A32A-68D3-1D47-BDEC-85F967CE8F74}"/>
                </a:ext>
              </a:extLst>
            </p:cNvPr>
            <p:cNvSpPr txBox="1"/>
            <p:nvPr/>
          </p:nvSpPr>
          <p:spPr>
            <a:xfrm>
              <a:off x="2133772" y="3049062"/>
              <a:ext cx="2343911" cy="461665"/>
            </a:xfrm>
            <a:prstGeom prst="rect">
              <a:avLst/>
            </a:prstGeom>
            <a:noFill/>
          </p:spPr>
          <p:txBody>
            <a:bodyPr wrap="none" rtlCol="0">
              <a:spAutoFit/>
            </a:bodyPr>
            <a:lstStyle/>
            <a:p>
              <a:r>
                <a:rPr lang="en-US" sz="2400" dirty="0">
                  <a:solidFill>
                    <a:srgbClr val="0070C0"/>
                  </a:solidFill>
                </a:rPr>
                <a:t>Single Halfword</a:t>
              </a:r>
            </a:p>
          </p:txBody>
        </p:sp>
      </p:grpSp>
      <p:grpSp>
        <p:nvGrpSpPr>
          <p:cNvPr id="27" name="Group 26">
            <a:extLst>
              <a:ext uri="{FF2B5EF4-FFF2-40B4-BE49-F238E27FC236}">
                <a16:creationId xmlns:a16="http://schemas.microsoft.com/office/drawing/2014/main" id="{C0642756-9F9C-8E43-B062-33CA69FB8C02}"/>
              </a:ext>
            </a:extLst>
          </p:cNvPr>
          <p:cNvGrpSpPr/>
          <p:nvPr/>
        </p:nvGrpSpPr>
        <p:grpSpPr>
          <a:xfrm>
            <a:off x="6357877" y="5101637"/>
            <a:ext cx="4481825" cy="1207007"/>
            <a:chOff x="1136348" y="5145705"/>
            <a:chExt cx="4481825" cy="1207007"/>
          </a:xfrm>
        </p:grpSpPr>
        <p:sp>
          <p:nvSpPr>
            <p:cNvPr id="28" name="Rectangle 27">
              <a:extLst>
                <a:ext uri="{FF2B5EF4-FFF2-40B4-BE49-F238E27FC236}">
                  <a16:creationId xmlns:a16="http://schemas.microsoft.com/office/drawing/2014/main" id="{F8BA7598-6B92-AF4A-96C4-C885AE31A2B5}"/>
                </a:ext>
              </a:extLst>
            </p:cNvPr>
            <p:cNvSpPr/>
            <p:nvPr/>
          </p:nvSpPr>
          <p:spPr>
            <a:xfrm>
              <a:off x="1719496" y="5671295"/>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0x87</a:t>
              </a:r>
            </a:p>
          </p:txBody>
        </p:sp>
        <p:sp>
          <p:nvSpPr>
            <p:cNvPr id="29" name="Rectangle 28">
              <a:extLst>
                <a:ext uri="{FF2B5EF4-FFF2-40B4-BE49-F238E27FC236}">
                  <a16:creationId xmlns:a16="http://schemas.microsoft.com/office/drawing/2014/main" id="{9233DC86-28F4-A146-BB79-CA9F116D6C0A}"/>
                </a:ext>
              </a:extLst>
            </p:cNvPr>
            <p:cNvSpPr/>
            <p:nvPr/>
          </p:nvSpPr>
          <p:spPr>
            <a:xfrm>
              <a:off x="2655052" y="5671294"/>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0x65</a:t>
              </a:r>
            </a:p>
          </p:txBody>
        </p:sp>
        <p:sp>
          <p:nvSpPr>
            <p:cNvPr id="30" name="Rectangle 29">
              <a:extLst>
                <a:ext uri="{FF2B5EF4-FFF2-40B4-BE49-F238E27FC236}">
                  <a16:creationId xmlns:a16="http://schemas.microsoft.com/office/drawing/2014/main" id="{5AF5DF0A-443D-C044-9235-A3CA25071EE8}"/>
                </a:ext>
              </a:extLst>
            </p:cNvPr>
            <p:cNvSpPr/>
            <p:nvPr/>
          </p:nvSpPr>
          <p:spPr>
            <a:xfrm>
              <a:off x="3590608" y="5671294"/>
              <a:ext cx="935556" cy="312087"/>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0xe3</a:t>
              </a:r>
            </a:p>
          </p:txBody>
        </p:sp>
        <p:sp>
          <p:nvSpPr>
            <p:cNvPr id="31" name="Rectangle 30">
              <a:extLst>
                <a:ext uri="{FF2B5EF4-FFF2-40B4-BE49-F238E27FC236}">
                  <a16:creationId xmlns:a16="http://schemas.microsoft.com/office/drawing/2014/main" id="{4CC48E04-16CE-F640-B2B4-228A3713BC63}"/>
                </a:ext>
              </a:extLst>
            </p:cNvPr>
            <p:cNvSpPr/>
            <p:nvPr/>
          </p:nvSpPr>
          <p:spPr>
            <a:xfrm>
              <a:off x="4526164" y="5671293"/>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sp>
          <p:nvSpPr>
            <p:cNvPr id="32" name="TextBox 31">
              <a:extLst>
                <a:ext uri="{FF2B5EF4-FFF2-40B4-BE49-F238E27FC236}">
                  <a16:creationId xmlns:a16="http://schemas.microsoft.com/office/drawing/2014/main" id="{320EE382-E7BC-7C4D-A180-C572C32D59CA}"/>
                </a:ext>
              </a:extLst>
            </p:cNvPr>
            <p:cNvSpPr txBox="1"/>
            <p:nvPr/>
          </p:nvSpPr>
          <p:spPr>
            <a:xfrm>
              <a:off x="5305267" y="5983380"/>
              <a:ext cx="312906" cy="369332"/>
            </a:xfrm>
            <a:prstGeom prst="rect">
              <a:avLst/>
            </a:prstGeom>
            <a:noFill/>
          </p:spPr>
          <p:txBody>
            <a:bodyPr wrap="none" rtlCol="0">
              <a:spAutoFit/>
            </a:bodyPr>
            <a:lstStyle/>
            <a:p>
              <a:r>
                <a:rPr lang="en-US" dirty="0"/>
                <a:t>0</a:t>
              </a:r>
            </a:p>
          </p:txBody>
        </p:sp>
        <p:sp>
          <p:nvSpPr>
            <p:cNvPr id="33" name="TextBox 32">
              <a:extLst>
                <a:ext uri="{FF2B5EF4-FFF2-40B4-BE49-F238E27FC236}">
                  <a16:creationId xmlns:a16="http://schemas.microsoft.com/office/drawing/2014/main" id="{0C5CB19B-7BFB-924B-944F-223159F5EAE5}"/>
                </a:ext>
              </a:extLst>
            </p:cNvPr>
            <p:cNvSpPr txBox="1"/>
            <p:nvPr/>
          </p:nvSpPr>
          <p:spPr>
            <a:xfrm>
              <a:off x="1637653" y="5983380"/>
              <a:ext cx="441146" cy="369332"/>
            </a:xfrm>
            <a:prstGeom prst="rect">
              <a:avLst/>
            </a:prstGeom>
            <a:noFill/>
          </p:spPr>
          <p:txBody>
            <a:bodyPr wrap="none" rtlCol="0">
              <a:spAutoFit/>
            </a:bodyPr>
            <a:lstStyle/>
            <a:p>
              <a:r>
                <a:rPr lang="en-US" dirty="0"/>
                <a:t>31</a:t>
              </a:r>
            </a:p>
          </p:txBody>
        </p:sp>
        <p:sp>
          <p:nvSpPr>
            <p:cNvPr id="34" name="TextBox 33">
              <a:extLst>
                <a:ext uri="{FF2B5EF4-FFF2-40B4-BE49-F238E27FC236}">
                  <a16:creationId xmlns:a16="http://schemas.microsoft.com/office/drawing/2014/main" id="{6FE677A6-4053-E44D-A00D-7FC2E684A749}"/>
                </a:ext>
              </a:extLst>
            </p:cNvPr>
            <p:cNvSpPr txBox="1"/>
            <p:nvPr/>
          </p:nvSpPr>
          <p:spPr>
            <a:xfrm>
              <a:off x="1136348" y="5614940"/>
              <a:ext cx="553357"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r0</a:t>
              </a:r>
            </a:p>
          </p:txBody>
        </p:sp>
        <p:sp>
          <p:nvSpPr>
            <p:cNvPr id="35" name="TextBox 34">
              <a:extLst>
                <a:ext uri="{FF2B5EF4-FFF2-40B4-BE49-F238E27FC236}">
                  <a16:creationId xmlns:a16="http://schemas.microsoft.com/office/drawing/2014/main" id="{E31D1DC8-FEEE-3644-8DEE-514A5C3C5C33}"/>
                </a:ext>
              </a:extLst>
            </p:cNvPr>
            <p:cNvSpPr txBox="1"/>
            <p:nvPr/>
          </p:nvSpPr>
          <p:spPr>
            <a:xfrm>
              <a:off x="2239992" y="5145705"/>
              <a:ext cx="1496756" cy="461665"/>
            </a:xfrm>
            <a:prstGeom prst="rect">
              <a:avLst/>
            </a:prstGeom>
            <a:noFill/>
          </p:spPr>
          <p:txBody>
            <a:bodyPr wrap="none" rtlCol="0">
              <a:spAutoFit/>
            </a:bodyPr>
            <a:lstStyle/>
            <a:p>
              <a:r>
                <a:rPr lang="en-US" sz="2400" dirty="0">
                  <a:solidFill>
                    <a:srgbClr val="0070C0"/>
                  </a:solidFill>
                </a:rPr>
                <a:t>Full Word</a:t>
              </a:r>
            </a:p>
          </p:txBody>
        </p:sp>
      </p:grpSp>
      <p:grpSp>
        <p:nvGrpSpPr>
          <p:cNvPr id="37" name="Group 36">
            <a:extLst>
              <a:ext uri="{FF2B5EF4-FFF2-40B4-BE49-F238E27FC236}">
                <a16:creationId xmlns:a16="http://schemas.microsoft.com/office/drawing/2014/main" id="{05BA3183-0E8E-A24D-91E5-4FC491D50643}"/>
              </a:ext>
            </a:extLst>
          </p:cNvPr>
          <p:cNvGrpSpPr/>
          <p:nvPr/>
        </p:nvGrpSpPr>
        <p:grpSpPr>
          <a:xfrm>
            <a:off x="6985066" y="1872826"/>
            <a:ext cx="2813123" cy="651307"/>
            <a:chOff x="1763537" y="1916894"/>
            <a:chExt cx="2813123" cy="651307"/>
          </a:xfrm>
        </p:grpSpPr>
        <p:sp>
          <p:nvSpPr>
            <p:cNvPr id="38" name="TextBox 37">
              <a:extLst>
                <a:ext uri="{FF2B5EF4-FFF2-40B4-BE49-F238E27FC236}">
                  <a16:creationId xmlns:a16="http://schemas.microsoft.com/office/drawing/2014/main" id="{B4582AB4-620B-AB41-A850-0D7412D100AC}"/>
                </a:ext>
              </a:extLst>
            </p:cNvPr>
            <p:cNvSpPr txBox="1"/>
            <p:nvPr/>
          </p:nvSpPr>
          <p:spPr>
            <a:xfrm>
              <a:off x="2079993" y="2198869"/>
              <a:ext cx="2262158" cy="369332"/>
            </a:xfrm>
            <a:prstGeom prst="rect">
              <a:avLst/>
            </a:prstGeom>
            <a:noFill/>
          </p:spPr>
          <p:txBody>
            <a:bodyPr wrap="none" rtlCol="0">
              <a:spAutoFit/>
            </a:bodyPr>
            <a:lstStyle/>
            <a:p>
              <a:r>
                <a:rPr lang="en-US" dirty="0">
                  <a:solidFill>
                    <a:schemeClr val="accent1"/>
                  </a:solidFill>
                </a:rPr>
                <a:t>observe the zero fill</a:t>
              </a:r>
            </a:p>
          </p:txBody>
        </p:sp>
        <p:sp>
          <p:nvSpPr>
            <p:cNvPr id="39" name="Right Brace 38">
              <a:extLst>
                <a:ext uri="{FF2B5EF4-FFF2-40B4-BE49-F238E27FC236}">
                  <a16:creationId xmlns:a16="http://schemas.microsoft.com/office/drawing/2014/main" id="{605630A2-DE19-4740-AB3A-C5CF4167F8AC}"/>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40" name="Group 39">
            <a:extLst>
              <a:ext uri="{FF2B5EF4-FFF2-40B4-BE49-F238E27FC236}">
                <a16:creationId xmlns:a16="http://schemas.microsoft.com/office/drawing/2014/main" id="{81F1CBA2-5CAC-9E4F-B0CA-6D45BB6B7CF8}"/>
              </a:ext>
            </a:extLst>
          </p:cNvPr>
          <p:cNvGrpSpPr/>
          <p:nvPr/>
        </p:nvGrpSpPr>
        <p:grpSpPr>
          <a:xfrm>
            <a:off x="6838558" y="3866124"/>
            <a:ext cx="2262158" cy="640772"/>
            <a:chOff x="1664298" y="1916894"/>
            <a:chExt cx="2262158" cy="640772"/>
          </a:xfrm>
        </p:grpSpPr>
        <p:sp>
          <p:nvSpPr>
            <p:cNvPr id="41" name="TextBox 40">
              <a:extLst>
                <a:ext uri="{FF2B5EF4-FFF2-40B4-BE49-F238E27FC236}">
                  <a16:creationId xmlns:a16="http://schemas.microsoft.com/office/drawing/2014/main" id="{9367D4BB-24ED-154B-8579-840D98F8C06A}"/>
                </a:ext>
              </a:extLst>
            </p:cNvPr>
            <p:cNvSpPr txBox="1"/>
            <p:nvPr/>
          </p:nvSpPr>
          <p:spPr>
            <a:xfrm>
              <a:off x="1664298" y="2188334"/>
              <a:ext cx="2262158" cy="369332"/>
            </a:xfrm>
            <a:prstGeom prst="rect">
              <a:avLst/>
            </a:prstGeom>
            <a:noFill/>
          </p:spPr>
          <p:txBody>
            <a:bodyPr wrap="none" rtlCol="0">
              <a:spAutoFit/>
            </a:bodyPr>
            <a:lstStyle/>
            <a:p>
              <a:r>
                <a:rPr lang="en-US" dirty="0">
                  <a:solidFill>
                    <a:schemeClr val="accent1"/>
                  </a:solidFill>
                </a:rPr>
                <a:t>observe the zero fill</a:t>
              </a:r>
            </a:p>
          </p:txBody>
        </p:sp>
        <p:sp>
          <p:nvSpPr>
            <p:cNvPr id="42" name="Right Brace 41">
              <a:extLst>
                <a:ext uri="{FF2B5EF4-FFF2-40B4-BE49-F238E27FC236}">
                  <a16:creationId xmlns:a16="http://schemas.microsoft.com/office/drawing/2014/main" id="{DF5AB19A-0A16-4248-99BA-1FDF80256855}"/>
                </a:ext>
              </a:extLst>
            </p:cNvPr>
            <p:cNvSpPr/>
            <p:nvPr/>
          </p:nvSpPr>
          <p:spPr>
            <a:xfrm rot="5400000">
              <a:off x="2564541" y="1115890"/>
              <a:ext cx="272332" cy="1874339"/>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Tree>
    <p:extLst>
      <p:ext uri="{BB962C8B-B14F-4D97-AF65-F5344CB8AC3E}">
        <p14:creationId xmlns:p14="http://schemas.microsoft.com/office/powerpoint/2010/main" val="1198949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579173" y="121265"/>
            <a:ext cx="11288654" cy="490633"/>
          </a:xfrm>
        </p:spPr>
        <p:txBody>
          <a:bodyPr/>
          <a:lstStyle/>
          <a:p>
            <a:r>
              <a:rPr lang="en-US" dirty="0"/>
              <a:t>Example Base Register Addressing Load – Modify – Store</a:t>
            </a:r>
          </a:p>
        </p:txBody>
      </p:sp>
      <p:sp>
        <p:nvSpPr>
          <p:cNvPr id="3" name="Content Placeholder 2">
            <a:extLst>
              <a:ext uri="{FF2B5EF4-FFF2-40B4-BE49-F238E27FC236}">
                <a16:creationId xmlns:a16="http://schemas.microsoft.com/office/drawing/2014/main" id="{6A004166-69B8-C54C-89AD-C39CD6155CEB}"/>
              </a:ext>
            </a:extLst>
          </p:cNvPr>
          <p:cNvSpPr>
            <a:spLocks noGrp="1"/>
          </p:cNvSpPr>
          <p:nvPr>
            <p:ph sz="half" idx="1"/>
          </p:nvPr>
        </p:nvSpPr>
        <p:spPr>
          <a:xfrm>
            <a:off x="3305404" y="4706831"/>
            <a:ext cx="7053913" cy="1997591"/>
          </a:xfrm>
          <a:solidFill>
            <a:schemeClr val="accent4">
              <a:lumMod val="20000"/>
              <a:lumOff val="80000"/>
            </a:schemeClr>
          </a:solidFill>
          <a:ln>
            <a:solidFill>
              <a:schemeClr val="tx2"/>
            </a:solidFill>
          </a:ln>
        </p:spPr>
        <p:txBody>
          <a:bodyPr/>
          <a:lstStyle/>
          <a:p>
            <a:pPr marL="0" indent="0" algn="ctr">
              <a:lnSpc>
                <a:spcPct val="100000"/>
              </a:lnSpc>
              <a:buNone/>
            </a:pPr>
            <a:r>
              <a:rPr lang="en-US" dirty="0">
                <a:latin typeface="Consolas" panose="020B0609020204030204" pitchFamily="49" charset="0"/>
                <a:cs typeface="Consolas" panose="020B0609020204030204" pitchFamily="49" charset="0"/>
              </a:rPr>
              <a:t>x = x + 1;</a:t>
            </a:r>
          </a:p>
          <a:p>
            <a:pPr marL="0" indent="0">
              <a:lnSpc>
                <a:spcPct val="100000"/>
              </a:lnSpc>
              <a:buNone/>
            </a:pPr>
            <a:r>
              <a:rPr lang="en-US" sz="2400" dirty="0" err="1">
                <a:solidFill>
                  <a:srgbClr val="0070C0"/>
                </a:solidFill>
                <a:latin typeface="Consolas" panose="020B0609020204030204" pitchFamily="49" charset="0"/>
                <a:cs typeface="Consolas" panose="020B0609020204030204" pitchFamily="49" charset="0"/>
              </a:rPr>
              <a:t>ldr</a:t>
            </a:r>
            <a:r>
              <a:rPr lang="en-US" sz="2400" dirty="0">
                <a:solidFill>
                  <a:srgbClr val="0070C0"/>
                </a:solidFill>
                <a:latin typeface="Consolas" panose="020B0609020204030204" pitchFamily="49" charset="0"/>
                <a:cs typeface="Consolas" panose="020B0609020204030204" pitchFamily="49" charset="0"/>
              </a:rPr>
              <a:t> r0, [r1]        </a:t>
            </a:r>
            <a:r>
              <a:rPr lang="en-US" sz="2400" dirty="0">
                <a:latin typeface="Consolas" panose="020B0609020204030204" pitchFamily="49" charset="0"/>
                <a:cs typeface="Consolas" panose="020B0609020204030204" pitchFamily="49" charset="0"/>
              </a:rPr>
              <a:t>// r0 = </a:t>
            </a:r>
            <a:r>
              <a:rPr lang="en-US" sz="2400" dirty="0">
                <a:solidFill>
                  <a:srgbClr val="FF0000"/>
                </a:solidFill>
                <a:latin typeface="Consolas" panose="020B0609020204030204" pitchFamily="49" charset="0"/>
                <a:cs typeface="Consolas" panose="020B0609020204030204" pitchFamily="49" charset="0"/>
              </a:rPr>
              <a:t>*r1 </a:t>
            </a:r>
            <a:r>
              <a:rPr lang="en-US" sz="2400" dirty="0">
                <a:latin typeface="Consolas" panose="020B0609020204030204" pitchFamily="49" charset="0"/>
                <a:cs typeface="Consolas" panose="020B0609020204030204" pitchFamily="49" charset="0"/>
              </a:rPr>
              <a:t>(read x)</a:t>
            </a:r>
          </a:p>
          <a:p>
            <a:pPr marL="0" indent="0">
              <a:lnSpc>
                <a:spcPct val="100000"/>
              </a:lnSpc>
              <a:buNone/>
            </a:pPr>
            <a:r>
              <a:rPr lang="en-US" sz="2400" dirty="0">
                <a:solidFill>
                  <a:srgbClr val="00B050"/>
                </a:solidFill>
                <a:latin typeface="Consolas" panose="020B0609020204030204" pitchFamily="49" charset="0"/>
                <a:cs typeface="Consolas" panose="020B0609020204030204" pitchFamily="49" charset="0"/>
              </a:rPr>
              <a:t>add r0, r0, 1       </a:t>
            </a:r>
            <a:r>
              <a:rPr lang="en-US" sz="2400" dirty="0">
                <a:latin typeface="Consolas" panose="020B0609020204030204" pitchFamily="49" charset="0"/>
                <a:cs typeface="Consolas" panose="020B0609020204030204" pitchFamily="49" charset="0"/>
              </a:rPr>
              <a:t>// r0 = r0 + 1 (x++)</a:t>
            </a:r>
          </a:p>
          <a:p>
            <a:pPr marL="0" indent="0">
              <a:lnSpc>
                <a:spcPct val="100000"/>
              </a:lnSpc>
              <a:buNone/>
            </a:pPr>
            <a:r>
              <a:rPr lang="en-US" sz="2400" dirty="0">
                <a:solidFill>
                  <a:srgbClr val="F37440"/>
                </a:solidFill>
                <a:latin typeface="Consolas" panose="020B0609020204030204" pitchFamily="49" charset="0"/>
                <a:cs typeface="Consolas" panose="020B0609020204030204" pitchFamily="49" charset="0"/>
              </a:rPr>
              <a:t>str r0, [r1]        </a:t>
            </a:r>
            <a:r>
              <a:rPr lang="en-US" sz="2400" dirty="0">
                <a:latin typeface="Consolas" panose="020B0609020204030204" pitchFamily="49" charset="0"/>
                <a:cs typeface="Consolas" panose="020B0609020204030204" pitchFamily="49" charset="0"/>
              </a:rPr>
              <a:t>// </a:t>
            </a:r>
            <a:r>
              <a:rPr lang="en-US" sz="2400" dirty="0">
                <a:solidFill>
                  <a:srgbClr val="FF0000"/>
                </a:solidFill>
                <a:latin typeface="Consolas" panose="020B0609020204030204" pitchFamily="49" charset="0"/>
                <a:cs typeface="Consolas" panose="020B0609020204030204" pitchFamily="49" charset="0"/>
              </a:rPr>
              <a:t>*r1 </a:t>
            </a:r>
            <a:r>
              <a:rPr lang="en-US" sz="2400" dirty="0">
                <a:latin typeface="Consolas" panose="020B0609020204030204" pitchFamily="49" charset="0"/>
                <a:cs typeface="Consolas" panose="020B0609020204030204" pitchFamily="49" charset="0"/>
              </a:rPr>
              <a:t>= r0 write x</a:t>
            </a:r>
          </a:p>
        </p:txBody>
      </p:sp>
      <p:sp>
        <p:nvSpPr>
          <p:cNvPr id="38" name="Rectangle 37">
            <a:extLst>
              <a:ext uri="{FF2B5EF4-FFF2-40B4-BE49-F238E27FC236}">
                <a16:creationId xmlns:a16="http://schemas.microsoft.com/office/drawing/2014/main" id="{8BEE988A-947E-2647-B5D2-95A5DF599481}"/>
              </a:ext>
            </a:extLst>
          </p:cNvPr>
          <p:cNvSpPr/>
          <p:nvPr/>
        </p:nvSpPr>
        <p:spPr>
          <a:xfrm>
            <a:off x="4755604" y="1768658"/>
            <a:ext cx="3146001" cy="675095"/>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000" dirty="0">
                <a:solidFill>
                  <a:srgbClr val="000000"/>
                </a:solidFill>
                <a:effectLst/>
                <a:ea typeface="Arial"/>
              </a:rPr>
              <a:t>Memory assigned to x</a:t>
            </a:r>
            <a:endParaRPr lang="en-US" sz="2000" dirty="0">
              <a:solidFill>
                <a:srgbClr val="000000"/>
              </a:solidFill>
              <a:effectLst/>
              <a:latin typeface="Arial"/>
              <a:ea typeface="Arial"/>
            </a:endParaRPr>
          </a:p>
        </p:txBody>
      </p:sp>
      <p:sp>
        <p:nvSpPr>
          <p:cNvPr id="39" name="Rectangle 38">
            <a:extLst>
              <a:ext uri="{FF2B5EF4-FFF2-40B4-BE49-F238E27FC236}">
                <a16:creationId xmlns:a16="http://schemas.microsoft.com/office/drawing/2014/main" id="{96F562BF-1504-454C-AEA1-04B0106F9DDD}"/>
              </a:ext>
            </a:extLst>
          </p:cNvPr>
          <p:cNvSpPr/>
          <p:nvPr/>
        </p:nvSpPr>
        <p:spPr>
          <a:xfrm>
            <a:off x="4687254" y="3332149"/>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r0 </a:t>
            </a:r>
            <a:endParaRPr lang="en-US" sz="2400" dirty="0">
              <a:solidFill>
                <a:srgbClr val="000000"/>
              </a:solidFill>
              <a:effectLst/>
              <a:latin typeface="Arial"/>
              <a:ea typeface="Arial"/>
            </a:endParaRPr>
          </a:p>
        </p:txBody>
      </p:sp>
      <p:sp>
        <p:nvSpPr>
          <p:cNvPr id="42" name="Down Arrow 41">
            <a:extLst>
              <a:ext uri="{FF2B5EF4-FFF2-40B4-BE49-F238E27FC236}">
                <a16:creationId xmlns:a16="http://schemas.microsoft.com/office/drawing/2014/main" id="{83DF1A56-EA2F-9B4F-9246-F04F019BBA12}"/>
              </a:ext>
            </a:extLst>
          </p:cNvPr>
          <p:cNvSpPr/>
          <p:nvPr/>
        </p:nvSpPr>
        <p:spPr>
          <a:xfrm>
            <a:off x="5341740" y="2482542"/>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7" name="Rectangle 46">
            <a:extLst>
              <a:ext uri="{FF2B5EF4-FFF2-40B4-BE49-F238E27FC236}">
                <a16:creationId xmlns:a16="http://schemas.microsoft.com/office/drawing/2014/main" id="{375F33B6-D395-8846-971A-3B78138323B0}"/>
              </a:ext>
            </a:extLst>
          </p:cNvPr>
          <p:cNvSpPr/>
          <p:nvPr/>
        </p:nvSpPr>
        <p:spPr>
          <a:xfrm>
            <a:off x="8636442" y="1768658"/>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48" name="Left Arrow 47">
            <a:extLst>
              <a:ext uri="{FF2B5EF4-FFF2-40B4-BE49-F238E27FC236}">
                <a16:creationId xmlns:a16="http://schemas.microsoft.com/office/drawing/2014/main" id="{16414800-0709-F047-9B66-68251FF92649}"/>
              </a:ext>
            </a:extLst>
          </p:cNvPr>
          <p:cNvSpPr/>
          <p:nvPr/>
        </p:nvSpPr>
        <p:spPr>
          <a:xfrm>
            <a:off x="7901605" y="1974027"/>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B48DCF3-2D02-6446-B3B7-AB62624C8D8A}"/>
              </a:ext>
            </a:extLst>
          </p:cNvPr>
          <p:cNvSpPr txBox="1"/>
          <p:nvPr/>
        </p:nvSpPr>
        <p:spPr>
          <a:xfrm>
            <a:off x="8055077" y="3408029"/>
            <a:ext cx="694421" cy="523220"/>
          </a:xfrm>
          <a:prstGeom prst="rect">
            <a:avLst/>
          </a:prstGeom>
          <a:noFill/>
        </p:spPr>
        <p:txBody>
          <a:bodyPr wrap="none" rtlCol="0">
            <a:spAutoFit/>
          </a:bodyPr>
          <a:lstStyle/>
          <a:p>
            <a:r>
              <a:rPr lang="en-US" sz="2800" b="1" dirty="0">
                <a:solidFill>
                  <a:srgbClr val="0070C0"/>
                </a:solidFill>
              </a:rPr>
              <a:t>+ 1</a:t>
            </a:r>
          </a:p>
        </p:txBody>
      </p:sp>
      <p:sp>
        <p:nvSpPr>
          <p:cNvPr id="49" name="Down Arrow 48">
            <a:extLst>
              <a:ext uri="{FF2B5EF4-FFF2-40B4-BE49-F238E27FC236}">
                <a16:creationId xmlns:a16="http://schemas.microsoft.com/office/drawing/2014/main" id="{AB7FE122-26DC-5A4F-B83C-6F5672AD4802}"/>
              </a:ext>
            </a:extLst>
          </p:cNvPr>
          <p:cNvSpPr/>
          <p:nvPr/>
        </p:nvSpPr>
        <p:spPr>
          <a:xfrm rot="10800000">
            <a:off x="6772220" y="2458280"/>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TextBox 6">
            <a:extLst>
              <a:ext uri="{FF2B5EF4-FFF2-40B4-BE49-F238E27FC236}">
                <a16:creationId xmlns:a16="http://schemas.microsoft.com/office/drawing/2014/main" id="{80B16317-8BA5-C342-BBB9-29C61EB63AFC}"/>
              </a:ext>
            </a:extLst>
          </p:cNvPr>
          <p:cNvSpPr txBox="1"/>
          <p:nvPr/>
        </p:nvSpPr>
        <p:spPr>
          <a:xfrm>
            <a:off x="8719481" y="2556487"/>
            <a:ext cx="3062057" cy="1200329"/>
          </a:xfrm>
          <a:prstGeom prst="rect">
            <a:avLst/>
          </a:prstGeom>
          <a:noFill/>
        </p:spPr>
        <p:txBody>
          <a:bodyPr wrap="none" rtlCol="0">
            <a:spAutoFit/>
          </a:bodyPr>
          <a:lstStyle/>
          <a:p>
            <a:pPr algn="ctr"/>
            <a:r>
              <a:rPr lang="en-US" sz="2400" dirty="0">
                <a:solidFill>
                  <a:srgbClr val="FF0000"/>
                </a:solidFill>
              </a:rPr>
              <a:t>0b..00001</a:t>
            </a:r>
            <a:r>
              <a:rPr lang="en-US" sz="2400" dirty="0">
                <a:solidFill>
                  <a:srgbClr val="7030A0"/>
                </a:solidFill>
              </a:rPr>
              <a:t>00</a:t>
            </a:r>
          </a:p>
          <a:p>
            <a:r>
              <a:rPr lang="en-US" sz="2400" dirty="0">
                <a:solidFill>
                  <a:srgbClr val="7030A0"/>
                </a:solidFill>
              </a:rPr>
              <a:t>Notice: word aligned!</a:t>
            </a:r>
          </a:p>
          <a:p>
            <a:r>
              <a:rPr lang="en-US" sz="2400" dirty="0">
                <a:solidFill>
                  <a:srgbClr val="7030A0"/>
                </a:solidFill>
              </a:rPr>
              <a:t>(last two bits are 0's)</a:t>
            </a:r>
          </a:p>
        </p:txBody>
      </p:sp>
      <p:grpSp>
        <p:nvGrpSpPr>
          <p:cNvPr id="50" name="Group 49">
            <a:extLst>
              <a:ext uri="{FF2B5EF4-FFF2-40B4-BE49-F238E27FC236}">
                <a16:creationId xmlns:a16="http://schemas.microsoft.com/office/drawing/2014/main" id="{EA06C025-92F7-D74F-9181-8425F05BE4A4}"/>
              </a:ext>
            </a:extLst>
          </p:cNvPr>
          <p:cNvGrpSpPr/>
          <p:nvPr/>
        </p:nvGrpSpPr>
        <p:grpSpPr>
          <a:xfrm>
            <a:off x="-172698" y="1053524"/>
            <a:ext cx="2468598" cy="4297145"/>
            <a:chOff x="8661113" y="2565170"/>
            <a:chExt cx="2468598" cy="4297145"/>
          </a:xfrm>
        </p:grpSpPr>
        <p:sp>
          <p:nvSpPr>
            <p:cNvPr id="51" name="Rectangle 50">
              <a:extLst>
                <a:ext uri="{FF2B5EF4-FFF2-40B4-BE49-F238E27FC236}">
                  <a16:creationId xmlns:a16="http://schemas.microsoft.com/office/drawing/2014/main" id="{BFDD3E57-A979-5243-8C62-EA47BB7EA4F1}"/>
                </a:ext>
              </a:extLst>
            </p:cNvPr>
            <p:cNvSpPr/>
            <p:nvPr/>
          </p:nvSpPr>
          <p:spPr>
            <a:xfrm>
              <a:off x="9100665" y="5518775"/>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..00000000</a:t>
              </a:r>
            </a:p>
          </p:txBody>
        </p:sp>
        <p:sp>
          <p:nvSpPr>
            <p:cNvPr id="52" name="Rectangle 51">
              <a:extLst>
                <a:ext uri="{FF2B5EF4-FFF2-40B4-BE49-F238E27FC236}">
                  <a16:creationId xmlns:a16="http://schemas.microsoft.com/office/drawing/2014/main" id="{93FA8CB6-8141-B941-BF75-E3C984D477DC}"/>
                </a:ext>
              </a:extLst>
            </p:cNvPr>
            <p:cNvSpPr/>
            <p:nvPr/>
          </p:nvSpPr>
          <p:spPr>
            <a:xfrm>
              <a:off x="9100665" y="5142658"/>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..00000001</a:t>
              </a:r>
            </a:p>
          </p:txBody>
        </p:sp>
        <p:sp>
          <p:nvSpPr>
            <p:cNvPr id="53" name="TextBox 52">
              <a:extLst>
                <a:ext uri="{FF2B5EF4-FFF2-40B4-BE49-F238E27FC236}">
                  <a16:creationId xmlns:a16="http://schemas.microsoft.com/office/drawing/2014/main" id="{03EF2DF1-017B-4242-A572-2B4FA9308739}"/>
                </a:ext>
              </a:extLst>
            </p:cNvPr>
            <p:cNvSpPr txBox="1"/>
            <p:nvPr/>
          </p:nvSpPr>
          <p:spPr>
            <a:xfrm>
              <a:off x="8661113" y="5938985"/>
              <a:ext cx="2468598" cy="923330"/>
            </a:xfrm>
            <a:prstGeom prst="rect">
              <a:avLst/>
            </a:prstGeom>
            <a:noFill/>
          </p:spPr>
          <p:txBody>
            <a:bodyPr wrap="square" rtlCol="0">
              <a:spAutoFit/>
            </a:bodyPr>
            <a:lstStyle/>
            <a:p>
              <a:pPr algn="ctr"/>
              <a:r>
                <a:rPr lang="en-US" b="1" dirty="0">
                  <a:solidFill>
                    <a:srgbClr val="00B050"/>
                  </a:solidFill>
                </a:rPr>
                <a:t>n-bit</a:t>
              </a:r>
              <a:r>
                <a:rPr lang="en-US" dirty="0">
                  <a:solidFill>
                    <a:srgbClr val="00B050"/>
                  </a:solidFill>
                </a:rPr>
                <a:t> Memory</a:t>
              </a:r>
            </a:p>
            <a:p>
              <a:pPr algn="ctr"/>
              <a:r>
                <a:rPr lang="en-US" dirty="0">
                  <a:solidFill>
                    <a:srgbClr val="00B050"/>
                  </a:solidFill>
                </a:rPr>
                <a:t>Address</a:t>
              </a:r>
            </a:p>
            <a:p>
              <a:pPr algn="ctr"/>
              <a:r>
                <a:rPr lang="en-US" dirty="0">
                  <a:solidFill>
                    <a:srgbClr val="00B050"/>
                  </a:solidFill>
                </a:rPr>
                <a:t>binary</a:t>
              </a:r>
            </a:p>
          </p:txBody>
        </p:sp>
        <p:sp>
          <p:nvSpPr>
            <p:cNvPr id="54" name="Rectangle 53">
              <a:extLst>
                <a:ext uri="{FF2B5EF4-FFF2-40B4-BE49-F238E27FC236}">
                  <a16:creationId xmlns:a16="http://schemas.microsoft.com/office/drawing/2014/main" id="{30DDD927-9BAC-4D45-86A6-9FA8CBDBB816}"/>
                </a:ext>
              </a:extLst>
            </p:cNvPr>
            <p:cNvSpPr/>
            <p:nvPr/>
          </p:nvSpPr>
          <p:spPr>
            <a:xfrm>
              <a:off x="9100665" y="4784627"/>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..00000010</a:t>
              </a:r>
            </a:p>
          </p:txBody>
        </p:sp>
        <p:sp>
          <p:nvSpPr>
            <p:cNvPr id="55" name="Rectangle 54">
              <a:extLst>
                <a:ext uri="{FF2B5EF4-FFF2-40B4-BE49-F238E27FC236}">
                  <a16:creationId xmlns:a16="http://schemas.microsoft.com/office/drawing/2014/main" id="{0841DC85-8F7A-FD48-B0D7-8D661260D492}"/>
                </a:ext>
              </a:extLst>
            </p:cNvPr>
            <p:cNvSpPr/>
            <p:nvPr/>
          </p:nvSpPr>
          <p:spPr>
            <a:xfrm>
              <a:off x="9100665" y="441342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..00000011</a:t>
              </a:r>
            </a:p>
          </p:txBody>
        </p:sp>
        <p:sp>
          <p:nvSpPr>
            <p:cNvPr id="56" name="Rectangle 55">
              <a:extLst>
                <a:ext uri="{FF2B5EF4-FFF2-40B4-BE49-F238E27FC236}">
                  <a16:creationId xmlns:a16="http://schemas.microsoft.com/office/drawing/2014/main" id="{8EBCDB03-0FC5-0544-80C7-9B8CDA5812A3}"/>
                </a:ext>
              </a:extLst>
            </p:cNvPr>
            <p:cNvSpPr/>
            <p:nvPr/>
          </p:nvSpPr>
          <p:spPr>
            <a:xfrm>
              <a:off x="9100665" y="4037309"/>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a:t>
              </a:r>
              <a:r>
                <a:rPr lang="en-US" b="1" dirty="0">
                  <a:solidFill>
                    <a:srgbClr val="FF0000"/>
                  </a:solidFill>
                  <a:latin typeface="Courier New" panose="02070309020205020404" pitchFamily="49" charset="0"/>
                  <a:cs typeface="Courier New" panose="02070309020205020404" pitchFamily="49" charset="0"/>
                </a:rPr>
                <a:t>000001</a:t>
              </a:r>
              <a:r>
                <a:rPr lang="en-US" b="1" dirty="0">
                  <a:solidFill>
                    <a:srgbClr val="7030A0"/>
                  </a:solidFill>
                  <a:latin typeface="Courier New" panose="02070309020205020404" pitchFamily="49" charset="0"/>
                  <a:cs typeface="Courier New" panose="02070309020205020404" pitchFamily="49" charset="0"/>
                </a:rPr>
                <a:t>00</a:t>
              </a:r>
            </a:p>
          </p:txBody>
        </p:sp>
        <p:sp>
          <p:nvSpPr>
            <p:cNvPr id="57" name="Rectangle 56">
              <a:extLst>
                <a:ext uri="{FF2B5EF4-FFF2-40B4-BE49-F238E27FC236}">
                  <a16:creationId xmlns:a16="http://schemas.microsoft.com/office/drawing/2014/main" id="{034404F1-9DF7-9740-8C1B-16997E668804}"/>
                </a:ext>
              </a:extLst>
            </p:cNvPr>
            <p:cNvSpPr/>
            <p:nvPr/>
          </p:nvSpPr>
          <p:spPr>
            <a:xfrm>
              <a:off x="9100665" y="3685572"/>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..00000101</a:t>
              </a:r>
            </a:p>
          </p:txBody>
        </p:sp>
        <p:sp>
          <p:nvSpPr>
            <p:cNvPr id="58" name="Rectangle 57">
              <a:extLst>
                <a:ext uri="{FF2B5EF4-FFF2-40B4-BE49-F238E27FC236}">
                  <a16:creationId xmlns:a16="http://schemas.microsoft.com/office/drawing/2014/main" id="{8120B7C2-4E23-4741-8C1C-B6D0DADDC5E7}"/>
                </a:ext>
              </a:extLst>
            </p:cNvPr>
            <p:cNvSpPr/>
            <p:nvPr/>
          </p:nvSpPr>
          <p:spPr>
            <a:xfrm>
              <a:off x="9100665" y="3316417"/>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..00000110</a:t>
              </a:r>
            </a:p>
          </p:txBody>
        </p:sp>
        <p:sp>
          <p:nvSpPr>
            <p:cNvPr id="59" name="Rectangle 58">
              <a:extLst>
                <a:ext uri="{FF2B5EF4-FFF2-40B4-BE49-F238E27FC236}">
                  <a16:creationId xmlns:a16="http://schemas.microsoft.com/office/drawing/2014/main" id="{C5E4E955-F178-3A40-B73A-B4A1322A91DE}"/>
                </a:ext>
              </a:extLst>
            </p:cNvPr>
            <p:cNvSpPr/>
            <p:nvPr/>
          </p:nvSpPr>
          <p:spPr>
            <a:xfrm>
              <a:off x="9100665" y="2940300"/>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..00000111</a:t>
              </a:r>
            </a:p>
          </p:txBody>
        </p:sp>
        <p:sp>
          <p:nvSpPr>
            <p:cNvPr id="62" name="Up Arrow 61">
              <a:extLst>
                <a:ext uri="{FF2B5EF4-FFF2-40B4-BE49-F238E27FC236}">
                  <a16:creationId xmlns:a16="http://schemas.microsoft.com/office/drawing/2014/main" id="{74A5ACEC-EB3F-D048-9CFC-2C1D9A226010}"/>
                </a:ext>
              </a:extLst>
            </p:cNvPr>
            <p:cNvSpPr/>
            <p:nvPr/>
          </p:nvSpPr>
          <p:spPr>
            <a:xfrm>
              <a:off x="9882289" y="2565170"/>
              <a:ext cx="235635" cy="357647"/>
            </a:xfrm>
            <a:prstGeom prst="up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8FCF2C2F-633D-7540-916D-76DB6AA587B4}"/>
              </a:ext>
            </a:extLst>
          </p:cNvPr>
          <p:cNvGrpSpPr/>
          <p:nvPr/>
        </p:nvGrpSpPr>
        <p:grpSpPr>
          <a:xfrm>
            <a:off x="1610641" y="992465"/>
            <a:ext cx="1694763" cy="3964642"/>
            <a:chOff x="10459173" y="2508975"/>
            <a:chExt cx="1694763" cy="3964642"/>
          </a:xfrm>
        </p:grpSpPr>
        <p:sp>
          <p:nvSpPr>
            <p:cNvPr id="64" name="TextBox 63">
              <a:extLst>
                <a:ext uri="{FF2B5EF4-FFF2-40B4-BE49-F238E27FC236}">
                  <a16:creationId xmlns:a16="http://schemas.microsoft.com/office/drawing/2014/main" id="{17DCDDBB-66E0-9B48-9131-B6703BB795C1}"/>
                </a:ext>
              </a:extLst>
            </p:cNvPr>
            <p:cNvSpPr txBox="1"/>
            <p:nvPr/>
          </p:nvSpPr>
          <p:spPr>
            <a:xfrm>
              <a:off x="10634563" y="5481831"/>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01010101</a:t>
              </a:r>
            </a:p>
          </p:txBody>
        </p:sp>
        <p:sp>
          <p:nvSpPr>
            <p:cNvPr id="65" name="TextBox 64">
              <a:extLst>
                <a:ext uri="{FF2B5EF4-FFF2-40B4-BE49-F238E27FC236}">
                  <a16:creationId xmlns:a16="http://schemas.microsoft.com/office/drawing/2014/main" id="{8B0C591F-3E1F-5F43-AE82-582AE39DE0D8}"/>
                </a:ext>
              </a:extLst>
            </p:cNvPr>
            <p:cNvSpPr txBox="1"/>
            <p:nvPr/>
          </p:nvSpPr>
          <p:spPr>
            <a:xfrm>
              <a:off x="10625028" y="5123800"/>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10101010</a:t>
              </a:r>
            </a:p>
          </p:txBody>
        </p:sp>
        <p:sp>
          <p:nvSpPr>
            <p:cNvPr id="66" name="TextBox 65">
              <a:extLst>
                <a:ext uri="{FF2B5EF4-FFF2-40B4-BE49-F238E27FC236}">
                  <a16:creationId xmlns:a16="http://schemas.microsoft.com/office/drawing/2014/main" id="{635CF544-D423-3D45-9A92-417A4444C0A8}"/>
                </a:ext>
              </a:extLst>
            </p:cNvPr>
            <p:cNvSpPr txBox="1"/>
            <p:nvPr/>
          </p:nvSpPr>
          <p:spPr>
            <a:xfrm>
              <a:off x="10625028" y="4753761"/>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01010101</a:t>
              </a:r>
            </a:p>
          </p:txBody>
        </p:sp>
        <p:sp>
          <p:nvSpPr>
            <p:cNvPr id="67" name="TextBox 66">
              <a:extLst>
                <a:ext uri="{FF2B5EF4-FFF2-40B4-BE49-F238E27FC236}">
                  <a16:creationId xmlns:a16="http://schemas.microsoft.com/office/drawing/2014/main" id="{2C87250F-CEC4-0C49-A7BA-99555C68F716}"/>
                </a:ext>
              </a:extLst>
            </p:cNvPr>
            <p:cNvSpPr txBox="1"/>
            <p:nvPr/>
          </p:nvSpPr>
          <p:spPr>
            <a:xfrm>
              <a:off x="10625028" y="4384429"/>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10101010</a:t>
              </a:r>
            </a:p>
          </p:txBody>
        </p:sp>
        <p:sp>
          <p:nvSpPr>
            <p:cNvPr id="68" name="TextBox 67">
              <a:extLst>
                <a:ext uri="{FF2B5EF4-FFF2-40B4-BE49-F238E27FC236}">
                  <a16:creationId xmlns:a16="http://schemas.microsoft.com/office/drawing/2014/main" id="{17E95A68-9488-8B40-B2BA-A9D68D2393BA}"/>
                </a:ext>
              </a:extLst>
            </p:cNvPr>
            <p:cNvSpPr txBox="1"/>
            <p:nvPr/>
          </p:nvSpPr>
          <p:spPr>
            <a:xfrm>
              <a:off x="10625028" y="4014390"/>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01010101</a:t>
              </a:r>
            </a:p>
          </p:txBody>
        </p:sp>
        <p:sp>
          <p:nvSpPr>
            <p:cNvPr id="69" name="TextBox 68">
              <a:extLst>
                <a:ext uri="{FF2B5EF4-FFF2-40B4-BE49-F238E27FC236}">
                  <a16:creationId xmlns:a16="http://schemas.microsoft.com/office/drawing/2014/main" id="{54F14C23-D045-0645-A796-5049981A1B61}"/>
                </a:ext>
              </a:extLst>
            </p:cNvPr>
            <p:cNvSpPr txBox="1"/>
            <p:nvPr/>
          </p:nvSpPr>
          <p:spPr>
            <a:xfrm>
              <a:off x="10632554" y="3645412"/>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10101010</a:t>
              </a:r>
            </a:p>
          </p:txBody>
        </p:sp>
        <p:sp>
          <p:nvSpPr>
            <p:cNvPr id="70" name="TextBox 69">
              <a:extLst>
                <a:ext uri="{FF2B5EF4-FFF2-40B4-BE49-F238E27FC236}">
                  <a16:creationId xmlns:a16="http://schemas.microsoft.com/office/drawing/2014/main" id="{B018F926-B479-A647-9542-4EC2BCC39934}"/>
                </a:ext>
              </a:extLst>
            </p:cNvPr>
            <p:cNvSpPr txBox="1"/>
            <p:nvPr/>
          </p:nvSpPr>
          <p:spPr>
            <a:xfrm>
              <a:off x="10625028" y="3281731"/>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01010101</a:t>
              </a:r>
            </a:p>
          </p:txBody>
        </p:sp>
        <p:sp>
          <p:nvSpPr>
            <p:cNvPr id="71" name="TextBox 70">
              <a:extLst>
                <a:ext uri="{FF2B5EF4-FFF2-40B4-BE49-F238E27FC236}">
                  <a16:creationId xmlns:a16="http://schemas.microsoft.com/office/drawing/2014/main" id="{B8BFFAA3-4C4A-B743-BB39-B39A2C07966B}"/>
                </a:ext>
              </a:extLst>
            </p:cNvPr>
            <p:cNvSpPr txBox="1"/>
            <p:nvPr/>
          </p:nvSpPr>
          <p:spPr>
            <a:xfrm>
              <a:off x="10640505" y="2905334"/>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10101010</a:t>
              </a:r>
            </a:p>
          </p:txBody>
        </p:sp>
        <p:sp>
          <p:nvSpPr>
            <p:cNvPr id="72" name="TextBox 71">
              <a:extLst>
                <a:ext uri="{FF2B5EF4-FFF2-40B4-BE49-F238E27FC236}">
                  <a16:creationId xmlns:a16="http://schemas.microsoft.com/office/drawing/2014/main" id="{35239425-B752-014D-B06C-681404F39AEC}"/>
                </a:ext>
              </a:extLst>
            </p:cNvPr>
            <p:cNvSpPr txBox="1"/>
            <p:nvPr/>
          </p:nvSpPr>
          <p:spPr>
            <a:xfrm>
              <a:off x="10459173" y="6104285"/>
              <a:ext cx="1619237" cy="369332"/>
            </a:xfrm>
            <a:prstGeom prst="rect">
              <a:avLst/>
            </a:prstGeom>
            <a:noFill/>
          </p:spPr>
          <p:txBody>
            <a:bodyPr wrap="square" rtlCol="0">
              <a:spAutoFit/>
            </a:bodyPr>
            <a:lstStyle/>
            <a:p>
              <a:pPr algn="ctr"/>
              <a:r>
                <a:rPr lang="en-US" dirty="0">
                  <a:solidFill>
                    <a:schemeClr val="accent5"/>
                  </a:solidFill>
                </a:rPr>
                <a:t>1 byte </a:t>
              </a:r>
            </a:p>
          </p:txBody>
        </p:sp>
        <p:sp>
          <p:nvSpPr>
            <p:cNvPr id="74" name="Right Brace 73">
              <a:extLst>
                <a:ext uri="{FF2B5EF4-FFF2-40B4-BE49-F238E27FC236}">
                  <a16:creationId xmlns:a16="http://schemas.microsoft.com/office/drawing/2014/main" id="{AE088B83-D6B2-5F46-8034-B52C8014524B}"/>
                </a:ext>
              </a:extLst>
            </p:cNvPr>
            <p:cNvSpPr/>
            <p:nvPr/>
          </p:nvSpPr>
          <p:spPr>
            <a:xfrm rot="5400000">
              <a:off x="11074196" y="5384978"/>
              <a:ext cx="396719" cy="1280006"/>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5" name="TextBox 74">
              <a:extLst>
                <a:ext uri="{FF2B5EF4-FFF2-40B4-BE49-F238E27FC236}">
                  <a16:creationId xmlns:a16="http://schemas.microsoft.com/office/drawing/2014/main" id="{81707C1A-3925-1F4D-AB31-BA3E056F7589}"/>
                </a:ext>
              </a:extLst>
            </p:cNvPr>
            <p:cNvSpPr txBox="1"/>
            <p:nvPr/>
          </p:nvSpPr>
          <p:spPr>
            <a:xfrm>
              <a:off x="10534699" y="2508975"/>
              <a:ext cx="1619237" cy="369332"/>
            </a:xfrm>
            <a:prstGeom prst="rect">
              <a:avLst/>
            </a:prstGeom>
            <a:noFill/>
          </p:spPr>
          <p:txBody>
            <a:bodyPr wrap="square" rtlCol="0">
              <a:spAutoFit/>
            </a:bodyPr>
            <a:lstStyle/>
            <a:p>
              <a:pPr algn="ctr"/>
              <a:r>
                <a:rPr lang="en-US" dirty="0">
                  <a:solidFill>
                    <a:schemeClr val="accent5"/>
                  </a:solidFill>
                </a:rPr>
                <a:t>contents</a:t>
              </a:r>
            </a:p>
          </p:txBody>
        </p:sp>
      </p:grpSp>
      <p:sp>
        <p:nvSpPr>
          <p:cNvPr id="10" name="Right Brace 9">
            <a:extLst>
              <a:ext uri="{FF2B5EF4-FFF2-40B4-BE49-F238E27FC236}">
                <a16:creationId xmlns:a16="http://schemas.microsoft.com/office/drawing/2014/main" id="{C46FB976-C58B-F547-9A6D-14E7FA2C638F}"/>
              </a:ext>
            </a:extLst>
          </p:cNvPr>
          <p:cNvSpPr/>
          <p:nvPr/>
        </p:nvSpPr>
        <p:spPr>
          <a:xfrm>
            <a:off x="3079505" y="1388118"/>
            <a:ext cx="719360" cy="1479094"/>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Right Arrow 10">
            <a:extLst>
              <a:ext uri="{FF2B5EF4-FFF2-40B4-BE49-F238E27FC236}">
                <a16:creationId xmlns:a16="http://schemas.microsoft.com/office/drawing/2014/main" id="{35C7ED90-B38B-4944-9F8D-EA5D4B8BEE06}"/>
              </a:ext>
            </a:extLst>
          </p:cNvPr>
          <p:cNvSpPr/>
          <p:nvPr/>
        </p:nvSpPr>
        <p:spPr>
          <a:xfrm>
            <a:off x="3834277" y="1974027"/>
            <a:ext cx="921327" cy="26944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B8AB4C9-3932-CB48-82B2-000D32AC00FB}"/>
              </a:ext>
            </a:extLst>
          </p:cNvPr>
          <p:cNvSpPr txBox="1"/>
          <p:nvPr/>
        </p:nvSpPr>
        <p:spPr>
          <a:xfrm>
            <a:off x="3542461" y="2695553"/>
            <a:ext cx="1069312" cy="923330"/>
          </a:xfrm>
          <a:prstGeom prst="rect">
            <a:avLst/>
          </a:prstGeom>
          <a:solidFill>
            <a:schemeClr val="accent4">
              <a:lumMod val="20000"/>
              <a:lumOff val="80000"/>
            </a:schemeClr>
          </a:solidFill>
          <a:ln w="25400">
            <a:solidFill>
              <a:srgbClr val="0070C0"/>
            </a:solidFill>
          </a:ln>
        </p:spPr>
        <p:txBody>
          <a:bodyPr wrap="square" rtlCol="0">
            <a:spAutoFit/>
          </a:bodyPr>
          <a:lstStyle/>
          <a:p>
            <a:pPr algn="ctr"/>
            <a:r>
              <a:rPr lang="en-US" dirty="0">
                <a:solidFill>
                  <a:srgbClr val="0070C0"/>
                </a:solidFill>
              </a:rPr>
              <a:t>X starting address</a:t>
            </a:r>
          </a:p>
        </p:txBody>
      </p:sp>
      <p:sp>
        <p:nvSpPr>
          <p:cNvPr id="5" name="Left Arrow 4">
            <a:extLst>
              <a:ext uri="{FF2B5EF4-FFF2-40B4-BE49-F238E27FC236}">
                <a16:creationId xmlns:a16="http://schemas.microsoft.com/office/drawing/2014/main" id="{372E495D-97A8-FF4C-A4C4-4D6FCE524F98}"/>
              </a:ext>
            </a:extLst>
          </p:cNvPr>
          <p:cNvSpPr/>
          <p:nvPr/>
        </p:nvSpPr>
        <p:spPr>
          <a:xfrm>
            <a:off x="3079505" y="2720479"/>
            <a:ext cx="451799" cy="131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5935804B-B60B-DA41-A9E5-0919401DAC6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8" name="TextBox 7">
            <a:extLst>
              <a:ext uri="{FF2B5EF4-FFF2-40B4-BE49-F238E27FC236}">
                <a16:creationId xmlns:a16="http://schemas.microsoft.com/office/drawing/2014/main" id="{41D565AB-54CE-F445-B5CC-C72843F17CE5}"/>
              </a:ext>
            </a:extLst>
          </p:cNvPr>
          <p:cNvSpPr txBox="1"/>
          <p:nvPr/>
        </p:nvSpPr>
        <p:spPr>
          <a:xfrm>
            <a:off x="5091778" y="743574"/>
            <a:ext cx="2416046" cy="800219"/>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sz="2800" dirty="0">
                <a:solidFill>
                  <a:srgbClr val="0070C0"/>
                </a:solidFill>
              </a:rPr>
              <a:t>x = x + 1</a:t>
            </a:r>
          </a:p>
          <a:p>
            <a:r>
              <a:rPr lang="en-US" dirty="0">
                <a:solidFill>
                  <a:srgbClr val="0070C0"/>
                </a:solidFill>
              </a:rPr>
              <a:t>Where x is in memory</a:t>
            </a:r>
            <a:endParaRPr lang="en-US" sz="1600" dirty="0">
              <a:solidFill>
                <a:srgbClr val="0070C0"/>
              </a:solidFill>
            </a:endParaRPr>
          </a:p>
        </p:txBody>
      </p:sp>
      <p:sp>
        <p:nvSpPr>
          <p:cNvPr id="9" name="TextBox 8">
            <a:extLst>
              <a:ext uri="{FF2B5EF4-FFF2-40B4-BE49-F238E27FC236}">
                <a16:creationId xmlns:a16="http://schemas.microsoft.com/office/drawing/2014/main" id="{EC171F64-8086-E0FE-2EB0-02F6826350CD}"/>
              </a:ext>
            </a:extLst>
          </p:cNvPr>
          <p:cNvSpPr txBox="1"/>
          <p:nvPr/>
        </p:nvSpPr>
        <p:spPr>
          <a:xfrm>
            <a:off x="9225228" y="1252731"/>
            <a:ext cx="2050561" cy="461665"/>
          </a:xfrm>
          <a:prstGeom prst="rect">
            <a:avLst/>
          </a:prstGeom>
          <a:noFill/>
        </p:spPr>
        <p:txBody>
          <a:bodyPr wrap="none" rtlCol="0">
            <a:spAutoFit/>
          </a:bodyPr>
          <a:lstStyle/>
          <a:p>
            <a:r>
              <a:rPr lang="en-US" sz="2400" dirty="0">
                <a:solidFill>
                  <a:srgbClr val="0070C0"/>
                </a:solidFill>
              </a:rPr>
              <a:t>r1 is a pointer</a:t>
            </a:r>
          </a:p>
        </p:txBody>
      </p:sp>
    </p:spTree>
    <p:extLst>
      <p:ext uri="{BB962C8B-B14F-4D97-AF65-F5344CB8AC3E}">
        <p14:creationId xmlns:p14="http://schemas.microsoft.com/office/powerpoint/2010/main" val="339248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2" grpId="0" animBg="1"/>
      <p:bldP spid="6" grpId="0"/>
      <p:bldP spid="49" grpId="0" animBg="1"/>
      <p:bldP spid="40"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F52C8B-D8B2-3E4D-9FBC-75E40F715860}"/>
              </a:ext>
            </a:extLst>
          </p:cNvPr>
          <p:cNvSpPr>
            <a:spLocks noGrp="1"/>
          </p:cNvSpPr>
          <p:nvPr>
            <p:ph sz="quarter" idx="15"/>
          </p:nvPr>
        </p:nvSpPr>
        <p:spPr>
          <a:xfrm>
            <a:off x="675705" y="2079299"/>
            <a:ext cx="11003151" cy="4317660"/>
          </a:xfrm>
          <a:solidFill>
            <a:schemeClr val="accent4">
              <a:lumMod val="20000"/>
              <a:lumOff val="80000"/>
            </a:schemeClr>
          </a:solidFill>
          <a:ln>
            <a:solidFill>
              <a:srgbClr val="0070C0"/>
            </a:solidFill>
          </a:ln>
        </p:spPr>
        <p:txBody>
          <a:bodyPr/>
          <a:lstStyle/>
          <a:p>
            <a:pPr>
              <a:lnSpc>
                <a:spcPct val="100000"/>
              </a:lnSpc>
              <a:defRPr/>
            </a:pPr>
            <a:r>
              <a:rPr lang="en-US" sz="2200" b="1" kern="0" dirty="0">
                <a:solidFill>
                  <a:srgbClr val="0070C0"/>
                </a:solidFill>
                <a:ea typeface="ＭＳ Ｐゴシック" charset="0"/>
                <a:cs typeface="Courier New" panose="02070309020205020404" pitchFamily="49" charset="0"/>
              </a:rPr>
              <a:t>Function Call Spec</a:t>
            </a:r>
            <a:r>
              <a:rPr lang="en-US" sz="2200" kern="0" dirty="0">
                <a:solidFill>
                  <a:srgbClr val="0070C0"/>
                </a:solidFill>
                <a:ea typeface="ＭＳ Ｐゴシック" charset="0"/>
                <a:cs typeface="Courier New" panose="02070309020205020404" pitchFamily="49" charset="0"/>
              </a:rPr>
              <a:t>:</a:t>
            </a:r>
          </a:p>
          <a:p>
            <a:pPr marL="0" indent="0">
              <a:lnSpc>
                <a:spcPct val="100000"/>
              </a:lnSpc>
              <a:buNone/>
              <a:defRPr/>
            </a:pPr>
            <a:r>
              <a:rPr lang="en-US" sz="2200" kern="0" dirty="0">
                <a:solidFill>
                  <a:srgbClr val="0070C0"/>
                </a:solidFill>
                <a:ea typeface="ＭＳ Ｐゴシック" charset="0"/>
                <a:cs typeface="Courier New" panose="02070309020205020404" pitchFamily="49" charset="0"/>
              </a:rPr>
              <a:t>	 </a:t>
            </a:r>
            <a:r>
              <a:rPr lang="en-US" sz="2200" kern="0" dirty="0">
                <a:solidFill>
                  <a:srgbClr val="FF0000"/>
                </a:solidFill>
                <a:ea typeface="ＭＳ Ｐゴシック" charset="0"/>
                <a:cs typeface="Courier New" panose="02070309020205020404" pitchFamily="49" charset="0"/>
              </a:rPr>
              <a:t>Preserved registers </a:t>
            </a:r>
            <a:r>
              <a:rPr lang="en-US" sz="2200" b="1" kern="0" dirty="0">
                <a:solidFill>
                  <a:srgbClr val="FF0000"/>
                </a:solidFill>
                <a:ea typeface="ＭＳ Ｐゴシック" charset="0"/>
                <a:cs typeface="Courier New" panose="02070309020205020404" pitchFamily="49" charset="0"/>
              </a:rPr>
              <a:t>will not be changed </a:t>
            </a:r>
            <a:r>
              <a:rPr lang="en-US" sz="2200" kern="0" dirty="0">
                <a:solidFill>
                  <a:srgbClr val="FF0000"/>
                </a:solidFill>
                <a:ea typeface="ＭＳ Ｐゴシック" charset="0"/>
                <a:cs typeface="Courier New" panose="02070309020205020404" pitchFamily="49" charset="0"/>
              </a:rPr>
              <a:t>by any function you call</a:t>
            </a:r>
          </a:p>
          <a:p>
            <a:pPr marL="342900" indent="-342900">
              <a:lnSpc>
                <a:spcPct val="100000"/>
              </a:lnSpc>
              <a:defRPr/>
            </a:pPr>
            <a:r>
              <a:rPr lang="en-US" sz="2200" b="1" kern="0" dirty="0">
                <a:solidFill>
                  <a:srgbClr val="0070C0"/>
                </a:solidFill>
                <a:ea typeface="ＭＳ Ｐゴシック" charset="0"/>
                <a:cs typeface="Courier New" panose="02070309020205020404" pitchFamily="49" charset="0"/>
              </a:rPr>
              <a:t>Interpretation</a:t>
            </a:r>
            <a:r>
              <a:rPr lang="en-US" sz="2200" kern="0" dirty="0">
                <a:ea typeface="ＭＳ Ｐゴシック" charset="0"/>
                <a:cs typeface="Courier New" panose="02070309020205020404" pitchFamily="49" charset="0"/>
              </a:rPr>
              <a:t>: Any value you have in a </a:t>
            </a:r>
            <a:r>
              <a:rPr lang="en-US" sz="2200" kern="0" dirty="0">
                <a:solidFill>
                  <a:srgbClr val="0070C0"/>
                </a:solidFill>
                <a:ea typeface="ＭＳ Ｐゴシック" charset="0"/>
                <a:cs typeface="Courier New" panose="02070309020205020404" pitchFamily="49" charset="0"/>
              </a:rPr>
              <a:t>preserved register before a function call </a:t>
            </a:r>
            <a:r>
              <a:rPr lang="en-US" sz="2200" b="1" kern="0" dirty="0">
                <a:ea typeface="ＭＳ Ｐゴシック" charset="0"/>
                <a:cs typeface="Courier New" panose="02070309020205020404" pitchFamily="49" charset="0"/>
              </a:rPr>
              <a:t>will still be there after the function returns</a:t>
            </a:r>
            <a:r>
              <a:rPr lang="en-US" sz="2200" kern="0" dirty="0">
                <a:ea typeface="ＭＳ Ｐゴシック" charset="0"/>
                <a:cs typeface="Courier New" panose="02070309020205020404" pitchFamily="49" charset="0"/>
              </a:rPr>
              <a:t> </a:t>
            </a:r>
          </a:p>
          <a:p>
            <a:pPr marL="342900" indent="-342900">
              <a:lnSpc>
                <a:spcPct val="100000"/>
              </a:lnSpc>
              <a:defRPr/>
            </a:pPr>
            <a:r>
              <a:rPr lang="en-US" sz="2200" kern="0" dirty="0">
                <a:ea typeface="ＭＳ Ｐゴシック" charset="0"/>
                <a:cs typeface="Courier New" panose="02070309020205020404" pitchFamily="49" charset="0"/>
              </a:rPr>
              <a:t>Contents are “preserved” across function calls</a:t>
            </a:r>
          </a:p>
          <a:p>
            <a:pPr marL="0" indent="0">
              <a:lnSpc>
                <a:spcPct val="100000"/>
              </a:lnSpc>
              <a:buNone/>
              <a:defRPr/>
            </a:pPr>
            <a:r>
              <a:rPr lang="en-US" sz="2200" kern="0" dirty="0">
                <a:ea typeface="ＭＳ Ｐゴシック" charset="0"/>
                <a:cs typeface="Courier New" panose="02070309020205020404" pitchFamily="49" charset="0"/>
              </a:rPr>
              <a:t>If the function wants to use a preserved register it must:</a:t>
            </a:r>
          </a:p>
          <a:p>
            <a:pPr marL="457200" indent="-457200">
              <a:lnSpc>
                <a:spcPct val="100000"/>
              </a:lnSpc>
              <a:buFont typeface="+mj-lt"/>
              <a:buAutoNum type="arabicPeriod"/>
              <a:defRPr/>
            </a:pPr>
            <a:r>
              <a:rPr lang="en-US" sz="2200" i="1" kern="0" dirty="0">
                <a:solidFill>
                  <a:srgbClr val="0070C0"/>
                </a:solidFill>
                <a:ea typeface="ＭＳ Ｐゴシック" charset="0"/>
                <a:cs typeface="Courier New" panose="02070309020205020404" pitchFamily="49" charset="0"/>
              </a:rPr>
              <a:t>Save</a:t>
            </a:r>
            <a:r>
              <a:rPr lang="en-US" sz="2200" kern="0" dirty="0">
                <a:ea typeface="ＭＳ Ｐゴシック" charset="0"/>
                <a:cs typeface="Courier New" panose="02070309020205020404" pitchFamily="49" charset="0"/>
              </a:rPr>
              <a:t> the </a:t>
            </a:r>
            <a:r>
              <a:rPr lang="en-US" sz="2200" kern="0" dirty="0">
                <a:solidFill>
                  <a:srgbClr val="0070C0"/>
                </a:solidFill>
                <a:ea typeface="ＭＳ Ｐゴシック" charset="0"/>
                <a:cs typeface="Courier New" panose="02070309020205020404" pitchFamily="49" charset="0"/>
              </a:rPr>
              <a:t>value contained in the register </a:t>
            </a:r>
            <a:r>
              <a:rPr lang="en-US" sz="2200" kern="0" dirty="0">
                <a:ea typeface="ＭＳ Ｐゴシック" charset="0"/>
                <a:cs typeface="Courier New" panose="02070309020205020404" pitchFamily="49" charset="0"/>
              </a:rPr>
              <a:t>at </a:t>
            </a:r>
            <a:r>
              <a:rPr lang="en-US" sz="2200" kern="0" dirty="0">
                <a:solidFill>
                  <a:srgbClr val="0070C0"/>
                </a:solidFill>
                <a:ea typeface="ＭＳ Ｐゴシック" charset="0"/>
                <a:cs typeface="Courier New" panose="02070309020205020404" pitchFamily="49" charset="0"/>
              </a:rPr>
              <a:t>function entry</a:t>
            </a:r>
          </a:p>
          <a:p>
            <a:pPr marL="457200" indent="-457200">
              <a:lnSpc>
                <a:spcPct val="100000"/>
              </a:lnSpc>
              <a:buFont typeface="+mj-lt"/>
              <a:buAutoNum type="arabicPeriod"/>
              <a:defRPr/>
            </a:pPr>
            <a:r>
              <a:rPr lang="en-US" sz="2200" kern="0" dirty="0">
                <a:ea typeface="ＭＳ Ｐゴシック" charset="0"/>
                <a:cs typeface="Courier New" panose="02070309020205020404" pitchFamily="49" charset="0"/>
              </a:rPr>
              <a:t>Use the register in the body of the function</a:t>
            </a:r>
          </a:p>
          <a:p>
            <a:pPr marL="457200" indent="-457200">
              <a:lnSpc>
                <a:spcPct val="100000"/>
              </a:lnSpc>
              <a:buFont typeface="+mj-lt"/>
              <a:buAutoNum type="arabicPeriod"/>
              <a:defRPr/>
            </a:pPr>
            <a:r>
              <a:rPr lang="en-US" sz="2200" i="1" kern="0" dirty="0">
                <a:solidFill>
                  <a:srgbClr val="0070C0"/>
                </a:solidFill>
                <a:ea typeface="ＭＳ Ｐゴシック" charset="0"/>
                <a:cs typeface="Courier New" panose="02070309020205020404" pitchFamily="49" charset="0"/>
              </a:rPr>
              <a:t>Restore</a:t>
            </a:r>
            <a:r>
              <a:rPr lang="en-US" sz="2200" kern="0" dirty="0">
                <a:ea typeface="ＭＳ Ｐゴシック" charset="0"/>
                <a:cs typeface="Courier New" panose="02070309020205020404" pitchFamily="49" charset="0"/>
              </a:rPr>
              <a:t> the </a:t>
            </a:r>
            <a:r>
              <a:rPr lang="en-US" sz="2200" kern="0" dirty="0">
                <a:solidFill>
                  <a:srgbClr val="0070C0"/>
                </a:solidFill>
                <a:ea typeface="ＭＳ Ｐゴシック" charset="0"/>
                <a:cs typeface="Courier New" panose="02070309020205020404" pitchFamily="49" charset="0"/>
              </a:rPr>
              <a:t>original saved value </a:t>
            </a:r>
            <a:r>
              <a:rPr lang="en-US" sz="2200" kern="0" dirty="0">
                <a:ea typeface="ＭＳ Ｐゴシック" charset="0"/>
                <a:cs typeface="Courier New" panose="02070309020205020404" pitchFamily="49" charset="0"/>
              </a:rPr>
              <a:t>to the register at </a:t>
            </a:r>
            <a:r>
              <a:rPr lang="en-US" sz="2200" kern="0" dirty="0">
                <a:solidFill>
                  <a:srgbClr val="0070C0"/>
                </a:solidFill>
                <a:ea typeface="ＭＳ Ｐゴシック" charset="0"/>
                <a:cs typeface="Courier New" panose="02070309020205020404" pitchFamily="49" charset="0"/>
              </a:rPr>
              <a:t>function exit </a:t>
            </a:r>
            <a:r>
              <a:rPr lang="en-US" sz="2200" kern="0" dirty="0">
                <a:ea typeface="ＭＳ Ｐゴシック" charset="0"/>
                <a:cs typeface="Courier New" panose="02070309020205020404" pitchFamily="49" charset="0"/>
              </a:rPr>
              <a:t>(before returning to the caller)</a:t>
            </a:r>
          </a:p>
        </p:txBody>
      </p:sp>
      <p:sp>
        <p:nvSpPr>
          <p:cNvPr id="15362" name="Title 1"/>
          <p:cNvSpPr>
            <a:spLocks noGrp="1"/>
          </p:cNvSpPr>
          <p:nvPr>
            <p:ph type="title"/>
            <p:custDataLst>
              <p:tags r:id="rId1"/>
            </p:custDataLst>
          </p:nvPr>
        </p:nvSpPr>
        <p:spPr>
          <a:xfrm>
            <a:off x="533400" y="68463"/>
            <a:ext cx="12068782" cy="448483"/>
          </a:xfrm>
        </p:spPr>
        <p:txBody>
          <a:bodyPr/>
          <a:lstStyle/>
          <a:p>
            <a:r>
              <a:rPr lang="en-US" altLang="en-US" sz="2800" dirty="0"/>
              <a:t>Preserved Registers: Protocols for Use</a:t>
            </a:r>
          </a:p>
        </p:txBody>
      </p:sp>
      <p:graphicFrame>
        <p:nvGraphicFramePr>
          <p:cNvPr id="14" name="Table 13">
            <a:extLst>
              <a:ext uri="{FF2B5EF4-FFF2-40B4-BE49-F238E27FC236}">
                <a16:creationId xmlns:a16="http://schemas.microsoft.com/office/drawing/2014/main" id="{6D9AA400-DCA8-D343-A575-70238776613A}"/>
              </a:ext>
            </a:extLst>
          </p:cNvPr>
          <p:cNvGraphicFramePr>
            <a:graphicFrameLocks noGrp="1"/>
          </p:cNvGraphicFramePr>
          <p:nvPr/>
        </p:nvGraphicFramePr>
        <p:xfrm>
          <a:off x="533400" y="699096"/>
          <a:ext cx="10545843" cy="1198052"/>
        </p:xfrm>
        <a:graphic>
          <a:graphicData uri="http://schemas.openxmlformats.org/drawingml/2006/table">
            <a:tbl>
              <a:tblPr firstRow="1" firstCol="1" bandRow="1"/>
              <a:tblGrid>
                <a:gridCol w="1422329">
                  <a:extLst>
                    <a:ext uri="{9D8B030D-6E8A-4147-A177-3AD203B41FA5}">
                      <a16:colId xmlns:a16="http://schemas.microsoft.com/office/drawing/2014/main" val="20000"/>
                    </a:ext>
                  </a:extLst>
                </a:gridCol>
                <a:gridCol w="2332813">
                  <a:extLst>
                    <a:ext uri="{9D8B030D-6E8A-4147-A177-3AD203B41FA5}">
                      <a16:colId xmlns:a16="http://schemas.microsoft.com/office/drawing/2014/main" val="20002"/>
                    </a:ext>
                  </a:extLst>
                </a:gridCol>
                <a:gridCol w="3762818">
                  <a:extLst>
                    <a:ext uri="{9D8B030D-6E8A-4147-A177-3AD203B41FA5}">
                      <a16:colId xmlns:a16="http://schemas.microsoft.com/office/drawing/2014/main" val="1238610312"/>
                    </a:ext>
                  </a:extLst>
                </a:gridCol>
                <a:gridCol w="3027883">
                  <a:extLst>
                    <a:ext uri="{9D8B030D-6E8A-4147-A177-3AD203B41FA5}">
                      <a16:colId xmlns:a16="http://schemas.microsoft.com/office/drawing/2014/main" val="3752959160"/>
                    </a:ext>
                  </a:extLst>
                </a:gridCol>
              </a:tblGrid>
              <a:tr h="287781">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Register</a:t>
                      </a:r>
                      <a:endParaRPr lang="en-US" sz="1600" b="1"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Arial"/>
                          <a:cs typeface="Calibri"/>
                        </a:rPr>
                        <a:t>Function Call Use</a:t>
                      </a:r>
                      <a:endParaRPr lang="en-US" sz="1600" b="1"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Arial"/>
                          <a:cs typeface="Calibri"/>
                        </a:rPr>
                        <a:t>Function Body Use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Arial"/>
                          <a:cs typeface="Calibri"/>
                        </a:rPr>
                        <a:t>Save before use</a:t>
                      </a:r>
                    </a:p>
                    <a:p>
                      <a:pPr marL="0" marR="0" algn="ctr">
                        <a:lnSpc>
                          <a:spcPct val="115000"/>
                        </a:lnSpc>
                        <a:spcBef>
                          <a:spcPts val="0"/>
                        </a:spcBef>
                        <a:spcAft>
                          <a:spcPts val="0"/>
                        </a:spcAft>
                      </a:pPr>
                      <a:r>
                        <a:rPr lang="en-US" sz="1600" b="1" i="1" dirty="0">
                          <a:solidFill>
                            <a:schemeClr val="bg1"/>
                          </a:solidFill>
                          <a:effectLst/>
                          <a:latin typeface="+mj-lt"/>
                          <a:ea typeface="Arial"/>
                          <a:cs typeface="Calibri"/>
                        </a:rPr>
                        <a:t>Restore before return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r4-r10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endParaRPr lang="en-US" sz="16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contents preserved across function calls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Yes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9864150"/>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r7</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1600" dirty="0" err="1">
                          <a:solidFill>
                            <a:srgbClr val="000000"/>
                          </a:solidFill>
                          <a:effectLst/>
                          <a:latin typeface="+mj-lt"/>
                          <a:ea typeface="Arial"/>
                          <a:cs typeface="Calibri"/>
                        </a:rPr>
                        <a:t>os</a:t>
                      </a:r>
                      <a:r>
                        <a:rPr lang="en-US" sz="1600" dirty="0">
                          <a:solidFill>
                            <a:srgbClr val="000000"/>
                          </a:solidFill>
                          <a:effectLst/>
                          <a:latin typeface="+mj-lt"/>
                          <a:ea typeface="Arial"/>
                          <a:cs typeface="Calibri"/>
                        </a:rPr>
                        <a:t> system call number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contents preserved across function calls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Yes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7708712"/>
                  </a:ext>
                </a:extLst>
              </a:tr>
            </a:tbl>
          </a:graphicData>
        </a:graphic>
      </p:graphicFrame>
      <p:sp>
        <p:nvSpPr>
          <p:cNvPr id="5" name="TextBox 4">
            <a:extLst>
              <a:ext uri="{FF2B5EF4-FFF2-40B4-BE49-F238E27FC236}">
                <a16:creationId xmlns:a16="http://schemas.microsoft.com/office/drawing/2014/main" id="{F3526BED-710F-734B-BED6-969DB0BF317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03786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5"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F52C8B-D8B2-3E4D-9FBC-75E40F715860}"/>
              </a:ext>
            </a:extLst>
          </p:cNvPr>
          <p:cNvSpPr>
            <a:spLocks noGrp="1"/>
          </p:cNvSpPr>
          <p:nvPr>
            <p:ph sz="quarter" idx="15"/>
          </p:nvPr>
        </p:nvSpPr>
        <p:spPr>
          <a:xfrm>
            <a:off x="1032587" y="2173942"/>
            <a:ext cx="10126825" cy="4398067"/>
          </a:xfrm>
          <a:solidFill>
            <a:schemeClr val="accent4">
              <a:lumMod val="20000"/>
              <a:lumOff val="80000"/>
            </a:schemeClr>
          </a:solidFill>
          <a:ln>
            <a:solidFill>
              <a:srgbClr val="0070C0"/>
            </a:solidFill>
          </a:ln>
        </p:spPr>
        <p:txBody>
          <a:bodyPr/>
          <a:lstStyle/>
          <a:p>
            <a:pPr marL="342900" indent="-342900">
              <a:lnSpc>
                <a:spcPct val="100000"/>
              </a:lnSpc>
              <a:defRPr/>
            </a:pPr>
            <a:r>
              <a:rPr lang="en-US" sz="2200" kern="0" dirty="0">
                <a:solidFill>
                  <a:srgbClr val="0070C0"/>
                </a:solidFill>
                <a:ea typeface="ＭＳ Ｐゴシック" charset="0"/>
                <a:cs typeface="Courier New" panose="02070309020205020404" pitchFamily="49" charset="0"/>
              </a:rPr>
              <a:t>When to use a preserved register in a function you are writing</a:t>
            </a:r>
            <a:r>
              <a:rPr lang="en-US" sz="2200" kern="0" dirty="0">
                <a:ea typeface="ＭＳ Ｐゴシック" charset="0"/>
                <a:cs typeface="Courier New" panose="02070309020205020404" pitchFamily="49" charset="0"/>
              </a:rPr>
              <a:t>:</a:t>
            </a:r>
          </a:p>
          <a:p>
            <a:pPr marL="457200" indent="-342900">
              <a:buFont typeface="+mj-lt"/>
              <a:buAutoNum type="arabicPeriod"/>
              <a:defRPr/>
            </a:pPr>
            <a:r>
              <a:rPr lang="en-US" sz="2400" kern="0" dirty="0">
                <a:ea typeface="ＭＳ Ｐゴシック" charset="0"/>
                <a:cs typeface="Courier New" panose="02070309020205020404" pitchFamily="49" charset="0"/>
              </a:rPr>
              <a:t>Values that you want to protect from being changed by a function call</a:t>
            </a:r>
          </a:p>
          <a:p>
            <a:pPr marL="914400" lvl="1" indent="-457200">
              <a:buFont typeface="+mj-lt"/>
              <a:buAutoNum type="alphaLcParenR"/>
              <a:defRPr/>
            </a:pPr>
            <a:r>
              <a:rPr lang="en-US" sz="2400" kern="0" dirty="0">
                <a:ea typeface="ＭＳ Ｐゴシック" charset="0"/>
                <a:cs typeface="Courier New" panose="02070309020205020404" pitchFamily="49" charset="0"/>
              </a:rPr>
              <a:t>Local variables stored in registers</a:t>
            </a:r>
          </a:p>
          <a:p>
            <a:pPr marL="914400" lvl="1" indent="-457200">
              <a:buFont typeface="+mj-lt"/>
              <a:buAutoNum type="alphaLcParenR"/>
              <a:defRPr/>
            </a:pPr>
            <a:r>
              <a:rPr lang="en-US" sz="2400" kern="0" dirty="0">
                <a:ea typeface="ＭＳ Ｐゴシック" charset="0"/>
                <a:cs typeface="Courier New" panose="02070309020205020404" pitchFamily="49" charset="0"/>
              </a:rPr>
              <a:t>Parameters passed to you (in </a:t>
            </a:r>
            <a:r>
              <a:rPr lang="en-US" sz="2400" b="1" kern="0" dirty="0">
                <a:solidFill>
                  <a:srgbClr val="F37440"/>
                </a:solidFill>
                <a:latin typeface="Courier New" panose="02070309020205020404" pitchFamily="49" charset="0"/>
                <a:ea typeface="ＭＳ Ｐゴシック" charset="0"/>
                <a:cs typeface="Courier New" panose="02070309020205020404" pitchFamily="49" charset="0"/>
              </a:rPr>
              <a:t>r0-r3</a:t>
            </a:r>
            <a:r>
              <a:rPr lang="en-US" sz="2400" kern="0" dirty="0">
                <a:ea typeface="ＭＳ Ｐゴシック" charset="0"/>
                <a:cs typeface="Courier New" panose="02070309020205020404" pitchFamily="49" charset="0"/>
              </a:rPr>
              <a:t>)  that </a:t>
            </a:r>
            <a:r>
              <a:rPr lang="en-US" sz="2400" kern="0" dirty="0">
                <a:solidFill>
                  <a:srgbClr val="2C895B"/>
                </a:solidFill>
                <a:ea typeface="ＭＳ Ｐゴシック" charset="0"/>
                <a:cs typeface="Courier New" panose="02070309020205020404" pitchFamily="49" charset="0"/>
              </a:rPr>
              <a:t>you need to continue to use after calling another function              </a:t>
            </a:r>
          </a:p>
          <a:p>
            <a:pPr marL="457200" indent="-342900">
              <a:buFont typeface="+mj-lt"/>
              <a:buAutoNum type="arabicPeriod"/>
              <a:defRPr/>
            </a:pPr>
            <a:r>
              <a:rPr lang="en-US" sz="2400" kern="0" dirty="0">
                <a:ea typeface="ＭＳ Ｐゴシック" charset="0"/>
                <a:cs typeface="Courier New" panose="02070309020205020404" pitchFamily="49" charset="0"/>
              </a:rPr>
              <a:t>Need more than </a:t>
            </a:r>
            <a:r>
              <a:rPr lang="en-US" sz="2400" b="1" kern="0" dirty="0">
                <a:solidFill>
                  <a:srgbClr val="F37440"/>
                </a:solidFill>
                <a:latin typeface="Courier New" panose="02070309020205020404" pitchFamily="49" charset="0"/>
                <a:ea typeface="ＭＳ Ｐゴシック" charset="0"/>
                <a:cs typeface="Courier New" panose="02070309020205020404" pitchFamily="49" charset="0"/>
              </a:rPr>
              <a:t>r0-r3</a:t>
            </a:r>
            <a:r>
              <a:rPr lang="en-US" sz="2400" kern="0" dirty="0">
                <a:ea typeface="ＭＳ Ｐゴシック" charset="0"/>
                <a:cs typeface="Courier New" panose="02070309020205020404" pitchFamily="49" charset="0"/>
              </a:rPr>
              <a:t> whether you call another function or not </a:t>
            </a:r>
          </a:p>
          <a:p>
            <a:pPr marL="114300" indent="0">
              <a:buNone/>
              <a:defRPr/>
            </a:pPr>
            <a:r>
              <a:rPr lang="en-US" sz="2400" kern="0" dirty="0">
                <a:ea typeface="ＭＳ Ｐゴシック" charset="0"/>
                <a:cs typeface="Courier New" panose="02070309020205020404" pitchFamily="49" charset="0"/>
              </a:rPr>
              <a:t>   Options are:</a:t>
            </a:r>
          </a:p>
          <a:p>
            <a:pPr marL="914400" lvl="1" indent="-457200">
              <a:buFont typeface="+mj-lt"/>
              <a:buAutoNum type="alphaLcParenR"/>
              <a:defRPr/>
            </a:pPr>
            <a:r>
              <a:rPr lang="en-US" sz="2400" kern="0" dirty="0">
                <a:ea typeface="ＭＳ Ｐゴシック" charset="0"/>
                <a:cs typeface="Courier New" panose="02070309020205020404" pitchFamily="49" charset="0"/>
              </a:rPr>
              <a:t>preserved register </a:t>
            </a:r>
            <a:r>
              <a:rPr lang="en-US" sz="2400" i="1" kern="0" dirty="0">
                <a:solidFill>
                  <a:srgbClr val="0070C0"/>
                </a:solidFill>
                <a:ea typeface="ＭＳ Ｐゴシック" charset="0"/>
                <a:cs typeface="Courier New" panose="02070309020205020404" pitchFamily="49" charset="0"/>
              </a:rPr>
              <a:t>or</a:t>
            </a:r>
            <a:r>
              <a:rPr lang="en-US" sz="2400" kern="0" dirty="0">
                <a:ea typeface="ＭＳ Ｐゴシック" charset="0"/>
                <a:cs typeface="Courier New" panose="02070309020205020404" pitchFamily="49" charset="0"/>
              </a:rPr>
              <a:t> </a:t>
            </a:r>
          </a:p>
          <a:p>
            <a:pPr marL="914400" lvl="1" indent="-457200">
              <a:buFont typeface="+mj-lt"/>
              <a:buAutoNum type="alphaLcParenR"/>
              <a:defRPr/>
            </a:pPr>
            <a:r>
              <a:rPr lang="en-US" sz="2400" kern="0" dirty="0">
                <a:ea typeface="ＭＳ Ｐゴシック" charset="0"/>
                <a:cs typeface="Courier New" panose="02070309020205020404" pitchFamily="49" charset="0"/>
              </a:rPr>
              <a:t>stack local variable (later slides)</a:t>
            </a:r>
          </a:p>
        </p:txBody>
      </p:sp>
      <p:sp>
        <p:nvSpPr>
          <p:cNvPr id="15362" name="Title 1"/>
          <p:cNvSpPr>
            <a:spLocks noGrp="1"/>
          </p:cNvSpPr>
          <p:nvPr>
            <p:ph type="title"/>
            <p:custDataLst>
              <p:tags r:id="rId1"/>
            </p:custDataLst>
          </p:nvPr>
        </p:nvSpPr>
        <p:spPr>
          <a:xfrm>
            <a:off x="533400" y="68463"/>
            <a:ext cx="12068782" cy="448483"/>
          </a:xfrm>
        </p:spPr>
        <p:txBody>
          <a:bodyPr/>
          <a:lstStyle/>
          <a:p>
            <a:r>
              <a:rPr lang="en-US" altLang="en-US" sz="2800" dirty="0"/>
              <a:t>Preserved Registers: When to Use?</a:t>
            </a:r>
          </a:p>
        </p:txBody>
      </p:sp>
      <p:graphicFrame>
        <p:nvGraphicFramePr>
          <p:cNvPr id="14" name="Table 13">
            <a:extLst>
              <a:ext uri="{FF2B5EF4-FFF2-40B4-BE49-F238E27FC236}">
                <a16:creationId xmlns:a16="http://schemas.microsoft.com/office/drawing/2014/main" id="{6D9AA400-DCA8-D343-A575-70238776613A}"/>
              </a:ext>
            </a:extLst>
          </p:cNvPr>
          <p:cNvGraphicFramePr>
            <a:graphicFrameLocks noGrp="1"/>
          </p:cNvGraphicFramePr>
          <p:nvPr/>
        </p:nvGraphicFramePr>
        <p:xfrm>
          <a:off x="828505" y="731169"/>
          <a:ext cx="10545843" cy="1198052"/>
        </p:xfrm>
        <a:graphic>
          <a:graphicData uri="http://schemas.openxmlformats.org/drawingml/2006/table">
            <a:tbl>
              <a:tblPr firstRow="1" firstCol="1" bandRow="1"/>
              <a:tblGrid>
                <a:gridCol w="1422329">
                  <a:extLst>
                    <a:ext uri="{9D8B030D-6E8A-4147-A177-3AD203B41FA5}">
                      <a16:colId xmlns:a16="http://schemas.microsoft.com/office/drawing/2014/main" val="20000"/>
                    </a:ext>
                  </a:extLst>
                </a:gridCol>
                <a:gridCol w="2332813">
                  <a:extLst>
                    <a:ext uri="{9D8B030D-6E8A-4147-A177-3AD203B41FA5}">
                      <a16:colId xmlns:a16="http://schemas.microsoft.com/office/drawing/2014/main" val="20002"/>
                    </a:ext>
                  </a:extLst>
                </a:gridCol>
                <a:gridCol w="3762818">
                  <a:extLst>
                    <a:ext uri="{9D8B030D-6E8A-4147-A177-3AD203B41FA5}">
                      <a16:colId xmlns:a16="http://schemas.microsoft.com/office/drawing/2014/main" val="1238610312"/>
                    </a:ext>
                  </a:extLst>
                </a:gridCol>
                <a:gridCol w="3027883">
                  <a:extLst>
                    <a:ext uri="{9D8B030D-6E8A-4147-A177-3AD203B41FA5}">
                      <a16:colId xmlns:a16="http://schemas.microsoft.com/office/drawing/2014/main" val="3752959160"/>
                    </a:ext>
                  </a:extLst>
                </a:gridCol>
              </a:tblGrid>
              <a:tr h="287781">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Register</a:t>
                      </a:r>
                      <a:endParaRPr lang="en-US" sz="1600" b="1"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Arial"/>
                          <a:cs typeface="Calibri"/>
                        </a:rPr>
                        <a:t>Function Call Use</a:t>
                      </a:r>
                      <a:endParaRPr lang="en-US" sz="1600" b="1"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Arial"/>
                          <a:cs typeface="Calibri"/>
                        </a:rPr>
                        <a:t>Function Body Use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Arial"/>
                          <a:cs typeface="Calibri"/>
                        </a:rPr>
                        <a:t>Save before use</a:t>
                      </a:r>
                    </a:p>
                    <a:p>
                      <a:pPr marL="0" marR="0" algn="ctr">
                        <a:lnSpc>
                          <a:spcPct val="115000"/>
                        </a:lnSpc>
                        <a:spcBef>
                          <a:spcPts val="0"/>
                        </a:spcBef>
                        <a:spcAft>
                          <a:spcPts val="0"/>
                        </a:spcAft>
                      </a:pPr>
                      <a:r>
                        <a:rPr lang="en-US" sz="1600" b="1" i="1" dirty="0">
                          <a:solidFill>
                            <a:schemeClr val="bg1"/>
                          </a:solidFill>
                          <a:effectLst/>
                          <a:latin typeface="+mj-lt"/>
                          <a:ea typeface="Arial"/>
                          <a:cs typeface="Calibri"/>
                        </a:rPr>
                        <a:t>Restore before return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r4-r10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endParaRPr lang="en-US" sz="16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contents preserved across function calls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Yes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9864150"/>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r7</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1600" dirty="0" err="1">
                          <a:solidFill>
                            <a:srgbClr val="000000"/>
                          </a:solidFill>
                          <a:effectLst/>
                          <a:latin typeface="+mj-lt"/>
                          <a:ea typeface="Arial"/>
                          <a:cs typeface="Calibri"/>
                        </a:rPr>
                        <a:t>os</a:t>
                      </a:r>
                      <a:r>
                        <a:rPr lang="en-US" sz="1600" dirty="0">
                          <a:solidFill>
                            <a:srgbClr val="000000"/>
                          </a:solidFill>
                          <a:effectLst/>
                          <a:latin typeface="+mj-lt"/>
                          <a:ea typeface="Arial"/>
                          <a:cs typeface="Calibri"/>
                        </a:rPr>
                        <a:t> system call number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contents preserved across function calls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Yes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7708712"/>
                  </a:ext>
                </a:extLst>
              </a:tr>
            </a:tbl>
          </a:graphicData>
        </a:graphic>
      </p:graphicFrame>
      <p:sp>
        <p:nvSpPr>
          <p:cNvPr id="5" name="TextBox 4">
            <a:extLst>
              <a:ext uri="{FF2B5EF4-FFF2-40B4-BE49-F238E27FC236}">
                <a16:creationId xmlns:a16="http://schemas.microsoft.com/office/drawing/2014/main" id="{F3526BED-710F-734B-BED6-969DB0BF317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01564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5"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E7DB3-B7C1-F340-A06F-35BB20350E1B}"/>
              </a:ext>
            </a:extLst>
          </p:cNvPr>
          <p:cNvSpPr>
            <a:spLocks noGrp="1"/>
          </p:cNvSpPr>
          <p:nvPr>
            <p:ph type="title"/>
          </p:nvPr>
        </p:nvSpPr>
        <p:spPr>
          <a:xfrm>
            <a:off x="642527" y="418048"/>
            <a:ext cx="11435292" cy="464820"/>
          </a:xfrm>
        </p:spPr>
        <p:txBody>
          <a:bodyPr/>
          <a:lstStyle/>
          <a:p>
            <a:r>
              <a:rPr lang="en-US" sz="2800" dirty="0"/>
              <a:t>Preserving and Restoring Registers on the Stack</a:t>
            </a:r>
            <a:br>
              <a:rPr lang="en-US" sz="2800" dirty="0"/>
            </a:br>
            <a:r>
              <a:rPr lang="en-US" sz="2800" dirty="0"/>
              <a:t>Used at Function entry and exit</a:t>
            </a:r>
          </a:p>
        </p:txBody>
      </p:sp>
      <p:grpSp>
        <p:nvGrpSpPr>
          <p:cNvPr id="6" name="Group 5">
            <a:extLst>
              <a:ext uri="{FF2B5EF4-FFF2-40B4-BE49-F238E27FC236}">
                <a16:creationId xmlns:a16="http://schemas.microsoft.com/office/drawing/2014/main" id="{95B6F7F6-091C-6D48-AED7-D6FFE9FAB25E}"/>
              </a:ext>
            </a:extLst>
          </p:cNvPr>
          <p:cNvGrpSpPr/>
          <p:nvPr/>
        </p:nvGrpSpPr>
        <p:grpSpPr>
          <a:xfrm>
            <a:off x="6495368" y="4322783"/>
            <a:ext cx="4760137" cy="1974331"/>
            <a:chOff x="7273768" y="4277366"/>
            <a:chExt cx="4760137" cy="1974331"/>
          </a:xfrm>
        </p:grpSpPr>
        <p:sp>
          <p:nvSpPr>
            <p:cNvPr id="10" name="Rectangle 9">
              <a:extLst>
                <a:ext uri="{FF2B5EF4-FFF2-40B4-BE49-F238E27FC236}">
                  <a16:creationId xmlns:a16="http://schemas.microsoft.com/office/drawing/2014/main" id="{B4836003-0A0C-AA47-B187-7B8230CBA8AB}"/>
                </a:ext>
              </a:extLst>
            </p:cNvPr>
            <p:cNvSpPr/>
            <p:nvPr/>
          </p:nvSpPr>
          <p:spPr>
            <a:xfrm>
              <a:off x="8097632" y="4660798"/>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63ADD5A-9992-E846-ADFD-4B82B579022F}"/>
                </a:ext>
              </a:extLst>
            </p:cNvPr>
            <p:cNvSpPr/>
            <p:nvPr/>
          </p:nvSpPr>
          <p:spPr>
            <a:xfrm>
              <a:off x="8097632" y="4986578"/>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D8DA662-97D7-4245-9B82-7DABF01C7E0C}"/>
                </a:ext>
              </a:extLst>
            </p:cNvPr>
            <p:cNvSpPr/>
            <p:nvPr/>
          </p:nvSpPr>
          <p:spPr>
            <a:xfrm>
              <a:off x="8097632" y="5292597"/>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3466CDF-6C78-7944-908D-7EC2B8B6983E}"/>
                </a:ext>
              </a:extLst>
            </p:cNvPr>
            <p:cNvSpPr/>
            <p:nvPr/>
          </p:nvSpPr>
          <p:spPr>
            <a:xfrm>
              <a:off x="8097632" y="5607082"/>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F7BF86BF-3D96-8041-89F9-7645B4A622B1}"/>
                </a:ext>
              </a:extLst>
            </p:cNvPr>
            <p:cNvSpPr txBox="1"/>
            <p:nvPr/>
          </p:nvSpPr>
          <p:spPr>
            <a:xfrm>
              <a:off x="8292866" y="4277366"/>
              <a:ext cx="1518364" cy="369332"/>
            </a:xfrm>
            <a:prstGeom prst="rect">
              <a:avLst/>
            </a:prstGeom>
            <a:noFill/>
          </p:spPr>
          <p:txBody>
            <a:bodyPr wrap="none" rtlCol="0">
              <a:spAutoFit/>
            </a:bodyPr>
            <a:lstStyle/>
            <a:p>
              <a:r>
                <a:rPr lang="en-US" dirty="0"/>
                <a:t>high memory</a:t>
              </a:r>
            </a:p>
          </p:txBody>
        </p:sp>
        <p:sp>
          <p:nvSpPr>
            <p:cNvPr id="22" name="TextBox 21">
              <a:extLst>
                <a:ext uri="{FF2B5EF4-FFF2-40B4-BE49-F238E27FC236}">
                  <a16:creationId xmlns:a16="http://schemas.microsoft.com/office/drawing/2014/main" id="{214FB39B-B36E-6A4C-9F75-0FAFDE138319}"/>
                </a:ext>
              </a:extLst>
            </p:cNvPr>
            <p:cNvSpPr txBox="1"/>
            <p:nvPr/>
          </p:nvSpPr>
          <p:spPr>
            <a:xfrm>
              <a:off x="8227662" y="5867978"/>
              <a:ext cx="1428596" cy="369332"/>
            </a:xfrm>
            <a:prstGeom prst="rect">
              <a:avLst/>
            </a:prstGeom>
            <a:noFill/>
          </p:spPr>
          <p:txBody>
            <a:bodyPr wrap="none" rtlCol="0">
              <a:spAutoFit/>
            </a:bodyPr>
            <a:lstStyle/>
            <a:p>
              <a:r>
                <a:rPr lang="en-US" dirty="0"/>
                <a:t>low memory</a:t>
              </a:r>
            </a:p>
          </p:txBody>
        </p:sp>
        <p:sp>
          <p:nvSpPr>
            <p:cNvPr id="18" name="Rectangle 17">
              <a:extLst>
                <a:ext uri="{FF2B5EF4-FFF2-40B4-BE49-F238E27FC236}">
                  <a16:creationId xmlns:a16="http://schemas.microsoft.com/office/drawing/2014/main" id="{FDCAE846-C5B0-D246-92BB-4C8F21A70870}"/>
                </a:ext>
              </a:extLst>
            </p:cNvPr>
            <p:cNvSpPr/>
            <p:nvPr/>
          </p:nvSpPr>
          <p:spPr>
            <a:xfrm>
              <a:off x="7273768" y="4291753"/>
              <a:ext cx="4760137" cy="1959944"/>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C7755EC3-E5A3-4943-93EB-ADD85C225A00}"/>
                </a:ext>
              </a:extLst>
            </p:cNvPr>
            <p:cNvSpPr txBox="1"/>
            <p:nvPr/>
          </p:nvSpPr>
          <p:spPr>
            <a:xfrm>
              <a:off x="9886079" y="5350957"/>
              <a:ext cx="1576828" cy="646331"/>
            </a:xfrm>
            <a:prstGeom prst="rect">
              <a:avLst/>
            </a:prstGeom>
            <a:noFill/>
          </p:spPr>
          <p:txBody>
            <a:bodyPr wrap="square" rtlCol="0">
              <a:spAutoFit/>
            </a:bodyPr>
            <a:lstStyle/>
            <a:p>
              <a:pPr algn="r"/>
              <a:r>
                <a:rPr lang="en-US" dirty="0"/>
                <a:t>before</a:t>
              </a:r>
            </a:p>
            <a:p>
              <a:pPr algn="r"/>
              <a:r>
                <a:rPr lang="en-US" dirty="0"/>
                <a:t>stack pointer</a:t>
              </a:r>
            </a:p>
          </p:txBody>
        </p:sp>
        <p:sp>
          <p:nvSpPr>
            <p:cNvPr id="38" name="Left Arrow 37">
              <a:extLst>
                <a:ext uri="{FF2B5EF4-FFF2-40B4-BE49-F238E27FC236}">
                  <a16:creationId xmlns:a16="http://schemas.microsoft.com/office/drawing/2014/main" id="{13580749-6FDF-D54F-8DBC-2AB555E96DE0}"/>
                </a:ext>
              </a:extLst>
            </p:cNvPr>
            <p:cNvSpPr/>
            <p:nvPr/>
          </p:nvSpPr>
          <p:spPr>
            <a:xfrm>
              <a:off x="9966756" y="5508853"/>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5DA252C7-9234-C34B-BBC3-7C0683C8C015}"/>
              </a:ext>
            </a:extLst>
          </p:cNvPr>
          <p:cNvGrpSpPr/>
          <p:nvPr/>
        </p:nvGrpSpPr>
        <p:grpSpPr>
          <a:xfrm>
            <a:off x="1363771" y="5061230"/>
            <a:ext cx="4324930" cy="981476"/>
            <a:chOff x="698262" y="5203467"/>
            <a:chExt cx="4324930" cy="981476"/>
          </a:xfrm>
        </p:grpSpPr>
        <p:sp>
          <p:nvSpPr>
            <p:cNvPr id="20" name="TextBox 19">
              <a:extLst>
                <a:ext uri="{FF2B5EF4-FFF2-40B4-BE49-F238E27FC236}">
                  <a16:creationId xmlns:a16="http://schemas.microsoft.com/office/drawing/2014/main" id="{6CBE413D-2356-3A46-8C58-A8C7F5E5BCE2}"/>
                </a:ext>
              </a:extLst>
            </p:cNvPr>
            <p:cNvSpPr txBox="1"/>
            <p:nvPr/>
          </p:nvSpPr>
          <p:spPr>
            <a:xfrm>
              <a:off x="3977041" y="5276082"/>
              <a:ext cx="1046151" cy="369332"/>
            </a:xfrm>
            <a:prstGeom prst="rect">
              <a:avLst/>
            </a:prstGeom>
            <a:noFill/>
          </p:spPr>
          <p:txBody>
            <a:bodyPr wrap="square" rtlCol="0">
              <a:spAutoFit/>
            </a:bodyPr>
            <a:lstStyle/>
            <a:p>
              <a:r>
                <a:rPr lang="en-US" b="1" dirty="0">
                  <a:solidFill>
                    <a:srgbClr val="F37440"/>
                  </a:solidFill>
                </a:rPr>
                <a:t>push{ }</a:t>
              </a:r>
            </a:p>
          </p:txBody>
        </p:sp>
        <p:sp>
          <p:nvSpPr>
            <p:cNvPr id="19" name="Left Arrow 18">
              <a:extLst>
                <a:ext uri="{FF2B5EF4-FFF2-40B4-BE49-F238E27FC236}">
                  <a16:creationId xmlns:a16="http://schemas.microsoft.com/office/drawing/2014/main" id="{0269DB95-B592-4849-8947-0F3E739A4ECF}"/>
                </a:ext>
              </a:extLst>
            </p:cNvPr>
            <p:cNvSpPr/>
            <p:nvPr/>
          </p:nvSpPr>
          <p:spPr>
            <a:xfrm rot="16200000">
              <a:off x="1484918" y="5400282"/>
              <a:ext cx="486199" cy="92570"/>
            </a:xfrm>
            <a:prstGeom prst="leftArrow">
              <a:avLst/>
            </a:prstGeom>
            <a:solidFill>
              <a:srgbClr val="F3753F"/>
            </a:solidFill>
            <a:ln>
              <a:solidFill>
                <a:srgbClr val="F37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Left Arrow 33">
              <a:extLst>
                <a:ext uri="{FF2B5EF4-FFF2-40B4-BE49-F238E27FC236}">
                  <a16:creationId xmlns:a16="http://schemas.microsoft.com/office/drawing/2014/main" id="{2987EE96-46E0-364B-985A-85F7B4704F44}"/>
                </a:ext>
              </a:extLst>
            </p:cNvPr>
            <p:cNvSpPr/>
            <p:nvPr/>
          </p:nvSpPr>
          <p:spPr>
            <a:xfrm rot="10800000">
              <a:off x="1414089" y="5703856"/>
              <a:ext cx="663388" cy="10941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59D7E45F-6CE3-1D4F-B52B-B1C80C2A922F}"/>
                </a:ext>
              </a:extLst>
            </p:cNvPr>
            <p:cNvSpPr txBox="1"/>
            <p:nvPr/>
          </p:nvSpPr>
          <p:spPr>
            <a:xfrm>
              <a:off x="698262" y="5538612"/>
              <a:ext cx="2136635" cy="646331"/>
            </a:xfrm>
            <a:prstGeom prst="rect">
              <a:avLst/>
            </a:prstGeom>
            <a:noFill/>
          </p:spPr>
          <p:txBody>
            <a:bodyPr wrap="square" rtlCol="0">
              <a:spAutoFit/>
            </a:bodyPr>
            <a:lstStyle/>
            <a:p>
              <a:r>
                <a:rPr lang="en-US" dirty="0">
                  <a:solidFill>
                    <a:srgbClr val="F37440"/>
                  </a:solidFill>
                </a:rPr>
                <a:t>after</a:t>
              </a:r>
              <a:r>
                <a:rPr lang="en-US" dirty="0"/>
                <a:t> </a:t>
              </a:r>
            </a:p>
            <a:p>
              <a:r>
                <a:rPr lang="en-US" dirty="0">
                  <a:solidFill>
                    <a:srgbClr val="F3753F"/>
                  </a:solidFill>
                </a:rPr>
                <a:t>stack pointer</a:t>
              </a:r>
            </a:p>
          </p:txBody>
        </p:sp>
      </p:grpSp>
      <p:grpSp>
        <p:nvGrpSpPr>
          <p:cNvPr id="9" name="Group 8">
            <a:extLst>
              <a:ext uri="{FF2B5EF4-FFF2-40B4-BE49-F238E27FC236}">
                <a16:creationId xmlns:a16="http://schemas.microsoft.com/office/drawing/2014/main" id="{F0D63BDB-2A2B-B54C-A573-DCEA037ADBAA}"/>
              </a:ext>
            </a:extLst>
          </p:cNvPr>
          <p:cNvGrpSpPr/>
          <p:nvPr/>
        </p:nvGrpSpPr>
        <p:grpSpPr>
          <a:xfrm>
            <a:off x="6530180" y="4459121"/>
            <a:ext cx="4168281" cy="1131822"/>
            <a:chOff x="6476343" y="4623644"/>
            <a:chExt cx="4168281" cy="1131822"/>
          </a:xfrm>
        </p:grpSpPr>
        <p:sp>
          <p:nvSpPr>
            <p:cNvPr id="25" name="TextBox 24">
              <a:extLst>
                <a:ext uri="{FF2B5EF4-FFF2-40B4-BE49-F238E27FC236}">
                  <a16:creationId xmlns:a16="http://schemas.microsoft.com/office/drawing/2014/main" id="{711E75AC-105B-2148-A0CD-E8340BBB5767}"/>
                </a:ext>
              </a:extLst>
            </p:cNvPr>
            <p:cNvSpPr txBox="1"/>
            <p:nvPr/>
          </p:nvSpPr>
          <p:spPr>
            <a:xfrm>
              <a:off x="6476343" y="5289248"/>
              <a:ext cx="871410" cy="369332"/>
            </a:xfrm>
            <a:prstGeom prst="rect">
              <a:avLst/>
            </a:prstGeom>
            <a:noFill/>
          </p:spPr>
          <p:txBody>
            <a:bodyPr wrap="square" rtlCol="0">
              <a:spAutoFit/>
            </a:bodyPr>
            <a:lstStyle/>
            <a:p>
              <a:r>
                <a:rPr lang="en-US" b="1" dirty="0">
                  <a:solidFill>
                    <a:srgbClr val="00B050"/>
                  </a:solidFill>
                </a:rPr>
                <a:t>pop{ }</a:t>
              </a:r>
            </a:p>
          </p:txBody>
        </p:sp>
        <p:sp>
          <p:nvSpPr>
            <p:cNvPr id="27" name="Left Arrow 26">
              <a:extLst>
                <a:ext uri="{FF2B5EF4-FFF2-40B4-BE49-F238E27FC236}">
                  <a16:creationId xmlns:a16="http://schemas.microsoft.com/office/drawing/2014/main" id="{04D5DD09-6BD4-E342-B32B-61CB8881B5FD}"/>
                </a:ext>
              </a:extLst>
            </p:cNvPr>
            <p:cNvSpPr/>
            <p:nvPr/>
          </p:nvSpPr>
          <p:spPr>
            <a:xfrm rot="5400000">
              <a:off x="9222334" y="5406663"/>
              <a:ext cx="576374" cy="121231"/>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5" name="TextBox 34">
              <a:extLst>
                <a:ext uri="{FF2B5EF4-FFF2-40B4-BE49-F238E27FC236}">
                  <a16:creationId xmlns:a16="http://schemas.microsoft.com/office/drawing/2014/main" id="{C418BE9B-A1A7-5349-B0C9-7CB7B47B05B4}"/>
                </a:ext>
              </a:extLst>
            </p:cNvPr>
            <p:cNvSpPr txBox="1"/>
            <p:nvPr/>
          </p:nvSpPr>
          <p:spPr>
            <a:xfrm>
              <a:off x="9239528" y="4623644"/>
              <a:ext cx="1405096" cy="646331"/>
            </a:xfrm>
            <a:prstGeom prst="rect">
              <a:avLst/>
            </a:prstGeom>
            <a:noFill/>
          </p:spPr>
          <p:txBody>
            <a:bodyPr wrap="square" rtlCol="0">
              <a:spAutoFit/>
            </a:bodyPr>
            <a:lstStyle/>
            <a:p>
              <a:pPr algn="r"/>
              <a:r>
                <a:rPr lang="en-US" dirty="0">
                  <a:solidFill>
                    <a:srgbClr val="00B050"/>
                  </a:solidFill>
                </a:rPr>
                <a:t>after</a:t>
              </a:r>
              <a:r>
                <a:rPr lang="en-US" dirty="0"/>
                <a:t> </a:t>
              </a:r>
              <a:r>
                <a:rPr lang="en-US" dirty="0">
                  <a:solidFill>
                    <a:srgbClr val="00B050"/>
                  </a:solidFill>
                </a:rPr>
                <a:t>stack pointer</a:t>
              </a:r>
            </a:p>
          </p:txBody>
        </p:sp>
        <p:sp>
          <p:nvSpPr>
            <p:cNvPr id="40" name="Left Arrow 39">
              <a:extLst>
                <a:ext uri="{FF2B5EF4-FFF2-40B4-BE49-F238E27FC236}">
                  <a16:creationId xmlns:a16="http://schemas.microsoft.com/office/drawing/2014/main" id="{84F07458-338E-6C4B-A0ED-B3CA52575CAA}"/>
                </a:ext>
              </a:extLst>
            </p:cNvPr>
            <p:cNvSpPr/>
            <p:nvPr/>
          </p:nvSpPr>
          <p:spPr>
            <a:xfrm>
              <a:off x="9118212" y="5073415"/>
              <a:ext cx="663388" cy="10941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79C23B0C-0776-5344-BD49-727DF05C5DCD}"/>
              </a:ext>
            </a:extLst>
          </p:cNvPr>
          <p:cNvGrpSpPr/>
          <p:nvPr/>
        </p:nvGrpSpPr>
        <p:grpSpPr>
          <a:xfrm>
            <a:off x="820271" y="4329976"/>
            <a:ext cx="4986503" cy="1959944"/>
            <a:chOff x="154762" y="4472213"/>
            <a:chExt cx="4986503" cy="1959944"/>
          </a:xfrm>
        </p:grpSpPr>
        <p:sp>
          <p:nvSpPr>
            <p:cNvPr id="36" name="Left Arrow 35">
              <a:extLst>
                <a:ext uri="{FF2B5EF4-FFF2-40B4-BE49-F238E27FC236}">
                  <a16:creationId xmlns:a16="http://schemas.microsoft.com/office/drawing/2014/main" id="{4796CAEF-C164-5C4E-A5F2-F60B3B421056}"/>
                </a:ext>
              </a:extLst>
            </p:cNvPr>
            <p:cNvSpPr/>
            <p:nvPr/>
          </p:nvSpPr>
          <p:spPr>
            <a:xfrm rot="10800000">
              <a:off x="1463648" y="5083024"/>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3B65E44E-5D2F-7F4B-A92E-FDAAAEA019A5}"/>
                </a:ext>
              </a:extLst>
            </p:cNvPr>
            <p:cNvSpPr txBox="1"/>
            <p:nvPr/>
          </p:nvSpPr>
          <p:spPr>
            <a:xfrm>
              <a:off x="485619" y="4672563"/>
              <a:ext cx="1658326" cy="646331"/>
            </a:xfrm>
            <a:prstGeom prst="rect">
              <a:avLst/>
            </a:prstGeom>
            <a:noFill/>
          </p:spPr>
          <p:txBody>
            <a:bodyPr wrap="square" rtlCol="0">
              <a:spAutoFit/>
            </a:bodyPr>
            <a:lstStyle/>
            <a:p>
              <a:r>
                <a:rPr lang="en-US" dirty="0">
                  <a:solidFill>
                    <a:schemeClr val="tx2"/>
                  </a:solidFill>
                </a:rPr>
                <a:t>before stack </a:t>
              </a:r>
            </a:p>
            <a:p>
              <a:r>
                <a:rPr lang="en-US" dirty="0">
                  <a:solidFill>
                    <a:schemeClr val="tx2"/>
                  </a:solidFill>
                </a:rPr>
                <a:t>pointer</a:t>
              </a:r>
            </a:p>
          </p:txBody>
        </p:sp>
        <p:sp>
          <p:nvSpPr>
            <p:cNvPr id="41" name="Rectangle 40">
              <a:extLst>
                <a:ext uri="{FF2B5EF4-FFF2-40B4-BE49-F238E27FC236}">
                  <a16:creationId xmlns:a16="http://schemas.microsoft.com/office/drawing/2014/main" id="{FB867C46-6D19-A44F-B8DB-6A40D311945E}"/>
                </a:ext>
              </a:extLst>
            </p:cNvPr>
            <p:cNvSpPr/>
            <p:nvPr/>
          </p:nvSpPr>
          <p:spPr>
            <a:xfrm>
              <a:off x="2145060" y="4858475"/>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1757A3BB-8F09-054E-931D-97BE903A0887}"/>
                </a:ext>
              </a:extLst>
            </p:cNvPr>
            <p:cNvSpPr/>
            <p:nvPr/>
          </p:nvSpPr>
          <p:spPr>
            <a:xfrm>
              <a:off x="2145060" y="5181425"/>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518CCFE-FD09-8544-B4CA-934838A0FE40}"/>
                </a:ext>
              </a:extLst>
            </p:cNvPr>
            <p:cNvSpPr/>
            <p:nvPr/>
          </p:nvSpPr>
          <p:spPr>
            <a:xfrm>
              <a:off x="2145060" y="5487444"/>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2D853AED-9961-AC4D-A1A3-D4EE197C33BD}"/>
                </a:ext>
              </a:extLst>
            </p:cNvPr>
            <p:cNvSpPr/>
            <p:nvPr/>
          </p:nvSpPr>
          <p:spPr>
            <a:xfrm>
              <a:off x="2145060" y="5801929"/>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7C8ACC33-048D-1F43-98A9-C51F3826805C}"/>
                </a:ext>
              </a:extLst>
            </p:cNvPr>
            <p:cNvSpPr txBox="1"/>
            <p:nvPr/>
          </p:nvSpPr>
          <p:spPr>
            <a:xfrm>
              <a:off x="2340294" y="4472213"/>
              <a:ext cx="1518364" cy="369332"/>
            </a:xfrm>
            <a:prstGeom prst="rect">
              <a:avLst/>
            </a:prstGeom>
            <a:noFill/>
          </p:spPr>
          <p:txBody>
            <a:bodyPr wrap="none" rtlCol="0">
              <a:spAutoFit/>
            </a:bodyPr>
            <a:lstStyle/>
            <a:p>
              <a:r>
                <a:rPr lang="en-US" dirty="0">
                  <a:solidFill>
                    <a:schemeClr val="tx2"/>
                  </a:solidFill>
                </a:rPr>
                <a:t>high memory</a:t>
              </a:r>
            </a:p>
          </p:txBody>
        </p:sp>
        <p:sp>
          <p:nvSpPr>
            <p:cNvPr id="47" name="TextBox 46">
              <a:extLst>
                <a:ext uri="{FF2B5EF4-FFF2-40B4-BE49-F238E27FC236}">
                  <a16:creationId xmlns:a16="http://schemas.microsoft.com/office/drawing/2014/main" id="{049265E6-E428-C74C-8EC8-73593DC385CF}"/>
                </a:ext>
              </a:extLst>
            </p:cNvPr>
            <p:cNvSpPr txBox="1"/>
            <p:nvPr/>
          </p:nvSpPr>
          <p:spPr>
            <a:xfrm>
              <a:off x="2275090" y="6062825"/>
              <a:ext cx="1428596" cy="369332"/>
            </a:xfrm>
            <a:prstGeom prst="rect">
              <a:avLst/>
            </a:prstGeom>
            <a:noFill/>
          </p:spPr>
          <p:txBody>
            <a:bodyPr wrap="none" rtlCol="0">
              <a:spAutoFit/>
            </a:bodyPr>
            <a:lstStyle/>
            <a:p>
              <a:r>
                <a:rPr lang="en-US" dirty="0">
                  <a:solidFill>
                    <a:schemeClr val="tx2"/>
                  </a:solidFill>
                </a:rPr>
                <a:t>low memory</a:t>
              </a:r>
            </a:p>
          </p:txBody>
        </p:sp>
        <p:sp>
          <p:nvSpPr>
            <p:cNvPr id="48" name="Rectangle 47">
              <a:extLst>
                <a:ext uri="{FF2B5EF4-FFF2-40B4-BE49-F238E27FC236}">
                  <a16:creationId xmlns:a16="http://schemas.microsoft.com/office/drawing/2014/main" id="{CE234BB9-B46B-2443-B531-F1A38A0407E3}"/>
                </a:ext>
              </a:extLst>
            </p:cNvPr>
            <p:cNvSpPr/>
            <p:nvPr/>
          </p:nvSpPr>
          <p:spPr>
            <a:xfrm>
              <a:off x="154762" y="4472213"/>
              <a:ext cx="4986503" cy="1959944"/>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9" name="Table 48">
            <a:extLst>
              <a:ext uri="{FF2B5EF4-FFF2-40B4-BE49-F238E27FC236}">
                <a16:creationId xmlns:a16="http://schemas.microsoft.com/office/drawing/2014/main" id="{3A1E154C-676C-2A40-A766-C68208F319D8}"/>
              </a:ext>
            </a:extLst>
          </p:cNvPr>
          <p:cNvGraphicFramePr>
            <a:graphicFrameLocks noGrp="1"/>
          </p:cNvGraphicFramePr>
          <p:nvPr/>
        </p:nvGraphicFramePr>
        <p:xfrm>
          <a:off x="526770" y="1058444"/>
          <a:ext cx="11138460" cy="2903498"/>
        </p:xfrm>
        <a:graphic>
          <a:graphicData uri="http://schemas.openxmlformats.org/drawingml/2006/table">
            <a:tbl>
              <a:tblPr firstRow="1" firstCol="1" bandRow="1"/>
              <a:tblGrid>
                <a:gridCol w="1860476">
                  <a:extLst>
                    <a:ext uri="{9D8B030D-6E8A-4147-A177-3AD203B41FA5}">
                      <a16:colId xmlns:a16="http://schemas.microsoft.com/office/drawing/2014/main" val="20000"/>
                    </a:ext>
                  </a:extLst>
                </a:gridCol>
                <a:gridCol w="839901">
                  <a:extLst>
                    <a:ext uri="{9D8B030D-6E8A-4147-A177-3AD203B41FA5}">
                      <a16:colId xmlns:a16="http://schemas.microsoft.com/office/drawing/2014/main" val="20001"/>
                    </a:ext>
                  </a:extLst>
                </a:gridCol>
                <a:gridCol w="2171754">
                  <a:extLst>
                    <a:ext uri="{9D8B030D-6E8A-4147-A177-3AD203B41FA5}">
                      <a16:colId xmlns:a16="http://schemas.microsoft.com/office/drawing/2014/main" val="20002"/>
                    </a:ext>
                  </a:extLst>
                </a:gridCol>
                <a:gridCol w="2789526">
                  <a:extLst>
                    <a:ext uri="{9D8B030D-6E8A-4147-A177-3AD203B41FA5}">
                      <a16:colId xmlns:a16="http://schemas.microsoft.com/office/drawing/2014/main" val="2462336548"/>
                    </a:ext>
                  </a:extLst>
                </a:gridCol>
                <a:gridCol w="3476803">
                  <a:extLst>
                    <a:ext uri="{9D8B030D-6E8A-4147-A177-3AD203B41FA5}">
                      <a16:colId xmlns:a16="http://schemas.microsoft.com/office/drawing/2014/main" val="20003"/>
                    </a:ext>
                  </a:extLst>
                </a:gridCol>
              </a:tblGrid>
              <a:tr h="594400">
                <a:tc>
                  <a:txBody>
                    <a:bodyPr/>
                    <a:lstStyle/>
                    <a:p>
                      <a:pPr marL="0" marR="0" algn="ctr">
                        <a:lnSpc>
                          <a:spcPct val="115000"/>
                        </a:lnSpc>
                        <a:spcBef>
                          <a:spcPts val="0"/>
                        </a:spcBef>
                        <a:spcAft>
                          <a:spcPts val="0"/>
                        </a:spcAft>
                      </a:pPr>
                      <a:r>
                        <a:rPr lang="en-US" sz="2000" b="1" i="1" dirty="0">
                          <a:solidFill>
                            <a:schemeClr val="bg1"/>
                          </a:solidFill>
                          <a:effectLst/>
                          <a:latin typeface="Calibri"/>
                          <a:ea typeface="Calibri"/>
                          <a:cs typeface="Calibri"/>
                        </a:rPr>
                        <a:t>Operation</a:t>
                      </a:r>
                      <a:endParaRPr lang="en-US" sz="2000" dirty="0">
                        <a:solidFill>
                          <a:schemeClr val="bg1"/>
                        </a:solidFill>
                        <a:effectLst/>
                        <a:latin typeface="Arial"/>
                        <a:ea typeface="Arial"/>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gridSpan="2">
                  <a:txBody>
                    <a:bodyPr/>
                    <a:lstStyle/>
                    <a:p>
                      <a:pPr marL="0" marR="0" algn="ctr">
                        <a:lnSpc>
                          <a:spcPct val="115000"/>
                        </a:lnSpc>
                        <a:spcBef>
                          <a:spcPts val="0"/>
                        </a:spcBef>
                        <a:spcAft>
                          <a:spcPts val="0"/>
                        </a:spcAft>
                      </a:pPr>
                      <a:r>
                        <a:rPr lang="en-US" sz="2000" b="1" i="1" dirty="0">
                          <a:solidFill>
                            <a:schemeClr val="bg1"/>
                          </a:solidFill>
                          <a:effectLst/>
                          <a:latin typeface="Calibri"/>
                          <a:ea typeface="Calibri"/>
                          <a:cs typeface="Calibri"/>
                        </a:rPr>
                        <a:t>Pseudo Instruction</a:t>
                      </a:r>
                    </a:p>
                    <a:p>
                      <a:pPr marL="0" marR="0" algn="ctr">
                        <a:lnSpc>
                          <a:spcPct val="115000"/>
                        </a:lnSpc>
                        <a:spcBef>
                          <a:spcPts val="0"/>
                        </a:spcBef>
                        <a:spcAft>
                          <a:spcPts val="0"/>
                        </a:spcAft>
                      </a:pPr>
                      <a:r>
                        <a:rPr lang="en-US" sz="2000" b="1" i="1" dirty="0">
                          <a:solidFill>
                            <a:schemeClr val="bg1"/>
                          </a:solidFill>
                          <a:effectLst/>
                          <a:latin typeface="Calibri"/>
                          <a:ea typeface="Arial"/>
                          <a:cs typeface="Calibri"/>
                        </a:rPr>
                        <a:t>(Use in CSE30)</a:t>
                      </a:r>
                      <a:endParaRPr lang="en-US" sz="2000" dirty="0">
                        <a:solidFill>
                          <a:schemeClr val="bg1"/>
                        </a:solidFill>
                        <a:effectLst/>
                        <a:latin typeface="Arial"/>
                        <a:ea typeface="Arial"/>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endParaRPr lang="en-US"/>
                    </a:p>
                  </a:txBody>
                  <a:tcPr/>
                </a:tc>
                <a:tc>
                  <a:txBody>
                    <a:bodyPr/>
                    <a:lstStyle/>
                    <a:p>
                      <a:pPr marL="0" marR="0" algn="ctr">
                        <a:lnSpc>
                          <a:spcPct val="115000"/>
                        </a:lnSpc>
                        <a:spcBef>
                          <a:spcPts val="0"/>
                        </a:spcBef>
                        <a:spcAft>
                          <a:spcPts val="0"/>
                        </a:spcAft>
                      </a:pPr>
                      <a:r>
                        <a:rPr lang="en-US" sz="2000" dirty="0">
                          <a:solidFill>
                            <a:schemeClr val="bg1"/>
                          </a:solidFill>
                          <a:effectLst/>
                          <a:latin typeface="Arial"/>
                          <a:ea typeface="Arial"/>
                          <a:cs typeface="Calibri"/>
                        </a:rPr>
                        <a:t>ARM instruction</a:t>
                      </a:r>
                    </a:p>
                    <a:p>
                      <a:pPr marL="0" marR="0" algn="ctr">
                        <a:lnSpc>
                          <a:spcPct val="115000"/>
                        </a:lnSpc>
                        <a:spcBef>
                          <a:spcPts val="0"/>
                        </a:spcBef>
                        <a:spcAft>
                          <a:spcPts val="0"/>
                        </a:spcAft>
                      </a:pPr>
                      <a:r>
                        <a:rPr lang="en-US" sz="2000" dirty="0">
                          <a:solidFill>
                            <a:schemeClr val="bg1"/>
                          </a:solidFill>
                          <a:effectLst/>
                          <a:latin typeface="Arial"/>
                          <a:ea typeface="Arial"/>
                          <a:cs typeface="Calibri"/>
                        </a:rPr>
                        <a:t>(reference only)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Calibri"/>
                          <a:ea typeface="Calibri"/>
                          <a:cs typeface="Calibri"/>
                        </a:rPr>
                        <a:t>Operation</a:t>
                      </a:r>
                      <a:endParaRPr lang="en-US" sz="2000" dirty="0">
                        <a:solidFill>
                          <a:schemeClr val="bg1"/>
                        </a:solidFill>
                        <a:effectLst/>
                        <a:latin typeface="Arial"/>
                        <a:ea typeface="Arial"/>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1112500">
                <a:tc>
                  <a:txBody>
                    <a:bodyPr/>
                    <a:lstStyle/>
                    <a:p>
                      <a:pPr marL="0" marR="0" algn="l">
                        <a:lnSpc>
                          <a:spcPct val="115000"/>
                        </a:lnSpc>
                        <a:spcBef>
                          <a:spcPts val="0"/>
                        </a:spcBef>
                        <a:spcAft>
                          <a:spcPts val="0"/>
                        </a:spcAft>
                      </a:pPr>
                      <a:r>
                        <a:rPr lang="en-US" sz="2000" b="1" dirty="0">
                          <a:solidFill>
                            <a:srgbClr val="0070C0"/>
                          </a:solidFill>
                          <a:effectLst/>
                          <a:latin typeface="Calibri"/>
                          <a:ea typeface="Calibri"/>
                          <a:cs typeface="Calibri"/>
                        </a:rPr>
                        <a:t>Push registers </a:t>
                      </a:r>
                      <a:r>
                        <a:rPr lang="en-US" sz="2000" dirty="0">
                          <a:solidFill>
                            <a:schemeClr val="tx2"/>
                          </a:solidFill>
                          <a:effectLst/>
                          <a:latin typeface="Calibri"/>
                          <a:ea typeface="Calibri"/>
                          <a:cs typeface="Calibri"/>
                        </a:rPr>
                        <a:t>onto stack</a:t>
                      </a:r>
                    </a:p>
                    <a:p>
                      <a:pPr marL="0" marR="0" algn="l">
                        <a:lnSpc>
                          <a:spcPct val="115000"/>
                        </a:lnSpc>
                        <a:spcBef>
                          <a:spcPts val="0"/>
                        </a:spcBef>
                        <a:spcAft>
                          <a:spcPts val="0"/>
                        </a:spcAft>
                      </a:pPr>
                      <a:r>
                        <a:rPr lang="en-US" sz="2000" dirty="0">
                          <a:solidFill>
                            <a:srgbClr val="C00000"/>
                          </a:solidFill>
                          <a:effectLst/>
                          <a:latin typeface="Calibri"/>
                          <a:ea typeface="Arial"/>
                          <a:cs typeface="Calibri"/>
                        </a:rPr>
                        <a:t>Function entry</a:t>
                      </a:r>
                      <a:endParaRPr lang="en-US" sz="2000" dirty="0">
                        <a:solidFill>
                          <a:srgbClr val="C00000"/>
                        </a:solidFill>
                        <a:effectLst/>
                        <a:latin typeface="Arial"/>
                        <a:ea typeface="Arial"/>
                        <a:cs typeface="Calibri"/>
                      </a:endParaRPr>
                    </a:p>
                  </a:txBody>
                  <a:tcPr marL="73025" marR="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2000" dirty="0">
                          <a:solidFill>
                            <a:srgbClr val="0070C0"/>
                          </a:solidFill>
                          <a:effectLst/>
                          <a:latin typeface="Consolas" panose="020B0609020204030204" pitchFamily="49" charset="0"/>
                          <a:ea typeface="Calibri"/>
                          <a:cs typeface="Consolas" panose="020B0609020204030204" pitchFamily="49" charset="0"/>
                        </a:rPr>
                        <a:t>push</a:t>
                      </a:r>
                      <a:endParaRPr lang="en-US" sz="2000" dirty="0">
                        <a:solidFill>
                          <a:srgbClr val="0070C0"/>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2000" i="1" dirty="0">
                          <a:solidFill>
                            <a:schemeClr val="tx2"/>
                          </a:solidFill>
                          <a:effectLst/>
                          <a:latin typeface="Consolas" panose="020B0609020204030204" pitchFamily="49" charset="0"/>
                          <a:ea typeface="Calibri"/>
                          <a:cs typeface="Consolas" panose="020B0609020204030204" pitchFamily="49" charset="0"/>
                        </a:rPr>
                        <a:t>{reg list}</a:t>
                      </a:r>
                    </a:p>
                  </a:txBody>
                  <a:tcPr marL="0" marR="0" marT="36830" marB="3683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600" dirty="0" err="1">
                          <a:solidFill>
                            <a:schemeClr val="tx2"/>
                          </a:solidFill>
                          <a:latin typeface="Consolas" panose="020B0609020204030204" pitchFamily="49" charset="0"/>
                          <a:cs typeface="Consolas" panose="020B0609020204030204" pitchFamily="49" charset="0"/>
                        </a:rPr>
                        <a:t>stmfd</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sp</a:t>
                      </a:r>
                      <a:r>
                        <a:rPr lang="en-US" sz="1600" dirty="0">
                          <a:solidFill>
                            <a:schemeClr val="tx2"/>
                          </a:solidFill>
                          <a:latin typeface="Consolas" panose="020B0609020204030204" pitchFamily="49" charset="0"/>
                          <a:cs typeface="Consolas" panose="020B0609020204030204" pitchFamily="49" charset="0"/>
                        </a:rPr>
                        <a:t>!,  {reg list}</a:t>
                      </a:r>
                      <a:endParaRPr lang="en-US" sz="16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1800" dirty="0" err="1">
                          <a:solidFill>
                            <a:srgbClr val="0070C0"/>
                          </a:solidFill>
                          <a:effectLst/>
                          <a:latin typeface="Consolas" panose="020B0609020204030204" pitchFamily="49" charset="0"/>
                          <a:ea typeface="Calibri"/>
                          <a:cs typeface="Consolas" panose="020B0609020204030204" pitchFamily="49" charset="0"/>
                        </a:rPr>
                        <a:t>sp</a:t>
                      </a:r>
                      <a:r>
                        <a:rPr lang="en-US" sz="1800" dirty="0">
                          <a:solidFill>
                            <a:srgbClr val="0070C0"/>
                          </a:solidFill>
                          <a:effectLst/>
                          <a:latin typeface="Consolas" panose="020B0609020204030204" pitchFamily="49" charset="0"/>
                          <a:ea typeface="Calibri"/>
                          <a:cs typeface="Consolas" panose="020B0609020204030204" pitchFamily="49" charset="0"/>
                        </a:rPr>
                        <a:t> </a:t>
                      </a:r>
                      <a:r>
                        <a:rPr lang="en-US" sz="1800" dirty="0">
                          <a:solidFill>
                            <a:srgbClr val="0070C0"/>
                          </a:solidFill>
                          <a:effectLst/>
                          <a:latin typeface="Consolas" panose="020B0609020204030204" pitchFamily="49" charset="0"/>
                          <a:ea typeface="Calibri"/>
                          <a:cs typeface="Consolas" panose="020B0609020204030204" pitchFamily="49" charset="0"/>
                          <a:sym typeface="Wingdings"/>
                        </a:rPr>
                        <a:t></a:t>
                      </a:r>
                      <a:r>
                        <a:rPr lang="en-US" sz="1800" dirty="0">
                          <a:solidFill>
                            <a:srgbClr val="0070C0"/>
                          </a:solidFill>
                          <a:effectLst/>
                          <a:latin typeface="Consolas" panose="020B0609020204030204" pitchFamily="49" charset="0"/>
                          <a:ea typeface="Calibri"/>
                          <a:cs typeface="Consolas" panose="020B0609020204030204" pitchFamily="49" charset="0"/>
                        </a:rPr>
                        <a:t> </a:t>
                      </a:r>
                      <a:r>
                        <a:rPr lang="en-US" sz="1800" dirty="0" err="1">
                          <a:solidFill>
                            <a:srgbClr val="0070C0"/>
                          </a:solidFill>
                          <a:effectLst/>
                          <a:latin typeface="Consolas" panose="020B0609020204030204" pitchFamily="49" charset="0"/>
                          <a:ea typeface="Calibri"/>
                          <a:cs typeface="Consolas" panose="020B0609020204030204" pitchFamily="49" charset="0"/>
                        </a:rPr>
                        <a:t>sp</a:t>
                      </a:r>
                      <a:r>
                        <a:rPr lang="en-US" sz="1800" dirty="0">
                          <a:solidFill>
                            <a:srgbClr val="0070C0"/>
                          </a:solidFill>
                          <a:effectLst/>
                          <a:latin typeface="Consolas" panose="020B0609020204030204" pitchFamily="49" charset="0"/>
                          <a:ea typeface="Calibri"/>
                          <a:cs typeface="Consolas" panose="020B0609020204030204" pitchFamily="49" charset="0"/>
                        </a:rPr>
                        <a:t> – 4 × #registers</a:t>
                      </a:r>
                      <a:br>
                        <a:rPr lang="en-US" sz="1800" dirty="0">
                          <a:solidFill>
                            <a:schemeClr val="tx2"/>
                          </a:solidFill>
                          <a:effectLst/>
                          <a:latin typeface="Consolas" panose="020B0609020204030204" pitchFamily="49" charset="0"/>
                          <a:ea typeface="Calibri"/>
                          <a:cs typeface="Consolas" panose="020B0609020204030204" pitchFamily="49" charset="0"/>
                        </a:rPr>
                      </a:br>
                      <a:r>
                        <a:rPr lang="en-US" sz="1800" dirty="0">
                          <a:solidFill>
                            <a:schemeClr val="tx2"/>
                          </a:solidFill>
                          <a:effectLst/>
                          <a:latin typeface="Consolas" panose="020B0609020204030204" pitchFamily="49" charset="0"/>
                          <a:ea typeface="Calibri"/>
                          <a:cs typeface="Consolas" panose="020B0609020204030204" pitchFamily="49" charset="0"/>
                        </a:rPr>
                        <a:t>Copy registers to</a:t>
                      </a:r>
                      <a:r>
                        <a:rPr lang="en-US" sz="1800" baseline="0" dirty="0">
                          <a:solidFill>
                            <a:schemeClr val="tx2"/>
                          </a:solidFill>
                          <a:effectLst/>
                          <a:latin typeface="Consolas" panose="020B0609020204030204" pitchFamily="49" charset="0"/>
                          <a:ea typeface="Calibri"/>
                          <a:cs typeface="Consolas" panose="020B0609020204030204" pitchFamily="49" charset="0"/>
                        </a:rPr>
                        <a:t> mem[</a:t>
                      </a:r>
                      <a:r>
                        <a:rPr lang="en-US" sz="1800" baseline="0" dirty="0" err="1">
                          <a:solidFill>
                            <a:schemeClr val="tx2"/>
                          </a:solidFill>
                          <a:effectLst/>
                          <a:latin typeface="Consolas" panose="020B0609020204030204" pitchFamily="49" charset="0"/>
                          <a:ea typeface="Calibri"/>
                          <a:cs typeface="Consolas" panose="020B0609020204030204" pitchFamily="49" charset="0"/>
                        </a:rPr>
                        <a:t>sp</a:t>
                      </a:r>
                      <a:r>
                        <a:rPr lang="en-US" sz="1800" baseline="0" dirty="0">
                          <a:solidFill>
                            <a:schemeClr val="tx2"/>
                          </a:solidFill>
                          <a:effectLst/>
                          <a:latin typeface="Consolas" panose="020B0609020204030204" pitchFamily="49" charset="0"/>
                          <a:ea typeface="Calibri"/>
                          <a:cs typeface="Consolas" panose="020B0609020204030204" pitchFamily="49" charset="0"/>
                        </a:rPr>
                        <a:t>]</a:t>
                      </a:r>
                      <a:endParaRPr lang="en-US" sz="18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3"/>
                  </a:ext>
                </a:extLst>
              </a:tr>
              <a:tr h="1112500">
                <a:tc>
                  <a:txBody>
                    <a:bodyPr/>
                    <a:lstStyle/>
                    <a:p>
                      <a:pPr marL="0" marR="0" algn="l">
                        <a:lnSpc>
                          <a:spcPct val="115000"/>
                        </a:lnSpc>
                        <a:spcBef>
                          <a:spcPts val="0"/>
                        </a:spcBef>
                        <a:spcAft>
                          <a:spcPts val="0"/>
                        </a:spcAft>
                      </a:pPr>
                      <a:r>
                        <a:rPr lang="en-US" sz="2000" b="1" dirty="0">
                          <a:solidFill>
                            <a:srgbClr val="0070C0"/>
                          </a:solidFill>
                          <a:effectLst/>
                          <a:latin typeface="Calibri"/>
                          <a:ea typeface="Calibri"/>
                          <a:cs typeface="Calibri"/>
                        </a:rPr>
                        <a:t>Pop registers </a:t>
                      </a:r>
                      <a:r>
                        <a:rPr lang="en-US" sz="2000" dirty="0">
                          <a:solidFill>
                            <a:schemeClr val="tx2"/>
                          </a:solidFill>
                          <a:effectLst/>
                          <a:latin typeface="Calibri"/>
                          <a:ea typeface="Calibri"/>
                          <a:cs typeface="Calibri"/>
                        </a:rPr>
                        <a:t>from stack</a:t>
                      </a:r>
                    </a:p>
                    <a:p>
                      <a:pPr marL="0" marR="0" algn="l">
                        <a:lnSpc>
                          <a:spcPct val="115000"/>
                        </a:lnSpc>
                        <a:spcBef>
                          <a:spcPts val="0"/>
                        </a:spcBef>
                        <a:spcAft>
                          <a:spcPts val="0"/>
                        </a:spcAft>
                      </a:pPr>
                      <a:r>
                        <a:rPr lang="en-US" sz="2000" dirty="0">
                          <a:solidFill>
                            <a:srgbClr val="C00000"/>
                          </a:solidFill>
                          <a:effectLst/>
                          <a:latin typeface="Calibri"/>
                          <a:ea typeface="Arial"/>
                          <a:cs typeface="Calibri"/>
                        </a:rPr>
                        <a:t>Function Exit</a:t>
                      </a:r>
                      <a:endParaRPr lang="en-US" sz="2000" dirty="0">
                        <a:solidFill>
                          <a:srgbClr val="C00000"/>
                        </a:solidFill>
                        <a:effectLst/>
                        <a:latin typeface="Arial"/>
                        <a:ea typeface="Arial"/>
                        <a:cs typeface="Calibri"/>
                      </a:endParaRPr>
                    </a:p>
                  </a:txBody>
                  <a:tcPr marL="73025" marR="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2000" dirty="0">
                          <a:solidFill>
                            <a:srgbClr val="0070C0"/>
                          </a:solidFill>
                          <a:effectLst/>
                          <a:latin typeface="Consolas" panose="020B0609020204030204" pitchFamily="49" charset="0"/>
                          <a:ea typeface="Calibri"/>
                          <a:cs typeface="Consolas" panose="020B0609020204030204" pitchFamily="49" charset="0"/>
                        </a:rPr>
                        <a:t>pop</a:t>
                      </a:r>
                      <a:endParaRPr lang="en-US" sz="2000" dirty="0">
                        <a:solidFill>
                          <a:srgbClr val="0070C0"/>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indent="0" algn="ctr">
                        <a:lnSpc>
                          <a:spcPct val="115000"/>
                        </a:lnSpc>
                        <a:spcBef>
                          <a:spcPts val="0"/>
                        </a:spcBef>
                        <a:spcAft>
                          <a:spcPts val="0"/>
                        </a:spcAft>
                      </a:pPr>
                      <a:r>
                        <a:rPr lang="en-US" sz="2000" i="1" dirty="0">
                          <a:solidFill>
                            <a:schemeClr val="tx2"/>
                          </a:solidFill>
                          <a:effectLst/>
                          <a:latin typeface="Consolas" panose="020B0609020204030204" pitchFamily="49" charset="0"/>
                          <a:ea typeface="Arial"/>
                          <a:cs typeface="Consolas" panose="020B0609020204030204" pitchFamily="49" charset="0"/>
                        </a:rPr>
                        <a:t>{reg list}</a:t>
                      </a:r>
                      <a:endParaRPr lang="en-US" sz="2000" dirty="0">
                        <a:solidFill>
                          <a:schemeClr val="tx2"/>
                        </a:solidFill>
                        <a:effectLst/>
                        <a:latin typeface="Consolas" panose="020B0609020204030204" pitchFamily="49" charset="0"/>
                        <a:ea typeface="Arial"/>
                        <a:cs typeface="Consolas" panose="020B0609020204030204" pitchFamily="49" charset="0"/>
                      </a:endParaRPr>
                    </a:p>
                  </a:txBody>
                  <a:tcPr marL="0" marR="0" marT="36830" marB="3683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600" dirty="0" err="1">
                          <a:solidFill>
                            <a:schemeClr val="tx2"/>
                          </a:solidFill>
                          <a:latin typeface="Consolas" panose="020B0609020204030204" pitchFamily="49" charset="0"/>
                          <a:cs typeface="Consolas" panose="020B0609020204030204" pitchFamily="49" charset="0"/>
                        </a:rPr>
                        <a:t>ldmfd</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sp</a:t>
                      </a:r>
                      <a:r>
                        <a:rPr lang="en-US" sz="1600" dirty="0">
                          <a:solidFill>
                            <a:schemeClr val="tx2"/>
                          </a:solidFill>
                          <a:latin typeface="Consolas" panose="020B0609020204030204" pitchFamily="49" charset="0"/>
                          <a:cs typeface="Consolas" panose="020B0609020204030204" pitchFamily="49" charset="0"/>
                        </a:rPr>
                        <a:t>!,  {reg list}</a:t>
                      </a:r>
                      <a:endParaRPr lang="en-US" sz="16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1800" dirty="0">
                          <a:solidFill>
                            <a:schemeClr val="tx2"/>
                          </a:solidFill>
                          <a:effectLst/>
                          <a:latin typeface="Consolas" panose="020B0609020204030204" pitchFamily="49" charset="0"/>
                          <a:ea typeface="Calibri"/>
                          <a:cs typeface="Consolas" panose="020B0609020204030204" pitchFamily="49" charset="0"/>
                        </a:rPr>
                        <a:t>Copy mem[</a:t>
                      </a:r>
                      <a:r>
                        <a:rPr lang="en-US" sz="1800" dirty="0" err="1">
                          <a:solidFill>
                            <a:schemeClr val="tx2"/>
                          </a:solidFill>
                          <a:effectLst/>
                          <a:latin typeface="Consolas" panose="020B0609020204030204" pitchFamily="49" charset="0"/>
                          <a:ea typeface="Calibri"/>
                          <a:cs typeface="Consolas" panose="020B0609020204030204" pitchFamily="49" charset="0"/>
                        </a:rPr>
                        <a:t>sp</a:t>
                      </a:r>
                      <a:r>
                        <a:rPr lang="en-US" sz="1800" dirty="0">
                          <a:solidFill>
                            <a:schemeClr val="tx2"/>
                          </a:solidFill>
                          <a:effectLst/>
                          <a:latin typeface="Consolas" panose="020B0609020204030204" pitchFamily="49" charset="0"/>
                          <a:ea typeface="Calibri"/>
                          <a:cs typeface="Consolas" panose="020B0609020204030204" pitchFamily="49" charset="0"/>
                        </a:rPr>
                        <a:t>] to registers, </a:t>
                      </a:r>
                      <a:br>
                        <a:rPr lang="en-US" sz="1800" dirty="0">
                          <a:solidFill>
                            <a:schemeClr val="tx2"/>
                          </a:solidFill>
                          <a:effectLst/>
                          <a:latin typeface="Consolas" panose="020B0609020204030204" pitchFamily="49" charset="0"/>
                          <a:ea typeface="Calibri"/>
                          <a:cs typeface="Consolas" panose="020B0609020204030204" pitchFamily="49" charset="0"/>
                        </a:rPr>
                      </a:br>
                      <a:r>
                        <a:rPr lang="en-US" sz="1800" dirty="0" err="1">
                          <a:solidFill>
                            <a:srgbClr val="0070C0"/>
                          </a:solidFill>
                          <a:effectLst/>
                          <a:latin typeface="Consolas" panose="020B0609020204030204" pitchFamily="49" charset="0"/>
                          <a:ea typeface="Calibri"/>
                          <a:cs typeface="Consolas" panose="020B0609020204030204" pitchFamily="49" charset="0"/>
                        </a:rPr>
                        <a:t>sp</a:t>
                      </a:r>
                      <a:r>
                        <a:rPr lang="en-US" sz="1800" dirty="0">
                          <a:solidFill>
                            <a:srgbClr val="0070C0"/>
                          </a:solidFill>
                          <a:effectLst/>
                          <a:latin typeface="Consolas" panose="020B0609020204030204" pitchFamily="49" charset="0"/>
                          <a:ea typeface="Calibri"/>
                          <a:cs typeface="Consolas" panose="020B0609020204030204" pitchFamily="49" charset="0"/>
                        </a:rPr>
                        <a:t> </a:t>
                      </a:r>
                      <a:r>
                        <a:rPr lang="en-US" sz="1800" dirty="0">
                          <a:solidFill>
                            <a:srgbClr val="0070C0"/>
                          </a:solidFill>
                          <a:effectLst/>
                          <a:latin typeface="Consolas" panose="020B0609020204030204" pitchFamily="49" charset="0"/>
                          <a:ea typeface="Calibri"/>
                          <a:cs typeface="Consolas" panose="020B0609020204030204" pitchFamily="49" charset="0"/>
                          <a:sym typeface="Wingdings"/>
                        </a:rPr>
                        <a:t></a:t>
                      </a:r>
                      <a:r>
                        <a:rPr lang="en-US" sz="1800" dirty="0">
                          <a:solidFill>
                            <a:srgbClr val="0070C0"/>
                          </a:solidFill>
                          <a:effectLst/>
                          <a:latin typeface="Consolas" panose="020B0609020204030204" pitchFamily="49" charset="0"/>
                          <a:ea typeface="Calibri"/>
                          <a:cs typeface="Consolas" panose="020B0609020204030204" pitchFamily="49" charset="0"/>
                        </a:rPr>
                        <a:t> </a:t>
                      </a:r>
                      <a:r>
                        <a:rPr lang="en-US" sz="1800" dirty="0" err="1">
                          <a:solidFill>
                            <a:srgbClr val="0070C0"/>
                          </a:solidFill>
                          <a:effectLst/>
                          <a:latin typeface="Consolas" panose="020B0609020204030204" pitchFamily="49" charset="0"/>
                          <a:ea typeface="Calibri"/>
                          <a:cs typeface="Consolas" panose="020B0609020204030204" pitchFamily="49" charset="0"/>
                        </a:rPr>
                        <a:t>sp</a:t>
                      </a:r>
                      <a:r>
                        <a:rPr lang="en-US" sz="1800" dirty="0">
                          <a:solidFill>
                            <a:srgbClr val="0070C0"/>
                          </a:solidFill>
                          <a:effectLst/>
                          <a:latin typeface="Consolas" panose="020B0609020204030204" pitchFamily="49" charset="0"/>
                          <a:ea typeface="Calibri"/>
                          <a:cs typeface="Consolas" panose="020B0609020204030204" pitchFamily="49" charset="0"/>
                        </a:rPr>
                        <a:t> + 4 × #registers</a:t>
                      </a:r>
                      <a:endParaRPr lang="en-US" sz="1800" dirty="0">
                        <a:solidFill>
                          <a:srgbClr val="0070C0"/>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4"/>
                  </a:ext>
                </a:extLst>
              </a:tr>
            </a:tbl>
          </a:graphicData>
        </a:graphic>
      </p:graphicFrame>
      <p:sp>
        <p:nvSpPr>
          <p:cNvPr id="45" name="TextBox 44">
            <a:extLst>
              <a:ext uri="{FF2B5EF4-FFF2-40B4-BE49-F238E27FC236}">
                <a16:creationId xmlns:a16="http://schemas.microsoft.com/office/drawing/2014/main" id="{7DFEF8C4-9430-2048-A593-141B4FFF60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2" name="Group 1">
            <a:extLst>
              <a:ext uri="{FF2B5EF4-FFF2-40B4-BE49-F238E27FC236}">
                <a16:creationId xmlns:a16="http://schemas.microsoft.com/office/drawing/2014/main" id="{76A31BE1-598C-91D6-7754-E9031F53EB6C}"/>
              </a:ext>
            </a:extLst>
          </p:cNvPr>
          <p:cNvGrpSpPr/>
          <p:nvPr/>
        </p:nvGrpSpPr>
        <p:grpSpPr>
          <a:xfrm>
            <a:off x="2800151" y="5040146"/>
            <a:ext cx="1852818" cy="623534"/>
            <a:chOff x="2940598" y="7044872"/>
            <a:chExt cx="1852818" cy="623534"/>
          </a:xfrm>
        </p:grpSpPr>
        <p:sp>
          <p:nvSpPr>
            <p:cNvPr id="50" name="Rectangle 49">
              <a:extLst>
                <a:ext uri="{FF2B5EF4-FFF2-40B4-BE49-F238E27FC236}">
                  <a16:creationId xmlns:a16="http://schemas.microsoft.com/office/drawing/2014/main" id="{3DEDC9B4-FAEE-36B6-2EBC-3A351159AB2D}"/>
                </a:ext>
              </a:extLst>
            </p:cNvPr>
            <p:cNvSpPr/>
            <p:nvPr/>
          </p:nvSpPr>
          <p:spPr>
            <a:xfrm>
              <a:off x="2940599" y="7044872"/>
              <a:ext cx="1852817"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registers</a:t>
              </a:r>
            </a:p>
          </p:txBody>
        </p:sp>
        <p:sp>
          <p:nvSpPr>
            <p:cNvPr id="51" name="Rectangle 50">
              <a:extLst>
                <a:ext uri="{FF2B5EF4-FFF2-40B4-BE49-F238E27FC236}">
                  <a16:creationId xmlns:a16="http://schemas.microsoft.com/office/drawing/2014/main" id="{E6B496BE-06E3-2796-36A8-DB72775BAD13}"/>
                </a:ext>
              </a:extLst>
            </p:cNvPr>
            <p:cNvSpPr/>
            <p:nvPr/>
          </p:nvSpPr>
          <p:spPr>
            <a:xfrm>
              <a:off x="2940598" y="7356319"/>
              <a:ext cx="1852817"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registers</a:t>
              </a:r>
            </a:p>
          </p:txBody>
        </p:sp>
      </p:grpSp>
      <p:grpSp>
        <p:nvGrpSpPr>
          <p:cNvPr id="54" name="Group 53">
            <a:extLst>
              <a:ext uri="{FF2B5EF4-FFF2-40B4-BE49-F238E27FC236}">
                <a16:creationId xmlns:a16="http://schemas.microsoft.com/office/drawing/2014/main" id="{6113CD5C-5266-B732-551D-5424656C1C73}"/>
              </a:ext>
            </a:extLst>
          </p:cNvPr>
          <p:cNvGrpSpPr/>
          <p:nvPr/>
        </p:nvGrpSpPr>
        <p:grpSpPr>
          <a:xfrm>
            <a:off x="7305740" y="5021772"/>
            <a:ext cx="1852818" cy="623534"/>
            <a:chOff x="2940598" y="7044872"/>
            <a:chExt cx="1852818" cy="623534"/>
          </a:xfrm>
        </p:grpSpPr>
        <p:sp>
          <p:nvSpPr>
            <p:cNvPr id="55" name="Rectangle 54">
              <a:extLst>
                <a:ext uri="{FF2B5EF4-FFF2-40B4-BE49-F238E27FC236}">
                  <a16:creationId xmlns:a16="http://schemas.microsoft.com/office/drawing/2014/main" id="{E668586B-26E5-4D8E-E369-982E0C23AD4D}"/>
                </a:ext>
              </a:extLst>
            </p:cNvPr>
            <p:cNvSpPr/>
            <p:nvPr/>
          </p:nvSpPr>
          <p:spPr>
            <a:xfrm>
              <a:off x="2940599" y="7044872"/>
              <a:ext cx="1852817"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registers</a:t>
              </a:r>
            </a:p>
          </p:txBody>
        </p:sp>
        <p:sp>
          <p:nvSpPr>
            <p:cNvPr id="56" name="Rectangle 55">
              <a:extLst>
                <a:ext uri="{FF2B5EF4-FFF2-40B4-BE49-F238E27FC236}">
                  <a16:creationId xmlns:a16="http://schemas.microsoft.com/office/drawing/2014/main" id="{5815D89E-86D5-EDB5-E769-9B4264C1AE19}"/>
                </a:ext>
              </a:extLst>
            </p:cNvPr>
            <p:cNvSpPr/>
            <p:nvPr/>
          </p:nvSpPr>
          <p:spPr>
            <a:xfrm>
              <a:off x="2940598" y="7356319"/>
              <a:ext cx="1852817"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registers</a:t>
              </a:r>
            </a:p>
          </p:txBody>
        </p:sp>
      </p:grpSp>
      <p:grpSp>
        <p:nvGrpSpPr>
          <p:cNvPr id="7" name="Group 6">
            <a:extLst>
              <a:ext uri="{FF2B5EF4-FFF2-40B4-BE49-F238E27FC236}">
                <a16:creationId xmlns:a16="http://schemas.microsoft.com/office/drawing/2014/main" id="{7076A2FF-F2D9-5650-4E24-D838B9A96DD1}"/>
              </a:ext>
            </a:extLst>
          </p:cNvPr>
          <p:cNvGrpSpPr/>
          <p:nvPr/>
        </p:nvGrpSpPr>
        <p:grpSpPr>
          <a:xfrm>
            <a:off x="7311380" y="5006088"/>
            <a:ext cx="1859932" cy="622108"/>
            <a:chOff x="7394475" y="7228585"/>
            <a:chExt cx="1859932" cy="622108"/>
          </a:xfrm>
        </p:grpSpPr>
        <p:sp>
          <p:nvSpPr>
            <p:cNvPr id="52" name="Rectangle 51">
              <a:extLst>
                <a:ext uri="{FF2B5EF4-FFF2-40B4-BE49-F238E27FC236}">
                  <a16:creationId xmlns:a16="http://schemas.microsoft.com/office/drawing/2014/main" id="{7123E72E-9BD7-E41C-BA22-8A63894A9424}"/>
                </a:ext>
              </a:extLst>
            </p:cNvPr>
            <p:cNvSpPr/>
            <p:nvPr/>
          </p:nvSpPr>
          <p:spPr>
            <a:xfrm>
              <a:off x="7401590" y="7228585"/>
              <a:ext cx="1852817" cy="312087"/>
            </a:xfrm>
            <a:prstGeom prst="rect">
              <a:avLst/>
            </a:prstGeom>
            <a:pattFill prst="smConfetti">
              <a:fgClr>
                <a:srgbClr val="F3753F"/>
              </a:fgClr>
              <a:bgClr>
                <a:schemeClr val="bg1"/>
              </a:bgClr>
            </a:patt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3753F"/>
                  </a:solidFill>
                </a:rPr>
                <a:t>registers</a:t>
              </a:r>
            </a:p>
          </p:txBody>
        </p:sp>
        <p:sp>
          <p:nvSpPr>
            <p:cNvPr id="53" name="Rectangle 52">
              <a:extLst>
                <a:ext uri="{FF2B5EF4-FFF2-40B4-BE49-F238E27FC236}">
                  <a16:creationId xmlns:a16="http://schemas.microsoft.com/office/drawing/2014/main" id="{C794E209-B699-6303-9366-730BBB01D2F5}"/>
                </a:ext>
              </a:extLst>
            </p:cNvPr>
            <p:cNvSpPr/>
            <p:nvPr/>
          </p:nvSpPr>
          <p:spPr>
            <a:xfrm>
              <a:off x="7394475" y="7538606"/>
              <a:ext cx="1852817" cy="312087"/>
            </a:xfrm>
            <a:prstGeom prst="rect">
              <a:avLst/>
            </a:prstGeom>
            <a:pattFill prst="smConfetti">
              <a:fgClr>
                <a:srgbClr val="F3753F"/>
              </a:fgClr>
              <a:bgClr>
                <a:schemeClr val="bg1"/>
              </a:bgClr>
            </a:patt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3753F"/>
                  </a:solidFill>
                </a:rPr>
                <a:t>registers</a:t>
              </a:r>
            </a:p>
          </p:txBody>
        </p:sp>
      </p:grpSp>
    </p:spTree>
    <p:extLst>
      <p:ext uri="{BB962C8B-B14F-4D97-AF65-F5344CB8AC3E}">
        <p14:creationId xmlns:p14="http://schemas.microsoft.com/office/powerpoint/2010/main" val="1635996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E7DB3-B7C1-F340-A06F-35BB20350E1B}"/>
              </a:ext>
            </a:extLst>
          </p:cNvPr>
          <p:cNvSpPr>
            <a:spLocks noGrp="1"/>
          </p:cNvSpPr>
          <p:nvPr>
            <p:ph type="title"/>
          </p:nvPr>
        </p:nvSpPr>
        <p:spPr>
          <a:xfrm>
            <a:off x="492486" y="555276"/>
            <a:ext cx="11435292" cy="464820"/>
          </a:xfrm>
        </p:spPr>
        <p:txBody>
          <a:bodyPr/>
          <a:lstStyle/>
          <a:p>
            <a:r>
              <a:rPr lang="en-US" sz="2800" dirty="0"/>
              <a:t>Preserving and Restoring Registers on the Stack</a:t>
            </a:r>
            <a:br>
              <a:rPr lang="en-US" sz="2800" dirty="0"/>
            </a:br>
            <a:r>
              <a:rPr lang="en-US" sz="2800" dirty="0"/>
              <a:t>Function entry and Function exit</a:t>
            </a:r>
          </a:p>
        </p:txBody>
      </p:sp>
      <p:sp>
        <p:nvSpPr>
          <p:cNvPr id="2" name="Content Placeholder 1">
            <a:extLst>
              <a:ext uri="{FF2B5EF4-FFF2-40B4-BE49-F238E27FC236}">
                <a16:creationId xmlns:a16="http://schemas.microsoft.com/office/drawing/2014/main" id="{4E8540EF-C10A-D44F-B263-5C74B2C9E0DF}"/>
              </a:ext>
            </a:extLst>
          </p:cNvPr>
          <p:cNvSpPr>
            <a:spLocks noGrp="1"/>
          </p:cNvSpPr>
          <p:nvPr>
            <p:ph sz="quarter" idx="17"/>
          </p:nvPr>
        </p:nvSpPr>
        <p:spPr>
          <a:xfrm>
            <a:off x="727515" y="4101861"/>
            <a:ext cx="10736969" cy="2057400"/>
          </a:xfrm>
          <a:solidFill>
            <a:schemeClr val="accent4">
              <a:lumMod val="20000"/>
              <a:lumOff val="80000"/>
            </a:schemeClr>
          </a:solidFill>
          <a:ln>
            <a:solidFill>
              <a:schemeClr val="accent1"/>
            </a:solidFill>
          </a:ln>
        </p:spPr>
        <p:txBody>
          <a:bodyPr/>
          <a:lstStyle/>
          <a:p>
            <a:pPr>
              <a:lnSpc>
                <a:spcPct val="100000"/>
              </a:lnSpc>
            </a:pPr>
            <a:r>
              <a:rPr lang="en-US" sz="2200" dirty="0">
                <a:cs typeface="Courier New" panose="02070309020205020404" pitchFamily="49" charset="0"/>
              </a:rPr>
              <a:t>Where</a:t>
            </a:r>
            <a:r>
              <a:rPr lang="en-US" sz="2200" b="1" dirty="0">
                <a:latin typeface="Courier New" panose="02070309020205020404" pitchFamily="49" charset="0"/>
                <a:cs typeface="Courier New" panose="02070309020205020404" pitchFamily="49" charset="0"/>
              </a:rPr>
              <a:t> </a:t>
            </a:r>
            <a:r>
              <a:rPr lang="en-US" sz="2200" b="1" dirty="0">
                <a:solidFill>
                  <a:srgbClr val="F37440"/>
                </a:solidFill>
                <a:latin typeface="Courier New" panose="02070309020205020404" pitchFamily="49" charset="0"/>
                <a:cs typeface="Courier New" panose="02070309020205020404" pitchFamily="49" charset="0"/>
              </a:rPr>
              <a:t>{reg list} </a:t>
            </a:r>
            <a:r>
              <a:rPr lang="en-US" sz="2200" dirty="0">
                <a:cs typeface="Courier New" panose="02070309020205020404" pitchFamily="49" charset="0"/>
              </a:rPr>
              <a:t>is a </a:t>
            </a:r>
            <a:r>
              <a:rPr lang="en-US" sz="2200" b="1" dirty="0">
                <a:solidFill>
                  <a:schemeClr val="accent1"/>
                </a:solidFill>
                <a:cs typeface="Courier New" panose="02070309020205020404" pitchFamily="49" charset="0"/>
              </a:rPr>
              <a:t>list of registers </a:t>
            </a:r>
            <a:r>
              <a:rPr lang="en-US" sz="2200" dirty="0">
                <a:solidFill>
                  <a:schemeClr val="accent1"/>
                </a:solidFill>
                <a:cs typeface="Courier New" panose="02070309020205020404" pitchFamily="49" charset="0"/>
              </a:rPr>
              <a:t>in </a:t>
            </a:r>
            <a:r>
              <a:rPr lang="en-US" sz="2200" u="sng" dirty="0">
                <a:solidFill>
                  <a:schemeClr val="accent1"/>
                </a:solidFill>
                <a:cs typeface="Courier New" panose="02070309020205020404" pitchFamily="49" charset="0"/>
              </a:rPr>
              <a:t>numerically increasing order </a:t>
            </a:r>
          </a:p>
          <a:p>
            <a:pPr marL="0" indent="0">
              <a:buNone/>
            </a:pPr>
            <a:r>
              <a:rPr lang="en-US" sz="2200" dirty="0">
                <a:solidFill>
                  <a:schemeClr val="accent1"/>
                </a:solidFill>
                <a:latin typeface="Courier New" panose="02070309020205020404" pitchFamily="49" charset="0"/>
                <a:cs typeface="Courier New" panose="02070309020205020404" pitchFamily="49" charset="0"/>
              </a:rPr>
              <a:t>			</a:t>
            </a:r>
            <a:r>
              <a:rPr lang="en-US" sz="2200" dirty="0">
                <a:solidFill>
                  <a:schemeClr val="accent1"/>
                </a:solidFill>
                <a:latin typeface="Consolas" panose="020B0609020204030204" pitchFamily="49" charset="0"/>
                <a:cs typeface="Consolas" panose="020B0609020204030204" pitchFamily="49" charset="0"/>
              </a:rPr>
              <a:t>example: push </a:t>
            </a:r>
            <a:r>
              <a:rPr lang="en-US" sz="2200" dirty="0">
                <a:solidFill>
                  <a:srgbClr val="F37440"/>
                </a:solidFill>
                <a:latin typeface="Consolas" panose="020B0609020204030204" pitchFamily="49" charset="0"/>
                <a:cs typeface="Consolas" panose="020B0609020204030204" pitchFamily="49" charset="0"/>
              </a:rPr>
              <a:t>{r4-r10, </a:t>
            </a:r>
            <a:r>
              <a:rPr lang="en-US" sz="2200" dirty="0" err="1">
                <a:solidFill>
                  <a:srgbClr val="F37440"/>
                </a:solidFill>
                <a:latin typeface="Consolas" panose="020B0609020204030204" pitchFamily="49" charset="0"/>
                <a:cs typeface="Consolas" panose="020B0609020204030204" pitchFamily="49" charset="0"/>
              </a:rPr>
              <a:t>fp</a:t>
            </a:r>
            <a:r>
              <a:rPr lang="en-US" sz="2200" dirty="0">
                <a:solidFill>
                  <a:srgbClr val="F37440"/>
                </a:solidFill>
                <a:latin typeface="Consolas" panose="020B0609020204030204" pitchFamily="49" charset="0"/>
                <a:cs typeface="Consolas" panose="020B0609020204030204" pitchFamily="49" charset="0"/>
              </a:rPr>
              <a:t>, </a:t>
            </a:r>
            <a:r>
              <a:rPr lang="en-US" sz="2200" dirty="0" err="1">
                <a:solidFill>
                  <a:srgbClr val="F37440"/>
                </a:solidFill>
                <a:latin typeface="Consolas" panose="020B0609020204030204" pitchFamily="49" charset="0"/>
                <a:cs typeface="Consolas" panose="020B0609020204030204" pitchFamily="49" charset="0"/>
              </a:rPr>
              <a:t>lr</a:t>
            </a:r>
            <a:r>
              <a:rPr lang="en-US" sz="2200" dirty="0">
                <a:solidFill>
                  <a:srgbClr val="F37440"/>
                </a:solidFill>
                <a:latin typeface="Consolas" panose="020B0609020204030204" pitchFamily="49" charset="0"/>
                <a:cs typeface="Consolas" panose="020B0609020204030204" pitchFamily="49" charset="0"/>
              </a:rPr>
              <a:t>}</a:t>
            </a:r>
          </a:p>
          <a:p>
            <a:r>
              <a:rPr lang="en-US" sz="2200" dirty="0">
                <a:cs typeface="Courier New" panose="02070309020205020404" pitchFamily="49" charset="0"/>
              </a:rPr>
              <a:t>Registers cannot be: (1) duplicated in the list, nor be (2) listed out of numeric order</a:t>
            </a:r>
          </a:p>
          <a:p>
            <a:r>
              <a:rPr lang="en-US" sz="2200" dirty="0">
                <a:cs typeface="Courier New" panose="02070309020205020404" pitchFamily="49" charset="0"/>
              </a:rPr>
              <a:t>Register ranges can be specified</a:t>
            </a:r>
            <a:r>
              <a:rPr lang="en-US" sz="2200" dirty="0">
                <a:latin typeface="Consolas" panose="020B0609020204030204" pitchFamily="49" charset="0"/>
                <a:cs typeface="Consolas" panose="020B0609020204030204" pitchFamily="49" charset="0"/>
              </a:rPr>
              <a:t> </a:t>
            </a:r>
            <a:r>
              <a:rPr lang="en-US" sz="2200" dirty="0">
                <a:solidFill>
                  <a:srgbClr val="F37440"/>
                </a:solidFill>
                <a:latin typeface="Consolas" panose="020B0609020204030204" pitchFamily="49" charset="0"/>
                <a:cs typeface="Consolas" panose="020B0609020204030204" pitchFamily="49" charset="0"/>
              </a:rPr>
              <a:t>{r4, r5, r8-r11, </a:t>
            </a:r>
            <a:r>
              <a:rPr lang="en-US" sz="2200" dirty="0" err="1">
                <a:solidFill>
                  <a:srgbClr val="F37440"/>
                </a:solidFill>
                <a:latin typeface="Consolas" panose="020B0609020204030204" pitchFamily="49" charset="0"/>
                <a:cs typeface="Consolas" panose="020B0609020204030204" pitchFamily="49" charset="0"/>
              </a:rPr>
              <a:t>fp</a:t>
            </a:r>
            <a:r>
              <a:rPr lang="en-US" sz="2200" dirty="0">
                <a:solidFill>
                  <a:srgbClr val="F37440"/>
                </a:solidFill>
                <a:latin typeface="Consolas" panose="020B0609020204030204" pitchFamily="49" charset="0"/>
                <a:cs typeface="Consolas" panose="020B0609020204030204" pitchFamily="49" charset="0"/>
              </a:rPr>
              <a:t>, </a:t>
            </a:r>
            <a:r>
              <a:rPr lang="en-US" sz="2200" dirty="0" err="1">
                <a:solidFill>
                  <a:srgbClr val="F37440"/>
                </a:solidFill>
                <a:latin typeface="Consolas" panose="020B0609020204030204" pitchFamily="49" charset="0"/>
                <a:cs typeface="Consolas" panose="020B0609020204030204" pitchFamily="49" charset="0"/>
              </a:rPr>
              <a:t>lr</a:t>
            </a:r>
            <a:r>
              <a:rPr lang="en-US" sz="2200" dirty="0">
                <a:solidFill>
                  <a:srgbClr val="F37440"/>
                </a:solidFill>
                <a:latin typeface="Consolas" panose="020B0609020204030204" pitchFamily="49" charset="0"/>
                <a:cs typeface="Consolas" panose="020B0609020204030204" pitchFamily="49" charset="0"/>
              </a:rPr>
              <a:t>}</a:t>
            </a:r>
          </a:p>
        </p:txBody>
      </p:sp>
      <p:graphicFrame>
        <p:nvGraphicFramePr>
          <p:cNvPr id="49" name="Table 48">
            <a:extLst>
              <a:ext uri="{FF2B5EF4-FFF2-40B4-BE49-F238E27FC236}">
                <a16:creationId xmlns:a16="http://schemas.microsoft.com/office/drawing/2014/main" id="{B46F1E4F-D163-AC49-A10F-6E8CA561AFAE}"/>
              </a:ext>
            </a:extLst>
          </p:cNvPr>
          <p:cNvGraphicFramePr>
            <a:graphicFrameLocks noGrp="1"/>
          </p:cNvGraphicFramePr>
          <p:nvPr/>
        </p:nvGraphicFramePr>
        <p:xfrm>
          <a:off x="639114" y="1335496"/>
          <a:ext cx="10997877" cy="2218555"/>
        </p:xfrm>
        <a:graphic>
          <a:graphicData uri="http://schemas.openxmlformats.org/drawingml/2006/table">
            <a:tbl>
              <a:tblPr firstRow="1" firstCol="1" bandRow="1"/>
              <a:tblGrid>
                <a:gridCol w="2595663">
                  <a:extLst>
                    <a:ext uri="{9D8B030D-6E8A-4147-A177-3AD203B41FA5}">
                      <a16:colId xmlns:a16="http://schemas.microsoft.com/office/drawing/2014/main" val="20000"/>
                    </a:ext>
                  </a:extLst>
                </a:gridCol>
                <a:gridCol w="961487">
                  <a:extLst>
                    <a:ext uri="{9D8B030D-6E8A-4147-A177-3AD203B41FA5}">
                      <a16:colId xmlns:a16="http://schemas.microsoft.com/office/drawing/2014/main" val="20001"/>
                    </a:ext>
                  </a:extLst>
                </a:gridCol>
                <a:gridCol w="2469903">
                  <a:extLst>
                    <a:ext uri="{9D8B030D-6E8A-4147-A177-3AD203B41FA5}">
                      <a16:colId xmlns:a16="http://schemas.microsoft.com/office/drawing/2014/main" val="20002"/>
                    </a:ext>
                  </a:extLst>
                </a:gridCol>
                <a:gridCol w="4970824">
                  <a:extLst>
                    <a:ext uri="{9D8B030D-6E8A-4147-A177-3AD203B41FA5}">
                      <a16:colId xmlns:a16="http://schemas.microsoft.com/office/drawing/2014/main" val="20003"/>
                    </a:ext>
                  </a:extLst>
                </a:gridCol>
              </a:tblGrid>
              <a:tr h="467727">
                <a:tc>
                  <a:txBody>
                    <a:bodyPr/>
                    <a:lstStyle/>
                    <a:p>
                      <a:pPr marL="0" marR="0" algn="ctr">
                        <a:lnSpc>
                          <a:spcPct val="115000"/>
                        </a:lnSpc>
                        <a:spcBef>
                          <a:spcPts val="0"/>
                        </a:spcBef>
                        <a:spcAft>
                          <a:spcPts val="0"/>
                        </a:spcAft>
                      </a:pPr>
                      <a:r>
                        <a:rPr lang="en-US" sz="2400" b="1" i="1" dirty="0">
                          <a:solidFill>
                            <a:schemeClr val="bg1"/>
                          </a:solidFill>
                          <a:effectLst/>
                          <a:latin typeface="Consolas" panose="020B0609020204030204" pitchFamily="49" charset="0"/>
                          <a:ea typeface="Calibri"/>
                          <a:cs typeface="Consolas" panose="020B0609020204030204" pitchFamily="49" charset="0"/>
                        </a:rPr>
                        <a:t>Operation</a:t>
                      </a:r>
                      <a:endParaRPr lang="en-US" sz="2400" dirty="0">
                        <a:solidFill>
                          <a:schemeClr val="bg1"/>
                        </a:solidFill>
                        <a:effectLst/>
                        <a:latin typeface="Consolas" panose="020B0609020204030204" pitchFamily="49" charset="0"/>
                        <a:ea typeface="Arial"/>
                        <a:cs typeface="Consolas" panose="020B06090202040302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gridSpan="2">
                  <a:txBody>
                    <a:bodyPr/>
                    <a:lstStyle/>
                    <a:p>
                      <a:pPr marL="0" marR="0" algn="ctr">
                        <a:lnSpc>
                          <a:spcPct val="115000"/>
                        </a:lnSpc>
                        <a:spcBef>
                          <a:spcPts val="0"/>
                        </a:spcBef>
                        <a:spcAft>
                          <a:spcPts val="0"/>
                        </a:spcAft>
                      </a:pPr>
                      <a:r>
                        <a:rPr lang="en-US" sz="2400" b="1" i="1" dirty="0">
                          <a:solidFill>
                            <a:schemeClr val="bg1"/>
                          </a:solidFill>
                          <a:effectLst/>
                          <a:latin typeface="Consolas" panose="020B0609020204030204" pitchFamily="49" charset="0"/>
                          <a:ea typeface="Calibri"/>
                          <a:cs typeface="Consolas" panose="020B0609020204030204" pitchFamily="49" charset="0"/>
                        </a:rPr>
                        <a:t>Pseudo Instruction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endParaRPr lang="en-US"/>
                    </a:p>
                  </a:txBody>
                  <a:tcPr/>
                </a:tc>
                <a:tc>
                  <a:txBody>
                    <a:bodyPr/>
                    <a:lstStyle/>
                    <a:p>
                      <a:pPr marL="0" marR="0" algn="ctr">
                        <a:lnSpc>
                          <a:spcPct val="115000"/>
                        </a:lnSpc>
                        <a:spcBef>
                          <a:spcPts val="0"/>
                        </a:spcBef>
                        <a:spcAft>
                          <a:spcPts val="0"/>
                        </a:spcAft>
                      </a:pPr>
                      <a:r>
                        <a:rPr lang="en-US" sz="2400" b="1" i="1" dirty="0">
                          <a:solidFill>
                            <a:schemeClr val="bg1"/>
                          </a:solidFill>
                          <a:effectLst/>
                          <a:latin typeface="Consolas" panose="020B0609020204030204" pitchFamily="49" charset="0"/>
                          <a:ea typeface="Calibri"/>
                          <a:cs typeface="Consolas" panose="020B0609020204030204" pitchFamily="49" charset="0"/>
                        </a:rPr>
                        <a:t>Operation</a:t>
                      </a:r>
                      <a:endParaRPr lang="en-US" sz="2400" dirty="0">
                        <a:solidFill>
                          <a:schemeClr val="bg1"/>
                        </a:solidFill>
                        <a:effectLst/>
                        <a:latin typeface="Consolas" panose="020B0609020204030204" pitchFamily="49" charset="0"/>
                        <a:ea typeface="Arial"/>
                        <a:cs typeface="Consolas" panose="020B06090202040302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875414">
                <a:tc>
                  <a:txBody>
                    <a:bodyPr/>
                    <a:lstStyle/>
                    <a:p>
                      <a:pPr marL="0" marR="0" algn="l">
                        <a:lnSpc>
                          <a:spcPct val="115000"/>
                        </a:lnSpc>
                        <a:spcBef>
                          <a:spcPts val="0"/>
                        </a:spcBef>
                        <a:spcAft>
                          <a:spcPts val="0"/>
                        </a:spcAft>
                      </a:pPr>
                      <a:r>
                        <a:rPr lang="en-US" sz="2200" dirty="0">
                          <a:solidFill>
                            <a:srgbClr val="0070C0"/>
                          </a:solidFill>
                          <a:effectLst/>
                          <a:latin typeface="Consolas" panose="020B0609020204030204" pitchFamily="49" charset="0"/>
                          <a:ea typeface="Calibri"/>
                          <a:cs typeface="Consolas" panose="020B0609020204030204" pitchFamily="49" charset="0"/>
                        </a:rPr>
                        <a:t>Push registers </a:t>
                      </a:r>
                      <a:r>
                        <a:rPr lang="en-US" sz="2200" dirty="0">
                          <a:solidFill>
                            <a:srgbClr val="C00000"/>
                          </a:solidFill>
                          <a:effectLst/>
                          <a:latin typeface="Consolas" panose="020B0609020204030204" pitchFamily="49" charset="0"/>
                          <a:ea typeface="Calibri"/>
                          <a:cs typeface="Consolas" panose="020B0609020204030204" pitchFamily="49" charset="0"/>
                        </a:rPr>
                        <a:t>Function Entry</a:t>
                      </a:r>
                      <a:endParaRPr lang="en-US" sz="2200" dirty="0">
                        <a:solidFill>
                          <a:srgbClr val="C00000"/>
                        </a:solidFill>
                        <a:effectLst/>
                        <a:latin typeface="Consolas" panose="020B0609020204030204" pitchFamily="49" charset="0"/>
                        <a:ea typeface="Arial"/>
                        <a:cs typeface="Consolas" panose="020B0609020204030204" pitchFamily="49" charset="0"/>
                      </a:endParaRPr>
                    </a:p>
                  </a:txBody>
                  <a:tcPr marL="73025" marR="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2200" dirty="0">
                          <a:solidFill>
                            <a:schemeClr val="tx2"/>
                          </a:solidFill>
                          <a:effectLst/>
                          <a:latin typeface="Consolas" panose="020B0609020204030204" pitchFamily="49" charset="0"/>
                          <a:ea typeface="Calibri"/>
                          <a:cs typeface="Consolas" panose="020B0609020204030204" pitchFamily="49" charset="0"/>
                        </a:rPr>
                        <a:t>push</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2200" i="1" dirty="0">
                          <a:solidFill>
                            <a:schemeClr val="tx2"/>
                          </a:solidFill>
                          <a:effectLst/>
                          <a:latin typeface="Consolas" panose="020B0609020204030204" pitchFamily="49" charset="0"/>
                          <a:ea typeface="Calibri"/>
                          <a:cs typeface="Consolas" panose="020B0609020204030204" pitchFamily="49" charset="0"/>
                        </a:rPr>
                        <a:t>{reg list}</a:t>
                      </a:r>
                    </a:p>
                  </a:txBody>
                  <a:tcPr marL="0" marR="0" marT="36830" marB="3683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a:solidFill>
                            <a:schemeClr val="tx2"/>
                          </a:solidFill>
                          <a:effectLst/>
                          <a:latin typeface="Consolas" panose="020B0609020204030204" pitchFamily="49" charset="0"/>
                          <a:ea typeface="Calibri"/>
                          <a:cs typeface="Consolas" panose="020B0609020204030204" pitchFamily="49" charset="0"/>
                          <a:sym typeface="Wingdings"/>
                        </a:rPr>
                        <a:t></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 4 × #registers</a:t>
                      </a:r>
                      <a:br>
                        <a:rPr lang="en-US" sz="2200" dirty="0">
                          <a:solidFill>
                            <a:schemeClr val="tx2"/>
                          </a:solidFill>
                          <a:effectLst/>
                          <a:latin typeface="Consolas" panose="020B0609020204030204" pitchFamily="49" charset="0"/>
                          <a:ea typeface="Calibri"/>
                          <a:cs typeface="Consolas" panose="020B0609020204030204" pitchFamily="49" charset="0"/>
                        </a:rPr>
                      </a:br>
                      <a:r>
                        <a:rPr lang="en-US" sz="2200" dirty="0">
                          <a:solidFill>
                            <a:schemeClr val="tx2"/>
                          </a:solidFill>
                          <a:effectLst/>
                          <a:latin typeface="Consolas" panose="020B0609020204030204" pitchFamily="49" charset="0"/>
                          <a:ea typeface="Calibri"/>
                          <a:cs typeface="Consolas" panose="020B0609020204030204" pitchFamily="49" charset="0"/>
                        </a:rPr>
                        <a:t>Copy registers to</a:t>
                      </a:r>
                      <a:r>
                        <a:rPr lang="en-US" sz="2200" baseline="0" dirty="0">
                          <a:solidFill>
                            <a:schemeClr val="tx2"/>
                          </a:solidFill>
                          <a:effectLst/>
                          <a:latin typeface="Consolas" panose="020B0609020204030204" pitchFamily="49" charset="0"/>
                          <a:ea typeface="Calibri"/>
                          <a:cs typeface="Consolas" panose="020B0609020204030204" pitchFamily="49" charset="0"/>
                        </a:rPr>
                        <a:t> mem[</a:t>
                      </a:r>
                      <a:r>
                        <a:rPr lang="en-US" sz="2200" baseline="0" dirty="0" err="1">
                          <a:solidFill>
                            <a:schemeClr val="tx2"/>
                          </a:solidFill>
                          <a:effectLst/>
                          <a:latin typeface="Consolas" panose="020B0609020204030204" pitchFamily="49" charset="0"/>
                          <a:ea typeface="Calibri"/>
                          <a:cs typeface="Consolas" panose="020B0609020204030204" pitchFamily="49" charset="0"/>
                        </a:rPr>
                        <a:t>sp</a:t>
                      </a:r>
                      <a:r>
                        <a:rPr lang="en-US" sz="2200" baseline="0" dirty="0">
                          <a:solidFill>
                            <a:schemeClr val="tx2"/>
                          </a:solidFill>
                          <a:effectLst/>
                          <a:latin typeface="Consolas" panose="020B0609020204030204" pitchFamily="49" charset="0"/>
                          <a:ea typeface="Calibri"/>
                          <a:cs typeface="Consolas" panose="020B0609020204030204" pitchFamily="49" charset="0"/>
                        </a:rPr>
                        <a:t>]</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3"/>
                  </a:ext>
                </a:extLst>
              </a:tr>
              <a:tr h="875414">
                <a:tc>
                  <a:txBody>
                    <a:bodyPr/>
                    <a:lstStyle/>
                    <a:p>
                      <a:pPr marL="0" marR="0" algn="l">
                        <a:lnSpc>
                          <a:spcPct val="115000"/>
                        </a:lnSpc>
                        <a:spcBef>
                          <a:spcPts val="0"/>
                        </a:spcBef>
                        <a:spcAft>
                          <a:spcPts val="0"/>
                        </a:spcAft>
                      </a:pPr>
                      <a:r>
                        <a:rPr lang="en-US" sz="2200" b="1" dirty="0">
                          <a:solidFill>
                            <a:srgbClr val="0070C0"/>
                          </a:solidFill>
                          <a:effectLst/>
                          <a:latin typeface="Consolas" panose="020B0609020204030204" pitchFamily="49" charset="0"/>
                          <a:ea typeface="Calibri"/>
                          <a:cs typeface="Consolas" panose="020B0609020204030204" pitchFamily="49" charset="0"/>
                        </a:rPr>
                        <a:t>Pop registers </a:t>
                      </a:r>
                      <a:r>
                        <a:rPr lang="en-US" sz="2200" dirty="0">
                          <a:solidFill>
                            <a:srgbClr val="C00000"/>
                          </a:solidFill>
                          <a:effectLst/>
                          <a:latin typeface="Consolas" panose="020B0609020204030204" pitchFamily="49" charset="0"/>
                          <a:ea typeface="Calibri"/>
                          <a:cs typeface="Consolas" panose="020B0609020204030204" pitchFamily="49" charset="0"/>
                        </a:rPr>
                        <a:t>Function Exit</a:t>
                      </a:r>
                      <a:endParaRPr lang="en-US" sz="2200" dirty="0">
                        <a:solidFill>
                          <a:srgbClr val="C00000"/>
                        </a:solidFill>
                        <a:effectLst/>
                        <a:latin typeface="Consolas" panose="020B0609020204030204" pitchFamily="49" charset="0"/>
                        <a:ea typeface="Arial"/>
                        <a:cs typeface="Consolas" panose="020B0609020204030204" pitchFamily="49" charset="0"/>
                      </a:endParaRPr>
                    </a:p>
                  </a:txBody>
                  <a:tcPr marL="73025" marR="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2200" dirty="0">
                          <a:solidFill>
                            <a:schemeClr val="tx2"/>
                          </a:solidFill>
                          <a:effectLst/>
                          <a:latin typeface="Consolas" panose="020B0609020204030204" pitchFamily="49" charset="0"/>
                          <a:ea typeface="Calibri"/>
                          <a:cs typeface="Consolas" panose="020B0609020204030204" pitchFamily="49" charset="0"/>
                        </a:rPr>
                        <a:t>pop</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indent="0" algn="l">
                        <a:lnSpc>
                          <a:spcPct val="115000"/>
                        </a:lnSpc>
                        <a:spcBef>
                          <a:spcPts val="0"/>
                        </a:spcBef>
                        <a:spcAft>
                          <a:spcPts val="0"/>
                        </a:spcAft>
                      </a:pPr>
                      <a:r>
                        <a:rPr lang="en-US" sz="2200" i="1" dirty="0">
                          <a:solidFill>
                            <a:schemeClr val="tx2"/>
                          </a:solidFill>
                          <a:effectLst/>
                          <a:latin typeface="Consolas" panose="020B0609020204030204" pitchFamily="49" charset="0"/>
                          <a:ea typeface="Arial"/>
                          <a:cs typeface="Consolas" panose="020B0609020204030204" pitchFamily="49" charset="0"/>
                        </a:rPr>
                        <a:t>{reg list}</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0" marR="0" marT="36830" marB="3683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2200" dirty="0">
                          <a:solidFill>
                            <a:schemeClr val="tx2"/>
                          </a:solidFill>
                          <a:effectLst/>
                          <a:latin typeface="Consolas" panose="020B0609020204030204" pitchFamily="49" charset="0"/>
                          <a:ea typeface="Calibri"/>
                          <a:cs typeface="Consolas" panose="020B0609020204030204" pitchFamily="49" charset="0"/>
                        </a:rPr>
                        <a:t>Copy mem[</a:t>
                      </a: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to registers, </a:t>
                      </a:r>
                      <a:br>
                        <a:rPr lang="en-US" sz="2200" dirty="0">
                          <a:solidFill>
                            <a:schemeClr val="tx2"/>
                          </a:solidFill>
                          <a:effectLst/>
                          <a:latin typeface="Consolas" panose="020B0609020204030204" pitchFamily="49" charset="0"/>
                          <a:ea typeface="Calibri"/>
                          <a:cs typeface="Consolas" panose="020B0609020204030204" pitchFamily="49" charset="0"/>
                        </a:rPr>
                      </a:b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a:solidFill>
                            <a:schemeClr val="tx2"/>
                          </a:solidFill>
                          <a:effectLst/>
                          <a:latin typeface="Consolas" panose="020B0609020204030204" pitchFamily="49" charset="0"/>
                          <a:ea typeface="Calibri"/>
                          <a:cs typeface="Consolas" panose="020B0609020204030204" pitchFamily="49" charset="0"/>
                          <a:sym typeface="Wingdings"/>
                        </a:rPr>
                        <a:t></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+ 4 × #registers</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4"/>
                  </a:ext>
                </a:extLst>
              </a:tr>
            </a:tbl>
          </a:graphicData>
        </a:graphic>
      </p:graphicFrame>
      <p:sp>
        <p:nvSpPr>
          <p:cNvPr id="5" name="TextBox 4">
            <a:extLst>
              <a:ext uri="{FF2B5EF4-FFF2-40B4-BE49-F238E27FC236}">
                <a16:creationId xmlns:a16="http://schemas.microsoft.com/office/drawing/2014/main" id="{4FC969FC-69E2-5442-8E07-98362877DA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5136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5"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ontent Placeholder 62">
            <a:extLst>
              <a:ext uri="{FF2B5EF4-FFF2-40B4-BE49-F238E27FC236}">
                <a16:creationId xmlns:a16="http://schemas.microsoft.com/office/drawing/2014/main" id="{3D2D1849-A64C-D642-B6C1-3F9E55DFF18E}"/>
              </a:ext>
            </a:extLst>
          </p:cNvPr>
          <p:cNvSpPr>
            <a:spLocks noGrp="1"/>
          </p:cNvSpPr>
          <p:nvPr>
            <p:ph sz="quarter" idx="15"/>
          </p:nvPr>
        </p:nvSpPr>
        <p:spPr>
          <a:xfrm>
            <a:off x="456808" y="4568602"/>
            <a:ext cx="11483202" cy="1897094"/>
          </a:xfrm>
          <a:solidFill>
            <a:schemeClr val="accent4">
              <a:lumMod val="20000"/>
              <a:lumOff val="80000"/>
            </a:schemeClr>
          </a:solidFill>
          <a:ln>
            <a:solidFill>
              <a:schemeClr val="accent1"/>
            </a:solidFill>
          </a:ln>
        </p:spPr>
        <p:txBody>
          <a:bodyPr/>
          <a:lstStyle/>
          <a:p>
            <a:r>
              <a:rPr lang="en-US" sz="2000" b="1" dirty="0">
                <a:solidFill>
                  <a:schemeClr val="accent5"/>
                </a:solidFill>
                <a:latin typeface="Courier New" panose="02070309020205020404" pitchFamily="49" charset="0"/>
                <a:cs typeface="Courier New" panose="02070309020205020404" pitchFamily="49" charset="0"/>
              </a:rPr>
              <a:t>push </a:t>
            </a:r>
            <a:r>
              <a:rPr lang="en-US" sz="2000" dirty="0">
                <a:cs typeface="Courier New" panose="02070309020205020404" pitchFamily="49" charset="0"/>
              </a:rPr>
              <a:t>copies the contents of the </a:t>
            </a:r>
            <a:r>
              <a:rPr lang="en-US" sz="2000" b="1" dirty="0">
                <a:solidFill>
                  <a:srgbClr val="F37440"/>
                </a:solidFill>
                <a:latin typeface="Courier New" panose="02070309020205020404" pitchFamily="49" charset="0"/>
                <a:cs typeface="Courier New" panose="02070309020205020404" pitchFamily="49" charset="0"/>
              </a:rPr>
              <a:t>{reg list} </a:t>
            </a:r>
            <a:r>
              <a:rPr lang="en-US" sz="2000" dirty="0">
                <a:cs typeface="Courier New" panose="02070309020205020404" pitchFamily="49" charset="0"/>
              </a:rPr>
              <a:t>to stack segment memory</a:t>
            </a:r>
          </a:p>
          <a:p>
            <a:r>
              <a:rPr lang="en-US" sz="2000" b="1" dirty="0">
                <a:solidFill>
                  <a:schemeClr val="accent5"/>
                </a:solidFill>
                <a:latin typeface="Courier New" panose="02070309020205020404" pitchFamily="49" charset="0"/>
                <a:cs typeface="Courier New" panose="02070309020205020404" pitchFamily="49" charset="0"/>
              </a:rPr>
              <a:t>push </a:t>
            </a:r>
            <a:r>
              <a:rPr lang="en-US" sz="2000" b="1" dirty="0">
                <a:solidFill>
                  <a:schemeClr val="tx2"/>
                </a:solidFill>
                <a:cs typeface="Courier New" panose="02070309020205020404" pitchFamily="49" charset="0"/>
              </a:rPr>
              <a:t>Also</a:t>
            </a:r>
            <a:r>
              <a:rPr lang="en-US" sz="2000" b="1" dirty="0">
                <a:solidFill>
                  <a:schemeClr val="accent5"/>
                </a:solidFill>
                <a:latin typeface="Courier New" panose="02070309020205020404" pitchFamily="49" charset="0"/>
                <a:cs typeface="Courier New" panose="02070309020205020404" pitchFamily="49" charset="0"/>
              </a:rPr>
              <a:t> </a:t>
            </a:r>
            <a:r>
              <a:rPr lang="en-US" sz="2000" u="sng" dirty="0">
                <a:cs typeface="Courier New" panose="02070309020205020404" pitchFamily="49" charset="0"/>
              </a:rPr>
              <a:t>subtracts</a:t>
            </a:r>
            <a:r>
              <a:rPr lang="en-US" sz="2000" dirty="0">
                <a:cs typeface="Courier New" panose="02070309020205020404" pitchFamily="49" charset="0"/>
              </a:rPr>
              <a:t> </a:t>
            </a:r>
            <a:r>
              <a:rPr lang="en-US" sz="2000" dirty="0">
                <a:solidFill>
                  <a:srgbClr val="0070C0"/>
                </a:solidFill>
                <a:cs typeface="Courier New" panose="02070309020205020404" pitchFamily="49" charset="0"/>
              </a:rPr>
              <a:t>(# of registers saved) * (4 bytes) from the </a:t>
            </a:r>
            <a:r>
              <a:rPr lang="en-US" sz="2000" b="1" dirty="0" err="1">
                <a:solidFill>
                  <a:srgbClr val="F37440"/>
                </a:solidFill>
                <a:latin typeface="Courier New" panose="02070309020205020404" pitchFamily="49" charset="0"/>
                <a:cs typeface="Courier New" panose="02070309020205020404" pitchFamily="49" charset="0"/>
              </a:rPr>
              <a:t>sp</a:t>
            </a:r>
            <a:r>
              <a:rPr lang="en-US" sz="2000" dirty="0">
                <a:solidFill>
                  <a:srgbClr val="0070C0"/>
                </a:solidFill>
                <a:cs typeface="Courier New" panose="02070309020205020404" pitchFamily="49" charset="0"/>
              </a:rPr>
              <a:t> to </a:t>
            </a:r>
            <a:r>
              <a:rPr lang="en-US" sz="2000" b="1" i="1" dirty="0">
                <a:solidFill>
                  <a:srgbClr val="F37440"/>
                </a:solidFill>
                <a:cs typeface="Courier New" panose="02070309020205020404" pitchFamily="49" charset="0"/>
              </a:rPr>
              <a:t>allocate</a:t>
            </a:r>
            <a:r>
              <a:rPr lang="en-US" sz="2000" dirty="0">
                <a:solidFill>
                  <a:srgbClr val="0070C0"/>
                </a:solidFill>
                <a:cs typeface="Courier New" panose="02070309020205020404" pitchFamily="49" charset="0"/>
              </a:rPr>
              <a:t> space on the stack</a:t>
            </a:r>
          </a:p>
          <a:p>
            <a:pPr lvl="1"/>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a:t>
            </a:r>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 </a:t>
            </a:r>
            <a:r>
              <a:rPr lang="en-US" sz="1800" dirty="0" err="1">
                <a:solidFill>
                  <a:srgbClr val="0070C0"/>
                </a:solidFill>
                <a:cs typeface="Courier New" panose="02070309020205020404" pitchFamily="49" charset="0"/>
              </a:rPr>
              <a:t>registers_saved</a:t>
            </a:r>
            <a:r>
              <a:rPr lang="en-US" sz="1800" dirty="0">
                <a:solidFill>
                  <a:srgbClr val="0070C0"/>
                </a:solidFill>
                <a:cs typeface="Courier New" panose="02070309020205020404" pitchFamily="49" charset="0"/>
              </a:rPr>
              <a:t> * 4)</a:t>
            </a:r>
          </a:p>
          <a:p>
            <a:r>
              <a:rPr lang="en-US" sz="2400" b="1" dirty="0">
                <a:solidFill>
                  <a:schemeClr val="tx2"/>
                </a:solidFill>
                <a:cs typeface="Courier New" panose="02070309020205020404" pitchFamily="49" charset="0"/>
              </a:rPr>
              <a:t>this must always be true: </a:t>
            </a:r>
            <a:r>
              <a:rPr lang="en-US" sz="2400" b="1" dirty="0" err="1">
                <a:solidFill>
                  <a:srgbClr val="FF0000"/>
                </a:solidFill>
                <a:cs typeface="Courier New" panose="02070309020205020404" pitchFamily="49" charset="0"/>
              </a:rPr>
              <a:t>sp</a:t>
            </a:r>
            <a:r>
              <a:rPr lang="en-US" sz="2400" b="1" dirty="0">
                <a:solidFill>
                  <a:srgbClr val="FF0000"/>
                </a:solidFill>
                <a:cs typeface="Courier New" panose="02070309020205020404" pitchFamily="49" charset="0"/>
              </a:rPr>
              <a:t> % 8 == 0</a:t>
            </a:r>
            <a:endParaRPr lang="en-US" sz="2400" b="1" dirty="0">
              <a:solidFill>
                <a:srgbClr val="0070C0"/>
              </a:solidFill>
              <a:cs typeface="Courier New" panose="02070309020205020404" pitchFamily="49" charset="0"/>
            </a:endParaRPr>
          </a:p>
        </p:txBody>
      </p:sp>
      <p:sp>
        <p:nvSpPr>
          <p:cNvPr id="2" name="Title 1">
            <a:extLst>
              <a:ext uri="{FF2B5EF4-FFF2-40B4-BE49-F238E27FC236}">
                <a16:creationId xmlns:a16="http://schemas.microsoft.com/office/drawing/2014/main" id="{10395E47-5BE2-F741-A496-9B02FA3ECA9D}"/>
              </a:ext>
            </a:extLst>
          </p:cNvPr>
          <p:cNvSpPr>
            <a:spLocks noGrp="1"/>
          </p:cNvSpPr>
          <p:nvPr>
            <p:ph type="title"/>
          </p:nvPr>
        </p:nvSpPr>
        <p:spPr>
          <a:xfrm>
            <a:off x="147256" y="164909"/>
            <a:ext cx="10515600" cy="494036"/>
          </a:xfrm>
        </p:spPr>
        <p:txBody>
          <a:bodyPr/>
          <a:lstStyle/>
          <a:p>
            <a:r>
              <a:rPr lang="en-US" dirty="0"/>
              <a:t>push: Multiple Register Save</a:t>
            </a:r>
          </a:p>
        </p:txBody>
      </p:sp>
      <p:grpSp>
        <p:nvGrpSpPr>
          <p:cNvPr id="13" name="Group 12">
            <a:extLst>
              <a:ext uri="{FF2B5EF4-FFF2-40B4-BE49-F238E27FC236}">
                <a16:creationId xmlns:a16="http://schemas.microsoft.com/office/drawing/2014/main" id="{628B0758-C62B-9C4D-A583-B6DDB337D9B6}"/>
              </a:ext>
            </a:extLst>
          </p:cNvPr>
          <p:cNvGrpSpPr/>
          <p:nvPr/>
        </p:nvGrpSpPr>
        <p:grpSpPr>
          <a:xfrm>
            <a:off x="8256006" y="2179120"/>
            <a:ext cx="1377799" cy="1910656"/>
            <a:chOff x="5015535" y="3266589"/>
            <a:chExt cx="1377799" cy="1910656"/>
          </a:xfrm>
        </p:grpSpPr>
        <p:sp>
          <p:nvSpPr>
            <p:cNvPr id="88" name="Rectangle 87">
              <a:extLst>
                <a:ext uri="{FF2B5EF4-FFF2-40B4-BE49-F238E27FC236}">
                  <a16:creationId xmlns:a16="http://schemas.microsoft.com/office/drawing/2014/main" id="{F3F7F735-6401-BF49-8B88-B27C7F0600A4}"/>
                </a:ext>
              </a:extLst>
            </p:cNvPr>
            <p:cNvSpPr/>
            <p:nvPr/>
          </p:nvSpPr>
          <p:spPr>
            <a:xfrm>
              <a:off x="5015538" y="326658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89" name="Rectangle 88">
              <a:extLst>
                <a:ext uri="{FF2B5EF4-FFF2-40B4-BE49-F238E27FC236}">
                  <a16:creationId xmlns:a16="http://schemas.microsoft.com/office/drawing/2014/main" id="{4CC3363E-58CF-4C45-85D3-0558702A7450}"/>
                </a:ext>
              </a:extLst>
            </p:cNvPr>
            <p:cNvSpPr/>
            <p:nvPr/>
          </p:nvSpPr>
          <p:spPr>
            <a:xfrm>
              <a:off x="5017375" y="3594886"/>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90" name="Rectangle 89">
              <a:extLst>
                <a:ext uri="{FF2B5EF4-FFF2-40B4-BE49-F238E27FC236}">
                  <a16:creationId xmlns:a16="http://schemas.microsoft.com/office/drawing/2014/main" id="{82D79CC0-F32C-074E-92D2-ADDE0022AEC3}"/>
                </a:ext>
              </a:extLst>
            </p:cNvPr>
            <p:cNvSpPr/>
            <p:nvPr/>
          </p:nvSpPr>
          <p:spPr>
            <a:xfrm>
              <a:off x="5015537" y="392318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r8</a:t>
              </a:r>
            </a:p>
          </p:txBody>
        </p:sp>
        <p:sp>
          <p:nvSpPr>
            <p:cNvPr id="91" name="Rectangle 90">
              <a:extLst>
                <a:ext uri="{FF2B5EF4-FFF2-40B4-BE49-F238E27FC236}">
                  <a16:creationId xmlns:a16="http://schemas.microsoft.com/office/drawing/2014/main" id="{55A096EC-08B9-9941-80E4-68D7F6DA85E6}"/>
                </a:ext>
              </a:extLst>
            </p:cNvPr>
            <p:cNvSpPr/>
            <p:nvPr/>
          </p:nvSpPr>
          <p:spPr>
            <a:xfrm>
              <a:off x="5015537" y="42376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r6</a:t>
              </a:r>
            </a:p>
          </p:txBody>
        </p:sp>
        <p:sp>
          <p:nvSpPr>
            <p:cNvPr id="92" name="Rectangle 91">
              <a:extLst>
                <a:ext uri="{FF2B5EF4-FFF2-40B4-BE49-F238E27FC236}">
                  <a16:creationId xmlns:a16="http://schemas.microsoft.com/office/drawing/2014/main" id="{F3745BF3-B167-644D-AE7B-5B483CED8BDC}"/>
                </a:ext>
              </a:extLst>
            </p:cNvPr>
            <p:cNvSpPr/>
            <p:nvPr/>
          </p:nvSpPr>
          <p:spPr>
            <a:xfrm>
              <a:off x="5015536" y="486515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r4</a:t>
              </a:r>
            </a:p>
          </p:txBody>
        </p:sp>
        <p:sp>
          <p:nvSpPr>
            <p:cNvPr id="93" name="Rectangle 92">
              <a:extLst>
                <a:ext uri="{FF2B5EF4-FFF2-40B4-BE49-F238E27FC236}">
                  <a16:creationId xmlns:a16="http://schemas.microsoft.com/office/drawing/2014/main" id="{1B7A2AAD-95BF-1E4E-B262-C54288B298CC}"/>
                </a:ext>
              </a:extLst>
            </p:cNvPr>
            <p:cNvSpPr/>
            <p:nvPr/>
          </p:nvSpPr>
          <p:spPr>
            <a:xfrm>
              <a:off x="5015535" y="455910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r5</a:t>
              </a:r>
            </a:p>
          </p:txBody>
        </p:sp>
      </p:grpSp>
      <p:sp>
        <p:nvSpPr>
          <p:cNvPr id="96" name="TextBox 95">
            <a:extLst>
              <a:ext uri="{FF2B5EF4-FFF2-40B4-BE49-F238E27FC236}">
                <a16:creationId xmlns:a16="http://schemas.microsoft.com/office/drawing/2014/main" id="{33BB3A84-D8AC-C447-89B4-E527B6D49F88}"/>
              </a:ext>
            </a:extLst>
          </p:cNvPr>
          <p:cNvSpPr txBox="1"/>
          <p:nvPr/>
        </p:nvSpPr>
        <p:spPr>
          <a:xfrm>
            <a:off x="456808" y="1699085"/>
            <a:ext cx="3155031" cy="677108"/>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dirty="0">
                <a:solidFill>
                  <a:srgbClr val="00B050"/>
                </a:solidFill>
                <a:latin typeface="Consolas" panose="020B0609020204030204" pitchFamily="49" charset="0"/>
                <a:cs typeface="Consolas" panose="020B0609020204030204" pitchFamily="49" charset="0"/>
              </a:rPr>
              <a:t>save registers</a:t>
            </a:r>
          </a:p>
          <a:p>
            <a:pPr algn="ctr"/>
            <a:r>
              <a:rPr lang="en-US" sz="2000" dirty="0">
                <a:solidFill>
                  <a:srgbClr val="FF0000"/>
                </a:solidFill>
                <a:latin typeface="Consolas" panose="020B0609020204030204" pitchFamily="49" charset="0"/>
                <a:cs typeface="Consolas" panose="020B0609020204030204" pitchFamily="49" charset="0"/>
              </a:rPr>
              <a:t>push</a:t>
            </a:r>
            <a:r>
              <a:rPr lang="en-US" dirty="0">
                <a:solidFill>
                  <a:srgbClr val="F37440"/>
                </a:solidFill>
                <a:latin typeface="Consolas" panose="020B0609020204030204" pitchFamily="49" charset="0"/>
                <a:cs typeface="Consolas" panose="020B0609020204030204" pitchFamily="49" charset="0"/>
              </a:rPr>
              <a:t>{r4-r6, r8,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p:txBody>
      </p:sp>
      <p:grpSp>
        <p:nvGrpSpPr>
          <p:cNvPr id="9" name="Group 8">
            <a:extLst>
              <a:ext uri="{FF2B5EF4-FFF2-40B4-BE49-F238E27FC236}">
                <a16:creationId xmlns:a16="http://schemas.microsoft.com/office/drawing/2014/main" id="{A0D8CED4-B634-474C-8DAF-CE99E2A0DE08}"/>
              </a:ext>
            </a:extLst>
          </p:cNvPr>
          <p:cNvGrpSpPr/>
          <p:nvPr/>
        </p:nvGrpSpPr>
        <p:grpSpPr>
          <a:xfrm>
            <a:off x="5905530" y="1355546"/>
            <a:ext cx="1620957" cy="2725573"/>
            <a:chOff x="6517723" y="611915"/>
            <a:chExt cx="1620957" cy="2725573"/>
          </a:xfrm>
        </p:grpSpPr>
        <p:sp>
          <p:nvSpPr>
            <p:cNvPr id="83" name="Rectangle 82">
              <a:extLst>
                <a:ext uri="{FF2B5EF4-FFF2-40B4-BE49-F238E27FC236}">
                  <a16:creationId xmlns:a16="http://schemas.microsoft.com/office/drawing/2014/main" id="{9991D4D9-6616-A246-B63A-07466B5C8ECA}"/>
                </a:ext>
              </a:extLst>
            </p:cNvPr>
            <p:cNvSpPr>
              <a:spLocks noChangeArrowheads="1"/>
            </p:cNvSpPr>
            <p:nvPr>
              <p:custDataLst>
                <p:tags r:id="rId3"/>
              </p:custDataLst>
            </p:nvPr>
          </p:nvSpPr>
          <p:spPr bwMode="gray">
            <a:xfrm>
              <a:off x="6677660" y="2163076"/>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a:solidFill>
                    <a:schemeClr val="bg1"/>
                  </a:solidFill>
                  <a:latin typeface="Consolas" panose="020B0609020204030204" pitchFamily="49" charset="0"/>
                  <a:ea typeface="ＭＳ Ｐゴシック" charset="0"/>
                  <a:cs typeface="Consolas" panose="020B0609020204030204" pitchFamily="49" charset="0"/>
                </a:rPr>
                <a:t>r8</a:t>
              </a:r>
            </a:p>
          </p:txBody>
        </p:sp>
        <p:sp>
          <p:nvSpPr>
            <p:cNvPr id="84" name="Rectangle 15">
              <a:extLst>
                <a:ext uri="{FF2B5EF4-FFF2-40B4-BE49-F238E27FC236}">
                  <a16:creationId xmlns:a16="http://schemas.microsoft.com/office/drawing/2014/main" id="{F61CC987-CDC3-9841-A1FC-DAF71F3858CB}"/>
                </a:ext>
              </a:extLst>
            </p:cNvPr>
            <p:cNvSpPr>
              <a:spLocks noChangeArrowheads="1"/>
            </p:cNvSpPr>
            <p:nvPr>
              <p:custDataLst>
                <p:tags r:id="rId4"/>
              </p:custDataLst>
            </p:nvPr>
          </p:nvSpPr>
          <p:spPr bwMode="gray">
            <a:xfrm>
              <a:off x="6677658" y="310888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dirty="0">
                  <a:solidFill>
                    <a:schemeClr val="bg1"/>
                  </a:solidFill>
                  <a:latin typeface="Consolas" panose="020B0609020204030204" pitchFamily="49" charset="0"/>
                  <a:ea typeface="ＭＳ Ｐゴシック" charset="0"/>
                  <a:cs typeface="Consolas" panose="020B0609020204030204" pitchFamily="49" charset="0"/>
                </a:rPr>
                <a:t>r4</a:t>
              </a:r>
            </a:p>
          </p:txBody>
        </p:sp>
        <p:sp>
          <p:nvSpPr>
            <p:cNvPr id="85" name="Rectangle 16">
              <a:extLst>
                <a:ext uri="{FF2B5EF4-FFF2-40B4-BE49-F238E27FC236}">
                  <a16:creationId xmlns:a16="http://schemas.microsoft.com/office/drawing/2014/main" id="{9FB1B3EA-4F94-FB43-B80F-7F9E05BFBFDE}"/>
                </a:ext>
              </a:extLst>
            </p:cNvPr>
            <p:cNvSpPr>
              <a:spLocks noChangeArrowheads="1"/>
            </p:cNvSpPr>
            <p:nvPr>
              <p:custDataLst>
                <p:tags r:id="rId5"/>
              </p:custDataLst>
            </p:nvPr>
          </p:nvSpPr>
          <p:spPr bwMode="gray">
            <a:xfrm>
              <a:off x="6677658" y="2806010"/>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a:solidFill>
                    <a:schemeClr val="bg1"/>
                  </a:solidFill>
                  <a:latin typeface="Consolas" panose="020B0609020204030204" pitchFamily="49" charset="0"/>
                  <a:ea typeface="ＭＳ Ｐゴシック" charset="0"/>
                  <a:cs typeface="Consolas" panose="020B0609020204030204" pitchFamily="49" charset="0"/>
                </a:rPr>
                <a:t>r5</a:t>
              </a:r>
            </a:p>
          </p:txBody>
        </p:sp>
        <p:sp>
          <p:nvSpPr>
            <p:cNvPr id="94" name="Rectangle 9">
              <a:extLst>
                <a:ext uri="{FF2B5EF4-FFF2-40B4-BE49-F238E27FC236}">
                  <a16:creationId xmlns:a16="http://schemas.microsoft.com/office/drawing/2014/main" id="{7BE132C3-3700-304B-AE3F-15B9F982BF66}"/>
                </a:ext>
              </a:extLst>
            </p:cNvPr>
            <p:cNvSpPr>
              <a:spLocks noChangeArrowheads="1"/>
            </p:cNvSpPr>
            <p:nvPr>
              <p:custDataLst>
                <p:tags r:id="rId6"/>
              </p:custDataLst>
            </p:nvPr>
          </p:nvSpPr>
          <p:spPr bwMode="gray">
            <a:xfrm>
              <a:off x="6677661" y="1496911"/>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r14/</a:t>
              </a: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lr</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95" name="Rectangle 8">
              <a:extLst>
                <a:ext uri="{FF2B5EF4-FFF2-40B4-BE49-F238E27FC236}">
                  <a16:creationId xmlns:a16="http://schemas.microsoft.com/office/drawing/2014/main" id="{02D48125-413C-8547-9197-5F674E2B2E28}"/>
                </a:ext>
              </a:extLst>
            </p:cNvPr>
            <p:cNvSpPr>
              <a:spLocks noChangeArrowheads="1"/>
            </p:cNvSpPr>
            <p:nvPr>
              <p:custDataLst>
                <p:tags r:id="rId7"/>
              </p:custDataLst>
            </p:nvPr>
          </p:nvSpPr>
          <p:spPr bwMode="gray">
            <a:xfrm>
              <a:off x="6677661" y="1836890"/>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r11/</a:t>
              </a: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fp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97" name="Rectangle 16">
              <a:extLst>
                <a:ext uri="{FF2B5EF4-FFF2-40B4-BE49-F238E27FC236}">
                  <a16:creationId xmlns:a16="http://schemas.microsoft.com/office/drawing/2014/main" id="{27E39F91-F48F-2242-8960-DF0C2EFE7B69}"/>
                </a:ext>
              </a:extLst>
            </p:cNvPr>
            <p:cNvSpPr>
              <a:spLocks noChangeArrowheads="1"/>
            </p:cNvSpPr>
            <p:nvPr>
              <p:custDataLst>
                <p:tags r:id="rId8"/>
              </p:custDataLst>
            </p:nvPr>
          </p:nvSpPr>
          <p:spPr bwMode="gray">
            <a:xfrm>
              <a:off x="6677659" y="2481270"/>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dirty="0">
                  <a:solidFill>
                    <a:schemeClr val="bg1"/>
                  </a:solidFill>
                  <a:latin typeface="Consolas" panose="020B0609020204030204" pitchFamily="49" charset="0"/>
                  <a:ea typeface="ＭＳ Ｐゴシック" charset="0"/>
                  <a:cs typeface="Consolas" panose="020B0609020204030204" pitchFamily="49" charset="0"/>
                </a:rPr>
                <a:t>r6</a:t>
              </a:r>
            </a:p>
          </p:txBody>
        </p:sp>
        <p:sp>
          <p:nvSpPr>
            <p:cNvPr id="100" name="TextBox 99">
              <a:extLst>
                <a:ext uri="{FF2B5EF4-FFF2-40B4-BE49-F238E27FC236}">
                  <a16:creationId xmlns:a16="http://schemas.microsoft.com/office/drawing/2014/main" id="{D1764B58-78A6-A343-8017-AA05F60DBEC9}"/>
                </a:ext>
              </a:extLst>
            </p:cNvPr>
            <p:cNvSpPr txBox="1"/>
            <p:nvPr/>
          </p:nvSpPr>
          <p:spPr>
            <a:xfrm>
              <a:off x="6517723" y="611915"/>
              <a:ext cx="1620957" cy="830997"/>
            </a:xfrm>
            <a:prstGeom prst="rect">
              <a:avLst/>
            </a:prstGeom>
            <a:noFill/>
          </p:spPr>
          <p:txBody>
            <a:bodyPr wrap="square" rtlCol="0">
              <a:spAutoFit/>
            </a:bodyPr>
            <a:lstStyle/>
            <a:p>
              <a:r>
                <a:rPr lang="en-US" sz="1600" dirty="0">
                  <a:latin typeface="Consolas" panose="020B0609020204030204" pitchFamily="49" charset="0"/>
                  <a:cs typeface="Consolas" panose="020B0609020204030204" pitchFamily="49" charset="0"/>
                </a:rPr>
                <a:t>CPU registers to Save</a:t>
              </a:r>
            </a:p>
          </p:txBody>
        </p:sp>
      </p:grpSp>
      <p:grpSp>
        <p:nvGrpSpPr>
          <p:cNvPr id="10" name="Group 9">
            <a:extLst>
              <a:ext uri="{FF2B5EF4-FFF2-40B4-BE49-F238E27FC236}">
                <a16:creationId xmlns:a16="http://schemas.microsoft.com/office/drawing/2014/main" id="{E17F63B8-DE2E-214E-B61E-B04C38E029E3}"/>
              </a:ext>
            </a:extLst>
          </p:cNvPr>
          <p:cNvGrpSpPr/>
          <p:nvPr/>
        </p:nvGrpSpPr>
        <p:grpSpPr>
          <a:xfrm>
            <a:off x="7395434" y="1844479"/>
            <a:ext cx="724397" cy="2177636"/>
            <a:chOff x="8007627" y="1100848"/>
            <a:chExt cx="724397" cy="2177636"/>
          </a:xfrm>
        </p:grpSpPr>
        <p:sp>
          <p:nvSpPr>
            <p:cNvPr id="102" name="Right Arrow 101">
              <a:extLst>
                <a:ext uri="{FF2B5EF4-FFF2-40B4-BE49-F238E27FC236}">
                  <a16:creationId xmlns:a16="http://schemas.microsoft.com/office/drawing/2014/main" id="{48275568-6340-B146-B3F9-1A0BE7920C62}"/>
                </a:ext>
              </a:extLst>
            </p:cNvPr>
            <p:cNvSpPr/>
            <p:nvPr/>
          </p:nvSpPr>
          <p:spPr>
            <a:xfrm>
              <a:off x="8007630" y="1569323"/>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3" name="Right Arrow 102">
              <a:extLst>
                <a:ext uri="{FF2B5EF4-FFF2-40B4-BE49-F238E27FC236}">
                  <a16:creationId xmlns:a16="http://schemas.microsoft.com/office/drawing/2014/main" id="{BD9B9D93-6A48-5D47-AD89-CB497AE2CB5F}"/>
                </a:ext>
              </a:extLst>
            </p:cNvPr>
            <p:cNvSpPr/>
            <p:nvPr/>
          </p:nvSpPr>
          <p:spPr>
            <a:xfrm>
              <a:off x="8007630" y="1895894"/>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4" name="Right Arrow 103">
              <a:extLst>
                <a:ext uri="{FF2B5EF4-FFF2-40B4-BE49-F238E27FC236}">
                  <a16:creationId xmlns:a16="http://schemas.microsoft.com/office/drawing/2014/main" id="{085E2022-CADD-E149-89F7-025AD5128DC8}"/>
                </a:ext>
              </a:extLst>
            </p:cNvPr>
            <p:cNvSpPr/>
            <p:nvPr/>
          </p:nvSpPr>
          <p:spPr>
            <a:xfrm>
              <a:off x="8007629" y="2222080"/>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5" name="Right Arrow 104">
              <a:extLst>
                <a:ext uri="{FF2B5EF4-FFF2-40B4-BE49-F238E27FC236}">
                  <a16:creationId xmlns:a16="http://schemas.microsoft.com/office/drawing/2014/main" id="{4C23AA01-A656-EC40-851A-1FC71601FBDF}"/>
                </a:ext>
              </a:extLst>
            </p:cNvPr>
            <p:cNvSpPr/>
            <p:nvPr/>
          </p:nvSpPr>
          <p:spPr>
            <a:xfrm>
              <a:off x="8007628" y="2535522"/>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6" name="Right Arrow 105">
              <a:extLst>
                <a:ext uri="{FF2B5EF4-FFF2-40B4-BE49-F238E27FC236}">
                  <a16:creationId xmlns:a16="http://schemas.microsoft.com/office/drawing/2014/main" id="{D2AE6733-63E3-6D4C-B944-B86EE17F5E1F}"/>
                </a:ext>
              </a:extLst>
            </p:cNvPr>
            <p:cNvSpPr/>
            <p:nvPr/>
          </p:nvSpPr>
          <p:spPr>
            <a:xfrm>
              <a:off x="8007628" y="2874837"/>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7" name="Right Arrow 106">
              <a:extLst>
                <a:ext uri="{FF2B5EF4-FFF2-40B4-BE49-F238E27FC236}">
                  <a16:creationId xmlns:a16="http://schemas.microsoft.com/office/drawing/2014/main" id="{7C1068D8-C042-8147-A7EC-5E2FA71E9C64}"/>
                </a:ext>
              </a:extLst>
            </p:cNvPr>
            <p:cNvSpPr/>
            <p:nvPr/>
          </p:nvSpPr>
          <p:spPr>
            <a:xfrm>
              <a:off x="8007627" y="3167893"/>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8" name="TextBox 107">
              <a:extLst>
                <a:ext uri="{FF2B5EF4-FFF2-40B4-BE49-F238E27FC236}">
                  <a16:creationId xmlns:a16="http://schemas.microsoft.com/office/drawing/2014/main" id="{65F86EB6-74A3-0F41-8635-6EC36AAD2852}"/>
                </a:ext>
              </a:extLst>
            </p:cNvPr>
            <p:cNvSpPr txBox="1"/>
            <p:nvPr/>
          </p:nvSpPr>
          <p:spPr>
            <a:xfrm>
              <a:off x="8033838" y="1100848"/>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copy</a:t>
              </a:r>
            </a:p>
          </p:txBody>
        </p:sp>
      </p:grpSp>
      <p:grpSp>
        <p:nvGrpSpPr>
          <p:cNvPr id="123" name="Group 122">
            <a:extLst>
              <a:ext uri="{FF2B5EF4-FFF2-40B4-BE49-F238E27FC236}">
                <a16:creationId xmlns:a16="http://schemas.microsoft.com/office/drawing/2014/main" id="{860D6066-475E-2446-8499-827ABDDD4055}"/>
              </a:ext>
            </a:extLst>
          </p:cNvPr>
          <p:cNvGrpSpPr/>
          <p:nvPr/>
        </p:nvGrpSpPr>
        <p:grpSpPr>
          <a:xfrm>
            <a:off x="910977" y="2363718"/>
            <a:ext cx="2692708" cy="1487280"/>
            <a:chOff x="4654148" y="1816805"/>
            <a:chExt cx="2692708" cy="1487280"/>
          </a:xfrm>
        </p:grpSpPr>
        <p:sp>
          <p:nvSpPr>
            <p:cNvPr id="124" name="Right Brace 123">
              <a:extLst>
                <a:ext uri="{FF2B5EF4-FFF2-40B4-BE49-F238E27FC236}">
                  <a16:creationId xmlns:a16="http://schemas.microsoft.com/office/drawing/2014/main" id="{F239F2B3-C04D-C743-A803-68B306176B43}"/>
                </a:ext>
              </a:extLst>
            </p:cNvPr>
            <p:cNvSpPr/>
            <p:nvPr/>
          </p:nvSpPr>
          <p:spPr>
            <a:xfrm rot="5400000">
              <a:off x="5852196" y="958627"/>
              <a:ext cx="262518" cy="1978873"/>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5" name="TextBox 124">
              <a:extLst>
                <a:ext uri="{FF2B5EF4-FFF2-40B4-BE49-F238E27FC236}">
                  <a16:creationId xmlns:a16="http://schemas.microsoft.com/office/drawing/2014/main" id="{D9FAA4E7-6C15-2E43-B624-CED8D75253B6}"/>
                </a:ext>
              </a:extLst>
            </p:cNvPr>
            <p:cNvSpPr txBox="1"/>
            <p:nvPr/>
          </p:nvSpPr>
          <p:spPr>
            <a:xfrm>
              <a:off x="4654148" y="2103756"/>
              <a:ext cx="2692708" cy="1200329"/>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tx2"/>
                  </a:solidFill>
                </a:rPr>
                <a:t>Registers are </a:t>
              </a:r>
              <a:r>
                <a:rPr lang="en-US" dirty="0">
                  <a:solidFill>
                    <a:srgbClr val="0070C0"/>
                  </a:solidFill>
                </a:rPr>
                <a:t>pushed </a:t>
              </a:r>
              <a:r>
                <a:rPr lang="en-US" dirty="0">
                  <a:solidFill>
                    <a:schemeClr val="tx2"/>
                  </a:solidFill>
                </a:rPr>
                <a:t>on to the stack </a:t>
              </a:r>
              <a:r>
                <a:rPr lang="en-US" i="1" dirty="0">
                  <a:solidFill>
                    <a:srgbClr val="0070C0"/>
                  </a:solidFill>
                </a:rPr>
                <a:t>in order</a:t>
              </a:r>
              <a:r>
                <a:rPr lang="en-US" dirty="0">
                  <a:solidFill>
                    <a:srgbClr val="0070C0"/>
                  </a:solidFill>
                </a:rPr>
                <a:t> </a:t>
              </a:r>
            </a:p>
            <a:p>
              <a:r>
                <a:rPr lang="en-US" b="1" dirty="0">
                  <a:solidFill>
                    <a:srgbClr val="0070C0"/>
                  </a:solidFill>
                </a:rPr>
                <a:t>right (high memory) to left (low memory)</a:t>
              </a:r>
            </a:p>
          </p:txBody>
        </p:sp>
      </p:grpSp>
      <p:grpSp>
        <p:nvGrpSpPr>
          <p:cNvPr id="126" name="Group 125">
            <a:extLst>
              <a:ext uri="{FF2B5EF4-FFF2-40B4-BE49-F238E27FC236}">
                <a16:creationId xmlns:a16="http://schemas.microsoft.com/office/drawing/2014/main" id="{24D41C2B-B5FC-E145-A630-EF03173F20D3}"/>
              </a:ext>
            </a:extLst>
          </p:cNvPr>
          <p:cNvGrpSpPr/>
          <p:nvPr/>
        </p:nvGrpSpPr>
        <p:grpSpPr>
          <a:xfrm>
            <a:off x="4023760" y="2268436"/>
            <a:ext cx="2023799" cy="1897094"/>
            <a:chOff x="3986859" y="1975823"/>
            <a:chExt cx="2023799" cy="1897094"/>
          </a:xfrm>
        </p:grpSpPr>
        <p:sp>
          <p:nvSpPr>
            <p:cNvPr id="127" name="Right Brace 126">
              <a:extLst>
                <a:ext uri="{FF2B5EF4-FFF2-40B4-BE49-F238E27FC236}">
                  <a16:creationId xmlns:a16="http://schemas.microsoft.com/office/drawing/2014/main" id="{7348FF65-2213-394A-8959-B05D0603C06D}"/>
                </a:ext>
              </a:extLst>
            </p:cNvPr>
            <p:cNvSpPr/>
            <p:nvPr/>
          </p:nvSpPr>
          <p:spPr>
            <a:xfrm rot="10800000">
              <a:off x="5726602" y="1975823"/>
              <a:ext cx="284056" cy="1897094"/>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8" name="TextBox 127">
              <a:extLst>
                <a:ext uri="{FF2B5EF4-FFF2-40B4-BE49-F238E27FC236}">
                  <a16:creationId xmlns:a16="http://schemas.microsoft.com/office/drawing/2014/main" id="{F752D98E-3DE9-C145-B02E-18DFC63C5436}"/>
                </a:ext>
              </a:extLst>
            </p:cNvPr>
            <p:cNvSpPr txBox="1"/>
            <p:nvPr/>
          </p:nvSpPr>
          <p:spPr>
            <a:xfrm>
              <a:off x="3986859" y="2101749"/>
              <a:ext cx="1707181" cy="1569660"/>
            </a:xfrm>
            <a:prstGeom prst="rect">
              <a:avLst/>
            </a:prstGeom>
            <a:solidFill>
              <a:schemeClr val="accent4">
                <a:lumMod val="20000"/>
                <a:lumOff val="80000"/>
              </a:schemeClr>
            </a:solidFill>
            <a:ln>
              <a:solidFill>
                <a:schemeClr val="accent5"/>
              </a:solidFill>
            </a:ln>
          </p:spPr>
          <p:txBody>
            <a:bodyPr wrap="square" rtlCol="0">
              <a:spAutoFit/>
            </a:bodyPr>
            <a:lstStyle/>
            <a:p>
              <a:r>
                <a:rPr lang="en-US" sz="1600" dirty="0">
                  <a:solidFill>
                    <a:schemeClr val="accent1"/>
                  </a:solidFill>
                </a:rPr>
                <a:t>If you have no stack variables (later) then always push an </a:t>
              </a:r>
              <a:r>
                <a:rPr lang="en-US" sz="1600" b="1" dirty="0">
                  <a:solidFill>
                    <a:srgbClr val="FF0000"/>
                  </a:solidFill>
                </a:rPr>
                <a:t>EVEN</a:t>
              </a:r>
              <a:r>
                <a:rPr lang="en-US" sz="1600" dirty="0">
                  <a:solidFill>
                    <a:schemeClr val="accent1"/>
                  </a:solidFill>
                </a:rPr>
                <a:t> number of registers!</a:t>
              </a:r>
            </a:p>
          </p:txBody>
        </p:sp>
      </p:grpSp>
      <p:grpSp>
        <p:nvGrpSpPr>
          <p:cNvPr id="6" name="Group 5">
            <a:extLst>
              <a:ext uri="{FF2B5EF4-FFF2-40B4-BE49-F238E27FC236}">
                <a16:creationId xmlns:a16="http://schemas.microsoft.com/office/drawing/2014/main" id="{5E6B523E-CEE5-074E-BCD9-CAE633FDB62E}"/>
              </a:ext>
            </a:extLst>
          </p:cNvPr>
          <p:cNvGrpSpPr/>
          <p:nvPr/>
        </p:nvGrpSpPr>
        <p:grpSpPr>
          <a:xfrm>
            <a:off x="9644227" y="2164861"/>
            <a:ext cx="1835631" cy="2007769"/>
            <a:chOff x="10256420" y="1421230"/>
            <a:chExt cx="1835631" cy="2007769"/>
          </a:xfrm>
        </p:grpSpPr>
        <p:sp>
          <p:nvSpPr>
            <p:cNvPr id="115" name="Rectangle 8">
              <a:extLst>
                <a:ext uri="{FF2B5EF4-FFF2-40B4-BE49-F238E27FC236}">
                  <a16:creationId xmlns:a16="http://schemas.microsoft.com/office/drawing/2014/main" id="{4E122040-4DDD-5042-8239-893F7C988387}"/>
                </a:ext>
              </a:extLst>
            </p:cNvPr>
            <p:cNvSpPr>
              <a:spLocks noChangeArrowheads="1"/>
            </p:cNvSpPr>
            <p:nvPr>
              <p:custDataLst>
                <p:tags r:id="rId2"/>
              </p:custDataLst>
            </p:nvPr>
          </p:nvSpPr>
          <p:spPr bwMode="gray">
            <a:xfrm>
              <a:off x="10843054" y="3176442"/>
              <a:ext cx="580678" cy="252557"/>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after push </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116" name="Left Arrow 115">
              <a:extLst>
                <a:ext uri="{FF2B5EF4-FFF2-40B4-BE49-F238E27FC236}">
                  <a16:creationId xmlns:a16="http://schemas.microsoft.com/office/drawing/2014/main" id="{3AF0FB5C-6A1D-D347-A452-97AB401C34DA}"/>
                </a:ext>
              </a:extLst>
            </p:cNvPr>
            <p:cNvSpPr/>
            <p:nvPr/>
          </p:nvSpPr>
          <p:spPr>
            <a:xfrm>
              <a:off x="10256420" y="3238556"/>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29" name="Rectangle 128">
              <a:extLst>
                <a:ext uri="{FF2B5EF4-FFF2-40B4-BE49-F238E27FC236}">
                  <a16:creationId xmlns:a16="http://schemas.microsoft.com/office/drawing/2014/main" id="{D8EAC263-3EE8-8446-8211-38F8CEAD7AC8}"/>
                </a:ext>
              </a:extLst>
            </p:cNvPr>
            <p:cNvSpPr/>
            <p:nvPr/>
          </p:nvSpPr>
          <p:spPr>
            <a:xfrm>
              <a:off x="10404030" y="1797938"/>
              <a:ext cx="1688021" cy="738664"/>
            </a:xfrm>
            <a:prstGeom prst="rect">
              <a:avLst/>
            </a:prstGeom>
          </p:spPr>
          <p:txBody>
            <a:bodyPr wrap="square">
              <a:spAutoFit/>
            </a:bodyPr>
            <a:lstStyle/>
            <a:p>
              <a:r>
                <a:rPr lang="en-US" sz="1400" dirty="0">
                  <a:solidFill>
                    <a:srgbClr val="F37440"/>
                  </a:solidFill>
                  <a:latin typeface="Consolas" panose="020B0609020204030204" pitchFamily="49" charset="0"/>
                  <a:cs typeface="Consolas" panose="020B0609020204030204" pitchFamily="49" charset="0"/>
                </a:rPr>
                <a:t>allocated space</a:t>
              </a:r>
            </a:p>
            <a:p>
              <a:r>
                <a:rPr lang="en-US" sz="1400" dirty="0">
                  <a:solidFill>
                    <a:srgbClr val="0070C0"/>
                  </a:solidFill>
                  <a:latin typeface="Consolas" panose="020B0609020204030204" pitchFamily="49" charset="0"/>
                  <a:cs typeface="Consolas" panose="020B0609020204030204" pitchFamily="49" charset="0"/>
                </a:rPr>
                <a:t>(# registers) * (4 bytes) </a:t>
              </a:r>
              <a:endParaRPr lang="en-US" sz="1400" dirty="0">
                <a:latin typeface="Consolas" panose="020B0609020204030204" pitchFamily="49" charset="0"/>
                <a:cs typeface="Consolas" panose="020B0609020204030204" pitchFamily="49" charset="0"/>
              </a:endParaRPr>
            </a:p>
          </p:txBody>
        </p:sp>
        <p:sp>
          <p:nvSpPr>
            <p:cNvPr id="130" name="Left Arrow 129">
              <a:extLst>
                <a:ext uri="{FF2B5EF4-FFF2-40B4-BE49-F238E27FC236}">
                  <a16:creationId xmlns:a16="http://schemas.microsoft.com/office/drawing/2014/main" id="{066FBCCF-1FAF-524F-84B6-A62F0549D63C}"/>
                </a:ext>
              </a:extLst>
            </p:cNvPr>
            <p:cNvSpPr/>
            <p:nvPr/>
          </p:nvSpPr>
          <p:spPr>
            <a:xfrm rot="16200000">
              <a:off x="9503787" y="2259998"/>
              <a:ext cx="1786397" cy="108862"/>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3" name="Group 2">
            <a:extLst>
              <a:ext uri="{FF2B5EF4-FFF2-40B4-BE49-F238E27FC236}">
                <a16:creationId xmlns:a16="http://schemas.microsoft.com/office/drawing/2014/main" id="{375D9700-7A6C-5148-987C-9AFFA5873BB9}"/>
              </a:ext>
            </a:extLst>
          </p:cNvPr>
          <p:cNvGrpSpPr/>
          <p:nvPr/>
        </p:nvGrpSpPr>
        <p:grpSpPr>
          <a:xfrm>
            <a:off x="7969250" y="734759"/>
            <a:ext cx="2569934" cy="3659070"/>
            <a:chOff x="8581443" y="-8872"/>
            <a:chExt cx="2569934" cy="3659070"/>
          </a:xfrm>
        </p:grpSpPr>
        <p:sp>
          <p:nvSpPr>
            <p:cNvPr id="86" name="Rectangle 85">
              <a:extLst>
                <a:ext uri="{FF2B5EF4-FFF2-40B4-BE49-F238E27FC236}">
                  <a16:creationId xmlns:a16="http://schemas.microsoft.com/office/drawing/2014/main" id="{F3EA7D0E-4B64-3846-9A0D-F0031677523E}"/>
                </a:ext>
              </a:extLst>
            </p:cNvPr>
            <p:cNvSpPr/>
            <p:nvPr/>
          </p:nvSpPr>
          <p:spPr>
            <a:xfrm>
              <a:off x="8866325" y="116057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87" name="Rectangle 86">
              <a:extLst>
                <a:ext uri="{FF2B5EF4-FFF2-40B4-BE49-F238E27FC236}">
                  <a16:creationId xmlns:a16="http://schemas.microsoft.com/office/drawing/2014/main" id="{8DCFC095-5FCD-384D-85E0-6D14166BC18F}"/>
                </a:ext>
              </a:extLst>
            </p:cNvPr>
            <p:cNvSpPr/>
            <p:nvPr/>
          </p:nvSpPr>
          <p:spPr>
            <a:xfrm>
              <a:off x="8864348" y="84183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98" name="TextBox 97">
              <a:extLst>
                <a:ext uri="{FF2B5EF4-FFF2-40B4-BE49-F238E27FC236}">
                  <a16:creationId xmlns:a16="http://schemas.microsoft.com/office/drawing/2014/main" id="{785A8CAA-79FF-5A41-AEFE-9979EDF647BD}"/>
                </a:ext>
              </a:extLst>
            </p:cNvPr>
            <p:cNvSpPr txBox="1"/>
            <p:nvPr/>
          </p:nvSpPr>
          <p:spPr>
            <a:xfrm>
              <a:off x="8581443" y="3342421"/>
              <a:ext cx="2569934" cy="307777"/>
            </a:xfrm>
            <a:prstGeom prst="rect">
              <a:avLst/>
            </a:prstGeom>
            <a:noFill/>
          </p:spPr>
          <p:txBody>
            <a:bodyPr wrap="none" rtlCol="0">
              <a:spAutoFit/>
            </a:bodyPr>
            <a:lstStyle/>
            <a:p>
              <a:r>
                <a:rPr lang="en-US" sz="1400" dirty="0">
                  <a:solidFill>
                    <a:srgbClr val="FF0000"/>
                  </a:solidFill>
                  <a:latin typeface="Consolas" panose="020B0609020204030204" pitchFamily="49" charset="0"/>
                  <a:cs typeface="Consolas" panose="020B0609020204030204" pitchFamily="49" charset="0"/>
                </a:rPr>
                <a:t>stack segment low memory</a:t>
              </a:r>
            </a:p>
          </p:txBody>
        </p:sp>
        <p:sp>
          <p:nvSpPr>
            <p:cNvPr id="99" name="TextBox 98">
              <a:extLst>
                <a:ext uri="{FF2B5EF4-FFF2-40B4-BE49-F238E27FC236}">
                  <a16:creationId xmlns:a16="http://schemas.microsoft.com/office/drawing/2014/main" id="{A4087839-E312-A74D-AFBB-910A538EC9E4}"/>
                </a:ext>
              </a:extLst>
            </p:cNvPr>
            <p:cNvSpPr txBox="1"/>
            <p:nvPr/>
          </p:nvSpPr>
          <p:spPr>
            <a:xfrm>
              <a:off x="8712881" y="-8872"/>
              <a:ext cx="2438496" cy="523220"/>
            </a:xfrm>
            <a:prstGeom prst="rect">
              <a:avLst/>
            </a:prstGeom>
            <a:noFill/>
          </p:spPr>
          <p:txBody>
            <a:bodyPr wrap="square" rtlCol="0">
              <a:spAutoFit/>
            </a:bodyPr>
            <a:lstStyle/>
            <a:p>
              <a:r>
                <a:rPr lang="en-US" sz="1400" dirty="0">
                  <a:solidFill>
                    <a:srgbClr val="FF0000"/>
                  </a:solidFill>
                  <a:latin typeface="Consolas" panose="020B0609020204030204" pitchFamily="49" charset="0"/>
                  <a:cs typeface="Consolas" panose="020B0609020204030204" pitchFamily="49" charset="0"/>
                </a:rPr>
                <a:t>stack segment high memory</a:t>
              </a:r>
            </a:p>
          </p:txBody>
        </p:sp>
        <p:sp>
          <p:nvSpPr>
            <p:cNvPr id="101" name="Rectangle 100">
              <a:extLst>
                <a:ext uri="{FF2B5EF4-FFF2-40B4-BE49-F238E27FC236}">
                  <a16:creationId xmlns:a16="http://schemas.microsoft.com/office/drawing/2014/main" id="{47825120-A9CA-5A44-BC34-E073F8F9956C}"/>
                </a:ext>
              </a:extLst>
            </p:cNvPr>
            <p:cNvSpPr/>
            <p:nvPr/>
          </p:nvSpPr>
          <p:spPr>
            <a:xfrm>
              <a:off x="8864345" y="524885"/>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4" name="Rectangle 63">
              <a:extLst>
                <a:ext uri="{FF2B5EF4-FFF2-40B4-BE49-F238E27FC236}">
                  <a16:creationId xmlns:a16="http://schemas.microsoft.com/office/drawing/2014/main" id="{1507394D-39E3-4C48-916C-A311C4D25A91}"/>
                </a:ext>
              </a:extLst>
            </p:cNvPr>
            <p:cNvSpPr/>
            <p:nvPr/>
          </p:nvSpPr>
          <p:spPr>
            <a:xfrm>
              <a:off x="8874579" y="1469517"/>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5" name="Rectangle 64">
              <a:extLst>
                <a:ext uri="{FF2B5EF4-FFF2-40B4-BE49-F238E27FC236}">
                  <a16:creationId xmlns:a16="http://schemas.microsoft.com/office/drawing/2014/main" id="{327F2EBB-94C1-5646-9DAC-525ED5F3D735}"/>
                </a:ext>
              </a:extLst>
            </p:cNvPr>
            <p:cNvSpPr/>
            <p:nvPr/>
          </p:nvSpPr>
          <p:spPr>
            <a:xfrm>
              <a:off x="8869383" y="1788539"/>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6" name="Rectangle 65">
              <a:extLst>
                <a:ext uri="{FF2B5EF4-FFF2-40B4-BE49-F238E27FC236}">
                  <a16:creationId xmlns:a16="http://schemas.microsoft.com/office/drawing/2014/main" id="{B13DA468-13A0-3244-A3E3-E59A415BA863}"/>
                </a:ext>
              </a:extLst>
            </p:cNvPr>
            <p:cNvSpPr/>
            <p:nvPr/>
          </p:nvSpPr>
          <p:spPr>
            <a:xfrm>
              <a:off x="8869382" y="2100626"/>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7" name="Rectangle 66">
              <a:extLst>
                <a:ext uri="{FF2B5EF4-FFF2-40B4-BE49-F238E27FC236}">
                  <a16:creationId xmlns:a16="http://schemas.microsoft.com/office/drawing/2014/main" id="{FEB3BA42-83E2-DD42-9129-ED4F0C3652F0}"/>
                </a:ext>
              </a:extLst>
            </p:cNvPr>
            <p:cNvSpPr/>
            <p:nvPr/>
          </p:nvSpPr>
          <p:spPr>
            <a:xfrm>
              <a:off x="8864186" y="2412713"/>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8" name="Rectangle 67">
              <a:extLst>
                <a:ext uri="{FF2B5EF4-FFF2-40B4-BE49-F238E27FC236}">
                  <a16:creationId xmlns:a16="http://schemas.microsoft.com/office/drawing/2014/main" id="{8A292048-C176-E046-ADF5-7C813E2C1C5F}"/>
                </a:ext>
              </a:extLst>
            </p:cNvPr>
            <p:cNvSpPr/>
            <p:nvPr/>
          </p:nvSpPr>
          <p:spPr>
            <a:xfrm>
              <a:off x="8858990" y="2720571"/>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9" name="Rectangle 68">
              <a:extLst>
                <a:ext uri="{FF2B5EF4-FFF2-40B4-BE49-F238E27FC236}">
                  <a16:creationId xmlns:a16="http://schemas.microsoft.com/office/drawing/2014/main" id="{4D1413B5-78F3-A54A-B50A-9AE869D0EC75}"/>
                </a:ext>
              </a:extLst>
            </p:cNvPr>
            <p:cNvSpPr/>
            <p:nvPr/>
          </p:nvSpPr>
          <p:spPr>
            <a:xfrm>
              <a:off x="8854259" y="3041548"/>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3" name="TextBox 72">
            <a:extLst>
              <a:ext uri="{FF2B5EF4-FFF2-40B4-BE49-F238E27FC236}">
                <a16:creationId xmlns:a16="http://schemas.microsoft.com/office/drawing/2014/main" id="{4B4AD2BE-6085-B440-A31F-2A91419DFC4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14" name="Group 13">
            <a:extLst>
              <a:ext uri="{FF2B5EF4-FFF2-40B4-BE49-F238E27FC236}">
                <a16:creationId xmlns:a16="http://schemas.microsoft.com/office/drawing/2014/main" id="{A925C2D3-E50A-EEF4-DEC3-D63A2ED6A963}"/>
              </a:ext>
            </a:extLst>
          </p:cNvPr>
          <p:cNvGrpSpPr/>
          <p:nvPr/>
        </p:nvGrpSpPr>
        <p:grpSpPr>
          <a:xfrm>
            <a:off x="9644227" y="2035775"/>
            <a:ext cx="1167312" cy="252557"/>
            <a:chOff x="9336049" y="983858"/>
            <a:chExt cx="1167312" cy="252557"/>
          </a:xfrm>
        </p:grpSpPr>
        <p:sp>
          <p:nvSpPr>
            <p:cNvPr id="74" name="Rectangle 8">
              <a:extLst>
                <a:ext uri="{FF2B5EF4-FFF2-40B4-BE49-F238E27FC236}">
                  <a16:creationId xmlns:a16="http://schemas.microsoft.com/office/drawing/2014/main" id="{A01503E5-059E-D5A7-1972-C8EBE6040239}"/>
                </a:ext>
              </a:extLst>
            </p:cNvPr>
            <p:cNvSpPr>
              <a:spLocks noChangeArrowheads="1"/>
            </p:cNvSpPr>
            <p:nvPr>
              <p:custDataLst>
                <p:tags r:id="rId1"/>
              </p:custDataLst>
            </p:nvPr>
          </p:nvSpPr>
          <p:spPr bwMode="gray">
            <a:xfrm>
              <a:off x="9922683" y="983858"/>
              <a:ext cx="580678" cy="252557"/>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400" kern="0" dirty="0">
                  <a:solidFill>
                    <a:sysClr val="windowText" lastClr="000000"/>
                  </a:solidFill>
                  <a:latin typeface="Consolas" panose="020B0609020204030204" pitchFamily="49" charset="0"/>
                  <a:ea typeface="ＭＳ Ｐゴシック" charset="0"/>
                  <a:cs typeface="Consolas" panose="020B0609020204030204" pitchFamily="49" charset="0"/>
                </a:rPr>
                <a:t>before push</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75" name="Left Arrow 74">
              <a:extLst>
                <a:ext uri="{FF2B5EF4-FFF2-40B4-BE49-F238E27FC236}">
                  <a16:creationId xmlns:a16="http://schemas.microsoft.com/office/drawing/2014/main" id="{7DDB90F4-CC2D-BDE9-B577-CF40C878FFEE}"/>
                </a:ext>
              </a:extLst>
            </p:cNvPr>
            <p:cNvSpPr/>
            <p:nvPr/>
          </p:nvSpPr>
          <p:spPr>
            <a:xfrm>
              <a:off x="9336049" y="1045972"/>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193187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73"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ontent Placeholder 62">
            <a:extLst>
              <a:ext uri="{FF2B5EF4-FFF2-40B4-BE49-F238E27FC236}">
                <a16:creationId xmlns:a16="http://schemas.microsoft.com/office/drawing/2014/main" id="{3D2D1849-A64C-D642-B6C1-3F9E55DFF18E}"/>
              </a:ext>
            </a:extLst>
          </p:cNvPr>
          <p:cNvSpPr>
            <a:spLocks noGrp="1"/>
          </p:cNvSpPr>
          <p:nvPr>
            <p:ph sz="quarter" idx="15"/>
          </p:nvPr>
        </p:nvSpPr>
        <p:spPr>
          <a:xfrm>
            <a:off x="716610" y="4795552"/>
            <a:ext cx="10925419" cy="1895717"/>
          </a:xfrm>
          <a:solidFill>
            <a:schemeClr val="accent4">
              <a:lumMod val="20000"/>
              <a:lumOff val="80000"/>
            </a:schemeClr>
          </a:solidFill>
          <a:ln>
            <a:solidFill>
              <a:schemeClr val="accent1"/>
            </a:solidFill>
          </a:ln>
        </p:spPr>
        <p:txBody>
          <a:bodyPr/>
          <a:lstStyle/>
          <a:p>
            <a:r>
              <a:rPr lang="en-US" sz="2000" b="1" dirty="0">
                <a:solidFill>
                  <a:schemeClr val="accent5"/>
                </a:solidFill>
                <a:latin typeface="Courier New" panose="02070309020205020404" pitchFamily="49" charset="0"/>
                <a:cs typeface="Courier New" panose="02070309020205020404" pitchFamily="49" charset="0"/>
              </a:rPr>
              <a:t>pop </a:t>
            </a:r>
            <a:r>
              <a:rPr lang="en-US" sz="2000" dirty="0">
                <a:cs typeface="Courier New" panose="02070309020205020404" pitchFamily="49" charset="0"/>
              </a:rPr>
              <a:t>copies the contents of stack segment memory to the </a:t>
            </a:r>
            <a:r>
              <a:rPr lang="en-US" sz="2000" b="1" dirty="0">
                <a:solidFill>
                  <a:srgbClr val="F37440"/>
                </a:solidFill>
                <a:latin typeface="Courier New" panose="02070309020205020404" pitchFamily="49" charset="0"/>
                <a:cs typeface="Courier New" panose="02070309020205020404" pitchFamily="49" charset="0"/>
              </a:rPr>
              <a:t>{reg list}</a:t>
            </a:r>
            <a:endParaRPr lang="en-US" sz="2000" dirty="0">
              <a:cs typeface="Courier New" panose="02070309020205020404" pitchFamily="49" charset="0"/>
            </a:endParaRPr>
          </a:p>
          <a:p>
            <a:r>
              <a:rPr lang="en-US" sz="2000" b="1" dirty="0">
                <a:solidFill>
                  <a:schemeClr val="accent5"/>
                </a:solidFill>
                <a:latin typeface="Courier New" panose="02070309020205020404" pitchFamily="49" charset="0"/>
                <a:cs typeface="Courier New" panose="02070309020205020404" pitchFamily="49" charset="0"/>
              </a:rPr>
              <a:t>pop</a:t>
            </a:r>
            <a:r>
              <a:rPr lang="en-US" sz="2000" dirty="0">
                <a:cs typeface="Courier New" panose="02070309020205020404" pitchFamily="49" charset="0"/>
              </a:rPr>
              <a:t> </a:t>
            </a:r>
            <a:r>
              <a:rPr lang="en-US" sz="2000" b="1" u="sng" dirty="0">
                <a:cs typeface="Courier New" panose="02070309020205020404" pitchFamily="49" charset="0"/>
              </a:rPr>
              <a:t>adds:</a:t>
            </a:r>
            <a:r>
              <a:rPr lang="en-US" sz="2000" dirty="0">
                <a:solidFill>
                  <a:srgbClr val="0070C0"/>
                </a:solidFill>
                <a:cs typeface="Courier New" panose="02070309020205020404" pitchFamily="49" charset="0"/>
              </a:rPr>
              <a:t>  (# of registers restored) * (4 bytes) to </a:t>
            </a:r>
            <a:r>
              <a:rPr lang="en-US" sz="2000" b="1" dirty="0" err="1">
                <a:solidFill>
                  <a:srgbClr val="F37440"/>
                </a:solidFill>
                <a:latin typeface="Courier New" panose="02070309020205020404" pitchFamily="49" charset="0"/>
                <a:cs typeface="Courier New" panose="02070309020205020404" pitchFamily="49" charset="0"/>
              </a:rPr>
              <a:t>sp</a:t>
            </a:r>
            <a:r>
              <a:rPr lang="en-US" sz="2000" dirty="0">
                <a:solidFill>
                  <a:srgbClr val="0070C0"/>
                </a:solidFill>
                <a:cs typeface="Courier New" panose="02070309020205020404" pitchFamily="49" charset="0"/>
              </a:rPr>
              <a:t> to </a:t>
            </a:r>
            <a:r>
              <a:rPr lang="en-US" sz="2000" b="1" i="1" dirty="0">
                <a:solidFill>
                  <a:srgbClr val="F37440"/>
                </a:solidFill>
                <a:cs typeface="Courier New" panose="02070309020205020404" pitchFamily="49" charset="0"/>
              </a:rPr>
              <a:t>deallocate</a:t>
            </a:r>
            <a:r>
              <a:rPr lang="en-US" sz="2000" dirty="0">
                <a:solidFill>
                  <a:srgbClr val="0070C0"/>
                </a:solidFill>
                <a:cs typeface="Courier New" panose="02070309020205020404" pitchFamily="49" charset="0"/>
              </a:rPr>
              <a:t> space on the stack</a:t>
            </a:r>
          </a:p>
          <a:p>
            <a:pPr lvl="1"/>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a:t>
            </a:r>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 registers restored * 4)</a:t>
            </a:r>
          </a:p>
          <a:p>
            <a:r>
              <a:rPr lang="en-US" sz="2000" b="1" dirty="0">
                <a:latin typeface="Consolas" panose="020B0609020204030204" pitchFamily="49" charset="0"/>
                <a:cs typeface="Consolas" panose="020B0609020204030204" pitchFamily="49" charset="0"/>
              </a:rPr>
              <a:t>Remember</a:t>
            </a:r>
            <a:r>
              <a:rPr lang="en-US" sz="2000" b="1" dirty="0">
                <a:latin typeface="Courier New" panose="02070309020205020404" pitchFamily="49" charset="0"/>
                <a:cs typeface="Courier New" panose="02070309020205020404" pitchFamily="49" charset="0"/>
              </a:rPr>
              <a:t>: </a:t>
            </a:r>
            <a:r>
              <a:rPr lang="en-US" sz="2000" b="1" dirty="0">
                <a:solidFill>
                  <a:srgbClr val="F37440"/>
                </a:solidFill>
                <a:latin typeface="Courier New" panose="02070309020205020404" pitchFamily="49" charset="0"/>
                <a:cs typeface="Courier New" panose="02070309020205020404" pitchFamily="49" charset="0"/>
              </a:rPr>
              <a:t>{reg list} </a:t>
            </a:r>
            <a:r>
              <a:rPr lang="en-US" sz="2000" u="sng" dirty="0">
                <a:solidFill>
                  <a:srgbClr val="FF0000"/>
                </a:solidFill>
                <a:cs typeface="Courier New" panose="02070309020205020404" pitchFamily="49" charset="0"/>
              </a:rPr>
              <a:t>must be the same</a:t>
            </a:r>
            <a:r>
              <a:rPr lang="en-US" sz="2000" dirty="0">
                <a:solidFill>
                  <a:srgbClr val="FF0000"/>
                </a:solidFill>
                <a:cs typeface="Courier New" panose="02070309020205020404" pitchFamily="49" charset="0"/>
              </a:rPr>
              <a:t> in both the </a:t>
            </a:r>
            <a:r>
              <a:rPr lang="en-US" sz="2000" b="1" dirty="0">
                <a:solidFill>
                  <a:schemeClr val="accent5"/>
                </a:solidFill>
                <a:latin typeface="Courier New" panose="02070309020205020404" pitchFamily="49" charset="0"/>
                <a:cs typeface="Courier New" panose="02070309020205020404" pitchFamily="49" charset="0"/>
              </a:rPr>
              <a:t>push </a:t>
            </a:r>
            <a:r>
              <a:rPr lang="en-US" sz="2000" dirty="0">
                <a:cs typeface="Courier New" panose="02070309020205020404" pitchFamily="49" charset="0"/>
              </a:rPr>
              <a:t>and the corresponding  </a:t>
            </a:r>
            <a:r>
              <a:rPr lang="en-US" sz="2000" b="1" dirty="0">
                <a:solidFill>
                  <a:schemeClr val="accent5"/>
                </a:solidFill>
                <a:latin typeface="Courier New" panose="02070309020205020404" pitchFamily="49" charset="0"/>
                <a:cs typeface="Courier New" panose="02070309020205020404" pitchFamily="49" charset="0"/>
              </a:rPr>
              <a:t>pop</a:t>
            </a:r>
            <a:r>
              <a:rPr lang="en-US" sz="2000" dirty="0">
                <a:cs typeface="Courier New" panose="02070309020205020404" pitchFamily="49" charset="0"/>
              </a:rPr>
              <a:t> </a:t>
            </a:r>
            <a:endParaRPr lang="en-US" sz="2000" dirty="0">
              <a:solidFill>
                <a:srgbClr val="FF0000"/>
              </a:solidFill>
            </a:endParaRPr>
          </a:p>
        </p:txBody>
      </p:sp>
      <p:sp>
        <p:nvSpPr>
          <p:cNvPr id="2" name="Title 1">
            <a:extLst>
              <a:ext uri="{FF2B5EF4-FFF2-40B4-BE49-F238E27FC236}">
                <a16:creationId xmlns:a16="http://schemas.microsoft.com/office/drawing/2014/main" id="{10395E47-5BE2-F741-A496-9B02FA3ECA9D}"/>
              </a:ext>
            </a:extLst>
          </p:cNvPr>
          <p:cNvSpPr>
            <a:spLocks noGrp="1"/>
          </p:cNvSpPr>
          <p:nvPr>
            <p:ph type="title"/>
          </p:nvPr>
        </p:nvSpPr>
        <p:spPr>
          <a:xfrm>
            <a:off x="408076" y="226090"/>
            <a:ext cx="10515600" cy="494036"/>
          </a:xfrm>
        </p:spPr>
        <p:txBody>
          <a:bodyPr/>
          <a:lstStyle/>
          <a:p>
            <a:r>
              <a:rPr lang="en-US" dirty="0">
                <a:latin typeface="+mn-lt"/>
                <a:cs typeface="Consolas" panose="020B0609020204030204" pitchFamily="49" charset="0"/>
              </a:rPr>
              <a:t>pop: Multiple Register Restore</a:t>
            </a:r>
          </a:p>
        </p:txBody>
      </p:sp>
      <p:sp>
        <p:nvSpPr>
          <p:cNvPr id="53" name="TextBox 52">
            <a:extLst>
              <a:ext uri="{FF2B5EF4-FFF2-40B4-BE49-F238E27FC236}">
                <a16:creationId xmlns:a16="http://schemas.microsoft.com/office/drawing/2014/main" id="{35F5C0D4-162D-7E47-B9CB-06D5375BD5EB}"/>
              </a:ext>
            </a:extLst>
          </p:cNvPr>
          <p:cNvSpPr txBox="1"/>
          <p:nvPr/>
        </p:nvSpPr>
        <p:spPr>
          <a:xfrm>
            <a:off x="7472756" y="1039506"/>
            <a:ext cx="2669320" cy="307777"/>
          </a:xfrm>
          <a:prstGeom prst="rect">
            <a:avLst/>
          </a:prstGeom>
          <a:noFill/>
        </p:spPr>
        <p:txBody>
          <a:bodyPr wrap="none" rtlCol="0">
            <a:spAutoFit/>
          </a:bodyPr>
          <a:lstStyle/>
          <a:p>
            <a:r>
              <a:rPr lang="en-US" sz="1400" dirty="0">
                <a:solidFill>
                  <a:srgbClr val="FF0000"/>
                </a:solidFill>
                <a:latin typeface="Consolas" panose="020B0609020204030204" pitchFamily="49" charset="0"/>
                <a:cs typeface="Consolas" panose="020B0609020204030204" pitchFamily="49" charset="0"/>
              </a:rPr>
              <a:t>stack segment high memory</a:t>
            </a:r>
          </a:p>
        </p:txBody>
      </p:sp>
      <p:grpSp>
        <p:nvGrpSpPr>
          <p:cNvPr id="5" name="Group 4">
            <a:extLst>
              <a:ext uri="{FF2B5EF4-FFF2-40B4-BE49-F238E27FC236}">
                <a16:creationId xmlns:a16="http://schemas.microsoft.com/office/drawing/2014/main" id="{3DF0EF98-8856-3044-9745-DE6003A5E7AB}"/>
              </a:ext>
            </a:extLst>
          </p:cNvPr>
          <p:cNvGrpSpPr/>
          <p:nvPr/>
        </p:nvGrpSpPr>
        <p:grpSpPr>
          <a:xfrm>
            <a:off x="5465254" y="1319049"/>
            <a:ext cx="4577436" cy="3332638"/>
            <a:chOff x="6458987" y="317753"/>
            <a:chExt cx="4577436" cy="3332638"/>
          </a:xfrm>
        </p:grpSpPr>
        <p:sp>
          <p:nvSpPr>
            <p:cNvPr id="37" name="Rectangle 36">
              <a:extLst>
                <a:ext uri="{FF2B5EF4-FFF2-40B4-BE49-F238E27FC236}">
                  <a16:creationId xmlns:a16="http://schemas.microsoft.com/office/drawing/2014/main" id="{721A1CA1-9ADB-0E4E-BE46-DE490CA4DE25}"/>
                </a:ext>
              </a:extLst>
            </p:cNvPr>
            <p:cNvSpPr>
              <a:spLocks noChangeArrowheads="1"/>
            </p:cNvSpPr>
            <p:nvPr>
              <p:custDataLst>
                <p:tags r:id="rId3"/>
              </p:custDataLst>
            </p:nvPr>
          </p:nvSpPr>
          <p:spPr bwMode="gray">
            <a:xfrm>
              <a:off x="6800967" y="1955944"/>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a:solidFill>
                    <a:schemeClr val="bg1"/>
                  </a:solidFill>
                  <a:latin typeface="Consolas" panose="020B0609020204030204" pitchFamily="49" charset="0"/>
                  <a:ea typeface="ＭＳ Ｐゴシック" charset="0"/>
                  <a:cs typeface="Consolas" panose="020B0609020204030204" pitchFamily="49" charset="0"/>
                </a:rPr>
                <a:t>r8</a:t>
              </a:r>
            </a:p>
          </p:txBody>
        </p:sp>
        <p:sp>
          <p:nvSpPr>
            <p:cNvPr id="38" name="Rectangle 15">
              <a:extLst>
                <a:ext uri="{FF2B5EF4-FFF2-40B4-BE49-F238E27FC236}">
                  <a16:creationId xmlns:a16="http://schemas.microsoft.com/office/drawing/2014/main" id="{9EA88CEC-22BD-0B4C-A65C-4CD1B7F66947}"/>
                </a:ext>
              </a:extLst>
            </p:cNvPr>
            <p:cNvSpPr>
              <a:spLocks noChangeArrowheads="1"/>
            </p:cNvSpPr>
            <p:nvPr>
              <p:custDataLst>
                <p:tags r:id="rId4"/>
              </p:custDataLst>
            </p:nvPr>
          </p:nvSpPr>
          <p:spPr bwMode="gray">
            <a:xfrm>
              <a:off x="6800965" y="2901756"/>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dirty="0">
                  <a:solidFill>
                    <a:schemeClr val="bg1"/>
                  </a:solidFill>
                  <a:latin typeface="Consolas" panose="020B0609020204030204" pitchFamily="49" charset="0"/>
                  <a:ea typeface="ＭＳ Ｐゴシック" charset="0"/>
                  <a:cs typeface="Consolas" panose="020B0609020204030204" pitchFamily="49" charset="0"/>
                </a:rPr>
                <a:t>r4</a:t>
              </a:r>
            </a:p>
          </p:txBody>
        </p:sp>
        <p:sp>
          <p:nvSpPr>
            <p:cNvPr id="39" name="Rectangle 16">
              <a:extLst>
                <a:ext uri="{FF2B5EF4-FFF2-40B4-BE49-F238E27FC236}">
                  <a16:creationId xmlns:a16="http://schemas.microsoft.com/office/drawing/2014/main" id="{41C7A412-A29E-8449-99EE-BDE102C89B55}"/>
                </a:ext>
              </a:extLst>
            </p:cNvPr>
            <p:cNvSpPr>
              <a:spLocks noChangeArrowheads="1"/>
            </p:cNvSpPr>
            <p:nvPr>
              <p:custDataLst>
                <p:tags r:id="rId5"/>
              </p:custDataLst>
            </p:nvPr>
          </p:nvSpPr>
          <p:spPr bwMode="gray">
            <a:xfrm>
              <a:off x="6800965" y="259887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a:solidFill>
                    <a:schemeClr val="bg1"/>
                  </a:solidFill>
                  <a:latin typeface="Consolas" panose="020B0609020204030204" pitchFamily="49" charset="0"/>
                  <a:ea typeface="ＭＳ Ｐゴシック" charset="0"/>
                  <a:cs typeface="Consolas" panose="020B0609020204030204" pitchFamily="49" charset="0"/>
                </a:rPr>
                <a:t>r5</a:t>
              </a:r>
            </a:p>
          </p:txBody>
        </p:sp>
        <p:sp>
          <p:nvSpPr>
            <p:cNvPr id="40" name="Rectangle 39">
              <a:extLst>
                <a:ext uri="{FF2B5EF4-FFF2-40B4-BE49-F238E27FC236}">
                  <a16:creationId xmlns:a16="http://schemas.microsoft.com/office/drawing/2014/main" id="{A45FA065-DF99-6E46-AF7B-87BB9C138F51}"/>
                </a:ext>
              </a:extLst>
            </p:cNvPr>
            <p:cNvSpPr/>
            <p:nvPr/>
          </p:nvSpPr>
          <p:spPr>
            <a:xfrm>
              <a:off x="8927063" y="95344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1" name="Rectangle 40">
              <a:extLst>
                <a:ext uri="{FF2B5EF4-FFF2-40B4-BE49-F238E27FC236}">
                  <a16:creationId xmlns:a16="http://schemas.microsoft.com/office/drawing/2014/main" id="{A5411BA8-CF7C-8649-89D3-C78FC69B8ADB}"/>
                </a:ext>
              </a:extLst>
            </p:cNvPr>
            <p:cNvSpPr/>
            <p:nvPr/>
          </p:nvSpPr>
          <p:spPr>
            <a:xfrm>
              <a:off x="8925086" y="63470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2" name="Rectangle 41">
              <a:extLst>
                <a:ext uri="{FF2B5EF4-FFF2-40B4-BE49-F238E27FC236}">
                  <a16:creationId xmlns:a16="http://schemas.microsoft.com/office/drawing/2014/main" id="{B6CB8913-DB47-E549-AE46-AAF91096BE92}"/>
                </a:ext>
              </a:extLst>
            </p:cNvPr>
            <p:cNvSpPr/>
            <p:nvPr/>
          </p:nvSpPr>
          <p:spPr>
            <a:xfrm>
              <a:off x="8925086" y="1261444"/>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43" name="Rectangle 42">
              <a:extLst>
                <a:ext uri="{FF2B5EF4-FFF2-40B4-BE49-F238E27FC236}">
                  <a16:creationId xmlns:a16="http://schemas.microsoft.com/office/drawing/2014/main" id="{7EEC5883-51BB-5541-9599-2160E05C3C70}"/>
                </a:ext>
              </a:extLst>
            </p:cNvPr>
            <p:cNvSpPr/>
            <p:nvPr/>
          </p:nvSpPr>
          <p:spPr>
            <a:xfrm>
              <a:off x="8926923" y="158974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44" name="Rectangle 43">
              <a:extLst>
                <a:ext uri="{FF2B5EF4-FFF2-40B4-BE49-F238E27FC236}">
                  <a16:creationId xmlns:a16="http://schemas.microsoft.com/office/drawing/2014/main" id="{94EDAF78-E75E-8748-A474-76111A212BAA}"/>
                </a:ext>
              </a:extLst>
            </p:cNvPr>
            <p:cNvSpPr/>
            <p:nvPr/>
          </p:nvSpPr>
          <p:spPr>
            <a:xfrm>
              <a:off x="8925085" y="191803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r8</a:t>
              </a:r>
            </a:p>
          </p:txBody>
        </p:sp>
        <p:sp>
          <p:nvSpPr>
            <p:cNvPr id="45" name="Rectangle 44">
              <a:extLst>
                <a:ext uri="{FF2B5EF4-FFF2-40B4-BE49-F238E27FC236}">
                  <a16:creationId xmlns:a16="http://schemas.microsoft.com/office/drawing/2014/main" id="{985B4905-98C3-6B46-AC1B-667531DAAFD0}"/>
                </a:ext>
              </a:extLst>
            </p:cNvPr>
            <p:cNvSpPr/>
            <p:nvPr/>
          </p:nvSpPr>
          <p:spPr>
            <a:xfrm>
              <a:off x="8925085" y="223252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r6</a:t>
              </a:r>
            </a:p>
          </p:txBody>
        </p:sp>
        <p:sp>
          <p:nvSpPr>
            <p:cNvPr id="46" name="Rectangle 45">
              <a:extLst>
                <a:ext uri="{FF2B5EF4-FFF2-40B4-BE49-F238E27FC236}">
                  <a16:creationId xmlns:a16="http://schemas.microsoft.com/office/drawing/2014/main" id="{3142CAEA-317D-C747-9EF1-13DE4EC3404A}"/>
                </a:ext>
              </a:extLst>
            </p:cNvPr>
            <p:cNvSpPr/>
            <p:nvPr/>
          </p:nvSpPr>
          <p:spPr>
            <a:xfrm>
              <a:off x="8925084" y="286001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r4</a:t>
              </a:r>
            </a:p>
          </p:txBody>
        </p:sp>
        <p:sp>
          <p:nvSpPr>
            <p:cNvPr id="47" name="Rectangle 46">
              <a:extLst>
                <a:ext uri="{FF2B5EF4-FFF2-40B4-BE49-F238E27FC236}">
                  <a16:creationId xmlns:a16="http://schemas.microsoft.com/office/drawing/2014/main" id="{CD3CACA5-1FE9-474A-825E-F8D0F591DFE8}"/>
                </a:ext>
              </a:extLst>
            </p:cNvPr>
            <p:cNvSpPr/>
            <p:nvPr/>
          </p:nvSpPr>
          <p:spPr>
            <a:xfrm>
              <a:off x="8925083" y="255396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r5</a:t>
              </a:r>
            </a:p>
          </p:txBody>
        </p:sp>
        <p:sp>
          <p:nvSpPr>
            <p:cNvPr id="48" name="Rectangle 9">
              <a:extLst>
                <a:ext uri="{FF2B5EF4-FFF2-40B4-BE49-F238E27FC236}">
                  <a16:creationId xmlns:a16="http://schemas.microsoft.com/office/drawing/2014/main" id="{3F10DFB7-1A5C-4F44-8D22-87B675B906C7}"/>
                </a:ext>
              </a:extLst>
            </p:cNvPr>
            <p:cNvSpPr>
              <a:spLocks noChangeArrowheads="1"/>
            </p:cNvSpPr>
            <p:nvPr>
              <p:custDataLst>
                <p:tags r:id="rId6"/>
              </p:custDataLst>
            </p:nvPr>
          </p:nvSpPr>
          <p:spPr bwMode="gray">
            <a:xfrm>
              <a:off x="6800968" y="1289779"/>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r14/</a:t>
              </a: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lr</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49" name="Rectangle 8">
              <a:extLst>
                <a:ext uri="{FF2B5EF4-FFF2-40B4-BE49-F238E27FC236}">
                  <a16:creationId xmlns:a16="http://schemas.microsoft.com/office/drawing/2014/main" id="{8CD923DA-9575-DF4A-979D-E0D18D1757B0}"/>
                </a:ext>
              </a:extLst>
            </p:cNvPr>
            <p:cNvSpPr>
              <a:spLocks noChangeArrowheads="1"/>
            </p:cNvSpPr>
            <p:nvPr>
              <p:custDataLst>
                <p:tags r:id="rId7"/>
              </p:custDataLst>
            </p:nvPr>
          </p:nvSpPr>
          <p:spPr bwMode="gray">
            <a:xfrm>
              <a:off x="6800968" y="1629758"/>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r11/</a:t>
              </a: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fp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51" name="Rectangle 16">
              <a:extLst>
                <a:ext uri="{FF2B5EF4-FFF2-40B4-BE49-F238E27FC236}">
                  <a16:creationId xmlns:a16="http://schemas.microsoft.com/office/drawing/2014/main" id="{FC5524AD-1266-B64B-BF74-9A3499384EA7}"/>
                </a:ext>
              </a:extLst>
            </p:cNvPr>
            <p:cNvSpPr>
              <a:spLocks noChangeArrowheads="1"/>
            </p:cNvSpPr>
            <p:nvPr>
              <p:custDataLst>
                <p:tags r:id="rId8"/>
              </p:custDataLst>
            </p:nvPr>
          </p:nvSpPr>
          <p:spPr bwMode="gray">
            <a:xfrm>
              <a:off x="6800966" y="227413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dirty="0">
                  <a:solidFill>
                    <a:schemeClr val="bg1"/>
                  </a:solidFill>
                  <a:latin typeface="Consolas" panose="020B0609020204030204" pitchFamily="49" charset="0"/>
                  <a:ea typeface="ＭＳ Ｐゴシック" charset="0"/>
                  <a:cs typeface="Consolas" panose="020B0609020204030204" pitchFamily="49" charset="0"/>
                </a:rPr>
                <a:t>r6</a:t>
              </a:r>
            </a:p>
          </p:txBody>
        </p:sp>
        <p:sp>
          <p:nvSpPr>
            <p:cNvPr id="52" name="TextBox 51">
              <a:extLst>
                <a:ext uri="{FF2B5EF4-FFF2-40B4-BE49-F238E27FC236}">
                  <a16:creationId xmlns:a16="http://schemas.microsoft.com/office/drawing/2014/main" id="{15949DDD-1264-3F47-9BDE-7CF5E2702A1D}"/>
                </a:ext>
              </a:extLst>
            </p:cNvPr>
            <p:cNvSpPr txBox="1"/>
            <p:nvPr/>
          </p:nvSpPr>
          <p:spPr>
            <a:xfrm>
              <a:off x="8466489" y="3342614"/>
              <a:ext cx="2569934" cy="307777"/>
            </a:xfrm>
            <a:prstGeom prst="rect">
              <a:avLst/>
            </a:prstGeom>
            <a:noFill/>
          </p:spPr>
          <p:txBody>
            <a:bodyPr wrap="none" rtlCol="0">
              <a:spAutoFit/>
            </a:bodyPr>
            <a:lstStyle/>
            <a:p>
              <a:r>
                <a:rPr lang="en-US" sz="1400" dirty="0">
                  <a:solidFill>
                    <a:srgbClr val="FF0000"/>
                  </a:solidFill>
                  <a:latin typeface="Consolas" panose="020B0609020204030204" pitchFamily="49" charset="0"/>
                  <a:cs typeface="Consolas" panose="020B0609020204030204" pitchFamily="49" charset="0"/>
                </a:rPr>
                <a:t>stack segment low memory</a:t>
              </a:r>
            </a:p>
          </p:txBody>
        </p:sp>
        <p:sp>
          <p:nvSpPr>
            <p:cNvPr id="54" name="TextBox 53">
              <a:extLst>
                <a:ext uri="{FF2B5EF4-FFF2-40B4-BE49-F238E27FC236}">
                  <a16:creationId xmlns:a16="http://schemas.microsoft.com/office/drawing/2014/main" id="{A78E2F33-9D1B-244F-B4FB-C1C88266C04B}"/>
                </a:ext>
              </a:extLst>
            </p:cNvPr>
            <p:cNvSpPr txBox="1"/>
            <p:nvPr/>
          </p:nvSpPr>
          <p:spPr>
            <a:xfrm>
              <a:off x="6458987" y="749073"/>
              <a:ext cx="1643399" cy="338554"/>
            </a:xfrm>
            <a:prstGeom prst="rect">
              <a:avLst/>
            </a:prstGeom>
            <a:noFill/>
          </p:spPr>
          <p:txBody>
            <a:bodyPr wrap="none" rtlCol="0">
              <a:spAutoFit/>
            </a:bodyPr>
            <a:lstStyle/>
            <a:p>
              <a:r>
                <a:rPr lang="en-US" sz="1600" dirty="0">
                  <a:latin typeface="Consolas" panose="020B0609020204030204" pitchFamily="49" charset="0"/>
                  <a:cs typeface="Consolas" panose="020B0609020204030204" pitchFamily="49" charset="0"/>
                </a:rPr>
                <a:t>CPU registers</a:t>
              </a:r>
            </a:p>
          </p:txBody>
        </p:sp>
        <p:sp>
          <p:nvSpPr>
            <p:cNvPr id="55" name="Rectangle 54">
              <a:extLst>
                <a:ext uri="{FF2B5EF4-FFF2-40B4-BE49-F238E27FC236}">
                  <a16:creationId xmlns:a16="http://schemas.microsoft.com/office/drawing/2014/main" id="{366E91B6-D6BA-6640-8877-7F0D268F0E70}"/>
                </a:ext>
              </a:extLst>
            </p:cNvPr>
            <p:cNvSpPr/>
            <p:nvPr/>
          </p:nvSpPr>
          <p:spPr>
            <a:xfrm>
              <a:off x="8925083" y="317753"/>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3" name="Group 2">
            <a:extLst>
              <a:ext uri="{FF2B5EF4-FFF2-40B4-BE49-F238E27FC236}">
                <a16:creationId xmlns:a16="http://schemas.microsoft.com/office/drawing/2014/main" id="{3862CA96-54EF-324C-8ECC-E94DD4223884}"/>
              </a:ext>
            </a:extLst>
          </p:cNvPr>
          <p:cNvGrpSpPr/>
          <p:nvPr/>
        </p:nvGrpSpPr>
        <p:grpSpPr>
          <a:xfrm>
            <a:off x="7074632" y="1895012"/>
            <a:ext cx="724397" cy="2177636"/>
            <a:chOff x="8068365" y="893716"/>
            <a:chExt cx="724397" cy="2177636"/>
          </a:xfrm>
        </p:grpSpPr>
        <p:sp>
          <p:nvSpPr>
            <p:cNvPr id="56" name="Right Arrow 55">
              <a:extLst>
                <a:ext uri="{FF2B5EF4-FFF2-40B4-BE49-F238E27FC236}">
                  <a16:creationId xmlns:a16="http://schemas.microsoft.com/office/drawing/2014/main" id="{EF77FDE8-D173-AA44-B88C-FE00526B9749}"/>
                </a:ext>
              </a:extLst>
            </p:cNvPr>
            <p:cNvSpPr/>
            <p:nvPr/>
          </p:nvSpPr>
          <p:spPr>
            <a:xfrm rot="10800000">
              <a:off x="8068368" y="1362191"/>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7" name="Right Arrow 56">
              <a:extLst>
                <a:ext uri="{FF2B5EF4-FFF2-40B4-BE49-F238E27FC236}">
                  <a16:creationId xmlns:a16="http://schemas.microsoft.com/office/drawing/2014/main" id="{07B17BC3-F6B1-084C-9A2A-F7A68C6439BE}"/>
                </a:ext>
              </a:extLst>
            </p:cNvPr>
            <p:cNvSpPr/>
            <p:nvPr/>
          </p:nvSpPr>
          <p:spPr>
            <a:xfrm rot="10800000">
              <a:off x="8068368" y="1688762"/>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8" name="Right Arrow 57">
              <a:extLst>
                <a:ext uri="{FF2B5EF4-FFF2-40B4-BE49-F238E27FC236}">
                  <a16:creationId xmlns:a16="http://schemas.microsoft.com/office/drawing/2014/main" id="{F8901765-4584-9C4B-8697-FEC5D84B45B1}"/>
                </a:ext>
              </a:extLst>
            </p:cNvPr>
            <p:cNvSpPr/>
            <p:nvPr/>
          </p:nvSpPr>
          <p:spPr>
            <a:xfrm rot="10800000">
              <a:off x="8068367" y="2014948"/>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9" name="Right Arrow 58">
              <a:extLst>
                <a:ext uri="{FF2B5EF4-FFF2-40B4-BE49-F238E27FC236}">
                  <a16:creationId xmlns:a16="http://schemas.microsoft.com/office/drawing/2014/main" id="{9DE89BAF-AA35-5C4E-AE93-E18BF48F0D91}"/>
                </a:ext>
              </a:extLst>
            </p:cNvPr>
            <p:cNvSpPr/>
            <p:nvPr/>
          </p:nvSpPr>
          <p:spPr>
            <a:xfrm rot="10800000">
              <a:off x="8068366" y="2328390"/>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0" name="Right Arrow 59">
              <a:extLst>
                <a:ext uri="{FF2B5EF4-FFF2-40B4-BE49-F238E27FC236}">
                  <a16:creationId xmlns:a16="http://schemas.microsoft.com/office/drawing/2014/main" id="{77D9C704-3290-114E-86E7-168E61BC72C7}"/>
                </a:ext>
              </a:extLst>
            </p:cNvPr>
            <p:cNvSpPr/>
            <p:nvPr/>
          </p:nvSpPr>
          <p:spPr>
            <a:xfrm rot="10800000">
              <a:off x="8068366" y="2667705"/>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1" name="Right Arrow 60">
              <a:extLst>
                <a:ext uri="{FF2B5EF4-FFF2-40B4-BE49-F238E27FC236}">
                  <a16:creationId xmlns:a16="http://schemas.microsoft.com/office/drawing/2014/main" id="{0B5AF404-7166-6841-B2A1-DC43DC869EE9}"/>
                </a:ext>
              </a:extLst>
            </p:cNvPr>
            <p:cNvSpPr/>
            <p:nvPr/>
          </p:nvSpPr>
          <p:spPr>
            <a:xfrm rot="10800000">
              <a:off x="8068365" y="2960761"/>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2" name="TextBox 61">
              <a:extLst>
                <a:ext uri="{FF2B5EF4-FFF2-40B4-BE49-F238E27FC236}">
                  <a16:creationId xmlns:a16="http://schemas.microsoft.com/office/drawing/2014/main" id="{8D438FDC-E57D-A44D-8896-6684846BC3A7}"/>
                </a:ext>
              </a:extLst>
            </p:cNvPr>
            <p:cNvSpPr txBox="1"/>
            <p:nvPr/>
          </p:nvSpPr>
          <p:spPr>
            <a:xfrm>
              <a:off x="8094576" y="893716"/>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copy</a:t>
              </a:r>
            </a:p>
          </p:txBody>
        </p:sp>
      </p:grpSp>
      <p:grpSp>
        <p:nvGrpSpPr>
          <p:cNvPr id="106" name="Group 105">
            <a:extLst>
              <a:ext uri="{FF2B5EF4-FFF2-40B4-BE49-F238E27FC236}">
                <a16:creationId xmlns:a16="http://schemas.microsoft.com/office/drawing/2014/main" id="{348F4362-372C-BE40-810B-F30B05DBED47}"/>
              </a:ext>
            </a:extLst>
          </p:cNvPr>
          <p:cNvGrpSpPr/>
          <p:nvPr/>
        </p:nvGrpSpPr>
        <p:grpSpPr>
          <a:xfrm rot="5400000">
            <a:off x="4066165" y="2424045"/>
            <a:ext cx="1895716" cy="1566226"/>
            <a:chOff x="5077175" y="1816804"/>
            <a:chExt cx="1895716" cy="1566226"/>
          </a:xfrm>
        </p:grpSpPr>
        <p:sp>
          <p:nvSpPr>
            <p:cNvPr id="107" name="Right Brace 106">
              <a:extLst>
                <a:ext uri="{FF2B5EF4-FFF2-40B4-BE49-F238E27FC236}">
                  <a16:creationId xmlns:a16="http://schemas.microsoft.com/office/drawing/2014/main" id="{9A440FDC-AF42-6E44-B111-D3AB1195F3DF}"/>
                </a:ext>
              </a:extLst>
            </p:cNvPr>
            <p:cNvSpPr/>
            <p:nvPr/>
          </p:nvSpPr>
          <p:spPr>
            <a:xfrm rot="5400000">
              <a:off x="5893774" y="1000205"/>
              <a:ext cx="262518" cy="1895716"/>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8" name="TextBox 107">
              <a:extLst>
                <a:ext uri="{FF2B5EF4-FFF2-40B4-BE49-F238E27FC236}">
                  <a16:creationId xmlns:a16="http://schemas.microsoft.com/office/drawing/2014/main" id="{F3556BE1-D1C4-3A44-9BCC-0BC9CB3414B5}"/>
                </a:ext>
              </a:extLst>
            </p:cNvPr>
            <p:cNvSpPr txBox="1"/>
            <p:nvPr/>
          </p:nvSpPr>
          <p:spPr>
            <a:xfrm rot="16200000">
              <a:off x="5452913" y="2315873"/>
              <a:ext cx="1303317" cy="830997"/>
            </a:xfrm>
            <a:prstGeom prst="rect">
              <a:avLst/>
            </a:prstGeom>
            <a:solidFill>
              <a:schemeClr val="accent4">
                <a:lumMod val="20000"/>
                <a:lumOff val="80000"/>
              </a:schemeClr>
            </a:solidFill>
            <a:ln>
              <a:solidFill>
                <a:schemeClr val="accent5"/>
              </a:solidFill>
            </a:ln>
          </p:spPr>
          <p:txBody>
            <a:bodyPr wrap="square" rtlCol="0">
              <a:spAutoFit/>
            </a:bodyPr>
            <a:lstStyle/>
            <a:p>
              <a:r>
                <a:rPr lang="en-US" sz="1600" dirty="0">
                  <a:latin typeface="Consolas" panose="020B0609020204030204" pitchFamily="49" charset="0"/>
                  <a:cs typeface="Consolas" panose="020B0609020204030204" pitchFamily="49" charset="0"/>
                </a:rPr>
                <a:t>Restored register </a:t>
              </a:r>
              <a:r>
                <a:rPr lang="en-US" sz="1600" dirty="0">
                  <a:solidFill>
                    <a:schemeClr val="tx2"/>
                  </a:solidFill>
                  <a:latin typeface="Consolas" panose="020B0609020204030204" pitchFamily="49" charset="0"/>
                  <a:cs typeface="Consolas" panose="020B0609020204030204" pitchFamily="49" charset="0"/>
                </a:rPr>
                <a:t>contents</a:t>
              </a:r>
            </a:p>
          </p:txBody>
        </p:sp>
      </p:grpSp>
      <p:grpSp>
        <p:nvGrpSpPr>
          <p:cNvPr id="6" name="Group 5">
            <a:extLst>
              <a:ext uri="{FF2B5EF4-FFF2-40B4-BE49-F238E27FC236}">
                <a16:creationId xmlns:a16="http://schemas.microsoft.com/office/drawing/2014/main" id="{70CA7550-6044-1495-96AD-B1CB58FB5770}"/>
              </a:ext>
            </a:extLst>
          </p:cNvPr>
          <p:cNvGrpSpPr/>
          <p:nvPr/>
        </p:nvGrpSpPr>
        <p:grpSpPr>
          <a:xfrm>
            <a:off x="704683" y="2107234"/>
            <a:ext cx="2867902" cy="1539446"/>
            <a:chOff x="704683" y="2107234"/>
            <a:chExt cx="2867902" cy="1539446"/>
          </a:xfrm>
        </p:grpSpPr>
        <p:sp>
          <p:nvSpPr>
            <p:cNvPr id="110" name="Right Brace 109">
              <a:extLst>
                <a:ext uri="{FF2B5EF4-FFF2-40B4-BE49-F238E27FC236}">
                  <a16:creationId xmlns:a16="http://schemas.microsoft.com/office/drawing/2014/main" id="{89B2FEAC-2A62-5340-AD84-FFE629027D16}"/>
                </a:ext>
              </a:extLst>
            </p:cNvPr>
            <p:cNvSpPr/>
            <p:nvPr/>
          </p:nvSpPr>
          <p:spPr>
            <a:xfrm rot="5400000">
              <a:off x="2219896" y="1466446"/>
              <a:ext cx="363294" cy="1644869"/>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TextBox 110">
              <a:extLst>
                <a:ext uri="{FF2B5EF4-FFF2-40B4-BE49-F238E27FC236}">
                  <a16:creationId xmlns:a16="http://schemas.microsoft.com/office/drawing/2014/main" id="{353D81E6-6439-424E-882B-765B2C4B6C3A}"/>
                </a:ext>
              </a:extLst>
            </p:cNvPr>
            <p:cNvSpPr txBox="1"/>
            <p:nvPr/>
          </p:nvSpPr>
          <p:spPr>
            <a:xfrm>
              <a:off x="704683" y="2446351"/>
              <a:ext cx="2867902" cy="1200329"/>
            </a:xfrm>
            <a:prstGeom prst="rect">
              <a:avLst/>
            </a:prstGeom>
            <a:solidFill>
              <a:schemeClr val="accent4">
                <a:lumMod val="20000"/>
                <a:lumOff val="80000"/>
              </a:schemeClr>
            </a:solidFill>
            <a:ln>
              <a:solidFill>
                <a:schemeClr val="accent5"/>
              </a:solidFill>
            </a:ln>
          </p:spPr>
          <p:txBody>
            <a:bodyPr wrap="square" rtlCol="0">
              <a:spAutoFit/>
            </a:bodyPr>
            <a:lstStyle/>
            <a:p>
              <a:pPr algn="ctr"/>
              <a:r>
                <a:rPr lang="en-US" dirty="0">
                  <a:solidFill>
                    <a:schemeClr val="tx2"/>
                  </a:solidFill>
                </a:rPr>
                <a:t>Registers are </a:t>
              </a:r>
              <a:r>
                <a:rPr lang="en-US" b="1" dirty="0" err="1">
                  <a:solidFill>
                    <a:srgbClr val="0070C0"/>
                  </a:solidFill>
                </a:rPr>
                <a:t>pop’d</a:t>
              </a:r>
              <a:r>
                <a:rPr lang="en-US" b="1" dirty="0">
                  <a:solidFill>
                    <a:srgbClr val="0070C0"/>
                  </a:solidFill>
                </a:rPr>
                <a:t> </a:t>
              </a:r>
              <a:r>
                <a:rPr lang="en-US" dirty="0">
                  <a:solidFill>
                    <a:schemeClr val="tx2"/>
                  </a:solidFill>
                </a:rPr>
                <a:t>from the stack </a:t>
              </a:r>
              <a:r>
                <a:rPr lang="en-US" i="1" dirty="0">
                  <a:solidFill>
                    <a:srgbClr val="0070C0"/>
                  </a:solidFill>
                </a:rPr>
                <a:t>in order</a:t>
              </a:r>
              <a:r>
                <a:rPr lang="en-US" b="1" dirty="0">
                  <a:solidFill>
                    <a:srgbClr val="0070C0"/>
                  </a:solidFill>
                </a:rPr>
                <a:t> </a:t>
              </a:r>
            </a:p>
            <a:p>
              <a:pPr algn="ctr"/>
              <a:r>
                <a:rPr lang="en-US" b="1" dirty="0">
                  <a:solidFill>
                    <a:srgbClr val="0070C0"/>
                  </a:solidFill>
                </a:rPr>
                <a:t>left (low memory)  to right (high memory) </a:t>
              </a:r>
            </a:p>
          </p:txBody>
        </p:sp>
      </p:grpSp>
      <p:sp>
        <p:nvSpPr>
          <p:cNvPr id="112" name="TextBox 111">
            <a:extLst>
              <a:ext uri="{FF2B5EF4-FFF2-40B4-BE49-F238E27FC236}">
                <a16:creationId xmlns:a16="http://schemas.microsoft.com/office/drawing/2014/main" id="{1E1E8FD7-44A5-3541-AACE-D2A9B56FAC6E}"/>
              </a:ext>
            </a:extLst>
          </p:cNvPr>
          <p:cNvSpPr txBox="1"/>
          <p:nvPr/>
        </p:nvSpPr>
        <p:spPr>
          <a:xfrm>
            <a:off x="716610" y="1433676"/>
            <a:ext cx="2844048" cy="677108"/>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dirty="0">
                <a:solidFill>
                  <a:srgbClr val="00B050"/>
                </a:solidFill>
                <a:latin typeface="Consolas" panose="020B0609020204030204" pitchFamily="49" charset="0"/>
                <a:cs typeface="Consolas" panose="020B0609020204030204" pitchFamily="49" charset="0"/>
              </a:rPr>
              <a:t>restore registers</a:t>
            </a:r>
          </a:p>
          <a:p>
            <a:pPr algn="ctr"/>
            <a:r>
              <a:rPr lang="en-US"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pop</a:t>
            </a:r>
            <a:r>
              <a:rPr lang="en-US" dirty="0">
                <a:solidFill>
                  <a:srgbClr val="F37440"/>
                </a:solidFill>
                <a:latin typeface="Consolas" panose="020B0609020204030204" pitchFamily="49" charset="0"/>
                <a:cs typeface="Consolas" panose="020B0609020204030204" pitchFamily="49" charset="0"/>
              </a:rPr>
              <a:t>{r4-r6,r8,fp,lr}</a:t>
            </a:r>
          </a:p>
        </p:txBody>
      </p:sp>
      <p:grpSp>
        <p:nvGrpSpPr>
          <p:cNvPr id="4" name="Group 3">
            <a:extLst>
              <a:ext uri="{FF2B5EF4-FFF2-40B4-BE49-F238E27FC236}">
                <a16:creationId xmlns:a16="http://schemas.microsoft.com/office/drawing/2014/main" id="{C5B3E80D-E5B9-2846-8C4A-C67AD1B76249}"/>
              </a:ext>
            </a:extLst>
          </p:cNvPr>
          <p:cNvGrpSpPr/>
          <p:nvPr/>
        </p:nvGrpSpPr>
        <p:grpSpPr>
          <a:xfrm>
            <a:off x="9343620" y="2051103"/>
            <a:ext cx="2848380" cy="2068010"/>
            <a:chOff x="10337353" y="1049807"/>
            <a:chExt cx="2848380" cy="2068010"/>
          </a:xfrm>
        </p:grpSpPr>
        <p:sp>
          <p:nvSpPr>
            <p:cNvPr id="72" name="Rectangle 8">
              <a:extLst>
                <a:ext uri="{FF2B5EF4-FFF2-40B4-BE49-F238E27FC236}">
                  <a16:creationId xmlns:a16="http://schemas.microsoft.com/office/drawing/2014/main" id="{6E00F649-E1ED-4143-8DB9-CE1F4EA112CD}"/>
                </a:ext>
              </a:extLst>
            </p:cNvPr>
            <p:cNvSpPr>
              <a:spLocks noChangeArrowheads="1"/>
            </p:cNvSpPr>
            <p:nvPr>
              <p:custDataLst>
                <p:tags r:id="rId2"/>
              </p:custDataLst>
            </p:nvPr>
          </p:nvSpPr>
          <p:spPr bwMode="gray">
            <a:xfrm>
              <a:off x="10923986" y="1049807"/>
              <a:ext cx="580679" cy="215725"/>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after pop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73" name="Left Arrow 72">
              <a:extLst>
                <a:ext uri="{FF2B5EF4-FFF2-40B4-BE49-F238E27FC236}">
                  <a16:creationId xmlns:a16="http://schemas.microsoft.com/office/drawing/2014/main" id="{B5DB7904-4B6F-9941-BF49-5AB11C60E9FE}"/>
                </a:ext>
              </a:extLst>
            </p:cNvPr>
            <p:cNvSpPr/>
            <p:nvPr/>
          </p:nvSpPr>
          <p:spPr>
            <a:xfrm>
              <a:off x="10337353" y="1111920"/>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13" name="Rectangle 112">
              <a:extLst>
                <a:ext uri="{FF2B5EF4-FFF2-40B4-BE49-F238E27FC236}">
                  <a16:creationId xmlns:a16="http://schemas.microsoft.com/office/drawing/2014/main" id="{897DCE7A-C686-9A4C-9B9C-6B0EB8290706}"/>
                </a:ext>
              </a:extLst>
            </p:cNvPr>
            <p:cNvSpPr/>
            <p:nvPr/>
          </p:nvSpPr>
          <p:spPr>
            <a:xfrm>
              <a:off x="10500014" y="1840657"/>
              <a:ext cx="2685719" cy="523220"/>
            </a:xfrm>
            <a:prstGeom prst="rect">
              <a:avLst/>
            </a:prstGeom>
          </p:spPr>
          <p:txBody>
            <a:bodyPr wrap="square">
              <a:spAutoFit/>
            </a:bodyPr>
            <a:lstStyle/>
            <a:p>
              <a:r>
                <a:rPr lang="en-US" sz="1400" dirty="0">
                  <a:solidFill>
                    <a:srgbClr val="F37440"/>
                  </a:solidFill>
                  <a:latin typeface="Consolas" panose="020B0609020204030204" pitchFamily="49" charset="0"/>
                  <a:cs typeface="Consolas" panose="020B0609020204030204" pitchFamily="49" charset="0"/>
                </a:rPr>
                <a:t>deallocated space</a:t>
              </a:r>
            </a:p>
            <a:p>
              <a:r>
                <a:rPr lang="en-US" sz="1400" dirty="0">
                  <a:solidFill>
                    <a:srgbClr val="0070C0"/>
                  </a:solidFill>
                  <a:latin typeface="Consolas" panose="020B0609020204030204" pitchFamily="49" charset="0"/>
                  <a:cs typeface="Consolas" panose="020B0609020204030204" pitchFamily="49" charset="0"/>
                </a:rPr>
                <a:t>(# registers) * (4 bytes) </a:t>
              </a:r>
              <a:endParaRPr lang="en-US" sz="1400" dirty="0">
                <a:latin typeface="Consolas" panose="020B0609020204030204" pitchFamily="49" charset="0"/>
                <a:cs typeface="Consolas" panose="020B0609020204030204" pitchFamily="49" charset="0"/>
              </a:endParaRPr>
            </a:p>
          </p:txBody>
        </p:sp>
        <p:sp>
          <p:nvSpPr>
            <p:cNvPr id="114" name="Left Arrow 113">
              <a:extLst>
                <a:ext uri="{FF2B5EF4-FFF2-40B4-BE49-F238E27FC236}">
                  <a16:creationId xmlns:a16="http://schemas.microsoft.com/office/drawing/2014/main" id="{9A9597A8-9908-0E42-8D66-69D0ED8902C3}"/>
                </a:ext>
              </a:extLst>
            </p:cNvPr>
            <p:cNvSpPr/>
            <p:nvPr/>
          </p:nvSpPr>
          <p:spPr>
            <a:xfrm rot="5400000">
              <a:off x="9496272" y="2114075"/>
              <a:ext cx="1895715" cy="111769"/>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68" name="TextBox 67">
            <a:extLst>
              <a:ext uri="{FF2B5EF4-FFF2-40B4-BE49-F238E27FC236}">
                <a16:creationId xmlns:a16="http://schemas.microsoft.com/office/drawing/2014/main" id="{3FBAB30B-C77D-D54F-9BE9-DA331A5E65E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 name="Group 6">
            <a:extLst>
              <a:ext uri="{FF2B5EF4-FFF2-40B4-BE49-F238E27FC236}">
                <a16:creationId xmlns:a16="http://schemas.microsoft.com/office/drawing/2014/main" id="{6ED7D5A1-48D7-48DD-E95E-CF477477641C}"/>
              </a:ext>
            </a:extLst>
          </p:cNvPr>
          <p:cNvGrpSpPr/>
          <p:nvPr/>
        </p:nvGrpSpPr>
        <p:grpSpPr>
          <a:xfrm>
            <a:off x="9298042" y="4006186"/>
            <a:ext cx="1167312" cy="215725"/>
            <a:chOff x="9298042" y="4006186"/>
            <a:chExt cx="1167312" cy="215725"/>
          </a:xfrm>
        </p:grpSpPr>
        <p:sp>
          <p:nvSpPr>
            <p:cNvPr id="50" name="Rectangle 8">
              <a:extLst>
                <a:ext uri="{FF2B5EF4-FFF2-40B4-BE49-F238E27FC236}">
                  <a16:creationId xmlns:a16="http://schemas.microsoft.com/office/drawing/2014/main" id="{59B53B19-4833-3E2C-CF44-61237267F5C4}"/>
                </a:ext>
              </a:extLst>
            </p:cNvPr>
            <p:cNvSpPr>
              <a:spLocks noChangeArrowheads="1"/>
            </p:cNvSpPr>
            <p:nvPr>
              <p:custDataLst>
                <p:tags r:id="rId1"/>
              </p:custDataLst>
            </p:nvPr>
          </p:nvSpPr>
          <p:spPr bwMode="gray">
            <a:xfrm>
              <a:off x="9884675" y="4006186"/>
              <a:ext cx="580679" cy="215725"/>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before pop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64" name="Left Arrow 63">
              <a:extLst>
                <a:ext uri="{FF2B5EF4-FFF2-40B4-BE49-F238E27FC236}">
                  <a16:creationId xmlns:a16="http://schemas.microsoft.com/office/drawing/2014/main" id="{B244F060-CBF6-FE69-AB05-0D03B83FC6AB}"/>
                </a:ext>
              </a:extLst>
            </p:cNvPr>
            <p:cNvSpPr/>
            <p:nvPr/>
          </p:nvSpPr>
          <p:spPr>
            <a:xfrm>
              <a:off x="9298042" y="4068299"/>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411083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112" grpId="0" animBg="1"/>
      <p:bldP spid="68"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461916" y="-13981"/>
            <a:ext cx="10515600" cy="715294"/>
          </a:xfrm>
        </p:spPr>
        <p:txBody>
          <a:bodyPr/>
          <a:lstStyle/>
          <a:p>
            <a:r>
              <a:rPr lang="en-US" sz="2800" dirty="0"/>
              <a:t>Basic Stack Frames (Arm Arch32 Procedure Call Standards)</a:t>
            </a:r>
          </a:p>
        </p:txBody>
      </p:sp>
      <p:sp>
        <p:nvSpPr>
          <p:cNvPr id="111" name="TextBox 110">
            <a:extLst>
              <a:ext uri="{FF2B5EF4-FFF2-40B4-BE49-F238E27FC236}">
                <a16:creationId xmlns:a16="http://schemas.microsoft.com/office/drawing/2014/main" id="{16D3DDF5-2A47-CD40-B6F8-44B9825A105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66" name="Text Placeholder 4">
            <a:extLst>
              <a:ext uri="{FF2B5EF4-FFF2-40B4-BE49-F238E27FC236}">
                <a16:creationId xmlns:a16="http://schemas.microsoft.com/office/drawing/2014/main" id="{C31095C3-F22C-AB96-5952-FB83D0460EF9}"/>
              </a:ext>
            </a:extLst>
          </p:cNvPr>
          <p:cNvSpPr txBox="1">
            <a:spLocks/>
          </p:cNvSpPr>
          <p:nvPr>
            <p:custDataLst>
              <p:tags r:id="rId1"/>
            </p:custDataLst>
          </p:nvPr>
        </p:nvSpPr>
        <p:spPr bwMode="auto">
          <a:xfrm>
            <a:off x="9478741" y="770965"/>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71" name="Rectangle 70"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99B81C11-B1AD-84E0-B675-E55958B4FD73}"/>
              </a:ext>
            </a:extLst>
          </p:cNvPr>
          <p:cNvSpPr/>
          <p:nvPr>
            <p:custDataLst>
              <p:tags r:id="rId2"/>
            </p:custDataLst>
          </p:nvPr>
        </p:nvSpPr>
        <p:spPr>
          <a:xfrm>
            <a:off x="8869141" y="1168465"/>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2" name="Rectangle 71">
            <a:extLst>
              <a:ext uri="{FF2B5EF4-FFF2-40B4-BE49-F238E27FC236}">
                <a16:creationId xmlns:a16="http://schemas.microsoft.com/office/drawing/2014/main" id="{72B69895-193E-1DB4-2CF9-87675A61CD14}"/>
              </a:ext>
            </a:extLst>
          </p:cNvPr>
          <p:cNvSpPr/>
          <p:nvPr>
            <p:custDataLst>
              <p:tags r:id="rId3"/>
            </p:custDataLst>
          </p:nvPr>
        </p:nvSpPr>
        <p:spPr>
          <a:xfrm>
            <a:off x="8294937" y="6100500"/>
            <a:ext cx="627095" cy="461665"/>
          </a:xfrm>
          <a:prstGeom prst="rect">
            <a:avLst/>
          </a:prstGeom>
        </p:spPr>
        <p:txBody>
          <a:bodyPr wrap="none">
            <a:spAutoFit/>
          </a:bodyPr>
          <a:lstStyle/>
          <a:p>
            <a:pPr defTabSz="609585"/>
            <a:r>
              <a:rPr lang="en-US" dirty="0">
                <a:solidFill>
                  <a:srgbClr val="000000"/>
                </a:solidFill>
              </a:rPr>
              <a:t>0x0</a:t>
            </a:r>
          </a:p>
        </p:txBody>
      </p:sp>
      <p:sp>
        <p:nvSpPr>
          <p:cNvPr id="73" name="TextBox 72">
            <a:extLst>
              <a:ext uri="{FF2B5EF4-FFF2-40B4-BE49-F238E27FC236}">
                <a16:creationId xmlns:a16="http://schemas.microsoft.com/office/drawing/2014/main" id="{1941AA8B-EA55-F7DF-DFA3-FF888032ADEB}"/>
              </a:ext>
            </a:extLst>
          </p:cNvPr>
          <p:cNvSpPr txBox="1"/>
          <p:nvPr/>
        </p:nvSpPr>
        <p:spPr>
          <a:xfrm>
            <a:off x="8869140" y="1388779"/>
            <a:ext cx="2438399" cy="186204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endParaRPr lang="en-US" u="sng" dirty="0">
              <a:cs typeface="Courier New" panose="02070309020205020404" pitchFamily="49" charset="0"/>
            </a:endParaRPr>
          </a:p>
          <a:p>
            <a:pPr algn="l"/>
            <a:endParaRPr lang="en-US" b="1" u="sng" dirty="0">
              <a:latin typeface="Courier New" panose="02070309020205020404" pitchFamily="49" charset="0"/>
              <a:cs typeface="Courier New" panose="02070309020205020404" pitchFamily="49" charset="0"/>
            </a:endParaRPr>
          </a:p>
          <a:p>
            <a:pPr algn="l"/>
            <a:endParaRPr lang="en-US" sz="1600" b="1" u="sng" dirty="0">
              <a:latin typeface="Courier New" panose="02070309020205020404" pitchFamily="49" charset="0"/>
              <a:cs typeface="Courier New" panose="02070309020205020404" pitchFamily="49" charset="0"/>
            </a:endParaRPr>
          </a:p>
          <a:p>
            <a:pPr algn="l"/>
            <a:endParaRPr lang="en-US" sz="1600" b="1" u="sng" dirty="0">
              <a:latin typeface="Courier New" panose="02070309020205020404" pitchFamily="49" charset="0"/>
              <a:cs typeface="Courier New" panose="02070309020205020404" pitchFamily="49" charset="0"/>
            </a:endParaRPr>
          </a:p>
          <a:p>
            <a:pPr algn="l"/>
            <a:endParaRPr lang="en-US" sz="1500" b="1" u="sng" dirty="0">
              <a:latin typeface="Courier New" panose="02070309020205020404" pitchFamily="49" charset="0"/>
              <a:cs typeface="Courier New" panose="02070309020205020404" pitchFamily="49" charset="0"/>
            </a:endParaRPr>
          </a:p>
          <a:p>
            <a:pPr algn="l"/>
            <a:endParaRPr lang="en-US" sz="1400" b="1" u="sng" dirty="0">
              <a:latin typeface="Courier New" panose="02070309020205020404" pitchFamily="49" charset="0"/>
              <a:cs typeface="Courier New" panose="02070309020205020404" pitchFamily="49" charset="0"/>
            </a:endParaRPr>
          </a:p>
          <a:p>
            <a:pPr algn="l"/>
            <a:endParaRPr lang="en-US" b="1" u="sng" dirty="0">
              <a:latin typeface="Courier New" panose="02070309020205020404" pitchFamily="49" charset="0"/>
              <a:cs typeface="Courier New" panose="02070309020205020404" pitchFamily="49" charset="0"/>
            </a:endParaRPr>
          </a:p>
        </p:txBody>
      </p:sp>
      <p:sp>
        <p:nvSpPr>
          <p:cNvPr id="79" name="Rectangle 3">
            <a:extLst>
              <a:ext uri="{FF2B5EF4-FFF2-40B4-BE49-F238E27FC236}">
                <a16:creationId xmlns:a16="http://schemas.microsoft.com/office/drawing/2014/main" id="{4D150FD5-296C-0000-421C-291A6BCBA59D}"/>
              </a:ext>
            </a:extLst>
          </p:cNvPr>
          <p:cNvSpPr txBox="1">
            <a:spLocks noChangeArrowheads="1"/>
          </p:cNvSpPr>
          <p:nvPr/>
        </p:nvSpPr>
        <p:spPr bwMode="auto">
          <a:xfrm>
            <a:off x="113724" y="647700"/>
            <a:ext cx="5350158" cy="3104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endParaRPr lang="en-US" altLang="en-US" sz="1800" dirty="0">
              <a:latin typeface="Consolas" panose="020B0609020204030204" pitchFamily="49" charset="0"/>
            </a:endParaRPr>
          </a:p>
          <a:p>
            <a:pPr lvl="1">
              <a:lnSpc>
                <a:spcPct val="70000"/>
              </a:lnSpc>
              <a:buFontTx/>
              <a:buNone/>
            </a:pPr>
            <a:r>
              <a:rPr lang="en-US" altLang="en-US" sz="1800" dirty="0">
                <a:latin typeface="Consolas" panose="020B0609020204030204" pitchFamily="49" charset="0"/>
              </a:rPr>
              <a:t>void </a:t>
            </a:r>
            <a:r>
              <a:rPr lang="en-US" altLang="en-US" sz="1800" b="1" dirty="0">
                <a:latin typeface="Consolas" panose="020B0609020204030204" pitchFamily="49" charset="0"/>
              </a:rPr>
              <a:t>func1</a:t>
            </a:r>
            <a:r>
              <a:rPr lang="en-US" altLang="en-US" sz="1800" dirty="0">
                <a:latin typeface="Consolas" panose="020B0609020204030204" pitchFamily="49" charset="0"/>
              </a:rPr>
              <a:t>() {</a:t>
            </a:r>
          </a:p>
          <a:p>
            <a:pPr lvl="1">
              <a:lnSpc>
                <a:spcPct val="70000"/>
              </a:lnSpc>
              <a:buFontTx/>
              <a:buNone/>
            </a:pPr>
            <a:r>
              <a:rPr lang="en-US" altLang="en-US" sz="1800" dirty="0">
                <a:solidFill>
                  <a:schemeClr val="tx2"/>
                </a:solidFill>
                <a:latin typeface="Consolas" panose="020B0609020204030204" pitchFamily="49" charset="0"/>
              </a:rPr>
              <a:t>    int c = 99;</a:t>
            </a:r>
          </a:p>
          <a:p>
            <a:pPr lvl="1">
              <a:lnSpc>
                <a:spcPct val="70000"/>
              </a:lnSpc>
              <a:buFontTx/>
              <a:buNone/>
            </a:pPr>
            <a:r>
              <a:rPr lang="en-US" altLang="en-US" sz="1800" dirty="0">
                <a:latin typeface="Consolas" panose="020B0609020204030204" pitchFamily="49" charset="0"/>
              </a:rPr>
              <a:t>}</a:t>
            </a:r>
          </a:p>
          <a:p>
            <a:pPr lvl="1">
              <a:lnSpc>
                <a:spcPct val="70000"/>
              </a:lnSpc>
              <a:buFontTx/>
              <a:buNone/>
            </a:pPr>
            <a:r>
              <a:rPr lang="en-US" altLang="en-US" sz="1800" dirty="0">
                <a:latin typeface="Consolas" panose="020B0609020204030204" pitchFamily="49" charset="0"/>
              </a:rPr>
              <a:t>int</a:t>
            </a:r>
            <a:r>
              <a:rPr lang="en-US" altLang="en-US" sz="1800" b="0" dirty="0">
                <a:latin typeface="Consolas" panose="020B0609020204030204" pitchFamily="49" charset="0"/>
              </a:rPr>
              <a:t> </a:t>
            </a:r>
            <a:r>
              <a:rPr lang="en-US" altLang="en-US" sz="1800" b="1" dirty="0">
                <a:latin typeface="Consolas" panose="020B0609020204030204" pitchFamily="49" charset="0"/>
              </a:rPr>
              <a:t>main</a:t>
            </a:r>
            <a:r>
              <a:rPr lang="en-US" altLang="en-US" sz="1800" b="0" dirty="0">
                <a:latin typeface="Consolas" panose="020B0609020204030204" pitchFamily="49" charset="0"/>
              </a:rPr>
              <a:t>(int</a:t>
            </a:r>
            <a:r>
              <a:rPr lang="en-US" altLang="en-US" sz="1800" dirty="0">
                <a:latin typeface="Consolas" panose="020B0609020204030204" pitchFamily="49" charset="0"/>
              </a:rPr>
              <a:t> </a:t>
            </a:r>
            <a:r>
              <a:rPr lang="en-US" altLang="en-US" sz="1800" dirty="0" err="1">
                <a:latin typeface="Consolas" panose="020B0609020204030204" pitchFamily="49" charset="0"/>
              </a:rPr>
              <a:t>argc</a:t>
            </a:r>
            <a:r>
              <a:rPr lang="en-US" altLang="en-US" sz="1800" dirty="0">
                <a:latin typeface="Consolas" panose="020B0609020204030204" pitchFamily="49" charset="0"/>
              </a:rPr>
              <a:t>, char *</a:t>
            </a:r>
            <a:r>
              <a:rPr lang="en-US" altLang="en-US" sz="1800" dirty="0" err="1">
                <a:latin typeface="Consolas" panose="020B0609020204030204" pitchFamily="49" charset="0"/>
              </a:rPr>
              <a:t>argv</a:t>
            </a:r>
            <a:r>
              <a:rPr lang="en-US" altLang="en-US" sz="1800" dirty="0">
                <a:latin typeface="Consolas" panose="020B0609020204030204" pitchFamily="49" charset="0"/>
              </a:rPr>
              <a:t>[]</a:t>
            </a:r>
            <a:r>
              <a:rPr lang="en-US" altLang="en-US" sz="1800" b="0" dirty="0">
                <a:latin typeface="Consolas" panose="020B0609020204030204" pitchFamily="49" charset="0"/>
              </a:rPr>
              <a:t>) </a:t>
            </a:r>
          </a:p>
          <a:p>
            <a:pPr lvl="1">
              <a:lnSpc>
                <a:spcPct val="70000"/>
              </a:lnSpc>
              <a:buFontTx/>
              <a:buNone/>
            </a:pPr>
            <a:r>
              <a:rPr lang="en-US" altLang="en-US" sz="1800" b="0" dirty="0">
                <a:latin typeface="Consolas" panose="020B0609020204030204" pitchFamily="49" charset="0"/>
              </a:rPr>
              <a:t>{</a:t>
            </a:r>
          </a:p>
          <a:p>
            <a:pPr lvl="1">
              <a:lnSpc>
                <a:spcPct val="70000"/>
              </a:lnSpc>
              <a:buFontTx/>
              <a:buNone/>
            </a:pPr>
            <a:r>
              <a:rPr lang="en-US" altLang="en-US" sz="1800" b="0" dirty="0">
                <a:latin typeface="Consolas" panose="020B0609020204030204" pitchFamily="49" charset="0"/>
              </a:rPr>
              <a:t>    </a:t>
            </a:r>
            <a:r>
              <a:rPr lang="en-US" altLang="en-US" sz="1800" dirty="0" err="1">
                <a:latin typeface="Consolas" panose="020B0609020204030204" pitchFamily="49" charset="0"/>
              </a:rPr>
              <a:t>int</a:t>
            </a:r>
            <a:r>
              <a:rPr lang="en-US" altLang="en-US" sz="1800" b="0" dirty="0">
                <a:latin typeface="Consolas" panose="020B0609020204030204" pitchFamily="49" charset="0"/>
              </a:rPr>
              <a:t> a = 42;</a:t>
            </a:r>
          </a:p>
          <a:p>
            <a:pPr lvl="1">
              <a:lnSpc>
                <a:spcPct val="70000"/>
              </a:lnSpc>
              <a:buFontTx/>
              <a:buNone/>
            </a:pPr>
            <a:r>
              <a:rPr lang="en-US" altLang="en-US" sz="1800" b="0" dirty="0">
                <a:latin typeface="Consolas" panose="020B0609020204030204" pitchFamily="49" charset="0"/>
              </a:rPr>
              <a:t>    </a:t>
            </a:r>
            <a:r>
              <a:rPr lang="en-US" altLang="en-US" sz="1800" dirty="0" err="1">
                <a:latin typeface="Consolas" panose="020B0609020204030204" pitchFamily="49" charset="0"/>
              </a:rPr>
              <a:t>int</a:t>
            </a:r>
            <a:r>
              <a:rPr lang="en-US" altLang="en-US" sz="1800" b="0" dirty="0">
                <a:latin typeface="Consolas" panose="020B0609020204030204" pitchFamily="49" charset="0"/>
              </a:rPr>
              <a:t> b = 17;</a:t>
            </a:r>
          </a:p>
          <a:p>
            <a:pPr lvl="1">
              <a:lnSpc>
                <a:spcPct val="70000"/>
              </a:lnSpc>
              <a:buFontTx/>
              <a:buNone/>
            </a:pPr>
            <a:r>
              <a:rPr lang="en-US" altLang="en-US" sz="1800" b="0" dirty="0">
                <a:latin typeface="Consolas" panose="020B0609020204030204" pitchFamily="49" charset="0"/>
              </a:rPr>
              <a:t>    func1();</a:t>
            </a:r>
          </a:p>
          <a:p>
            <a:pPr lvl="1">
              <a:lnSpc>
                <a:spcPct val="70000"/>
              </a:lnSpc>
              <a:buFontTx/>
              <a:buNone/>
            </a:pPr>
            <a:r>
              <a:rPr lang="en-US" altLang="en-US" sz="1800" b="0" dirty="0">
                <a:latin typeface="Consolas" panose="020B0609020204030204" pitchFamily="49" charset="0"/>
              </a:rPr>
              <a:t>    </a:t>
            </a:r>
            <a:r>
              <a:rPr lang="en-US" altLang="en-US" sz="1800" b="0" dirty="0" err="1">
                <a:solidFill>
                  <a:schemeClr val="tx2"/>
                </a:solidFill>
                <a:latin typeface="Consolas" panose="020B0609020204030204" pitchFamily="49" charset="0"/>
              </a:rPr>
              <a:t>printf</a:t>
            </a:r>
            <a:r>
              <a:rPr lang="en-US" altLang="en-US" sz="1800" b="0" dirty="0">
                <a:solidFill>
                  <a:schemeClr val="tx2"/>
                </a:solidFill>
                <a:latin typeface="Consolas" panose="020B0609020204030204" pitchFamily="49" charset="0"/>
              </a:rPr>
              <a:t>("Done.");</a:t>
            </a:r>
          </a:p>
          <a:p>
            <a:pPr lvl="1">
              <a:lnSpc>
                <a:spcPct val="70000"/>
              </a:lnSpc>
              <a:buFontTx/>
              <a:buNone/>
            </a:pPr>
            <a:r>
              <a:rPr lang="en-US" altLang="en-US" sz="1800" dirty="0">
                <a:latin typeface="Consolas" panose="020B0609020204030204" pitchFamily="49" charset="0"/>
              </a:rPr>
              <a:t>    return 0;</a:t>
            </a:r>
            <a:endParaRPr lang="en-US" altLang="en-US" sz="1800" b="0" dirty="0">
              <a:latin typeface="Consolas" panose="020B0609020204030204" pitchFamily="49" charset="0"/>
            </a:endParaRPr>
          </a:p>
          <a:p>
            <a:pPr lvl="1">
              <a:lnSpc>
                <a:spcPct val="70000"/>
              </a:lnSpc>
              <a:buFontTx/>
              <a:buNone/>
            </a:pPr>
            <a:r>
              <a:rPr lang="en-US" altLang="en-US" sz="1800" b="0" dirty="0">
                <a:latin typeface="Consolas" panose="020B0609020204030204" pitchFamily="49" charset="0"/>
              </a:rPr>
              <a:t>}</a:t>
            </a:r>
          </a:p>
        </p:txBody>
      </p:sp>
      <p:sp>
        <p:nvSpPr>
          <p:cNvPr id="112" name="TextBox 111">
            <a:extLst>
              <a:ext uri="{FF2B5EF4-FFF2-40B4-BE49-F238E27FC236}">
                <a16:creationId xmlns:a16="http://schemas.microsoft.com/office/drawing/2014/main" id="{7144D2CE-FAD0-F0C4-4712-A03F2AF98EDA}"/>
              </a:ext>
            </a:extLst>
          </p:cNvPr>
          <p:cNvSpPr txBox="1"/>
          <p:nvPr/>
        </p:nvSpPr>
        <p:spPr>
          <a:xfrm>
            <a:off x="6509356" y="1570767"/>
            <a:ext cx="2056973" cy="369332"/>
          </a:xfrm>
          <a:prstGeom prst="rect">
            <a:avLst/>
          </a:prstGeom>
          <a:noFill/>
        </p:spPr>
        <p:txBody>
          <a:bodyPr wrap="none" rtlCol="0">
            <a:spAutoFit/>
          </a:bodyPr>
          <a:lstStyle/>
          <a:p>
            <a:r>
              <a:rPr lang="en-US" dirty="0"/>
              <a:t>Mains stack frame</a:t>
            </a:r>
          </a:p>
        </p:txBody>
      </p:sp>
      <p:sp>
        <p:nvSpPr>
          <p:cNvPr id="113" name="Rectangle 112">
            <a:extLst>
              <a:ext uri="{FF2B5EF4-FFF2-40B4-BE49-F238E27FC236}">
                <a16:creationId xmlns:a16="http://schemas.microsoft.com/office/drawing/2014/main" id="{9DAFCD92-7B12-EF18-9801-6A52F487E3A6}"/>
              </a:ext>
            </a:extLst>
          </p:cNvPr>
          <p:cNvSpPr/>
          <p:nvPr/>
        </p:nvSpPr>
        <p:spPr>
          <a:xfrm>
            <a:off x="9924906" y="1396032"/>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14" name="Rectangle 113">
            <a:extLst>
              <a:ext uri="{FF2B5EF4-FFF2-40B4-BE49-F238E27FC236}">
                <a16:creationId xmlns:a16="http://schemas.microsoft.com/office/drawing/2014/main" id="{01DDCC24-6A5C-6874-99F0-27B4C1068B3C}"/>
              </a:ext>
            </a:extLst>
          </p:cNvPr>
          <p:cNvSpPr/>
          <p:nvPr/>
        </p:nvSpPr>
        <p:spPr>
          <a:xfrm>
            <a:off x="9924906" y="171891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15" name="Rectangle 114">
            <a:extLst>
              <a:ext uri="{FF2B5EF4-FFF2-40B4-BE49-F238E27FC236}">
                <a16:creationId xmlns:a16="http://schemas.microsoft.com/office/drawing/2014/main" id="{8BC727F6-4396-5AD6-FEAF-4D3EB1B50226}"/>
              </a:ext>
            </a:extLst>
          </p:cNvPr>
          <p:cNvSpPr/>
          <p:nvPr/>
        </p:nvSpPr>
        <p:spPr>
          <a:xfrm>
            <a:off x="9925123" y="234416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116" name="Rectangle 115">
            <a:extLst>
              <a:ext uri="{FF2B5EF4-FFF2-40B4-BE49-F238E27FC236}">
                <a16:creationId xmlns:a16="http://schemas.microsoft.com/office/drawing/2014/main" id="{CB90656D-BD61-69C2-F500-63E034D166F8}"/>
              </a:ext>
            </a:extLst>
          </p:cNvPr>
          <p:cNvSpPr/>
          <p:nvPr/>
        </p:nvSpPr>
        <p:spPr>
          <a:xfrm>
            <a:off x="9925123" y="203699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128" name="Left Brace 127">
            <a:extLst>
              <a:ext uri="{FF2B5EF4-FFF2-40B4-BE49-F238E27FC236}">
                <a16:creationId xmlns:a16="http://schemas.microsoft.com/office/drawing/2014/main" id="{58543E09-3D1C-4D3F-CCA1-A2D975642AC9}"/>
              </a:ext>
            </a:extLst>
          </p:cNvPr>
          <p:cNvSpPr/>
          <p:nvPr/>
        </p:nvSpPr>
        <p:spPr>
          <a:xfrm>
            <a:off x="8481682" y="1401370"/>
            <a:ext cx="381000" cy="1849457"/>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9" name="Group 8">
            <a:extLst>
              <a:ext uri="{FF2B5EF4-FFF2-40B4-BE49-F238E27FC236}">
                <a16:creationId xmlns:a16="http://schemas.microsoft.com/office/drawing/2014/main" id="{A0497832-7DBB-7FF9-B990-9BC7809FB8F2}"/>
              </a:ext>
            </a:extLst>
          </p:cNvPr>
          <p:cNvGrpSpPr/>
          <p:nvPr/>
        </p:nvGrpSpPr>
        <p:grpSpPr>
          <a:xfrm>
            <a:off x="6449648" y="3240415"/>
            <a:ext cx="5742352" cy="1918775"/>
            <a:chOff x="6185426" y="3258691"/>
            <a:chExt cx="5742352" cy="1918775"/>
          </a:xfrm>
        </p:grpSpPr>
        <p:sp>
          <p:nvSpPr>
            <p:cNvPr id="80" name="TextBox 79">
              <a:extLst>
                <a:ext uri="{FF2B5EF4-FFF2-40B4-BE49-F238E27FC236}">
                  <a16:creationId xmlns:a16="http://schemas.microsoft.com/office/drawing/2014/main" id="{D50C7325-F936-C592-8B8C-C71918AD3F98}"/>
                </a:ext>
              </a:extLst>
            </p:cNvPr>
            <p:cNvSpPr txBox="1"/>
            <p:nvPr/>
          </p:nvSpPr>
          <p:spPr>
            <a:xfrm>
              <a:off x="8604917" y="3258691"/>
              <a:ext cx="2438399" cy="1292662"/>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endParaRPr lang="en-US" sz="2400" b="0" dirty="0">
                <a:latin typeface="+mn-lt"/>
                <a:cs typeface="Courier New" panose="02070309020205020404" pitchFamily="49" charset="0"/>
              </a:endParaRPr>
            </a:p>
            <a:p>
              <a:pPr algn="l"/>
              <a:endParaRPr lang="en-US" b="0" dirty="0">
                <a:latin typeface="+mn-lt"/>
                <a:cs typeface="Courier New" panose="02070309020205020404" pitchFamily="49" charset="0"/>
              </a:endParaRPr>
            </a:p>
          </p:txBody>
        </p:sp>
        <p:sp>
          <p:nvSpPr>
            <p:cNvPr id="119" name="Rectangle 118">
              <a:extLst>
                <a:ext uri="{FF2B5EF4-FFF2-40B4-BE49-F238E27FC236}">
                  <a16:creationId xmlns:a16="http://schemas.microsoft.com/office/drawing/2014/main" id="{E0B625B0-E1B3-7114-B9F0-ABB3AAF163BC}"/>
                </a:ext>
              </a:extLst>
            </p:cNvPr>
            <p:cNvSpPr/>
            <p:nvPr/>
          </p:nvSpPr>
          <p:spPr>
            <a:xfrm>
              <a:off x="9654444" y="3285073"/>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20" name="Rectangle 119">
              <a:extLst>
                <a:ext uri="{FF2B5EF4-FFF2-40B4-BE49-F238E27FC236}">
                  <a16:creationId xmlns:a16="http://schemas.microsoft.com/office/drawing/2014/main" id="{16B9A9CD-1558-DCB0-F0BB-07716551CA0A}"/>
                </a:ext>
              </a:extLst>
            </p:cNvPr>
            <p:cNvSpPr/>
            <p:nvPr/>
          </p:nvSpPr>
          <p:spPr>
            <a:xfrm>
              <a:off x="9654444" y="3607955"/>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21" name="Rectangle 120">
              <a:extLst>
                <a:ext uri="{FF2B5EF4-FFF2-40B4-BE49-F238E27FC236}">
                  <a16:creationId xmlns:a16="http://schemas.microsoft.com/office/drawing/2014/main" id="{2539918D-D47B-1CAE-0E8D-033A56878799}"/>
                </a:ext>
              </a:extLst>
            </p:cNvPr>
            <p:cNvSpPr/>
            <p:nvPr/>
          </p:nvSpPr>
          <p:spPr>
            <a:xfrm>
              <a:off x="9654661" y="423320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122" name="Rectangle 121">
              <a:extLst>
                <a:ext uri="{FF2B5EF4-FFF2-40B4-BE49-F238E27FC236}">
                  <a16:creationId xmlns:a16="http://schemas.microsoft.com/office/drawing/2014/main" id="{D5DCBE26-7BD9-7EB6-E1FA-0EAF8FE3AAF9}"/>
                </a:ext>
              </a:extLst>
            </p:cNvPr>
            <p:cNvSpPr/>
            <p:nvPr/>
          </p:nvSpPr>
          <p:spPr>
            <a:xfrm>
              <a:off x="9654661" y="392603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30" name="TextBox 29">
              <a:extLst>
                <a:ext uri="{FF2B5EF4-FFF2-40B4-BE49-F238E27FC236}">
                  <a16:creationId xmlns:a16="http://schemas.microsoft.com/office/drawing/2014/main" id="{FC531EE1-0FAC-D04A-B5AE-3FB69C5EB256}"/>
                </a:ext>
              </a:extLst>
            </p:cNvPr>
            <p:cNvSpPr txBox="1"/>
            <p:nvPr/>
          </p:nvSpPr>
          <p:spPr>
            <a:xfrm>
              <a:off x="11499456" y="4245676"/>
              <a:ext cx="428322" cy="369332"/>
            </a:xfrm>
            <a:prstGeom prst="rect">
              <a:avLst/>
            </a:prstGeom>
            <a:noFill/>
          </p:spPr>
          <p:txBody>
            <a:bodyPr wrap="none" rtlCol="0">
              <a:spAutoFit/>
            </a:bodyPr>
            <a:lstStyle/>
            <a:p>
              <a:r>
                <a:rPr lang="en-US" dirty="0" err="1"/>
                <a:t>sp</a:t>
              </a:r>
              <a:endParaRPr lang="en-US" dirty="0"/>
            </a:p>
          </p:txBody>
        </p:sp>
        <p:grpSp>
          <p:nvGrpSpPr>
            <p:cNvPr id="12" name="Group 11">
              <a:extLst>
                <a:ext uri="{FF2B5EF4-FFF2-40B4-BE49-F238E27FC236}">
                  <a16:creationId xmlns:a16="http://schemas.microsoft.com/office/drawing/2014/main" id="{12E9393F-75A6-C186-0AA8-D877A2185861}"/>
                </a:ext>
              </a:extLst>
            </p:cNvPr>
            <p:cNvGrpSpPr/>
            <p:nvPr/>
          </p:nvGrpSpPr>
          <p:grpSpPr>
            <a:xfrm>
              <a:off x="11043316" y="3320474"/>
              <a:ext cx="702685" cy="1224817"/>
              <a:chOff x="10879243" y="5369170"/>
              <a:chExt cx="702685" cy="1224817"/>
            </a:xfrm>
          </p:grpSpPr>
          <p:sp>
            <p:nvSpPr>
              <p:cNvPr id="31" name="Left Arrow 30">
                <a:extLst>
                  <a:ext uri="{FF2B5EF4-FFF2-40B4-BE49-F238E27FC236}">
                    <a16:creationId xmlns:a16="http://schemas.microsoft.com/office/drawing/2014/main" id="{E8DD5D78-1837-414B-8749-3E3DB07388BF}"/>
                  </a:ext>
                </a:extLst>
              </p:cNvPr>
              <p:cNvSpPr/>
              <p:nvPr/>
            </p:nvSpPr>
            <p:spPr>
              <a:xfrm>
                <a:off x="10936742" y="6475551"/>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73980956-201C-504F-9D54-D5B087EDA134}"/>
                  </a:ext>
                </a:extLst>
              </p:cNvPr>
              <p:cNvSpPr txBox="1"/>
              <p:nvPr/>
            </p:nvSpPr>
            <p:spPr>
              <a:xfrm>
                <a:off x="11204902" y="5369170"/>
                <a:ext cx="377026" cy="369332"/>
              </a:xfrm>
              <a:prstGeom prst="rect">
                <a:avLst/>
              </a:prstGeom>
              <a:noFill/>
            </p:spPr>
            <p:txBody>
              <a:bodyPr wrap="none" rtlCol="0">
                <a:spAutoFit/>
              </a:bodyPr>
              <a:lstStyle/>
              <a:p>
                <a:r>
                  <a:rPr lang="en-US" dirty="0" err="1"/>
                  <a:t>fp</a:t>
                </a:r>
                <a:endParaRPr lang="en-US" dirty="0"/>
              </a:p>
            </p:txBody>
          </p:sp>
          <p:sp>
            <p:nvSpPr>
              <p:cNvPr id="35" name="Left Arrow 34">
                <a:extLst>
                  <a:ext uri="{FF2B5EF4-FFF2-40B4-BE49-F238E27FC236}">
                    <a16:creationId xmlns:a16="http://schemas.microsoft.com/office/drawing/2014/main" id="{DBF6B33B-7495-A64D-889B-FF5289B9FB87}"/>
                  </a:ext>
                </a:extLst>
              </p:cNvPr>
              <p:cNvSpPr/>
              <p:nvPr/>
            </p:nvSpPr>
            <p:spPr>
              <a:xfrm>
                <a:off x="10879243" y="5516017"/>
                <a:ext cx="377026" cy="12521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9" name="TextBox 128">
              <a:extLst>
                <a:ext uri="{FF2B5EF4-FFF2-40B4-BE49-F238E27FC236}">
                  <a16:creationId xmlns:a16="http://schemas.microsoft.com/office/drawing/2014/main" id="{7828DE93-24DC-BE14-C17D-CB38CF3FAEFE}"/>
                </a:ext>
              </a:extLst>
            </p:cNvPr>
            <p:cNvSpPr txBox="1"/>
            <p:nvPr/>
          </p:nvSpPr>
          <p:spPr>
            <a:xfrm>
              <a:off x="6185426" y="3343811"/>
              <a:ext cx="2005677" cy="369332"/>
            </a:xfrm>
            <a:prstGeom prst="rect">
              <a:avLst/>
            </a:prstGeom>
            <a:noFill/>
          </p:spPr>
          <p:txBody>
            <a:bodyPr wrap="none" rtlCol="0">
              <a:spAutoFit/>
            </a:bodyPr>
            <a:lstStyle/>
            <a:p>
              <a:r>
                <a:rPr lang="en-US" dirty="0"/>
                <a:t>func1 stack frame</a:t>
              </a:r>
            </a:p>
          </p:txBody>
        </p:sp>
        <p:sp>
          <p:nvSpPr>
            <p:cNvPr id="130" name="Left Brace 129">
              <a:extLst>
                <a:ext uri="{FF2B5EF4-FFF2-40B4-BE49-F238E27FC236}">
                  <a16:creationId xmlns:a16="http://schemas.microsoft.com/office/drawing/2014/main" id="{CE84C082-40D2-A659-1AEE-A955D20309CC}"/>
                </a:ext>
              </a:extLst>
            </p:cNvPr>
            <p:cNvSpPr/>
            <p:nvPr/>
          </p:nvSpPr>
          <p:spPr>
            <a:xfrm>
              <a:off x="8148780" y="3274352"/>
              <a:ext cx="381000" cy="1292663"/>
            </a:xfrm>
            <a:prstGeom prst="leftBrace">
              <a:avLst>
                <a:gd name="adj1" fmla="val 8333"/>
                <a:gd name="adj2" fmla="val 2180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1" name="Down Arrow 130">
              <a:extLst>
                <a:ext uri="{FF2B5EF4-FFF2-40B4-BE49-F238E27FC236}">
                  <a16:creationId xmlns:a16="http://schemas.microsoft.com/office/drawing/2014/main" id="{A226688E-C1A7-AC83-87B4-BCE60CC210D3}"/>
                </a:ext>
              </a:extLst>
            </p:cNvPr>
            <p:cNvSpPr/>
            <p:nvPr/>
          </p:nvSpPr>
          <p:spPr>
            <a:xfrm>
              <a:off x="9647054" y="4566993"/>
              <a:ext cx="448152" cy="6104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8DF1912E-EA16-DCE5-D444-3C890B5D347A}"/>
              </a:ext>
            </a:extLst>
          </p:cNvPr>
          <p:cNvGrpSpPr/>
          <p:nvPr/>
        </p:nvGrpSpPr>
        <p:grpSpPr>
          <a:xfrm>
            <a:off x="11307538" y="1446432"/>
            <a:ext cx="868545" cy="1879103"/>
            <a:chOff x="11043316" y="1446432"/>
            <a:chExt cx="868545" cy="1879103"/>
          </a:xfrm>
        </p:grpSpPr>
        <p:sp>
          <p:nvSpPr>
            <p:cNvPr id="132" name="TextBox 131">
              <a:extLst>
                <a:ext uri="{FF2B5EF4-FFF2-40B4-BE49-F238E27FC236}">
                  <a16:creationId xmlns:a16="http://schemas.microsoft.com/office/drawing/2014/main" id="{56E6914A-00A8-3820-57C9-5D6FC9C2255A}"/>
                </a:ext>
              </a:extLst>
            </p:cNvPr>
            <p:cNvSpPr txBox="1"/>
            <p:nvPr/>
          </p:nvSpPr>
          <p:spPr>
            <a:xfrm>
              <a:off x="11483539" y="2956203"/>
              <a:ext cx="428322" cy="369332"/>
            </a:xfrm>
            <a:prstGeom prst="rect">
              <a:avLst/>
            </a:prstGeom>
            <a:noFill/>
          </p:spPr>
          <p:txBody>
            <a:bodyPr wrap="none" rtlCol="0">
              <a:spAutoFit/>
            </a:bodyPr>
            <a:lstStyle/>
            <a:p>
              <a:r>
                <a:rPr lang="en-US" dirty="0" err="1"/>
                <a:t>sp</a:t>
              </a:r>
              <a:endParaRPr lang="en-US" dirty="0"/>
            </a:p>
          </p:txBody>
        </p:sp>
        <p:sp>
          <p:nvSpPr>
            <p:cNvPr id="133" name="Left Arrow 132">
              <a:extLst>
                <a:ext uri="{FF2B5EF4-FFF2-40B4-BE49-F238E27FC236}">
                  <a16:creationId xmlns:a16="http://schemas.microsoft.com/office/drawing/2014/main" id="{CB537EB3-6C36-72EF-98A9-54BE8E711B74}"/>
                </a:ext>
              </a:extLst>
            </p:cNvPr>
            <p:cNvSpPr/>
            <p:nvPr/>
          </p:nvSpPr>
          <p:spPr>
            <a:xfrm>
              <a:off x="11084898" y="3137382"/>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DC388B61-9E95-6410-3B4A-C30776A4AB6D}"/>
                </a:ext>
              </a:extLst>
            </p:cNvPr>
            <p:cNvSpPr txBox="1"/>
            <p:nvPr/>
          </p:nvSpPr>
          <p:spPr>
            <a:xfrm>
              <a:off x="11368975" y="1446432"/>
              <a:ext cx="377026" cy="369332"/>
            </a:xfrm>
            <a:prstGeom prst="rect">
              <a:avLst/>
            </a:prstGeom>
            <a:noFill/>
          </p:spPr>
          <p:txBody>
            <a:bodyPr wrap="none" rtlCol="0">
              <a:spAutoFit/>
            </a:bodyPr>
            <a:lstStyle/>
            <a:p>
              <a:r>
                <a:rPr lang="en-US" dirty="0" err="1"/>
                <a:t>fp</a:t>
              </a:r>
              <a:endParaRPr lang="en-US" dirty="0"/>
            </a:p>
          </p:txBody>
        </p:sp>
        <p:sp>
          <p:nvSpPr>
            <p:cNvPr id="135" name="Left Arrow 134">
              <a:extLst>
                <a:ext uri="{FF2B5EF4-FFF2-40B4-BE49-F238E27FC236}">
                  <a16:creationId xmlns:a16="http://schemas.microsoft.com/office/drawing/2014/main" id="{E1447805-06C1-05FC-0C09-46DABF8209C8}"/>
                </a:ext>
              </a:extLst>
            </p:cNvPr>
            <p:cNvSpPr/>
            <p:nvPr/>
          </p:nvSpPr>
          <p:spPr>
            <a:xfrm>
              <a:off x="11043316" y="1593279"/>
              <a:ext cx="377026" cy="12521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Content Placeholder 4">
            <a:extLst>
              <a:ext uri="{FF2B5EF4-FFF2-40B4-BE49-F238E27FC236}">
                <a16:creationId xmlns:a16="http://schemas.microsoft.com/office/drawing/2014/main" id="{98C01FB7-34B7-6653-DDD9-F363FD8449D0}"/>
              </a:ext>
            </a:extLst>
          </p:cNvPr>
          <p:cNvSpPr>
            <a:spLocks noGrp="1"/>
          </p:cNvSpPr>
          <p:nvPr>
            <p:ph sz="quarter" idx="15"/>
          </p:nvPr>
        </p:nvSpPr>
        <p:spPr>
          <a:xfrm>
            <a:off x="230187" y="3795846"/>
            <a:ext cx="7836681" cy="2766319"/>
          </a:xfrm>
          <a:solidFill>
            <a:schemeClr val="accent4">
              <a:lumMod val="20000"/>
              <a:lumOff val="80000"/>
            </a:schemeClr>
          </a:solidFill>
          <a:ln>
            <a:solidFill>
              <a:schemeClr val="accent1"/>
            </a:solidFill>
          </a:ln>
        </p:spPr>
        <p:txBody>
          <a:bodyPr/>
          <a:lstStyle/>
          <a:p>
            <a:pPr>
              <a:lnSpc>
                <a:spcPct val="100000"/>
              </a:lnSpc>
            </a:pPr>
            <a:r>
              <a:rPr lang="en-US" sz="1800" b="1" dirty="0">
                <a:solidFill>
                  <a:srgbClr val="0070C0"/>
                </a:solidFill>
              </a:rPr>
              <a:t>On each function call start (entry)</a:t>
            </a:r>
          </a:p>
          <a:p>
            <a:pPr lvl="1"/>
            <a:r>
              <a:rPr lang="en-US" sz="1800" dirty="0"/>
              <a:t>Preserved registers: </a:t>
            </a:r>
            <a:r>
              <a:rPr lang="en-US" sz="1800" dirty="0">
                <a:solidFill>
                  <a:srgbClr val="0070C0"/>
                </a:solidFill>
              </a:rPr>
              <a:t>push at function entry </a:t>
            </a:r>
            <a:r>
              <a:rPr lang="en-US" sz="1800" dirty="0"/>
              <a:t>and </a:t>
            </a:r>
            <a:r>
              <a:rPr lang="en-US" sz="1800" dirty="0">
                <a:solidFill>
                  <a:srgbClr val="0070C0"/>
                </a:solidFill>
              </a:rPr>
              <a:t>pop at function exit</a:t>
            </a:r>
          </a:p>
          <a:p>
            <a:pPr>
              <a:lnSpc>
                <a:spcPct val="100000"/>
              </a:lnSpc>
            </a:pPr>
            <a:r>
              <a:rPr lang="en-US" sz="1800" b="1" dirty="0">
                <a:solidFill>
                  <a:schemeClr val="accent1"/>
                </a:solidFill>
              </a:rPr>
              <a:t>Rules</a:t>
            </a:r>
          </a:p>
          <a:p>
            <a:pPr lvl="1"/>
            <a:r>
              <a:rPr lang="en-US" sz="1800" dirty="0"/>
              <a:t>Keep </a:t>
            </a:r>
            <a:r>
              <a:rPr lang="en-US" sz="1800" dirty="0" err="1">
                <a:solidFill>
                  <a:srgbClr val="F3753F"/>
                </a:solidFill>
                <a:latin typeface="Consolas" panose="020B0609020204030204" pitchFamily="49" charset="0"/>
                <a:cs typeface="Consolas" panose="020B0609020204030204" pitchFamily="49" charset="0"/>
              </a:rPr>
              <a:t>sp</a:t>
            </a:r>
            <a:r>
              <a:rPr lang="en-US" sz="1800" dirty="0"/>
              <a:t> 8-byte aligned strategy: </a:t>
            </a:r>
            <a:r>
              <a:rPr lang="en-US" sz="1600" b="1" dirty="0">
                <a:solidFill>
                  <a:srgbClr val="F37440"/>
                </a:solidFill>
                <a:latin typeface="Courier New" panose="02070309020205020404" pitchFamily="49" charset="0"/>
                <a:cs typeface="Courier New" panose="02070309020205020404" pitchFamily="49" charset="0"/>
              </a:rPr>
              <a:t>{reg list} </a:t>
            </a:r>
            <a:r>
              <a:rPr lang="en-US" sz="1800" dirty="0"/>
              <a:t>has </a:t>
            </a:r>
            <a:r>
              <a:rPr lang="en-US" sz="1800" dirty="0">
                <a:solidFill>
                  <a:schemeClr val="accent1"/>
                </a:solidFill>
              </a:rPr>
              <a:t>an </a:t>
            </a:r>
            <a:r>
              <a:rPr lang="en-US" sz="1800" b="1" u="sng" dirty="0">
                <a:solidFill>
                  <a:srgbClr val="FF0000"/>
                </a:solidFill>
              </a:rPr>
              <a:t>even</a:t>
            </a:r>
            <a:r>
              <a:rPr lang="en-US" sz="1800" b="1" dirty="0">
                <a:solidFill>
                  <a:srgbClr val="FF0000"/>
                </a:solidFill>
              </a:rPr>
              <a:t> reg count</a:t>
            </a:r>
          </a:p>
          <a:p>
            <a:pPr lvl="1"/>
            <a:r>
              <a:rPr lang="en-US" sz="1800" b="1" kern="0" dirty="0">
                <a:solidFill>
                  <a:srgbClr val="0070C0"/>
                </a:solidFill>
                <a:ea typeface="ＭＳ Ｐゴシック" charset="0"/>
                <a:cs typeface="Courier New" panose="02070309020205020404" pitchFamily="49" charset="0"/>
              </a:rPr>
              <a:t>Remember </a:t>
            </a:r>
            <a:r>
              <a:rPr lang="en-US" sz="1800" b="1" kern="0" dirty="0" err="1">
                <a:solidFill>
                  <a:srgbClr val="F37440"/>
                </a:solidFill>
                <a:latin typeface="Courier New" panose="02070309020205020404" pitchFamily="49" charset="0"/>
                <a:ea typeface="ＭＳ Ｐゴシック" charset="0"/>
                <a:cs typeface="Courier New" panose="02070309020205020404" pitchFamily="49" charset="0"/>
              </a:rPr>
              <a:t>fp</a:t>
            </a:r>
            <a:r>
              <a:rPr lang="en-US" sz="1800" dirty="0"/>
              <a:t> must always points at the saved </a:t>
            </a:r>
            <a:r>
              <a:rPr lang="en-US" sz="1800" b="1" kern="0" dirty="0" err="1">
                <a:solidFill>
                  <a:srgbClr val="F37440"/>
                </a:solidFill>
                <a:latin typeface="Courier New" panose="02070309020205020404" pitchFamily="49" charset="0"/>
                <a:ea typeface="ＭＳ Ｐゴシック" charset="0"/>
                <a:cs typeface="Courier New" panose="02070309020205020404" pitchFamily="49" charset="0"/>
              </a:rPr>
              <a:t>lr</a:t>
            </a:r>
            <a:endParaRPr lang="en-US" sz="1800" dirty="0"/>
          </a:p>
          <a:p>
            <a:pPr>
              <a:lnSpc>
                <a:spcPct val="100000"/>
              </a:lnSpc>
            </a:pPr>
            <a:r>
              <a:rPr lang="en-US" sz="1800" dirty="0">
                <a:solidFill>
                  <a:srgbClr val="0070C0"/>
                </a:solidFill>
              </a:rPr>
              <a:t>Issue</a:t>
            </a:r>
            <a:r>
              <a:rPr lang="en-US" sz="1800" dirty="0"/>
              <a:t>: number of registers saved on the stack varies with the number of registers in the </a:t>
            </a:r>
            <a:r>
              <a:rPr lang="en-US" sz="1800" b="1" dirty="0">
                <a:solidFill>
                  <a:srgbClr val="F37440"/>
                </a:solidFill>
                <a:latin typeface="Courier New" panose="02070309020205020404" pitchFamily="49" charset="0"/>
                <a:cs typeface="Courier New" panose="02070309020205020404" pitchFamily="49" charset="0"/>
              </a:rPr>
              <a:t>{reg list}</a:t>
            </a:r>
          </a:p>
          <a:p>
            <a:pPr lvl="1"/>
            <a:r>
              <a:rPr lang="en-US" sz="1800" dirty="0">
                <a:cs typeface="Courier New" panose="02070309020205020404" pitchFamily="49" charset="0"/>
              </a:rPr>
              <a:t>So how do we always set </a:t>
            </a:r>
            <a:r>
              <a:rPr lang="en-US" sz="1800" b="1" kern="0" dirty="0" err="1">
                <a:solidFill>
                  <a:srgbClr val="F37440"/>
                </a:solidFill>
                <a:latin typeface="Courier New" panose="02070309020205020404" pitchFamily="49" charset="0"/>
                <a:ea typeface="ＭＳ Ｐゴシック" charset="0"/>
                <a:cs typeface="Courier New" panose="02070309020205020404" pitchFamily="49" charset="0"/>
              </a:rPr>
              <a:t>fp</a:t>
            </a:r>
            <a:r>
              <a:rPr lang="en-US" sz="1800" dirty="0">
                <a:cs typeface="Courier New" panose="02070309020205020404" pitchFamily="49" charset="0"/>
              </a:rPr>
              <a:t> properly? </a:t>
            </a:r>
            <a:endParaRPr lang="en-US" sz="2000" dirty="0"/>
          </a:p>
        </p:txBody>
      </p:sp>
      <p:sp>
        <p:nvSpPr>
          <p:cNvPr id="39" name="Rectangle 38">
            <a:extLst>
              <a:ext uri="{FF2B5EF4-FFF2-40B4-BE49-F238E27FC236}">
                <a16:creationId xmlns:a16="http://schemas.microsoft.com/office/drawing/2014/main" id="{928A057E-CF87-2D1C-9B0D-AC3E475E592F}"/>
              </a:ext>
            </a:extLst>
          </p:cNvPr>
          <p:cNvSpPr/>
          <p:nvPr/>
        </p:nvSpPr>
        <p:spPr>
          <a:xfrm>
            <a:off x="9931579" y="265133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40" name="Rectangle 39">
            <a:extLst>
              <a:ext uri="{FF2B5EF4-FFF2-40B4-BE49-F238E27FC236}">
                <a16:creationId xmlns:a16="http://schemas.microsoft.com/office/drawing/2014/main" id="{748D2CDA-DC09-6614-3C4A-11EC02F3F4E8}"/>
              </a:ext>
            </a:extLst>
          </p:cNvPr>
          <p:cNvSpPr/>
          <p:nvPr/>
        </p:nvSpPr>
        <p:spPr>
          <a:xfrm>
            <a:off x="9912207" y="296347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Tree>
    <p:extLst>
      <p:ext uri="{BB962C8B-B14F-4D97-AF65-F5344CB8AC3E}">
        <p14:creationId xmlns:p14="http://schemas.microsoft.com/office/powerpoint/2010/main" val="196976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bg/>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5" grpId="0" uiExpand="1" build="p"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161576" y="73871"/>
            <a:ext cx="11479817" cy="451794"/>
          </a:xfrm>
        </p:spPr>
        <p:txBody>
          <a:bodyPr/>
          <a:lstStyle/>
          <a:p>
            <a:r>
              <a:rPr lang="en-US" dirty="0"/>
              <a:t>Function Prologue and Epilogue: Minimum Stack Frame</a:t>
            </a:r>
          </a:p>
        </p:txBody>
      </p:sp>
      <p:sp>
        <p:nvSpPr>
          <p:cNvPr id="3" name="Content Placeholder 2">
            <a:extLst>
              <a:ext uri="{FF2B5EF4-FFF2-40B4-BE49-F238E27FC236}">
                <a16:creationId xmlns:a16="http://schemas.microsoft.com/office/drawing/2014/main" id="{621708DA-95D0-BE42-96F4-383EC6C9B233}"/>
              </a:ext>
            </a:extLst>
          </p:cNvPr>
          <p:cNvSpPr>
            <a:spLocks noGrp="1"/>
          </p:cNvSpPr>
          <p:nvPr>
            <p:ph sz="quarter" idx="17"/>
          </p:nvPr>
        </p:nvSpPr>
        <p:spPr>
          <a:xfrm>
            <a:off x="112858" y="536559"/>
            <a:ext cx="4588048" cy="5947368"/>
          </a:xfrm>
          <a:solidFill>
            <a:schemeClr val="accent4">
              <a:lumMod val="20000"/>
              <a:lumOff val="80000"/>
            </a:schemeClr>
          </a:solidFill>
          <a:ln w="25400">
            <a:solidFill>
              <a:schemeClr val="accent1"/>
            </a:solidFill>
          </a:ln>
        </p:spPr>
        <p:txBody>
          <a:bodyPr/>
          <a:lstStyle/>
          <a:p>
            <a:r>
              <a:rPr lang="en-US" sz="2000" b="1" dirty="0">
                <a:solidFill>
                  <a:schemeClr val="tx2"/>
                </a:solidFill>
              </a:rPr>
              <a:t>Function prologue </a:t>
            </a:r>
            <a:r>
              <a:rPr lang="en-US" sz="2000" dirty="0">
                <a:solidFill>
                  <a:schemeClr val="tx2"/>
                </a:solidFill>
              </a:rPr>
              <a:t>creates stack frame </a:t>
            </a:r>
          </a:p>
          <a:p>
            <a:pPr marL="811212" lvl="1" indent="-457200">
              <a:buFont typeface="+mj-lt"/>
              <a:buAutoNum type="arabicPeriod"/>
            </a:pPr>
            <a:r>
              <a:rPr lang="en-US" sz="2000" dirty="0">
                <a:solidFill>
                  <a:schemeClr val="tx2"/>
                </a:solidFill>
              </a:rPr>
              <a:t>push/save registers (</a:t>
            </a:r>
            <a:r>
              <a:rPr lang="en-US" sz="2000" b="1" dirty="0" err="1">
                <a:solidFill>
                  <a:schemeClr val="tx2"/>
                </a:solidFill>
                <a:latin typeface="Courier New" panose="02070309020205020404" pitchFamily="49" charset="0"/>
                <a:cs typeface="Courier New" panose="02070309020205020404" pitchFamily="49" charset="0"/>
              </a:rPr>
              <a:t>lr</a:t>
            </a:r>
            <a:r>
              <a:rPr lang="en-US" sz="2000" dirty="0">
                <a:solidFill>
                  <a:schemeClr val="tx2"/>
                </a:solidFill>
              </a:rPr>
              <a:t> &amp; </a:t>
            </a:r>
            <a:r>
              <a:rPr lang="en-US" sz="2000" b="1" dirty="0" err="1">
                <a:solidFill>
                  <a:schemeClr val="tx2"/>
                </a:solidFill>
                <a:latin typeface="Courier New" panose="02070309020205020404" pitchFamily="49" charset="0"/>
                <a:cs typeface="Courier New" panose="02070309020205020404" pitchFamily="49" charset="0"/>
              </a:rPr>
              <a:t>fp</a:t>
            </a:r>
            <a:r>
              <a:rPr lang="en-US" sz="2000" dirty="0">
                <a:solidFill>
                  <a:schemeClr val="tx2"/>
                </a:solidFill>
              </a:rPr>
              <a:t> minimum) on stack</a:t>
            </a:r>
          </a:p>
          <a:p>
            <a:pPr marL="811212" lvl="1" indent="-457200">
              <a:buFont typeface="+mj-lt"/>
              <a:buAutoNum type="arabicPeriod"/>
            </a:pPr>
            <a:r>
              <a:rPr lang="en-US" sz="2000" dirty="0">
                <a:solidFill>
                  <a:schemeClr val="tx2"/>
                </a:solidFill>
              </a:rPr>
              <a:t>set </a:t>
            </a:r>
            <a:r>
              <a:rPr lang="en-US" sz="2000" b="1" dirty="0" err="1">
                <a:solidFill>
                  <a:schemeClr val="tx2"/>
                </a:solidFill>
                <a:latin typeface="Courier New" panose="02070309020205020404" pitchFamily="49" charset="0"/>
                <a:cs typeface="Courier New" panose="02070309020205020404" pitchFamily="49" charset="0"/>
              </a:rPr>
              <a:t>fp</a:t>
            </a:r>
            <a:r>
              <a:rPr lang="en-US" sz="2000" b="1" dirty="0">
                <a:solidFill>
                  <a:schemeClr val="tx2"/>
                </a:solidFill>
                <a:latin typeface="Courier New" panose="02070309020205020404" pitchFamily="49" charset="0"/>
                <a:cs typeface="Courier New" panose="02070309020205020404" pitchFamily="49" charset="0"/>
              </a:rPr>
              <a:t> (add </a:t>
            </a:r>
            <a:r>
              <a:rPr lang="en-US" sz="2000" b="1" dirty="0" err="1">
                <a:solidFill>
                  <a:schemeClr val="tx2"/>
                </a:solidFill>
                <a:latin typeface="Courier New" panose="02070309020205020404" pitchFamily="49" charset="0"/>
                <a:cs typeface="Courier New" panose="02070309020205020404" pitchFamily="49" charset="0"/>
              </a:rPr>
              <a:t>fp</a:t>
            </a:r>
            <a:r>
              <a:rPr lang="en-US" sz="2000" b="1" dirty="0">
                <a:solidFill>
                  <a:schemeClr val="tx2"/>
                </a:solidFill>
                <a:latin typeface="Courier New" panose="02070309020205020404" pitchFamily="49" charset="0"/>
                <a:cs typeface="Courier New" panose="02070309020205020404" pitchFamily="49" charset="0"/>
              </a:rPr>
              <a:t>, …) </a:t>
            </a:r>
            <a:r>
              <a:rPr lang="en-US" sz="2000" dirty="0">
                <a:solidFill>
                  <a:schemeClr val="tx2"/>
                </a:solidFill>
                <a:cs typeface="Courier New" panose="02070309020205020404" pitchFamily="49" charset="0"/>
              </a:rPr>
              <a:t>to point at the saved </a:t>
            </a:r>
            <a:r>
              <a:rPr lang="en-US" sz="2000" dirty="0" err="1">
                <a:solidFill>
                  <a:schemeClr val="tx2"/>
                </a:solidFill>
                <a:cs typeface="Courier New" panose="02070309020205020404" pitchFamily="49" charset="0"/>
              </a:rPr>
              <a:t>lr</a:t>
            </a:r>
            <a:r>
              <a:rPr lang="en-US" sz="2000" dirty="0">
                <a:solidFill>
                  <a:schemeClr val="tx2"/>
                </a:solidFill>
                <a:cs typeface="Courier New" panose="02070309020205020404" pitchFamily="49" charset="0"/>
              </a:rPr>
              <a:t> as required for use by this function (later)</a:t>
            </a:r>
            <a:endParaRPr lang="en-US" sz="2000" dirty="0">
              <a:solidFill>
                <a:schemeClr val="tx2"/>
              </a:solidFill>
            </a:endParaRPr>
          </a:p>
          <a:p>
            <a:r>
              <a:rPr lang="en-US" sz="2000" b="1" dirty="0">
                <a:solidFill>
                  <a:schemeClr val="tx2"/>
                </a:solidFill>
              </a:rPr>
              <a:t>Function epilogue </a:t>
            </a:r>
            <a:r>
              <a:rPr lang="en-US" sz="2000" dirty="0">
                <a:solidFill>
                  <a:schemeClr val="tx2"/>
                </a:solidFill>
              </a:rPr>
              <a:t>removes stack frame</a:t>
            </a:r>
          </a:p>
          <a:p>
            <a:pPr marL="811212" lvl="1" indent="-457200">
              <a:buFont typeface="+mj-lt"/>
              <a:buAutoNum type="arabicPeriod"/>
            </a:pPr>
            <a:r>
              <a:rPr lang="en-US" sz="2000" dirty="0">
                <a:solidFill>
                  <a:schemeClr val="tx2"/>
                </a:solidFill>
              </a:rPr>
              <a:t>set </a:t>
            </a:r>
            <a:r>
              <a:rPr lang="en-US" sz="2000" b="1" dirty="0" err="1">
                <a:solidFill>
                  <a:schemeClr val="tx2"/>
                </a:solidFill>
                <a:latin typeface="Courier New" panose="02070309020205020404" pitchFamily="49" charset="0"/>
                <a:cs typeface="Courier New" panose="02070309020205020404" pitchFamily="49" charset="0"/>
              </a:rPr>
              <a:t>sp</a:t>
            </a:r>
            <a:r>
              <a:rPr lang="en-US" sz="2000" b="1" dirty="0">
                <a:solidFill>
                  <a:schemeClr val="tx2"/>
                </a:solidFill>
                <a:latin typeface="Courier New" panose="02070309020205020404" pitchFamily="49" charset="0"/>
                <a:cs typeface="Courier New" panose="02070309020205020404" pitchFamily="49" charset="0"/>
              </a:rPr>
              <a:t> </a:t>
            </a:r>
            <a:r>
              <a:rPr lang="en-US" sz="2000" dirty="0">
                <a:solidFill>
                  <a:schemeClr val="tx2"/>
                </a:solidFill>
                <a:cs typeface="Courier New" panose="02070309020205020404" pitchFamily="49" charset="0"/>
              </a:rPr>
              <a:t>to where it was at the push (</a:t>
            </a:r>
            <a:r>
              <a:rPr lang="en-US" sz="2000" dirty="0">
                <a:solidFill>
                  <a:srgbClr val="2C895B"/>
                </a:solidFill>
                <a:cs typeface="Courier New" panose="02070309020205020404" pitchFamily="49" charset="0"/>
              </a:rPr>
              <a:t>we may have </a:t>
            </a:r>
            <a:r>
              <a:rPr lang="en-US" sz="2000" b="1" dirty="0">
                <a:solidFill>
                  <a:srgbClr val="2C895B"/>
                </a:solidFill>
                <a:cs typeface="Courier New" panose="02070309020205020404" pitchFamily="49" charset="0"/>
              </a:rPr>
              <a:t>moved </a:t>
            </a:r>
            <a:r>
              <a:rPr lang="en-US" sz="2000" b="1" dirty="0" err="1">
                <a:solidFill>
                  <a:srgbClr val="2C895B"/>
                </a:solidFill>
                <a:cs typeface="Courier New" panose="02070309020205020404" pitchFamily="49" charset="0"/>
              </a:rPr>
              <a:t>sp</a:t>
            </a:r>
            <a:r>
              <a:rPr lang="en-US" sz="2000" b="1" dirty="0">
                <a:solidFill>
                  <a:srgbClr val="2C895B"/>
                </a:solidFill>
                <a:cs typeface="Courier New" panose="02070309020205020404" pitchFamily="49" charset="0"/>
              </a:rPr>
              <a:t> </a:t>
            </a:r>
            <a:r>
              <a:rPr lang="en-US" sz="2000" dirty="0">
                <a:solidFill>
                  <a:srgbClr val="2C895B"/>
                </a:solidFill>
                <a:cs typeface="Courier New" panose="02070309020205020404" pitchFamily="49" charset="0"/>
              </a:rPr>
              <a:t>to allocate space, later slides</a:t>
            </a:r>
            <a:r>
              <a:rPr lang="en-US" sz="2000" dirty="0">
                <a:solidFill>
                  <a:schemeClr val="tx2"/>
                </a:solidFill>
                <a:cs typeface="Courier New" panose="02070309020205020404" pitchFamily="49" charset="0"/>
              </a:rPr>
              <a:t>)</a:t>
            </a:r>
          </a:p>
          <a:p>
            <a:pPr marL="811212" lvl="1" indent="-457200">
              <a:buFont typeface="+mj-lt"/>
              <a:buAutoNum type="arabicPeriod"/>
            </a:pPr>
            <a:r>
              <a:rPr lang="en-US" sz="2000" dirty="0">
                <a:solidFill>
                  <a:schemeClr val="tx2"/>
                </a:solidFill>
              </a:rPr>
              <a:t>pop/restore registers (</a:t>
            </a:r>
            <a:r>
              <a:rPr lang="en-US" sz="2000" b="1" dirty="0" err="1">
                <a:solidFill>
                  <a:schemeClr val="tx2"/>
                </a:solidFill>
                <a:latin typeface="Courier New" panose="02070309020205020404" pitchFamily="49" charset="0"/>
                <a:cs typeface="Courier New" panose="02070309020205020404" pitchFamily="49" charset="0"/>
              </a:rPr>
              <a:t>lr</a:t>
            </a:r>
            <a:r>
              <a:rPr lang="en-US" sz="2000" dirty="0">
                <a:solidFill>
                  <a:schemeClr val="tx2"/>
                </a:solidFill>
              </a:rPr>
              <a:t> &amp; </a:t>
            </a:r>
            <a:r>
              <a:rPr lang="en-US" sz="2000" b="1" dirty="0" err="1">
                <a:solidFill>
                  <a:schemeClr val="tx2"/>
                </a:solidFill>
                <a:latin typeface="Courier New" panose="02070309020205020404" pitchFamily="49" charset="0"/>
                <a:cs typeface="Courier New" panose="02070309020205020404" pitchFamily="49" charset="0"/>
              </a:rPr>
              <a:t>fp</a:t>
            </a:r>
            <a:r>
              <a:rPr lang="en-US" sz="2000" dirty="0">
                <a:solidFill>
                  <a:schemeClr val="tx2"/>
                </a:solidFill>
              </a:rPr>
              <a:t> minimum) from stack</a:t>
            </a:r>
          </a:p>
          <a:p>
            <a:pPr marL="468312" indent="-457200"/>
            <a:r>
              <a:rPr lang="en-US" sz="2000" dirty="0">
                <a:solidFill>
                  <a:schemeClr val="tx2"/>
                </a:solidFill>
                <a:cs typeface="Courier New" panose="02070309020205020404" pitchFamily="49" charset="0"/>
              </a:rPr>
              <a:t>In this example </a:t>
            </a:r>
            <a:r>
              <a:rPr lang="en-US" sz="2000" dirty="0" err="1">
                <a:solidFill>
                  <a:schemeClr val="tx2"/>
                </a:solidFill>
                <a:cs typeface="Courier New" panose="02070309020205020404" pitchFamily="49" charset="0"/>
              </a:rPr>
              <a:t>fp</a:t>
            </a:r>
            <a:r>
              <a:rPr lang="en-US" sz="2000" dirty="0">
                <a:solidFill>
                  <a:schemeClr val="tx2"/>
                </a:solidFill>
                <a:cs typeface="Courier New" panose="02070309020205020404" pitchFamily="49" charset="0"/>
              </a:rPr>
              <a:t> is 4 bytes from </a:t>
            </a:r>
            <a:r>
              <a:rPr lang="en-US" sz="2000" dirty="0" err="1">
                <a:solidFill>
                  <a:schemeClr val="tx2"/>
                </a:solidFill>
                <a:cs typeface="Courier New" panose="02070309020205020404" pitchFamily="49" charset="0"/>
              </a:rPr>
              <a:t>sp</a:t>
            </a:r>
            <a:r>
              <a:rPr lang="en-US" sz="2000" dirty="0">
                <a:solidFill>
                  <a:schemeClr val="tx2"/>
                </a:solidFill>
                <a:cs typeface="Courier New" panose="02070309020205020404" pitchFamily="49" charset="0"/>
              </a:rPr>
              <a:t>, (FP_OFF) but this will vary…</a:t>
            </a:r>
            <a:endParaRPr lang="en-US" sz="2000" dirty="0">
              <a:solidFill>
                <a:schemeClr val="tx2"/>
              </a:solidFill>
            </a:endParaRPr>
          </a:p>
        </p:txBody>
      </p:sp>
      <p:sp>
        <p:nvSpPr>
          <p:cNvPr id="69" name="TextBox 68">
            <a:extLst>
              <a:ext uri="{FF2B5EF4-FFF2-40B4-BE49-F238E27FC236}">
                <a16:creationId xmlns:a16="http://schemas.microsoft.com/office/drawing/2014/main" id="{E9A47E82-6243-464D-9919-A82F8E1357D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1" name="Rounded Rectangle 70">
            <a:extLst>
              <a:ext uri="{FF2B5EF4-FFF2-40B4-BE49-F238E27FC236}">
                <a16:creationId xmlns:a16="http://schemas.microsoft.com/office/drawing/2014/main" id="{4E4AAC6C-F3D6-8B18-EA8E-11FEB283CAB6}"/>
              </a:ext>
            </a:extLst>
          </p:cNvPr>
          <p:cNvSpPr/>
          <p:nvPr/>
        </p:nvSpPr>
        <p:spPr bwMode="auto">
          <a:xfrm>
            <a:off x="5152718" y="1497010"/>
            <a:ext cx="5405847" cy="516231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global</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one</a:t>
            </a:r>
            <a:endParaRPr lang="en-US" sz="2000" dirty="0">
              <a:solidFill>
                <a:srgbClr val="0070C0"/>
              </a:solidFill>
              <a:latin typeface="Consolas" panose="020B0609020204030204" pitchFamily="49" charset="0"/>
              <a:cs typeface="Consolas" panose="020B0609020204030204" pitchFamily="49" charset="0"/>
            </a:endParaRPr>
          </a:p>
          <a:p>
            <a:r>
              <a:rPr lang="en-US" sz="2000" dirty="0">
                <a:solidFill>
                  <a:srgbClr val="0070C0"/>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a:solidFill>
                  <a:srgbClr val="7030A0"/>
                </a:solidFill>
                <a:latin typeface="Consolas" panose="020B0609020204030204" pitchFamily="49" charset="0"/>
                <a:cs typeface="Consolas" panose="020B0609020204030204" pitchFamily="49" charset="0"/>
              </a:rPr>
              <a:t>type</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one</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%function </a:t>
            </a:r>
            <a:endParaRPr lang="en-US" sz="2000" dirty="0">
              <a:solidFill>
                <a:srgbClr val="0070C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FP_OFF</a:t>
            </a:r>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4</a:t>
            </a:r>
          </a:p>
          <a:p>
            <a:endParaRPr lang="en-US" sz="2000" dirty="0">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one:</a:t>
            </a:r>
          </a:p>
          <a:p>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push    {</a:t>
            </a:r>
            <a:r>
              <a:rPr lang="en-US" sz="2000" dirty="0" err="1">
                <a:solidFill>
                  <a:schemeClr val="accent5"/>
                </a:solidFill>
                <a:latin typeface="Consolas" panose="020B0609020204030204" pitchFamily="49" charset="0"/>
                <a:cs typeface="Consolas" panose="020B0609020204030204" pitchFamily="49" charset="0"/>
              </a:rPr>
              <a:t>fp</a:t>
            </a:r>
            <a:r>
              <a:rPr lang="en-US" sz="2000" dirty="0">
                <a:solidFill>
                  <a:schemeClr val="accent5"/>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lr</a:t>
            </a:r>
            <a:r>
              <a:rPr lang="en-US" sz="2000" dirty="0">
                <a:solidFill>
                  <a:schemeClr val="accent5"/>
                </a:solidFill>
                <a:latin typeface="Consolas" panose="020B0609020204030204" pitchFamily="49" charset="0"/>
                <a:cs typeface="Consolas" panose="020B0609020204030204" pitchFamily="49" charset="0"/>
              </a:rPr>
              <a:t>}    </a:t>
            </a:r>
          </a:p>
          <a:p>
            <a:r>
              <a:rPr lang="en-US" sz="2000" dirty="0">
                <a:solidFill>
                  <a:srgbClr val="FF0000"/>
                </a:solidFill>
                <a:latin typeface="Consolas" panose="020B0609020204030204" pitchFamily="49" charset="0"/>
                <a:cs typeface="Consolas" panose="020B0609020204030204" pitchFamily="49" charset="0"/>
              </a:rPr>
              <a:t>      add     </a:t>
            </a:r>
            <a:r>
              <a:rPr lang="en-US" sz="2000" dirty="0" err="1">
                <a:solidFill>
                  <a:srgbClr val="FF0000"/>
                </a:solidFill>
                <a:latin typeface="Consolas" panose="020B0609020204030204" pitchFamily="49" charset="0"/>
                <a:cs typeface="Consolas" panose="020B0609020204030204" pitchFamily="49" charset="0"/>
              </a:rPr>
              <a:t>fp</a:t>
            </a:r>
            <a:r>
              <a:rPr lang="en-US" sz="2000" dirty="0">
                <a:solidFill>
                  <a:srgbClr val="FF000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sp</a:t>
            </a:r>
            <a:r>
              <a:rPr lang="en-US" sz="2000" dirty="0">
                <a:solidFill>
                  <a:srgbClr val="FF0000"/>
                </a:solidFill>
                <a:latin typeface="Consolas" panose="020B0609020204030204" pitchFamily="49" charset="0"/>
                <a:cs typeface="Consolas" panose="020B0609020204030204" pitchFamily="49" charset="0"/>
              </a:rPr>
              <a:t>, FP_OFF</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      </a:t>
            </a:r>
          </a:p>
          <a:p>
            <a:r>
              <a:rPr lang="en-US" sz="2000" dirty="0">
                <a:solidFill>
                  <a:srgbClr val="00B050"/>
                </a:solidFill>
                <a:latin typeface="Consolas" panose="020B0609020204030204" pitchFamily="49" charset="0"/>
                <a:cs typeface="Consolas" panose="020B0609020204030204" pitchFamily="49" charset="0"/>
              </a:rPr>
              <a:t>     // your code</a:t>
            </a:r>
          </a:p>
          <a:p>
            <a:endParaRPr lang="en-US" sz="2000" dirty="0">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FF0000"/>
                </a:solidFill>
                <a:latin typeface="Consolas" panose="020B0609020204030204" pitchFamily="49" charset="0"/>
                <a:cs typeface="Consolas" panose="020B0609020204030204" pitchFamily="49" charset="0"/>
              </a:rPr>
              <a:t>sub     </a:t>
            </a:r>
            <a:r>
              <a:rPr lang="en-US" sz="2000" dirty="0" err="1">
                <a:solidFill>
                  <a:srgbClr val="FF0000"/>
                </a:solidFill>
                <a:latin typeface="Consolas" panose="020B0609020204030204" pitchFamily="49" charset="0"/>
                <a:cs typeface="Consolas" panose="020B0609020204030204" pitchFamily="49" charset="0"/>
              </a:rPr>
              <a:t>sp</a:t>
            </a:r>
            <a:r>
              <a:rPr lang="en-US" sz="2000" dirty="0">
                <a:solidFill>
                  <a:srgbClr val="FF000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fp</a:t>
            </a:r>
            <a:r>
              <a:rPr lang="en-US" sz="2000" dirty="0">
                <a:solidFill>
                  <a:srgbClr val="FF0000"/>
                </a:solidFill>
                <a:latin typeface="Consolas" panose="020B0609020204030204" pitchFamily="49" charset="0"/>
                <a:cs typeface="Consolas" panose="020B0609020204030204" pitchFamily="49" charset="0"/>
              </a:rPr>
              <a:t>, FP_OFF</a:t>
            </a:r>
          </a:p>
          <a:p>
            <a:r>
              <a:rPr lang="en-US" sz="2000" dirty="0">
                <a:solidFill>
                  <a:srgbClr val="FF0000"/>
                </a:solidFill>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pop     {</a:t>
            </a:r>
            <a:r>
              <a:rPr lang="en-US" sz="2000" dirty="0" err="1">
                <a:solidFill>
                  <a:schemeClr val="accent5"/>
                </a:solidFill>
                <a:latin typeface="Consolas" panose="020B0609020204030204" pitchFamily="49" charset="0"/>
                <a:cs typeface="Consolas" panose="020B0609020204030204" pitchFamily="49" charset="0"/>
              </a:rPr>
              <a:t>fp</a:t>
            </a:r>
            <a:r>
              <a:rPr lang="en-US" sz="2000" dirty="0">
                <a:solidFill>
                  <a:schemeClr val="accent5"/>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lr</a:t>
            </a:r>
            <a:r>
              <a:rPr lang="en-US" sz="2000" dirty="0">
                <a:solidFill>
                  <a:schemeClr val="accent5"/>
                </a:solidFill>
                <a:latin typeface="Consolas" panose="020B0609020204030204" pitchFamily="49" charset="0"/>
                <a:cs typeface="Consolas" panose="020B0609020204030204" pitchFamily="49" charset="0"/>
              </a:rPr>
              <a:t>}</a:t>
            </a:r>
          </a:p>
          <a:p>
            <a:endParaRPr lang="en-US" sz="2000" dirty="0">
              <a:latin typeface="Consolas" panose="020B0609020204030204" pitchFamily="49" charset="0"/>
              <a:cs typeface="Consolas" panose="020B0609020204030204" pitchFamily="49" charset="0"/>
            </a:endParaRPr>
          </a:p>
          <a:p>
            <a:r>
              <a:rPr lang="en-US" sz="2000" dirty="0">
                <a:solidFill>
                  <a:srgbClr val="F37440"/>
                </a:solidFill>
                <a:latin typeface="Consolas" panose="020B0609020204030204" pitchFamily="49" charset="0"/>
                <a:cs typeface="Consolas" panose="020B0609020204030204" pitchFamily="49" charset="0"/>
              </a:rPr>
              <a:t>      bx      </a:t>
            </a:r>
            <a:r>
              <a:rPr lang="en-US" sz="2000" dirty="0" err="1">
                <a:solidFill>
                  <a:srgbClr val="F37440"/>
                </a:solidFill>
                <a:latin typeface="Consolas" panose="020B0609020204030204" pitchFamily="49" charset="0"/>
                <a:cs typeface="Consolas" panose="020B0609020204030204" pitchFamily="49" charset="0"/>
              </a:rPr>
              <a:t>lr</a:t>
            </a:r>
            <a:r>
              <a:rPr lang="en-US" sz="2000" dirty="0">
                <a:solidFill>
                  <a:srgbClr val="F37440"/>
                </a:solidFill>
                <a:latin typeface="Consolas" panose="020B0609020204030204" pitchFamily="49" charset="0"/>
                <a:cs typeface="Consolas" panose="020B0609020204030204" pitchFamily="49" charset="0"/>
              </a:rPr>
              <a:t>  // </a:t>
            </a:r>
            <a:r>
              <a:rPr lang="en-US" sz="2000" dirty="0" err="1">
                <a:solidFill>
                  <a:srgbClr val="F37440"/>
                </a:solidFill>
                <a:latin typeface="Consolas" panose="020B0609020204030204" pitchFamily="49" charset="0"/>
                <a:cs typeface="Consolas" panose="020B0609020204030204" pitchFamily="49" charset="0"/>
              </a:rPr>
              <a:t>func</a:t>
            </a:r>
            <a:r>
              <a:rPr lang="en-US" sz="2000" dirty="0">
                <a:solidFill>
                  <a:srgbClr val="F37440"/>
                </a:solidFill>
                <a:latin typeface="Consolas" panose="020B0609020204030204" pitchFamily="49" charset="0"/>
                <a:cs typeface="Consolas" panose="020B0609020204030204" pitchFamily="49" charset="0"/>
              </a:rPr>
              <a:t> return</a:t>
            </a:r>
          </a:p>
          <a:p>
            <a:endParaRPr lang="en-US" sz="2000" dirty="0">
              <a:solidFill>
                <a:srgbClr val="F3744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size</a:t>
            </a:r>
            <a:r>
              <a:rPr lang="en-US" sz="2000" dirty="0">
                <a:solidFill>
                  <a:srgbClr val="0070C0"/>
                </a:solidFill>
                <a:latin typeface="Consolas" panose="020B0609020204030204" pitchFamily="49" charset="0"/>
                <a:cs typeface="Consolas" panose="020B0609020204030204" pitchFamily="49" charset="0"/>
              </a:rPr>
              <a:t> one, (. – one)</a:t>
            </a:r>
            <a:endParaRPr lang="en-US" sz="2000" dirty="0">
              <a:solidFill>
                <a:srgbClr val="F37440"/>
              </a:solidFill>
              <a:latin typeface="Consolas" panose="020B0609020204030204" pitchFamily="49" charset="0"/>
              <a:cs typeface="Consolas" panose="020B0609020204030204" pitchFamily="49" charset="0"/>
            </a:endParaRPr>
          </a:p>
        </p:txBody>
      </p:sp>
      <p:grpSp>
        <p:nvGrpSpPr>
          <p:cNvPr id="72" name="Group 71">
            <a:extLst>
              <a:ext uri="{FF2B5EF4-FFF2-40B4-BE49-F238E27FC236}">
                <a16:creationId xmlns:a16="http://schemas.microsoft.com/office/drawing/2014/main" id="{9CA4645C-C10F-710D-94C6-8D58DD9E24A8}"/>
              </a:ext>
            </a:extLst>
          </p:cNvPr>
          <p:cNvGrpSpPr/>
          <p:nvPr/>
        </p:nvGrpSpPr>
        <p:grpSpPr>
          <a:xfrm>
            <a:off x="9246434" y="3236188"/>
            <a:ext cx="2975782" cy="923330"/>
            <a:chOff x="9610476" y="5108580"/>
            <a:chExt cx="2975782" cy="923330"/>
          </a:xfrm>
        </p:grpSpPr>
        <p:sp>
          <p:nvSpPr>
            <p:cNvPr id="73" name="TextBox 72">
              <a:extLst>
                <a:ext uri="{FF2B5EF4-FFF2-40B4-BE49-F238E27FC236}">
                  <a16:creationId xmlns:a16="http://schemas.microsoft.com/office/drawing/2014/main" id="{40F77123-AFFC-C1F3-D399-6BF8B205053C}"/>
                </a:ext>
              </a:extLst>
            </p:cNvPr>
            <p:cNvSpPr txBox="1"/>
            <p:nvPr/>
          </p:nvSpPr>
          <p:spPr>
            <a:xfrm>
              <a:off x="10370134" y="5108580"/>
              <a:ext cx="2216124"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Prologue </a:t>
              </a:r>
              <a:r>
                <a:rPr lang="en-US" dirty="0"/>
                <a:t>always at top of function</a:t>
              </a:r>
            </a:p>
          </p:txBody>
        </p:sp>
        <p:sp>
          <p:nvSpPr>
            <p:cNvPr id="74" name="Right Brace 73">
              <a:extLst>
                <a:ext uri="{FF2B5EF4-FFF2-40B4-BE49-F238E27FC236}">
                  <a16:creationId xmlns:a16="http://schemas.microsoft.com/office/drawing/2014/main" id="{DE3FA071-235A-4FED-5B4D-7F214EB611A0}"/>
                </a:ext>
              </a:extLst>
            </p:cNvPr>
            <p:cNvSpPr/>
            <p:nvPr/>
          </p:nvSpPr>
          <p:spPr>
            <a:xfrm>
              <a:off x="9610476" y="5108739"/>
              <a:ext cx="273697" cy="614275"/>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5" name="Left Arrow 74">
              <a:extLst>
                <a:ext uri="{FF2B5EF4-FFF2-40B4-BE49-F238E27FC236}">
                  <a16:creationId xmlns:a16="http://schemas.microsoft.com/office/drawing/2014/main" id="{0D106B67-188D-E325-5D08-6CBB931D5A4A}"/>
                </a:ext>
              </a:extLst>
            </p:cNvPr>
            <p:cNvSpPr/>
            <p:nvPr/>
          </p:nvSpPr>
          <p:spPr>
            <a:xfrm>
              <a:off x="9861509" y="5353342"/>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a:extLst>
              <a:ext uri="{FF2B5EF4-FFF2-40B4-BE49-F238E27FC236}">
                <a16:creationId xmlns:a16="http://schemas.microsoft.com/office/drawing/2014/main" id="{C3896939-A559-2919-ADB9-D3EDB9A5028D}"/>
              </a:ext>
            </a:extLst>
          </p:cNvPr>
          <p:cNvGrpSpPr/>
          <p:nvPr/>
        </p:nvGrpSpPr>
        <p:grpSpPr>
          <a:xfrm>
            <a:off x="9077094" y="4597515"/>
            <a:ext cx="3114906" cy="923330"/>
            <a:chOff x="9506899" y="5989261"/>
            <a:chExt cx="3114906" cy="923330"/>
          </a:xfrm>
        </p:grpSpPr>
        <p:sp>
          <p:nvSpPr>
            <p:cNvPr id="77" name="TextBox 76">
              <a:extLst>
                <a:ext uri="{FF2B5EF4-FFF2-40B4-BE49-F238E27FC236}">
                  <a16:creationId xmlns:a16="http://schemas.microsoft.com/office/drawing/2014/main" id="{3649E429-7F96-82B7-F547-193A797AE618}"/>
                </a:ext>
              </a:extLst>
            </p:cNvPr>
            <p:cNvSpPr txBox="1"/>
            <p:nvPr/>
          </p:nvSpPr>
          <p:spPr>
            <a:xfrm>
              <a:off x="10357746" y="5989261"/>
              <a:ext cx="2264059"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Epilogue</a:t>
              </a:r>
            </a:p>
            <a:p>
              <a:r>
                <a:rPr lang="en-US" dirty="0"/>
                <a:t>always at bottom of function</a:t>
              </a:r>
            </a:p>
          </p:txBody>
        </p:sp>
        <p:sp>
          <p:nvSpPr>
            <p:cNvPr id="78" name="Right Brace 77">
              <a:extLst>
                <a:ext uri="{FF2B5EF4-FFF2-40B4-BE49-F238E27FC236}">
                  <a16:creationId xmlns:a16="http://schemas.microsoft.com/office/drawing/2014/main" id="{D064B8CD-2395-6A16-3962-78491E14B58D}"/>
                </a:ext>
              </a:extLst>
            </p:cNvPr>
            <p:cNvSpPr/>
            <p:nvPr/>
          </p:nvSpPr>
          <p:spPr>
            <a:xfrm>
              <a:off x="9506899" y="6002120"/>
              <a:ext cx="377562" cy="752769"/>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9" name="Left Arrow 78">
              <a:extLst>
                <a:ext uri="{FF2B5EF4-FFF2-40B4-BE49-F238E27FC236}">
                  <a16:creationId xmlns:a16="http://schemas.microsoft.com/office/drawing/2014/main" id="{1074207D-E24F-DAB8-13B9-957ACF169888}"/>
                </a:ext>
              </a:extLst>
            </p:cNvPr>
            <p:cNvSpPr/>
            <p:nvPr/>
          </p:nvSpPr>
          <p:spPr>
            <a:xfrm>
              <a:off x="9874843" y="6309732"/>
              <a:ext cx="377562"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8D34A531-1926-D294-8F65-6E60771F2E31}"/>
              </a:ext>
            </a:extLst>
          </p:cNvPr>
          <p:cNvGrpSpPr/>
          <p:nvPr/>
        </p:nvGrpSpPr>
        <p:grpSpPr>
          <a:xfrm>
            <a:off x="9077094" y="1793720"/>
            <a:ext cx="3066971" cy="646331"/>
            <a:chOff x="9519287" y="5108580"/>
            <a:chExt cx="3066971" cy="646331"/>
          </a:xfrm>
        </p:grpSpPr>
        <p:sp>
          <p:nvSpPr>
            <p:cNvPr id="81" name="TextBox 80">
              <a:extLst>
                <a:ext uri="{FF2B5EF4-FFF2-40B4-BE49-F238E27FC236}">
                  <a16:creationId xmlns:a16="http://schemas.microsoft.com/office/drawing/2014/main" id="{6C9009E2-308F-7FFE-67C0-CA917F486346}"/>
                </a:ext>
              </a:extLst>
            </p:cNvPr>
            <p:cNvSpPr txBox="1"/>
            <p:nvPr/>
          </p:nvSpPr>
          <p:spPr>
            <a:xfrm>
              <a:off x="10370134" y="5108580"/>
              <a:ext cx="2216124"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Header </a:t>
              </a:r>
              <a:r>
                <a:rPr lang="en-US" dirty="0"/>
                <a:t>Assembly directives</a:t>
              </a:r>
            </a:p>
          </p:txBody>
        </p:sp>
        <p:sp>
          <p:nvSpPr>
            <p:cNvPr id="82" name="Right Brace 81">
              <a:extLst>
                <a:ext uri="{FF2B5EF4-FFF2-40B4-BE49-F238E27FC236}">
                  <a16:creationId xmlns:a16="http://schemas.microsoft.com/office/drawing/2014/main" id="{1018A2A1-C6FE-E23B-71AE-9CB0717E3B63}"/>
                </a:ext>
              </a:extLst>
            </p:cNvPr>
            <p:cNvSpPr/>
            <p:nvPr/>
          </p:nvSpPr>
          <p:spPr>
            <a:xfrm>
              <a:off x="9519287" y="5117327"/>
              <a:ext cx="273697" cy="614275"/>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3" name="Left Arrow 82">
              <a:extLst>
                <a:ext uri="{FF2B5EF4-FFF2-40B4-BE49-F238E27FC236}">
                  <a16:creationId xmlns:a16="http://schemas.microsoft.com/office/drawing/2014/main" id="{70F9B4AA-A4A2-E19E-2E13-F02ECCD76153}"/>
                </a:ext>
              </a:extLst>
            </p:cNvPr>
            <p:cNvSpPr/>
            <p:nvPr/>
          </p:nvSpPr>
          <p:spPr>
            <a:xfrm>
              <a:off x="9861509" y="5353342"/>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4" name="Group 83">
            <a:extLst>
              <a:ext uri="{FF2B5EF4-FFF2-40B4-BE49-F238E27FC236}">
                <a16:creationId xmlns:a16="http://schemas.microsoft.com/office/drawing/2014/main" id="{751A5A4B-52A9-E31D-8105-46F178B459F0}"/>
              </a:ext>
            </a:extLst>
          </p:cNvPr>
          <p:cNvGrpSpPr/>
          <p:nvPr/>
        </p:nvGrpSpPr>
        <p:grpSpPr>
          <a:xfrm>
            <a:off x="8857524" y="6024186"/>
            <a:ext cx="2985013" cy="646331"/>
            <a:chOff x="9519288" y="5003375"/>
            <a:chExt cx="2985013" cy="646331"/>
          </a:xfrm>
        </p:grpSpPr>
        <p:sp>
          <p:nvSpPr>
            <p:cNvPr id="85" name="TextBox 84">
              <a:extLst>
                <a:ext uri="{FF2B5EF4-FFF2-40B4-BE49-F238E27FC236}">
                  <a16:creationId xmlns:a16="http://schemas.microsoft.com/office/drawing/2014/main" id="{7226F645-1C35-4F6B-48EB-57CE06E3E215}"/>
                </a:ext>
              </a:extLst>
            </p:cNvPr>
            <p:cNvSpPr txBox="1"/>
            <p:nvPr/>
          </p:nvSpPr>
          <p:spPr>
            <a:xfrm>
              <a:off x="10288177" y="5003375"/>
              <a:ext cx="2216124"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Footer </a:t>
              </a:r>
              <a:r>
                <a:rPr lang="en-US" dirty="0"/>
                <a:t>Assembly directive</a:t>
              </a:r>
            </a:p>
          </p:txBody>
        </p:sp>
        <p:sp>
          <p:nvSpPr>
            <p:cNvPr id="86" name="Right Brace 85">
              <a:extLst>
                <a:ext uri="{FF2B5EF4-FFF2-40B4-BE49-F238E27FC236}">
                  <a16:creationId xmlns:a16="http://schemas.microsoft.com/office/drawing/2014/main" id="{6B5D754A-1066-2925-F2B8-979AE9136509}"/>
                </a:ext>
              </a:extLst>
            </p:cNvPr>
            <p:cNvSpPr/>
            <p:nvPr/>
          </p:nvSpPr>
          <p:spPr>
            <a:xfrm>
              <a:off x="9519288" y="5117328"/>
              <a:ext cx="260264" cy="415620"/>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7" name="Left Arrow 86">
              <a:extLst>
                <a:ext uri="{FF2B5EF4-FFF2-40B4-BE49-F238E27FC236}">
                  <a16:creationId xmlns:a16="http://schemas.microsoft.com/office/drawing/2014/main" id="{F83B0C70-5FAB-9932-B5B1-728BB02F3C29}"/>
                </a:ext>
              </a:extLst>
            </p:cNvPr>
            <p:cNvSpPr/>
            <p:nvPr/>
          </p:nvSpPr>
          <p:spPr>
            <a:xfrm>
              <a:off x="9779552" y="5248137"/>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a:extLst>
              <a:ext uri="{FF2B5EF4-FFF2-40B4-BE49-F238E27FC236}">
                <a16:creationId xmlns:a16="http://schemas.microsoft.com/office/drawing/2014/main" id="{55A0EBFD-D18A-AD4A-7C9C-1E545EF52D24}"/>
              </a:ext>
            </a:extLst>
          </p:cNvPr>
          <p:cNvGrpSpPr/>
          <p:nvPr/>
        </p:nvGrpSpPr>
        <p:grpSpPr>
          <a:xfrm>
            <a:off x="4625293" y="3471197"/>
            <a:ext cx="1584127" cy="646331"/>
            <a:chOff x="4317357" y="2500124"/>
            <a:chExt cx="1584127" cy="646331"/>
          </a:xfrm>
        </p:grpSpPr>
        <p:sp>
          <p:nvSpPr>
            <p:cNvPr id="44" name="TextBox 43">
              <a:extLst>
                <a:ext uri="{FF2B5EF4-FFF2-40B4-BE49-F238E27FC236}">
                  <a16:creationId xmlns:a16="http://schemas.microsoft.com/office/drawing/2014/main" id="{7337DE53-75B3-69E8-229F-82CEF7D52533}"/>
                </a:ext>
              </a:extLst>
            </p:cNvPr>
            <p:cNvSpPr txBox="1"/>
            <p:nvPr/>
          </p:nvSpPr>
          <p:spPr>
            <a:xfrm>
              <a:off x="4317357" y="2500124"/>
              <a:ext cx="1050834" cy="646331"/>
            </a:xfrm>
            <a:prstGeom prst="rect">
              <a:avLst/>
            </a:prstGeom>
            <a:solidFill>
              <a:schemeClr val="bg1"/>
            </a:solidFill>
            <a:ln>
              <a:solidFill>
                <a:srgbClr val="0070C0"/>
              </a:solidFill>
            </a:ln>
          </p:spPr>
          <p:txBody>
            <a:bodyPr wrap="square" rtlCol="0">
              <a:spAutoFit/>
            </a:bodyPr>
            <a:lstStyle/>
            <a:p>
              <a:pPr algn="r"/>
              <a:r>
                <a:rPr lang="en-US" dirty="0">
                  <a:solidFill>
                    <a:srgbClr val="0070C0"/>
                  </a:solidFill>
                </a:rPr>
                <a:t>Position the </a:t>
              </a:r>
              <a:r>
                <a:rPr lang="en-US" dirty="0" err="1">
                  <a:solidFill>
                    <a:srgbClr val="0070C0"/>
                  </a:solidFill>
                </a:rPr>
                <a:t>fp</a:t>
              </a:r>
              <a:endParaRPr lang="en-US" dirty="0">
                <a:solidFill>
                  <a:srgbClr val="0070C0"/>
                </a:solidFill>
              </a:endParaRPr>
            </a:p>
          </p:txBody>
        </p:sp>
        <p:sp>
          <p:nvSpPr>
            <p:cNvPr id="88" name="Left Arrow 87">
              <a:extLst>
                <a:ext uri="{FF2B5EF4-FFF2-40B4-BE49-F238E27FC236}">
                  <a16:creationId xmlns:a16="http://schemas.microsoft.com/office/drawing/2014/main" id="{B3F27145-3445-8ECB-745F-5FB487920034}"/>
                </a:ext>
              </a:extLst>
            </p:cNvPr>
            <p:cNvSpPr/>
            <p:nvPr/>
          </p:nvSpPr>
          <p:spPr>
            <a:xfrm rot="10800000">
              <a:off x="5392859" y="2572445"/>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id="{259E1A9A-4BB6-5304-BBCB-4FDC1BD01056}"/>
              </a:ext>
            </a:extLst>
          </p:cNvPr>
          <p:cNvGrpSpPr/>
          <p:nvPr/>
        </p:nvGrpSpPr>
        <p:grpSpPr>
          <a:xfrm>
            <a:off x="5278056" y="488043"/>
            <a:ext cx="5499141" cy="966982"/>
            <a:chOff x="2674025" y="1095721"/>
            <a:chExt cx="5499141" cy="966982"/>
          </a:xfrm>
        </p:grpSpPr>
        <p:sp>
          <p:nvSpPr>
            <p:cNvPr id="95" name="TextBox 94">
              <a:extLst>
                <a:ext uri="{FF2B5EF4-FFF2-40B4-BE49-F238E27FC236}">
                  <a16:creationId xmlns:a16="http://schemas.microsoft.com/office/drawing/2014/main" id="{AF5F5688-24EC-1F64-285F-F7E3A40D0267}"/>
                </a:ext>
              </a:extLst>
            </p:cNvPr>
            <p:cNvSpPr txBox="1"/>
            <p:nvPr/>
          </p:nvSpPr>
          <p:spPr>
            <a:xfrm>
              <a:off x="5979223" y="1693371"/>
              <a:ext cx="1495140" cy="369332"/>
            </a:xfrm>
            <a:prstGeom prst="rect">
              <a:avLst/>
            </a:prstGeom>
            <a:noFill/>
          </p:spPr>
          <p:txBody>
            <a:bodyPr wrap="square" rtlCol="0">
              <a:spAutoFit/>
            </a:bodyPr>
            <a:lstStyle/>
            <a:p>
              <a:r>
                <a:rPr lang="en-US" dirty="0"/>
                <a:t>low memory</a:t>
              </a:r>
            </a:p>
          </p:txBody>
        </p:sp>
        <p:grpSp>
          <p:nvGrpSpPr>
            <p:cNvPr id="96" name="Group 95">
              <a:extLst>
                <a:ext uri="{FF2B5EF4-FFF2-40B4-BE49-F238E27FC236}">
                  <a16:creationId xmlns:a16="http://schemas.microsoft.com/office/drawing/2014/main" id="{F4B66B72-0715-A3EA-19D6-7D26566C671A}"/>
                </a:ext>
              </a:extLst>
            </p:cNvPr>
            <p:cNvGrpSpPr/>
            <p:nvPr/>
          </p:nvGrpSpPr>
          <p:grpSpPr>
            <a:xfrm>
              <a:off x="2674025" y="1095721"/>
              <a:ext cx="5499141" cy="797430"/>
              <a:chOff x="2674025" y="1095721"/>
              <a:chExt cx="5499141" cy="797430"/>
            </a:xfrm>
          </p:grpSpPr>
          <p:sp>
            <p:nvSpPr>
              <p:cNvPr id="97" name="Rectangle 96">
                <a:extLst>
                  <a:ext uri="{FF2B5EF4-FFF2-40B4-BE49-F238E27FC236}">
                    <a16:creationId xmlns:a16="http://schemas.microsoft.com/office/drawing/2014/main" id="{41DFAD6E-8C39-4022-F115-54FDBCEE97BB}"/>
                  </a:ext>
                </a:extLst>
              </p:cNvPr>
              <p:cNvSpPr/>
              <p:nvPr/>
            </p:nvSpPr>
            <p:spPr>
              <a:xfrm>
                <a:off x="5979223" y="1095721"/>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8" name="Rectangle 97">
                <a:extLst>
                  <a:ext uri="{FF2B5EF4-FFF2-40B4-BE49-F238E27FC236}">
                    <a16:creationId xmlns:a16="http://schemas.microsoft.com/office/drawing/2014/main" id="{9AC0EF10-3856-FF1A-B996-4091E6D0D307}"/>
                  </a:ext>
                </a:extLst>
              </p:cNvPr>
              <p:cNvSpPr/>
              <p:nvPr/>
            </p:nvSpPr>
            <p:spPr>
              <a:xfrm>
                <a:off x="5979223" y="1418603"/>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99" name="TextBox 98">
                <a:extLst>
                  <a:ext uri="{FF2B5EF4-FFF2-40B4-BE49-F238E27FC236}">
                    <a16:creationId xmlns:a16="http://schemas.microsoft.com/office/drawing/2014/main" id="{2B18FB52-2C3E-251B-F2F1-C55B037E7597}"/>
                  </a:ext>
                </a:extLst>
              </p:cNvPr>
              <p:cNvSpPr txBox="1"/>
              <p:nvPr/>
            </p:nvSpPr>
            <p:spPr>
              <a:xfrm>
                <a:off x="7729569" y="1523819"/>
                <a:ext cx="428322" cy="369332"/>
              </a:xfrm>
              <a:prstGeom prst="rect">
                <a:avLst/>
              </a:prstGeom>
              <a:noFill/>
            </p:spPr>
            <p:txBody>
              <a:bodyPr wrap="none" rtlCol="0">
                <a:spAutoFit/>
              </a:bodyPr>
              <a:lstStyle/>
              <a:p>
                <a:r>
                  <a:rPr lang="en-US" dirty="0" err="1"/>
                  <a:t>sp</a:t>
                </a:r>
                <a:endParaRPr lang="en-US" dirty="0"/>
              </a:p>
            </p:txBody>
          </p:sp>
          <p:sp>
            <p:nvSpPr>
              <p:cNvPr id="100" name="Left Arrow 99">
                <a:extLst>
                  <a:ext uri="{FF2B5EF4-FFF2-40B4-BE49-F238E27FC236}">
                    <a16:creationId xmlns:a16="http://schemas.microsoft.com/office/drawing/2014/main" id="{FA463E06-75DF-FC19-8FE8-26DBEA1DD140}"/>
                  </a:ext>
                </a:extLst>
              </p:cNvPr>
              <p:cNvSpPr/>
              <p:nvPr/>
            </p:nvSpPr>
            <p:spPr>
              <a:xfrm>
                <a:off x="7367986" y="1671472"/>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311BFB4D-1A82-A4A4-4338-53CD37E4F4DF}"/>
                  </a:ext>
                </a:extLst>
              </p:cNvPr>
              <p:cNvSpPr txBox="1"/>
              <p:nvPr/>
            </p:nvSpPr>
            <p:spPr>
              <a:xfrm>
                <a:off x="7796140" y="1170373"/>
                <a:ext cx="377026" cy="369332"/>
              </a:xfrm>
              <a:prstGeom prst="rect">
                <a:avLst/>
              </a:prstGeom>
              <a:noFill/>
            </p:spPr>
            <p:txBody>
              <a:bodyPr wrap="none" rtlCol="0">
                <a:spAutoFit/>
              </a:bodyPr>
              <a:lstStyle/>
              <a:p>
                <a:r>
                  <a:rPr lang="en-US" dirty="0" err="1"/>
                  <a:t>fp</a:t>
                </a:r>
                <a:endParaRPr lang="en-US" dirty="0"/>
              </a:p>
            </p:txBody>
          </p:sp>
          <p:sp>
            <p:nvSpPr>
              <p:cNvPr id="102" name="Left Arrow 101">
                <a:extLst>
                  <a:ext uri="{FF2B5EF4-FFF2-40B4-BE49-F238E27FC236}">
                    <a16:creationId xmlns:a16="http://schemas.microsoft.com/office/drawing/2014/main" id="{651FB890-3937-AFA4-294B-BCED7A732C29}"/>
                  </a:ext>
                </a:extLst>
              </p:cNvPr>
              <p:cNvSpPr/>
              <p:nvPr/>
            </p:nvSpPr>
            <p:spPr>
              <a:xfrm>
                <a:off x="7368974" y="1332167"/>
                <a:ext cx="377026" cy="8643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a:extLst>
                  <a:ext uri="{FF2B5EF4-FFF2-40B4-BE49-F238E27FC236}">
                    <a16:creationId xmlns:a16="http://schemas.microsoft.com/office/drawing/2014/main" id="{67E4EACF-CA28-3723-7BEA-CB29EAF952F0}"/>
                  </a:ext>
                </a:extLst>
              </p:cNvPr>
              <p:cNvSpPr txBox="1"/>
              <p:nvPr/>
            </p:nvSpPr>
            <p:spPr>
              <a:xfrm>
                <a:off x="2674025" y="1170373"/>
                <a:ext cx="2733623" cy="646331"/>
              </a:xfrm>
              <a:prstGeom prst="rect">
                <a:avLst/>
              </a:prstGeom>
              <a:solidFill>
                <a:schemeClr val="accent4">
                  <a:lumMod val="20000"/>
                  <a:lumOff val="80000"/>
                </a:schemeClr>
              </a:solidFill>
              <a:ln w="25400">
                <a:solidFill>
                  <a:srgbClr val="0070C0"/>
                </a:solidFill>
              </a:ln>
            </p:spPr>
            <p:txBody>
              <a:bodyPr wrap="square" rtlCol="0">
                <a:spAutoFit/>
              </a:bodyPr>
              <a:lstStyle/>
              <a:p>
                <a:r>
                  <a:rPr lang="en-US" dirty="0">
                    <a:solidFill>
                      <a:srgbClr val="0070C0"/>
                    </a:solidFill>
                  </a:rPr>
                  <a:t>smallest frame has:</a:t>
                </a:r>
              </a:p>
              <a:p>
                <a:r>
                  <a:rPr lang="en-US" dirty="0">
                    <a:solidFill>
                      <a:srgbClr val="0070C0"/>
                    </a:solidFill>
                  </a:rPr>
                  <a:t>4 bytes between </a:t>
                </a:r>
                <a:r>
                  <a:rPr lang="en-US" dirty="0" err="1">
                    <a:solidFill>
                      <a:srgbClr val="0070C0"/>
                    </a:solidFill>
                  </a:rPr>
                  <a:t>sp</a:t>
                </a:r>
                <a:r>
                  <a:rPr lang="en-US" dirty="0">
                    <a:solidFill>
                      <a:srgbClr val="0070C0"/>
                    </a:solidFill>
                  </a:rPr>
                  <a:t> &amp; </a:t>
                </a:r>
                <a:r>
                  <a:rPr lang="en-US" dirty="0" err="1">
                    <a:solidFill>
                      <a:srgbClr val="0070C0"/>
                    </a:solidFill>
                  </a:rPr>
                  <a:t>fp</a:t>
                </a:r>
                <a:endParaRPr lang="en-US" dirty="0">
                  <a:solidFill>
                    <a:srgbClr val="0070C0"/>
                  </a:solidFill>
                </a:endParaRPr>
              </a:p>
            </p:txBody>
          </p:sp>
          <p:sp>
            <p:nvSpPr>
              <p:cNvPr id="104" name="Right Brace 103">
                <a:extLst>
                  <a:ext uri="{FF2B5EF4-FFF2-40B4-BE49-F238E27FC236}">
                    <a16:creationId xmlns:a16="http://schemas.microsoft.com/office/drawing/2014/main" id="{C27A294F-EA57-C760-5FAC-8D43489FED0C}"/>
                  </a:ext>
                </a:extLst>
              </p:cNvPr>
              <p:cNvSpPr/>
              <p:nvPr/>
            </p:nvSpPr>
            <p:spPr>
              <a:xfrm rot="10800000">
                <a:off x="5394580" y="1097129"/>
                <a:ext cx="563328" cy="64632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91" name="Group 90">
            <a:extLst>
              <a:ext uri="{FF2B5EF4-FFF2-40B4-BE49-F238E27FC236}">
                <a16:creationId xmlns:a16="http://schemas.microsoft.com/office/drawing/2014/main" id="{6E0D62AD-D7BB-0C28-1E41-619D8BB1133C}"/>
              </a:ext>
            </a:extLst>
          </p:cNvPr>
          <p:cNvGrpSpPr/>
          <p:nvPr/>
        </p:nvGrpSpPr>
        <p:grpSpPr>
          <a:xfrm>
            <a:off x="4625293" y="4714659"/>
            <a:ext cx="1549313" cy="646331"/>
            <a:chOff x="4352171" y="2500124"/>
            <a:chExt cx="1549313" cy="646331"/>
          </a:xfrm>
        </p:grpSpPr>
        <p:sp>
          <p:nvSpPr>
            <p:cNvPr id="92" name="TextBox 91">
              <a:extLst>
                <a:ext uri="{FF2B5EF4-FFF2-40B4-BE49-F238E27FC236}">
                  <a16:creationId xmlns:a16="http://schemas.microsoft.com/office/drawing/2014/main" id="{9AEF9AEC-23DB-8042-3CEE-E440CCFC150A}"/>
                </a:ext>
              </a:extLst>
            </p:cNvPr>
            <p:cNvSpPr txBox="1"/>
            <p:nvPr/>
          </p:nvSpPr>
          <p:spPr>
            <a:xfrm>
              <a:off x="4352171" y="2500124"/>
              <a:ext cx="1016020" cy="646331"/>
            </a:xfrm>
            <a:prstGeom prst="rect">
              <a:avLst/>
            </a:prstGeom>
            <a:solidFill>
              <a:schemeClr val="bg1"/>
            </a:solidFill>
            <a:ln>
              <a:solidFill>
                <a:srgbClr val="0070C0"/>
              </a:solidFill>
            </a:ln>
          </p:spPr>
          <p:txBody>
            <a:bodyPr wrap="square" rtlCol="0">
              <a:spAutoFit/>
            </a:bodyPr>
            <a:lstStyle/>
            <a:p>
              <a:pPr algn="r"/>
              <a:r>
                <a:rPr lang="en-US" dirty="0">
                  <a:solidFill>
                    <a:srgbClr val="0070C0"/>
                  </a:solidFill>
                </a:rPr>
                <a:t>Restore the </a:t>
              </a:r>
              <a:r>
                <a:rPr lang="en-US" dirty="0" err="1">
                  <a:solidFill>
                    <a:srgbClr val="0070C0"/>
                  </a:solidFill>
                </a:rPr>
                <a:t>sp</a:t>
              </a:r>
              <a:endParaRPr lang="en-US" dirty="0">
                <a:solidFill>
                  <a:srgbClr val="0070C0"/>
                </a:solidFill>
              </a:endParaRPr>
            </a:p>
          </p:txBody>
        </p:sp>
        <p:sp>
          <p:nvSpPr>
            <p:cNvPr id="93" name="Left Arrow 92">
              <a:extLst>
                <a:ext uri="{FF2B5EF4-FFF2-40B4-BE49-F238E27FC236}">
                  <a16:creationId xmlns:a16="http://schemas.microsoft.com/office/drawing/2014/main" id="{9FF0CF92-E0A3-156A-8CBB-20BB54B76C8A}"/>
                </a:ext>
              </a:extLst>
            </p:cNvPr>
            <p:cNvSpPr/>
            <p:nvPr/>
          </p:nvSpPr>
          <p:spPr>
            <a:xfrm rot="10800000">
              <a:off x="5392859" y="2572445"/>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7" name="Straight Arrow Connector 106">
            <a:extLst>
              <a:ext uri="{FF2B5EF4-FFF2-40B4-BE49-F238E27FC236}">
                <a16:creationId xmlns:a16="http://schemas.microsoft.com/office/drawing/2014/main" id="{6DE2C7F9-D21B-6277-E6FA-16056B4A125C}"/>
              </a:ext>
            </a:extLst>
          </p:cNvPr>
          <p:cNvCxnSpPr>
            <a:cxnSpLocks/>
          </p:cNvCxnSpPr>
          <p:nvPr/>
        </p:nvCxnSpPr>
        <p:spPr>
          <a:xfrm>
            <a:off x="7977296" y="1135780"/>
            <a:ext cx="370308" cy="11560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A1AE553-D10F-127B-2A53-44808502FEBF}"/>
              </a:ext>
            </a:extLst>
          </p:cNvPr>
          <p:cNvSpPr txBox="1"/>
          <p:nvPr/>
        </p:nvSpPr>
        <p:spPr>
          <a:xfrm>
            <a:off x="10892674" y="462069"/>
            <a:ext cx="1110302" cy="923330"/>
          </a:xfrm>
          <a:prstGeom prst="rect">
            <a:avLst/>
          </a:prstGeom>
          <a:solidFill>
            <a:schemeClr val="accent4">
              <a:lumMod val="20000"/>
              <a:lumOff val="80000"/>
            </a:schemeClr>
          </a:solidFill>
          <a:ln w="25400">
            <a:solidFill>
              <a:srgbClr val="0070C0"/>
            </a:solidFill>
          </a:ln>
        </p:spPr>
        <p:txBody>
          <a:bodyPr wrap="square" rtlCol="0">
            <a:spAutoFit/>
          </a:bodyPr>
          <a:lstStyle/>
          <a:p>
            <a:r>
              <a:rPr lang="en-US" dirty="0" err="1">
                <a:solidFill>
                  <a:srgbClr val="0070C0"/>
                </a:solidFill>
              </a:rPr>
              <a:t>fp</a:t>
            </a:r>
            <a:r>
              <a:rPr lang="en-US" dirty="0">
                <a:solidFill>
                  <a:srgbClr val="0070C0"/>
                </a:solidFill>
              </a:rPr>
              <a:t> must point at saved </a:t>
            </a:r>
            <a:r>
              <a:rPr lang="en-US" dirty="0" err="1">
                <a:solidFill>
                  <a:srgbClr val="0070C0"/>
                </a:solidFill>
              </a:rPr>
              <a:t>lr</a:t>
            </a:r>
            <a:endParaRPr lang="en-US" dirty="0">
              <a:solidFill>
                <a:srgbClr val="0070C0"/>
              </a:solidFill>
            </a:endParaRPr>
          </a:p>
        </p:txBody>
      </p:sp>
    </p:spTree>
    <p:extLst>
      <p:ext uri="{BB962C8B-B14F-4D97-AF65-F5344CB8AC3E}">
        <p14:creationId xmlns:p14="http://schemas.microsoft.com/office/powerpoint/2010/main" val="1089103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69" grpId="0"/>
      <p:bldP spid="40"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AA2D2F57-F59F-7248-AF29-E4AF03B13CF6}"/>
              </a:ext>
            </a:extLst>
          </p:cNvPr>
          <p:cNvSpPr/>
          <p:nvPr/>
        </p:nvSpPr>
        <p:spPr>
          <a:xfrm>
            <a:off x="8927110" y="1038346"/>
            <a:ext cx="3000668" cy="3271314"/>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C7A8F0EC-F20E-774B-84C1-8A5D1E3613E2}"/>
              </a:ext>
            </a:extLst>
          </p:cNvPr>
          <p:cNvSpPr/>
          <p:nvPr/>
        </p:nvSpPr>
        <p:spPr>
          <a:xfrm>
            <a:off x="6053616" y="1216788"/>
            <a:ext cx="2587446"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96C186C6-7F7C-8943-BB13-C7FE0760896C}"/>
              </a:ext>
            </a:extLst>
          </p:cNvPr>
          <p:cNvSpPr/>
          <p:nvPr/>
        </p:nvSpPr>
        <p:spPr>
          <a:xfrm>
            <a:off x="2999299" y="1232161"/>
            <a:ext cx="2694632"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CBD58CC-446D-774A-BB00-BEF55ECD8506}"/>
              </a:ext>
            </a:extLst>
          </p:cNvPr>
          <p:cNvSpPr/>
          <p:nvPr/>
        </p:nvSpPr>
        <p:spPr>
          <a:xfrm>
            <a:off x="331868" y="1232162"/>
            <a:ext cx="2455345"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53CA8A-812E-8B45-8BAE-0A516715F381}"/>
              </a:ext>
            </a:extLst>
          </p:cNvPr>
          <p:cNvSpPr>
            <a:spLocks noGrp="1"/>
          </p:cNvSpPr>
          <p:nvPr>
            <p:ph type="title"/>
          </p:nvPr>
        </p:nvSpPr>
        <p:spPr>
          <a:xfrm>
            <a:off x="21693" y="146838"/>
            <a:ext cx="11701305" cy="419865"/>
          </a:xfrm>
        </p:spPr>
        <p:txBody>
          <a:bodyPr/>
          <a:lstStyle/>
          <a:p>
            <a:r>
              <a:rPr lang="en-US" sz="2800" dirty="0"/>
              <a:t>Saving/Restoring Preserved Registers At Function entry/exit</a:t>
            </a:r>
          </a:p>
        </p:txBody>
      </p:sp>
      <p:grpSp>
        <p:nvGrpSpPr>
          <p:cNvPr id="12" name="Group 11">
            <a:extLst>
              <a:ext uri="{FF2B5EF4-FFF2-40B4-BE49-F238E27FC236}">
                <a16:creationId xmlns:a16="http://schemas.microsoft.com/office/drawing/2014/main" id="{10FED89D-FB91-5E4A-9F4E-B365C838E83B}"/>
              </a:ext>
            </a:extLst>
          </p:cNvPr>
          <p:cNvGrpSpPr/>
          <p:nvPr/>
        </p:nvGrpSpPr>
        <p:grpSpPr>
          <a:xfrm>
            <a:off x="3089808" y="1184436"/>
            <a:ext cx="2508237" cy="3166429"/>
            <a:chOff x="3089808" y="3389649"/>
            <a:chExt cx="2508237" cy="3166429"/>
          </a:xfrm>
        </p:grpSpPr>
        <p:sp>
          <p:nvSpPr>
            <p:cNvPr id="10" name="Rectangle 9">
              <a:extLst>
                <a:ext uri="{FF2B5EF4-FFF2-40B4-BE49-F238E27FC236}">
                  <a16:creationId xmlns:a16="http://schemas.microsoft.com/office/drawing/2014/main" id="{28EEA036-7267-1048-ACE7-7739F63C8416}"/>
                </a:ext>
              </a:extLst>
            </p:cNvPr>
            <p:cNvSpPr/>
            <p:nvPr/>
          </p:nvSpPr>
          <p:spPr>
            <a:xfrm>
              <a:off x="3479268" y="5858449"/>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D11CB6F-DD0C-6449-9887-5F6DAD3BEE5D}"/>
                </a:ext>
              </a:extLst>
            </p:cNvPr>
            <p:cNvSpPr/>
            <p:nvPr/>
          </p:nvSpPr>
          <p:spPr>
            <a:xfrm>
              <a:off x="3481247" y="428339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3" name="TextBox 22">
              <a:extLst>
                <a:ext uri="{FF2B5EF4-FFF2-40B4-BE49-F238E27FC236}">
                  <a16:creationId xmlns:a16="http://schemas.microsoft.com/office/drawing/2014/main" id="{1229CBC1-B1B2-2449-BAC0-C972A42AC77D}"/>
                </a:ext>
              </a:extLst>
            </p:cNvPr>
            <p:cNvSpPr txBox="1"/>
            <p:nvPr/>
          </p:nvSpPr>
          <p:spPr>
            <a:xfrm>
              <a:off x="3479268" y="6186746"/>
              <a:ext cx="1428596" cy="369332"/>
            </a:xfrm>
            <a:prstGeom prst="rect">
              <a:avLst/>
            </a:prstGeom>
            <a:noFill/>
          </p:spPr>
          <p:txBody>
            <a:bodyPr wrap="none" rtlCol="0">
              <a:spAutoFit/>
            </a:bodyPr>
            <a:lstStyle/>
            <a:p>
              <a:r>
                <a:rPr lang="en-US" dirty="0"/>
                <a:t>low memory</a:t>
              </a:r>
            </a:p>
          </p:txBody>
        </p:sp>
        <p:sp>
          <p:nvSpPr>
            <p:cNvPr id="24" name="Rectangle 23">
              <a:extLst>
                <a:ext uri="{FF2B5EF4-FFF2-40B4-BE49-F238E27FC236}">
                  <a16:creationId xmlns:a16="http://schemas.microsoft.com/office/drawing/2014/main" id="{D5A637A0-583C-3B4A-A2A8-A453A8F70197}"/>
                </a:ext>
              </a:extLst>
            </p:cNvPr>
            <p:cNvSpPr/>
            <p:nvPr/>
          </p:nvSpPr>
          <p:spPr>
            <a:xfrm>
              <a:off x="3479270" y="396465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5" name="TextBox 24">
              <a:extLst>
                <a:ext uri="{FF2B5EF4-FFF2-40B4-BE49-F238E27FC236}">
                  <a16:creationId xmlns:a16="http://schemas.microsoft.com/office/drawing/2014/main" id="{32BD2CB5-050E-A744-A3B6-08777AEB75D1}"/>
                </a:ext>
              </a:extLst>
            </p:cNvPr>
            <p:cNvSpPr txBox="1"/>
            <p:nvPr/>
          </p:nvSpPr>
          <p:spPr>
            <a:xfrm>
              <a:off x="5169723" y="5610270"/>
              <a:ext cx="428322" cy="369332"/>
            </a:xfrm>
            <a:prstGeom prst="rect">
              <a:avLst/>
            </a:prstGeom>
            <a:noFill/>
          </p:spPr>
          <p:txBody>
            <a:bodyPr wrap="none" rtlCol="0">
              <a:spAutoFit/>
            </a:bodyPr>
            <a:lstStyle/>
            <a:p>
              <a:r>
                <a:rPr lang="en-US" dirty="0" err="1"/>
                <a:t>sp</a:t>
              </a:r>
              <a:endParaRPr lang="en-US" dirty="0"/>
            </a:p>
          </p:txBody>
        </p:sp>
        <p:sp>
          <p:nvSpPr>
            <p:cNvPr id="26" name="Left Arrow 25">
              <a:extLst>
                <a:ext uri="{FF2B5EF4-FFF2-40B4-BE49-F238E27FC236}">
                  <a16:creationId xmlns:a16="http://schemas.microsoft.com/office/drawing/2014/main" id="{B1779425-B42F-CD4E-A2A1-2B8D6CC2EF6C}"/>
                </a:ext>
              </a:extLst>
            </p:cNvPr>
            <p:cNvSpPr/>
            <p:nvPr/>
          </p:nvSpPr>
          <p:spPr>
            <a:xfrm>
              <a:off x="4855227" y="5771885"/>
              <a:ext cx="378846"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706E26D-31D0-8A4D-9408-524C18072942}"/>
                </a:ext>
              </a:extLst>
            </p:cNvPr>
            <p:cNvSpPr/>
            <p:nvPr/>
          </p:nvSpPr>
          <p:spPr>
            <a:xfrm>
              <a:off x="3479270" y="459139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8" name="Rectangle 27">
              <a:extLst>
                <a:ext uri="{FF2B5EF4-FFF2-40B4-BE49-F238E27FC236}">
                  <a16:creationId xmlns:a16="http://schemas.microsoft.com/office/drawing/2014/main" id="{ADDAE7BA-4E01-8744-AD20-BDB4D6243851}"/>
                </a:ext>
              </a:extLst>
            </p:cNvPr>
            <p:cNvSpPr/>
            <p:nvPr/>
          </p:nvSpPr>
          <p:spPr>
            <a:xfrm>
              <a:off x="3481107" y="491969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4" name="Rectangle 43">
              <a:extLst>
                <a:ext uri="{FF2B5EF4-FFF2-40B4-BE49-F238E27FC236}">
                  <a16:creationId xmlns:a16="http://schemas.microsoft.com/office/drawing/2014/main" id="{BBE001ED-E268-404D-8E74-FB77375F397D}"/>
                </a:ext>
              </a:extLst>
            </p:cNvPr>
            <p:cNvSpPr/>
            <p:nvPr/>
          </p:nvSpPr>
          <p:spPr>
            <a:xfrm>
              <a:off x="3479269" y="522215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45" name="Rectangle 44">
              <a:extLst>
                <a:ext uri="{FF2B5EF4-FFF2-40B4-BE49-F238E27FC236}">
                  <a16:creationId xmlns:a16="http://schemas.microsoft.com/office/drawing/2014/main" id="{C551824B-4BD2-0E47-B87A-741101B60E80}"/>
                </a:ext>
              </a:extLst>
            </p:cNvPr>
            <p:cNvSpPr/>
            <p:nvPr/>
          </p:nvSpPr>
          <p:spPr>
            <a:xfrm>
              <a:off x="3481106" y="5550450"/>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47" name="Rectangle 46">
              <a:extLst>
                <a:ext uri="{FF2B5EF4-FFF2-40B4-BE49-F238E27FC236}">
                  <a16:creationId xmlns:a16="http://schemas.microsoft.com/office/drawing/2014/main" id="{C1EEA8C3-607D-9D4D-B5A2-260AF1106D6B}"/>
                </a:ext>
              </a:extLst>
            </p:cNvPr>
            <p:cNvSpPr/>
            <p:nvPr/>
          </p:nvSpPr>
          <p:spPr>
            <a:xfrm>
              <a:off x="3089808" y="3389649"/>
              <a:ext cx="2406428" cy="584775"/>
            </a:xfrm>
            <a:prstGeom prst="rect">
              <a:avLst/>
            </a:prstGeom>
          </p:spPr>
          <p:txBody>
            <a:bodyPr wrap="none">
              <a:spAutoFit/>
            </a:bodyPr>
            <a:lstStyle/>
            <a:p>
              <a:pPr algn="ctr"/>
              <a:r>
                <a:rPr lang="en-US" sz="1600" b="1" dirty="0">
                  <a:latin typeface="Courier New" panose="02070309020205020404" pitchFamily="49" charset="0"/>
                  <a:cs typeface="Courier New" panose="02070309020205020404" pitchFamily="49" charset="0"/>
                </a:rPr>
                <a:t>after</a:t>
              </a:r>
            </a:p>
            <a:p>
              <a:pPr algn="ctr"/>
              <a:r>
                <a:rPr lang="en-US" sz="1600" b="1" dirty="0">
                  <a:latin typeface="Courier New" panose="02070309020205020404" pitchFamily="49" charset="0"/>
                  <a:cs typeface="Courier New" panose="02070309020205020404" pitchFamily="49" charset="0"/>
                </a:rPr>
                <a:t>push {r4,r5,fp,lr}</a:t>
              </a:r>
              <a:endParaRPr lang="en-US" sz="1600" dirty="0"/>
            </a:p>
          </p:txBody>
        </p:sp>
      </p:grpSp>
      <p:grpSp>
        <p:nvGrpSpPr>
          <p:cNvPr id="18" name="Group 17">
            <a:extLst>
              <a:ext uri="{FF2B5EF4-FFF2-40B4-BE49-F238E27FC236}">
                <a16:creationId xmlns:a16="http://schemas.microsoft.com/office/drawing/2014/main" id="{89987F11-7505-DD46-9672-24C397E8B280}"/>
              </a:ext>
            </a:extLst>
          </p:cNvPr>
          <p:cNvGrpSpPr/>
          <p:nvPr/>
        </p:nvGrpSpPr>
        <p:grpSpPr>
          <a:xfrm>
            <a:off x="5962017" y="1184436"/>
            <a:ext cx="2703848" cy="3166429"/>
            <a:chOff x="5962017" y="3389649"/>
            <a:chExt cx="2703848" cy="3166429"/>
          </a:xfrm>
        </p:grpSpPr>
        <p:sp>
          <p:nvSpPr>
            <p:cNvPr id="48" name="Rectangle 47">
              <a:extLst>
                <a:ext uri="{FF2B5EF4-FFF2-40B4-BE49-F238E27FC236}">
                  <a16:creationId xmlns:a16="http://schemas.microsoft.com/office/drawing/2014/main" id="{A3F8D7BC-6082-B843-BA33-D2FB253733A9}"/>
                </a:ext>
              </a:extLst>
            </p:cNvPr>
            <p:cNvSpPr/>
            <p:nvPr/>
          </p:nvSpPr>
          <p:spPr>
            <a:xfrm>
              <a:off x="6409370" y="5858449"/>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E3475303-F61B-7640-A8D2-22B5DF041930}"/>
                </a:ext>
              </a:extLst>
            </p:cNvPr>
            <p:cNvSpPr/>
            <p:nvPr/>
          </p:nvSpPr>
          <p:spPr>
            <a:xfrm>
              <a:off x="6411349" y="428339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50" name="TextBox 49">
              <a:extLst>
                <a:ext uri="{FF2B5EF4-FFF2-40B4-BE49-F238E27FC236}">
                  <a16:creationId xmlns:a16="http://schemas.microsoft.com/office/drawing/2014/main" id="{513626FD-E72B-2948-BB66-D13D061635B0}"/>
                </a:ext>
              </a:extLst>
            </p:cNvPr>
            <p:cNvSpPr txBox="1"/>
            <p:nvPr/>
          </p:nvSpPr>
          <p:spPr>
            <a:xfrm>
              <a:off x="6409370" y="6186746"/>
              <a:ext cx="1428596" cy="369332"/>
            </a:xfrm>
            <a:prstGeom prst="rect">
              <a:avLst/>
            </a:prstGeom>
            <a:noFill/>
          </p:spPr>
          <p:txBody>
            <a:bodyPr wrap="none" rtlCol="0">
              <a:spAutoFit/>
            </a:bodyPr>
            <a:lstStyle/>
            <a:p>
              <a:r>
                <a:rPr lang="en-US" dirty="0"/>
                <a:t>low memory</a:t>
              </a:r>
            </a:p>
          </p:txBody>
        </p:sp>
        <p:sp>
          <p:nvSpPr>
            <p:cNvPr id="51" name="Rectangle 50">
              <a:extLst>
                <a:ext uri="{FF2B5EF4-FFF2-40B4-BE49-F238E27FC236}">
                  <a16:creationId xmlns:a16="http://schemas.microsoft.com/office/drawing/2014/main" id="{461350B8-3162-344F-954D-D8298E4DDFED}"/>
                </a:ext>
              </a:extLst>
            </p:cNvPr>
            <p:cNvSpPr/>
            <p:nvPr/>
          </p:nvSpPr>
          <p:spPr>
            <a:xfrm>
              <a:off x="6409372" y="396465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2" name="TextBox 51">
              <a:extLst>
                <a:ext uri="{FF2B5EF4-FFF2-40B4-BE49-F238E27FC236}">
                  <a16:creationId xmlns:a16="http://schemas.microsoft.com/office/drawing/2014/main" id="{11CBE157-B124-1C4B-8F41-6D7FC43B1AC7}"/>
                </a:ext>
              </a:extLst>
            </p:cNvPr>
            <p:cNvSpPr txBox="1"/>
            <p:nvPr/>
          </p:nvSpPr>
          <p:spPr>
            <a:xfrm>
              <a:off x="8237543" y="5632388"/>
              <a:ext cx="428322" cy="369332"/>
            </a:xfrm>
            <a:prstGeom prst="rect">
              <a:avLst/>
            </a:prstGeom>
            <a:noFill/>
          </p:spPr>
          <p:txBody>
            <a:bodyPr wrap="none" rtlCol="0">
              <a:spAutoFit/>
            </a:bodyPr>
            <a:lstStyle/>
            <a:p>
              <a:r>
                <a:rPr lang="en-US" dirty="0" err="1"/>
                <a:t>sp</a:t>
              </a:r>
              <a:endParaRPr lang="en-US" dirty="0"/>
            </a:p>
          </p:txBody>
        </p:sp>
        <p:sp>
          <p:nvSpPr>
            <p:cNvPr id="53" name="Left Arrow 52">
              <a:extLst>
                <a:ext uri="{FF2B5EF4-FFF2-40B4-BE49-F238E27FC236}">
                  <a16:creationId xmlns:a16="http://schemas.microsoft.com/office/drawing/2014/main" id="{5BA09D82-7156-DC40-9838-B6D3CC4C6668}"/>
                </a:ext>
              </a:extLst>
            </p:cNvPr>
            <p:cNvSpPr/>
            <p:nvPr/>
          </p:nvSpPr>
          <p:spPr>
            <a:xfrm>
              <a:off x="7785329" y="5771885"/>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5EBF3914-72CA-E04D-8557-0EE1B1EC203E}"/>
                </a:ext>
              </a:extLst>
            </p:cNvPr>
            <p:cNvSpPr/>
            <p:nvPr/>
          </p:nvSpPr>
          <p:spPr>
            <a:xfrm>
              <a:off x="6409372" y="459139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5" name="Rectangle 54">
              <a:extLst>
                <a:ext uri="{FF2B5EF4-FFF2-40B4-BE49-F238E27FC236}">
                  <a16:creationId xmlns:a16="http://schemas.microsoft.com/office/drawing/2014/main" id="{D40526F2-DF52-8B4A-892F-A33726E1A211}"/>
                </a:ext>
              </a:extLst>
            </p:cNvPr>
            <p:cNvSpPr/>
            <p:nvPr/>
          </p:nvSpPr>
          <p:spPr>
            <a:xfrm>
              <a:off x="6411209" y="4919692"/>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56" name="Rectangle 55">
              <a:extLst>
                <a:ext uri="{FF2B5EF4-FFF2-40B4-BE49-F238E27FC236}">
                  <a16:creationId xmlns:a16="http://schemas.microsoft.com/office/drawing/2014/main" id="{65D16D79-25A6-6742-8B5E-2E296E0414B2}"/>
                </a:ext>
              </a:extLst>
            </p:cNvPr>
            <p:cNvSpPr/>
            <p:nvPr/>
          </p:nvSpPr>
          <p:spPr>
            <a:xfrm>
              <a:off x="6409371" y="522215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r5</a:t>
              </a:r>
            </a:p>
          </p:txBody>
        </p:sp>
        <p:sp>
          <p:nvSpPr>
            <p:cNvPr id="57" name="Rectangle 56">
              <a:extLst>
                <a:ext uri="{FF2B5EF4-FFF2-40B4-BE49-F238E27FC236}">
                  <a16:creationId xmlns:a16="http://schemas.microsoft.com/office/drawing/2014/main" id="{B9B04390-6FE1-4E4C-B2DB-E9E2FFF8204C}"/>
                </a:ext>
              </a:extLst>
            </p:cNvPr>
            <p:cNvSpPr/>
            <p:nvPr/>
          </p:nvSpPr>
          <p:spPr>
            <a:xfrm>
              <a:off x="6411208" y="5550450"/>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r4</a:t>
              </a:r>
            </a:p>
          </p:txBody>
        </p:sp>
        <p:sp>
          <p:nvSpPr>
            <p:cNvPr id="58" name="Rectangle 57">
              <a:extLst>
                <a:ext uri="{FF2B5EF4-FFF2-40B4-BE49-F238E27FC236}">
                  <a16:creationId xmlns:a16="http://schemas.microsoft.com/office/drawing/2014/main" id="{042C867C-2EBC-3843-BBEF-AAF72E8639D5}"/>
                </a:ext>
              </a:extLst>
            </p:cNvPr>
            <p:cNvSpPr/>
            <p:nvPr/>
          </p:nvSpPr>
          <p:spPr>
            <a:xfrm>
              <a:off x="5962017" y="3389649"/>
              <a:ext cx="2406428" cy="584775"/>
            </a:xfrm>
            <a:prstGeom prst="rect">
              <a:avLst/>
            </a:prstGeom>
          </p:spPr>
          <p:txBody>
            <a:bodyPr wrap="none">
              <a:spAutoFit/>
            </a:bodyPr>
            <a:lstStyle/>
            <a:p>
              <a:pPr algn="ctr"/>
              <a:r>
                <a:rPr lang="en-US" sz="1600" b="1" dirty="0">
                  <a:latin typeface="Courier New" panose="02070309020205020404" pitchFamily="49" charset="0"/>
                  <a:cs typeface="Courier New" panose="02070309020205020404" pitchFamily="49" charset="0"/>
                </a:rPr>
                <a:t>after</a:t>
              </a:r>
            </a:p>
            <a:p>
              <a:pPr algn="ctr"/>
              <a:r>
                <a:rPr lang="en-US" sz="1600" b="1" dirty="0">
                  <a:latin typeface="Courier New" panose="02070309020205020404" pitchFamily="49" charset="0"/>
                  <a:cs typeface="Courier New" panose="02070309020205020404" pitchFamily="49" charset="0"/>
                </a:rPr>
                <a:t>add </a:t>
              </a:r>
              <a:r>
                <a:rPr lang="en-US" sz="1600" b="1" dirty="0" err="1">
                  <a:latin typeface="Courier New" panose="02070309020205020404" pitchFamily="49" charset="0"/>
                  <a:cs typeface="Courier New" panose="02070309020205020404" pitchFamily="49" charset="0"/>
                </a:rPr>
                <a:t>fp</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sp</a:t>
              </a:r>
              <a:r>
                <a:rPr lang="en-US" sz="1600" b="1" dirty="0">
                  <a:latin typeface="Courier New" panose="02070309020205020404" pitchFamily="49" charset="0"/>
                  <a:cs typeface="Courier New" panose="02070309020205020404" pitchFamily="49" charset="0"/>
                </a:rPr>
                <a:t>, FP_OFF</a:t>
              </a:r>
              <a:endParaRPr lang="en-US" sz="1600" dirty="0"/>
            </a:p>
          </p:txBody>
        </p:sp>
        <p:sp>
          <p:nvSpPr>
            <p:cNvPr id="59" name="TextBox 58">
              <a:extLst>
                <a:ext uri="{FF2B5EF4-FFF2-40B4-BE49-F238E27FC236}">
                  <a16:creationId xmlns:a16="http://schemas.microsoft.com/office/drawing/2014/main" id="{5E56F2D6-8AF7-FD43-8EC8-D76FAF448F8C}"/>
                </a:ext>
              </a:extLst>
            </p:cNvPr>
            <p:cNvSpPr txBox="1"/>
            <p:nvPr/>
          </p:nvSpPr>
          <p:spPr>
            <a:xfrm>
              <a:off x="8237543" y="4650380"/>
              <a:ext cx="377026" cy="369332"/>
            </a:xfrm>
            <a:prstGeom prst="rect">
              <a:avLst/>
            </a:prstGeom>
            <a:noFill/>
          </p:spPr>
          <p:txBody>
            <a:bodyPr wrap="none" rtlCol="0">
              <a:spAutoFit/>
            </a:bodyPr>
            <a:lstStyle/>
            <a:p>
              <a:r>
                <a:rPr lang="en-US" dirty="0" err="1"/>
                <a:t>fp</a:t>
              </a:r>
              <a:endParaRPr lang="en-US" dirty="0"/>
            </a:p>
          </p:txBody>
        </p:sp>
        <p:sp>
          <p:nvSpPr>
            <p:cNvPr id="60" name="Left Arrow 59">
              <a:extLst>
                <a:ext uri="{FF2B5EF4-FFF2-40B4-BE49-F238E27FC236}">
                  <a16:creationId xmlns:a16="http://schemas.microsoft.com/office/drawing/2014/main" id="{E1BC1BCE-DA08-0649-A865-51F6C9B3F2DF}"/>
                </a:ext>
              </a:extLst>
            </p:cNvPr>
            <p:cNvSpPr/>
            <p:nvPr/>
          </p:nvSpPr>
          <p:spPr>
            <a:xfrm>
              <a:off x="7785329" y="4789877"/>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D03EE234-ADD7-8D4E-AA60-78E28F812161}"/>
              </a:ext>
            </a:extLst>
          </p:cNvPr>
          <p:cNvGrpSpPr/>
          <p:nvPr/>
        </p:nvGrpSpPr>
        <p:grpSpPr>
          <a:xfrm>
            <a:off x="344787" y="1253206"/>
            <a:ext cx="2348112" cy="3024197"/>
            <a:chOff x="344787" y="3458419"/>
            <a:chExt cx="2348112" cy="3024197"/>
          </a:xfrm>
        </p:grpSpPr>
        <p:sp>
          <p:nvSpPr>
            <p:cNvPr id="9" name="Rectangle 8">
              <a:extLst>
                <a:ext uri="{FF2B5EF4-FFF2-40B4-BE49-F238E27FC236}">
                  <a16:creationId xmlns:a16="http://schemas.microsoft.com/office/drawing/2014/main" id="{756192E3-9DCC-0343-899F-6861F19A6E30}"/>
                </a:ext>
              </a:extLst>
            </p:cNvPr>
            <p:cNvSpPr/>
            <p:nvPr/>
          </p:nvSpPr>
          <p:spPr>
            <a:xfrm>
              <a:off x="436668" y="426051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3" name="TextBox 12">
              <a:extLst>
                <a:ext uri="{FF2B5EF4-FFF2-40B4-BE49-F238E27FC236}">
                  <a16:creationId xmlns:a16="http://schemas.microsoft.com/office/drawing/2014/main" id="{E2B38AA8-2929-2049-8BAF-DA4AC8B74E11}"/>
                </a:ext>
              </a:extLst>
            </p:cNvPr>
            <p:cNvSpPr txBox="1"/>
            <p:nvPr/>
          </p:nvSpPr>
          <p:spPr>
            <a:xfrm>
              <a:off x="344787" y="6113284"/>
              <a:ext cx="1428596" cy="369332"/>
            </a:xfrm>
            <a:prstGeom prst="rect">
              <a:avLst/>
            </a:prstGeom>
            <a:noFill/>
          </p:spPr>
          <p:txBody>
            <a:bodyPr wrap="none" rtlCol="0">
              <a:spAutoFit/>
            </a:bodyPr>
            <a:lstStyle/>
            <a:p>
              <a:r>
                <a:rPr lang="en-US" dirty="0"/>
                <a:t>low memory</a:t>
              </a:r>
            </a:p>
          </p:txBody>
        </p:sp>
        <p:sp>
          <p:nvSpPr>
            <p:cNvPr id="14" name="Rectangle 13">
              <a:extLst>
                <a:ext uri="{FF2B5EF4-FFF2-40B4-BE49-F238E27FC236}">
                  <a16:creationId xmlns:a16="http://schemas.microsoft.com/office/drawing/2014/main" id="{BE28A147-8BAD-4949-8C1E-1CA85E117042}"/>
                </a:ext>
              </a:extLst>
            </p:cNvPr>
            <p:cNvSpPr/>
            <p:nvPr/>
          </p:nvSpPr>
          <p:spPr>
            <a:xfrm>
              <a:off x="434691" y="4890741"/>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060BA2E-2BA7-6B4F-B7B7-DFFA0118380C}"/>
                </a:ext>
              </a:extLst>
            </p:cNvPr>
            <p:cNvSpPr/>
            <p:nvPr/>
          </p:nvSpPr>
          <p:spPr>
            <a:xfrm>
              <a:off x="434691" y="5196760"/>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6AB91C2-F487-D14A-8C84-AF5A45161265}"/>
                </a:ext>
              </a:extLst>
            </p:cNvPr>
            <p:cNvSpPr/>
            <p:nvPr/>
          </p:nvSpPr>
          <p:spPr>
            <a:xfrm>
              <a:off x="434691" y="5511245"/>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4074AC5-E76F-0947-AE5B-5EF2E7BF177F}"/>
                </a:ext>
              </a:extLst>
            </p:cNvPr>
            <p:cNvSpPr/>
            <p:nvPr/>
          </p:nvSpPr>
          <p:spPr>
            <a:xfrm>
              <a:off x="434691" y="4579254"/>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055681A-1728-3A45-85ED-DE000F72062C}"/>
                </a:ext>
              </a:extLst>
            </p:cNvPr>
            <p:cNvSpPr/>
            <p:nvPr/>
          </p:nvSpPr>
          <p:spPr>
            <a:xfrm>
              <a:off x="434691" y="394177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1" name="Left Arrow 20">
              <a:extLst>
                <a:ext uri="{FF2B5EF4-FFF2-40B4-BE49-F238E27FC236}">
                  <a16:creationId xmlns:a16="http://schemas.microsoft.com/office/drawing/2014/main" id="{525D34E4-3F9B-A843-B652-8814FBC8B8D2}"/>
                </a:ext>
              </a:extLst>
            </p:cNvPr>
            <p:cNvSpPr/>
            <p:nvPr/>
          </p:nvSpPr>
          <p:spPr>
            <a:xfrm>
              <a:off x="1810650" y="4434400"/>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DD3E097B-32EE-6046-9911-FB4BF0C96045}"/>
                </a:ext>
              </a:extLst>
            </p:cNvPr>
            <p:cNvSpPr txBox="1"/>
            <p:nvPr/>
          </p:nvSpPr>
          <p:spPr>
            <a:xfrm>
              <a:off x="2264577" y="4208215"/>
              <a:ext cx="428322" cy="369332"/>
            </a:xfrm>
            <a:prstGeom prst="rect">
              <a:avLst/>
            </a:prstGeom>
            <a:noFill/>
          </p:spPr>
          <p:txBody>
            <a:bodyPr wrap="none" rtlCol="0">
              <a:spAutoFit/>
            </a:bodyPr>
            <a:lstStyle/>
            <a:p>
              <a:r>
                <a:rPr lang="en-US" dirty="0" err="1"/>
                <a:t>sp</a:t>
              </a:r>
              <a:endParaRPr lang="en-US" dirty="0"/>
            </a:p>
          </p:txBody>
        </p:sp>
        <p:sp>
          <p:nvSpPr>
            <p:cNvPr id="41" name="TextBox 40">
              <a:extLst>
                <a:ext uri="{FF2B5EF4-FFF2-40B4-BE49-F238E27FC236}">
                  <a16:creationId xmlns:a16="http://schemas.microsoft.com/office/drawing/2014/main" id="{2B6664F5-1402-804D-A906-7D6D6AC60B35}"/>
                </a:ext>
              </a:extLst>
            </p:cNvPr>
            <p:cNvSpPr txBox="1"/>
            <p:nvPr/>
          </p:nvSpPr>
          <p:spPr>
            <a:xfrm>
              <a:off x="592201" y="3458419"/>
              <a:ext cx="1826141" cy="369332"/>
            </a:xfrm>
            <a:prstGeom prst="rect">
              <a:avLst/>
            </a:prstGeom>
            <a:noFill/>
          </p:spPr>
          <p:txBody>
            <a:bodyPr wrap="none" rtlCol="0">
              <a:spAutoFit/>
            </a:bodyPr>
            <a:lstStyle/>
            <a:p>
              <a:r>
                <a:rPr lang="en-US" dirty="0"/>
                <a:t>at function entry</a:t>
              </a:r>
            </a:p>
          </p:txBody>
        </p:sp>
        <p:sp>
          <p:nvSpPr>
            <p:cNvPr id="42" name="Rectangle 41">
              <a:extLst>
                <a:ext uri="{FF2B5EF4-FFF2-40B4-BE49-F238E27FC236}">
                  <a16:creationId xmlns:a16="http://schemas.microsoft.com/office/drawing/2014/main" id="{B04D73F4-67C7-DF44-97FE-16BA5EFFE501}"/>
                </a:ext>
              </a:extLst>
            </p:cNvPr>
            <p:cNvSpPr/>
            <p:nvPr/>
          </p:nvSpPr>
          <p:spPr>
            <a:xfrm>
              <a:off x="433703" y="5823332"/>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F602D8FD-0EE9-FB42-ADDD-481D371AFD00}"/>
              </a:ext>
            </a:extLst>
          </p:cNvPr>
          <p:cNvGrpSpPr/>
          <p:nvPr/>
        </p:nvGrpSpPr>
        <p:grpSpPr>
          <a:xfrm>
            <a:off x="8899166" y="1017142"/>
            <a:ext cx="2979439" cy="3333723"/>
            <a:chOff x="8948755" y="3091342"/>
            <a:chExt cx="2979439" cy="3333723"/>
          </a:xfrm>
        </p:grpSpPr>
        <p:sp>
          <p:nvSpPr>
            <p:cNvPr id="62" name="Rectangle 61">
              <a:extLst>
                <a:ext uri="{FF2B5EF4-FFF2-40B4-BE49-F238E27FC236}">
                  <a16:creationId xmlns:a16="http://schemas.microsoft.com/office/drawing/2014/main" id="{CAD9EAF7-AA97-0D4F-B156-60FAA4607272}"/>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3" name="TextBox 62">
              <a:extLst>
                <a:ext uri="{FF2B5EF4-FFF2-40B4-BE49-F238E27FC236}">
                  <a16:creationId xmlns:a16="http://schemas.microsoft.com/office/drawing/2014/main" id="{F9D15A65-58F2-0047-8D81-A5B36BB26ECB}"/>
                </a:ext>
              </a:extLst>
            </p:cNvPr>
            <p:cNvSpPr txBox="1"/>
            <p:nvPr/>
          </p:nvSpPr>
          <p:spPr>
            <a:xfrm>
              <a:off x="9229857" y="6055733"/>
              <a:ext cx="1428596" cy="369332"/>
            </a:xfrm>
            <a:prstGeom prst="rect">
              <a:avLst/>
            </a:prstGeom>
            <a:noFill/>
          </p:spPr>
          <p:txBody>
            <a:bodyPr wrap="none" rtlCol="0">
              <a:spAutoFit/>
            </a:bodyPr>
            <a:lstStyle/>
            <a:p>
              <a:r>
                <a:rPr lang="en-US" dirty="0"/>
                <a:t>low memory</a:t>
              </a:r>
            </a:p>
          </p:txBody>
        </p:sp>
        <p:sp>
          <p:nvSpPr>
            <p:cNvPr id="68" name="Rectangle 67">
              <a:extLst>
                <a:ext uri="{FF2B5EF4-FFF2-40B4-BE49-F238E27FC236}">
                  <a16:creationId xmlns:a16="http://schemas.microsoft.com/office/drawing/2014/main" id="{46EACBC8-8FD3-A843-B872-DD9DF127CA70}"/>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9" name="Left Arrow 68">
              <a:extLst>
                <a:ext uri="{FF2B5EF4-FFF2-40B4-BE49-F238E27FC236}">
                  <a16:creationId xmlns:a16="http://schemas.microsoft.com/office/drawing/2014/main" id="{F6449024-97A7-154C-9E45-9FC9F2A209BB}"/>
                </a:ext>
              </a:extLst>
            </p:cNvPr>
            <p:cNvSpPr/>
            <p:nvPr/>
          </p:nvSpPr>
          <p:spPr>
            <a:xfrm>
              <a:off x="10695720" y="437684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854769E5-47A8-7C40-854C-A070552DDB25}"/>
                </a:ext>
              </a:extLst>
            </p:cNvPr>
            <p:cNvSpPr txBox="1"/>
            <p:nvPr/>
          </p:nvSpPr>
          <p:spPr>
            <a:xfrm>
              <a:off x="11149647" y="4150664"/>
              <a:ext cx="428322" cy="369332"/>
            </a:xfrm>
            <a:prstGeom prst="rect">
              <a:avLst/>
            </a:prstGeom>
            <a:noFill/>
          </p:spPr>
          <p:txBody>
            <a:bodyPr wrap="none" rtlCol="0">
              <a:spAutoFit/>
            </a:bodyPr>
            <a:lstStyle/>
            <a:p>
              <a:r>
                <a:rPr lang="en-US" dirty="0" err="1"/>
                <a:t>sp</a:t>
              </a:r>
              <a:endParaRPr lang="en-US" dirty="0"/>
            </a:p>
          </p:txBody>
        </p:sp>
        <p:sp>
          <p:nvSpPr>
            <p:cNvPr id="72" name="Rectangle 71">
              <a:extLst>
                <a:ext uri="{FF2B5EF4-FFF2-40B4-BE49-F238E27FC236}">
                  <a16:creationId xmlns:a16="http://schemas.microsoft.com/office/drawing/2014/main" id="{27C883B0-5FC4-F14E-A441-382BDC04B3E9}"/>
                </a:ext>
              </a:extLst>
            </p:cNvPr>
            <p:cNvSpPr/>
            <p:nvPr/>
          </p:nvSpPr>
          <p:spPr>
            <a:xfrm>
              <a:off x="9318773" y="5765781"/>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1CC7DEC7-915A-1B4B-932C-D329BE90AE3A}"/>
                </a:ext>
              </a:extLst>
            </p:cNvPr>
            <p:cNvSpPr/>
            <p:nvPr/>
          </p:nvSpPr>
          <p:spPr>
            <a:xfrm>
              <a:off x="8948755" y="3091342"/>
              <a:ext cx="2900153" cy="830997"/>
            </a:xfrm>
            <a:prstGeom prst="rect">
              <a:avLst/>
            </a:prstGeom>
          </p:spPr>
          <p:txBody>
            <a:bodyPr wrap="none">
              <a:spAutoFit/>
            </a:bodyPr>
            <a:lstStyle/>
            <a:p>
              <a:pPr algn="ctr"/>
              <a:r>
                <a:rPr lang="en-US" sz="1600" b="1" dirty="0">
                  <a:latin typeface="Courier New" panose="02070309020205020404" pitchFamily="49" charset="0"/>
                  <a:cs typeface="Courier New" panose="02070309020205020404" pitchFamily="49" charset="0"/>
                </a:rPr>
                <a:t>At function exit after</a:t>
              </a:r>
            </a:p>
            <a:p>
              <a:pPr algn="ctr"/>
              <a:r>
                <a:rPr lang="en-US" sz="1600" b="1" dirty="0">
                  <a:solidFill>
                    <a:srgbClr val="FF0000"/>
                  </a:solidFill>
                  <a:latin typeface="Consolas" panose="020B0609020204030204" pitchFamily="49" charset="0"/>
                  <a:cs typeface="Consolas" panose="020B0609020204030204" pitchFamily="49" charset="0"/>
                </a:rPr>
                <a:t>   </a:t>
              </a:r>
              <a:r>
                <a:rPr lang="en-US" sz="1600" b="1" dirty="0">
                  <a:latin typeface="Courier New" panose="02070309020205020404" pitchFamily="49" charset="0"/>
                  <a:cs typeface="Courier New" panose="02070309020205020404" pitchFamily="49" charset="0"/>
                </a:rPr>
                <a:t>sub </a:t>
              </a:r>
              <a:r>
                <a:rPr lang="en-US" sz="1600" b="1" dirty="0" err="1">
                  <a:latin typeface="Courier New" panose="02070309020205020404" pitchFamily="49" charset="0"/>
                  <a:cs typeface="Courier New" panose="02070309020205020404" pitchFamily="49" charset="0"/>
                </a:rPr>
                <a:t>sp</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fp</a:t>
              </a:r>
              <a:r>
                <a:rPr lang="en-US" sz="1600" b="1" dirty="0">
                  <a:latin typeface="Courier New" panose="02070309020205020404" pitchFamily="49" charset="0"/>
                  <a:cs typeface="Courier New" panose="02070309020205020404" pitchFamily="49" charset="0"/>
                </a:rPr>
                <a:t>, FP_OFF</a:t>
              </a:r>
            </a:p>
            <a:p>
              <a:pPr algn="ctr"/>
              <a:r>
                <a:rPr lang="en-US" sz="1600" b="1" dirty="0">
                  <a:latin typeface="Courier New" panose="02070309020205020404" pitchFamily="49" charset="0"/>
                  <a:cs typeface="Courier New" panose="02070309020205020404" pitchFamily="49" charset="0"/>
                </a:rPr>
                <a:t>  pop {r4,r5,fp,lr}</a:t>
              </a:r>
              <a:endParaRPr lang="en-US" sz="1600" dirty="0"/>
            </a:p>
          </p:txBody>
        </p:sp>
        <p:sp>
          <p:nvSpPr>
            <p:cNvPr id="75" name="Rectangle 74">
              <a:extLst>
                <a:ext uri="{FF2B5EF4-FFF2-40B4-BE49-F238E27FC236}">
                  <a16:creationId xmlns:a16="http://schemas.microsoft.com/office/drawing/2014/main" id="{6A47B5DD-1D87-FF47-896D-500EE4525C1E}"/>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76" name="Rectangle 75">
              <a:extLst>
                <a:ext uri="{FF2B5EF4-FFF2-40B4-BE49-F238E27FC236}">
                  <a16:creationId xmlns:a16="http://schemas.microsoft.com/office/drawing/2014/main" id="{E36F1238-EFD9-DD4A-AD0E-15A5624CA102}"/>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77" name="Rectangle 76">
              <a:extLst>
                <a:ext uri="{FF2B5EF4-FFF2-40B4-BE49-F238E27FC236}">
                  <a16:creationId xmlns:a16="http://schemas.microsoft.com/office/drawing/2014/main" id="{1D307D4F-6A84-764D-A925-E185F39C3F43}"/>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78" name="Rectangle 77">
              <a:extLst>
                <a:ext uri="{FF2B5EF4-FFF2-40B4-BE49-F238E27FC236}">
                  <a16:creationId xmlns:a16="http://schemas.microsoft.com/office/drawing/2014/main" id="{B83099D8-D11B-3C42-8525-20604481CB33}"/>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79" name="Right Brace 78">
              <a:extLst>
                <a:ext uri="{FF2B5EF4-FFF2-40B4-BE49-F238E27FC236}">
                  <a16:creationId xmlns:a16="http://schemas.microsoft.com/office/drawing/2014/main" id="{0E26A5FF-450B-3943-BD72-D12E59911A76}"/>
                </a:ext>
              </a:extLst>
            </p:cNvPr>
            <p:cNvSpPr/>
            <p:nvPr/>
          </p:nvSpPr>
          <p:spPr>
            <a:xfrm>
              <a:off x="10694732" y="4526212"/>
              <a:ext cx="410836" cy="1243235"/>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a:extLst>
                <a:ext uri="{FF2B5EF4-FFF2-40B4-BE49-F238E27FC236}">
                  <a16:creationId xmlns:a16="http://schemas.microsoft.com/office/drawing/2014/main" id="{66196B34-12FF-754F-BD25-B9B3200E3E7B}"/>
                </a:ext>
              </a:extLst>
            </p:cNvPr>
            <p:cNvSpPr txBox="1"/>
            <p:nvPr/>
          </p:nvSpPr>
          <p:spPr>
            <a:xfrm>
              <a:off x="11018618" y="4537164"/>
              <a:ext cx="909576" cy="1477328"/>
            </a:xfrm>
            <a:prstGeom prst="rect">
              <a:avLst/>
            </a:prstGeom>
            <a:noFill/>
          </p:spPr>
          <p:txBody>
            <a:bodyPr wrap="square" rtlCol="0">
              <a:spAutoFit/>
            </a:bodyPr>
            <a:lstStyle/>
            <a:p>
              <a:r>
                <a:rPr lang="en-US" dirty="0"/>
                <a:t>no longer usable out of scope</a:t>
              </a:r>
            </a:p>
          </p:txBody>
        </p:sp>
      </p:grpSp>
      <p:sp>
        <p:nvSpPr>
          <p:cNvPr id="67" name="TextBox 66">
            <a:extLst>
              <a:ext uri="{FF2B5EF4-FFF2-40B4-BE49-F238E27FC236}">
                <a16:creationId xmlns:a16="http://schemas.microsoft.com/office/drawing/2014/main" id="{9CC18DCB-109C-D846-95C0-F0B5D5E8D41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31" name="Group 30">
            <a:extLst>
              <a:ext uri="{FF2B5EF4-FFF2-40B4-BE49-F238E27FC236}">
                <a16:creationId xmlns:a16="http://schemas.microsoft.com/office/drawing/2014/main" id="{35CC0E5C-EFF3-B54D-C2F0-3F9C3117FA2C}"/>
              </a:ext>
            </a:extLst>
          </p:cNvPr>
          <p:cNvGrpSpPr/>
          <p:nvPr/>
        </p:nvGrpSpPr>
        <p:grpSpPr>
          <a:xfrm>
            <a:off x="1814227" y="1697583"/>
            <a:ext cx="830953" cy="369332"/>
            <a:chOff x="1653962" y="2057134"/>
            <a:chExt cx="830953" cy="369332"/>
          </a:xfrm>
        </p:grpSpPr>
        <p:sp>
          <p:nvSpPr>
            <p:cNvPr id="83" name="Left Arrow 82">
              <a:extLst>
                <a:ext uri="{FF2B5EF4-FFF2-40B4-BE49-F238E27FC236}">
                  <a16:creationId xmlns:a16="http://schemas.microsoft.com/office/drawing/2014/main" id="{B63EC205-B9F6-8932-3D4B-E1A3F7F90046}"/>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3D075173-6954-D4B5-366B-68F9E047F817}"/>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grpSp>
        <p:nvGrpSpPr>
          <p:cNvPr id="85" name="Group 84">
            <a:extLst>
              <a:ext uri="{FF2B5EF4-FFF2-40B4-BE49-F238E27FC236}">
                <a16:creationId xmlns:a16="http://schemas.microsoft.com/office/drawing/2014/main" id="{E2446E0B-0772-682A-1AA8-584AAF425702}"/>
              </a:ext>
            </a:extLst>
          </p:cNvPr>
          <p:cNvGrpSpPr/>
          <p:nvPr/>
        </p:nvGrpSpPr>
        <p:grpSpPr>
          <a:xfrm>
            <a:off x="4890630" y="1717265"/>
            <a:ext cx="830953" cy="369332"/>
            <a:chOff x="1653962" y="2057134"/>
            <a:chExt cx="830953" cy="369332"/>
          </a:xfrm>
        </p:grpSpPr>
        <p:sp>
          <p:nvSpPr>
            <p:cNvPr id="86" name="Left Arrow 85">
              <a:extLst>
                <a:ext uri="{FF2B5EF4-FFF2-40B4-BE49-F238E27FC236}">
                  <a16:creationId xmlns:a16="http://schemas.microsoft.com/office/drawing/2014/main" id="{F3C2F5E5-E3C4-AE78-85A8-227F11AD5D36}"/>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86897C67-E13B-E9DE-5567-6BD50DF6609C}"/>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sp>
        <p:nvSpPr>
          <p:cNvPr id="32" name="TextBox 31">
            <a:extLst>
              <a:ext uri="{FF2B5EF4-FFF2-40B4-BE49-F238E27FC236}">
                <a16:creationId xmlns:a16="http://schemas.microsoft.com/office/drawing/2014/main" id="{67B961F4-85F7-BCAD-523C-2F6811CA678E}"/>
              </a:ext>
            </a:extLst>
          </p:cNvPr>
          <p:cNvSpPr txBox="1"/>
          <p:nvPr/>
        </p:nvSpPr>
        <p:spPr>
          <a:xfrm>
            <a:off x="408490" y="4379862"/>
            <a:ext cx="2284409" cy="1754326"/>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was just called this how the stack looks</a:t>
            </a:r>
          </a:p>
          <a:p>
            <a:r>
              <a:rPr lang="en-US" dirty="0">
                <a:solidFill>
                  <a:srgbClr val="F3753F"/>
                </a:solidFill>
              </a:rPr>
              <a:t>The orange blocks </a:t>
            </a:r>
            <a:r>
              <a:rPr lang="en-US" dirty="0"/>
              <a:t>are part of the caller's stack frame</a:t>
            </a:r>
          </a:p>
        </p:txBody>
      </p:sp>
      <p:sp>
        <p:nvSpPr>
          <p:cNvPr id="88" name="TextBox 87">
            <a:extLst>
              <a:ext uri="{FF2B5EF4-FFF2-40B4-BE49-F238E27FC236}">
                <a16:creationId xmlns:a16="http://schemas.microsoft.com/office/drawing/2014/main" id="{017FB12F-2E2F-A827-2474-4BAE427A2850}"/>
              </a:ext>
            </a:extLst>
          </p:cNvPr>
          <p:cNvSpPr txBox="1"/>
          <p:nvPr/>
        </p:nvSpPr>
        <p:spPr>
          <a:xfrm>
            <a:off x="3252858" y="4385519"/>
            <a:ext cx="2280212" cy="1754326"/>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a:t>
            </a:r>
            <a:r>
              <a:rPr lang="en-US" dirty="0">
                <a:solidFill>
                  <a:srgbClr val="2C895B"/>
                </a:solidFill>
              </a:rPr>
              <a:t>saves </a:t>
            </a:r>
            <a:r>
              <a:rPr lang="en-US" dirty="0" err="1">
                <a:solidFill>
                  <a:srgbClr val="2C895B"/>
                </a:solidFill>
              </a:rPr>
              <a:t>lr</a:t>
            </a:r>
            <a:r>
              <a:rPr lang="en-US" dirty="0">
                <a:solidFill>
                  <a:srgbClr val="2C895B"/>
                </a:solidFill>
              </a:rPr>
              <a:t>, </a:t>
            </a:r>
            <a:r>
              <a:rPr lang="en-US" dirty="0" err="1">
                <a:solidFill>
                  <a:srgbClr val="2C895B"/>
                </a:solidFill>
              </a:rPr>
              <a:t>fp</a:t>
            </a:r>
            <a:r>
              <a:rPr lang="en-US" dirty="0">
                <a:solidFill>
                  <a:srgbClr val="2C895B"/>
                </a:solidFill>
              </a:rPr>
              <a:t> using a </a:t>
            </a:r>
            <a:r>
              <a:rPr lang="en-US" dirty="0">
                <a:solidFill>
                  <a:srgbClr val="C00000"/>
                </a:solidFill>
                <a:latin typeface="Consolas" panose="020B0609020204030204" pitchFamily="49" charset="0"/>
                <a:cs typeface="Consolas" panose="020B0609020204030204" pitchFamily="49" charset="0"/>
              </a:rPr>
              <a:t>push</a:t>
            </a:r>
            <a:r>
              <a:rPr lang="en-US" dirty="0">
                <a:solidFill>
                  <a:srgbClr val="2C895B"/>
                </a:solidFill>
              </a:rPr>
              <a:t> </a:t>
            </a:r>
            <a:r>
              <a:rPr lang="en-US" dirty="0"/>
              <a:t>and </a:t>
            </a:r>
            <a:r>
              <a:rPr lang="en-US" dirty="0">
                <a:solidFill>
                  <a:srgbClr val="0070C0"/>
                </a:solidFill>
              </a:rPr>
              <a:t>only those preserved  registers it wants to use</a:t>
            </a:r>
            <a:r>
              <a:rPr lang="en-US" dirty="0"/>
              <a:t> </a:t>
            </a:r>
            <a:r>
              <a:rPr lang="en-US" dirty="0">
                <a:solidFill>
                  <a:srgbClr val="7030A0"/>
                </a:solidFill>
              </a:rPr>
              <a:t>on the stack</a:t>
            </a:r>
          </a:p>
        </p:txBody>
      </p:sp>
      <p:sp>
        <p:nvSpPr>
          <p:cNvPr id="89" name="TextBox 88">
            <a:extLst>
              <a:ext uri="{FF2B5EF4-FFF2-40B4-BE49-F238E27FC236}">
                <a16:creationId xmlns:a16="http://schemas.microsoft.com/office/drawing/2014/main" id="{6E3A62BA-3BB9-3264-72B1-E5599C6542D6}"/>
              </a:ext>
            </a:extLst>
          </p:cNvPr>
          <p:cNvSpPr txBox="1"/>
          <p:nvPr/>
        </p:nvSpPr>
        <p:spPr>
          <a:xfrm>
            <a:off x="6207577" y="4423372"/>
            <a:ext cx="2280212"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a:t>
            </a:r>
            <a:r>
              <a:rPr lang="en-US" dirty="0">
                <a:solidFill>
                  <a:srgbClr val="2C895B"/>
                </a:solidFill>
              </a:rPr>
              <a:t>moves the </a:t>
            </a:r>
            <a:r>
              <a:rPr lang="en-US" dirty="0" err="1">
                <a:solidFill>
                  <a:srgbClr val="2C895B"/>
                </a:solidFill>
              </a:rPr>
              <a:t>fp</a:t>
            </a:r>
            <a:r>
              <a:rPr lang="en-US" dirty="0">
                <a:solidFill>
                  <a:srgbClr val="2C895B"/>
                </a:solidFill>
              </a:rPr>
              <a:t> </a:t>
            </a:r>
            <a:r>
              <a:rPr lang="en-US" dirty="0">
                <a:solidFill>
                  <a:schemeClr val="tx2"/>
                </a:solidFill>
              </a:rPr>
              <a:t>to </a:t>
            </a:r>
            <a:r>
              <a:rPr lang="en-US" dirty="0">
                <a:solidFill>
                  <a:srgbClr val="0070C0"/>
                </a:solidFill>
              </a:rPr>
              <a:t>point at the saved </a:t>
            </a:r>
            <a:r>
              <a:rPr lang="en-US" dirty="0" err="1">
                <a:solidFill>
                  <a:srgbClr val="0070C0"/>
                </a:solidFill>
              </a:rPr>
              <a:t>lr</a:t>
            </a:r>
            <a:r>
              <a:rPr lang="en-US" dirty="0">
                <a:solidFill>
                  <a:srgbClr val="0070C0"/>
                </a:solidFill>
              </a:rPr>
              <a:t> </a:t>
            </a:r>
            <a:r>
              <a:rPr lang="en-US" dirty="0">
                <a:solidFill>
                  <a:schemeClr val="tx2"/>
                </a:solidFill>
              </a:rPr>
              <a:t>as </a:t>
            </a:r>
            <a:r>
              <a:rPr lang="en-US" dirty="0">
                <a:solidFill>
                  <a:srgbClr val="C00000"/>
                </a:solidFill>
              </a:rPr>
              <a:t>required by the Aarch32 spec</a:t>
            </a:r>
          </a:p>
        </p:txBody>
      </p:sp>
      <p:sp>
        <p:nvSpPr>
          <p:cNvPr id="90" name="TextBox 89">
            <a:extLst>
              <a:ext uri="{FF2B5EF4-FFF2-40B4-BE49-F238E27FC236}">
                <a16:creationId xmlns:a16="http://schemas.microsoft.com/office/drawing/2014/main" id="{38CFE86A-6332-269C-24FA-7D718B2D0A50}"/>
              </a:ext>
            </a:extLst>
          </p:cNvPr>
          <p:cNvSpPr txBox="1"/>
          <p:nvPr/>
        </p:nvSpPr>
        <p:spPr>
          <a:xfrm>
            <a:off x="9125742" y="4435674"/>
            <a:ext cx="2603403" cy="1754326"/>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At function exit (in the function epilogue) the function uses </a:t>
            </a:r>
            <a:r>
              <a:rPr lang="en-US" dirty="0">
                <a:solidFill>
                  <a:srgbClr val="F3753F"/>
                </a:solidFill>
                <a:latin typeface="Consolas" panose="020B0609020204030204" pitchFamily="49" charset="0"/>
                <a:cs typeface="Consolas" panose="020B0609020204030204" pitchFamily="49" charset="0"/>
              </a:rPr>
              <a:t>pop</a:t>
            </a:r>
            <a:r>
              <a:rPr lang="en-US" dirty="0">
                <a:solidFill>
                  <a:schemeClr val="tx2"/>
                </a:solidFill>
              </a:rPr>
              <a:t> to restore the registers to the values they had at function entry</a:t>
            </a:r>
          </a:p>
        </p:txBody>
      </p:sp>
      <p:grpSp>
        <p:nvGrpSpPr>
          <p:cNvPr id="91" name="Group 90">
            <a:extLst>
              <a:ext uri="{FF2B5EF4-FFF2-40B4-BE49-F238E27FC236}">
                <a16:creationId xmlns:a16="http://schemas.microsoft.com/office/drawing/2014/main" id="{C20407EE-E623-E3AE-1ABE-0310031151CD}"/>
              </a:ext>
            </a:extLst>
          </p:cNvPr>
          <p:cNvGrpSpPr/>
          <p:nvPr/>
        </p:nvGrpSpPr>
        <p:grpSpPr>
          <a:xfrm>
            <a:off x="10682604" y="1724265"/>
            <a:ext cx="830953" cy="369332"/>
            <a:chOff x="1653962" y="2057134"/>
            <a:chExt cx="830953" cy="369332"/>
          </a:xfrm>
        </p:grpSpPr>
        <p:sp>
          <p:nvSpPr>
            <p:cNvPr id="92" name="Left Arrow 91">
              <a:extLst>
                <a:ext uri="{FF2B5EF4-FFF2-40B4-BE49-F238E27FC236}">
                  <a16:creationId xmlns:a16="http://schemas.microsoft.com/office/drawing/2014/main" id="{7181C0CA-13DE-ADE8-D448-4182F6E45394}"/>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62D44D3A-B193-8CE6-16CE-E9FC0D95453B}"/>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sp>
        <p:nvSpPr>
          <p:cNvPr id="35" name="U-Turn Arrow 34">
            <a:extLst>
              <a:ext uri="{FF2B5EF4-FFF2-40B4-BE49-F238E27FC236}">
                <a16:creationId xmlns:a16="http://schemas.microsoft.com/office/drawing/2014/main" id="{B30757D7-F1FB-77CC-C598-7740F9D1022C}"/>
              </a:ext>
            </a:extLst>
          </p:cNvPr>
          <p:cNvSpPr/>
          <p:nvPr/>
        </p:nvSpPr>
        <p:spPr>
          <a:xfrm>
            <a:off x="1809662" y="735774"/>
            <a:ext cx="8475091" cy="493059"/>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 name="Group 4">
            <a:extLst>
              <a:ext uri="{FF2B5EF4-FFF2-40B4-BE49-F238E27FC236}">
                <a16:creationId xmlns:a16="http://schemas.microsoft.com/office/drawing/2014/main" id="{1410DEEF-23FE-C032-86F5-F2B49614AC9F}"/>
              </a:ext>
            </a:extLst>
          </p:cNvPr>
          <p:cNvGrpSpPr/>
          <p:nvPr/>
        </p:nvGrpSpPr>
        <p:grpSpPr>
          <a:xfrm>
            <a:off x="3102308" y="6002323"/>
            <a:ext cx="5538756" cy="826484"/>
            <a:chOff x="3102308" y="6002323"/>
            <a:chExt cx="5538756" cy="826484"/>
          </a:xfrm>
        </p:grpSpPr>
        <p:sp>
          <p:nvSpPr>
            <p:cNvPr id="3" name="TextBox 2">
              <a:extLst>
                <a:ext uri="{FF2B5EF4-FFF2-40B4-BE49-F238E27FC236}">
                  <a16:creationId xmlns:a16="http://schemas.microsoft.com/office/drawing/2014/main" id="{2140F810-59E9-F0BF-6F0E-A2D9BD5755C5}"/>
                </a:ext>
              </a:extLst>
            </p:cNvPr>
            <p:cNvSpPr txBox="1"/>
            <p:nvPr/>
          </p:nvSpPr>
          <p:spPr>
            <a:xfrm>
              <a:off x="4522597" y="6459475"/>
              <a:ext cx="2698175" cy="369332"/>
            </a:xfrm>
            <a:prstGeom prst="rect">
              <a:avLst/>
            </a:prstGeom>
            <a:noFill/>
          </p:spPr>
          <p:txBody>
            <a:bodyPr wrap="none" rtlCol="0">
              <a:spAutoFit/>
            </a:bodyPr>
            <a:lstStyle/>
            <a:p>
              <a:r>
                <a:rPr lang="en-US" dirty="0">
                  <a:solidFill>
                    <a:srgbClr val="0070C0"/>
                  </a:solidFill>
                </a:rPr>
                <a:t>Part of function prologue</a:t>
              </a:r>
            </a:p>
          </p:txBody>
        </p:sp>
        <p:sp>
          <p:nvSpPr>
            <p:cNvPr id="4" name="Left Brace 3">
              <a:extLst>
                <a:ext uri="{FF2B5EF4-FFF2-40B4-BE49-F238E27FC236}">
                  <a16:creationId xmlns:a16="http://schemas.microsoft.com/office/drawing/2014/main" id="{12A24A3F-8F20-D33D-B5B9-7636763A707B}"/>
                </a:ext>
              </a:extLst>
            </p:cNvPr>
            <p:cNvSpPr/>
            <p:nvPr/>
          </p:nvSpPr>
          <p:spPr>
            <a:xfrm rot="16200000">
              <a:off x="5591765" y="3512866"/>
              <a:ext cx="559841" cy="5538756"/>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94" name="TextBox 93">
            <a:extLst>
              <a:ext uri="{FF2B5EF4-FFF2-40B4-BE49-F238E27FC236}">
                <a16:creationId xmlns:a16="http://schemas.microsoft.com/office/drawing/2014/main" id="{56BF6781-D27B-16A9-8AF8-D2080290FECC}"/>
              </a:ext>
            </a:extLst>
          </p:cNvPr>
          <p:cNvSpPr txBox="1"/>
          <p:nvPr/>
        </p:nvSpPr>
        <p:spPr>
          <a:xfrm>
            <a:off x="9050472" y="6258388"/>
            <a:ext cx="2672526" cy="369332"/>
          </a:xfrm>
          <a:prstGeom prst="rect">
            <a:avLst/>
          </a:prstGeom>
          <a:noFill/>
        </p:spPr>
        <p:txBody>
          <a:bodyPr wrap="none" rtlCol="0">
            <a:spAutoFit/>
          </a:bodyPr>
          <a:lstStyle/>
          <a:p>
            <a:r>
              <a:rPr lang="en-US" dirty="0">
                <a:solidFill>
                  <a:srgbClr val="0070C0"/>
                </a:solidFill>
              </a:rPr>
              <a:t>Part of function epilogue</a:t>
            </a:r>
          </a:p>
        </p:txBody>
      </p:sp>
    </p:spTree>
    <p:extLst>
      <p:ext uri="{BB962C8B-B14F-4D97-AF65-F5344CB8AC3E}">
        <p14:creationId xmlns:p14="http://schemas.microsoft.com/office/powerpoint/2010/main" val="99957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1" grpId="0" animBg="1"/>
      <p:bldP spid="71" grpId="0" animBg="1"/>
      <p:bldP spid="6" grpId="0" animBg="1"/>
      <p:bldP spid="67" grpId="0"/>
      <p:bldP spid="32" grpId="0" animBg="1"/>
      <p:bldP spid="88" grpId="0" animBg="1"/>
      <p:bldP spid="89" grpId="0" animBg="1"/>
      <p:bldP spid="90" grpId="0" animBg="1"/>
      <p:bldP spid="35" grpId="0" animBg="1"/>
      <p:bldP spid="9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CDEA4-F370-B94B-901F-5DCC4947EBA7}"/>
              </a:ext>
            </a:extLst>
          </p:cNvPr>
          <p:cNvSpPr>
            <a:spLocks noGrp="1"/>
          </p:cNvSpPr>
          <p:nvPr>
            <p:ph type="title"/>
          </p:nvPr>
        </p:nvSpPr>
        <p:spPr>
          <a:xfrm>
            <a:off x="492480" y="59239"/>
            <a:ext cx="7785246" cy="509814"/>
          </a:xfrm>
        </p:spPr>
        <p:txBody>
          <a:bodyPr/>
          <a:lstStyle/>
          <a:p>
            <a:r>
              <a:rPr lang="en-US" sz="2800" dirty="0"/>
              <a:t>Setting FP_OFF: Distance from FP to SP</a:t>
            </a:r>
          </a:p>
        </p:txBody>
      </p:sp>
      <p:sp>
        <p:nvSpPr>
          <p:cNvPr id="30" name="Rectangle 29">
            <a:extLst>
              <a:ext uri="{FF2B5EF4-FFF2-40B4-BE49-F238E27FC236}">
                <a16:creationId xmlns:a16="http://schemas.microsoft.com/office/drawing/2014/main" id="{7579AE87-06F7-3C48-B7B8-59998F2B865B}"/>
              </a:ext>
            </a:extLst>
          </p:cNvPr>
          <p:cNvSpPr/>
          <p:nvPr/>
        </p:nvSpPr>
        <p:spPr>
          <a:xfrm>
            <a:off x="3996599" y="4177215"/>
            <a:ext cx="8081220" cy="1107996"/>
          </a:xfrm>
          <a:prstGeom prst="rect">
            <a:avLst/>
          </a:prstGeom>
          <a:solidFill>
            <a:schemeClr val="accent4">
              <a:lumMod val="20000"/>
              <a:lumOff val="80000"/>
            </a:schemeClr>
          </a:solidFill>
          <a:ln w="28575">
            <a:solidFill>
              <a:schemeClr val="accent5"/>
            </a:solidFill>
          </a:ln>
        </p:spPr>
        <p:txBody>
          <a:bodyPr wrap="square">
            <a:spAutoFit/>
          </a:bodyPr>
          <a:lstStyle/>
          <a:p>
            <a:r>
              <a:rPr lang="en-US" sz="2200" dirty="0">
                <a:solidFill>
                  <a:srgbClr val="2C895B"/>
                </a:solidFill>
                <a:latin typeface="Consolas" panose="020B0609020204030204" pitchFamily="49" charset="0"/>
                <a:cs typeface="Consolas" panose="020B0609020204030204" pitchFamily="49" charset="0"/>
              </a:rPr>
              <a:t>FP_OFF </a:t>
            </a:r>
            <a:r>
              <a:rPr lang="en-US" sz="2200" dirty="0">
                <a:solidFill>
                  <a:schemeClr val="tx2"/>
                </a:solidFill>
                <a:latin typeface="Consolas" panose="020B0609020204030204" pitchFamily="49" charset="0"/>
                <a:cs typeface="Consolas" panose="020B0609020204030204" pitchFamily="49" charset="0"/>
              </a:rPr>
              <a:t>= (#regs - 1)*4 // -1 is </a:t>
            </a:r>
            <a:r>
              <a:rPr lang="en-US" sz="2200" dirty="0" err="1">
                <a:solidFill>
                  <a:schemeClr val="tx2"/>
                </a:solidFill>
                <a:latin typeface="Consolas" panose="020B0609020204030204" pitchFamily="49" charset="0"/>
                <a:cs typeface="Consolas" panose="020B0609020204030204" pitchFamily="49" charset="0"/>
              </a:rPr>
              <a:t>lr</a:t>
            </a:r>
            <a:r>
              <a:rPr lang="en-US" sz="2200" dirty="0">
                <a:solidFill>
                  <a:schemeClr val="tx2"/>
                </a:solidFill>
                <a:latin typeface="Consolas" panose="020B0609020204030204" pitchFamily="49" charset="0"/>
                <a:cs typeface="Consolas" panose="020B0609020204030204" pitchFamily="49" charset="0"/>
              </a:rPr>
              <a:t> offset from </a:t>
            </a:r>
            <a:r>
              <a:rPr lang="en-US" sz="2200" dirty="0" err="1">
                <a:solidFill>
                  <a:schemeClr val="tx2"/>
                </a:solidFill>
                <a:latin typeface="Consolas" panose="020B0609020204030204" pitchFamily="49" charset="0"/>
                <a:cs typeface="Consolas" panose="020B0609020204030204" pitchFamily="49" charset="0"/>
              </a:rPr>
              <a:t>sp</a:t>
            </a:r>
            <a:endParaRPr lang="en-US" sz="2200" dirty="0">
              <a:solidFill>
                <a:schemeClr val="tx2"/>
              </a:solidFill>
              <a:latin typeface="Consolas" panose="020B0609020204030204" pitchFamily="49" charset="0"/>
              <a:cs typeface="Consolas" panose="020B0609020204030204" pitchFamily="49" charset="0"/>
            </a:endParaRPr>
          </a:p>
          <a:p>
            <a:endParaRPr lang="en-US" sz="2200" dirty="0">
              <a:solidFill>
                <a:schemeClr val="tx2"/>
              </a:solidFill>
              <a:latin typeface="Consolas" panose="020B0609020204030204" pitchFamily="49" charset="0"/>
              <a:cs typeface="Consolas" panose="020B0609020204030204" pitchFamily="49" charset="0"/>
            </a:endParaRPr>
          </a:p>
          <a:p>
            <a:r>
              <a:rPr lang="en-US" sz="2200" dirty="0">
                <a:solidFill>
                  <a:schemeClr val="tx2"/>
                </a:solidFill>
                <a:latin typeface="Consolas" panose="020B0609020204030204" pitchFamily="49" charset="0"/>
                <a:cs typeface="Consolas" panose="020B0609020204030204" pitchFamily="49" charset="0"/>
              </a:rPr>
              <a:t>Where # regs = #preserved + </a:t>
            </a:r>
            <a:r>
              <a:rPr lang="en-US" sz="2200" dirty="0" err="1">
                <a:solidFill>
                  <a:schemeClr val="tx2"/>
                </a:solidFill>
                <a:latin typeface="Consolas" panose="020B0609020204030204" pitchFamily="49" charset="0"/>
                <a:cs typeface="Consolas" panose="020B0609020204030204" pitchFamily="49" charset="0"/>
              </a:rPr>
              <a:t>lr</a:t>
            </a:r>
            <a:r>
              <a:rPr lang="en-US" sz="2200" dirty="0">
                <a:solidFill>
                  <a:schemeClr val="tx2"/>
                </a:solidFill>
                <a:latin typeface="Consolas" panose="020B0609020204030204" pitchFamily="49" charset="0"/>
                <a:cs typeface="Consolas" panose="020B0609020204030204" pitchFamily="49" charset="0"/>
              </a:rPr>
              <a:t> + </a:t>
            </a:r>
            <a:r>
              <a:rPr lang="en-US" sz="2200" dirty="0" err="1">
                <a:solidFill>
                  <a:schemeClr val="tx2"/>
                </a:solidFill>
                <a:latin typeface="Consolas" panose="020B0609020204030204" pitchFamily="49" charset="0"/>
                <a:cs typeface="Consolas" panose="020B0609020204030204" pitchFamily="49" charset="0"/>
              </a:rPr>
              <a:t>fp</a:t>
            </a:r>
            <a:endParaRPr lang="en-US" sz="2200" dirty="0">
              <a:solidFill>
                <a:schemeClr val="tx2"/>
              </a:solidFill>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84536139-1CC4-FC4E-8D36-1694FF88E0A1}"/>
              </a:ext>
            </a:extLst>
          </p:cNvPr>
          <p:cNvGrpSpPr/>
          <p:nvPr/>
        </p:nvGrpSpPr>
        <p:grpSpPr>
          <a:xfrm>
            <a:off x="8036952" y="159418"/>
            <a:ext cx="4031407" cy="3998657"/>
            <a:chOff x="7410365" y="2143255"/>
            <a:chExt cx="4031407" cy="3998657"/>
          </a:xfrm>
        </p:grpSpPr>
        <p:sp>
          <p:nvSpPr>
            <p:cNvPr id="15" name="Rectangle 14">
              <a:extLst>
                <a:ext uri="{FF2B5EF4-FFF2-40B4-BE49-F238E27FC236}">
                  <a16:creationId xmlns:a16="http://schemas.microsoft.com/office/drawing/2014/main" id="{B6B388A4-237E-D84C-91D9-367230F97222}"/>
                </a:ext>
              </a:extLst>
            </p:cNvPr>
            <p:cNvSpPr/>
            <p:nvPr/>
          </p:nvSpPr>
          <p:spPr>
            <a:xfrm>
              <a:off x="8096822" y="5245627"/>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DE8F2FF-9F1A-AB45-9A98-58C44C25E0F8}"/>
                </a:ext>
              </a:extLst>
            </p:cNvPr>
            <p:cNvSpPr/>
            <p:nvPr/>
          </p:nvSpPr>
          <p:spPr>
            <a:xfrm>
              <a:off x="8096822" y="300322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20A9FD0-2E23-424B-BD90-D39018CFC431}"/>
                </a:ext>
              </a:extLst>
            </p:cNvPr>
            <p:cNvSpPr txBox="1"/>
            <p:nvPr/>
          </p:nvSpPr>
          <p:spPr>
            <a:xfrm>
              <a:off x="8084580" y="5495581"/>
              <a:ext cx="3023711" cy="646331"/>
            </a:xfrm>
            <a:prstGeom prst="rect">
              <a:avLst/>
            </a:prstGeom>
            <a:noFill/>
          </p:spPr>
          <p:txBody>
            <a:bodyPr wrap="square" rtlCol="0">
              <a:spAutoFit/>
            </a:bodyPr>
            <a:lstStyle/>
            <a:p>
              <a:r>
                <a:rPr lang="en-US" dirty="0"/>
                <a:t>low memory</a:t>
              </a:r>
            </a:p>
            <a:p>
              <a:r>
                <a:rPr lang="en-US" dirty="0"/>
                <a:t>4-byte words</a:t>
              </a:r>
            </a:p>
          </p:txBody>
        </p:sp>
        <p:sp>
          <p:nvSpPr>
            <p:cNvPr id="18" name="Rectangle 17">
              <a:extLst>
                <a:ext uri="{FF2B5EF4-FFF2-40B4-BE49-F238E27FC236}">
                  <a16:creationId xmlns:a16="http://schemas.microsoft.com/office/drawing/2014/main" id="{E8E37572-6570-3D4F-972B-8EBD20E6E33F}"/>
                </a:ext>
              </a:extLst>
            </p:cNvPr>
            <p:cNvSpPr/>
            <p:nvPr/>
          </p:nvSpPr>
          <p:spPr>
            <a:xfrm>
              <a:off x="8096822" y="268448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B45C0622-E74A-684E-8FF7-E4EB6BB84B93}"/>
                </a:ext>
              </a:extLst>
            </p:cNvPr>
            <p:cNvSpPr txBox="1"/>
            <p:nvPr/>
          </p:nvSpPr>
          <p:spPr>
            <a:xfrm>
              <a:off x="9943900" y="4926062"/>
              <a:ext cx="428322" cy="369332"/>
            </a:xfrm>
            <a:prstGeom prst="rect">
              <a:avLst/>
            </a:prstGeom>
            <a:noFill/>
          </p:spPr>
          <p:txBody>
            <a:bodyPr wrap="none" rtlCol="0">
              <a:spAutoFit/>
            </a:bodyPr>
            <a:lstStyle/>
            <a:p>
              <a:r>
                <a:rPr lang="en-US" dirty="0" err="1"/>
                <a:t>sp</a:t>
              </a:r>
              <a:endParaRPr lang="en-US" dirty="0"/>
            </a:p>
          </p:txBody>
        </p:sp>
        <p:sp>
          <p:nvSpPr>
            <p:cNvPr id="20" name="Left Arrow 19">
              <a:extLst>
                <a:ext uri="{FF2B5EF4-FFF2-40B4-BE49-F238E27FC236}">
                  <a16:creationId xmlns:a16="http://schemas.microsoft.com/office/drawing/2014/main" id="{FEA071F5-CB97-0A4D-BB26-4D8BBE4B6CFB}"/>
                </a:ext>
              </a:extLst>
            </p:cNvPr>
            <p:cNvSpPr/>
            <p:nvPr/>
          </p:nvSpPr>
          <p:spPr>
            <a:xfrm>
              <a:off x="9496126" y="5108517"/>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3936473-2CAE-3040-A941-37BEE0619C33}"/>
                </a:ext>
              </a:extLst>
            </p:cNvPr>
            <p:cNvSpPr/>
            <p:nvPr/>
          </p:nvSpPr>
          <p:spPr>
            <a:xfrm>
              <a:off x="8096822" y="3311227"/>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2" name="Rectangle 21">
              <a:extLst>
                <a:ext uri="{FF2B5EF4-FFF2-40B4-BE49-F238E27FC236}">
                  <a16:creationId xmlns:a16="http://schemas.microsoft.com/office/drawing/2014/main" id="{C1A28C20-D978-F14F-8F72-4714D2234C93}"/>
                </a:ext>
              </a:extLst>
            </p:cNvPr>
            <p:cNvSpPr/>
            <p:nvPr/>
          </p:nvSpPr>
          <p:spPr>
            <a:xfrm>
              <a:off x="8096822" y="36395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3" name="Rectangle 22">
              <a:extLst>
                <a:ext uri="{FF2B5EF4-FFF2-40B4-BE49-F238E27FC236}">
                  <a16:creationId xmlns:a16="http://schemas.microsoft.com/office/drawing/2014/main" id="{AEFD4BFD-921B-EA45-9249-9D83FA31719F}"/>
                </a:ext>
              </a:extLst>
            </p:cNvPr>
            <p:cNvSpPr/>
            <p:nvPr/>
          </p:nvSpPr>
          <p:spPr>
            <a:xfrm>
              <a:off x="8096822" y="459776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24" name="Rectangle 23">
              <a:extLst>
                <a:ext uri="{FF2B5EF4-FFF2-40B4-BE49-F238E27FC236}">
                  <a16:creationId xmlns:a16="http://schemas.microsoft.com/office/drawing/2014/main" id="{056D4B5C-81BF-E541-B450-21AC506D6E33}"/>
                </a:ext>
              </a:extLst>
            </p:cNvPr>
            <p:cNvSpPr/>
            <p:nvPr/>
          </p:nvSpPr>
          <p:spPr>
            <a:xfrm>
              <a:off x="8096822" y="492606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25" name="Rectangle 24">
              <a:extLst>
                <a:ext uri="{FF2B5EF4-FFF2-40B4-BE49-F238E27FC236}">
                  <a16:creationId xmlns:a16="http://schemas.microsoft.com/office/drawing/2014/main" id="{B96DF14B-49B3-D74E-A156-5FD39DA9421A}"/>
                </a:ext>
              </a:extLst>
            </p:cNvPr>
            <p:cNvSpPr/>
            <p:nvPr/>
          </p:nvSpPr>
          <p:spPr>
            <a:xfrm>
              <a:off x="7410365" y="2143255"/>
              <a:ext cx="3147016" cy="584775"/>
            </a:xfrm>
            <a:prstGeom prst="rect">
              <a:avLst/>
            </a:prstGeom>
          </p:spPr>
          <p:txBody>
            <a:bodyPr wrap="none">
              <a:spAutoFit/>
            </a:bodyPr>
            <a:lstStyle/>
            <a:p>
              <a:pPr algn="ctr"/>
              <a:r>
                <a:rPr lang="en-US" sz="1600" b="1" dirty="0">
                  <a:latin typeface="Courier New" panose="02070309020205020404" pitchFamily="49" charset="0"/>
                  <a:cs typeface="Courier New" panose="02070309020205020404" pitchFamily="49" charset="0"/>
                </a:rPr>
                <a:t>after push </a:t>
              </a:r>
              <a:r>
                <a:rPr lang="en-US" sz="1600" b="1" dirty="0">
                  <a:solidFill>
                    <a:srgbClr val="F3753F"/>
                  </a:solidFill>
                  <a:latin typeface="Courier New" panose="02070309020205020404" pitchFamily="49" charset="0"/>
                  <a:cs typeface="Courier New" panose="02070309020205020404" pitchFamily="49" charset="0"/>
                </a:rPr>
                <a:t>{r4-r7,fp,lr}</a:t>
              </a:r>
            </a:p>
            <a:p>
              <a:pPr algn="ctr"/>
              <a:r>
                <a:rPr lang="en-US" sz="1600" b="1" dirty="0">
                  <a:solidFill>
                    <a:schemeClr val="accent5"/>
                  </a:solidFill>
                  <a:latin typeface="Courier New" panose="02070309020205020404" pitchFamily="49" charset="0"/>
                  <a:cs typeface="Courier New" panose="02070309020205020404" pitchFamily="49" charset="0"/>
                </a:rPr>
                <a:t>add </a:t>
              </a:r>
              <a:r>
                <a:rPr lang="en-US" sz="1600" b="1" dirty="0" err="1">
                  <a:solidFill>
                    <a:schemeClr val="accent5"/>
                  </a:solidFill>
                  <a:latin typeface="Courier New" panose="02070309020205020404" pitchFamily="49" charset="0"/>
                  <a:cs typeface="Courier New" panose="02070309020205020404" pitchFamily="49" charset="0"/>
                </a:rPr>
                <a:t>fp</a:t>
              </a:r>
              <a:r>
                <a:rPr lang="en-US" sz="1600" b="1" dirty="0">
                  <a:solidFill>
                    <a:schemeClr val="accent5"/>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sp</a:t>
              </a:r>
              <a:r>
                <a:rPr lang="en-US" sz="1600" b="1" dirty="0">
                  <a:solidFill>
                    <a:schemeClr val="accent5"/>
                  </a:solidFill>
                  <a:latin typeface="Courier New" panose="02070309020205020404" pitchFamily="49" charset="0"/>
                  <a:cs typeface="Courier New" panose="02070309020205020404" pitchFamily="49" charset="0"/>
                </a:rPr>
                <a:t>, FP_OFF</a:t>
              </a:r>
              <a:endParaRPr lang="en-US" sz="1600" dirty="0">
                <a:solidFill>
                  <a:schemeClr val="accent5"/>
                </a:solidFill>
              </a:endParaRPr>
            </a:p>
          </p:txBody>
        </p:sp>
        <p:sp>
          <p:nvSpPr>
            <p:cNvPr id="26" name="TextBox 25">
              <a:extLst>
                <a:ext uri="{FF2B5EF4-FFF2-40B4-BE49-F238E27FC236}">
                  <a16:creationId xmlns:a16="http://schemas.microsoft.com/office/drawing/2014/main" id="{EDAA330E-8E10-B544-87DB-299D50E42525}"/>
                </a:ext>
              </a:extLst>
            </p:cNvPr>
            <p:cNvSpPr txBox="1"/>
            <p:nvPr/>
          </p:nvSpPr>
          <p:spPr>
            <a:xfrm>
              <a:off x="10148028" y="3396011"/>
              <a:ext cx="1293744" cy="584775"/>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fp</a:t>
              </a:r>
              <a:r>
                <a:rPr lang="en-US" sz="1600" dirty="0"/>
                <a:t> = </a:t>
              </a:r>
              <a:r>
                <a:rPr lang="en-US" sz="1600" dirty="0" err="1"/>
                <a:t>sp</a:t>
              </a:r>
              <a:r>
                <a:rPr lang="en-US" sz="1600" dirty="0"/>
                <a:t> + 20 bytes </a:t>
              </a:r>
            </a:p>
          </p:txBody>
        </p:sp>
        <p:sp>
          <p:nvSpPr>
            <p:cNvPr id="27" name="Left Arrow 26">
              <a:extLst>
                <a:ext uri="{FF2B5EF4-FFF2-40B4-BE49-F238E27FC236}">
                  <a16:creationId xmlns:a16="http://schemas.microsoft.com/office/drawing/2014/main" id="{3C286B68-9127-CD41-8B4B-E0B52F7517F7}"/>
                </a:ext>
              </a:extLst>
            </p:cNvPr>
            <p:cNvSpPr/>
            <p:nvPr/>
          </p:nvSpPr>
          <p:spPr>
            <a:xfrm>
              <a:off x="9472632" y="3493682"/>
              <a:ext cx="675396"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E9CDE53-7DD3-2147-9806-F2039E2DD158}"/>
                </a:ext>
              </a:extLst>
            </p:cNvPr>
            <p:cNvSpPr/>
            <p:nvPr/>
          </p:nvSpPr>
          <p:spPr>
            <a:xfrm>
              <a:off x="8096822" y="394117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r7</a:t>
              </a:r>
            </a:p>
          </p:txBody>
        </p:sp>
        <p:sp>
          <p:nvSpPr>
            <p:cNvPr id="29" name="Rectangle 28">
              <a:extLst>
                <a:ext uri="{FF2B5EF4-FFF2-40B4-BE49-F238E27FC236}">
                  <a16:creationId xmlns:a16="http://schemas.microsoft.com/office/drawing/2014/main" id="{DD398EE9-4D70-D84C-AA23-0C1F5FAC78D7}"/>
                </a:ext>
              </a:extLst>
            </p:cNvPr>
            <p:cNvSpPr/>
            <p:nvPr/>
          </p:nvSpPr>
          <p:spPr>
            <a:xfrm>
              <a:off x="8096822" y="42694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r6</a:t>
              </a:r>
            </a:p>
          </p:txBody>
        </p:sp>
        <p:sp>
          <p:nvSpPr>
            <p:cNvPr id="31" name="Up-Down Arrow 30">
              <a:extLst>
                <a:ext uri="{FF2B5EF4-FFF2-40B4-BE49-F238E27FC236}">
                  <a16:creationId xmlns:a16="http://schemas.microsoft.com/office/drawing/2014/main" id="{9BC90C30-16FE-E04F-AD20-D9E6E9207A35}"/>
                </a:ext>
              </a:extLst>
            </p:cNvPr>
            <p:cNvSpPr/>
            <p:nvPr/>
          </p:nvSpPr>
          <p:spPr>
            <a:xfrm>
              <a:off x="9604705" y="3606260"/>
              <a:ext cx="147542" cy="1538898"/>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ounded Rectangle 31">
            <a:extLst>
              <a:ext uri="{FF2B5EF4-FFF2-40B4-BE49-F238E27FC236}">
                <a16:creationId xmlns:a16="http://schemas.microsoft.com/office/drawing/2014/main" id="{AC958CEF-C647-DA48-9701-E66CC6D610B2}"/>
              </a:ext>
            </a:extLst>
          </p:cNvPr>
          <p:cNvSpPr/>
          <p:nvPr/>
        </p:nvSpPr>
        <p:spPr bwMode="auto">
          <a:xfrm>
            <a:off x="79661" y="664350"/>
            <a:ext cx="4658837"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urier New" panose="02070309020205020404" pitchFamily="49" charset="0"/>
                <a:cs typeface="Courier New" panose="02070309020205020404" pitchFamily="49" charset="0"/>
              </a:rPr>
              <a:t>     </a:t>
            </a:r>
            <a:r>
              <a:rPr lang="en-US" dirty="0">
                <a:latin typeface="Consolas" panose="020B0609020204030204" pitchFamily="49" charset="0"/>
                <a:cs typeface="Consolas" panose="020B0609020204030204" pitchFamily="49" charset="0"/>
              </a:rPr>
              <a:t>// other code </a:t>
            </a:r>
            <a:r>
              <a:rPr lang="en-US" dirty="0" err="1">
                <a:latin typeface="Consolas" panose="020B0609020204030204" pitchFamily="49" charset="0"/>
                <a:cs typeface="Consolas" panose="020B0609020204030204" pitchFamily="49" charset="0"/>
              </a:rPr>
              <a:t>etc</a:t>
            </a:r>
            <a:r>
              <a:rPr lang="en-US" dirty="0">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equ</a:t>
            </a:r>
            <a:r>
              <a:rPr lang="en-US" dirty="0">
                <a:solidFill>
                  <a:srgbClr val="FF0000"/>
                </a:solidFill>
                <a:latin typeface="Consolas" panose="020B0609020204030204" pitchFamily="49" charset="0"/>
                <a:cs typeface="Consolas" panose="020B0609020204030204" pitchFamily="49" charset="0"/>
              </a:rPr>
              <a:t>    FP_OFF,  20      </a:t>
            </a:r>
          </a:p>
          <a:p>
            <a:r>
              <a:rPr lang="en-US" dirty="0">
                <a:latin typeface="Consolas" panose="020B0609020204030204" pitchFamily="49" charset="0"/>
                <a:cs typeface="Consolas" panose="020B0609020204030204" pitchFamily="49" charset="0"/>
              </a:rPr>
              <a:t>main:</a:t>
            </a:r>
          </a:p>
          <a:p>
            <a:r>
              <a:rPr lang="en-US" dirty="0">
                <a:latin typeface="Consolas" panose="020B0609020204030204" pitchFamily="49" charset="0"/>
                <a:cs typeface="Consolas" panose="020B0609020204030204" pitchFamily="49" charset="0"/>
              </a:rPr>
              <a:t>      push    </a:t>
            </a:r>
            <a:r>
              <a:rPr lang="en-US" dirty="0">
                <a:solidFill>
                  <a:srgbClr val="F3753F"/>
                </a:solidFill>
                <a:latin typeface="Consolas" panose="020B0609020204030204" pitchFamily="49" charset="0"/>
                <a:cs typeface="Consolas" panose="020B0609020204030204" pitchFamily="49" charset="0"/>
              </a:rPr>
              <a:t>{r4-r7, </a:t>
            </a:r>
            <a:r>
              <a:rPr lang="en-US" dirty="0" err="1">
                <a:solidFill>
                  <a:srgbClr val="F3753F"/>
                </a:solidFill>
                <a:latin typeface="Consolas" panose="020B0609020204030204" pitchFamily="49" charset="0"/>
                <a:cs typeface="Consolas" panose="020B0609020204030204" pitchFamily="49" charset="0"/>
              </a:rPr>
              <a:t>fp</a:t>
            </a:r>
            <a:r>
              <a:rPr lang="en-US" dirty="0">
                <a:solidFill>
                  <a:srgbClr val="F3753F"/>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lr</a:t>
            </a:r>
            <a:r>
              <a:rPr lang="en-US" dirty="0">
                <a:solidFill>
                  <a:srgbClr val="F3753F"/>
                </a:solidFill>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add     </a:t>
            </a:r>
            <a:r>
              <a:rPr lang="en-US" dirty="0" err="1">
                <a:solidFill>
                  <a:schemeClr val="accent5"/>
                </a:solidFill>
                <a:latin typeface="Consolas" panose="020B0609020204030204" pitchFamily="49" charset="0"/>
                <a:cs typeface="Consolas" panose="020B0609020204030204" pitchFamily="49" charset="0"/>
              </a:rPr>
              <a:t>fp</a:t>
            </a:r>
            <a:r>
              <a:rPr lang="en-US" dirty="0">
                <a:solidFill>
                  <a:schemeClr val="accent5"/>
                </a:solidFill>
                <a:latin typeface="Consolas" panose="020B0609020204030204" pitchFamily="49" charset="0"/>
                <a:cs typeface="Consolas" panose="020B0609020204030204" pitchFamily="49" charset="0"/>
              </a:rPr>
              <a:t>, </a:t>
            </a:r>
            <a:r>
              <a:rPr lang="en-US" dirty="0" err="1">
                <a:solidFill>
                  <a:schemeClr val="accent5"/>
                </a:solidFill>
                <a:latin typeface="Consolas" panose="020B0609020204030204" pitchFamily="49" charset="0"/>
                <a:cs typeface="Consolas" panose="020B0609020204030204" pitchFamily="49" charset="0"/>
              </a:rPr>
              <a:t>sp</a:t>
            </a:r>
            <a:r>
              <a:rPr lang="en-US" dirty="0">
                <a:solidFill>
                  <a:schemeClr val="accent5"/>
                </a:solidFill>
                <a:latin typeface="Consolas" panose="020B0609020204030204" pitchFamily="49" charset="0"/>
                <a:cs typeface="Consolas" panose="020B0609020204030204" pitchFamily="49" charset="0"/>
              </a:rPr>
              <a:t>, FP_OFF</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sub     </a:t>
            </a:r>
            <a:r>
              <a:rPr lang="en-US" dirty="0" err="1">
                <a:solidFill>
                  <a:srgbClr val="00B050"/>
                </a:solidFill>
                <a:latin typeface="Consolas" panose="020B0609020204030204" pitchFamily="49" charset="0"/>
                <a:cs typeface="Consolas" panose="020B0609020204030204" pitchFamily="49" charset="0"/>
              </a:rPr>
              <a:t>sp</a:t>
            </a:r>
            <a:r>
              <a:rPr lang="en-US" dirty="0">
                <a:solidFill>
                  <a:srgbClr val="00B050"/>
                </a:solidFill>
                <a:latin typeface="Consolas" panose="020B0609020204030204" pitchFamily="49" charset="0"/>
                <a:cs typeface="Consolas" panose="020B0609020204030204" pitchFamily="49" charset="0"/>
              </a:rPr>
              <a:t>, </a:t>
            </a:r>
            <a:r>
              <a:rPr lang="en-US" dirty="0" err="1">
                <a:solidFill>
                  <a:srgbClr val="00B050"/>
                </a:solidFill>
                <a:latin typeface="Consolas" panose="020B0609020204030204" pitchFamily="49" charset="0"/>
                <a:cs typeface="Consolas" panose="020B0609020204030204" pitchFamily="49" charset="0"/>
              </a:rPr>
              <a:t>fp</a:t>
            </a:r>
            <a:r>
              <a:rPr lang="en-US" dirty="0">
                <a:solidFill>
                  <a:srgbClr val="00B050"/>
                </a:solidFill>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pop     </a:t>
            </a:r>
            <a:r>
              <a:rPr lang="en-US" dirty="0">
                <a:solidFill>
                  <a:srgbClr val="F3753F"/>
                </a:solidFill>
                <a:latin typeface="Consolas" panose="020B0609020204030204" pitchFamily="49" charset="0"/>
                <a:cs typeface="Consolas" panose="020B0609020204030204" pitchFamily="49" charset="0"/>
              </a:rPr>
              <a:t>{r4-r7, </a:t>
            </a:r>
            <a:r>
              <a:rPr lang="en-US" dirty="0" err="1">
                <a:solidFill>
                  <a:srgbClr val="F3753F"/>
                </a:solidFill>
                <a:latin typeface="Consolas" panose="020B0609020204030204" pitchFamily="49" charset="0"/>
                <a:cs typeface="Consolas" panose="020B0609020204030204" pitchFamily="49" charset="0"/>
              </a:rPr>
              <a:t>fp</a:t>
            </a:r>
            <a:r>
              <a:rPr lang="en-US" dirty="0">
                <a:solidFill>
                  <a:srgbClr val="F3753F"/>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lr</a:t>
            </a:r>
            <a:r>
              <a:rPr lang="en-US" dirty="0">
                <a:solidFill>
                  <a:srgbClr val="F3753F"/>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graphicFrame>
        <p:nvGraphicFramePr>
          <p:cNvPr id="36" name="Content Placeholder 32">
            <a:extLst>
              <a:ext uri="{FF2B5EF4-FFF2-40B4-BE49-F238E27FC236}">
                <a16:creationId xmlns:a16="http://schemas.microsoft.com/office/drawing/2014/main" id="{BB22691C-016D-B445-90B0-B8246F2894DA}"/>
              </a:ext>
            </a:extLst>
          </p:cNvPr>
          <p:cNvGraphicFramePr>
            <a:graphicFrameLocks/>
          </p:cNvGraphicFramePr>
          <p:nvPr/>
        </p:nvGraphicFramePr>
        <p:xfrm>
          <a:off x="460917" y="3537401"/>
          <a:ext cx="3386478" cy="3261360"/>
        </p:xfrm>
        <a:graphic>
          <a:graphicData uri="http://schemas.openxmlformats.org/drawingml/2006/table">
            <a:tbl>
              <a:tblPr firstRow="1" bandRow="1">
                <a:tableStyleId>{5A111915-BE36-4E01-A7E5-04B1672EAD32}</a:tableStyleId>
              </a:tblPr>
              <a:tblGrid>
                <a:gridCol w="1272554">
                  <a:extLst>
                    <a:ext uri="{9D8B030D-6E8A-4147-A177-3AD203B41FA5}">
                      <a16:colId xmlns:a16="http://schemas.microsoft.com/office/drawing/2014/main" val="3740377692"/>
                    </a:ext>
                  </a:extLst>
                </a:gridCol>
                <a:gridCol w="2113924">
                  <a:extLst>
                    <a:ext uri="{9D8B030D-6E8A-4147-A177-3AD203B41FA5}">
                      <a16:colId xmlns:a16="http://schemas.microsoft.com/office/drawing/2014/main" val="2317977396"/>
                    </a:ext>
                  </a:extLst>
                </a:gridCol>
              </a:tblGrid>
              <a:tr h="302596">
                <a:tc>
                  <a:txBody>
                    <a:bodyPr/>
                    <a:lstStyle/>
                    <a:p>
                      <a:pPr algn="ctr"/>
                      <a:r>
                        <a:rPr lang="en-US" sz="1600" dirty="0"/>
                        <a:t># regs saved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alpha val="80000"/>
                      </a:srgbClr>
                    </a:solidFill>
                  </a:tcPr>
                </a:tc>
                <a:tc>
                  <a:txBody>
                    <a:bodyPr/>
                    <a:lstStyle/>
                    <a:p>
                      <a:pPr algn="ctr"/>
                      <a:r>
                        <a:rPr lang="en-US" sz="1600" dirty="0"/>
                        <a:t>FP_OFF</a:t>
                      </a:r>
                    </a:p>
                    <a:p>
                      <a:pPr algn="ctr"/>
                      <a:r>
                        <a:rPr lang="en-US" sz="1600" dirty="0"/>
                        <a:t>in Bytes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alpha val="80000"/>
                      </a:srgbClr>
                    </a:solidFill>
                  </a:tcPr>
                </a:tc>
                <a:extLst>
                  <a:ext uri="{0D108BD9-81ED-4DB2-BD59-A6C34878D82A}">
                    <a16:rowId xmlns:a16="http://schemas.microsoft.com/office/drawing/2014/main" val="2345454755"/>
                  </a:ext>
                </a:extLst>
              </a:tr>
              <a:tr h="302596">
                <a:tc>
                  <a:txBody>
                    <a:bodyPr/>
                    <a:lstStyle/>
                    <a:p>
                      <a:pPr algn="ctr"/>
                      <a:r>
                        <a:rPr lang="en-US" sz="1600" dirty="0">
                          <a:solidFill>
                            <a:schemeClr val="accent6"/>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300593945"/>
                  </a:ext>
                </a:extLst>
              </a:tr>
              <a:tr h="302596">
                <a:tc>
                  <a:txBody>
                    <a:bodyPr/>
                    <a:lstStyle/>
                    <a:p>
                      <a:pPr algn="ctr"/>
                      <a:r>
                        <a:rPr lang="en-US" sz="1600" dirty="0">
                          <a:solidFill>
                            <a:schemeClr val="accent6"/>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2064497892"/>
                  </a:ext>
                </a:extLst>
              </a:tr>
              <a:tr h="302596">
                <a:tc>
                  <a:txBody>
                    <a:bodyPr/>
                    <a:lstStyle/>
                    <a:p>
                      <a:pPr algn="ctr"/>
                      <a:r>
                        <a:rPr lang="en-US" sz="1600" dirty="0">
                          <a:solidFill>
                            <a:schemeClr val="accent6"/>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958176719"/>
                  </a:ext>
                </a:extLst>
              </a:tr>
              <a:tr h="302596">
                <a:tc>
                  <a:txBody>
                    <a:bodyPr/>
                    <a:lstStyle/>
                    <a:p>
                      <a:pPr algn="ctr"/>
                      <a:r>
                        <a:rPr lang="en-US" sz="1600" dirty="0">
                          <a:solidFill>
                            <a:schemeClr val="accent6"/>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1791474434"/>
                  </a:ext>
                </a:extLst>
              </a:tr>
              <a:tr h="302596">
                <a:tc>
                  <a:txBody>
                    <a:bodyPr/>
                    <a:lstStyle/>
                    <a:p>
                      <a:pPr algn="ctr"/>
                      <a:r>
                        <a:rPr lang="en-US" sz="1600" dirty="0">
                          <a:solidFill>
                            <a:schemeClr val="accent6"/>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04545271"/>
                  </a:ext>
                </a:extLst>
              </a:tr>
              <a:tr h="302596">
                <a:tc>
                  <a:txBody>
                    <a:bodyPr/>
                    <a:lstStyle/>
                    <a:p>
                      <a:pPr algn="ctr"/>
                      <a:r>
                        <a:rPr lang="en-US" sz="1600" dirty="0">
                          <a:solidFill>
                            <a:schemeClr val="accent6"/>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182360813"/>
                  </a:ext>
                </a:extLst>
              </a:tr>
              <a:tr h="302596">
                <a:tc>
                  <a:txBody>
                    <a:bodyPr/>
                    <a:lstStyle/>
                    <a:p>
                      <a:pPr algn="ctr"/>
                      <a:r>
                        <a:rPr lang="en-US" sz="1600" dirty="0">
                          <a:solidFill>
                            <a:schemeClr val="accent6"/>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23953300"/>
                  </a:ext>
                </a:extLst>
              </a:tr>
              <a:tr h="302596">
                <a:tc>
                  <a:txBody>
                    <a:bodyPr/>
                    <a:lstStyle/>
                    <a:p>
                      <a:pPr algn="ctr"/>
                      <a:r>
                        <a:rPr lang="en-US" sz="1600" dirty="0">
                          <a:solidFill>
                            <a:schemeClr val="accent6"/>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3553169727"/>
                  </a:ext>
                </a:extLst>
              </a:tr>
            </a:tbl>
          </a:graphicData>
        </a:graphic>
      </p:graphicFrame>
      <p:grpSp>
        <p:nvGrpSpPr>
          <p:cNvPr id="33" name="Group 32">
            <a:extLst>
              <a:ext uri="{FF2B5EF4-FFF2-40B4-BE49-F238E27FC236}">
                <a16:creationId xmlns:a16="http://schemas.microsoft.com/office/drawing/2014/main" id="{37E78FC1-EF7C-1C40-99DA-6A0541D96039}"/>
              </a:ext>
            </a:extLst>
          </p:cNvPr>
          <p:cNvGrpSpPr/>
          <p:nvPr/>
        </p:nvGrpSpPr>
        <p:grpSpPr>
          <a:xfrm>
            <a:off x="3986761" y="1033864"/>
            <a:ext cx="2723134" cy="1108119"/>
            <a:chOff x="9538831" y="4730399"/>
            <a:chExt cx="2723134" cy="1108119"/>
          </a:xfrm>
        </p:grpSpPr>
        <p:sp>
          <p:nvSpPr>
            <p:cNvPr id="34" name="TextBox 33">
              <a:extLst>
                <a:ext uri="{FF2B5EF4-FFF2-40B4-BE49-F238E27FC236}">
                  <a16:creationId xmlns:a16="http://schemas.microsoft.com/office/drawing/2014/main" id="{A4786F0D-6342-7F4E-8F72-64D1B9AC5D63}"/>
                </a:ext>
              </a:extLst>
            </p:cNvPr>
            <p:cNvSpPr txBox="1"/>
            <p:nvPr/>
          </p:nvSpPr>
          <p:spPr>
            <a:xfrm>
              <a:off x="10337582" y="4730399"/>
              <a:ext cx="1924383" cy="923330"/>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dirty="0"/>
                <a:t>always at top of function saves regs and </a:t>
              </a:r>
              <a:r>
                <a:rPr lang="en-US" dirty="0">
                  <a:solidFill>
                    <a:srgbClr val="FF0000"/>
                  </a:solidFill>
                </a:rPr>
                <a:t>sets </a:t>
              </a:r>
              <a:r>
                <a:rPr lang="en-US" dirty="0" err="1">
                  <a:solidFill>
                    <a:srgbClr val="FF0000"/>
                  </a:solidFill>
                </a:rPr>
                <a:t>fp</a:t>
              </a:r>
              <a:endParaRPr lang="en-US" dirty="0">
                <a:solidFill>
                  <a:srgbClr val="FF0000"/>
                </a:solidFill>
              </a:endParaRPr>
            </a:p>
          </p:txBody>
        </p:sp>
        <p:sp>
          <p:nvSpPr>
            <p:cNvPr id="37" name="Right Brace 36">
              <a:extLst>
                <a:ext uri="{FF2B5EF4-FFF2-40B4-BE49-F238E27FC236}">
                  <a16:creationId xmlns:a16="http://schemas.microsoft.com/office/drawing/2014/main" id="{91527B39-B32E-F947-9C9A-CCC54AD7A9E7}"/>
                </a:ext>
              </a:extLst>
            </p:cNvPr>
            <p:cNvSpPr/>
            <p:nvPr/>
          </p:nvSpPr>
          <p:spPr>
            <a:xfrm>
              <a:off x="9538831" y="5236427"/>
              <a:ext cx="402970" cy="60209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 name="Left Arrow 37">
              <a:extLst>
                <a:ext uri="{FF2B5EF4-FFF2-40B4-BE49-F238E27FC236}">
                  <a16:creationId xmlns:a16="http://schemas.microsoft.com/office/drawing/2014/main" id="{80F1BD7E-A448-A54E-A8E7-978857F909C8}"/>
                </a:ext>
              </a:extLst>
            </p:cNvPr>
            <p:cNvSpPr/>
            <p:nvPr/>
          </p:nvSpPr>
          <p:spPr>
            <a:xfrm>
              <a:off x="9861509" y="5446525"/>
              <a:ext cx="43337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C8F3A1C5-C0E1-D541-92B9-C8D75685086D}"/>
              </a:ext>
            </a:extLst>
          </p:cNvPr>
          <p:cNvGrpSpPr/>
          <p:nvPr/>
        </p:nvGrpSpPr>
        <p:grpSpPr>
          <a:xfrm>
            <a:off x="4034257" y="2310848"/>
            <a:ext cx="3062644" cy="923330"/>
            <a:chOff x="9544330" y="5761734"/>
            <a:chExt cx="3062644" cy="923330"/>
          </a:xfrm>
        </p:grpSpPr>
        <p:sp>
          <p:nvSpPr>
            <p:cNvPr id="40" name="TextBox 39">
              <a:extLst>
                <a:ext uri="{FF2B5EF4-FFF2-40B4-BE49-F238E27FC236}">
                  <a16:creationId xmlns:a16="http://schemas.microsoft.com/office/drawing/2014/main" id="{63A74AD4-95A8-764F-8710-D0458D381FCF}"/>
                </a:ext>
              </a:extLst>
            </p:cNvPr>
            <p:cNvSpPr txBox="1"/>
            <p:nvPr/>
          </p:nvSpPr>
          <p:spPr>
            <a:xfrm>
              <a:off x="10306255" y="5761734"/>
              <a:ext cx="2300719" cy="923330"/>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dirty="0"/>
                <a:t>always at bottom of function </a:t>
              </a:r>
              <a:r>
                <a:rPr lang="en-US" dirty="0">
                  <a:solidFill>
                    <a:srgbClr val="FF0000"/>
                  </a:solidFill>
                </a:rPr>
                <a:t>restores regs including the </a:t>
              </a:r>
              <a:r>
                <a:rPr lang="en-US" dirty="0" err="1">
                  <a:solidFill>
                    <a:srgbClr val="FF0000"/>
                  </a:solidFill>
                </a:rPr>
                <a:t>sp</a:t>
              </a:r>
              <a:endParaRPr lang="en-US" dirty="0">
                <a:solidFill>
                  <a:srgbClr val="FF0000"/>
                </a:solidFill>
              </a:endParaRPr>
            </a:p>
          </p:txBody>
        </p:sp>
        <p:sp>
          <p:nvSpPr>
            <p:cNvPr id="41" name="Right Brace 40">
              <a:extLst>
                <a:ext uri="{FF2B5EF4-FFF2-40B4-BE49-F238E27FC236}">
                  <a16:creationId xmlns:a16="http://schemas.microsoft.com/office/drawing/2014/main" id="{237E87FC-B617-D043-9B50-1AB8AA549C19}"/>
                </a:ext>
              </a:extLst>
            </p:cNvPr>
            <p:cNvSpPr/>
            <p:nvPr/>
          </p:nvSpPr>
          <p:spPr>
            <a:xfrm>
              <a:off x="9544330" y="5930750"/>
              <a:ext cx="377562" cy="46648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Left Arrow 41">
              <a:extLst>
                <a:ext uri="{FF2B5EF4-FFF2-40B4-BE49-F238E27FC236}">
                  <a16:creationId xmlns:a16="http://schemas.microsoft.com/office/drawing/2014/main" id="{D5BD8713-5CFA-AC45-88C0-54995C06F442}"/>
                </a:ext>
              </a:extLst>
            </p:cNvPr>
            <p:cNvSpPr/>
            <p:nvPr/>
          </p:nvSpPr>
          <p:spPr>
            <a:xfrm>
              <a:off x="9919584" y="6089306"/>
              <a:ext cx="377562"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BE47489A-2760-1845-A813-DA0136D88EE0}"/>
              </a:ext>
            </a:extLst>
          </p:cNvPr>
          <p:cNvGrpSpPr/>
          <p:nvPr/>
        </p:nvGrpSpPr>
        <p:grpSpPr>
          <a:xfrm>
            <a:off x="7315200" y="1337084"/>
            <a:ext cx="1395967" cy="1897094"/>
            <a:chOff x="1382473" y="2732659"/>
            <a:chExt cx="1395967" cy="1897094"/>
          </a:xfrm>
        </p:grpSpPr>
        <p:sp>
          <p:nvSpPr>
            <p:cNvPr id="44" name="Right Brace 43">
              <a:extLst>
                <a:ext uri="{FF2B5EF4-FFF2-40B4-BE49-F238E27FC236}">
                  <a16:creationId xmlns:a16="http://schemas.microsoft.com/office/drawing/2014/main" id="{C0EDD95D-C953-2D40-9429-6341C18FA0C3}"/>
                </a:ext>
              </a:extLst>
            </p:cNvPr>
            <p:cNvSpPr/>
            <p:nvPr/>
          </p:nvSpPr>
          <p:spPr>
            <a:xfrm rot="10800000">
              <a:off x="2494384" y="2732659"/>
              <a:ext cx="284056" cy="1897094"/>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FE895B70-A5B3-6C4B-B4BE-4827FCE051BB}"/>
                </a:ext>
              </a:extLst>
            </p:cNvPr>
            <p:cNvSpPr txBox="1"/>
            <p:nvPr/>
          </p:nvSpPr>
          <p:spPr>
            <a:xfrm>
              <a:off x="1382473" y="3366627"/>
              <a:ext cx="1099669" cy="830997"/>
            </a:xfrm>
            <a:prstGeom prst="rect">
              <a:avLst/>
            </a:prstGeom>
            <a:solidFill>
              <a:schemeClr val="accent4">
                <a:lumMod val="20000"/>
                <a:lumOff val="80000"/>
              </a:schemeClr>
            </a:solidFill>
            <a:ln>
              <a:solidFill>
                <a:schemeClr val="accent5"/>
              </a:solidFill>
            </a:ln>
          </p:spPr>
          <p:txBody>
            <a:bodyPr wrap="square" rtlCol="0">
              <a:spAutoFit/>
            </a:bodyPr>
            <a:lstStyle/>
            <a:p>
              <a:pPr algn="r"/>
              <a:r>
                <a:rPr lang="en-US" sz="1600" b="1" dirty="0"/>
                <a:t>Function </a:t>
              </a:r>
              <a:r>
                <a:rPr lang="en-US" sz="1600" b="1" dirty="0">
                  <a:solidFill>
                    <a:srgbClr val="0070C0"/>
                  </a:solidFill>
                </a:rPr>
                <a:t>Stack Frame</a:t>
              </a:r>
              <a:endParaRPr lang="en-US" sz="1600" dirty="0">
                <a:solidFill>
                  <a:srgbClr val="0070C0"/>
                </a:solidFill>
              </a:endParaRPr>
            </a:p>
          </p:txBody>
        </p:sp>
      </p:grpSp>
      <p:sp>
        <p:nvSpPr>
          <p:cNvPr id="46" name="Rectangle 45">
            <a:extLst>
              <a:ext uri="{FF2B5EF4-FFF2-40B4-BE49-F238E27FC236}">
                <a16:creationId xmlns:a16="http://schemas.microsoft.com/office/drawing/2014/main" id="{D8FB7D75-D7C6-7142-BC08-FBF3ADE95123}"/>
              </a:ext>
            </a:extLst>
          </p:cNvPr>
          <p:cNvSpPr/>
          <p:nvPr/>
        </p:nvSpPr>
        <p:spPr>
          <a:xfrm rot="16200000">
            <a:off x="10065631" y="2221151"/>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63EDD9F6-91E8-6D4D-9532-C6794B5500A8}"/>
              </a:ext>
            </a:extLst>
          </p:cNvPr>
          <p:cNvGrpSpPr/>
          <p:nvPr/>
        </p:nvGrpSpPr>
        <p:grpSpPr>
          <a:xfrm>
            <a:off x="5122576" y="5458708"/>
            <a:ext cx="4846822" cy="1200329"/>
            <a:chOff x="8750327" y="6295338"/>
            <a:chExt cx="4846822" cy="1200329"/>
          </a:xfrm>
        </p:grpSpPr>
        <p:sp>
          <p:nvSpPr>
            <p:cNvPr id="4" name="TextBox 3">
              <a:extLst>
                <a:ext uri="{FF2B5EF4-FFF2-40B4-BE49-F238E27FC236}">
                  <a16:creationId xmlns:a16="http://schemas.microsoft.com/office/drawing/2014/main" id="{6CFDBAD7-8FF9-0D43-93FF-BDD5ECE851D3}"/>
                </a:ext>
              </a:extLst>
            </p:cNvPr>
            <p:cNvSpPr txBox="1"/>
            <p:nvPr/>
          </p:nvSpPr>
          <p:spPr>
            <a:xfrm>
              <a:off x="8750327" y="6295338"/>
              <a:ext cx="4846822" cy="1200329"/>
            </a:xfrm>
            <a:prstGeom prst="rect">
              <a:avLst/>
            </a:prstGeom>
            <a:noFill/>
            <a:ln w="38100">
              <a:solidFill>
                <a:srgbClr val="0070C0"/>
              </a:solidFill>
            </a:ln>
          </p:spPr>
          <p:txBody>
            <a:bodyPr wrap="square" rtlCol="0">
              <a:spAutoFit/>
            </a:bodyPr>
            <a:lstStyle/>
            <a:p>
              <a:pPr algn="r"/>
              <a:r>
                <a:rPr lang="en-US" dirty="0"/>
                <a:t>Means Caution, odd number of regs!</a:t>
              </a:r>
            </a:p>
            <a:p>
              <a:pPr algn="r"/>
              <a:r>
                <a:rPr lang="en-US" dirty="0"/>
                <a:t>      If odd number pushed, add pad to frame (later)</a:t>
              </a:r>
            </a:p>
            <a:p>
              <a:pPr algn="r"/>
              <a:r>
                <a:rPr lang="en-US" sz="1800" dirty="0">
                  <a:solidFill>
                    <a:schemeClr val="tx2"/>
                  </a:solidFill>
                  <a:cs typeface="Courier New" panose="02070309020205020404" pitchFamily="49" charset="0"/>
                </a:rPr>
                <a:t>this must always be true: </a:t>
              </a:r>
              <a:r>
                <a:rPr lang="en-US" sz="1800" dirty="0" err="1">
                  <a:solidFill>
                    <a:srgbClr val="FF0000"/>
                  </a:solidFill>
                  <a:cs typeface="Courier New" panose="02070309020205020404" pitchFamily="49" charset="0"/>
                </a:rPr>
                <a:t>sp</a:t>
              </a:r>
              <a:r>
                <a:rPr lang="en-US" sz="1800" dirty="0">
                  <a:solidFill>
                    <a:srgbClr val="FF0000"/>
                  </a:solidFill>
                  <a:cs typeface="Courier New" panose="02070309020205020404" pitchFamily="49" charset="0"/>
                </a:rPr>
                <a:t> % 8 == 0</a:t>
              </a:r>
              <a:r>
                <a:rPr lang="en-US" dirty="0"/>
                <a:t> </a:t>
              </a:r>
            </a:p>
          </p:txBody>
        </p:sp>
        <p:sp>
          <p:nvSpPr>
            <p:cNvPr id="5" name="Rectangle 4">
              <a:extLst>
                <a:ext uri="{FF2B5EF4-FFF2-40B4-BE49-F238E27FC236}">
                  <a16:creationId xmlns:a16="http://schemas.microsoft.com/office/drawing/2014/main" id="{5D200B6E-5044-1144-B394-6E9491FF8F6C}"/>
                </a:ext>
              </a:extLst>
            </p:cNvPr>
            <p:cNvSpPr/>
            <p:nvPr/>
          </p:nvSpPr>
          <p:spPr>
            <a:xfrm>
              <a:off x="8922864" y="6342022"/>
              <a:ext cx="509451" cy="275965"/>
            </a:xfrm>
            <a:prstGeom prst="rect">
              <a:avLst/>
            </a:prstGeom>
            <a:pattFill prst="wdDnDiag">
              <a:fgClr>
                <a:srgbClr val="92D05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TextBox 46">
            <a:extLst>
              <a:ext uri="{FF2B5EF4-FFF2-40B4-BE49-F238E27FC236}">
                <a16:creationId xmlns:a16="http://schemas.microsoft.com/office/drawing/2014/main" id="{717CC47C-F379-F949-9A0E-9E8FA57112D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93231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46" grpId="0"/>
      <p:bldP spid="47" grpId="0"/>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Theme1">
  <a:themeElements>
    <a:clrScheme name="Custom 3">
      <a:dk1>
        <a:srgbClr val="6B767D"/>
      </a:dk1>
      <a:lt1>
        <a:srgbClr val="FFFFFF"/>
      </a:lt1>
      <a:dk2>
        <a:srgbClr val="384851"/>
      </a:dk2>
      <a:lt2>
        <a:srgbClr val="E7E6E6"/>
      </a:lt2>
      <a:accent1>
        <a:srgbClr val="007CD5"/>
      </a:accent1>
      <a:accent2>
        <a:srgbClr val="384851"/>
      </a:accent2>
      <a:accent3>
        <a:srgbClr val="00B2B1"/>
      </a:accent3>
      <a:accent4>
        <a:srgbClr val="FEC64D"/>
      </a:accent4>
      <a:accent5>
        <a:srgbClr val="0098C9"/>
      </a:accent5>
      <a:accent6>
        <a:srgbClr val="000000"/>
      </a:accent6>
      <a:hlink>
        <a:srgbClr val="000000"/>
      </a:hlink>
      <a:folHlink>
        <a:srgbClr val="6B76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radata PPT Template 1018" id="{EE612F73-3E02-9F48-B8B0-975331B1AC45}" vid="{3E1481C8-D4F0-9A4A-AD9B-9994492B8A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67090</TotalTime>
  <Words>17308</Words>
  <Application>Microsoft Macintosh PowerPoint</Application>
  <PresentationFormat>Widescreen</PresentationFormat>
  <Paragraphs>3954</Paragraphs>
  <Slides>117</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117</vt:i4>
      </vt:variant>
    </vt:vector>
  </HeadingPairs>
  <TitlesOfParts>
    <vt:vector size="128" baseType="lpstr">
      <vt:lpstr>Arial</vt:lpstr>
      <vt:lpstr>Arial Regular</vt:lpstr>
      <vt:lpstr>Calibri</vt:lpstr>
      <vt:lpstr>Consolas</vt:lpstr>
      <vt:lpstr>Courier</vt:lpstr>
      <vt:lpstr>Courier New</vt:lpstr>
      <vt:lpstr>Menlo</vt:lpstr>
      <vt:lpstr>Roboto Regular</vt:lpstr>
      <vt:lpstr>Source Sans Pro</vt:lpstr>
      <vt:lpstr>Times New Roman</vt:lpstr>
      <vt:lpstr>Theme1</vt:lpstr>
      <vt:lpstr>PowerPoint Presentation</vt:lpstr>
      <vt:lpstr>Memory Data Alignment</vt:lpstr>
      <vt:lpstr>Byte Ordering of Numbers In Memory: Endianness</vt:lpstr>
      <vt:lpstr>Byte Ordering Example</vt:lpstr>
      <vt:lpstr>Byte Addressable Memory Shown as 32-bit words</vt:lpstr>
      <vt:lpstr>Load/Store: Register Base Addressing</vt:lpstr>
      <vt:lpstr>LDR/STR – Base Register + Immediate Offset Addressing</vt:lpstr>
      <vt:lpstr>ldr/str Register Base and Register + Immediate Offset Addressing </vt:lpstr>
      <vt:lpstr>Example Base Register Addressing Load – Modify – Store</vt:lpstr>
      <vt:lpstr>Loading and Storing: Variations List</vt:lpstr>
      <vt:lpstr>Loading 32-bit Registers From Memory Variables &lt; 32-Bits Wide</vt:lpstr>
      <vt:lpstr>Load a Byte, Half-word, Word</vt:lpstr>
      <vt:lpstr>Signed Load a Byte, Half-word, Word</vt:lpstr>
      <vt:lpstr>Signed Load a Byte, Half-word, Word</vt:lpstr>
      <vt:lpstr>Storing 32-bit Registers To Memory 8-bit, 16-bit, 32-bit</vt:lpstr>
      <vt:lpstr>Store a Byte, Half-word, Word</vt:lpstr>
      <vt:lpstr>ldr/str Base Register + Register Offset Addressing </vt:lpstr>
      <vt:lpstr>Reference: Addressing Mode Summary for use in CSE30</vt:lpstr>
      <vt:lpstr>Array addressing with ldr/str</vt:lpstr>
      <vt:lpstr>ldr/str practice - 1</vt:lpstr>
      <vt:lpstr>ldr/str practice - 2</vt:lpstr>
      <vt:lpstr>ldr/str practice - 3</vt:lpstr>
      <vt:lpstr>ldr/str practice - 4</vt:lpstr>
      <vt:lpstr>PA8 Assembly Functions</vt:lpstr>
      <vt:lpstr>PowerPoint Presentation</vt:lpstr>
      <vt:lpstr>Preview: Return Value and Passing Parameters to Functions (Four parameters or less)</vt:lpstr>
      <vt:lpstr>Base Register Addressing</vt:lpstr>
      <vt:lpstr>Base Register</vt:lpstr>
      <vt:lpstr>Base Register Addressing + Immediate offset</vt:lpstr>
      <vt:lpstr>Base Register + Immediate Offset</vt:lpstr>
      <vt:lpstr>Base Register Addressing + Offset register</vt:lpstr>
      <vt:lpstr>Base Register + Offset register</vt:lpstr>
      <vt:lpstr>Base Register + Register Offset Two Buffers</vt:lpstr>
      <vt:lpstr>Assembly Source File to Executable to Linux Memory</vt:lpstr>
      <vt:lpstr>Assembly Source File Template</vt:lpstr>
      <vt:lpstr>Creating Segments, Definitions In Assembly Source</vt:lpstr>
      <vt:lpstr>Defining Static Variables: Allocation and Initialization</vt:lpstr>
      <vt:lpstr>Static Variable Alignment: Using  .align</vt:lpstr>
      <vt:lpstr>Defining Static Array Variables</vt:lpstr>
      <vt:lpstr>How to get a memory pointer into a register?</vt:lpstr>
      <vt:lpstr>Loading and using pointers in registers</vt:lpstr>
      <vt:lpstr>How to use the literal table to get a big constant into a register</vt:lpstr>
      <vt:lpstr>Preview: Simple Function Calls: An Example with printf()</vt:lpstr>
      <vt:lpstr>Preview: Simple Function Calls: An Example with fprintf()</vt:lpstr>
      <vt:lpstr>Reference: LDR/STR – Register To/From Memory Copy</vt:lpstr>
      <vt:lpstr>Function Calls, Parameters and Locals: Requirements</vt:lpstr>
      <vt:lpstr>Data Structure Review: Stack Operation</vt:lpstr>
      <vt:lpstr>Stack Segment: Support of Functions</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Function Header and Footer Assembler Directives</vt:lpstr>
      <vt:lpstr>Support For Function Calls and Function Call Return - 1</vt:lpstr>
      <vt:lpstr>Support For Function Calls and Function Call Return - 2</vt:lpstr>
      <vt:lpstr>bl and bx operation working together</vt:lpstr>
      <vt:lpstr>Preserving lr (and fp): The Foundation of a stack frame</vt:lpstr>
      <vt:lpstr>Preserving lr (and fp): The Foundation of a stack frame</vt:lpstr>
      <vt:lpstr>Minimal Stack Frame (Arm Arch32 Procedure Call Standards)</vt:lpstr>
      <vt:lpstr>Review Return Value and Passing Parameters to Functions (Four parameters or less)</vt:lpstr>
      <vt:lpstr>Argument and Return Value Requirements</vt:lpstr>
      <vt:lpstr>Preserved Registers: Protocols for Use</vt:lpstr>
      <vt:lpstr>Preserved Registers: When to Use?</vt:lpstr>
      <vt:lpstr>Preserving and Restoring Registers on the Stack Used at Function entry and exit</vt:lpstr>
      <vt:lpstr>Preserving and Restoring Registers on the Stack Function entry and Function exit</vt:lpstr>
      <vt:lpstr>push: Multiple Register Save</vt:lpstr>
      <vt:lpstr>pop: Multiple Register Restore</vt:lpstr>
      <vt:lpstr>Basic Stack Frames (Arm Arch32 Procedure Call Standards)</vt:lpstr>
      <vt:lpstr>Function Prologue and Epilogue: Minimum Stack Frame</vt:lpstr>
      <vt:lpstr>Saving/Restoring Preserved Registers At Function entry/exit</vt:lpstr>
      <vt:lpstr>Setting FP_OFF: Distance from FP to SP</vt:lpstr>
      <vt:lpstr>Why is there a sub, fp, FP_OFF ?</vt:lpstr>
      <vt:lpstr>Stack Creation Overview</vt:lpstr>
      <vt:lpstr>Extra Slides</vt:lpstr>
      <vt:lpstr>Reference: LDR/STR – Register To/From Memory Copy</vt:lpstr>
      <vt:lpstr>Data Segment Variable Alignment </vt:lpstr>
      <vt:lpstr>Literal Table (Array) each entry is a pointer to a different Label</vt:lpstr>
      <vt:lpstr>Literal Table (Array) each entry is a pointer to a different Label</vt:lpstr>
      <vt:lpstr>ARM Assembly Source File: Header</vt:lpstr>
      <vt:lpstr>ARM Assembly Source File: Header and Footer</vt:lpstr>
      <vt:lpstr>Function Header and Footer Assembler Directives</vt:lpstr>
      <vt:lpstr>Reference For PA8/9: C Stream Functions Opening Files</vt:lpstr>
      <vt:lpstr>Reference: C Stream Functions Closing Files and Usage</vt:lpstr>
      <vt:lpstr>C Stream Functions Array/block read/write</vt:lpstr>
      <vt:lpstr>C fread/fwrite Example - 1</vt:lpstr>
      <vt:lpstr>C fread/fwrite Example - 2</vt:lpstr>
      <vt:lpstr>putchar/getchar Setting up and Usage</vt:lpstr>
      <vt:lpstr>Putchar/getchar:  The while loop</vt:lpstr>
      <vt:lpstr>printing error messages in assembly</vt:lpstr>
    </vt:vector>
  </TitlesOfParts>
  <Manager/>
  <Company>Teradata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Keith Muller</dc:creator>
  <cp:keywords/>
  <dc:description/>
  <cp:lastModifiedBy>Keith Muller</cp:lastModifiedBy>
  <cp:revision>2919</cp:revision>
  <cp:lastPrinted>2022-11-10T18:36:43Z</cp:lastPrinted>
  <dcterms:created xsi:type="dcterms:W3CDTF">2018-10-05T16:35:28Z</dcterms:created>
  <dcterms:modified xsi:type="dcterms:W3CDTF">2022-11-17T18:52:30Z</dcterms:modified>
  <cp:category/>
</cp:coreProperties>
</file>