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8.xml" ContentType="application/vnd.openxmlformats-officedocument.presentationml.notesSlide+xml"/>
  <Override PartName="/ppt/tags/tag105.xml" ContentType="application/vnd.openxmlformats-officedocument.presentationml.tags+xml"/>
  <Override PartName="/ppt/notesSlides/notesSlide9.xml" ContentType="application/vnd.openxmlformats-officedocument.presentationml.notesSlide+xml"/>
  <Override PartName="/ppt/tags/tag10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05"/>
  </p:notesMasterIdLst>
  <p:handoutMasterIdLst>
    <p:handoutMasterId r:id="rId106"/>
  </p:handoutMasterIdLst>
  <p:sldIdLst>
    <p:sldId id="2740" r:id="rId2"/>
    <p:sldId id="2713" r:id="rId3"/>
    <p:sldId id="2893" r:id="rId4"/>
    <p:sldId id="2725" r:id="rId5"/>
    <p:sldId id="2753" r:id="rId6"/>
    <p:sldId id="2928" r:id="rId7"/>
    <p:sldId id="2929" r:id="rId8"/>
    <p:sldId id="2930" r:id="rId9"/>
    <p:sldId id="2975" r:id="rId10"/>
    <p:sldId id="2976" r:id="rId11"/>
    <p:sldId id="2934" r:id="rId12"/>
    <p:sldId id="2935" r:id="rId13"/>
    <p:sldId id="2758" r:id="rId14"/>
    <p:sldId id="2076" r:id="rId15"/>
    <p:sldId id="2977" r:id="rId16"/>
    <p:sldId id="2908" r:id="rId17"/>
    <p:sldId id="2923" r:id="rId18"/>
    <p:sldId id="2931" r:id="rId19"/>
    <p:sldId id="2909" r:id="rId20"/>
    <p:sldId id="447" r:id="rId21"/>
    <p:sldId id="2906" r:id="rId22"/>
    <p:sldId id="3005" r:id="rId23"/>
    <p:sldId id="2925" r:id="rId24"/>
    <p:sldId id="2936" r:id="rId25"/>
    <p:sldId id="2978" r:id="rId26"/>
    <p:sldId id="3010" r:id="rId27"/>
    <p:sldId id="3011" r:id="rId28"/>
    <p:sldId id="2947" r:id="rId29"/>
    <p:sldId id="2924" r:id="rId30"/>
    <p:sldId id="2914" r:id="rId31"/>
    <p:sldId id="2599" r:id="rId32"/>
    <p:sldId id="2637" r:id="rId33"/>
    <p:sldId id="2494" r:id="rId34"/>
    <p:sldId id="2963" r:id="rId35"/>
    <p:sldId id="544" r:id="rId36"/>
    <p:sldId id="545" r:id="rId37"/>
    <p:sldId id="546" r:id="rId38"/>
    <p:sldId id="547" r:id="rId39"/>
    <p:sldId id="548" r:id="rId40"/>
    <p:sldId id="549" r:id="rId41"/>
    <p:sldId id="551" r:id="rId42"/>
    <p:sldId id="550" r:id="rId43"/>
    <p:sldId id="552" r:id="rId44"/>
    <p:sldId id="554" r:id="rId45"/>
    <p:sldId id="555" r:id="rId46"/>
    <p:sldId id="553" r:id="rId47"/>
    <p:sldId id="557" r:id="rId48"/>
    <p:sldId id="556" r:id="rId49"/>
    <p:sldId id="559" r:id="rId50"/>
    <p:sldId id="560" r:id="rId51"/>
    <p:sldId id="561" r:id="rId52"/>
    <p:sldId id="563" r:id="rId53"/>
    <p:sldId id="565" r:id="rId54"/>
    <p:sldId id="564" r:id="rId55"/>
    <p:sldId id="569" r:id="rId56"/>
    <p:sldId id="566" r:id="rId57"/>
    <p:sldId id="571" r:id="rId58"/>
    <p:sldId id="570" r:id="rId59"/>
    <p:sldId id="573" r:id="rId60"/>
    <p:sldId id="572" r:id="rId61"/>
    <p:sldId id="574" r:id="rId62"/>
    <p:sldId id="575" r:id="rId63"/>
    <p:sldId id="576" r:id="rId64"/>
    <p:sldId id="577" r:id="rId65"/>
    <p:sldId id="578" r:id="rId66"/>
    <p:sldId id="579" r:id="rId67"/>
    <p:sldId id="2966" r:id="rId68"/>
    <p:sldId id="2529" r:id="rId69"/>
    <p:sldId id="2972" r:id="rId70"/>
    <p:sldId id="2630" r:id="rId71"/>
    <p:sldId id="2979" r:id="rId72"/>
    <p:sldId id="2965" r:id="rId73"/>
    <p:sldId id="2973" r:id="rId74"/>
    <p:sldId id="2969" r:id="rId75"/>
    <p:sldId id="2970" r:id="rId76"/>
    <p:sldId id="2158" r:id="rId77"/>
    <p:sldId id="2980" r:id="rId78"/>
    <p:sldId id="2498" r:id="rId79"/>
    <p:sldId id="2784" r:id="rId80"/>
    <p:sldId id="2501" r:id="rId81"/>
    <p:sldId id="2981" r:id="rId82"/>
    <p:sldId id="2982" r:id="rId83"/>
    <p:sldId id="2776" r:id="rId84"/>
    <p:sldId id="2500" r:id="rId85"/>
    <p:sldId id="2502" r:id="rId86"/>
    <p:sldId id="2633" r:id="rId87"/>
    <p:sldId id="2985" r:id="rId88"/>
    <p:sldId id="2984" r:id="rId89"/>
    <p:sldId id="2877" r:id="rId90"/>
    <p:sldId id="2754" r:id="rId91"/>
    <p:sldId id="2660" r:id="rId92"/>
    <p:sldId id="2974" r:id="rId93"/>
    <p:sldId id="2415" r:id="rId94"/>
    <p:sldId id="2701" r:id="rId95"/>
    <p:sldId id="2798" r:id="rId96"/>
    <p:sldId id="2471" r:id="rId97"/>
    <p:sldId id="2659" r:id="rId98"/>
    <p:sldId id="2472" r:id="rId99"/>
    <p:sldId id="2704" r:id="rId100"/>
    <p:sldId id="2705" r:id="rId101"/>
    <p:sldId id="2834" r:id="rId102"/>
    <p:sldId id="2611" r:id="rId103"/>
    <p:sldId id="3003"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5"/>
    <p:restoredTop sz="96159"/>
  </p:normalViewPr>
  <p:slideViewPr>
    <p:cSldViewPr snapToGrid="0" snapToObjects="1">
      <p:cViewPr>
        <p:scale>
          <a:sx n="116" d="100"/>
          <a:sy n="116" d="100"/>
        </p:scale>
        <p:origin x="2008" y="2816"/>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11/15/22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77</a:t>
            </a:fld>
            <a:endParaRPr lang="en-US"/>
          </a:p>
        </p:txBody>
      </p:sp>
    </p:spTree>
    <p:extLst>
      <p:ext uri="{BB962C8B-B14F-4D97-AF65-F5344CB8AC3E}">
        <p14:creationId xmlns:p14="http://schemas.microsoft.com/office/powerpoint/2010/main" val="394925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78</a:t>
            </a:fld>
            <a:endParaRPr lang="en-US"/>
          </a:p>
        </p:txBody>
      </p:sp>
    </p:spTree>
    <p:extLst>
      <p:ext uri="{BB962C8B-B14F-4D97-AF65-F5344CB8AC3E}">
        <p14:creationId xmlns:p14="http://schemas.microsoft.com/office/powerpoint/2010/main" val="421562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82</a:t>
            </a:fld>
            <a:endParaRPr lang="en-US"/>
          </a:p>
        </p:txBody>
      </p:sp>
    </p:spTree>
    <p:extLst>
      <p:ext uri="{BB962C8B-B14F-4D97-AF65-F5344CB8AC3E}">
        <p14:creationId xmlns:p14="http://schemas.microsoft.com/office/powerpoint/2010/main" val="287563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18</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20</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25</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28</a:t>
            </a:fld>
            <a:endParaRPr lang="en-US"/>
          </a:p>
        </p:txBody>
      </p:sp>
    </p:spTree>
    <p:extLst>
      <p:ext uri="{BB962C8B-B14F-4D97-AF65-F5344CB8AC3E}">
        <p14:creationId xmlns:p14="http://schemas.microsoft.com/office/powerpoint/2010/main" val="394667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31</a:t>
            </a:fld>
            <a:endParaRPr lang="en-US"/>
          </a:p>
        </p:txBody>
      </p:sp>
    </p:spTree>
    <p:extLst>
      <p:ext uri="{BB962C8B-B14F-4D97-AF65-F5344CB8AC3E}">
        <p14:creationId xmlns:p14="http://schemas.microsoft.com/office/powerpoint/2010/main" val="376389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43</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74</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76</a:t>
            </a:fld>
            <a:endParaRPr lang="en-US"/>
          </a:p>
        </p:txBody>
      </p:sp>
    </p:spTree>
    <p:extLst>
      <p:ext uri="{BB962C8B-B14F-4D97-AF65-F5344CB8AC3E}">
        <p14:creationId xmlns:p14="http://schemas.microsoft.com/office/powerpoint/2010/main" val="686006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6" name="Picture 2" descr="Altair 8800 - Wikipedia">
            <a:extLst>
              <a:ext uri="{FF2B5EF4-FFF2-40B4-BE49-F238E27FC236}">
                <a16:creationId xmlns:a16="http://schemas.microsoft.com/office/drawing/2014/main" id="{9B5FC964-49BC-884E-A9B9-C8200B67F71A}"/>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15045"/>
            <a:ext cx="12192000" cy="683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0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9"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9"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notesSlide" Target="../notesSlides/notesSlide12.xml"/><Relationship Id="rId4"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1.00</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17 – November 15,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3</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a:t>
            </a:r>
            <a:r>
              <a:rPr lang="en-US" dirty="0" err="1"/>
              <a:t>fwrite</a:t>
            </a:r>
            <a:r>
              <a:rPr lang="en-US" dirty="0"/>
              <a:t> Example - 2</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211681" y="743378"/>
            <a:ext cx="7289667" cy="5773361"/>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i="1" dirty="0">
                <a:solidFill>
                  <a:srgbClr val="00B050"/>
                </a:solidFill>
                <a:latin typeface="Consolas" panose="020B0609020204030204" pitchFamily="49" charset="0"/>
                <a:cs typeface="Consolas" panose="020B0609020204030204" pitchFamily="49" charset="0"/>
              </a:rPr>
              <a:t>  /* Read from the file, write to </a:t>
            </a:r>
            <a:r>
              <a:rPr lang="en-US" i="1" dirty="0" err="1">
                <a:solidFill>
                  <a:srgbClr val="00B050"/>
                </a:solidFill>
                <a:latin typeface="Consolas" panose="020B0609020204030204" pitchFamily="49" charset="0"/>
                <a:cs typeface="Consolas" panose="020B0609020204030204" pitchFamily="49" charset="0"/>
              </a:rPr>
              <a:t>fout</a:t>
            </a:r>
            <a:r>
              <a:rPr lang="en-US" i="1" dirty="0">
                <a:solidFill>
                  <a:srgbClr val="00B050"/>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solidFill>
                  <a:srgbClr val="E2661A"/>
                </a:solidFill>
                <a:latin typeface="Consolas" panose="020B0609020204030204" pitchFamily="49" charset="0"/>
                <a:cs typeface="Consolas" panose="020B0609020204030204" pitchFamily="49" charset="0"/>
              </a:rPr>
              <a:t>  while</a:t>
            </a:r>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latin typeface="Consolas" panose="020B0609020204030204" pitchFamily="49" charset="0"/>
                <a:cs typeface="Consolas" panose="020B0609020204030204" pitchFamily="49" charset="0"/>
              </a:rPr>
              <a:t> = </a:t>
            </a:r>
            <a:r>
              <a:rPr lang="en-US" dirty="0" err="1">
                <a:solidFill>
                  <a:srgbClr val="FF0000"/>
                </a:solidFill>
                <a:latin typeface="Consolas" panose="020B0609020204030204" pitchFamily="49" charset="0"/>
                <a:cs typeface="Consolas" panose="020B0609020204030204" pitchFamily="49" charset="0"/>
              </a:rPr>
              <a:t>fread</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1, </a:t>
            </a:r>
            <a:r>
              <a:rPr lang="en-US" dirty="0">
                <a:solidFill>
                  <a:schemeClr val="accent1"/>
                </a:solidFill>
                <a:latin typeface="Consolas" panose="020B0609020204030204" pitchFamily="49" charset="0"/>
                <a:cs typeface="Consolas" panose="020B0609020204030204" pitchFamily="49" charset="0"/>
              </a:rPr>
              <a:t>BUFSIZ</a:t>
            </a:r>
            <a:r>
              <a:rPr lang="en-US" dirty="0">
                <a:solidFill>
                  <a:schemeClr val="tx1">
                    <a:lumMod val="50000"/>
                  </a:schemeClr>
                </a:solidFill>
                <a:latin typeface="Consolas" panose="020B0609020204030204" pitchFamily="49" charset="0"/>
                <a:cs typeface="Consolas" panose="020B0609020204030204" pitchFamily="49" charset="0"/>
              </a:rPr>
              <a:t>, fin)) &gt; 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fwrite</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1,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solidFill>
                  <a:srgbClr val="669900"/>
                </a:solidFill>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fprintf</a:t>
            </a:r>
            <a:r>
              <a:rPr lang="en-US" dirty="0">
                <a:latin typeface="Consolas" panose="020B0609020204030204" pitchFamily="49" charset="0"/>
                <a:cs typeface="Consolas" panose="020B0609020204030204" pitchFamily="49" charset="0"/>
              </a:rPr>
              <a:t>(stderr, </a:t>
            </a:r>
            <a:r>
              <a:rPr lang="en-US" dirty="0">
                <a:solidFill>
                  <a:srgbClr val="D94B7B"/>
                </a:solidFill>
                <a:latin typeface="Consolas" panose="020B0609020204030204" pitchFamily="49" charset="0"/>
                <a:cs typeface="Consolas" panose="020B0609020204030204" pitchFamily="49" charset="0"/>
              </a:rPr>
              <a:t>"write failed\n"</a:t>
            </a:r>
            <a:r>
              <a:rPr lang="en-US" dirty="0">
                <a:latin typeface="Consolas" panose="020B0609020204030204" pitchFamily="49" charset="0"/>
                <a:cs typeface="Consolas" panose="020B0609020204030204" pitchFamily="49" charset="0"/>
              </a:rPr>
              <a:t>);</a:t>
            </a:r>
          </a:p>
          <a:p>
            <a:r>
              <a:rPr lang="en-US" dirty="0">
                <a:solidFill>
                  <a:srgbClr val="E2661A"/>
                </a:solidFill>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a:solidFill>
                  <a:srgbClr val="09CE9D"/>
                </a:solidFill>
                <a:latin typeface="Consolas" panose="020B0609020204030204" pitchFamily="49" charset="0"/>
                <a:cs typeface="Consolas" panose="020B0609020204030204" pitchFamily="49" charset="0"/>
              </a:rPr>
              <a:t>EXIT_FAILURE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break;</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accent3"/>
                </a:solidFill>
                <a:latin typeface="Consolas" panose="020B0609020204030204" pitchFamily="49" charset="0"/>
                <a:cs typeface="Consolas" panose="020B0609020204030204" pitchFamily="49" charset="0"/>
              </a:rPr>
              <a:t>//running sum bytes copied</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p>
          <a:p>
            <a:r>
              <a:rPr lang="en-US" dirty="0">
                <a:solidFill>
                  <a:schemeClr val="tx1">
                    <a:lumMod val="50000"/>
                  </a:schemeClr>
                </a:solidFill>
                <a:latin typeface="Consolas" panose="020B0609020204030204" pitchFamily="49" charset="0"/>
                <a:cs typeface="Consolas" panose="020B0609020204030204" pitchFamily="49" charset="0"/>
              </a:rPr>
              <a:t>  if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EXIT_FAILURE)</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("Failure Copy did not complete only ");</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("Bytes copied: </a:t>
            </a:r>
            <a:r>
              <a:rPr lang="en-US" dirty="0">
                <a:solidFill>
                  <a:srgbClr val="FF0000"/>
                </a:solidFill>
                <a:latin typeface="Consolas" panose="020B0609020204030204" pitchFamily="49" charset="0"/>
                <a:cs typeface="Consolas" panose="020B0609020204030204" pitchFamily="49" charset="0"/>
              </a:rPr>
              <a:t>%</a:t>
            </a:r>
            <a:r>
              <a:rPr lang="en-US" dirty="0" err="1">
                <a:solidFill>
                  <a:srgbClr val="FF0000"/>
                </a:solidFill>
                <a:latin typeface="Consolas" panose="020B0609020204030204" pitchFamily="49" charset="0"/>
                <a:cs typeface="Consolas" panose="020B0609020204030204" pitchFamily="49" charset="0"/>
              </a:rPr>
              <a:t>zu</a:t>
            </a:r>
            <a:r>
              <a:rPr lang="en-US" dirty="0">
                <a:solidFill>
                  <a:schemeClr val="tx1">
                    <a:lumMod val="50000"/>
                  </a:schemeClr>
                </a:solidFill>
                <a:latin typeface="Consolas" panose="020B0609020204030204" pitchFamily="49" charset="0"/>
                <a:cs typeface="Consolas" panose="020B0609020204030204" pitchFamily="49" charset="0"/>
              </a:rPr>
              <a:t>\n",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latin typeface="Consolas" panose="020B0609020204030204" pitchFamily="49" charset="0"/>
                <a:cs typeface="Consolas" panose="020B0609020204030204" pitchFamily="49" charset="0"/>
              </a:rPr>
              <a:t>(</a:t>
            </a:r>
            <a:r>
              <a:rPr lang="en-US" dirty="0">
                <a:solidFill>
                  <a:schemeClr val="tx1">
                    <a:lumMod val="50000"/>
                  </a:schemeClr>
                </a:solidFill>
                <a:latin typeface="Consolas" panose="020B0609020204030204" pitchFamily="49" charset="0"/>
                <a:cs typeface="Consolas" panose="020B0609020204030204" pitchFamily="49" charset="0"/>
              </a:rPr>
              <a:t>fin);</a:t>
            </a: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solidFill>
                  <a:srgbClr val="09CE9D"/>
                </a:solidFill>
                <a:latin typeface="Consolas" panose="020B0609020204030204" pitchFamily="49" charset="0"/>
                <a:cs typeface="Consolas" panose="020B0609020204030204" pitchFamily="49" charset="0"/>
              </a:rPr>
              <a:t>retval</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891918" y="6516739"/>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6813706" y="852436"/>
            <a:ext cx="5228253" cy="1477328"/>
            <a:chOff x="7739189" y="672350"/>
            <a:chExt cx="5228253" cy="1477328"/>
          </a:xfrm>
        </p:grpSpPr>
        <p:sp>
          <p:nvSpPr>
            <p:cNvPr id="7" name="TextBox 6">
              <a:extLst>
                <a:ext uri="{FF2B5EF4-FFF2-40B4-BE49-F238E27FC236}">
                  <a16:creationId xmlns:a16="http://schemas.microsoft.com/office/drawing/2014/main" id="{00BEBF4A-F2F1-AB4F-B86C-6F358D5F4602}"/>
                </a:ext>
              </a:extLst>
            </p:cNvPr>
            <p:cNvSpPr txBox="1"/>
            <p:nvPr/>
          </p:nvSpPr>
          <p:spPr>
            <a:xfrm>
              <a:off x="9114473" y="672350"/>
              <a:ext cx="3852969" cy="1477328"/>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By using an element size of 1 with a char buffer, this is byte I/O</a:t>
              </a:r>
            </a:p>
            <a:p>
              <a:endParaRPr lang="en-US" dirty="0">
                <a:solidFill>
                  <a:srgbClr val="0070C0"/>
                </a:solidFill>
              </a:endParaRPr>
            </a:p>
            <a:p>
              <a:r>
                <a:rPr lang="en-US" dirty="0">
                  <a:solidFill>
                    <a:srgbClr val="0070C0"/>
                  </a:solidFill>
                </a:rPr>
                <a:t>Capture the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flipH="1">
              <a:off x="8067063" y="1319042"/>
              <a:ext cx="104741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8D6D3C-FEAD-044A-A748-069C038E0FF8}"/>
                </a:ext>
              </a:extLst>
            </p:cNvPr>
            <p:cNvCxnSpPr>
              <a:cxnSpLocks/>
            </p:cNvCxnSpPr>
            <p:nvPr/>
          </p:nvCxnSpPr>
          <p:spPr>
            <a:xfrm flipH="1">
              <a:off x="7739189" y="1843827"/>
              <a:ext cx="1383076"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8508204" y="4669563"/>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2" name="Group 11">
            <a:extLst>
              <a:ext uri="{FF2B5EF4-FFF2-40B4-BE49-F238E27FC236}">
                <a16:creationId xmlns:a16="http://schemas.microsoft.com/office/drawing/2014/main" id="{3F310037-1D4E-974B-B079-DDB3D0D64D60}"/>
              </a:ext>
            </a:extLst>
          </p:cNvPr>
          <p:cNvGrpSpPr/>
          <p:nvPr/>
        </p:nvGrpSpPr>
        <p:grpSpPr>
          <a:xfrm>
            <a:off x="8446492" y="2539966"/>
            <a:ext cx="3039343" cy="4247317"/>
            <a:chOff x="8941079" y="2124916"/>
            <a:chExt cx="3039343" cy="4247317"/>
          </a:xfrm>
        </p:grpSpPr>
        <p:sp>
          <p:nvSpPr>
            <p:cNvPr id="13" name="Left Brace 12">
              <a:extLst>
                <a:ext uri="{FF2B5EF4-FFF2-40B4-BE49-F238E27FC236}">
                  <a16:creationId xmlns:a16="http://schemas.microsoft.com/office/drawing/2014/main" id="{CF7C8431-B1E8-7949-8DA1-B95E9621B7DA}"/>
                </a:ext>
              </a:extLst>
            </p:cNvPr>
            <p:cNvSpPr/>
            <p:nvPr/>
          </p:nvSpPr>
          <p:spPr>
            <a:xfrm rot="5400000">
              <a:off x="9793266" y="2978503"/>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8941079" y="2124916"/>
              <a:ext cx="3039343" cy="4247317"/>
            </a:xfrm>
            <a:prstGeom prst="rect">
              <a:avLst/>
            </a:prstGeom>
            <a:noFill/>
          </p:spPr>
          <p:txBody>
            <a:bodyPr wrap="square" rtlCol="0">
              <a:spAutoFit/>
            </a:bodyPr>
            <a:lstStyle/>
            <a:p>
              <a:r>
                <a:rPr lang="en-US" dirty="0">
                  <a:solidFill>
                    <a:schemeClr val="tx1">
                      <a:lumMod val="50000"/>
                    </a:schemeClr>
                  </a:solidFill>
                </a:rPr>
                <a:t>unless file length is an exact multiple of BUFSIZ,</a:t>
              </a:r>
            </a:p>
            <a:p>
              <a:r>
                <a:rPr lang="en-US" dirty="0">
                  <a:solidFill>
                    <a:schemeClr val="tx1">
                      <a:lumMod val="50000"/>
                    </a:schemeClr>
                  </a:solidFill>
                </a:rPr>
                <a:t>the last </a:t>
              </a:r>
              <a:r>
                <a:rPr lang="en-US" dirty="0" err="1">
                  <a:solidFill>
                    <a:schemeClr val="tx1">
                      <a:lumMod val="50000"/>
                    </a:schemeClr>
                  </a:solidFill>
                </a:rPr>
                <a:t>fread</a:t>
              </a:r>
              <a:r>
                <a:rPr lang="en-US" dirty="0">
                  <a:solidFill>
                    <a:schemeClr val="tx1">
                      <a:lumMod val="50000"/>
                    </a:schemeClr>
                  </a:solidFill>
                </a:rPr>
                <a:t>() will always be less than BUFSIZ which is why you write </a:t>
              </a:r>
              <a:r>
                <a:rPr lang="en-US" dirty="0" err="1">
                  <a:solidFill>
                    <a:schemeClr val="tx1">
                      <a:lumMod val="50000"/>
                    </a:schemeClr>
                  </a:solidFill>
                </a:rPr>
                <a:t>readln</a:t>
              </a:r>
              <a:endParaRPr lang="en-US" dirty="0"/>
            </a:p>
            <a:p>
              <a:r>
                <a:rPr lang="en-US" dirty="0"/>
                <a:t>          </a:t>
              </a:r>
              <a:r>
                <a:rPr lang="en-US" dirty="0" err="1">
                  <a:solidFill>
                    <a:schemeClr val="tx1">
                      <a:lumMod val="50000"/>
                    </a:schemeClr>
                  </a:solidFill>
                </a:rPr>
                <a:t>readln</a:t>
              </a:r>
              <a:endParaRPr lang="en-US" dirty="0">
                <a:solidFill>
                  <a:schemeClr val="tx1">
                    <a:lumMod val="50000"/>
                  </a:schemeClr>
                </a:solidFill>
              </a:endParaRPr>
            </a:p>
            <a:p>
              <a:endParaRPr lang="en-US" dirty="0"/>
            </a:p>
            <a:p>
              <a:endParaRPr lang="en-US" dirty="0"/>
            </a:p>
            <a:p>
              <a:endParaRPr lang="en-US" dirty="0"/>
            </a:p>
            <a:p>
              <a:endParaRPr lang="en-US" dirty="0"/>
            </a:p>
            <a:p>
              <a:endParaRPr lang="en-US" dirty="0"/>
            </a:p>
            <a:p>
              <a:r>
                <a:rPr lang="en-US" dirty="0">
                  <a:solidFill>
                    <a:schemeClr val="tx1">
                      <a:lumMod val="50000"/>
                    </a:schemeClr>
                  </a:solidFill>
                </a:rPr>
                <a:t>                BUFSZ</a:t>
              </a:r>
            </a:p>
            <a:p>
              <a:endParaRPr lang="en-US" dirty="0">
                <a:solidFill>
                  <a:schemeClr val="tx1">
                    <a:lumMod val="50000"/>
                  </a:schemeClr>
                </a:solidFill>
              </a:endParaRP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10169692" y="3463457"/>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88557428-BD77-8914-D9D8-6B8240F89E2E}"/>
              </a:ext>
            </a:extLst>
          </p:cNvPr>
          <p:cNvCxnSpPr>
            <a:cxnSpLocks/>
          </p:cNvCxnSpPr>
          <p:nvPr/>
        </p:nvCxnSpPr>
        <p:spPr>
          <a:xfrm>
            <a:off x="2338086" y="1585732"/>
            <a:ext cx="960699" cy="3472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7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extLst>
              <p:ext uri="{D42A27DB-BD31-4B8C-83A1-F6EECF244321}">
                <p14:modId xmlns:p14="http://schemas.microsoft.com/office/powerpoint/2010/main" val="2590876340"/>
              </p:ext>
            </p:extLst>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0007-B152-7E97-CABB-9D6ADC65976C}"/>
              </a:ext>
            </a:extLst>
          </p:cNvPr>
          <p:cNvSpPr>
            <a:spLocks noGrp="1"/>
          </p:cNvSpPr>
          <p:nvPr>
            <p:ph type="title"/>
          </p:nvPr>
        </p:nvSpPr>
        <p:spPr>
          <a:xfrm>
            <a:off x="364198" y="0"/>
            <a:ext cx="5653830" cy="446567"/>
          </a:xfrm>
        </p:spPr>
        <p:txBody>
          <a:bodyPr/>
          <a:lstStyle/>
          <a:p>
            <a:r>
              <a:rPr lang="en-US" dirty="0"/>
              <a:t>Array addressing with </a:t>
            </a:r>
            <a:r>
              <a:rPr lang="en-US" dirty="0" err="1"/>
              <a:t>ldr</a:t>
            </a:r>
            <a:r>
              <a:rPr lang="en-US" dirty="0"/>
              <a:t>/str</a:t>
            </a:r>
          </a:p>
        </p:txBody>
      </p:sp>
      <p:graphicFrame>
        <p:nvGraphicFramePr>
          <p:cNvPr id="51" name="Table 51">
            <a:extLst>
              <a:ext uri="{FF2B5EF4-FFF2-40B4-BE49-F238E27FC236}">
                <a16:creationId xmlns:a16="http://schemas.microsoft.com/office/drawing/2014/main" id="{871E05ED-46AB-6324-530B-3D2CC5EF8AC8}"/>
              </a:ext>
            </a:extLst>
          </p:cNvPr>
          <p:cNvGraphicFramePr>
            <a:graphicFrameLocks noGrp="1"/>
          </p:cNvGraphicFramePr>
          <p:nvPr>
            <p:ph sz="quarter" idx="16"/>
          </p:nvPr>
        </p:nvGraphicFramePr>
        <p:xfrm>
          <a:off x="796401" y="581905"/>
          <a:ext cx="8697434" cy="3884773"/>
        </p:xfrm>
        <a:graphic>
          <a:graphicData uri="http://schemas.openxmlformats.org/drawingml/2006/table">
            <a:tbl>
              <a:tblPr firstRow="1" firstCol="1">
                <a:tableStyleId>{2D5ABB26-0587-4C30-8999-92F81FD0307C}</a:tableStyleId>
              </a:tblPr>
              <a:tblGrid>
                <a:gridCol w="1834834">
                  <a:extLst>
                    <a:ext uri="{9D8B030D-6E8A-4147-A177-3AD203B41FA5}">
                      <a16:colId xmlns:a16="http://schemas.microsoft.com/office/drawing/2014/main" val="1061120942"/>
                    </a:ext>
                  </a:extLst>
                </a:gridCol>
                <a:gridCol w="2149731">
                  <a:extLst>
                    <a:ext uri="{9D8B030D-6E8A-4147-A177-3AD203B41FA5}">
                      <a16:colId xmlns:a16="http://schemas.microsoft.com/office/drawing/2014/main" val="3677830899"/>
                    </a:ext>
                  </a:extLst>
                </a:gridCol>
                <a:gridCol w="2335764">
                  <a:extLst>
                    <a:ext uri="{9D8B030D-6E8A-4147-A177-3AD203B41FA5}">
                      <a16:colId xmlns:a16="http://schemas.microsoft.com/office/drawing/2014/main" val="1770511696"/>
                    </a:ext>
                  </a:extLst>
                </a:gridCol>
                <a:gridCol w="2377105">
                  <a:extLst>
                    <a:ext uri="{9D8B030D-6E8A-4147-A177-3AD203B41FA5}">
                      <a16:colId xmlns:a16="http://schemas.microsoft.com/office/drawing/2014/main" val="3781501844"/>
                    </a:ext>
                  </a:extLst>
                </a:gridCol>
              </a:tblGrid>
              <a:tr h="410053">
                <a:tc>
                  <a:txBody>
                    <a:bodyPr/>
                    <a:lstStyle/>
                    <a:p>
                      <a:pPr algn="ctr"/>
                      <a:r>
                        <a:rPr lang="en-US" dirty="0">
                          <a:solidFill>
                            <a:schemeClr val="tx2"/>
                          </a:solidFill>
                          <a:latin typeface="Consolas" panose="020B0609020204030204" pitchFamily="49" charset="0"/>
                          <a:cs typeface="Consolas" panose="020B0609020204030204" pitchFamily="49" charset="0"/>
                        </a:rPr>
                        <a:t>Array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2"/>
                          </a:solidFill>
                          <a:latin typeface="Consolas" panose="020B0609020204030204" pitchFamily="49" charset="0"/>
                          <a:cs typeface="Consolas" panose="020B0609020204030204" pitchFamily="49" charset="0"/>
                        </a:rPr>
                        <a:t>Base addressing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2"/>
                          </a:solidFill>
                          <a:latin typeface="Consolas" panose="020B0609020204030204" pitchFamily="49" charset="0"/>
                          <a:cs typeface="Consolas" panose="020B0609020204030204" pitchFamily="49" charset="0"/>
                        </a:rPr>
                        <a:t>Immediate offset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2"/>
                          </a:solidFill>
                          <a:latin typeface="Consolas" panose="020B0609020204030204" pitchFamily="49" charset="0"/>
                          <a:cs typeface="Consolas" panose="020B0609020204030204" pitchFamily="49" charset="0"/>
                        </a:rPr>
                        <a:t>register offset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60232461"/>
                  </a:ext>
                </a:extLst>
              </a:tr>
              <a:tr h="410053">
                <a:tc>
                  <a:txBody>
                    <a:bodyPr/>
                    <a:lstStyle/>
                    <a:p>
                      <a:pPr algn="ctr"/>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0</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7989615"/>
                  </a:ext>
                </a:extLst>
              </a:tr>
              <a:tr h="410053">
                <a:tc>
                  <a:txBody>
                    <a:bodyPr/>
                    <a:lstStyle/>
                    <a:p>
                      <a:pPr algn="ctr"/>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r0, r0, 1</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1</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807467"/>
                  </a:ext>
                </a:extLst>
              </a:tr>
              <a:tr h="410053">
                <a:tc>
                  <a:txBody>
                    <a:bodyPr/>
                    <a:lstStyle/>
                    <a:p>
                      <a:pPr algn="ctr"/>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r0, r0, 2</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2</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757084"/>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0</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2106728"/>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r1, r1, 4</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[r1,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4</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[r1,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737620"/>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r1, r1, 8</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[r1,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8</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[r1,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3857512"/>
                  </a:ext>
                </a:extLst>
              </a:tr>
            </a:tbl>
          </a:graphicData>
        </a:graphic>
      </p:graphicFrame>
      <p:sp>
        <p:nvSpPr>
          <p:cNvPr id="5" name="Rectangle 4">
            <a:extLst>
              <a:ext uri="{FF2B5EF4-FFF2-40B4-BE49-F238E27FC236}">
                <a16:creationId xmlns:a16="http://schemas.microsoft.com/office/drawing/2014/main" id="{956999E6-EA19-C8BE-FBC7-789B60D6AFF2}"/>
              </a:ext>
            </a:extLst>
          </p:cNvPr>
          <p:cNvSpPr/>
          <p:nvPr/>
        </p:nvSpPr>
        <p:spPr>
          <a:xfrm>
            <a:off x="10322362" y="5898213"/>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0x41</a:t>
            </a:r>
          </a:p>
        </p:txBody>
      </p:sp>
      <p:sp>
        <p:nvSpPr>
          <p:cNvPr id="6" name="Rectangle 5">
            <a:extLst>
              <a:ext uri="{FF2B5EF4-FFF2-40B4-BE49-F238E27FC236}">
                <a16:creationId xmlns:a16="http://schemas.microsoft.com/office/drawing/2014/main" id="{033EA458-FCB5-7785-283A-523DD066ACC7}"/>
              </a:ext>
            </a:extLst>
          </p:cNvPr>
          <p:cNvSpPr/>
          <p:nvPr/>
        </p:nvSpPr>
        <p:spPr>
          <a:xfrm>
            <a:off x="10322362" y="5595160"/>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0x42</a:t>
            </a:r>
          </a:p>
        </p:txBody>
      </p:sp>
      <p:sp>
        <p:nvSpPr>
          <p:cNvPr id="7" name="Rectangle 6">
            <a:extLst>
              <a:ext uri="{FF2B5EF4-FFF2-40B4-BE49-F238E27FC236}">
                <a16:creationId xmlns:a16="http://schemas.microsoft.com/office/drawing/2014/main" id="{77394C1C-3624-0AB2-D345-3AEF254D76C3}"/>
              </a:ext>
            </a:extLst>
          </p:cNvPr>
          <p:cNvSpPr/>
          <p:nvPr/>
        </p:nvSpPr>
        <p:spPr>
          <a:xfrm>
            <a:off x="10322362" y="5292107"/>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0x43</a:t>
            </a:r>
          </a:p>
        </p:txBody>
      </p:sp>
      <p:sp>
        <p:nvSpPr>
          <p:cNvPr id="8" name="Rectangle 7">
            <a:extLst>
              <a:ext uri="{FF2B5EF4-FFF2-40B4-BE49-F238E27FC236}">
                <a16:creationId xmlns:a16="http://schemas.microsoft.com/office/drawing/2014/main" id="{46CA9795-A6B2-CEEB-8785-4CA4899A75D6}"/>
              </a:ext>
            </a:extLst>
          </p:cNvPr>
          <p:cNvSpPr/>
          <p:nvPr/>
        </p:nvSpPr>
        <p:spPr>
          <a:xfrm>
            <a:off x="10322362" y="4972791"/>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0x44</a:t>
            </a:r>
          </a:p>
        </p:txBody>
      </p:sp>
      <p:sp>
        <p:nvSpPr>
          <p:cNvPr id="9" name="Rectangle 8">
            <a:extLst>
              <a:ext uri="{FF2B5EF4-FFF2-40B4-BE49-F238E27FC236}">
                <a16:creationId xmlns:a16="http://schemas.microsoft.com/office/drawing/2014/main" id="{0A939766-C3E0-9BC5-6B30-8A6D89FAD44E}"/>
              </a:ext>
            </a:extLst>
          </p:cNvPr>
          <p:cNvSpPr/>
          <p:nvPr/>
        </p:nvSpPr>
        <p:spPr>
          <a:xfrm>
            <a:off x="10322362" y="4668899"/>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a:t>
            </a:r>
            <a:r>
              <a:rPr lang="en-US" sz="2000" dirty="0">
                <a:solidFill>
                  <a:srgbClr val="FF0000"/>
                </a:solidFill>
                <a:latin typeface="Consolas" panose="020B0609020204030204" pitchFamily="49" charset="0"/>
                <a:cs typeface="Consolas" panose="020B0609020204030204" pitchFamily="49" charset="0"/>
              </a:rPr>
              <a:t>45</a:t>
            </a:r>
          </a:p>
        </p:txBody>
      </p:sp>
      <p:sp>
        <p:nvSpPr>
          <p:cNvPr id="11" name="Rectangle 10">
            <a:extLst>
              <a:ext uri="{FF2B5EF4-FFF2-40B4-BE49-F238E27FC236}">
                <a16:creationId xmlns:a16="http://schemas.microsoft.com/office/drawing/2014/main" id="{C56D9347-2FC5-3B63-7ADE-3687914BBFEE}"/>
              </a:ext>
            </a:extLst>
          </p:cNvPr>
          <p:cNvSpPr/>
          <p:nvPr/>
        </p:nvSpPr>
        <p:spPr>
          <a:xfrm>
            <a:off x="10322362" y="4369312"/>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789C44C2-6A88-6E1F-7B6A-1FB09251D066}"/>
              </a:ext>
            </a:extLst>
          </p:cNvPr>
          <p:cNvSpPr/>
          <p:nvPr/>
        </p:nvSpPr>
        <p:spPr>
          <a:xfrm>
            <a:off x="10322362" y="4072400"/>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0x00</a:t>
            </a:r>
          </a:p>
        </p:txBody>
      </p:sp>
      <p:sp>
        <p:nvSpPr>
          <p:cNvPr id="13" name="Rectangle 12">
            <a:extLst>
              <a:ext uri="{FF2B5EF4-FFF2-40B4-BE49-F238E27FC236}">
                <a16:creationId xmlns:a16="http://schemas.microsoft.com/office/drawing/2014/main" id="{4957D7FE-75B4-170B-865A-6210CD63663C}"/>
              </a:ext>
            </a:extLst>
          </p:cNvPr>
          <p:cNvSpPr/>
          <p:nvPr/>
        </p:nvSpPr>
        <p:spPr>
          <a:xfrm>
            <a:off x="10322362" y="3756799"/>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0x00</a:t>
            </a:r>
          </a:p>
        </p:txBody>
      </p:sp>
      <p:sp>
        <p:nvSpPr>
          <p:cNvPr id="14" name="TextBox 13">
            <a:extLst>
              <a:ext uri="{FF2B5EF4-FFF2-40B4-BE49-F238E27FC236}">
                <a16:creationId xmlns:a16="http://schemas.microsoft.com/office/drawing/2014/main" id="{92922E45-2F5B-B27B-0891-92F10B341477}"/>
              </a:ext>
            </a:extLst>
          </p:cNvPr>
          <p:cNvSpPr txBox="1"/>
          <p:nvPr/>
        </p:nvSpPr>
        <p:spPr>
          <a:xfrm>
            <a:off x="11281301" y="5877321"/>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0000</a:t>
            </a:r>
          </a:p>
        </p:txBody>
      </p:sp>
      <p:sp>
        <p:nvSpPr>
          <p:cNvPr id="15" name="TextBox 14">
            <a:extLst>
              <a:ext uri="{FF2B5EF4-FFF2-40B4-BE49-F238E27FC236}">
                <a16:creationId xmlns:a16="http://schemas.microsoft.com/office/drawing/2014/main" id="{D320BCA3-AD9E-798F-EEF9-581C66A290FC}"/>
              </a:ext>
            </a:extLst>
          </p:cNvPr>
          <p:cNvSpPr txBox="1"/>
          <p:nvPr/>
        </p:nvSpPr>
        <p:spPr>
          <a:xfrm>
            <a:off x="11281301" y="5571473"/>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0001</a:t>
            </a:r>
          </a:p>
        </p:txBody>
      </p:sp>
      <p:sp>
        <p:nvSpPr>
          <p:cNvPr id="16" name="TextBox 15">
            <a:extLst>
              <a:ext uri="{FF2B5EF4-FFF2-40B4-BE49-F238E27FC236}">
                <a16:creationId xmlns:a16="http://schemas.microsoft.com/office/drawing/2014/main" id="{C37D2A8F-DB95-D99B-0B89-16478B96CC59}"/>
              </a:ext>
            </a:extLst>
          </p:cNvPr>
          <p:cNvSpPr txBox="1"/>
          <p:nvPr/>
        </p:nvSpPr>
        <p:spPr>
          <a:xfrm>
            <a:off x="11281301" y="523587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0010</a:t>
            </a:r>
          </a:p>
        </p:txBody>
      </p:sp>
      <p:sp>
        <p:nvSpPr>
          <p:cNvPr id="17" name="TextBox 16">
            <a:extLst>
              <a:ext uri="{FF2B5EF4-FFF2-40B4-BE49-F238E27FC236}">
                <a16:creationId xmlns:a16="http://schemas.microsoft.com/office/drawing/2014/main" id="{5B102DAE-2785-934C-8B7F-844760C51D71}"/>
              </a:ext>
            </a:extLst>
          </p:cNvPr>
          <p:cNvSpPr txBox="1"/>
          <p:nvPr/>
        </p:nvSpPr>
        <p:spPr>
          <a:xfrm>
            <a:off x="11281301" y="494573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0011</a:t>
            </a:r>
          </a:p>
        </p:txBody>
      </p:sp>
      <p:sp>
        <p:nvSpPr>
          <p:cNvPr id="18" name="TextBox 17">
            <a:extLst>
              <a:ext uri="{FF2B5EF4-FFF2-40B4-BE49-F238E27FC236}">
                <a16:creationId xmlns:a16="http://schemas.microsoft.com/office/drawing/2014/main" id="{AFC22E64-241C-499A-2BD0-F59BED3DD273}"/>
              </a:ext>
            </a:extLst>
          </p:cNvPr>
          <p:cNvSpPr txBox="1"/>
          <p:nvPr/>
        </p:nvSpPr>
        <p:spPr>
          <a:xfrm>
            <a:off x="11295248" y="4648607"/>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0100</a:t>
            </a:r>
          </a:p>
        </p:txBody>
      </p:sp>
      <p:sp>
        <p:nvSpPr>
          <p:cNvPr id="19" name="TextBox 18">
            <a:extLst>
              <a:ext uri="{FF2B5EF4-FFF2-40B4-BE49-F238E27FC236}">
                <a16:creationId xmlns:a16="http://schemas.microsoft.com/office/drawing/2014/main" id="{48C930AC-3776-43E7-5F0A-52375AD810DF}"/>
              </a:ext>
            </a:extLst>
          </p:cNvPr>
          <p:cNvSpPr txBox="1"/>
          <p:nvPr/>
        </p:nvSpPr>
        <p:spPr>
          <a:xfrm>
            <a:off x="11281300" y="4329145"/>
            <a:ext cx="69121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0101</a:t>
            </a:r>
          </a:p>
        </p:txBody>
      </p:sp>
      <p:sp>
        <p:nvSpPr>
          <p:cNvPr id="20" name="TextBox 19">
            <a:extLst>
              <a:ext uri="{FF2B5EF4-FFF2-40B4-BE49-F238E27FC236}">
                <a16:creationId xmlns:a16="http://schemas.microsoft.com/office/drawing/2014/main" id="{97CD8E63-5CC1-DB10-A380-10B874338B47}"/>
              </a:ext>
            </a:extLst>
          </p:cNvPr>
          <p:cNvSpPr txBox="1"/>
          <p:nvPr/>
        </p:nvSpPr>
        <p:spPr>
          <a:xfrm>
            <a:off x="11257277" y="4045883"/>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0110</a:t>
            </a:r>
          </a:p>
        </p:txBody>
      </p:sp>
      <p:sp>
        <p:nvSpPr>
          <p:cNvPr id="21" name="Rectangle 20">
            <a:extLst>
              <a:ext uri="{FF2B5EF4-FFF2-40B4-BE49-F238E27FC236}">
                <a16:creationId xmlns:a16="http://schemas.microsoft.com/office/drawing/2014/main" id="{8D98C998-2263-0BD9-A17C-7049F9DCD8BF}"/>
              </a:ext>
            </a:extLst>
          </p:cNvPr>
          <p:cNvSpPr/>
          <p:nvPr/>
        </p:nvSpPr>
        <p:spPr>
          <a:xfrm>
            <a:off x="10317220" y="3453746"/>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0x00</a:t>
            </a:r>
          </a:p>
        </p:txBody>
      </p:sp>
      <p:sp>
        <p:nvSpPr>
          <p:cNvPr id="22" name="TextBox 21">
            <a:extLst>
              <a:ext uri="{FF2B5EF4-FFF2-40B4-BE49-F238E27FC236}">
                <a16:creationId xmlns:a16="http://schemas.microsoft.com/office/drawing/2014/main" id="{7C12801E-37C8-AC4B-F121-2E5C9C90C1F4}"/>
              </a:ext>
            </a:extLst>
          </p:cNvPr>
          <p:cNvSpPr txBox="1"/>
          <p:nvPr/>
        </p:nvSpPr>
        <p:spPr>
          <a:xfrm>
            <a:off x="11257277" y="3717917"/>
            <a:ext cx="69121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0111</a:t>
            </a:r>
          </a:p>
        </p:txBody>
      </p:sp>
      <p:sp>
        <p:nvSpPr>
          <p:cNvPr id="23" name="TextBox 22">
            <a:extLst>
              <a:ext uri="{FF2B5EF4-FFF2-40B4-BE49-F238E27FC236}">
                <a16:creationId xmlns:a16="http://schemas.microsoft.com/office/drawing/2014/main" id="{C7619FC2-908C-5C12-30EE-629AD9272730}"/>
              </a:ext>
            </a:extLst>
          </p:cNvPr>
          <p:cNvSpPr txBox="1"/>
          <p:nvPr/>
        </p:nvSpPr>
        <p:spPr>
          <a:xfrm>
            <a:off x="11271223" y="340701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1000</a:t>
            </a:r>
          </a:p>
        </p:txBody>
      </p:sp>
      <p:sp>
        <p:nvSpPr>
          <p:cNvPr id="24" name="Rectangle 23">
            <a:extLst>
              <a:ext uri="{FF2B5EF4-FFF2-40B4-BE49-F238E27FC236}">
                <a16:creationId xmlns:a16="http://schemas.microsoft.com/office/drawing/2014/main" id="{F9C2FF0C-EB6E-F8C4-62EB-DE93366F7059}"/>
              </a:ext>
            </a:extLst>
          </p:cNvPr>
          <p:cNvSpPr/>
          <p:nvPr/>
        </p:nvSpPr>
        <p:spPr>
          <a:xfrm>
            <a:off x="10312721" y="3161906"/>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25" name="Rectangle 24">
            <a:extLst>
              <a:ext uri="{FF2B5EF4-FFF2-40B4-BE49-F238E27FC236}">
                <a16:creationId xmlns:a16="http://schemas.microsoft.com/office/drawing/2014/main" id="{7D09C0A2-592B-107A-0E78-A53CED567BA2}"/>
              </a:ext>
            </a:extLst>
          </p:cNvPr>
          <p:cNvSpPr/>
          <p:nvPr/>
        </p:nvSpPr>
        <p:spPr>
          <a:xfrm>
            <a:off x="10312721" y="2864994"/>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26" name="Rectangle 25">
            <a:extLst>
              <a:ext uri="{FF2B5EF4-FFF2-40B4-BE49-F238E27FC236}">
                <a16:creationId xmlns:a16="http://schemas.microsoft.com/office/drawing/2014/main" id="{152F5A98-8AA8-7346-CD32-73C67C3698F3}"/>
              </a:ext>
            </a:extLst>
          </p:cNvPr>
          <p:cNvSpPr/>
          <p:nvPr/>
        </p:nvSpPr>
        <p:spPr>
          <a:xfrm>
            <a:off x="10312721" y="2549393"/>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C895B"/>
                </a:solidFill>
                <a:latin typeface="Consolas" panose="020B0609020204030204" pitchFamily="49" charset="0"/>
                <a:cs typeface="Consolas" panose="020B0609020204030204" pitchFamily="49" charset="0"/>
              </a:rPr>
              <a:t>0x01</a:t>
            </a:r>
          </a:p>
        </p:txBody>
      </p:sp>
      <p:sp>
        <p:nvSpPr>
          <p:cNvPr id="28" name="TextBox 27">
            <a:extLst>
              <a:ext uri="{FF2B5EF4-FFF2-40B4-BE49-F238E27FC236}">
                <a16:creationId xmlns:a16="http://schemas.microsoft.com/office/drawing/2014/main" id="{601D8F66-0593-0A98-54A8-09EB719A04CD}"/>
              </a:ext>
            </a:extLst>
          </p:cNvPr>
          <p:cNvSpPr txBox="1"/>
          <p:nvPr/>
        </p:nvSpPr>
        <p:spPr>
          <a:xfrm>
            <a:off x="11257276" y="3102680"/>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1001</a:t>
            </a:r>
          </a:p>
        </p:txBody>
      </p:sp>
      <p:sp>
        <p:nvSpPr>
          <p:cNvPr id="29" name="TextBox 28">
            <a:extLst>
              <a:ext uri="{FF2B5EF4-FFF2-40B4-BE49-F238E27FC236}">
                <a16:creationId xmlns:a16="http://schemas.microsoft.com/office/drawing/2014/main" id="{BA535564-D9CC-EF54-BA2D-093A55F3E303}"/>
              </a:ext>
            </a:extLst>
          </p:cNvPr>
          <p:cNvSpPr txBox="1"/>
          <p:nvPr/>
        </p:nvSpPr>
        <p:spPr>
          <a:xfrm>
            <a:off x="11261121" y="282926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1010</a:t>
            </a:r>
          </a:p>
        </p:txBody>
      </p:sp>
      <p:sp>
        <p:nvSpPr>
          <p:cNvPr id="30" name="TextBox 29">
            <a:extLst>
              <a:ext uri="{FF2B5EF4-FFF2-40B4-BE49-F238E27FC236}">
                <a16:creationId xmlns:a16="http://schemas.microsoft.com/office/drawing/2014/main" id="{DF8B665E-4836-2AC4-83F5-DBF7FADFF5FF}"/>
              </a:ext>
            </a:extLst>
          </p:cNvPr>
          <p:cNvSpPr txBox="1"/>
          <p:nvPr/>
        </p:nvSpPr>
        <p:spPr>
          <a:xfrm>
            <a:off x="11257275" y="252429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1011</a:t>
            </a:r>
          </a:p>
        </p:txBody>
      </p:sp>
      <p:sp>
        <p:nvSpPr>
          <p:cNvPr id="31" name="Rounded Rectangle 30">
            <a:extLst>
              <a:ext uri="{FF2B5EF4-FFF2-40B4-BE49-F238E27FC236}">
                <a16:creationId xmlns:a16="http://schemas.microsoft.com/office/drawing/2014/main" id="{42BA34C5-4657-D2F1-7E5F-5758E5F047F0}"/>
              </a:ext>
            </a:extLst>
          </p:cNvPr>
          <p:cNvSpPr/>
          <p:nvPr/>
        </p:nvSpPr>
        <p:spPr bwMode="auto">
          <a:xfrm>
            <a:off x="3671207" y="4700520"/>
            <a:ext cx="4740965" cy="212193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.data </a:t>
            </a:r>
          </a:p>
          <a:p>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	.byte 0x41, 0x42, 0x43, 0x44</a:t>
            </a:r>
          </a:p>
          <a:p>
            <a:r>
              <a:rPr lang="en-US" sz="1600" dirty="0">
                <a:solidFill>
                  <a:schemeClr val="tx2"/>
                </a:solidFill>
                <a:latin typeface="Consolas" panose="020B0609020204030204" pitchFamily="49" charset="0"/>
                <a:cs typeface="Consolas" panose="020B0609020204030204" pitchFamily="49" charset="0"/>
              </a:rPr>
              <a:t>x:	.word 0x000000</a:t>
            </a:r>
            <a:r>
              <a:rPr lang="en-US" sz="1600" dirty="0">
                <a:solidFill>
                  <a:srgbClr val="FF0000"/>
                </a:solidFill>
                <a:latin typeface="Consolas" panose="020B0609020204030204" pitchFamily="49" charset="0"/>
                <a:cs typeface="Consolas" panose="020B0609020204030204" pitchFamily="49" charset="0"/>
              </a:rPr>
              <a:t>45</a:t>
            </a:r>
          </a:p>
          <a:p>
            <a:r>
              <a:rPr lang="en-US" sz="1600" dirty="0">
                <a:solidFill>
                  <a:schemeClr val="tx2"/>
                </a:solidFill>
                <a:latin typeface="Consolas" panose="020B0609020204030204" pitchFamily="49" charset="0"/>
                <a:cs typeface="Consolas" panose="020B0609020204030204" pitchFamily="49" charset="0"/>
              </a:rPr>
              <a:t>	.word 0x01000000</a:t>
            </a:r>
          </a:p>
          <a:p>
            <a:r>
              <a:rPr lang="en-US" sz="1600" dirty="0">
                <a:solidFill>
                  <a:schemeClr val="tx2"/>
                </a:solidFill>
                <a:latin typeface="Consolas" panose="020B0609020204030204" pitchFamily="49" charset="0"/>
                <a:cs typeface="Consolas" panose="020B0609020204030204" pitchFamily="49" charset="0"/>
              </a:rPr>
              <a:t>	.word 0x01020304</a:t>
            </a:r>
          </a:p>
          <a:p>
            <a:r>
              <a:rPr lang="en-US" sz="1600" dirty="0">
                <a:solidFill>
                  <a:schemeClr val="tx2"/>
                </a:solidFill>
                <a:latin typeface="Consolas" panose="020B0609020204030204" pitchFamily="49" charset="0"/>
                <a:cs typeface="Consolas" panose="020B0609020204030204" pitchFamily="49" charset="0"/>
              </a:rPr>
              <a:t>	.text</a:t>
            </a:r>
          </a:p>
          <a:p>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r0, =</a:t>
            </a:r>
            <a:r>
              <a:rPr lang="en-US" sz="1600" dirty="0" err="1">
                <a:solidFill>
                  <a:schemeClr val="tx2"/>
                </a:solidFill>
                <a:latin typeface="Consolas" panose="020B0609020204030204" pitchFamily="49" charset="0"/>
                <a:cs typeface="Consolas" panose="020B0609020204030204" pitchFamily="49" charset="0"/>
              </a:rPr>
              <a:t>ch</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r1, =x</a:t>
            </a:r>
          </a:p>
        </p:txBody>
      </p:sp>
      <p:sp>
        <p:nvSpPr>
          <p:cNvPr id="33" name="Rectangle 32">
            <a:extLst>
              <a:ext uri="{FF2B5EF4-FFF2-40B4-BE49-F238E27FC236}">
                <a16:creationId xmlns:a16="http://schemas.microsoft.com/office/drawing/2014/main" id="{D96606B2-3E6E-B7D0-2371-D6F1660A2F9C}"/>
              </a:ext>
            </a:extLst>
          </p:cNvPr>
          <p:cNvSpPr/>
          <p:nvPr/>
        </p:nvSpPr>
        <p:spPr>
          <a:xfrm>
            <a:off x="10320136" y="2254870"/>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0x00</a:t>
            </a:r>
          </a:p>
        </p:txBody>
      </p:sp>
      <p:sp>
        <p:nvSpPr>
          <p:cNvPr id="34" name="TextBox 33">
            <a:extLst>
              <a:ext uri="{FF2B5EF4-FFF2-40B4-BE49-F238E27FC236}">
                <a16:creationId xmlns:a16="http://schemas.microsoft.com/office/drawing/2014/main" id="{E81EFB47-E20B-AFC7-491C-C9BE5CAA65E8}"/>
              </a:ext>
            </a:extLst>
          </p:cNvPr>
          <p:cNvSpPr txBox="1"/>
          <p:nvPr/>
        </p:nvSpPr>
        <p:spPr>
          <a:xfrm>
            <a:off x="11274139" y="220814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1100</a:t>
            </a:r>
          </a:p>
        </p:txBody>
      </p:sp>
      <p:sp>
        <p:nvSpPr>
          <p:cNvPr id="35" name="Rectangle 34">
            <a:extLst>
              <a:ext uri="{FF2B5EF4-FFF2-40B4-BE49-F238E27FC236}">
                <a16:creationId xmlns:a16="http://schemas.microsoft.com/office/drawing/2014/main" id="{F28016A0-576C-CEF7-B0E6-2156E2E4C1F7}"/>
              </a:ext>
            </a:extLst>
          </p:cNvPr>
          <p:cNvSpPr/>
          <p:nvPr/>
        </p:nvSpPr>
        <p:spPr>
          <a:xfrm>
            <a:off x="10315637" y="1963030"/>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36" name="Rectangle 35">
            <a:extLst>
              <a:ext uri="{FF2B5EF4-FFF2-40B4-BE49-F238E27FC236}">
                <a16:creationId xmlns:a16="http://schemas.microsoft.com/office/drawing/2014/main" id="{95F0AC95-FA4E-F907-FD57-2345469CE98E}"/>
              </a:ext>
            </a:extLst>
          </p:cNvPr>
          <p:cNvSpPr/>
          <p:nvPr/>
        </p:nvSpPr>
        <p:spPr>
          <a:xfrm>
            <a:off x="10315637" y="1666118"/>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37" name="Rectangle 36">
            <a:extLst>
              <a:ext uri="{FF2B5EF4-FFF2-40B4-BE49-F238E27FC236}">
                <a16:creationId xmlns:a16="http://schemas.microsoft.com/office/drawing/2014/main" id="{C0C5F57D-8D03-D33A-4877-978E36102242}"/>
              </a:ext>
            </a:extLst>
          </p:cNvPr>
          <p:cNvSpPr/>
          <p:nvPr/>
        </p:nvSpPr>
        <p:spPr>
          <a:xfrm>
            <a:off x="10315637" y="1350517"/>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C895B"/>
                </a:solidFill>
                <a:latin typeface="Consolas" panose="020B0609020204030204" pitchFamily="49" charset="0"/>
                <a:cs typeface="Consolas" panose="020B0609020204030204" pitchFamily="49" charset="0"/>
              </a:rPr>
              <a:t>0x01</a:t>
            </a:r>
          </a:p>
        </p:txBody>
      </p:sp>
      <p:sp>
        <p:nvSpPr>
          <p:cNvPr id="38" name="TextBox 37">
            <a:extLst>
              <a:ext uri="{FF2B5EF4-FFF2-40B4-BE49-F238E27FC236}">
                <a16:creationId xmlns:a16="http://schemas.microsoft.com/office/drawing/2014/main" id="{CA57CAC9-3396-C173-D776-198D5D90E595}"/>
              </a:ext>
            </a:extLst>
          </p:cNvPr>
          <p:cNvSpPr txBox="1"/>
          <p:nvPr/>
        </p:nvSpPr>
        <p:spPr>
          <a:xfrm>
            <a:off x="11260192" y="1903804"/>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1101</a:t>
            </a:r>
          </a:p>
        </p:txBody>
      </p:sp>
      <p:sp>
        <p:nvSpPr>
          <p:cNvPr id="39" name="TextBox 38">
            <a:extLst>
              <a:ext uri="{FF2B5EF4-FFF2-40B4-BE49-F238E27FC236}">
                <a16:creationId xmlns:a16="http://schemas.microsoft.com/office/drawing/2014/main" id="{4889FECE-BEED-2164-2AF0-E0F50068A965}"/>
              </a:ext>
            </a:extLst>
          </p:cNvPr>
          <p:cNvSpPr txBox="1"/>
          <p:nvPr/>
        </p:nvSpPr>
        <p:spPr>
          <a:xfrm>
            <a:off x="11264037" y="1630390"/>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1110</a:t>
            </a:r>
          </a:p>
        </p:txBody>
      </p:sp>
      <p:sp>
        <p:nvSpPr>
          <p:cNvPr id="40" name="TextBox 39">
            <a:extLst>
              <a:ext uri="{FF2B5EF4-FFF2-40B4-BE49-F238E27FC236}">
                <a16:creationId xmlns:a16="http://schemas.microsoft.com/office/drawing/2014/main" id="{06E1AA65-AA5F-BC60-BF57-FCBEA8DF7A40}"/>
              </a:ext>
            </a:extLst>
          </p:cNvPr>
          <p:cNvSpPr txBox="1"/>
          <p:nvPr/>
        </p:nvSpPr>
        <p:spPr>
          <a:xfrm>
            <a:off x="11260191" y="13254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1111</a:t>
            </a:r>
          </a:p>
        </p:txBody>
      </p:sp>
      <p:sp>
        <p:nvSpPr>
          <p:cNvPr id="41" name="Rectangle 40">
            <a:extLst>
              <a:ext uri="{FF2B5EF4-FFF2-40B4-BE49-F238E27FC236}">
                <a16:creationId xmlns:a16="http://schemas.microsoft.com/office/drawing/2014/main" id="{09045C5F-8B68-16BB-4E75-08315681E832}"/>
              </a:ext>
            </a:extLst>
          </p:cNvPr>
          <p:cNvSpPr/>
          <p:nvPr/>
        </p:nvSpPr>
        <p:spPr>
          <a:xfrm>
            <a:off x="8801876" y="5907247"/>
            <a:ext cx="935556"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0000</a:t>
            </a:r>
          </a:p>
        </p:txBody>
      </p:sp>
      <p:sp>
        <p:nvSpPr>
          <p:cNvPr id="42" name="TextBox 41">
            <a:extLst>
              <a:ext uri="{FF2B5EF4-FFF2-40B4-BE49-F238E27FC236}">
                <a16:creationId xmlns:a16="http://schemas.microsoft.com/office/drawing/2014/main" id="{B8AA880F-B9DE-B79C-587B-C5BEBC33DD04}"/>
              </a:ext>
            </a:extLst>
          </p:cNvPr>
          <p:cNvSpPr txBox="1"/>
          <p:nvPr/>
        </p:nvSpPr>
        <p:spPr>
          <a:xfrm>
            <a:off x="8377364" y="5863236"/>
            <a:ext cx="46679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r0</a:t>
            </a:r>
          </a:p>
        </p:txBody>
      </p:sp>
      <p:sp>
        <p:nvSpPr>
          <p:cNvPr id="43" name="Rectangle 42">
            <a:extLst>
              <a:ext uri="{FF2B5EF4-FFF2-40B4-BE49-F238E27FC236}">
                <a16:creationId xmlns:a16="http://schemas.microsoft.com/office/drawing/2014/main" id="{B32E26FE-C51D-F25F-57AD-A6EEC8BD683E}"/>
              </a:ext>
            </a:extLst>
          </p:cNvPr>
          <p:cNvSpPr/>
          <p:nvPr/>
        </p:nvSpPr>
        <p:spPr>
          <a:xfrm>
            <a:off x="8801876" y="4675346"/>
            <a:ext cx="935556"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0100</a:t>
            </a:r>
          </a:p>
        </p:txBody>
      </p:sp>
      <p:sp>
        <p:nvSpPr>
          <p:cNvPr id="44" name="TextBox 43">
            <a:extLst>
              <a:ext uri="{FF2B5EF4-FFF2-40B4-BE49-F238E27FC236}">
                <a16:creationId xmlns:a16="http://schemas.microsoft.com/office/drawing/2014/main" id="{82083D6E-1463-71F5-60EE-1E8FECB9B2F5}"/>
              </a:ext>
            </a:extLst>
          </p:cNvPr>
          <p:cNvSpPr txBox="1"/>
          <p:nvPr/>
        </p:nvSpPr>
        <p:spPr>
          <a:xfrm>
            <a:off x="8377364" y="4631335"/>
            <a:ext cx="46679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r1</a:t>
            </a:r>
          </a:p>
        </p:txBody>
      </p:sp>
      <p:cxnSp>
        <p:nvCxnSpPr>
          <p:cNvPr id="46" name="Straight Arrow Connector 45">
            <a:extLst>
              <a:ext uri="{FF2B5EF4-FFF2-40B4-BE49-F238E27FC236}">
                <a16:creationId xmlns:a16="http://schemas.microsoft.com/office/drawing/2014/main" id="{CA5DE687-2BAA-0C57-E145-BD59C6910E23}"/>
              </a:ext>
            </a:extLst>
          </p:cNvPr>
          <p:cNvCxnSpPr>
            <a:cxnSpLocks/>
            <a:stCxn id="43" idx="3"/>
            <a:endCxn id="9" idx="1"/>
          </p:cNvCxnSpPr>
          <p:nvPr/>
        </p:nvCxnSpPr>
        <p:spPr>
          <a:xfrm flipV="1">
            <a:off x="9737432" y="4824943"/>
            <a:ext cx="584930" cy="6447"/>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F164125-9918-A1B6-73B2-8009C91CFFFB}"/>
              </a:ext>
            </a:extLst>
          </p:cNvPr>
          <p:cNvCxnSpPr>
            <a:cxnSpLocks/>
          </p:cNvCxnSpPr>
          <p:nvPr/>
        </p:nvCxnSpPr>
        <p:spPr>
          <a:xfrm flipV="1">
            <a:off x="9752404" y="6051032"/>
            <a:ext cx="584930" cy="6447"/>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50" name="Up Arrow 49">
            <a:extLst>
              <a:ext uri="{FF2B5EF4-FFF2-40B4-BE49-F238E27FC236}">
                <a16:creationId xmlns:a16="http://schemas.microsoft.com/office/drawing/2014/main" id="{FC84BCCF-FDC7-D34C-C206-90BDA73EFE4A}"/>
              </a:ext>
            </a:extLst>
          </p:cNvPr>
          <p:cNvSpPr/>
          <p:nvPr/>
        </p:nvSpPr>
        <p:spPr>
          <a:xfrm>
            <a:off x="10590285" y="615844"/>
            <a:ext cx="395257" cy="6323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EA8B884-2FDE-8479-AEFB-0154392CAD44}"/>
              </a:ext>
            </a:extLst>
          </p:cNvPr>
          <p:cNvSpPr txBox="1"/>
          <p:nvPr/>
        </p:nvSpPr>
        <p:spPr>
          <a:xfrm>
            <a:off x="364198" y="5056618"/>
            <a:ext cx="2685351" cy="646331"/>
          </a:xfrm>
          <a:prstGeom prst="rect">
            <a:avLst/>
          </a:prstGeom>
          <a:noFill/>
        </p:spPr>
        <p:txBody>
          <a:bodyPr wrap="none" rtlCol="0">
            <a:spAutoFit/>
          </a:bodyPr>
          <a:lstStyle/>
          <a:p>
            <a:r>
              <a:rPr lang="en-US" dirty="0"/>
              <a:t>table rows are</a:t>
            </a:r>
          </a:p>
          <a:p>
            <a:r>
              <a:rPr lang="en-US" dirty="0"/>
              <a:t>independent instructions</a:t>
            </a:r>
          </a:p>
        </p:txBody>
      </p:sp>
    </p:spTree>
    <p:extLst>
      <p:ext uri="{BB962C8B-B14F-4D97-AF65-F5344CB8AC3E}">
        <p14:creationId xmlns:p14="http://schemas.microsoft.com/office/powerpoint/2010/main" val="371269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98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4972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03EE18-672D-E6BE-3FD1-8C4821C3CFD5}"/>
              </a:ext>
            </a:extLst>
          </p:cNvPr>
          <p:cNvSpPr>
            <a:spLocks noGrp="1"/>
          </p:cNvSpPr>
          <p:nvPr>
            <p:ph type="title"/>
          </p:nvPr>
        </p:nvSpPr>
        <p:spPr>
          <a:xfrm>
            <a:off x="496577" y="79997"/>
            <a:ext cx="10515600" cy="440393"/>
          </a:xfrm>
        </p:spPr>
        <p:txBody>
          <a:bodyPr/>
          <a:lstStyle/>
          <a:p>
            <a:r>
              <a:rPr lang="en-US" dirty="0"/>
              <a:t>PA8 Assembly Functions</a:t>
            </a:r>
          </a:p>
        </p:txBody>
      </p:sp>
      <p:sp>
        <p:nvSpPr>
          <p:cNvPr id="4" name="TextBox 3">
            <a:extLst>
              <a:ext uri="{FF2B5EF4-FFF2-40B4-BE49-F238E27FC236}">
                <a16:creationId xmlns:a16="http://schemas.microsoft.com/office/drawing/2014/main" id="{DCAFF382-6606-F091-03D9-9FE4C2D71927}"/>
              </a:ext>
            </a:extLst>
          </p:cNvPr>
          <p:cNvSpPr txBox="1"/>
          <p:nvPr/>
        </p:nvSpPr>
        <p:spPr>
          <a:xfrm>
            <a:off x="3257016" y="479591"/>
            <a:ext cx="5452134" cy="6370975"/>
          </a:xfrm>
          <a:prstGeom prst="rect">
            <a:avLst/>
          </a:prstGeom>
          <a:solidFill>
            <a:schemeClr val="bg1">
              <a:lumMod val="95000"/>
            </a:schemeClr>
          </a:solidFill>
          <a:ln>
            <a:solidFill>
              <a:schemeClr val="accent1"/>
            </a:solidFill>
          </a:ln>
        </p:spPr>
        <p:txBody>
          <a:bodyPr wrap="none" rtlCol="0">
            <a:spAutoFit/>
          </a:bodyPr>
          <a:lstStyle/>
          <a:p>
            <a:r>
              <a:rPr lang="en-US" sz="1200" dirty="0">
                <a:solidFill>
                  <a:schemeClr val="tx2"/>
                </a:solidFill>
                <a:latin typeface="Consolas" panose="020B0609020204030204" pitchFamily="49" charset="0"/>
                <a:cs typeface="Consolas" panose="020B0609020204030204" pitchFamily="49" charset="0"/>
              </a:rPr>
              <a:t>    #include "</a:t>
            </a:r>
            <a:r>
              <a:rPr lang="en-US" sz="1200" dirty="0" err="1">
                <a:solidFill>
                  <a:schemeClr val="tx2"/>
                </a:solidFill>
                <a:latin typeface="Consolas" panose="020B0609020204030204" pitchFamily="49" charset="0"/>
                <a:cs typeface="Consolas" panose="020B0609020204030204" pitchFamily="49" charset="0"/>
              </a:rPr>
              <a:t>cipher.h</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.text     // start of text segment</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 int encrypt(char *</a:t>
            </a:r>
            <a:r>
              <a:rPr lang="en-US" sz="1200" dirty="0" err="1">
                <a:solidFill>
                  <a:schemeClr val="tx2"/>
                </a:solidFill>
                <a:latin typeface="Consolas" panose="020B0609020204030204" pitchFamily="49" charset="0"/>
                <a:cs typeface="Consolas" panose="020B0609020204030204" pitchFamily="49" charset="0"/>
              </a:rPr>
              <a:t>iobuf</a:t>
            </a:r>
            <a:r>
              <a:rPr lang="en-US" sz="1200" dirty="0">
                <a:solidFill>
                  <a:schemeClr val="tx2"/>
                </a:solidFill>
                <a:latin typeface="Consolas" panose="020B0609020204030204" pitchFamily="49" charset="0"/>
                <a:cs typeface="Consolas" panose="020B0609020204030204" pitchFamily="49" charset="0"/>
              </a:rPr>
              <a:t>, char *</a:t>
            </a:r>
            <a:r>
              <a:rPr lang="en-US" sz="1200" dirty="0" err="1">
                <a:solidFill>
                  <a:schemeClr val="tx2"/>
                </a:solidFill>
                <a:latin typeface="Consolas" panose="020B0609020204030204" pitchFamily="49" charset="0"/>
                <a:cs typeface="Consolas" panose="020B0609020204030204" pitchFamily="49" charset="0"/>
              </a:rPr>
              <a:t>bookbuf</a:t>
            </a:r>
            <a:r>
              <a:rPr lang="en-US" sz="1200" dirty="0">
                <a:solidFill>
                  <a:schemeClr val="tx2"/>
                </a:solidFill>
                <a:latin typeface="Consolas" panose="020B0609020204030204" pitchFamily="49" charset="0"/>
                <a:cs typeface="Consolas" panose="020B0609020204030204" pitchFamily="49" charset="0"/>
              </a:rPr>
              <a:t>, int </a:t>
            </a:r>
            <a:r>
              <a:rPr lang="en-US" sz="1200" dirty="0" err="1">
                <a:solidFill>
                  <a:schemeClr val="tx2"/>
                </a:solidFill>
                <a:latin typeface="Consolas" panose="020B0609020204030204" pitchFamily="49" charset="0"/>
                <a:cs typeface="Consolas" panose="020B0609020204030204" pitchFamily="49" charset="0"/>
              </a:rPr>
              <a:t>cnt</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 encrypts  </a:t>
            </a:r>
            <a:r>
              <a:rPr lang="en-US" sz="1200" dirty="0" err="1">
                <a:solidFill>
                  <a:schemeClr val="tx2"/>
                </a:solidFill>
                <a:latin typeface="Consolas" panose="020B0609020204030204" pitchFamily="49" charset="0"/>
                <a:cs typeface="Consolas" panose="020B0609020204030204" pitchFamily="49" charset="0"/>
              </a:rPr>
              <a:t>iobuf</a:t>
            </a:r>
            <a:r>
              <a:rPr lang="en-US" sz="1200" dirty="0">
                <a:solidFill>
                  <a:schemeClr val="tx2"/>
                </a:solidFill>
                <a:latin typeface="Consolas" panose="020B0609020204030204" pitchFamily="49" charset="0"/>
                <a:cs typeface="Consolas" panose="020B0609020204030204" pitchFamily="49" charset="0"/>
              </a:rPr>
              <a:t> with </a:t>
            </a:r>
            <a:r>
              <a:rPr lang="en-US" sz="1200" dirty="0" err="1">
                <a:solidFill>
                  <a:schemeClr val="tx2"/>
                </a:solidFill>
                <a:latin typeface="Consolas" panose="020B0609020204030204" pitchFamily="49" charset="0"/>
                <a:cs typeface="Consolas" panose="020B0609020204030204" pitchFamily="49" charset="0"/>
              </a:rPr>
              <a:t>bookbuf</a:t>
            </a:r>
            <a:r>
              <a:rPr lang="en-US" sz="1200" dirty="0">
                <a:solidFill>
                  <a:schemeClr val="tx2"/>
                </a:solidFill>
                <a:latin typeface="Consolas" panose="020B0609020204030204" pitchFamily="49" charset="0"/>
                <a:cs typeface="Consolas" panose="020B0609020204030204" pitchFamily="49" charset="0"/>
              </a:rPr>
              <a:t>; updating </a:t>
            </a:r>
            <a:r>
              <a:rPr lang="en-US" sz="1200" dirty="0" err="1">
                <a:solidFill>
                  <a:schemeClr val="tx2"/>
                </a:solidFill>
                <a:latin typeface="Consolas" panose="020B0609020204030204" pitchFamily="49" charset="0"/>
                <a:cs typeface="Consolas" panose="020B0609020204030204" pitchFamily="49" charset="0"/>
              </a:rPr>
              <a:t>iobuf</a:t>
            </a:r>
            <a:endParaRPr lang="en-US" sz="1200" dirty="0">
              <a:solidFill>
                <a:schemeClr val="tx2"/>
              </a:solidFill>
              <a:latin typeface="Consolas" panose="020B0609020204030204" pitchFamily="49" charset="0"/>
              <a:cs typeface="Consolas" panose="020B0609020204030204" pitchFamily="49" charset="0"/>
            </a:endParaRP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.global encrypt</a:t>
            </a:r>
          </a:p>
          <a:p>
            <a:r>
              <a:rPr lang="en-US" sz="1200" dirty="0">
                <a:solidFill>
                  <a:schemeClr val="tx2"/>
                </a:solidFill>
                <a:latin typeface="Consolas" panose="020B0609020204030204" pitchFamily="49" charset="0"/>
                <a:cs typeface="Consolas" panose="020B0609020204030204" pitchFamily="49" charset="0"/>
              </a:rPr>
              <a:t>    .type   encrypt, %function</a:t>
            </a:r>
          </a:p>
          <a:p>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equ</a:t>
            </a:r>
            <a:r>
              <a:rPr lang="en-US" sz="1200" dirty="0">
                <a:solidFill>
                  <a:schemeClr val="tx2"/>
                </a:solidFill>
                <a:latin typeface="Consolas" panose="020B0609020204030204" pitchFamily="49" charset="0"/>
                <a:cs typeface="Consolas" panose="020B0609020204030204" pitchFamily="49" charset="0"/>
              </a:rPr>
              <a:t>    FP_OFF, 28</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encrypt:</a:t>
            </a:r>
          </a:p>
          <a:p>
            <a:r>
              <a:rPr lang="en-US" sz="1200" dirty="0">
                <a:solidFill>
                  <a:schemeClr val="tx2"/>
                </a:solidFill>
                <a:latin typeface="Consolas" panose="020B0609020204030204" pitchFamily="49" charset="0"/>
                <a:cs typeface="Consolas" panose="020B0609020204030204" pitchFamily="49" charset="0"/>
              </a:rPr>
              <a:t>    push    {r4-r9,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lr</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add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sp</a:t>
            </a:r>
            <a:r>
              <a:rPr lang="en-US" sz="1200" dirty="0">
                <a:solidFill>
                  <a:schemeClr val="tx2"/>
                </a:solidFill>
                <a:latin typeface="Consolas" panose="020B0609020204030204" pitchFamily="49" charset="0"/>
                <a:cs typeface="Consolas" panose="020B0609020204030204" pitchFamily="49" charset="0"/>
              </a:rPr>
              <a:t>, FP_OFF</a:t>
            </a:r>
          </a:p>
          <a:p>
            <a:r>
              <a:rPr lang="en-US" sz="1200" dirty="0">
                <a:solidFill>
                  <a:srgbClr val="FF0000"/>
                </a:solidFill>
                <a:latin typeface="Consolas" panose="020B0609020204030204" pitchFamily="49" charset="0"/>
                <a:cs typeface="Consolas" panose="020B0609020204030204" pitchFamily="49" charset="0"/>
              </a:rPr>
              <a:t>    // do not alter anything above this line</a:t>
            </a:r>
          </a:p>
          <a:p>
            <a:r>
              <a:rPr lang="en-US" sz="1200" dirty="0">
                <a:solidFill>
                  <a:srgbClr val="00B050"/>
                </a:solidFill>
                <a:latin typeface="Consolas" panose="020B0609020204030204" pitchFamily="49" charset="0"/>
                <a:cs typeface="Consolas" panose="020B0609020204030204" pitchFamily="49" charset="0"/>
              </a:rPr>
              <a:t>    // r0 contains char *</a:t>
            </a:r>
            <a:r>
              <a:rPr lang="en-US" sz="1200" dirty="0" err="1">
                <a:solidFill>
                  <a:srgbClr val="00B050"/>
                </a:solidFill>
                <a:latin typeface="Consolas" panose="020B0609020204030204" pitchFamily="49" charset="0"/>
                <a:cs typeface="Consolas" panose="020B0609020204030204" pitchFamily="49" charset="0"/>
              </a:rPr>
              <a:t>iobuf</a:t>
            </a:r>
            <a:endParaRPr lang="en-US" sz="1200" dirty="0">
              <a:solidFill>
                <a:srgbClr val="00B05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r1 contains char *</a:t>
            </a:r>
            <a:r>
              <a:rPr lang="en-US" sz="1200" dirty="0" err="1">
                <a:solidFill>
                  <a:srgbClr val="00B050"/>
                </a:solidFill>
                <a:latin typeface="Consolas" panose="020B0609020204030204" pitchFamily="49" charset="0"/>
                <a:cs typeface="Consolas" panose="020B0609020204030204" pitchFamily="49" charset="0"/>
              </a:rPr>
              <a:t>bookbuf</a:t>
            </a:r>
            <a:endParaRPr lang="en-US" sz="1200" dirty="0">
              <a:solidFill>
                <a:srgbClr val="00B05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r2 contains </a:t>
            </a:r>
            <a:r>
              <a:rPr lang="en-US" sz="1200" dirty="0" err="1">
                <a:solidFill>
                  <a:srgbClr val="00B050"/>
                </a:solidFill>
                <a:latin typeface="Consolas" panose="020B0609020204030204" pitchFamily="49" charset="0"/>
                <a:cs typeface="Consolas" panose="020B0609020204030204" pitchFamily="49" charset="0"/>
              </a:rPr>
              <a:t>cnt</a:t>
            </a:r>
            <a:endParaRPr lang="en-US" sz="1200" dirty="0">
              <a:solidFill>
                <a:srgbClr val="00B05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r3 is ok to use</a:t>
            </a:r>
          </a:p>
          <a:p>
            <a:r>
              <a:rPr lang="en-US" sz="1200" dirty="0">
                <a:solidFill>
                  <a:srgbClr val="00B050"/>
                </a:solidFill>
                <a:latin typeface="Consolas" panose="020B0609020204030204" pitchFamily="49" charset="0"/>
                <a:cs typeface="Consolas" panose="020B0609020204030204" pitchFamily="49" charset="0"/>
              </a:rPr>
              <a:t>    // r4-r9 preserved registers are ok to use</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cmp</a:t>
            </a:r>
            <a:r>
              <a:rPr lang="en-US" sz="1200" dirty="0">
                <a:solidFill>
                  <a:schemeClr val="tx2"/>
                </a:solidFill>
                <a:latin typeface="Consolas" panose="020B0609020204030204" pitchFamily="49" charset="0"/>
                <a:cs typeface="Consolas" panose="020B0609020204030204" pitchFamily="49" charset="0"/>
              </a:rPr>
              <a:t>     r2, 0               // if buffer empty we are done</a:t>
            </a:r>
          </a:p>
          <a:p>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ble</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Ldone</a:t>
            </a:r>
            <a:endParaRPr lang="en-US" sz="1200" dirty="0">
              <a:solidFill>
                <a:schemeClr val="tx2"/>
              </a:solidFill>
              <a:latin typeface="Consolas" panose="020B0609020204030204" pitchFamily="49" charset="0"/>
              <a:cs typeface="Consolas" panose="020B0609020204030204" pitchFamily="49" charset="0"/>
            </a:endParaRP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your code here</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rgbClr val="FF0000"/>
                </a:solidFill>
                <a:latin typeface="Consolas" panose="020B0609020204030204" pitchFamily="49" charset="0"/>
                <a:cs typeface="Consolas" panose="020B0609020204030204" pitchFamily="49" charset="0"/>
              </a:rPr>
              <a:t>    // do not alter anything below this line</a:t>
            </a:r>
          </a:p>
          <a:p>
            <a:r>
              <a:rPr lang="en-US" sz="1200" dirty="0">
                <a:solidFill>
                  <a:schemeClr val="tx2"/>
                </a:solidFill>
                <a:latin typeface="Consolas" panose="020B0609020204030204" pitchFamily="49" charset="0"/>
                <a:cs typeface="Consolas" panose="020B0609020204030204" pitchFamily="49" charset="0"/>
              </a:rPr>
              <a:t>.</a:t>
            </a:r>
            <a:r>
              <a:rPr lang="en-US" sz="1200" dirty="0" err="1">
                <a:solidFill>
                  <a:schemeClr val="tx2"/>
                </a:solidFill>
                <a:latin typeface="Consolas" panose="020B0609020204030204" pitchFamily="49" charset="0"/>
                <a:cs typeface="Consolas" panose="020B0609020204030204" pitchFamily="49" charset="0"/>
              </a:rPr>
              <a:t>Ldone</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mov     r0, r2              // return </a:t>
            </a:r>
            <a:r>
              <a:rPr lang="en-US" sz="1200" dirty="0" err="1">
                <a:solidFill>
                  <a:schemeClr val="tx2"/>
                </a:solidFill>
                <a:latin typeface="Consolas" panose="020B0609020204030204" pitchFamily="49" charset="0"/>
                <a:cs typeface="Consolas" panose="020B0609020204030204" pitchFamily="49" charset="0"/>
              </a:rPr>
              <a:t>cnt</a:t>
            </a:r>
            <a:r>
              <a:rPr lang="en-US" sz="1200" dirty="0">
                <a:solidFill>
                  <a:schemeClr val="tx2"/>
                </a:solidFill>
                <a:latin typeface="Consolas" panose="020B0609020204030204" pitchFamily="49" charset="0"/>
                <a:cs typeface="Consolas" panose="020B0609020204030204" pitchFamily="49" charset="0"/>
              </a:rPr>
              <a:t> processed</a:t>
            </a:r>
          </a:p>
          <a:p>
            <a:r>
              <a:rPr lang="en-US" sz="1200" dirty="0">
                <a:solidFill>
                  <a:schemeClr val="tx2"/>
                </a:solidFill>
                <a:latin typeface="Consolas" panose="020B0609020204030204" pitchFamily="49" charset="0"/>
                <a:cs typeface="Consolas" panose="020B0609020204030204" pitchFamily="49" charset="0"/>
              </a:rPr>
              <a:t>    sub     </a:t>
            </a:r>
            <a:r>
              <a:rPr lang="en-US" sz="1200" dirty="0" err="1">
                <a:solidFill>
                  <a:schemeClr val="tx2"/>
                </a:solidFill>
                <a:latin typeface="Consolas" panose="020B0609020204030204" pitchFamily="49" charset="0"/>
                <a:cs typeface="Consolas" panose="020B0609020204030204" pitchFamily="49" charset="0"/>
              </a:rPr>
              <a:t>sp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FP_OFF</a:t>
            </a:r>
          </a:p>
          <a:p>
            <a:r>
              <a:rPr lang="en-US" sz="1200" dirty="0">
                <a:solidFill>
                  <a:schemeClr val="tx2"/>
                </a:solidFill>
                <a:latin typeface="Consolas" panose="020B0609020204030204" pitchFamily="49" charset="0"/>
                <a:cs typeface="Consolas" panose="020B0609020204030204" pitchFamily="49" charset="0"/>
              </a:rPr>
              <a:t>    pop     {r4-r9,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lr</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bx      </a:t>
            </a:r>
            <a:r>
              <a:rPr lang="en-US" sz="1200" dirty="0" err="1">
                <a:solidFill>
                  <a:schemeClr val="tx2"/>
                </a:solidFill>
                <a:latin typeface="Consolas" panose="020B0609020204030204" pitchFamily="49" charset="0"/>
                <a:cs typeface="Consolas" panose="020B0609020204030204" pitchFamily="49" charset="0"/>
              </a:rPr>
              <a:t>lr</a:t>
            </a:r>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.size encrypt, (. - encrypt)</a:t>
            </a:r>
          </a:p>
          <a:p>
            <a:r>
              <a:rPr lang="en-US" sz="1200" dirty="0">
                <a:solidFill>
                  <a:schemeClr val="tx2"/>
                </a:solidFill>
                <a:latin typeface="Consolas" panose="020B0609020204030204" pitchFamily="49" charset="0"/>
                <a:cs typeface="Consolas" panose="020B0609020204030204" pitchFamily="49" charset="0"/>
              </a:rPr>
              <a:t>    .section .note.GNU-stack,"",%</a:t>
            </a:r>
            <a:r>
              <a:rPr lang="en-US" sz="1200" dirty="0" err="1">
                <a:solidFill>
                  <a:schemeClr val="tx2"/>
                </a:solidFill>
                <a:latin typeface="Consolas" panose="020B0609020204030204" pitchFamily="49" charset="0"/>
                <a:cs typeface="Consolas" panose="020B0609020204030204" pitchFamily="49" charset="0"/>
              </a:rPr>
              <a:t>progbits</a:t>
            </a:r>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.end</a:t>
            </a:r>
          </a:p>
        </p:txBody>
      </p:sp>
      <p:grpSp>
        <p:nvGrpSpPr>
          <p:cNvPr id="5" name="Group 4">
            <a:extLst>
              <a:ext uri="{FF2B5EF4-FFF2-40B4-BE49-F238E27FC236}">
                <a16:creationId xmlns:a16="http://schemas.microsoft.com/office/drawing/2014/main" id="{F21E74B9-B0F5-D57B-E318-593E089CC1F5}"/>
              </a:ext>
            </a:extLst>
          </p:cNvPr>
          <p:cNvGrpSpPr/>
          <p:nvPr/>
        </p:nvGrpSpPr>
        <p:grpSpPr>
          <a:xfrm>
            <a:off x="395416" y="2264609"/>
            <a:ext cx="2998448" cy="923330"/>
            <a:chOff x="9667010" y="4272612"/>
            <a:chExt cx="2998448" cy="923330"/>
          </a:xfrm>
        </p:grpSpPr>
        <p:sp>
          <p:nvSpPr>
            <p:cNvPr id="6" name="TextBox 5">
              <a:extLst>
                <a:ext uri="{FF2B5EF4-FFF2-40B4-BE49-F238E27FC236}">
                  <a16:creationId xmlns:a16="http://schemas.microsoft.com/office/drawing/2014/main" id="{BD16BD1F-7D15-C087-BAD3-5C2B245ECA6B}"/>
                </a:ext>
              </a:extLst>
            </p:cNvPr>
            <p:cNvSpPr txBox="1"/>
            <p:nvPr/>
          </p:nvSpPr>
          <p:spPr>
            <a:xfrm>
              <a:off x="9667010" y="4272612"/>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 name="Right Brace 6">
              <a:extLst>
                <a:ext uri="{FF2B5EF4-FFF2-40B4-BE49-F238E27FC236}">
                  <a16:creationId xmlns:a16="http://schemas.microsoft.com/office/drawing/2014/main" id="{5D87E199-29BC-56BF-47FC-7C23C8576A0C}"/>
                </a:ext>
              </a:extLst>
            </p:cNvPr>
            <p:cNvSpPr/>
            <p:nvPr/>
          </p:nvSpPr>
          <p:spPr>
            <a:xfrm rot="10800000">
              <a:off x="12391761" y="43725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Arrow 7">
              <a:extLst>
                <a:ext uri="{FF2B5EF4-FFF2-40B4-BE49-F238E27FC236}">
                  <a16:creationId xmlns:a16="http://schemas.microsoft.com/office/drawing/2014/main" id="{0110B7B2-A2EE-16FB-5A9D-950848C11929}"/>
                </a:ext>
              </a:extLst>
            </p:cNvPr>
            <p:cNvSpPr/>
            <p:nvPr/>
          </p:nvSpPr>
          <p:spPr>
            <a:xfrm rot="10800000">
              <a:off x="11883135" y="460395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F6EAA25-AE42-0485-63A1-3DB99289D20C}"/>
              </a:ext>
            </a:extLst>
          </p:cNvPr>
          <p:cNvGrpSpPr/>
          <p:nvPr/>
        </p:nvGrpSpPr>
        <p:grpSpPr>
          <a:xfrm>
            <a:off x="712679" y="5379828"/>
            <a:ext cx="3052961" cy="923330"/>
            <a:chOff x="10357746" y="5989261"/>
            <a:chExt cx="3052961" cy="923330"/>
          </a:xfrm>
        </p:grpSpPr>
        <p:sp>
          <p:nvSpPr>
            <p:cNvPr id="10" name="TextBox 9">
              <a:extLst>
                <a:ext uri="{FF2B5EF4-FFF2-40B4-BE49-F238E27FC236}">
                  <a16:creationId xmlns:a16="http://schemas.microsoft.com/office/drawing/2014/main" id="{9EFF8391-4F85-5D39-4A01-DFC81190F0EF}"/>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11" name="Right Brace 10">
              <a:extLst>
                <a:ext uri="{FF2B5EF4-FFF2-40B4-BE49-F238E27FC236}">
                  <a16:creationId xmlns:a16="http://schemas.microsoft.com/office/drawing/2014/main" id="{154FC872-0621-44BA-A2DC-F4E296191D7A}"/>
                </a:ext>
              </a:extLst>
            </p:cNvPr>
            <p:cNvSpPr/>
            <p:nvPr/>
          </p:nvSpPr>
          <p:spPr>
            <a:xfrm rot="10800000">
              <a:off x="13015428" y="6289120"/>
              <a:ext cx="395279" cy="53818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Arrow 11">
              <a:extLst>
                <a:ext uri="{FF2B5EF4-FFF2-40B4-BE49-F238E27FC236}">
                  <a16:creationId xmlns:a16="http://schemas.microsoft.com/office/drawing/2014/main" id="{45B44CD3-26E3-C435-98BF-BDC01DC898C7}"/>
                </a:ext>
              </a:extLst>
            </p:cNvPr>
            <p:cNvSpPr/>
            <p:nvPr/>
          </p:nvSpPr>
          <p:spPr>
            <a:xfrm rot="10800000">
              <a:off x="12637867" y="637521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468F11E-8F0C-BA52-2583-421027D348F3}"/>
              </a:ext>
            </a:extLst>
          </p:cNvPr>
          <p:cNvGrpSpPr/>
          <p:nvPr/>
        </p:nvGrpSpPr>
        <p:grpSpPr>
          <a:xfrm>
            <a:off x="712679" y="1512741"/>
            <a:ext cx="3052962" cy="684825"/>
            <a:chOff x="10135320" y="5177006"/>
            <a:chExt cx="3052962" cy="684825"/>
          </a:xfrm>
        </p:grpSpPr>
        <p:sp>
          <p:nvSpPr>
            <p:cNvPr id="14" name="TextBox 13">
              <a:extLst>
                <a:ext uri="{FF2B5EF4-FFF2-40B4-BE49-F238E27FC236}">
                  <a16:creationId xmlns:a16="http://schemas.microsoft.com/office/drawing/2014/main" id="{188629D1-85A9-5C50-5AF0-D698E81CE811}"/>
                </a:ext>
              </a:extLst>
            </p:cNvPr>
            <p:cNvSpPr txBox="1"/>
            <p:nvPr/>
          </p:nvSpPr>
          <p:spPr>
            <a:xfrm>
              <a:off x="10135320" y="5177006"/>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15" name="Right Brace 14">
              <a:extLst>
                <a:ext uri="{FF2B5EF4-FFF2-40B4-BE49-F238E27FC236}">
                  <a16:creationId xmlns:a16="http://schemas.microsoft.com/office/drawing/2014/main" id="{470580CF-03A9-3860-264A-E34B8E8DC5DA}"/>
                </a:ext>
              </a:extLst>
            </p:cNvPr>
            <p:cNvSpPr/>
            <p:nvPr/>
          </p:nvSpPr>
          <p:spPr>
            <a:xfrm rot="10800000">
              <a:off x="12914585" y="5247556"/>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Left Arrow 15">
              <a:extLst>
                <a:ext uri="{FF2B5EF4-FFF2-40B4-BE49-F238E27FC236}">
                  <a16:creationId xmlns:a16="http://schemas.microsoft.com/office/drawing/2014/main" id="{B5D22A27-0DEF-DFD5-F55F-6B0002A857A2}"/>
                </a:ext>
              </a:extLst>
            </p:cNvPr>
            <p:cNvSpPr/>
            <p:nvPr/>
          </p:nvSpPr>
          <p:spPr>
            <a:xfrm rot="10800000">
              <a:off x="12367984" y="550017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C3A143A-9833-91E4-D5B1-5DEE1A67A18E}"/>
              </a:ext>
            </a:extLst>
          </p:cNvPr>
          <p:cNvGrpSpPr/>
          <p:nvPr/>
        </p:nvGrpSpPr>
        <p:grpSpPr>
          <a:xfrm>
            <a:off x="6774698" y="6107066"/>
            <a:ext cx="2985013" cy="646331"/>
            <a:chOff x="9519288" y="5003375"/>
            <a:chExt cx="2985013" cy="646331"/>
          </a:xfrm>
        </p:grpSpPr>
        <p:sp>
          <p:nvSpPr>
            <p:cNvPr id="18" name="TextBox 17">
              <a:extLst>
                <a:ext uri="{FF2B5EF4-FFF2-40B4-BE49-F238E27FC236}">
                  <a16:creationId xmlns:a16="http://schemas.microsoft.com/office/drawing/2014/main" id="{B073DF38-B586-3BC1-7A7D-C39661D2FFE1}"/>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19" name="Right Brace 18">
              <a:extLst>
                <a:ext uri="{FF2B5EF4-FFF2-40B4-BE49-F238E27FC236}">
                  <a16:creationId xmlns:a16="http://schemas.microsoft.com/office/drawing/2014/main" id="{22F2F631-993D-3FF0-5D2E-95828D47FE3A}"/>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Left Arrow 19">
              <a:extLst>
                <a:ext uri="{FF2B5EF4-FFF2-40B4-BE49-F238E27FC236}">
                  <a16:creationId xmlns:a16="http://schemas.microsoft.com/office/drawing/2014/main" id="{B249A3E0-773B-0591-092D-E607F5BB8B9A}"/>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38447ACE-8CC4-B293-9FF7-DDE8A085C746}"/>
              </a:ext>
            </a:extLst>
          </p:cNvPr>
          <p:cNvGrpSpPr/>
          <p:nvPr/>
        </p:nvGrpSpPr>
        <p:grpSpPr>
          <a:xfrm>
            <a:off x="750243" y="3270458"/>
            <a:ext cx="2741700" cy="1200329"/>
            <a:chOff x="10281129" y="4961200"/>
            <a:chExt cx="2741700" cy="1200329"/>
          </a:xfrm>
        </p:grpSpPr>
        <p:sp>
          <p:nvSpPr>
            <p:cNvPr id="22" name="TextBox 21">
              <a:extLst>
                <a:ext uri="{FF2B5EF4-FFF2-40B4-BE49-F238E27FC236}">
                  <a16:creationId xmlns:a16="http://schemas.microsoft.com/office/drawing/2014/main" id="{953D13F2-E766-39C8-8DA9-21A53C568E49}"/>
                </a:ext>
              </a:extLst>
            </p:cNvPr>
            <p:cNvSpPr txBox="1"/>
            <p:nvPr/>
          </p:nvSpPr>
          <p:spPr>
            <a:xfrm>
              <a:off x="10281129" y="4961200"/>
              <a:ext cx="2216124"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Description of the register state at this point in the code</a:t>
              </a:r>
              <a:endParaRPr lang="en-US" dirty="0"/>
            </a:p>
          </p:txBody>
        </p:sp>
        <p:sp>
          <p:nvSpPr>
            <p:cNvPr id="24" name="Left Arrow 23">
              <a:extLst>
                <a:ext uri="{FF2B5EF4-FFF2-40B4-BE49-F238E27FC236}">
                  <a16:creationId xmlns:a16="http://schemas.microsoft.com/office/drawing/2014/main" id="{B42AF2B7-25AE-9190-6323-ABE1950D2034}"/>
                </a:ext>
              </a:extLst>
            </p:cNvPr>
            <p:cNvSpPr/>
            <p:nvPr/>
          </p:nvSpPr>
          <p:spPr>
            <a:xfrm rot="10800000">
              <a:off x="12514204" y="52571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199AC504-2486-6FAF-E3D9-FE3C5992D9B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690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a:t>
            </a:r>
            <a:r>
              <a:rPr lang="en-US" dirty="0" err="1">
                <a:solidFill>
                  <a:srgbClr val="000000"/>
                </a:solidFill>
                <a:effectLst/>
                <a:latin typeface="Menlo" panose="020B0609030804020204" pitchFamily="49" charset="0"/>
              </a:rPr>
              <a:t>n",count</a:t>
            </a:r>
            <a:r>
              <a:rPr lang="en-US" dirty="0">
                <a:solidFill>
                  <a:srgbClr val="000000"/>
                </a:solidFill>
                <a:effectLst/>
                <a:latin typeface="Menlo" panose="020B0609030804020204" pitchFamily="49" charset="0"/>
              </a:rPr>
              <a: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51977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909280"/>
            <a:ext cx="3994493"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84119" y="851581"/>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8" name="Group 63">
            <a:extLst>
              <a:ext uri="{FF2B5EF4-FFF2-40B4-BE49-F238E27FC236}">
                <a16:creationId xmlns:a16="http://schemas.microsoft.com/office/drawing/2014/main" id="{8CC3A94E-6C06-BC36-C6AE-2E41C5AA9AC4}"/>
              </a:ext>
            </a:extLst>
          </p:cNvPr>
          <p:cNvGraphicFramePr>
            <a:graphicFrameLocks noGrp="1"/>
          </p:cNvGraphicFramePr>
          <p:nvPr>
            <p:extLst>
              <p:ext uri="{D42A27DB-BD31-4B8C-83A1-F6EECF244321}">
                <p14:modId xmlns:p14="http://schemas.microsoft.com/office/powerpoint/2010/main" val="4093908955"/>
              </p:ext>
            </p:extLst>
          </p:nvPr>
        </p:nvGraphicFramePr>
        <p:xfrm>
          <a:off x="6475191" y="142140"/>
          <a:ext cx="5452587" cy="446756"/>
        </p:xfrm>
        <a:graphic>
          <a:graphicData uri="http://schemas.openxmlformats.org/drawingml/2006/table">
            <a:tbl>
              <a:tblPr/>
              <a:tblGrid>
                <a:gridCol w="778941">
                  <a:extLst>
                    <a:ext uri="{9D8B030D-6E8A-4147-A177-3AD203B41FA5}">
                      <a16:colId xmlns:a16="http://schemas.microsoft.com/office/drawing/2014/main" val="20001"/>
                    </a:ext>
                  </a:extLst>
                </a:gridCol>
                <a:gridCol w="778941">
                  <a:extLst>
                    <a:ext uri="{9D8B030D-6E8A-4147-A177-3AD203B41FA5}">
                      <a16:colId xmlns:a16="http://schemas.microsoft.com/office/drawing/2014/main" val="20002"/>
                    </a:ext>
                  </a:extLst>
                </a:gridCol>
                <a:gridCol w="778941">
                  <a:extLst>
                    <a:ext uri="{9D8B030D-6E8A-4147-A177-3AD203B41FA5}">
                      <a16:colId xmlns:a16="http://schemas.microsoft.com/office/drawing/2014/main" val="20003"/>
                    </a:ext>
                  </a:extLst>
                </a:gridCol>
                <a:gridCol w="778941">
                  <a:extLst>
                    <a:ext uri="{9D8B030D-6E8A-4147-A177-3AD203B41FA5}">
                      <a16:colId xmlns:a16="http://schemas.microsoft.com/office/drawing/2014/main" val="20004"/>
                    </a:ext>
                  </a:extLst>
                </a:gridCol>
                <a:gridCol w="778941">
                  <a:extLst>
                    <a:ext uri="{9D8B030D-6E8A-4147-A177-3AD203B41FA5}">
                      <a16:colId xmlns:a16="http://schemas.microsoft.com/office/drawing/2014/main" val="20005"/>
                    </a:ext>
                  </a:extLst>
                </a:gridCol>
                <a:gridCol w="778941">
                  <a:extLst>
                    <a:ext uri="{9D8B030D-6E8A-4147-A177-3AD203B41FA5}">
                      <a16:colId xmlns:a16="http://schemas.microsoft.com/office/drawing/2014/main" val="20006"/>
                    </a:ext>
                  </a:extLst>
                </a:gridCol>
                <a:gridCol w="778941">
                  <a:extLst>
                    <a:ext uri="{9D8B030D-6E8A-4147-A177-3AD203B41FA5}">
                      <a16:colId xmlns:a16="http://schemas.microsoft.com/office/drawing/2014/main" val="3835254477"/>
                    </a:ext>
                  </a:extLst>
                </a:gridCol>
              </a:tblGrid>
              <a:tr h="446756">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x-none" sz="2000" b="0" i="0" u="none" strike="noStrike" cap="none" normalizeH="0" baseline="0" dirty="0">
                          <a:ln>
                            <a:noFill/>
                          </a:ln>
                          <a:solidFill>
                            <a:schemeClr val="tx1">
                              <a:lumMod val="50000"/>
                            </a:schemeClr>
                          </a:solidFill>
                          <a:effectLst/>
                          <a:latin typeface="Consolas" charset="0"/>
                        </a:rPr>
                        <a:t>'H'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x-none" sz="2000" b="0" i="0" u="none" strike="noStrike" cap="none" normalizeH="0" baseline="0" dirty="0">
                          <a:ln>
                            <a:noFill/>
                          </a:ln>
                          <a:solidFill>
                            <a:schemeClr val="tx1">
                              <a:lumMod val="50000"/>
                            </a:schemeClr>
                          </a:solidFill>
                          <a:effectLst/>
                          <a:latin typeface="Consolas"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x-none" sz="2000" b="0" i="0" u="none" strike="noStrike" cap="none" normalizeH="0" baseline="0" dirty="0">
                          <a:ln>
                            <a:noFill/>
                          </a:ln>
                          <a:solidFill>
                            <a:schemeClr val="tx1">
                              <a:lumMod val="50000"/>
                            </a:schemeClr>
                          </a:solidFill>
                          <a:effectLst/>
                          <a:latin typeface="Consolas"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x-none" sz="2000" b="0" i="0" u="none" strike="noStrike" cap="none" normalizeH="0" baseline="0" dirty="0">
                          <a:ln>
                            <a:noFill/>
                          </a:ln>
                          <a:solidFill>
                            <a:schemeClr val="tx1">
                              <a:lumMod val="50000"/>
                            </a:schemeClr>
                          </a:solidFill>
                          <a:effectLst/>
                          <a:latin typeface="Consolas"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x-none" sz="2000" b="0" i="0" u="none" strike="noStrike" cap="none" normalizeH="0" baseline="0" dirty="0">
                          <a:ln>
                            <a:noFill/>
                          </a:ln>
                          <a:solidFill>
                            <a:schemeClr val="tx1">
                              <a:lumMod val="50000"/>
                            </a:schemeClr>
                          </a:solidFill>
                          <a:effectLst/>
                          <a:latin typeface="Consolas"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x-none" sz="2000" b="0" i="0" u="none" strike="noStrike" cap="none" normalizeH="0" baseline="0" dirty="0">
                          <a:ln>
                            <a:noFill/>
                          </a:ln>
                          <a:solidFill>
                            <a:schemeClr val="tx1">
                              <a:lumMod val="50000"/>
                            </a:schemeClr>
                          </a:solidFill>
                          <a:effectLst/>
                          <a:latin typeface="Consolas" charset="0"/>
                        </a:rPr>
                        <a:t>'\0'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9" name="Up Arrow 8">
            <a:extLst>
              <a:ext uri="{FF2B5EF4-FFF2-40B4-BE49-F238E27FC236}">
                <a16:creationId xmlns:a16="http://schemas.microsoft.com/office/drawing/2014/main" id="{D1106B42-60CF-77A2-33D4-8D9EE381B395}"/>
              </a:ext>
            </a:extLst>
          </p:cNvPr>
          <p:cNvSpPr/>
          <p:nvPr/>
        </p:nvSpPr>
        <p:spPr>
          <a:xfrm>
            <a:off x="6713091" y="565873"/>
            <a:ext cx="274320" cy="3434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AFEB0B8-CCB1-19F9-8BB2-FFDCD1CF6D20}"/>
              </a:ext>
            </a:extLst>
          </p:cNvPr>
          <p:cNvSpPr txBox="1"/>
          <p:nvPr/>
        </p:nvSpPr>
        <p:spPr>
          <a:xfrm>
            <a:off x="6120564" y="610702"/>
            <a:ext cx="729687" cy="369332"/>
          </a:xfrm>
          <a:prstGeom prst="rect">
            <a:avLst/>
          </a:prstGeom>
          <a:noFill/>
        </p:spPr>
        <p:txBody>
          <a:bodyPr wrap="none" rtlCol="0">
            <a:spAutoFit/>
          </a:bodyPr>
          <a:lstStyle/>
          <a:p>
            <a:r>
              <a:rPr lang="en-US" dirty="0"/>
              <a:t>r0+r3</a:t>
            </a:r>
          </a:p>
        </p:txBody>
      </p:sp>
      <p:sp>
        <p:nvSpPr>
          <p:cNvPr id="11" name="Up Arrow 10">
            <a:extLst>
              <a:ext uri="{FF2B5EF4-FFF2-40B4-BE49-F238E27FC236}">
                <a16:creationId xmlns:a16="http://schemas.microsoft.com/office/drawing/2014/main" id="{C0B7F7A3-59D3-83E9-C63F-A85A42D156C6}"/>
              </a:ext>
            </a:extLst>
          </p:cNvPr>
          <p:cNvSpPr/>
          <p:nvPr/>
        </p:nvSpPr>
        <p:spPr>
          <a:xfrm>
            <a:off x="11344859" y="501283"/>
            <a:ext cx="274320" cy="3434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D95EF8A-624E-6CF0-E2BE-5A754EAC2CD1}"/>
              </a:ext>
            </a:extLst>
          </p:cNvPr>
          <p:cNvSpPr txBox="1"/>
          <p:nvPr/>
        </p:nvSpPr>
        <p:spPr>
          <a:xfrm>
            <a:off x="10607296" y="569191"/>
            <a:ext cx="857927" cy="369332"/>
          </a:xfrm>
          <a:prstGeom prst="rect">
            <a:avLst/>
          </a:prstGeom>
          <a:noFill/>
        </p:spPr>
        <p:txBody>
          <a:bodyPr wrap="none" rtlCol="0">
            <a:spAutoFit/>
          </a:bodyPr>
          <a:lstStyle/>
          <a:p>
            <a:r>
              <a:rPr lang="en-US" dirty="0"/>
              <a:t>r0 + r3</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297863" y="4246573"/>
            <a:ext cx="3007388" cy="559006"/>
          </a:xfrm>
          <a:prstGeom prst="uturnArrow">
            <a:avLst>
              <a:gd name="adj1" fmla="val 4237"/>
              <a:gd name="adj2" fmla="val 10700"/>
              <a:gd name="adj3" fmla="val 25000"/>
              <a:gd name="adj4" fmla="val 43750"/>
              <a:gd name="adj5" fmla="val 380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flipV="1">
            <a:off x="8011556" y="4964468"/>
            <a:ext cx="1320271" cy="443485"/>
          </a:xfrm>
          <a:prstGeom prst="uturnArrow">
            <a:avLst>
              <a:gd name="adj1" fmla="val 4237"/>
              <a:gd name="adj2" fmla="val 10700"/>
              <a:gd name="adj3" fmla="val 25000"/>
              <a:gd name="adj4" fmla="val 43750"/>
              <a:gd name="adj5" fmla="val 86415"/>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flipV="1">
            <a:off x="8202719" y="5203365"/>
            <a:ext cx="748976" cy="314979"/>
          </a:xfrm>
          <a:prstGeom prst="uturnArrow">
            <a:avLst>
              <a:gd name="adj1" fmla="val 4237"/>
              <a:gd name="adj2" fmla="val 10700"/>
              <a:gd name="adj3" fmla="val 25000"/>
              <a:gd name="adj4" fmla="val 43750"/>
              <a:gd name="adj5" fmla="val 86415"/>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241553" y="324433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29D4FB0-EB24-D9AB-6E0C-E145581A153D}"/>
              </a:ext>
            </a:extLst>
          </p:cNvPr>
          <p:cNvSpPr>
            <a:spLocks noGrp="1"/>
          </p:cNvSpPr>
          <p:nvPr>
            <p:ph sz="quarter" idx="15"/>
          </p:nvPr>
        </p:nvSpPr>
        <p:spPr>
          <a:xfrm>
            <a:off x="850162" y="5214671"/>
            <a:ext cx="4408377" cy="1239459"/>
          </a:xfrm>
          <a:solidFill>
            <a:schemeClr val="accent4">
              <a:lumMod val="20000"/>
              <a:lumOff val="80000"/>
            </a:schemeClr>
          </a:solidFill>
          <a:ln>
            <a:solidFill>
              <a:srgbClr val="0070C0"/>
            </a:solidFill>
          </a:ln>
        </p:spPr>
        <p:txBody>
          <a:bodyPr/>
          <a:lstStyle/>
          <a:p>
            <a:r>
              <a:rPr lang="en-US" dirty="0"/>
              <a:t>Make sure to index by bytes and increment the index register by </a:t>
            </a:r>
            <a:r>
              <a:rPr lang="en-US" dirty="0" err="1"/>
              <a:t>sizeof</a:t>
            </a:r>
            <a:r>
              <a:rPr lang="en-US" dirty="0"/>
              <a:t>(int) = 4</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Two Buffers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14181" y="493986"/>
            <a:ext cx="5722076"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 name="Rounded Rectangle 4">
            <a:extLst>
              <a:ext uri="{FF2B5EF4-FFF2-40B4-BE49-F238E27FC236}">
                <a16:creationId xmlns:a16="http://schemas.microsoft.com/office/drawing/2014/main" id="{729BDE7D-1DD5-0F99-199A-505D6032E07E}"/>
              </a:ext>
            </a:extLst>
          </p:cNvPr>
          <p:cNvSpPr/>
          <p:nvPr/>
        </p:nvSpPr>
        <p:spPr bwMode="auto">
          <a:xfrm>
            <a:off x="6553095" y="440864"/>
            <a:ext cx="4408377" cy="63059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//code</a:t>
            </a:r>
          </a:p>
          <a:p>
            <a:r>
              <a:rPr lang="en-US" dirty="0" err="1">
                <a:solidFill>
                  <a:schemeClr val="tx2"/>
                </a:solidFill>
                <a:latin typeface="Consolas" panose="020B0609020204030204" pitchFamily="49" charset="0"/>
                <a:cs typeface="Consolas" panose="020B0609020204030204" pitchFamily="49" charset="0"/>
              </a:rPr>
              <a:t>cpy</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a:t>
            </a:r>
          </a:p>
          <a:p>
            <a:r>
              <a:rPr lang="en-US" dirty="0">
                <a:solidFill>
                  <a:schemeClr val="tx2"/>
                </a:solidFill>
                <a:latin typeface="Consolas" panose="020B0609020204030204" pitchFamily="49" charset="0"/>
                <a:cs typeface="Consolas" panose="020B0609020204030204" pitchFamily="49" charset="0"/>
              </a:rPr>
              <a:t>    // r0 contains char *</a:t>
            </a:r>
            <a:r>
              <a:rPr lang="en-US" dirty="0" err="1">
                <a:solidFill>
                  <a:schemeClr val="tx2"/>
                </a:solidFill>
                <a:latin typeface="Consolas" panose="020B0609020204030204" pitchFamily="49" charset="0"/>
                <a:cs typeface="Consolas" panose="020B0609020204030204" pitchFamily="49" charset="0"/>
              </a:rPr>
              <a:t>src</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r1 contains char *</a:t>
            </a:r>
            <a:r>
              <a:rPr lang="en-US" dirty="0" err="1">
                <a:solidFill>
                  <a:schemeClr val="tx2"/>
                </a:solidFill>
                <a:latin typeface="Consolas" panose="020B0609020204030204" pitchFamily="49" charset="0"/>
                <a:cs typeface="Consolas" panose="020B0609020204030204" pitchFamily="49" charset="0"/>
              </a:rPr>
              <a:t>dst</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r2 contains int </a:t>
            </a:r>
            <a:r>
              <a:rPr lang="en-US" dirty="0" err="1">
                <a:solidFill>
                  <a:schemeClr val="tx2"/>
                </a:solidFill>
                <a:latin typeface="Consolas" panose="020B0609020204030204" pitchFamily="49" charset="0"/>
                <a:cs typeface="Consolas" panose="020B0609020204030204" pitchFamily="49" charset="0"/>
              </a:rPr>
              <a:t>len</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r3 contains int </a:t>
            </a:r>
            <a:r>
              <a:rPr lang="en-US" dirty="0" err="1">
                <a:solidFill>
                  <a:schemeClr val="tx2"/>
                </a:solidFill>
                <a:latin typeface="Consolas" panose="020B0609020204030204" pitchFamily="49" charset="0"/>
                <a:cs typeface="Consolas" panose="020B0609020204030204" pitchFamily="49" charset="0"/>
              </a:rPr>
              <a:t>i</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r4 contains char</a:t>
            </a:r>
          </a:p>
          <a:p>
            <a:r>
              <a:rPr lang="en-US" dirty="0">
                <a:solidFill>
                  <a:schemeClr val="tx2"/>
                </a:solidFill>
                <a:latin typeface="Consolas" panose="020B0609020204030204" pitchFamily="49" charset="0"/>
                <a:cs typeface="Consolas" panose="020B0609020204030204" pitchFamily="49" charset="0"/>
              </a:rPr>
              <a:t>    mov     r3, 0</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Lfor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cmp</a:t>
            </a:r>
            <a:r>
              <a:rPr lang="en-US" dirty="0">
                <a:solidFill>
                  <a:schemeClr val="tx2"/>
                </a:solidFill>
                <a:latin typeface="Consolas" panose="020B0609020204030204" pitchFamily="49" charset="0"/>
                <a:cs typeface="Consolas" panose="020B0609020204030204" pitchFamily="49" charset="0"/>
              </a:rPr>
              <a:t>     r3, r2</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bge</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Ldone</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ldrb</a:t>
            </a:r>
            <a:r>
              <a:rPr lang="en-US" dirty="0">
                <a:solidFill>
                  <a:schemeClr val="tx2"/>
                </a:solidFill>
                <a:latin typeface="Consolas" panose="020B0609020204030204" pitchFamily="49" charset="0"/>
                <a:cs typeface="Consolas" panose="020B0609020204030204" pitchFamily="49" charset="0"/>
              </a:rPr>
              <a:t>    r4, [r0, r3]</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strb</a:t>
            </a:r>
            <a:r>
              <a:rPr lang="en-US" dirty="0">
                <a:solidFill>
                  <a:schemeClr val="tx2"/>
                </a:solidFill>
                <a:latin typeface="Consolas" panose="020B0609020204030204" pitchFamily="49" charset="0"/>
                <a:cs typeface="Consolas" panose="020B0609020204030204" pitchFamily="49" charset="0"/>
              </a:rPr>
              <a:t>    r4, [r1, r3]</a:t>
            </a:r>
          </a:p>
          <a:p>
            <a:r>
              <a:rPr lang="en-US" dirty="0">
                <a:solidFill>
                  <a:schemeClr val="tx2"/>
                </a:solidFill>
                <a:latin typeface="Consolas" panose="020B0609020204030204" pitchFamily="49" charset="0"/>
                <a:cs typeface="Consolas" panose="020B0609020204030204" pitchFamily="49" charset="0"/>
              </a:rPr>
              <a:t>    add     r3, r3, 1</a:t>
            </a:r>
          </a:p>
          <a:p>
            <a:r>
              <a:rPr lang="en-US" dirty="0">
                <a:solidFill>
                  <a:schemeClr val="tx2"/>
                </a:solidFill>
                <a:latin typeface="Consolas" panose="020B0609020204030204" pitchFamily="49" charset="0"/>
                <a:cs typeface="Consolas" panose="020B0609020204030204" pitchFamily="49" charset="0"/>
              </a:rPr>
              <a:t>    b       .</a:t>
            </a:r>
            <a:r>
              <a:rPr lang="en-US" dirty="0" err="1">
                <a:solidFill>
                  <a:schemeClr val="tx2"/>
                </a:solidFill>
                <a:latin typeface="Consolas" panose="020B0609020204030204" pitchFamily="49" charset="0"/>
                <a:cs typeface="Consolas" panose="020B0609020204030204" pitchFamily="49" charset="0"/>
              </a:rPr>
              <a:t>Lfor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Ldone</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code</a:t>
            </a:r>
          </a:p>
        </p:txBody>
      </p:sp>
      <p:sp>
        <p:nvSpPr>
          <p:cNvPr id="8" name="TextBox 7">
            <a:extLst>
              <a:ext uri="{FF2B5EF4-FFF2-40B4-BE49-F238E27FC236}">
                <a16:creationId xmlns:a16="http://schemas.microsoft.com/office/drawing/2014/main" id="{DD116963-56AC-3250-FF56-7DC73B80D68D}"/>
              </a:ext>
            </a:extLst>
          </p:cNvPr>
          <p:cNvSpPr txBox="1"/>
          <p:nvPr/>
        </p:nvSpPr>
        <p:spPr>
          <a:xfrm>
            <a:off x="9678560" y="4748286"/>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333982" y="569728"/>
            <a:ext cx="11690295" cy="6024564"/>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r>
              <a:rPr lang="en-US" sz="2000" dirty="0">
                <a:solidFill>
                  <a:schemeClr val="tx1">
                    <a:lumMod val="50000"/>
                  </a:schemeClr>
                </a:solidFill>
                <a:cs typeface="Courier New" panose="02070309020205020404" pitchFamily="49" charset="0"/>
              </a:rPr>
              <a:t>Define a </a:t>
            </a:r>
            <a:r>
              <a:rPr lang="en-US" sz="2000" dirty="0">
                <a:solidFill>
                  <a:srgbClr val="2C895B"/>
                </a:solidFill>
                <a:cs typeface="Courier New" panose="02070309020205020404" pitchFamily="49" charset="0"/>
              </a:rPr>
              <a:t>literal</a:t>
            </a:r>
            <a:r>
              <a:rPr lang="en-US" sz="2000" dirty="0">
                <a:solidFill>
                  <a:schemeClr val="tx1">
                    <a:lumMod val="50000"/>
                  </a:schemeClr>
                </a:solidFill>
                <a:cs typeface="Courier New" panose="02070309020205020404" pitchFamily="49" charset="0"/>
              </a:rPr>
              <a:t>, </a:t>
            </a:r>
            <a:r>
              <a:rPr lang="en-US" sz="2000" dirty="0">
                <a:solidFill>
                  <a:srgbClr val="0070C0"/>
                </a:solidFill>
                <a:cs typeface="Courier New" panose="02070309020205020404" pitchFamily="49" charset="0"/>
              </a:rPr>
              <a:t>static variable or global </a:t>
            </a:r>
            <a:r>
              <a:rPr lang="en-US" sz="2000" dirty="0">
                <a:solidFill>
                  <a:schemeClr val="tx1">
                    <a:lumMod val="50000"/>
                  </a:schemeClr>
                </a:solidFill>
                <a:cs typeface="Courier New" panose="02070309020205020404" pitchFamily="49" charset="0"/>
              </a:rPr>
              <a:t>variable in a segment</a:t>
            </a:r>
          </a:p>
          <a:p>
            <a:endParaRPr lang="en-US" sz="2000" dirty="0">
              <a:solidFill>
                <a:srgbClr val="0070C0"/>
              </a:solidFill>
              <a:cs typeface="Courier New" panose="02070309020205020404" pitchFamily="49" charset="0"/>
            </a:endParaRPr>
          </a:p>
          <a:p>
            <a:pPr lvl="1"/>
            <a:r>
              <a:rPr lang="en-US" dirty="0">
                <a:solidFill>
                  <a:schemeClr val="accent3"/>
                </a:solidFill>
                <a:cs typeface="Courier New" panose="02070309020205020404" pitchFamily="49" charset="0"/>
              </a:rPr>
              <a:t>Label</a:t>
            </a:r>
            <a:r>
              <a:rPr lang="en-US" dirty="0">
                <a:solidFill>
                  <a:srgbClr val="0070C0"/>
                </a:solidFill>
                <a:cs typeface="Courier New" panose="02070309020205020404" pitchFamily="49" charset="0"/>
              </a:rPr>
              <a:t>: </a:t>
            </a:r>
            <a:r>
              <a:rPr lang="en-US" dirty="0">
                <a:solidFill>
                  <a:schemeClr val="tx1">
                    <a:lumMod val="50000"/>
                  </a:schemeClr>
                </a:solidFill>
                <a:cs typeface="Courier New" panose="02070309020205020404" pitchFamily="49" charset="0"/>
              </a:rPr>
              <a:t>this is the </a:t>
            </a:r>
            <a:r>
              <a:rPr lang="en-US" b="1" dirty="0">
                <a:solidFill>
                  <a:srgbClr val="0070C0"/>
                </a:solidFill>
                <a:cs typeface="Courier New" panose="02070309020205020404" pitchFamily="49" charset="0"/>
              </a:rPr>
              <a:t>variables </a:t>
            </a:r>
            <a:r>
              <a:rPr lang="en-US" b="1" i="1" u="sng" dirty="0">
                <a:solidFill>
                  <a:srgbClr val="0070C0"/>
                </a:solidFill>
                <a:cs typeface="Courier New" panose="02070309020205020404" pitchFamily="49" charset="0"/>
              </a:rPr>
              <a:t>name</a:t>
            </a:r>
            <a:r>
              <a:rPr lang="en-US" b="1" dirty="0">
                <a:solidFill>
                  <a:srgbClr val="0070C0"/>
                </a:solidFill>
                <a:cs typeface="Courier New" panose="02070309020205020404" pitchFamily="49" charset="0"/>
              </a:rPr>
              <a:t> </a:t>
            </a:r>
          </a:p>
          <a:p>
            <a:pPr lvl="1"/>
            <a:r>
              <a:rPr lang="en-US" dirty="0" err="1">
                <a:solidFill>
                  <a:srgbClr val="7030A0"/>
                </a:solidFill>
                <a:cs typeface="Courier New" panose="02070309020205020404" pitchFamily="49" charset="0"/>
              </a:rPr>
              <a:t>Size_Directive</a:t>
            </a:r>
            <a:r>
              <a:rPr lang="en-US" dirty="0">
                <a:solidFill>
                  <a:srgbClr val="7030A0"/>
                </a:solidFill>
                <a:cs typeface="Courier New" panose="02070309020205020404" pitchFamily="49" charset="0"/>
              </a:rPr>
              <a:t> </a:t>
            </a:r>
            <a:r>
              <a:rPr lang="en-US" dirty="0">
                <a:solidFill>
                  <a:schemeClr val="tx1">
                    <a:lumMod val="50000"/>
                  </a:schemeClr>
                </a:solidFill>
                <a:cs typeface="Courier New" panose="02070309020205020404" pitchFamily="49" charset="0"/>
              </a:rPr>
              <a:t>tells the </a:t>
            </a:r>
            <a:r>
              <a:rPr lang="en-US" dirty="0">
                <a:solidFill>
                  <a:srgbClr val="0070C0"/>
                </a:solidFill>
                <a:cs typeface="Courier New" panose="02070309020205020404" pitchFamily="49" charset="0"/>
              </a:rPr>
              <a:t>assembler </a:t>
            </a:r>
            <a:r>
              <a:rPr lang="en-US" i="1" dirty="0">
                <a:solidFill>
                  <a:srgbClr val="2C895B"/>
                </a:solidFill>
                <a:cs typeface="Courier New" panose="02070309020205020404" pitchFamily="49" charset="0"/>
              </a:rPr>
              <a:t>how much space to </a:t>
            </a:r>
            <a:r>
              <a:rPr lang="en-US" b="1" i="1" dirty="0">
                <a:solidFill>
                  <a:srgbClr val="2C895B"/>
                </a:solidFill>
                <a:cs typeface="Courier New" panose="02070309020205020404" pitchFamily="49" charset="0"/>
              </a:rPr>
              <a:t>allocate</a:t>
            </a:r>
            <a:r>
              <a:rPr lang="en-US" i="1" dirty="0">
                <a:solidFill>
                  <a:srgbClr val="2C895B"/>
                </a:solidFill>
                <a:cs typeface="Courier New" panose="02070309020205020404" pitchFamily="49" charset="0"/>
              </a:rPr>
              <a:t> </a:t>
            </a:r>
            <a:r>
              <a:rPr lang="en-US" dirty="0">
                <a:solidFill>
                  <a:schemeClr val="tx2"/>
                </a:solidFill>
                <a:cs typeface="Courier New" panose="02070309020205020404" pitchFamily="49" charset="0"/>
              </a:rPr>
              <a:t>for that </a:t>
            </a:r>
            <a:r>
              <a:rPr lang="en-US" b="1" dirty="0">
                <a:solidFill>
                  <a:srgbClr val="0070C0"/>
                </a:solidFill>
                <a:cs typeface="Courier New" panose="02070309020205020404" pitchFamily="49" charset="0"/>
              </a:rPr>
              <a:t>variable</a:t>
            </a:r>
          </a:p>
          <a:p>
            <a:pPr>
              <a:lnSpc>
                <a:spcPct val="100000"/>
              </a:lnSpc>
            </a:pPr>
            <a:r>
              <a:rPr lang="en-US" sz="2000" dirty="0">
                <a:solidFill>
                  <a:schemeClr val="tx1">
                    <a:lumMod val="50000"/>
                  </a:schemeClr>
                </a:solidFill>
                <a:cs typeface="Courier New" panose="02070309020205020404" pitchFamily="49" charset="0"/>
              </a:rPr>
              <a:t>Each</a:t>
            </a:r>
            <a:r>
              <a:rPr lang="en-US" sz="2000" b="1" dirty="0">
                <a:solidFill>
                  <a:schemeClr val="tx1">
                    <a:lumMod val="50000"/>
                  </a:schemeClr>
                </a:solidFill>
                <a:cs typeface="Courier New" panose="02070309020205020404" pitchFamily="49" charset="0"/>
              </a:rPr>
              <a:t> optional </a:t>
            </a:r>
            <a:r>
              <a:rPr lang="en-US" sz="2000" dirty="0">
                <a:solidFill>
                  <a:srgbClr val="F3753F"/>
                </a:solidFill>
                <a:latin typeface="Consolas" panose="020B0609020204030204" pitchFamily="49" charset="0"/>
                <a:cs typeface="Consolas" panose="020B0609020204030204" pitchFamily="49" charset="0"/>
              </a:rPr>
              <a:t>expression</a:t>
            </a:r>
            <a:r>
              <a:rPr lang="en-US" sz="2000" b="1" dirty="0">
                <a:solidFill>
                  <a:schemeClr val="accent1"/>
                </a:solidFill>
                <a:latin typeface="Courier New" panose="02070309020205020404" pitchFamily="49" charset="0"/>
                <a:cs typeface="Courier New" panose="02070309020205020404" pitchFamily="49" charset="0"/>
              </a:rPr>
              <a:t> </a:t>
            </a:r>
            <a:r>
              <a:rPr lang="en-US" sz="2000" dirty="0">
                <a:solidFill>
                  <a:schemeClr val="tx1">
                    <a:lumMod val="50000"/>
                  </a:schemeClr>
                </a:solidFill>
                <a:cs typeface="Courier New" panose="02070309020205020404" pitchFamily="49" charset="0"/>
              </a:rPr>
              <a:t>specifies the contents of one memory location of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solidFill>
                  <a:srgbClr val="F3753F"/>
                </a:solidFill>
                <a:latin typeface="Consolas" panose="020B0609020204030204" pitchFamily="49" charset="0"/>
                <a:cs typeface="Consolas" panose="020B0609020204030204" pitchFamily="49" charset="0"/>
              </a:rPr>
              <a:t>expression</a:t>
            </a:r>
            <a:r>
              <a:rPr lang="en-US" b="1" dirty="0">
                <a:solidFill>
                  <a:srgbClr val="F3753F"/>
                </a:solidFill>
                <a:latin typeface="Courier New" panose="02070309020205020404" pitchFamily="49" charset="0"/>
                <a:cs typeface="Courier New" panose="02070309020205020404" pitchFamily="49" charset="0"/>
              </a:rPr>
              <a:t> </a:t>
            </a:r>
            <a:r>
              <a:rPr lang="en-US" dirty="0">
                <a:cs typeface="Courier New" panose="02070309020205020404" pitchFamily="49" charset="0"/>
              </a:rPr>
              <a:t>can be in </a:t>
            </a:r>
            <a:r>
              <a:rPr lang="en-US" dirty="0">
                <a:solidFill>
                  <a:srgbClr val="0070C0"/>
                </a:solidFill>
                <a:cs typeface="Courier New" panose="02070309020205020404" pitchFamily="49" charset="0"/>
              </a:rPr>
              <a:t>decimal</a:t>
            </a:r>
            <a:r>
              <a:rPr lang="en-US" dirty="0">
                <a:cs typeface="Courier New" panose="02070309020205020404" pitchFamily="49" charset="0"/>
              </a:rPr>
              <a:t>, </a:t>
            </a:r>
            <a:r>
              <a:rPr lang="en-US" dirty="0">
                <a:solidFill>
                  <a:srgbClr val="00B050"/>
                </a:solidFill>
                <a:cs typeface="Courier New" panose="02070309020205020404" pitchFamily="49" charset="0"/>
              </a:rPr>
              <a:t>hex (0x…), </a:t>
            </a:r>
            <a:r>
              <a:rPr lang="en-US" dirty="0">
                <a:solidFill>
                  <a:srgbClr val="00B0F0"/>
                </a:solidFill>
                <a:cs typeface="Courier New" panose="02070309020205020404" pitchFamily="49" charset="0"/>
              </a:rPr>
              <a:t>octal (0…),  </a:t>
            </a:r>
            <a:r>
              <a:rPr lang="en-US" dirty="0">
                <a:cs typeface="Courier New" panose="02070309020205020404" pitchFamily="49" charset="0"/>
              </a:rPr>
              <a:t>binary (0b…), </a:t>
            </a:r>
            <a:r>
              <a:rPr lang="en-US" dirty="0">
                <a:solidFill>
                  <a:schemeClr val="accent5"/>
                </a:solidFill>
                <a:cs typeface="Courier New" panose="02070309020205020404" pitchFamily="49" charset="0"/>
              </a:rPr>
              <a:t>ASCII (' '), </a:t>
            </a:r>
            <a:r>
              <a:rPr lang="en-US" dirty="0">
                <a:solidFill>
                  <a:schemeClr val="accent4">
                    <a:lumMod val="50000"/>
                  </a:schemeClr>
                </a:solidFill>
                <a:cs typeface="Courier New" panose="02070309020205020404" pitchFamily="49" charset="0"/>
              </a:rPr>
              <a:t>string " " </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6" name="Rounded Rectangle 5">
            <a:extLst>
              <a:ext uri="{FF2B5EF4-FFF2-40B4-BE49-F238E27FC236}">
                <a16:creationId xmlns:a16="http://schemas.microsoft.com/office/drawing/2014/main" id="{E2DBA2E1-77A7-C548-B31B-E995C2853466}"/>
              </a:ext>
            </a:extLst>
          </p:cNvPr>
          <p:cNvSpPr/>
          <p:nvPr/>
        </p:nvSpPr>
        <p:spPr bwMode="auto">
          <a:xfrm>
            <a:off x="2112591" y="4554767"/>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686736" y="1395982"/>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408606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animBg="1"/>
      <p:bldP spid="7" grpId="0"/>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nvPr>
        </p:nvGraphicFramePr>
        <p:xfrm>
          <a:off x="79571" y="558350"/>
          <a:ext cx="12001836" cy="321056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131376">
                  <a:extLst>
                    <a:ext uri="{9D8B030D-6E8A-4147-A177-3AD203B41FA5}">
                      <a16:colId xmlns:a16="http://schemas.microsoft.com/office/drawing/2014/main" val="1452114229"/>
                    </a:ext>
                  </a:extLst>
                </a:gridCol>
                <a:gridCol w="790414">
                  <a:extLst>
                    <a:ext uri="{9D8B030D-6E8A-4147-A177-3AD203B41FA5}">
                      <a16:colId xmlns:a16="http://schemas.microsoft.com/office/drawing/2014/main" val="2342572730"/>
                    </a:ext>
                  </a:extLst>
                </a:gridCol>
                <a:gridCol w="4316278">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a:t>
                      </a:r>
                      <a:r>
                        <a:rPr lang="en-US" sz="1600" b="0" i="0" dirty="0" err="1">
                          <a:solidFill>
                            <a:srgbClr val="7030A0"/>
                          </a:solidFill>
                          <a:latin typeface="Consolas" panose="020B0609020204030204" pitchFamily="49" charset="0"/>
                          <a:cs typeface="Consolas" panose="020B0609020204030204" pitchFamily="49" charset="0"/>
                        </a:rPr>
                        <a:t>hword</a:t>
                      </a:r>
                      <a:endParaRPr lang="en-US" sz="1600" b="0" i="0" dirty="0">
                        <a:solidFill>
                          <a:srgbClr val="7030A0"/>
                        </a:solidFill>
                        <a:latin typeface="Consolas" panose="020B0609020204030204" pitchFamily="49" charset="0"/>
                        <a:cs typeface="Consolas" panose="020B0609020204030204" pitchFamily="49" charset="0"/>
                      </a:endParaRPr>
                    </a:p>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a:t>
                      </a:r>
                      <a:r>
                        <a:rPr lang="en-US" sz="1600" b="0" dirty="0" err="1">
                          <a:solidFill>
                            <a:srgbClr val="7030A0"/>
                          </a:solidFill>
                          <a:latin typeface="Consolas" panose="020B0609020204030204" pitchFamily="49" charset="0"/>
                          <a:cs typeface="Consolas" panose="020B0609020204030204" pitchFamily="49" charset="0"/>
                        </a:rPr>
                        <a:t>hword</a:t>
                      </a:r>
                      <a:r>
                        <a:rPr lang="en-US" sz="1600" b="0" dirty="0">
                          <a:solidFill>
                            <a:srgbClr val="7030A0"/>
                          </a:solidFill>
                          <a:latin typeface="Consolas" panose="020B0609020204030204" pitchFamily="49" charset="0"/>
                          <a:cs typeface="Consolas" panose="020B0609020204030204" pitchFamily="49" charset="0"/>
                        </a:rPr>
                        <a: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0x000000ff;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a:t>
                      </a:r>
                    </a:p>
                    <a:p>
                      <a:r>
                        <a:rPr lang="en-US" sz="1600" b="0" dirty="0">
                          <a:solidFill>
                            <a:schemeClr val="tx2"/>
                          </a:solidFill>
                          <a:latin typeface="Consolas" panose="020B0609020204030204" pitchFamily="49" charset="0"/>
                          <a:cs typeface="Consolas" panose="020B0609020204030204" pitchFamily="49" charset="0"/>
                        </a:rPr>
                        <a:t>{12,~0x1,0xCD,-1};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 name="Rounded Rectangle 5">
            <a:extLst>
              <a:ext uri="{FF2B5EF4-FFF2-40B4-BE49-F238E27FC236}">
                <a16:creationId xmlns:a16="http://schemas.microsoft.com/office/drawing/2014/main" id="{0712E7D4-AD18-6E23-4F89-9AFDDFA29755}"/>
              </a:ext>
            </a:extLst>
          </p:cNvPr>
          <p:cNvSpPr/>
          <p:nvPr/>
        </p:nvSpPr>
        <p:spPr bwMode="auto">
          <a:xfrm>
            <a:off x="31167" y="4858729"/>
            <a:ext cx="6626808"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num;            //4 bytes</a:t>
            </a:r>
          </a:p>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 &amp;num;    //4 bytes</a:t>
            </a:r>
          </a:p>
          <a:p>
            <a:r>
              <a:rPr lang="en-US" dirty="0">
                <a:solidFill>
                  <a:schemeClr val="tx2"/>
                </a:solidFill>
                <a:latin typeface="Consolas" panose="020B0609020204030204" pitchFamily="49" charset="0"/>
                <a:cs typeface="Consolas" panose="020B0609020204030204" pitchFamily="49" charset="0"/>
              </a:rPr>
              <a:t>char *lit = "456";  //4 bytes,"456" string literal</a:t>
            </a:r>
          </a:p>
          <a:p>
            <a:r>
              <a:rPr lang="en-US" dirty="0">
                <a:solidFill>
                  <a:schemeClr val="tx2"/>
                </a:solidFill>
                <a:latin typeface="Consolas" panose="020B0609020204030204" pitchFamily="49" charset="0"/>
                <a:cs typeface="Consolas" panose="020B0609020204030204" pitchFamily="49" charset="0"/>
              </a:rPr>
              <a:t>char msg[] = "123"; //4 bytes – array</a:t>
            </a:r>
          </a:p>
        </p:txBody>
      </p:sp>
      <p:grpSp>
        <p:nvGrpSpPr>
          <p:cNvPr id="4" name="Group 3">
            <a:extLst>
              <a:ext uri="{FF2B5EF4-FFF2-40B4-BE49-F238E27FC236}">
                <a16:creationId xmlns:a16="http://schemas.microsoft.com/office/drawing/2014/main" id="{8E0927F3-CD25-E8C5-EF52-F77DC70009F8}"/>
              </a:ext>
            </a:extLst>
          </p:cNvPr>
          <p:cNvGrpSpPr/>
          <p:nvPr/>
        </p:nvGrpSpPr>
        <p:grpSpPr>
          <a:xfrm>
            <a:off x="6657975" y="4352000"/>
            <a:ext cx="4122614" cy="2375297"/>
            <a:chOff x="5412004" y="4415341"/>
            <a:chExt cx="4122614" cy="2375297"/>
          </a:xfrm>
        </p:grpSpPr>
        <p:sp>
          <p:nvSpPr>
            <p:cNvPr id="7" name="Rounded Rectangle 6">
              <a:extLst>
                <a:ext uri="{FF2B5EF4-FFF2-40B4-BE49-F238E27FC236}">
                  <a16:creationId xmlns:a16="http://schemas.microsoft.com/office/drawing/2014/main" id="{F5DFD6F5-5B05-54F8-5C1A-588DB3532D73}"/>
                </a:ext>
              </a:extLst>
            </p:cNvPr>
            <p:cNvSpPr/>
            <p:nvPr/>
          </p:nvSpPr>
          <p:spPr bwMode="auto">
            <a:xfrm>
              <a:off x="5942946" y="4415341"/>
              <a:ext cx="3591672"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r>
                <a:rPr lang="en-US" dirty="0">
                  <a:solidFill>
                    <a:srgbClr val="C00000"/>
                  </a:solidFill>
                  <a:latin typeface="Consolas" panose="020B0609020204030204" pitchFamily="49" charset="0"/>
                  <a:cs typeface="Consolas" panose="020B0609020204030204" pitchFamily="49" charset="0"/>
                </a:rPr>
                <a:t>.data</a:t>
              </a: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sp>
          <p:nvSpPr>
            <p:cNvPr id="2" name="Right Arrow 1">
              <a:extLst>
                <a:ext uri="{FF2B5EF4-FFF2-40B4-BE49-F238E27FC236}">
                  <a16:creationId xmlns:a16="http://schemas.microsoft.com/office/drawing/2014/main" id="{14C00D19-7BA9-7678-7EDB-30D0B2806740}"/>
                </a:ext>
              </a:extLst>
            </p:cNvPr>
            <p:cNvSpPr/>
            <p:nvPr/>
          </p:nvSpPr>
          <p:spPr>
            <a:xfrm>
              <a:off x="5412004" y="5401428"/>
              <a:ext cx="530942" cy="403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08F0DA1-9D19-F062-11A7-E2266DF37087}"/>
              </a:ext>
            </a:extLst>
          </p:cNvPr>
          <p:cNvGrpSpPr/>
          <p:nvPr/>
        </p:nvGrpSpPr>
        <p:grpSpPr>
          <a:xfrm>
            <a:off x="9839325" y="5153140"/>
            <a:ext cx="2238494" cy="646331"/>
            <a:chOff x="9839325" y="5153140"/>
            <a:chExt cx="2238494" cy="646331"/>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39350" y="5476305"/>
              <a:ext cx="735621" cy="19107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0" name="Right Arrow 9">
            <a:extLst>
              <a:ext uri="{FF2B5EF4-FFF2-40B4-BE49-F238E27FC236}">
                <a16:creationId xmlns:a16="http://schemas.microsoft.com/office/drawing/2014/main" id="{33710C28-004C-E09B-2CEE-49F3C40E4ACC}"/>
              </a:ext>
            </a:extLst>
          </p:cNvPr>
          <p:cNvSpPr/>
          <p:nvPr/>
        </p:nvSpPr>
        <p:spPr>
          <a:xfrm rot="10800000">
            <a:off x="7632914" y="2681206"/>
            <a:ext cx="309966" cy="15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2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 memory pointer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97093" y="764381"/>
            <a:ext cx="7571780" cy="219976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cs typeface="Courier New" panose="02070309020205020404" pitchFamily="49" charset="0"/>
              </a:rPr>
              <a:t>ldr</a:t>
            </a:r>
            <a:r>
              <a:rPr lang="en-US" sz="2000" dirty="0">
                <a:cs typeface="Courier New" panose="02070309020205020404" pitchFamily="49" charset="0"/>
              </a:rPr>
              <a:t> instruction (next slide), the assembler makes an entry 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4ç</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created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4167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and using pointers in registers</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to create and USE a literal table to obtain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quarter" idx="16"/>
          </p:nvPr>
        </p:nvSpPr>
        <p:spPr>
          <a:xfrm>
            <a:off x="935076" y="5466067"/>
            <a:ext cx="10321847" cy="123068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a:t>
            </a:r>
            <a:r>
              <a:rPr lang="en-US" sz="1800" i="1" dirty="0">
                <a:solidFill>
                  <a:srgbClr val="FF0000"/>
                </a:solidFill>
                <a:latin typeface="Consolas" panose="020B0609020204030204" pitchFamily="49" charset="0"/>
                <a:cs typeface="Consolas" panose="020B0609020204030204" pitchFamily="49" charset="0"/>
              </a:rPr>
              <a:t>pointer</a:t>
            </a:r>
            <a:r>
              <a:rPr lang="en-US" sz="1800" dirty="0">
                <a:solidFill>
                  <a:srgbClr val="00B050"/>
                </a:solidFill>
                <a:latin typeface="Consolas" panose="020B0609020204030204" pitchFamily="49" charset="0"/>
                <a:cs typeface="Consolas" panose="020B0609020204030204" pitchFamily="49" charset="0"/>
              </a:rPr>
              <a:t>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a:t>
            </a:r>
            <a:r>
              <a:rPr lang="en-US" sz="1800" i="1" dirty="0">
                <a:solidFill>
                  <a:srgbClr val="FF0000"/>
                </a:solidFill>
                <a:latin typeface="Consolas" panose="020B0609020204030204" pitchFamily="49" charset="0"/>
                <a:cs typeface="Consolas" panose="020B0609020204030204" pitchFamily="49" charset="0"/>
              </a:rPr>
              <a:t>pointer</a:t>
            </a:r>
            <a:r>
              <a:rPr lang="en-US" sz="1800" dirty="0">
                <a:solidFill>
                  <a:srgbClr val="00B050"/>
                </a:solidFill>
                <a:latin typeface="Consolas" panose="020B0609020204030204" pitchFamily="49" charset="0"/>
                <a:cs typeface="Consolas" panose="020B0609020204030204" pitchFamily="49" charset="0"/>
              </a:rPr>
              <a:t> + 0 offset (imm12 is 0) </a:t>
            </a:r>
            <a:endParaRPr lang="en-US" sz="1800" dirty="0">
              <a:solidFill>
                <a:srgbClr val="0070C0"/>
              </a:solidFill>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1471062" y="2669811"/>
            <a:ext cx="9448800"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a:t>
            </a: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526459" y="552901"/>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95462" y="1674426"/>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58016" y="2095471"/>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245996" y="1753503"/>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96602" y="2095471"/>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58820" y="138722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68092" y="139193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80056" y="138722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62280" y="138828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718508" y="981439"/>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956981" y="603865"/>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956982" y="138722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58820" y="618907"/>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649191" y="988239"/>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280035"/>
            <a:ext cx="11688962" cy="456770"/>
          </a:xfrm>
        </p:spPr>
        <p:txBody>
          <a:bodyPr/>
          <a:lstStyle/>
          <a:p>
            <a:r>
              <a:rPr lang="en-US" sz="2800" dirty="0"/>
              <a:t>How to use the literal table to get a big constant into a register</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9"/>
            <a:ext cx="11538797" cy="4835608"/>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a:t>
            </a:r>
            <a:r>
              <a:rPr lang="en-US" sz="2000" dirty="0"/>
              <a:t> is too small to store many numbers outside of the range of -256 to 255,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565162" y="5067715"/>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27064" y="497718"/>
            <a:ext cx="11708939" cy="2460334"/>
          </a:xfrm>
          <a:solidFill>
            <a:schemeClr val="accent4">
              <a:lumMod val="20000"/>
              <a:lumOff val="80000"/>
            </a:schemeClr>
          </a:solidFill>
          <a:ln>
            <a:solidFill>
              <a:schemeClr val="accent1"/>
            </a:solidFill>
          </a:ln>
        </p:spPr>
        <p:txBody>
          <a:bodyPr/>
          <a:lstStyle/>
          <a:p>
            <a:pPr>
              <a:lnSpc>
                <a:spcPct val="100000"/>
              </a:lnSpc>
            </a:pPr>
            <a:r>
              <a:rPr lang="en-US" sz="2000" dirty="0"/>
              <a:t>Where </a:t>
            </a:r>
            <a:r>
              <a:rPr lang="en-US" sz="2000" b="1" dirty="0">
                <a:solidFill>
                  <a:schemeClr val="accent5"/>
                </a:solidFill>
                <a:latin typeface="Courier New" panose="02070309020205020404" pitchFamily="49" charset="0"/>
                <a:cs typeface="Courier New" panose="02070309020205020404" pitchFamily="49" charset="0"/>
              </a:rPr>
              <a:t>r0, r1, r2, r3 </a:t>
            </a:r>
            <a:r>
              <a:rPr lang="en-US" sz="2000" dirty="0"/>
              <a:t>are registers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20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a:t>
            </a:r>
          </a:p>
          <a:p>
            <a:pPr marL="0" indent="0">
              <a:lnSpc>
                <a:spcPct val="100000"/>
              </a:lnSpc>
              <a:buNone/>
            </a:pPr>
            <a:r>
              <a:rPr lang="en-US" sz="2000" b="1" kern="0" dirty="0">
                <a:latin typeface="Courier New" panose="02070309020205020404" pitchFamily="49" charset="0"/>
                <a:ea typeface="ＭＳ Ｐゴシック" charset="0"/>
                <a:cs typeface="Courier New" panose="02070309020205020404" pitchFamily="49" charset="0"/>
              </a:rPr>
              <a:t>	</a:t>
            </a:r>
            <a:r>
              <a:rPr lang="en-US" sz="2000" b="1" kern="0" dirty="0" err="1">
                <a:latin typeface="Courier New" panose="02070309020205020404" pitchFamily="49" charset="0"/>
                <a:ea typeface="ＭＳ Ｐゴシック" charset="0"/>
                <a:cs typeface="Courier New" panose="02070309020205020404" pitchFamily="49" charset="0"/>
              </a:rPr>
              <a:t>printf</a:t>
            </a:r>
            <a:r>
              <a:rPr lang="en-US" sz="2000" b="1" kern="0" dirty="0">
                <a:latin typeface="Courier New" panose="02070309020205020404" pitchFamily="49" charset="0"/>
                <a:ea typeface="ＭＳ Ｐゴシック" charset="0"/>
                <a:cs typeface="Courier New" panose="02070309020205020404" pitchFamily="49" charset="0"/>
              </a:rPr>
              <a:t>("arg1", arg2, arg3, arg4)</a:t>
            </a:r>
          </a:p>
          <a:p>
            <a:pPr>
              <a:lnSpc>
                <a:spcPct val="100000"/>
              </a:lnSpc>
            </a:pPr>
            <a:r>
              <a:rPr lang="en-US" sz="2000" kern="0" dirty="0">
                <a:ea typeface="ＭＳ Ｐゴシック" charset="0"/>
                <a:cs typeface="Courier New" panose="02070309020205020404" pitchFamily="49" charset="0"/>
              </a:rPr>
              <a:t>We need to create a literal string for arg1 which tells </a:t>
            </a:r>
            <a:r>
              <a:rPr lang="en-US" sz="2000" b="1" kern="0" dirty="0" err="1">
                <a:latin typeface="Courier New" panose="02070309020205020404" pitchFamily="49" charset="0"/>
                <a:ea typeface="ＭＳ Ｐゴシック" charset="0"/>
                <a:cs typeface="Courier New" panose="02070309020205020404" pitchFamily="49" charset="0"/>
              </a:rPr>
              <a:t>printf</a:t>
            </a:r>
            <a:r>
              <a:rPr lang="en-US" sz="2000" b="1" kern="0" dirty="0">
                <a:latin typeface="Courier New" panose="02070309020205020404" pitchFamily="49" charset="0"/>
                <a:ea typeface="ＭＳ Ｐゴシック" charset="0"/>
                <a:cs typeface="Courier New" panose="02070309020205020404" pitchFamily="49" charset="0"/>
              </a:rPr>
              <a:t>() </a:t>
            </a:r>
            <a:r>
              <a:rPr lang="en-US" sz="2000" kern="0" dirty="0">
                <a:ea typeface="ＭＳ Ｐゴシック" charset="0"/>
                <a:cs typeface="Courier New" panose="02070309020205020404" pitchFamily="49" charset="0"/>
              </a:rPr>
              <a:t>how to interpret the remaining arguments (up to three arguments total at this point in the class; more later)</a:t>
            </a:r>
          </a:p>
          <a:p>
            <a:pPr lvl="1"/>
            <a:r>
              <a:rPr lang="en-US" sz="2000" kern="0" dirty="0">
                <a:ea typeface="ＭＳ Ｐゴシック" charset="0"/>
                <a:cs typeface="Courier New" panose="02070309020205020404" pitchFamily="49" charset="0"/>
              </a:rPr>
              <a:t>Create the string and tell the assembler to place it into the read only data section</a:t>
            </a:r>
          </a:p>
        </p:txBody>
      </p:sp>
      <p:sp>
        <p:nvSpPr>
          <p:cNvPr id="15362" name="Title 1"/>
          <p:cNvSpPr>
            <a:spLocks noGrp="1"/>
          </p:cNvSpPr>
          <p:nvPr>
            <p:ph type="title"/>
            <p:custDataLst>
              <p:tags r:id="rId1"/>
            </p:custDataLst>
          </p:nvPr>
        </p:nvSpPr>
        <p:spPr>
          <a:xfrm>
            <a:off x="272375" y="119148"/>
            <a:ext cx="11270579" cy="391196"/>
          </a:xfrm>
        </p:spPr>
        <p:txBody>
          <a:bodyPr/>
          <a:lstStyle/>
          <a:p>
            <a:pPr>
              <a:lnSpc>
                <a:spcPct val="100000"/>
              </a:lnSpc>
            </a:pPr>
            <a:r>
              <a:rPr lang="en-US" altLang="en-US" dirty="0"/>
              <a:t>Preview: Simple Function Calls: An Example with </a:t>
            </a:r>
            <a:r>
              <a:rPr lang="en-US" altLang="en-US" dirty="0" err="1"/>
              <a:t>printf</a:t>
            </a:r>
            <a:r>
              <a:rPr lang="en-US" altLang="en-US" dirty="0"/>
              <a:t>()</a:t>
            </a:r>
          </a:p>
        </p:txBody>
      </p:sp>
      <p:sp>
        <p:nvSpPr>
          <p:cNvPr id="22" name="Rounded Rectangle 21">
            <a:extLst>
              <a:ext uri="{FF2B5EF4-FFF2-40B4-BE49-F238E27FC236}">
                <a16:creationId xmlns:a16="http://schemas.microsoft.com/office/drawing/2014/main" id="{06856578-BEA3-8341-89AF-91D240CD3D10}"/>
              </a:ext>
            </a:extLst>
          </p:cNvPr>
          <p:cNvSpPr/>
          <p:nvPr/>
        </p:nvSpPr>
        <p:spPr bwMode="auto">
          <a:xfrm>
            <a:off x="5496874" y="3115812"/>
            <a:ext cx="5917543"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.extern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   //declare </a:t>
            </a:r>
            <a:r>
              <a:rPr lang="en-US" b="1" dirty="0" err="1">
                <a:latin typeface="Courier New" panose="02070309020205020404" pitchFamily="49" charset="0"/>
                <a:cs typeface="Courier New" panose="02070309020205020404" pitchFamily="49" charset="0"/>
              </a:rPr>
              <a:t>printf</a:t>
            </a:r>
            <a:endParaRPr lang="en-US" b="1" dirty="0">
              <a:latin typeface="Courier New" panose="02070309020205020404" pitchFamily="49" charset="0"/>
              <a:cs typeface="Courier New" panose="02070309020205020404" pitchFamily="49" charset="0"/>
            </a:endParaRPr>
          </a:p>
          <a:p>
            <a:r>
              <a:rPr lang="en-US" b="1" dirty="0">
                <a:solidFill>
                  <a:srgbClr val="7030A0"/>
                </a:solidFill>
                <a:latin typeface="Courier New" panose="02070309020205020404" pitchFamily="49" charset="0"/>
                <a:cs typeface="Courier New" panose="02070309020205020404" pitchFamily="49" charset="0"/>
              </a:rPr>
              <a:t>	.section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rodata</a:t>
            </a:r>
            <a:endParaRPr lang="en-US" b="1" dirty="0">
              <a:latin typeface="Courier New" panose="02070309020205020404" pitchFamily="49" charset="0"/>
              <a:cs typeface="Courier New" panose="02070309020205020404" pitchFamily="49" charset="0"/>
            </a:endParaRPr>
          </a:p>
          <a:p>
            <a:r>
              <a:rPr lang="en-US" b="1" dirty="0">
                <a:solidFill>
                  <a:schemeClr val="accent3"/>
                </a:solidFill>
                <a:latin typeface="Courier New" panose="02070309020205020404" pitchFamily="49" charset="0"/>
                <a:cs typeface="Courier New" panose="02070309020205020404" pitchFamily="49" charset="0"/>
              </a:rPr>
              <a:t>.</a:t>
            </a:r>
            <a:r>
              <a:rPr lang="en-US" b="1" dirty="0" err="1">
                <a:solidFill>
                  <a:schemeClr val="accent3"/>
                </a:solidFill>
                <a:latin typeface="Courier New" panose="02070309020205020404" pitchFamily="49" charset="0"/>
                <a:cs typeface="Courier New" panose="02070309020205020404" pitchFamily="49" charset="0"/>
              </a:rPr>
              <a:t>Lfst</a:t>
            </a:r>
            <a:r>
              <a:rPr lang="en-US" b="1" dirty="0">
                <a:solidFill>
                  <a:schemeClr val="accent3"/>
                </a:solidFill>
                <a:latin typeface="Courier New" panose="02070309020205020404" pitchFamily="49" charset="0"/>
                <a:cs typeface="Courier New" panose="02070309020205020404" pitchFamily="49" charset="0"/>
              </a:rPr>
              <a:t>:	</a:t>
            </a:r>
            <a:r>
              <a:rPr lang="en-US" b="1" dirty="0">
                <a:solidFill>
                  <a:srgbClr val="7030A0"/>
                </a:solidFill>
                <a:latin typeface="Courier New" panose="02070309020205020404" pitchFamily="49" charset="0"/>
                <a:cs typeface="Courier New" panose="02070309020205020404" pitchFamily="49" charset="0"/>
              </a:rPr>
              <a:t>.string  </a:t>
            </a:r>
            <a:r>
              <a:rPr lang="en-US" b="1" dirty="0">
                <a:solidFill>
                  <a:srgbClr val="F3753F"/>
                </a:solidFill>
                <a:latin typeface="Courier New" panose="02070309020205020404" pitchFamily="49" charset="0"/>
                <a:cs typeface="Courier New" panose="02070309020205020404" pitchFamily="49" charset="0"/>
              </a:rPr>
              <a:t>"c=%d\n"</a:t>
            </a:r>
          </a:p>
        </p:txBody>
      </p:sp>
      <p:sp>
        <p:nvSpPr>
          <p:cNvPr id="6" name="Rounded Rectangle 5">
            <a:extLst>
              <a:ext uri="{FF2B5EF4-FFF2-40B4-BE49-F238E27FC236}">
                <a16:creationId xmlns:a16="http://schemas.microsoft.com/office/drawing/2014/main" id="{AA61200D-6BC8-E541-B1EC-21A833ACAA4D}"/>
              </a:ext>
            </a:extLst>
          </p:cNvPr>
          <p:cNvSpPr/>
          <p:nvPr/>
        </p:nvSpPr>
        <p:spPr bwMode="auto">
          <a:xfrm>
            <a:off x="5200291" y="4268271"/>
            <a:ext cx="6772457"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part of the </a:t>
            </a:r>
            <a:r>
              <a:rPr lang="en-US" b="1" dirty="0">
                <a:solidFill>
                  <a:srgbClr val="FF0000"/>
                </a:solidFill>
                <a:latin typeface="Courier New" panose="02070309020205020404" pitchFamily="49" charset="0"/>
                <a:cs typeface="Courier New" panose="02070309020205020404" pitchFamily="49" charset="0"/>
              </a:rPr>
              <a:t>text segment </a:t>
            </a:r>
            <a:r>
              <a:rPr lang="en-US" b="1" dirty="0">
                <a:latin typeface="Courier New" panose="02070309020205020404" pitchFamily="49" charset="0"/>
                <a:cs typeface="Courier New" panose="02070309020205020404" pitchFamily="49" charset="0"/>
              </a:rPr>
              <a:t>below</a:t>
            </a:r>
            <a:br>
              <a:rPr lang="en-US" b="1" dirty="0">
                <a:latin typeface="Courier New" panose="02070309020205020404" pitchFamily="49" charset="0"/>
                <a:cs typeface="Courier New" panose="02070309020205020404" pitchFamily="49" charset="0"/>
              </a:rPr>
            </a:br>
            <a:endParaRPr lang="en-US" b="1" dirty="0">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mov     r2, 2	 </a:t>
            </a:r>
            <a:r>
              <a:rPr lang="en-US" b="1" dirty="0">
                <a:solidFill>
                  <a:srgbClr val="00B050"/>
                </a:solidFill>
                <a:latin typeface="Courier New" panose="02070309020205020404" pitchFamily="49" charset="0"/>
                <a:cs typeface="Courier New" panose="02070309020205020404" pitchFamily="49" charset="0"/>
              </a:rPr>
              <a:t>// int a = 2;</a:t>
            </a:r>
          </a:p>
          <a:p>
            <a:r>
              <a:rPr lang="en-US" b="1" dirty="0">
                <a:solidFill>
                  <a:srgbClr val="0070C0"/>
                </a:solidFill>
                <a:latin typeface="Courier New" panose="02070309020205020404" pitchFamily="49" charset="0"/>
                <a:cs typeface="Courier New" panose="02070309020205020404" pitchFamily="49" charset="0"/>
              </a:rPr>
              <a:t>        mov     r3, 3	 </a:t>
            </a:r>
            <a:r>
              <a:rPr lang="en-US" b="1" dirty="0">
                <a:solidFill>
                  <a:srgbClr val="00B050"/>
                </a:solidFill>
                <a:latin typeface="Courier New" panose="02070309020205020404" pitchFamily="49" charset="0"/>
                <a:cs typeface="Courier New" panose="02070309020205020404" pitchFamily="49" charset="0"/>
              </a:rPr>
              <a:t>// int b = 3;</a:t>
            </a:r>
          </a:p>
          <a:p>
            <a:r>
              <a:rPr lang="en-US" b="1" dirty="0">
                <a:solidFill>
                  <a:srgbClr val="0070C0"/>
                </a:solidFill>
                <a:latin typeface="Courier New" panose="02070309020205020404" pitchFamily="49" charset="0"/>
                <a:cs typeface="Courier New" panose="02070309020205020404" pitchFamily="49" charset="0"/>
              </a:rPr>
              <a:t>        add     </a:t>
            </a:r>
            <a:r>
              <a:rPr lang="en-US" b="1" dirty="0">
                <a:solidFill>
                  <a:srgbClr val="FF0000"/>
                </a:solidFill>
                <a:latin typeface="Courier New" panose="02070309020205020404" pitchFamily="49" charset="0"/>
                <a:cs typeface="Courier New" panose="02070309020205020404" pitchFamily="49" charset="0"/>
              </a:rPr>
              <a:t>r1</a:t>
            </a:r>
            <a:r>
              <a:rPr lang="en-US" b="1" dirty="0">
                <a:solidFill>
                  <a:srgbClr val="0070C0"/>
                </a:solidFill>
                <a:latin typeface="Courier New" panose="02070309020205020404" pitchFamily="49" charset="0"/>
                <a:cs typeface="Courier New" panose="02070309020205020404" pitchFamily="49" charset="0"/>
              </a:rPr>
              <a:t>, r2, r3  </a:t>
            </a:r>
            <a:r>
              <a:rPr lang="en-US" b="1" dirty="0">
                <a:solidFill>
                  <a:srgbClr val="00B050"/>
                </a:solidFill>
                <a:latin typeface="Courier New" panose="02070309020205020404" pitchFamily="49" charset="0"/>
                <a:cs typeface="Courier New" panose="02070309020205020404" pitchFamily="49" charset="0"/>
              </a:rPr>
              <a:t>// int c = a + b;</a:t>
            </a:r>
          </a:p>
          <a:p>
            <a:r>
              <a:rPr lang="en-US" b="1" dirty="0">
                <a:solidFill>
                  <a:srgbClr val="00B050"/>
                </a:solidFill>
                <a:latin typeface="Courier New" panose="02070309020205020404" pitchFamily="49" charset="0"/>
                <a:cs typeface="Courier New" panose="02070309020205020404" pitchFamily="49" charset="0"/>
              </a:rPr>
              <a:t>                            // r1 is second </a:t>
            </a:r>
            <a:r>
              <a:rPr lang="en-US" b="1" dirty="0" err="1">
                <a:solidFill>
                  <a:srgbClr val="00B050"/>
                </a:solidFill>
                <a:latin typeface="Courier New" panose="02070309020205020404" pitchFamily="49" charset="0"/>
                <a:cs typeface="Courier New" panose="02070309020205020404" pitchFamily="49" charset="0"/>
              </a:rPr>
              <a:t>arg</a:t>
            </a:r>
            <a:endParaRPr lang="en-US" b="1" dirty="0">
              <a:solidFill>
                <a:srgbClr val="0070C0"/>
              </a:solidFill>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ldr</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r0</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Lfst</a:t>
            </a:r>
            <a:r>
              <a:rPr lang="en-US" b="1" dirty="0">
                <a:solidFill>
                  <a:srgbClr val="0070C0"/>
                </a:solidFill>
                <a:latin typeface="Courier New" panose="02070309020205020404" pitchFamily="49" charset="0"/>
                <a:cs typeface="Courier New" panose="02070309020205020404" pitchFamily="49" charset="0"/>
              </a:rPr>
              <a:t>  // =literal address</a:t>
            </a:r>
          </a:p>
          <a:p>
            <a:r>
              <a:rPr lang="en-US" b="1" dirty="0">
                <a:solidFill>
                  <a:srgbClr val="0070C0"/>
                </a:solidFill>
                <a:latin typeface="Courier New" panose="02070309020205020404" pitchFamily="49" charset="0"/>
                <a:cs typeface="Courier New" panose="02070309020205020404" pitchFamily="49" charset="0"/>
              </a:rPr>
              <a:t>        bl      </a:t>
            </a:r>
            <a:r>
              <a:rPr lang="en-US" b="1" dirty="0" err="1">
                <a:solidFill>
                  <a:srgbClr val="F37440"/>
                </a:solidFill>
                <a:latin typeface="Courier New" panose="02070309020205020404" pitchFamily="49" charset="0"/>
                <a:cs typeface="Courier New" panose="02070309020205020404" pitchFamily="49" charset="0"/>
              </a:rPr>
              <a:t>printf</a:t>
            </a:r>
            <a:endParaRPr lang="en-US" sz="1600" b="1" dirty="0">
              <a:solidFill>
                <a:srgbClr val="0070C0"/>
              </a:solidFill>
              <a:latin typeface="Courier New" panose="02070309020205020404" pitchFamily="49" charset="0"/>
              <a:cs typeface="Courier New" panose="02070309020205020404" pitchFamily="49" charset="0"/>
            </a:endParaRPr>
          </a:p>
        </p:txBody>
      </p:sp>
      <p:sp>
        <p:nvSpPr>
          <p:cNvPr id="8" name="Rounded Rectangle 7">
            <a:extLst>
              <a:ext uri="{FF2B5EF4-FFF2-40B4-BE49-F238E27FC236}">
                <a16:creationId xmlns:a16="http://schemas.microsoft.com/office/drawing/2014/main" id="{0075CE48-0407-EF44-8A5A-20D395D14D36}"/>
              </a:ext>
            </a:extLst>
          </p:cNvPr>
          <p:cNvSpPr/>
          <p:nvPr/>
        </p:nvSpPr>
        <p:spPr bwMode="auto">
          <a:xfrm>
            <a:off x="777583" y="3001446"/>
            <a:ext cx="3512529" cy="364212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a = 2;</a:t>
            </a:r>
          </a:p>
          <a:p>
            <a:r>
              <a:rPr lang="en-US" sz="1600" b="1" dirty="0">
                <a:latin typeface="Courier New" panose="02070309020205020404" pitchFamily="49" charset="0"/>
                <a:cs typeface="Courier New" panose="02070309020205020404" pitchFamily="49" charset="0"/>
              </a:rPr>
              <a:t>    int b = 3;</a:t>
            </a:r>
          </a:p>
          <a:p>
            <a:r>
              <a:rPr lang="en-US" sz="1600" b="1" dirty="0">
                <a:latin typeface="Courier New" panose="02070309020205020404" pitchFamily="49" charset="0"/>
                <a:cs typeface="Courier New" panose="02070309020205020404" pitchFamily="49" charset="0"/>
              </a:rPr>
              <a:t>    int c;</a:t>
            </a:r>
          </a:p>
          <a:p>
            <a:endParaRPr lang="en-US" sz="1600" b="1" dirty="0">
              <a:latin typeface="Courier New" panose="02070309020205020404" pitchFamily="49" charset="0"/>
              <a:cs typeface="Courier New" panose="02070309020205020404" pitchFamily="49" charset="0"/>
            </a:endParaRP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c</a:t>
            </a:r>
            <a:r>
              <a:rPr lang="en-US" sz="1600" b="1" dirty="0">
                <a:solidFill>
                  <a:srgbClr val="0070C0"/>
                </a:solidFill>
                <a:latin typeface="Courier New" panose="02070309020205020404" pitchFamily="49" charset="0"/>
                <a:cs typeface="Courier New" panose="02070309020205020404" pitchFamily="49" charset="0"/>
              </a:rPr>
              <a:t> = a + b;</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printf</a:t>
            </a:r>
            <a:r>
              <a:rPr lang="en-US" sz="1600" b="1" dirty="0">
                <a:solidFill>
                  <a:srgbClr val="0070C0"/>
                </a:solidFill>
                <a:latin typeface="Courier New" panose="02070309020205020404" pitchFamily="49" charset="0"/>
                <a:cs typeface="Courier New" panose="02070309020205020404" pitchFamily="49" charset="0"/>
              </a:rPr>
              <a:t>("c=%d\n", c);</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grpSp>
        <p:nvGrpSpPr>
          <p:cNvPr id="5" name="Group 4">
            <a:extLst>
              <a:ext uri="{FF2B5EF4-FFF2-40B4-BE49-F238E27FC236}">
                <a16:creationId xmlns:a16="http://schemas.microsoft.com/office/drawing/2014/main" id="{F7B3C80C-5378-8242-A5F5-9CF16A13B695}"/>
              </a:ext>
            </a:extLst>
          </p:cNvPr>
          <p:cNvGrpSpPr/>
          <p:nvPr/>
        </p:nvGrpSpPr>
        <p:grpSpPr>
          <a:xfrm>
            <a:off x="3975234" y="5310205"/>
            <a:ext cx="1765809" cy="1200329"/>
            <a:chOff x="3975234" y="5310205"/>
            <a:chExt cx="1765809" cy="1200329"/>
          </a:xfrm>
        </p:grpSpPr>
        <p:sp>
          <p:nvSpPr>
            <p:cNvPr id="3" name="TextBox 2">
              <a:extLst>
                <a:ext uri="{FF2B5EF4-FFF2-40B4-BE49-F238E27FC236}">
                  <a16:creationId xmlns:a16="http://schemas.microsoft.com/office/drawing/2014/main" id="{AB55667D-BE66-AE40-885D-2B51E2172BC9}"/>
                </a:ext>
              </a:extLst>
            </p:cNvPr>
            <p:cNvSpPr txBox="1"/>
            <p:nvPr/>
          </p:nvSpPr>
          <p:spPr>
            <a:xfrm>
              <a:off x="4379495" y="5310205"/>
              <a:ext cx="1361548" cy="1200329"/>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two passed </a:t>
              </a:r>
              <a:r>
                <a:rPr lang="en-US" dirty="0" err="1">
                  <a:solidFill>
                    <a:srgbClr val="0070C0"/>
                  </a:solidFill>
                </a:rPr>
                <a:t>args</a:t>
              </a:r>
              <a:r>
                <a:rPr lang="en-US" dirty="0">
                  <a:solidFill>
                    <a:srgbClr val="0070C0"/>
                  </a:solidFill>
                </a:rPr>
                <a:t> in this use of </a:t>
              </a:r>
              <a:r>
                <a:rPr lang="en-US" dirty="0" err="1">
                  <a:solidFill>
                    <a:srgbClr val="0070C0"/>
                  </a:solidFill>
                </a:rPr>
                <a:t>printf</a:t>
              </a:r>
              <a:endParaRPr lang="en-US" dirty="0">
                <a:solidFill>
                  <a:srgbClr val="0070C0"/>
                </a:solidFill>
              </a:endParaRPr>
            </a:p>
          </p:txBody>
        </p:sp>
        <p:sp>
          <p:nvSpPr>
            <p:cNvPr id="4" name="Left Arrow 3">
              <a:extLst>
                <a:ext uri="{FF2B5EF4-FFF2-40B4-BE49-F238E27FC236}">
                  <a16:creationId xmlns:a16="http://schemas.microsoft.com/office/drawing/2014/main" id="{E3AB59AD-0D84-4A41-AD0B-AEC62CB3C8B6}"/>
                </a:ext>
              </a:extLst>
            </p:cNvPr>
            <p:cNvSpPr/>
            <p:nvPr/>
          </p:nvSpPr>
          <p:spPr>
            <a:xfrm>
              <a:off x="3975234" y="5621154"/>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A893A3B-CC87-F040-950B-502868126ED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2A31B3D0-34FB-2445-B313-F57261557833}"/>
              </a:ext>
            </a:extLst>
          </p:cNvPr>
          <p:cNvGrpSpPr/>
          <p:nvPr/>
        </p:nvGrpSpPr>
        <p:grpSpPr>
          <a:xfrm>
            <a:off x="2649422" y="3570056"/>
            <a:ext cx="2295757" cy="1477328"/>
            <a:chOff x="3975234" y="4671800"/>
            <a:chExt cx="2295757" cy="1477328"/>
          </a:xfrm>
        </p:grpSpPr>
        <p:sp>
          <p:nvSpPr>
            <p:cNvPr id="15" name="TextBox 14">
              <a:extLst>
                <a:ext uri="{FF2B5EF4-FFF2-40B4-BE49-F238E27FC236}">
                  <a16:creationId xmlns:a16="http://schemas.microsoft.com/office/drawing/2014/main" id="{0EE5EB3E-9270-804A-8AD7-01943A5BF607}"/>
                </a:ext>
              </a:extLst>
            </p:cNvPr>
            <p:cNvSpPr txBox="1"/>
            <p:nvPr/>
          </p:nvSpPr>
          <p:spPr>
            <a:xfrm>
              <a:off x="4379495" y="4671800"/>
              <a:ext cx="1891496" cy="1477328"/>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We are going to put these variables in temporary registers</a:t>
              </a:r>
            </a:p>
          </p:txBody>
        </p:sp>
        <p:sp>
          <p:nvSpPr>
            <p:cNvPr id="16" name="Left Arrow 15">
              <a:extLst>
                <a:ext uri="{FF2B5EF4-FFF2-40B4-BE49-F238E27FC236}">
                  <a16:creationId xmlns:a16="http://schemas.microsoft.com/office/drawing/2014/main" id="{FBE5D59F-0872-3449-B588-88672C99765F}"/>
                </a:ext>
              </a:extLst>
            </p:cNvPr>
            <p:cNvSpPr/>
            <p:nvPr/>
          </p:nvSpPr>
          <p:spPr>
            <a:xfrm>
              <a:off x="3975234" y="5690602"/>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412D190-E965-4C4B-A2FD-1D024761B3BD}"/>
              </a:ext>
            </a:extLst>
          </p:cNvPr>
          <p:cNvSpPr txBox="1"/>
          <p:nvPr/>
        </p:nvSpPr>
        <p:spPr>
          <a:xfrm>
            <a:off x="2818095" y="5149603"/>
            <a:ext cx="1066382" cy="369332"/>
          </a:xfrm>
          <a:prstGeom prst="rect">
            <a:avLst/>
          </a:prstGeom>
          <a:solidFill>
            <a:schemeClr val="accent4">
              <a:lumMod val="20000"/>
              <a:lumOff val="80000"/>
            </a:schemeClr>
          </a:solidFill>
          <a:ln>
            <a:solidFill>
              <a:schemeClr val="accent1"/>
            </a:solidFill>
          </a:ln>
        </p:spPr>
        <p:txBody>
          <a:bodyPr wrap="square">
            <a:spAutoFit/>
          </a:bodyPr>
          <a:lstStyle/>
          <a:p>
            <a:r>
              <a:rPr lang="en-US" sz="1800" b="1" dirty="0">
                <a:solidFill>
                  <a:schemeClr val="accent5"/>
                </a:solidFill>
                <a:latin typeface="Courier New" panose="02070309020205020404" pitchFamily="49" charset="0"/>
                <a:cs typeface="Courier New" panose="02070309020205020404" pitchFamily="49" charset="0"/>
              </a:rPr>
              <a:t>r0, r1</a:t>
            </a:r>
            <a:endParaRPr lang="en-US" dirty="0"/>
          </a:p>
        </p:txBody>
      </p:sp>
    </p:spTree>
    <p:extLst>
      <p:ext uri="{BB962C8B-B14F-4D97-AF65-F5344CB8AC3E}">
        <p14:creationId xmlns:p14="http://schemas.microsoft.com/office/powerpoint/2010/main" val="34596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2" grpId="0" animBg="1"/>
      <p:bldP spid="6" grpId="0" animBg="1"/>
      <p:bldP spid="8" grpId="0" animBg="1"/>
      <p:bldP spid="10" grpId="0"/>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914400" y="1055800"/>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and Register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39783" y="222165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49055" y="2226359"/>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61019" y="2221654"/>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43243" y="22227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37945" y="222165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58912" y="2621764"/>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46149" y="2622816"/>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46149" y="3890690"/>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80273" y="3575624"/>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112149" y="326741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816829" y="2589692"/>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803411" y="3934852"/>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92671" y="3690635"/>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56690" y="2180620"/>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404571" y="1188712"/>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608100" y="1898828"/>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446244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253558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380972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683180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844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04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429572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2C895B"/>
                </a:solidFill>
              </a:rPr>
              <a:t>set the upper bits not filled from memory differently depending </a:t>
            </a:r>
            <a:r>
              <a:rPr lang="en-US" dirty="0"/>
              <a:t>on which </a:t>
            </a:r>
            <a:r>
              <a:rPr lang="en-US" dirty="0">
                <a:solidFill>
                  <a:srgbClr val="2C895B"/>
                </a:solidFill>
              </a:rPr>
              <a:t>variation of the load instruction </a:t>
            </a:r>
            <a:r>
              <a:rPr lang="en-US" dirty="0"/>
              <a:t>is used </a:t>
            </a:r>
          </a:p>
          <a:p>
            <a:r>
              <a:rPr lang="en-US" dirty="0"/>
              <a:t>Store will only select the lower 8-bit, lower 16-bits or all 32-bits of the register to copy to memory </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Tree>
    <p:extLst>
      <p:ext uri="{BB962C8B-B14F-4D97-AF65-F5344CB8AC3E}">
        <p14:creationId xmlns:p14="http://schemas.microsoft.com/office/powerpoint/2010/main" val="59825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Tree>
    <p:extLst>
      <p:ext uri="{BB962C8B-B14F-4D97-AF65-F5344CB8AC3E}">
        <p14:creationId xmlns:p14="http://schemas.microsoft.com/office/powerpoint/2010/main" val="1595019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Tree>
    <p:extLst>
      <p:ext uri="{BB962C8B-B14F-4D97-AF65-F5344CB8AC3E}">
        <p14:creationId xmlns:p14="http://schemas.microsoft.com/office/powerpoint/2010/main" val="13769607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Tree>
    <p:extLst>
      <p:ext uri="{BB962C8B-B14F-4D97-AF65-F5344CB8AC3E}">
        <p14:creationId xmlns:p14="http://schemas.microsoft.com/office/powerpoint/2010/main" val="3224334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568969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rgbClr val="FF0000"/>
                </a:solidFill>
                <a:latin typeface="Consolas" panose="020B0609020204030204" pitchFamily="49" charset="0"/>
              </a:rPr>
              <a:t>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099571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250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- 1</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66929" y="578337"/>
            <a:ext cx="11460850" cy="4480046"/>
          </a:xfrm>
          <a:solidFill>
            <a:schemeClr val="accent4">
              <a:lumMod val="20000"/>
              <a:lumOff val="80000"/>
            </a:schemeClr>
          </a:solidFill>
          <a:ln w="31750">
            <a:solidFill>
              <a:srgbClr val="0070C0"/>
            </a:solidFill>
          </a:ln>
        </p:spPr>
        <p:txBody>
          <a:bodyPr/>
          <a:lstStyle/>
          <a:p>
            <a:pPr marL="0" indent="0" algn="ctr">
              <a:buNone/>
            </a:pPr>
            <a:endParaRPr lang="en-US" sz="2200" b="1" dirty="0"/>
          </a:p>
          <a:p>
            <a:pPr marL="0" indent="0">
              <a:buNone/>
            </a:pPr>
            <a:r>
              <a:rPr lang="en-US" sz="2200" b="1" dirty="0"/>
              <a:t>Branch with Link </a:t>
            </a:r>
            <a:r>
              <a:rPr lang="en-US" sz="2200" b="1" dirty="0">
                <a:solidFill>
                  <a:srgbClr val="0070C0"/>
                </a:solidFill>
              </a:rPr>
              <a:t>(function call) </a:t>
            </a:r>
            <a:r>
              <a:rPr lang="en-US" sz="2200" dirty="0">
                <a:solidFill>
                  <a:schemeClr val="tx2"/>
                </a:solidFill>
              </a:rPr>
              <a:t>instruction</a:t>
            </a:r>
          </a:p>
          <a:p>
            <a:pPr marL="0" indent="0">
              <a:buNone/>
            </a:pPr>
            <a:r>
              <a:rPr lang="en-US" sz="2200" dirty="0">
                <a:latin typeface="Courier New" panose="02070309020205020404" pitchFamily="49" charset="0"/>
                <a:cs typeface="Courier New" panose="02070309020205020404" pitchFamily="49" charset="0"/>
              </a:rPr>
              <a:t>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a:p>
            <a:pPr>
              <a:lnSpc>
                <a:spcPct val="100000"/>
              </a:lnSpc>
            </a:pPr>
            <a:r>
              <a:rPr lang="en-US" sz="2200" dirty="0"/>
              <a:t>Function call to the instruction with the address </a:t>
            </a:r>
            <a:r>
              <a:rPr lang="en-US" sz="2200" b="1" dirty="0">
                <a:solidFill>
                  <a:srgbClr val="F37440"/>
                </a:solidFill>
                <a:latin typeface="Courier New" panose="02070309020205020404" pitchFamily="49" charset="0"/>
                <a:cs typeface="Courier New" panose="02070309020205020404" pitchFamily="49" charset="0"/>
              </a:rPr>
              <a:t>label</a:t>
            </a:r>
            <a:r>
              <a:rPr lang="en-US" sz="2200" dirty="0"/>
              <a:t> (</a:t>
            </a:r>
            <a:r>
              <a:rPr lang="en-US" sz="2200" dirty="0">
                <a:solidFill>
                  <a:srgbClr val="C00000"/>
                </a:solidFill>
              </a:rPr>
              <a:t>no local labels for functions</a:t>
            </a:r>
            <a:r>
              <a:rPr lang="en-US" sz="2200" dirty="0"/>
              <a:t>)</a:t>
            </a:r>
          </a:p>
          <a:p>
            <a:pPr lvl="1"/>
            <a:r>
              <a:rPr lang="en-US" sz="2200" dirty="0">
                <a:solidFill>
                  <a:srgbClr val="F37440"/>
                </a:solidFill>
              </a:rPr>
              <a:t>imm24</a:t>
            </a:r>
            <a:r>
              <a:rPr lang="en-US" sz="2200" dirty="0"/>
              <a:t> number of instructions from pc+8</a:t>
            </a:r>
          </a:p>
          <a:p>
            <a:pPr>
              <a:lnSpc>
                <a:spcPct val="100000"/>
              </a:lnSpc>
            </a:pPr>
            <a:r>
              <a:rPr lang="en-US" sz="2200" dirty="0">
                <a:solidFill>
                  <a:srgbClr val="F37440"/>
                </a:solidFill>
                <a:cs typeface="Courier New" panose="02070309020205020404" pitchFamily="49" charset="0"/>
              </a:rPr>
              <a:t>label</a:t>
            </a:r>
            <a:r>
              <a:rPr lang="en-US" sz="2200" dirty="0">
                <a:cs typeface="Courier New" panose="02070309020205020404" pitchFamily="49" charset="0"/>
              </a:rPr>
              <a:t> </a:t>
            </a:r>
            <a:r>
              <a:rPr lang="en-US" sz="2200" b="1" dirty="0">
                <a:solidFill>
                  <a:srgbClr val="0070C0"/>
                </a:solidFill>
                <a:cs typeface="Courier New" panose="02070309020205020404" pitchFamily="49" charset="0"/>
              </a:rPr>
              <a:t>any function label </a:t>
            </a:r>
            <a:r>
              <a:rPr lang="en-US" sz="2200" dirty="0">
                <a:cs typeface="Courier New" panose="02070309020205020404" pitchFamily="49" charset="0"/>
              </a:rPr>
              <a:t>in the current ﬁle, or </a:t>
            </a:r>
            <a:r>
              <a:rPr lang="en-US" sz="2200" dirty="0">
                <a:solidFill>
                  <a:srgbClr val="2C895B"/>
                </a:solidFill>
                <a:cs typeface="Courier New" panose="02070309020205020404" pitchFamily="49" charset="0"/>
              </a:rPr>
              <a:t>any function label that is deﬁned as .global in any ﬁle that it is linked to</a:t>
            </a:r>
          </a:p>
          <a:p>
            <a:pPr>
              <a:lnSpc>
                <a:spcPct val="100000"/>
              </a:lnSpc>
            </a:pPr>
            <a:r>
              <a:rPr lang="en-US" sz="2200" dirty="0">
                <a:solidFill>
                  <a:srgbClr val="FF0000"/>
                </a:solidFill>
              </a:rPr>
              <a:t>BL </a:t>
            </a:r>
            <a:r>
              <a:rPr lang="en-US" sz="2200" b="1" dirty="0">
                <a:solidFill>
                  <a:srgbClr val="FF0000"/>
                </a:solidFill>
              </a:rPr>
              <a:t>saves</a:t>
            </a:r>
            <a:r>
              <a:rPr lang="en-US" sz="2200" dirty="0">
                <a:solidFill>
                  <a:srgbClr val="FF0000"/>
                </a:solidFill>
              </a:rPr>
              <a:t> the address of the instruction </a:t>
            </a:r>
            <a:r>
              <a:rPr lang="en-US" sz="2200" b="1" dirty="0">
                <a:solidFill>
                  <a:srgbClr val="7030A0"/>
                </a:solidFill>
              </a:rPr>
              <a:t>immediately</a:t>
            </a:r>
            <a:r>
              <a:rPr lang="en-US" sz="2200" dirty="0">
                <a:solidFill>
                  <a:srgbClr val="7030A0"/>
                </a:solidFill>
              </a:rPr>
              <a:t> following the </a:t>
            </a:r>
            <a:r>
              <a:rPr lang="en-US" sz="2200" b="1" u="sng" dirty="0">
                <a:solidFill>
                  <a:schemeClr val="accent1"/>
                </a:solidFill>
              </a:rPr>
              <a:t>bl</a:t>
            </a:r>
            <a:r>
              <a:rPr lang="en-US" sz="2200" dirty="0">
                <a:solidFill>
                  <a:schemeClr val="accent1"/>
                </a:solidFill>
              </a:rPr>
              <a:t> instruction </a:t>
            </a:r>
            <a:r>
              <a:rPr lang="en-US" sz="2200" b="1" dirty="0">
                <a:solidFill>
                  <a:schemeClr val="accent1"/>
                </a:solidFill>
              </a:rPr>
              <a:t>in register </a:t>
            </a:r>
            <a:r>
              <a:rPr lang="en-US" sz="2200" b="1" u="sng" dirty="0" err="1">
                <a:solidFill>
                  <a:schemeClr val="accent1"/>
                </a:solidFill>
              </a:rPr>
              <a:t>lr</a:t>
            </a:r>
            <a:r>
              <a:rPr lang="en-US" sz="2200" b="1" dirty="0">
                <a:solidFill>
                  <a:schemeClr val="accent1"/>
                </a:solidFill>
              </a:rPr>
              <a:t> </a:t>
            </a:r>
            <a:r>
              <a:rPr lang="en-US" sz="2200" dirty="0"/>
              <a:t>(link register is also known as r14)</a:t>
            </a:r>
            <a:endParaRPr lang="en-US" sz="1800" dirty="0"/>
          </a:p>
          <a:p>
            <a:pPr>
              <a:lnSpc>
                <a:spcPct val="100000"/>
              </a:lnSpc>
            </a:pPr>
            <a:r>
              <a:rPr lang="en-US" sz="2200" b="1" dirty="0">
                <a:solidFill>
                  <a:srgbClr val="0070C0"/>
                </a:solidFill>
              </a:rPr>
              <a:t>The contents of the link register is the </a:t>
            </a:r>
            <a:r>
              <a:rPr lang="en-US" sz="2200" b="1" u="sng" dirty="0">
                <a:solidFill>
                  <a:srgbClr val="0070C0"/>
                </a:solidFill>
              </a:rPr>
              <a:t>return address to the calling function</a:t>
            </a:r>
            <a:r>
              <a:rPr lang="en-US" sz="2200" dirty="0">
                <a:solidFill>
                  <a:srgbClr val="0070C0"/>
                </a:solidFill>
              </a:rPr>
              <a:t> </a:t>
            </a:r>
            <a:endParaRPr lang="en-US" sz="2200" dirty="0">
              <a:solidFill>
                <a:schemeClr val="tx2"/>
              </a:solidFill>
            </a:endParaRPr>
          </a:p>
        </p:txBody>
      </p:sp>
      <p:sp>
        <p:nvSpPr>
          <p:cNvPr id="21" name="TextBox 20">
            <a:extLst>
              <a:ext uri="{FF2B5EF4-FFF2-40B4-BE49-F238E27FC236}">
                <a16:creationId xmlns:a16="http://schemas.microsoft.com/office/drawing/2014/main" id="{0D93AB59-B241-9640-B948-186025428D90}"/>
              </a:ext>
            </a:extLst>
          </p:cNvPr>
          <p:cNvSpPr txBox="1"/>
          <p:nvPr/>
        </p:nvSpPr>
        <p:spPr>
          <a:xfrm>
            <a:off x="4391782" y="67091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719032" y="670916"/>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save the address of the </a:t>
              </a:r>
              <a:r>
                <a:rPr lang="en-US" sz="2000" dirty="0">
                  <a:solidFill>
                    <a:srgbClr val="0070C0"/>
                  </a:solidFill>
                </a:rPr>
                <a:t>next 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- 2</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492352"/>
          </a:xfrm>
          <a:solidFill>
            <a:schemeClr val="accent4">
              <a:lumMod val="20000"/>
              <a:lumOff val="80000"/>
            </a:schemeClr>
          </a:solidFill>
          <a:ln w="28575">
            <a:solidFill>
              <a:srgbClr val="0070C0"/>
            </a:solidFill>
          </a:ln>
        </p:spPr>
        <p:txBody>
          <a:bodyPr/>
          <a:lstStyle/>
          <a:p>
            <a:pPr marL="0" indent="0" algn="ctr">
              <a:buNone/>
            </a:pPr>
            <a:endParaRPr lang="en-US" sz="2200" b="1" dirty="0"/>
          </a:p>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bx </a:t>
            </a:r>
            <a:r>
              <a:rPr lang="en-US" sz="2200" b="1" dirty="0" err="1">
                <a:solidFill>
                  <a:srgbClr val="0070C0"/>
                </a:solidFill>
                <a:latin typeface="Courier New" panose="02070309020205020404" pitchFamily="49" charset="0"/>
                <a:cs typeface="Courier New" panose="02070309020205020404" pitchFamily="49" charset="0"/>
              </a:rPr>
              <a:t>lr</a:t>
            </a:r>
            <a:endParaRPr lang="en-US" sz="2200" b="1" dirty="0">
              <a:solidFill>
                <a:srgbClr val="0070C0"/>
              </a:solidFill>
              <a:latin typeface="Courier New" panose="02070309020205020404" pitchFamily="49" charset="0"/>
              <a:cs typeface="Courier New" panose="020703090202050204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946007" y="744227"/>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3585827" y="45070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4567035" y="55204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059539" y="57885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6985366" y="56158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550878" y="5586791"/>
            <a:ext cx="3256062" cy="400110"/>
            <a:chOff x="6226746" y="5962918"/>
            <a:chExt cx="3256062" cy="400110"/>
          </a:xfrm>
        </p:grpSpPr>
        <p:sp>
          <p:nvSpPr>
            <p:cNvPr id="15" name="TextBox 14">
              <a:extLst>
                <a:ext uri="{FF2B5EF4-FFF2-40B4-BE49-F238E27FC236}">
                  <a16:creationId xmlns:a16="http://schemas.microsoft.com/office/drawing/2014/main" id="{61114A46-C763-E390-B418-D27A9862B27D}"/>
                </a:ext>
              </a:extLst>
            </p:cNvPr>
            <p:cNvSpPr txBox="1"/>
            <p:nvPr/>
          </p:nvSpPr>
          <p:spPr>
            <a:xfrm>
              <a:off x="6226746" y="5962918"/>
              <a:ext cx="2834199" cy="400110"/>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 this address in </a:t>
              </a:r>
              <a:r>
                <a:rPr lang="en-US" sz="2000" dirty="0" err="1">
                  <a:solidFill>
                    <a:schemeClr val="tx2"/>
                  </a:solidFill>
                </a:rPr>
                <a:t>lr</a:t>
              </a:r>
              <a:endParaRPr lang="en-US" sz="2000" dirty="0">
                <a:solidFill>
                  <a:schemeClr val="tx2"/>
                </a:solidFill>
              </a:endParaRP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3601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bl and bx operation working together</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709010" y="569628"/>
            <a:ext cx="3935148" cy="313539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main(void)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return EXIT_SUCCESS;</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int a(void)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return 0;</a:t>
            </a:r>
          </a:p>
          <a:p>
            <a:r>
              <a:rPr lang="en-US" sz="1600" dirty="0">
                <a:solidFill>
                  <a:schemeClr val="tx2"/>
                </a:solidFill>
                <a:latin typeface="Consolas" panose="020B0609020204030204" pitchFamily="49" charset="0"/>
                <a:cs typeface="Consolas" panose="020B0609020204030204" pitchFamily="49" charset="0"/>
              </a:rPr>
              <a:t>}</a:t>
            </a:r>
          </a:p>
        </p:txBody>
      </p:sp>
      <p:sp>
        <p:nvSpPr>
          <p:cNvPr id="6" name="Rounded Rectangle 5">
            <a:extLst>
              <a:ext uri="{FF2B5EF4-FFF2-40B4-BE49-F238E27FC236}">
                <a16:creationId xmlns:a16="http://schemas.microsoft.com/office/drawing/2014/main" id="{2DB83B7D-6896-8045-8507-A89E3DA45D24}"/>
              </a:ext>
            </a:extLst>
          </p:cNvPr>
          <p:cNvSpPr/>
          <p:nvPr/>
        </p:nvSpPr>
        <p:spPr bwMode="auto">
          <a:xfrm>
            <a:off x="7080497" y="225321"/>
            <a:ext cx="4830360" cy="611772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F3753F"/>
                </a:solidFill>
                <a:latin typeface="Consolas" panose="020B0609020204030204" pitchFamily="49" charset="0"/>
                <a:cs typeface="Consolas" panose="020B0609020204030204" pitchFamily="49" charset="0"/>
              </a:rPr>
              <a:t>        .text</a:t>
            </a:r>
          </a:p>
          <a:p>
            <a:r>
              <a:rPr lang="en-US" sz="1600" dirty="0">
                <a:solidFill>
                  <a:srgbClr val="F3753F"/>
                </a:solidFill>
                <a:latin typeface="Consolas" panose="020B0609020204030204" pitchFamily="49" charset="0"/>
                <a:cs typeface="Consolas" panose="020B0609020204030204" pitchFamily="49" charset="0"/>
              </a:rPr>
              <a:t>        .type   main, %function</a:t>
            </a:r>
          </a:p>
          <a:p>
            <a:r>
              <a:rPr lang="en-US" sz="1600" dirty="0">
                <a:solidFill>
                  <a:srgbClr val="F3753F"/>
                </a:solidFill>
                <a:latin typeface="Consolas" panose="020B0609020204030204" pitchFamily="49" charset="0"/>
                <a:cs typeface="Consolas" panose="020B0609020204030204" pitchFamily="49" charset="0"/>
              </a:rPr>
              <a:t>        .global main</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equ</a:t>
            </a:r>
            <a:r>
              <a:rPr lang="en-US" sz="1600" dirty="0">
                <a:solidFill>
                  <a:srgbClr val="F3753F"/>
                </a:solidFill>
                <a:latin typeface="Consolas" panose="020B0609020204030204" pitchFamily="49" charset="0"/>
                <a:cs typeface="Consolas" panose="020B0609020204030204" pitchFamily="49" charset="0"/>
              </a:rPr>
              <a:t>    EXIT_SUCCESS, 0</a:t>
            </a:r>
          </a:p>
          <a:p>
            <a:r>
              <a:rPr lang="en-US" sz="1600" dirty="0">
                <a:latin typeface="Consolas" panose="020B0609020204030204" pitchFamily="49" charset="0"/>
                <a:cs typeface="Consolas" panose="020B0609020204030204" pitchFamily="49" charset="0"/>
              </a:rPr>
              <a:t>main:</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EXIT_SUCCESS</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main, (. - main)</a:t>
            </a:r>
          </a:p>
          <a:p>
            <a:r>
              <a:rPr lang="en-US" sz="1600" dirty="0">
                <a:solidFill>
                  <a:srgbClr val="F3753F"/>
                </a:solidFill>
                <a:latin typeface="Consolas" panose="020B0609020204030204" pitchFamily="49" charset="0"/>
                <a:cs typeface="Consolas" panose="020B0609020204030204" pitchFamily="49" charset="0"/>
              </a:rPr>
              <a:t>        </a:t>
            </a:r>
          </a:p>
          <a:p>
            <a:endParaRPr lang="en-US" sz="1600" dirty="0">
              <a:solidFill>
                <a:srgbClr val="F3753F"/>
              </a:solidFill>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.type   a, %function</a:t>
            </a:r>
          </a:p>
          <a:p>
            <a:r>
              <a:rPr lang="en-US" sz="1600" dirty="0">
                <a:latin typeface="Consolas" panose="020B0609020204030204" pitchFamily="49" charset="0"/>
                <a:cs typeface="Consolas" panose="020B0609020204030204" pitchFamily="49" charset="0"/>
              </a:rPr>
              <a:t>a:</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0</a:t>
            </a:r>
          </a:p>
          <a:p>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a, (. - a)</a:t>
            </a:r>
          </a:p>
        </p:txBody>
      </p:sp>
      <p:grpSp>
        <p:nvGrpSpPr>
          <p:cNvPr id="7" name="Group 6">
            <a:extLst>
              <a:ext uri="{FF2B5EF4-FFF2-40B4-BE49-F238E27FC236}">
                <a16:creationId xmlns:a16="http://schemas.microsoft.com/office/drawing/2014/main" id="{86C342EA-C5B2-3E4A-9260-5C16F0F2007F}"/>
              </a:ext>
            </a:extLst>
          </p:cNvPr>
          <p:cNvGrpSpPr/>
          <p:nvPr/>
        </p:nvGrpSpPr>
        <p:grpSpPr>
          <a:xfrm>
            <a:off x="7173037" y="1982309"/>
            <a:ext cx="913374" cy="369332"/>
            <a:chOff x="2348208" y="1898491"/>
            <a:chExt cx="913374" cy="369332"/>
          </a:xfrm>
        </p:grpSpPr>
        <p:sp>
          <p:nvSpPr>
            <p:cNvPr id="8" name="TextBox 7">
              <a:extLst>
                <a:ext uri="{FF2B5EF4-FFF2-40B4-BE49-F238E27FC236}">
                  <a16:creationId xmlns:a16="http://schemas.microsoft.com/office/drawing/2014/main" id="{02BA7318-CFCA-BF4A-B160-0A6BE0BE8A00}"/>
                </a:ext>
              </a:extLst>
            </p:cNvPr>
            <p:cNvSpPr txBox="1"/>
            <p:nvPr/>
          </p:nvSpPr>
          <p:spPr>
            <a:xfrm>
              <a:off x="2348208" y="1898491"/>
              <a:ext cx="518091" cy="369332"/>
            </a:xfrm>
            <a:prstGeom prst="rect">
              <a:avLst/>
            </a:prstGeom>
            <a:solidFill>
              <a:schemeClr val="bg1"/>
            </a:solidFill>
            <a:ln>
              <a:solidFill>
                <a:srgbClr val="7030A0"/>
              </a:solidFill>
            </a:ln>
          </p:spPr>
          <p:txBody>
            <a:bodyPr wrap="none" rtlCol="0">
              <a:spAutoFit/>
            </a:bodyPr>
            <a:lstStyle/>
            <a:p>
              <a:r>
                <a:rPr lang="en-US" dirty="0">
                  <a:solidFill>
                    <a:srgbClr val="7030A0"/>
                  </a:solidFill>
                </a:rPr>
                <a:t>ra1</a:t>
              </a:r>
            </a:p>
          </p:txBody>
        </p:sp>
        <p:sp>
          <p:nvSpPr>
            <p:cNvPr id="9" name="Down Arrow 8">
              <a:extLst>
                <a:ext uri="{FF2B5EF4-FFF2-40B4-BE49-F238E27FC236}">
                  <a16:creationId xmlns:a16="http://schemas.microsoft.com/office/drawing/2014/main" id="{800CBAB3-5923-7945-86C8-BE5EC25088EE}"/>
                </a:ext>
              </a:extLst>
            </p:cNvPr>
            <p:cNvSpPr/>
            <p:nvPr/>
          </p:nvSpPr>
          <p:spPr>
            <a:xfrm rot="16200000">
              <a:off x="2955225" y="1885516"/>
              <a:ext cx="217432" cy="3952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E693557-02D1-B14D-90AC-98724B81567D}"/>
              </a:ext>
            </a:extLst>
          </p:cNvPr>
          <p:cNvGrpSpPr/>
          <p:nvPr/>
        </p:nvGrpSpPr>
        <p:grpSpPr>
          <a:xfrm>
            <a:off x="7211563" y="2773733"/>
            <a:ext cx="913374" cy="369332"/>
            <a:chOff x="2348208" y="1898491"/>
            <a:chExt cx="913374" cy="369332"/>
          </a:xfrm>
        </p:grpSpPr>
        <p:sp>
          <p:nvSpPr>
            <p:cNvPr id="11" name="TextBox 10">
              <a:extLst>
                <a:ext uri="{FF2B5EF4-FFF2-40B4-BE49-F238E27FC236}">
                  <a16:creationId xmlns:a16="http://schemas.microsoft.com/office/drawing/2014/main" id="{311AF066-773A-354A-B03F-D5D1DDCBABC1}"/>
                </a:ext>
              </a:extLst>
            </p:cNvPr>
            <p:cNvSpPr txBox="1"/>
            <p:nvPr/>
          </p:nvSpPr>
          <p:spPr>
            <a:xfrm>
              <a:off x="2348208" y="1898491"/>
              <a:ext cx="518091" cy="369332"/>
            </a:xfrm>
            <a:prstGeom prst="rect">
              <a:avLst/>
            </a:prstGeom>
            <a:solidFill>
              <a:schemeClr val="bg1"/>
            </a:solidFill>
            <a:ln>
              <a:solidFill>
                <a:srgbClr val="F37440"/>
              </a:solidFill>
            </a:ln>
          </p:spPr>
          <p:txBody>
            <a:bodyPr wrap="none" rtlCol="0">
              <a:spAutoFit/>
            </a:bodyPr>
            <a:lstStyle/>
            <a:p>
              <a:r>
                <a:rPr lang="en-US" dirty="0">
                  <a:solidFill>
                    <a:srgbClr val="F3753F"/>
                  </a:solidFill>
                </a:rPr>
                <a:t>ra2</a:t>
              </a:r>
            </a:p>
          </p:txBody>
        </p:sp>
        <p:sp>
          <p:nvSpPr>
            <p:cNvPr id="12" name="Down Arrow 11">
              <a:extLst>
                <a:ext uri="{FF2B5EF4-FFF2-40B4-BE49-F238E27FC236}">
                  <a16:creationId xmlns:a16="http://schemas.microsoft.com/office/drawing/2014/main" id="{4C5BC170-6D0E-AD4A-8559-0FE016186635}"/>
                </a:ext>
              </a:extLst>
            </p:cNvPr>
            <p:cNvSpPr/>
            <p:nvPr/>
          </p:nvSpPr>
          <p:spPr>
            <a:xfrm rot="16200000">
              <a:off x="2955225" y="1885516"/>
              <a:ext cx="217432" cy="395283"/>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753F"/>
                </a:solidFill>
              </a:endParaRPr>
            </a:p>
          </p:txBody>
        </p:sp>
      </p:grpSp>
      <p:grpSp>
        <p:nvGrpSpPr>
          <p:cNvPr id="18" name="Group 17">
            <a:extLst>
              <a:ext uri="{FF2B5EF4-FFF2-40B4-BE49-F238E27FC236}">
                <a16:creationId xmlns:a16="http://schemas.microsoft.com/office/drawing/2014/main" id="{E91DE06F-690B-404C-B7F9-26B864D02CBE}"/>
              </a:ext>
            </a:extLst>
          </p:cNvPr>
          <p:cNvGrpSpPr/>
          <p:nvPr/>
        </p:nvGrpSpPr>
        <p:grpSpPr>
          <a:xfrm>
            <a:off x="9626153" y="5414075"/>
            <a:ext cx="1604195" cy="397955"/>
            <a:chOff x="6175776" y="3951938"/>
            <a:chExt cx="1604195" cy="397955"/>
          </a:xfrm>
        </p:grpSpPr>
        <p:grpSp>
          <p:nvGrpSpPr>
            <p:cNvPr id="16" name="Group 15">
              <a:extLst>
                <a:ext uri="{FF2B5EF4-FFF2-40B4-BE49-F238E27FC236}">
                  <a16:creationId xmlns:a16="http://schemas.microsoft.com/office/drawing/2014/main" id="{B101CF4A-A75E-0D4A-8BBC-CAFF04186AFA}"/>
                </a:ext>
              </a:extLst>
            </p:cNvPr>
            <p:cNvGrpSpPr/>
            <p:nvPr/>
          </p:nvGrpSpPr>
          <p:grpSpPr>
            <a:xfrm>
              <a:off x="6800038" y="3951938"/>
              <a:ext cx="979933" cy="397955"/>
              <a:chOff x="8890048" y="2462823"/>
              <a:chExt cx="979933" cy="397955"/>
            </a:xfrm>
          </p:grpSpPr>
          <p:sp>
            <p:nvSpPr>
              <p:cNvPr id="13" name="Rectangle 12">
                <a:extLst>
                  <a:ext uri="{FF2B5EF4-FFF2-40B4-BE49-F238E27FC236}">
                    <a16:creationId xmlns:a16="http://schemas.microsoft.com/office/drawing/2014/main" id="{B106610A-33D3-B146-B87A-C8DE5EC75233}"/>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798F2A6-9385-454F-A187-334D34C0239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15" name="TextBox 14">
                <a:extLst>
                  <a:ext uri="{FF2B5EF4-FFF2-40B4-BE49-F238E27FC236}">
                    <a16:creationId xmlns:a16="http://schemas.microsoft.com/office/drawing/2014/main" id="{329D9564-16E3-424D-BDF8-AF6D6D9654A4}"/>
                  </a:ext>
                </a:extLst>
              </p:cNvPr>
              <p:cNvSpPr txBox="1"/>
              <p:nvPr/>
            </p:nvSpPr>
            <p:spPr>
              <a:xfrm>
                <a:off x="8937154" y="2491446"/>
                <a:ext cx="518091" cy="369332"/>
              </a:xfrm>
              <a:prstGeom prst="rect">
                <a:avLst/>
              </a:prstGeom>
              <a:noFill/>
            </p:spPr>
            <p:txBody>
              <a:bodyPr wrap="none" rtlCol="0">
                <a:spAutoFit/>
              </a:bodyPr>
              <a:lstStyle/>
              <a:p>
                <a:r>
                  <a:rPr lang="en-US" dirty="0">
                    <a:solidFill>
                      <a:srgbClr val="7030A0"/>
                    </a:solidFill>
                  </a:rPr>
                  <a:t>ra1</a:t>
                </a:r>
              </a:p>
            </p:txBody>
          </p:sp>
        </p:grpSp>
        <p:sp>
          <p:nvSpPr>
            <p:cNvPr id="17" name="Down Arrow 16">
              <a:extLst>
                <a:ext uri="{FF2B5EF4-FFF2-40B4-BE49-F238E27FC236}">
                  <a16:creationId xmlns:a16="http://schemas.microsoft.com/office/drawing/2014/main" id="{44578EBB-9490-3948-9D85-63C8E266432E}"/>
                </a:ext>
              </a:extLst>
            </p:cNvPr>
            <p:cNvSpPr/>
            <p:nvPr/>
          </p:nvSpPr>
          <p:spPr>
            <a:xfrm rot="54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BEEBB2F-3F93-6D48-90A4-13AB52D92FA9}"/>
              </a:ext>
            </a:extLst>
          </p:cNvPr>
          <p:cNvGrpSpPr/>
          <p:nvPr/>
        </p:nvGrpSpPr>
        <p:grpSpPr>
          <a:xfrm>
            <a:off x="9637403" y="5434337"/>
            <a:ext cx="1597217" cy="369332"/>
            <a:chOff x="6175776" y="3951940"/>
            <a:chExt cx="1597217" cy="369332"/>
          </a:xfrm>
        </p:grpSpPr>
        <p:grpSp>
          <p:nvGrpSpPr>
            <p:cNvPr id="20" name="Group 19">
              <a:extLst>
                <a:ext uri="{FF2B5EF4-FFF2-40B4-BE49-F238E27FC236}">
                  <a16:creationId xmlns:a16="http://schemas.microsoft.com/office/drawing/2014/main" id="{046950EB-5264-8B4E-AC4D-CF2E90C6AFDB}"/>
                </a:ext>
              </a:extLst>
            </p:cNvPr>
            <p:cNvGrpSpPr/>
            <p:nvPr/>
          </p:nvGrpSpPr>
          <p:grpSpPr>
            <a:xfrm>
              <a:off x="6794167" y="3951940"/>
              <a:ext cx="978826" cy="369332"/>
              <a:chOff x="8884177" y="2462825"/>
              <a:chExt cx="978826" cy="369332"/>
            </a:xfrm>
          </p:grpSpPr>
          <p:sp>
            <p:nvSpPr>
              <p:cNvPr id="22" name="Rectangle 21">
                <a:extLst>
                  <a:ext uri="{FF2B5EF4-FFF2-40B4-BE49-F238E27FC236}">
                    <a16:creationId xmlns:a16="http://schemas.microsoft.com/office/drawing/2014/main" id="{EB61A120-41FE-6D4B-8374-A3D3BDCF0C41}"/>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B4EB98D-8F5A-404C-895C-F8522DC2AF3E}"/>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24" name="TextBox 23">
                <a:extLst>
                  <a:ext uri="{FF2B5EF4-FFF2-40B4-BE49-F238E27FC236}">
                    <a16:creationId xmlns:a16="http://schemas.microsoft.com/office/drawing/2014/main" id="{889CA740-B566-B641-A157-0EE319888491}"/>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21" name="Down Arrow 20">
              <a:extLst>
                <a:ext uri="{FF2B5EF4-FFF2-40B4-BE49-F238E27FC236}">
                  <a16:creationId xmlns:a16="http://schemas.microsoft.com/office/drawing/2014/main" id="{CCF8DC54-0D61-4B4B-B987-18DC0A1389FE}"/>
                </a:ext>
              </a:extLst>
            </p:cNvPr>
            <p:cNvSpPr/>
            <p:nvPr/>
          </p:nvSpPr>
          <p:spPr>
            <a:xfrm rot="54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4529428-0B7B-8C4E-8BDC-9DF08CA84CB3}"/>
              </a:ext>
            </a:extLst>
          </p:cNvPr>
          <p:cNvGrpSpPr/>
          <p:nvPr/>
        </p:nvGrpSpPr>
        <p:grpSpPr>
          <a:xfrm>
            <a:off x="9395680" y="1769021"/>
            <a:ext cx="1604195" cy="382622"/>
            <a:chOff x="6175776" y="3951938"/>
            <a:chExt cx="1604195" cy="382622"/>
          </a:xfrm>
        </p:grpSpPr>
        <p:grpSp>
          <p:nvGrpSpPr>
            <p:cNvPr id="30" name="Group 29">
              <a:extLst>
                <a:ext uri="{FF2B5EF4-FFF2-40B4-BE49-F238E27FC236}">
                  <a16:creationId xmlns:a16="http://schemas.microsoft.com/office/drawing/2014/main" id="{A8BAEDCF-AF20-0147-B8D5-DC019D0060B4}"/>
                </a:ext>
              </a:extLst>
            </p:cNvPr>
            <p:cNvGrpSpPr/>
            <p:nvPr/>
          </p:nvGrpSpPr>
          <p:grpSpPr>
            <a:xfrm>
              <a:off x="6800038" y="3951938"/>
              <a:ext cx="979933" cy="382622"/>
              <a:chOff x="8890048" y="2462823"/>
              <a:chExt cx="979933" cy="382622"/>
            </a:xfrm>
          </p:grpSpPr>
          <p:sp>
            <p:nvSpPr>
              <p:cNvPr id="32" name="Rectangle 31">
                <a:extLst>
                  <a:ext uri="{FF2B5EF4-FFF2-40B4-BE49-F238E27FC236}">
                    <a16:creationId xmlns:a16="http://schemas.microsoft.com/office/drawing/2014/main" id="{B17C4780-8369-2441-9FC4-35B0271BF925}"/>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A321770-0591-E146-8E6A-DAB28B8D861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34" name="TextBox 33">
                <a:extLst>
                  <a:ext uri="{FF2B5EF4-FFF2-40B4-BE49-F238E27FC236}">
                    <a16:creationId xmlns:a16="http://schemas.microsoft.com/office/drawing/2014/main" id="{1968BDFE-1AD4-1445-A511-D4C761179179}"/>
                  </a:ext>
                </a:extLst>
              </p:cNvPr>
              <p:cNvSpPr txBox="1"/>
              <p:nvPr/>
            </p:nvSpPr>
            <p:spPr>
              <a:xfrm>
                <a:off x="8932014" y="2476113"/>
                <a:ext cx="518091" cy="369332"/>
              </a:xfrm>
              <a:prstGeom prst="rect">
                <a:avLst/>
              </a:prstGeom>
              <a:noFill/>
            </p:spPr>
            <p:txBody>
              <a:bodyPr wrap="none" rtlCol="0">
                <a:spAutoFit/>
              </a:bodyPr>
              <a:lstStyle/>
              <a:p>
                <a:r>
                  <a:rPr lang="en-US" dirty="0">
                    <a:solidFill>
                      <a:srgbClr val="7030A0"/>
                    </a:solidFill>
                  </a:rPr>
                  <a:t>ra1</a:t>
                </a:r>
              </a:p>
            </p:txBody>
          </p:sp>
        </p:grpSp>
        <p:sp>
          <p:nvSpPr>
            <p:cNvPr id="31" name="Down Arrow 30">
              <a:extLst>
                <a:ext uri="{FF2B5EF4-FFF2-40B4-BE49-F238E27FC236}">
                  <a16:creationId xmlns:a16="http://schemas.microsoft.com/office/drawing/2014/main" id="{CBA5E7AA-1295-494A-8BEE-4B7D912D9AE9}"/>
                </a:ext>
              </a:extLst>
            </p:cNvPr>
            <p:cNvSpPr/>
            <p:nvPr/>
          </p:nvSpPr>
          <p:spPr>
            <a:xfrm rot="162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4C340C29-8E7C-624F-B549-2B8222F3697E}"/>
              </a:ext>
            </a:extLst>
          </p:cNvPr>
          <p:cNvGrpSpPr/>
          <p:nvPr/>
        </p:nvGrpSpPr>
        <p:grpSpPr>
          <a:xfrm>
            <a:off x="9455895" y="2199797"/>
            <a:ext cx="1597217" cy="369332"/>
            <a:chOff x="6175776" y="3951940"/>
            <a:chExt cx="1597217" cy="369332"/>
          </a:xfrm>
        </p:grpSpPr>
        <p:grpSp>
          <p:nvGrpSpPr>
            <p:cNvPr id="36" name="Group 35">
              <a:extLst>
                <a:ext uri="{FF2B5EF4-FFF2-40B4-BE49-F238E27FC236}">
                  <a16:creationId xmlns:a16="http://schemas.microsoft.com/office/drawing/2014/main" id="{42632E61-D29B-3C46-97D6-813F54015397}"/>
                </a:ext>
              </a:extLst>
            </p:cNvPr>
            <p:cNvGrpSpPr/>
            <p:nvPr/>
          </p:nvGrpSpPr>
          <p:grpSpPr>
            <a:xfrm>
              <a:off x="6794167" y="3951940"/>
              <a:ext cx="978826" cy="369332"/>
              <a:chOff x="8884177" y="2462825"/>
              <a:chExt cx="978826" cy="369332"/>
            </a:xfrm>
          </p:grpSpPr>
          <p:sp>
            <p:nvSpPr>
              <p:cNvPr id="38" name="Rectangle 37">
                <a:extLst>
                  <a:ext uri="{FF2B5EF4-FFF2-40B4-BE49-F238E27FC236}">
                    <a16:creationId xmlns:a16="http://schemas.microsoft.com/office/drawing/2014/main" id="{3C111F84-1882-1444-B2FB-8C7D358B1620}"/>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0870435-1761-A246-AF0C-301FF50C37C5}"/>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40" name="TextBox 39">
                <a:extLst>
                  <a:ext uri="{FF2B5EF4-FFF2-40B4-BE49-F238E27FC236}">
                    <a16:creationId xmlns:a16="http://schemas.microsoft.com/office/drawing/2014/main" id="{B0595361-A095-7448-BA14-8E8802868F8A}"/>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37" name="Down Arrow 36">
              <a:extLst>
                <a:ext uri="{FF2B5EF4-FFF2-40B4-BE49-F238E27FC236}">
                  <a16:creationId xmlns:a16="http://schemas.microsoft.com/office/drawing/2014/main" id="{FD930DBF-139B-994B-BB0F-313159099DFD}"/>
                </a:ext>
              </a:extLst>
            </p:cNvPr>
            <p:cNvSpPr/>
            <p:nvPr/>
          </p:nvSpPr>
          <p:spPr>
            <a:xfrm rot="162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000F315B-B50E-DC48-956A-939DCCA54356}"/>
              </a:ext>
            </a:extLst>
          </p:cNvPr>
          <p:cNvSpPr txBox="1"/>
          <p:nvPr/>
        </p:nvSpPr>
        <p:spPr>
          <a:xfrm>
            <a:off x="2847643" y="3790442"/>
            <a:ext cx="3637042" cy="2585323"/>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a            a: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bl  a</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p:txBody>
      </p:sp>
      <p:cxnSp>
        <p:nvCxnSpPr>
          <p:cNvPr id="46" name="Straight Arrow Connector 45">
            <a:extLst>
              <a:ext uri="{FF2B5EF4-FFF2-40B4-BE49-F238E27FC236}">
                <a16:creationId xmlns:a16="http://schemas.microsoft.com/office/drawing/2014/main" id="{CAD135C2-2B2E-9944-A98E-9EEEA0BBF9A6}"/>
              </a:ext>
            </a:extLst>
          </p:cNvPr>
          <p:cNvCxnSpPr/>
          <p:nvPr/>
        </p:nvCxnSpPr>
        <p:spPr>
          <a:xfrm>
            <a:off x="3843373" y="479865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E10B73E5-1724-3946-A4AC-4D2AB113C5E5}"/>
              </a:ext>
            </a:extLst>
          </p:cNvPr>
          <p:cNvCxnSpPr>
            <a:cxnSpLocks/>
          </p:cNvCxnSpPr>
          <p:nvPr/>
        </p:nvCxnSpPr>
        <p:spPr>
          <a:xfrm rot="10800000">
            <a:off x="3378099" y="5060941"/>
            <a:ext cx="2132115" cy="227330"/>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84CB9C2-CF18-574A-A279-4ECD7CC013E0}"/>
              </a:ext>
            </a:extLst>
          </p:cNvPr>
          <p:cNvGrpSpPr/>
          <p:nvPr/>
        </p:nvGrpSpPr>
        <p:grpSpPr>
          <a:xfrm>
            <a:off x="536177" y="4343192"/>
            <a:ext cx="2346815" cy="1015663"/>
            <a:chOff x="536177" y="4343192"/>
            <a:chExt cx="2346815" cy="1015663"/>
          </a:xfrm>
        </p:grpSpPr>
        <p:sp>
          <p:nvSpPr>
            <p:cNvPr id="43" name="TextBox 42">
              <a:extLst>
                <a:ext uri="{FF2B5EF4-FFF2-40B4-BE49-F238E27FC236}">
                  <a16:creationId xmlns:a16="http://schemas.microsoft.com/office/drawing/2014/main" id="{5A5A7ADB-2F17-574A-A941-FAB013539F2E}"/>
                </a:ext>
              </a:extLst>
            </p:cNvPr>
            <p:cNvSpPr txBox="1"/>
            <p:nvPr/>
          </p:nvSpPr>
          <p:spPr>
            <a:xfrm>
              <a:off x="536177" y="4343192"/>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44" name="Right Arrow 43">
              <a:extLst>
                <a:ext uri="{FF2B5EF4-FFF2-40B4-BE49-F238E27FC236}">
                  <a16:creationId xmlns:a16="http://schemas.microsoft.com/office/drawing/2014/main" id="{334B5A7A-7506-3943-AF5F-ADCB7247B9EF}"/>
                </a:ext>
              </a:extLst>
            </p:cNvPr>
            <p:cNvSpPr/>
            <p:nvPr/>
          </p:nvSpPr>
          <p:spPr>
            <a:xfrm>
              <a:off x="2511642" y="4983509"/>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5" name="Elbow Connector 54">
            <a:extLst>
              <a:ext uri="{FF2B5EF4-FFF2-40B4-BE49-F238E27FC236}">
                <a16:creationId xmlns:a16="http://schemas.microsoft.com/office/drawing/2014/main" id="{AB623E2B-F055-484B-8B6F-E92CC6B96C41}"/>
              </a:ext>
            </a:extLst>
          </p:cNvPr>
          <p:cNvCxnSpPr>
            <a:cxnSpLocks/>
          </p:cNvCxnSpPr>
          <p:nvPr/>
        </p:nvCxnSpPr>
        <p:spPr>
          <a:xfrm flipV="1">
            <a:off x="3538535" y="4902057"/>
            <a:ext cx="1447838" cy="716946"/>
          </a:xfrm>
          <a:prstGeom prst="bentConnector3">
            <a:avLst/>
          </a:prstGeom>
          <a:ln w="28575">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67B8AB5E-0816-9040-981F-4DFC3A19EB33}"/>
              </a:ext>
            </a:extLst>
          </p:cNvPr>
          <p:cNvCxnSpPr>
            <a:cxnSpLocks/>
          </p:cNvCxnSpPr>
          <p:nvPr/>
        </p:nvCxnSpPr>
        <p:spPr>
          <a:xfrm rot="10800000" flipV="1">
            <a:off x="3366852" y="5373694"/>
            <a:ext cx="2143363" cy="507595"/>
          </a:xfrm>
          <a:prstGeom prst="bentConnector3">
            <a:avLst/>
          </a:prstGeom>
          <a:ln w="28575">
            <a:solidFill>
              <a:srgbClr val="F3744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FF6260E-1CAC-6444-AFC8-117323560B8F}"/>
              </a:ext>
            </a:extLst>
          </p:cNvPr>
          <p:cNvGrpSpPr/>
          <p:nvPr/>
        </p:nvGrpSpPr>
        <p:grpSpPr>
          <a:xfrm>
            <a:off x="549719" y="5679638"/>
            <a:ext cx="2376228" cy="1015663"/>
            <a:chOff x="549719" y="5679638"/>
            <a:chExt cx="2376228" cy="1015663"/>
          </a:xfrm>
        </p:grpSpPr>
        <p:sp>
          <p:nvSpPr>
            <p:cNvPr id="61" name="TextBox 60">
              <a:extLst>
                <a:ext uri="{FF2B5EF4-FFF2-40B4-BE49-F238E27FC236}">
                  <a16:creationId xmlns:a16="http://schemas.microsoft.com/office/drawing/2014/main" id="{4308CAE5-A9AC-FD4A-8B25-6D4CC469C01C}"/>
                </a:ext>
              </a:extLst>
            </p:cNvPr>
            <p:cNvSpPr txBox="1"/>
            <p:nvPr/>
          </p:nvSpPr>
          <p:spPr>
            <a:xfrm>
              <a:off x="549719" y="5679638"/>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62" name="Right Arrow 61">
              <a:extLst>
                <a:ext uri="{FF2B5EF4-FFF2-40B4-BE49-F238E27FC236}">
                  <a16:creationId xmlns:a16="http://schemas.microsoft.com/office/drawing/2014/main" id="{FDAD9438-F084-2446-9BC5-458D918EB837}"/>
                </a:ext>
              </a:extLst>
            </p:cNvPr>
            <p:cNvSpPr/>
            <p:nvPr/>
          </p:nvSpPr>
          <p:spPr>
            <a:xfrm>
              <a:off x="2554597" y="574916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5258115" y="6448013"/>
            <a:ext cx="663515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But there is a problem we must address here – see next slide</a:t>
            </a:r>
          </a:p>
        </p:txBody>
      </p: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sp>
        <p:nvSpPr>
          <p:cNvPr id="3" name="Rounded Rectangle 2">
            <a:extLst>
              <a:ext uri="{FF2B5EF4-FFF2-40B4-BE49-F238E27FC236}">
                <a16:creationId xmlns:a16="http://schemas.microsoft.com/office/drawing/2014/main" id="{377F2A9E-7589-0640-81D0-893D1BD6AA57}"/>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FAF2224-0270-CA44-9BBF-6ADC2A734BF0}"/>
              </a:ext>
            </a:extLst>
          </p:cNvPr>
          <p:cNvSpPr/>
          <p:nvPr/>
        </p:nvSpPr>
        <p:spPr>
          <a:xfrm>
            <a:off x="6416842" y="4475922"/>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299290" y="1196634"/>
            <a:ext cx="1765871" cy="868611"/>
          </a:xfrm>
          <a:prstGeom prst="wedgeRoundRectCallout">
            <a:avLst>
              <a:gd name="adj1" fmla="val -38077"/>
              <a:gd name="adj2" fmla="val 11214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U-Turn Arrow 25">
            <a:extLst>
              <a:ext uri="{FF2B5EF4-FFF2-40B4-BE49-F238E27FC236}">
                <a16:creationId xmlns:a16="http://schemas.microsoft.com/office/drawing/2014/main" id="{4BDBF981-F837-43F1-6593-CF1AB752FFF5}"/>
              </a:ext>
            </a:extLst>
          </p:cNvPr>
          <p:cNvSpPr/>
          <p:nvPr/>
        </p:nvSpPr>
        <p:spPr>
          <a:xfrm rot="16200000">
            <a:off x="5559197" y="3837697"/>
            <a:ext cx="1087439" cy="583733"/>
          </a:xfrm>
          <a:prstGeom prst="uturnArrow">
            <a:avLst>
              <a:gd name="adj1" fmla="val 15085"/>
              <a:gd name="adj2" fmla="val 25000"/>
              <a:gd name="adj3" fmla="val 25000"/>
              <a:gd name="adj4" fmla="val 43750"/>
              <a:gd name="adj5" fmla="val 96812"/>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ed Rectangular Callout 26">
            <a:extLst>
              <a:ext uri="{FF2B5EF4-FFF2-40B4-BE49-F238E27FC236}">
                <a16:creationId xmlns:a16="http://schemas.microsoft.com/office/drawing/2014/main" id="{DC7B8DA2-FEB9-7E10-6C03-4B4A86D21D6B}"/>
              </a:ext>
            </a:extLst>
          </p:cNvPr>
          <p:cNvSpPr/>
          <p:nvPr/>
        </p:nvSpPr>
        <p:spPr>
          <a:xfrm>
            <a:off x="6480864" y="1745096"/>
            <a:ext cx="1765871" cy="868611"/>
          </a:xfrm>
          <a:prstGeom prst="wedgeRoundRectCallout">
            <a:avLst>
              <a:gd name="adj1" fmla="val -27330"/>
              <a:gd name="adj2" fmla="val 14392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28" name="Rounded Rectangular Callout 27">
            <a:extLst>
              <a:ext uri="{FF2B5EF4-FFF2-40B4-BE49-F238E27FC236}">
                <a16:creationId xmlns:a16="http://schemas.microsoft.com/office/drawing/2014/main" id="{8362DF3F-3F31-019D-2A6F-4319FAFB9523}"/>
              </a:ext>
            </a:extLst>
          </p:cNvPr>
          <p:cNvSpPr/>
          <p:nvPr/>
        </p:nvSpPr>
        <p:spPr>
          <a:xfrm>
            <a:off x="8869959" y="5006356"/>
            <a:ext cx="2363529" cy="1087457"/>
          </a:xfrm>
          <a:prstGeom prst="wedgeRoundRectCallout">
            <a:avLst>
              <a:gd name="adj1" fmla="val -11719"/>
              <a:gd name="adj2" fmla="val -9796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9" name="Rounded Rectangular Callout 28">
            <a:extLst>
              <a:ext uri="{FF2B5EF4-FFF2-40B4-BE49-F238E27FC236}">
                <a16:creationId xmlns:a16="http://schemas.microsoft.com/office/drawing/2014/main" id="{0811B132-3512-A026-99C1-0724F4712307}"/>
              </a:ext>
            </a:extLst>
          </p:cNvPr>
          <p:cNvSpPr/>
          <p:nvPr/>
        </p:nvSpPr>
        <p:spPr>
          <a:xfrm>
            <a:off x="6096000" y="5187993"/>
            <a:ext cx="2363529" cy="1087457"/>
          </a:xfrm>
          <a:prstGeom prst="wedgeRoundRectCallout">
            <a:avLst>
              <a:gd name="adj1" fmla="val 1993"/>
              <a:gd name="adj2" fmla="val -89447"/>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30" name="Rounded Rectangular Callout 29">
            <a:extLst>
              <a:ext uri="{FF2B5EF4-FFF2-40B4-BE49-F238E27FC236}">
                <a16:creationId xmlns:a16="http://schemas.microsoft.com/office/drawing/2014/main" id="{319DC52A-AD40-6649-F280-DE806F568DC7}"/>
              </a:ext>
            </a:extLst>
          </p:cNvPr>
          <p:cNvSpPr/>
          <p:nvPr/>
        </p:nvSpPr>
        <p:spPr>
          <a:xfrm>
            <a:off x="3870159" y="389537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Uh No </a:t>
            </a:r>
          </a:p>
          <a:p>
            <a:r>
              <a:rPr lang="en-US" dirty="0">
                <a:solidFill>
                  <a:schemeClr val="tx2"/>
                </a:solidFill>
              </a:rPr>
              <a:t>Infinite loop!!!</a:t>
            </a:r>
          </a:p>
        </p:txBody>
      </p:sp>
      <p:sp>
        <p:nvSpPr>
          <p:cNvPr id="16" name="Rectangle 15">
            <a:extLst>
              <a:ext uri="{FF2B5EF4-FFF2-40B4-BE49-F238E27FC236}">
                <a16:creationId xmlns:a16="http://schemas.microsoft.com/office/drawing/2014/main" id="{CB947215-168F-AD1A-BD08-302DA89D13F0}"/>
              </a:ext>
            </a:extLst>
          </p:cNvPr>
          <p:cNvSpPr/>
          <p:nvPr/>
        </p:nvSpPr>
        <p:spPr>
          <a:xfrm>
            <a:off x="6382848" y="3396621"/>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3FB7ACE-47E4-1143-065B-5C819C22AC07}"/>
              </a:ext>
            </a:extLst>
          </p:cNvPr>
          <p:cNvGrpSpPr/>
          <p:nvPr/>
        </p:nvGrpSpPr>
        <p:grpSpPr>
          <a:xfrm>
            <a:off x="7525848" y="639843"/>
            <a:ext cx="4551971" cy="2801025"/>
            <a:chOff x="7525848" y="738471"/>
            <a:chExt cx="4551971" cy="2801025"/>
          </a:xfrm>
        </p:grpSpPr>
        <p:sp>
          <p:nvSpPr>
            <p:cNvPr id="20" name="TextBox 19">
              <a:extLst>
                <a:ext uri="{FF2B5EF4-FFF2-40B4-BE49-F238E27FC236}">
                  <a16:creationId xmlns:a16="http://schemas.microsoft.com/office/drawing/2014/main" id="{C7EB2F00-D177-3D38-C256-C43E8B138A95}"/>
                </a:ext>
              </a:extLst>
            </p:cNvPr>
            <p:cNvSpPr txBox="1"/>
            <p:nvPr/>
          </p:nvSpPr>
          <p:spPr>
            <a:xfrm>
              <a:off x="8379871" y="738471"/>
              <a:ext cx="3697948"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 with the instruction following! Cannot return to main()</a:t>
              </a:r>
            </a:p>
          </p:txBody>
        </p:sp>
        <p:cxnSp>
          <p:nvCxnSpPr>
            <p:cNvPr id="21" name="Straight Arrow Connector 20">
              <a:extLst>
                <a:ext uri="{FF2B5EF4-FFF2-40B4-BE49-F238E27FC236}">
                  <a16:creationId xmlns:a16="http://schemas.microsoft.com/office/drawing/2014/main" id="{C22E5697-9B19-251C-27FA-B6CBBE97D250}"/>
                </a:ext>
              </a:extLst>
            </p:cNvPr>
            <p:cNvCxnSpPr>
              <a:cxnSpLocks/>
              <a:endCxn id="16" idx="3"/>
            </p:cNvCxnSpPr>
            <p:nvPr/>
          </p:nvCxnSpPr>
          <p:spPr>
            <a:xfrm flipH="1">
              <a:off x="7525848" y="1987730"/>
              <a:ext cx="1441775" cy="15517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999238D4-CE09-611B-879A-4D3527D0222A}"/>
              </a:ext>
            </a:extLst>
          </p:cNvPr>
          <p:cNvCxnSpPr>
            <a:cxnSpLocks/>
          </p:cNvCxnSpPr>
          <p:nvPr/>
        </p:nvCxnSpPr>
        <p:spPr>
          <a:xfrm>
            <a:off x="6780084" y="389537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C38846-E0A5-5B80-C0B4-6B242E328596}"/>
              </a:ext>
            </a:extLst>
          </p:cNvPr>
          <p:cNvCxnSpPr>
            <a:cxnSpLocks/>
          </p:cNvCxnSpPr>
          <p:nvPr/>
        </p:nvCxnSpPr>
        <p:spPr>
          <a:xfrm>
            <a:off x="6477710" y="274518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FA3B94-9C34-168E-D6BC-C794D6D02159}"/>
              </a:ext>
            </a:extLst>
          </p:cNvPr>
          <p:cNvCxnSpPr>
            <a:cxnSpLocks/>
          </p:cNvCxnSpPr>
          <p:nvPr/>
        </p:nvCxnSpPr>
        <p:spPr>
          <a:xfrm>
            <a:off x="9236242" y="3585843"/>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79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p:bldP spid="26" grpId="0" animBg="1"/>
      <p:bldP spid="27" grpId="0" animBg="1"/>
      <p:bldP spid="28" grpId="0" animBg="1"/>
      <p:bldP spid="29" grpId="0" animBg="1"/>
      <p:bldP spid="30" grpId="0" animBg="1"/>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B2782EA9-0183-D64F-A1D7-8449B640F9AB}"/>
              </a:ext>
            </a:extLst>
          </p:cNvPr>
          <p:cNvCxnSpPr/>
          <p:nvPr/>
        </p:nvCxnSpPr>
        <p:spPr>
          <a:xfrm rot="10800000">
            <a:off x="4207042" y="2923139"/>
            <a:ext cx="2209800" cy="167640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ular Callout 7">
            <a:extLst>
              <a:ext uri="{FF2B5EF4-FFF2-40B4-BE49-F238E27FC236}">
                <a16:creationId xmlns:a16="http://schemas.microsoft.com/office/drawing/2014/main" id="{FB9C806A-7188-9C4A-9B38-0B8C78CC5403}"/>
              </a:ext>
            </a:extLst>
          </p:cNvPr>
          <p:cNvSpPr/>
          <p:nvPr/>
        </p:nvSpPr>
        <p:spPr>
          <a:xfrm>
            <a:off x="6240378" y="948561"/>
            <a:ext cx="1931821" cy="996919"/>
          </a:xfrm>
          <a:prstGeom prst="wedgeRoundRectCallout">
            <a:avLst>
              <a:gd name="adj1" fmla="val -15887"/>
              <a:gd name="adj2" fmla="val 10840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ular Callout 10">
            <a:extLst>
              <a:ext uri="{FF2B5EF4-FFF2-40B4-BE49-F238E27FC236}">
                <a16:creationId xmlns:a16="http://schemas.microsoft.com/office/drawing/2014/main" id="{2E474C37-07EE-5F45-91B1-0D9C4A9CFC5C}"/>
              </a:ext>
            </a:extLst>
          </p:cNvPr>
          <p:cNvSpPr/>
          <p:nvPr/>
        </p:nvSpPr>
        <p:spPr>
          <a:xfrm>
            <a:off x="10381512" y="4503619"/>
            <a:ext cx="1696307" cy="1155569"/>
          </a:xfrm>
          <a:prstGeom prst="wedgeRoundRectCallout">
            <a:avLst>
              <a:gd name="adj1" fmla="val -52596"/>
              <a:gd name="adj2" fmla="val -85585"/>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13" name="TextBox 12">
            <a:extLst>
              <a:ext uri="{FF2B5EF4-FFF2-40B4-BE49-F238E27FC236}">
                <a16:creationId xmlns:a16="http://schemas.microsoft.com/office/drawing/2014/main" id="{CA87F691-0ED8-8F40-A2E4-370DA403C517}"/>
              </a:ext>
            </a:extLst>
          </p:cNvPr>
          <p:cNvSpPr txBox="1"/>
          <p:nvPr/>
        </p:nvSpPr>
        <p:spPr>
          <a:xfrm>
            <a:off x="5883941" y="2478882"/>
            <a:ext cx="2584775" cy="2031325"/>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330129" y="1065958"/>
            <a:ext cx="1765871" cy="868611"/>
          </a:xfrm>
          <a:prstGeom prst="wedgeRoundRectCallout">
            <a:avLst>
              <a:gd name="adj1" fmla="val -55175"/>
              <a:gd name="adj2" fmla="val 118105"/>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8" name="Rounded Rectangular Callout 17">
            <a:extLst>
              <a:ext uri="{FF2B5EF4-FFF2-40B4-BE49-F238E27FC236}">
                <a16:creationId xmlns:a16="http://schemas.microsoft.com/office/drawing/2014/main" id="{DD60D05E-0AB6-CC4B-AA08-F70A7BAE5816}"/>
              </a:ext>
            </a:extLst>
          </p:cNvPr>
          <p:cNvSpPr/>
          <p:nvPr/>
        </p:nvSpPr>
        <p:spPr>
          <a:xfrm>
            <a:off x="3893000" y="4912019"/>
            <a:ext cx="2363529" cy="1087457"/>
          </a:xfrm>
          <a:prstGeom prst="wedgeRoundRectCallout">
            <a:avLst>
              <a:gd name="adj1" fmla="val 60270"/>
              <a:gd name="adj2" fmla="val -7135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0" name="TextBox 19">
            <a:extLst>
              <a:ext uri="{FF2B5EF4-FFF2-40B4-BE49-F238E27FC236}">
                <a16:creationId xmlns:a16="http://schemas.microsoft.com/office/drawing/2014/main" id="{93F25A7A-8FE8-5B4E-A6F6-46BFEF4F95DE}"/>
              </a:ext>
            </a:extLst>
          </p:cNvPr>
          <p:cNvSpPr txBox="1"/>
          <p:nvPr/>
        </p:nvSpPr>
        <p:spPr>
          <a:xfrm>
            <a:off x="8648701" y="3279952"/>
            <a:ext cx="2584775" cy="923330"/>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 name="TextBox 4">
            <a:extLst>
              <a:ext uri="{FF2B5EF4-FFF2-40B4-BE49-F238E27FC236}">
                <a16:creationId xmlns:a16="http://schemas.microsoft.com/office/drawing/2014/main" id="{953A45FA-0DE9-DAA8-83AA-AA511448E7DE}"/>
              </a:ext>
            </a:extLst>
          </p:cNvPr>
          <p:cNvSpPr txBox="1"/>
          <p:nvPr/>
        </p:nvSpPr>
        <p:spPr>
          <a:xfrm>
            <a:off x="4498040" y="6347970"/>
            <a:ext cx="6494085"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C00000"/>
                </a:solidFill>
              </a:rPr>
              <a:t>The frame pointer is used to find variables on the stack – later</a:t>
            </a:r>
          </a:p>
        </p:txBody>
      </p:sp>
      <p:sp>
        <p:nvSpPr>
          <p:cNvPr id="22" name="Rounded Rectangle 21">
            <a:extLst>
              <a:ext uri="{FF2B5EF4-FFF2-40B4-BE49-F238E27FC236}">
                <a16:creationId xmlns:a16="http://schemas.microsoft.com/office/drawing/2014/main" id="{C609CADF-3242-C09C-9401-E52395D8AAE2}"/>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25" name="Rounded Rectangular Callout 24">
            <a:extLst>
              <a:ext uri="{FF2B5EF4-FFF2-40B4-BE49-F238E27FC236}">
                <a16:creationId xmlns:a16="http://schemas.microsoft.com/office/drawing/2014/main" id="{BA2E3106-0EEC-5CD9-E135-CE78F4F94E55}"/>
              </a:ext>
            </a:extLst>
          </p:cNvPr>
          <p:cNvSpPr/>
          <p:nvPr/>
        </p:nvSpPr>
        <p:spPr>
          <a:xfrm>
            <a:off x="6383040" y="5113428"/>
            <a:ext cx="1979448" cy="923330"/>
          </a:xfrm>
          <a:prstGeom prst="wedgeRoundRectCallout">
            <a:avLst>
              <a:gd name="adj1" fmla="val 26344"/>
              <a:gd name="adj2" fmla="val -12319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26" name="Rounded Rectangular Callout 25">
            <a:extLst>
              <a:ext uri="{FF2B5EF4-FFF2-40B4-BE49-F238E27FC236}">
                <a16:creationId xmlns:a16="http://schemas.microsoft.com/office/drawing/2014/main" id="{A328FCB5-2064-B490-F8F0-5996F58CD8A5}"/>
              </a:ext>
            </a:extLst>
          </p:cNvPr>
          <p:cNvSpPr/>
          <p:nvPr/>
        </p:nvSpPr>
        <p:spPr>
          <a:xfrm>
            <a:off x="9118555" y="2168730"/>
            <a:ext cx="1931821" cy="996919"/>
          </a:xfrm>
          <a:prstGeom prst="wedgeRoundRectCallout">
            <a:avLst>
              <a:gd name="adj1" fmla="val -18284"/>
              <a:gd name="adj2" fmla="val 73571"/>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sp>
        <p:nvSpPr>
          <p:cNvPr id="27" name="Rounded Rectangular Callout 26">
            <a:extLst>
              <a:ext uri="{FF2B5EF4-FFF2-40B4-BE49-F238E27FC236}">
                <a16:creationId xmlns:a16="http://schemas.microsoft.com/office/drawing/2014/main" id="{7286FA86-E4FF-4111-AFA5-6895CB718F33}"/>
              </a:ext>
            </a:extLst>
          </p:cNvPr>
          <p:cNvSpPr/>
          <p:nvPr/>
        </p:nvSpPr>
        <p:spPr>
          <a:xfrm>
            <a:off x="8390712" y="4801157"/>
            <a:ext cx="1754904" cy="1087457"/>
          </a:xfrm>
          <a:prstGeom prst="wedgeRoundRectCallout">
            <a:avLst>
              <a:gd name="adj1" fmla="val 3548"/>
              <a:gd name="adj2" fmla="val -9476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cxnSp>
        <p:nvCxnSpPr>
          <p:cNvPr id="28" name="Straight Arrow Connector 27">
            <a:extLst>
              <a:ext uri="{FF2B5EF4-FFF2-40B4-BE49-F238E27FC236}">
                <a16:creationId xmlns:a16="http://schemas.microsoft.com/office/drawing/2014/main" id="{20E647EF-85CD-0865-AF58-F2DE80C00318}"/>
              </a:ext>
            </a:extLst>
          </p:cNvPr>
          <p:cNvCxnSpPr>
            <a:cxnSpLocks/>
          </p:cNvCxnSpPr>
          <p:nvPr/>
        </p:nvCxnSpPr>
        <p:spPr>
          <a:xfrm>
            <a:off x="6754205" y="288019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E81311-F0EE-184A-53D4-0E76871C4986}"/>
              </a:ext>
            </a:extLst>
          </p:cNvPr>
          <p:cNvCxnSpPr>
            <a:cxnSpLocks/>
          </p:cNvCxnSpPr>
          <p:nvPr/>
        </p:nvCxnSpPr>
        <p:spPr>
          <a:xfrm>
            <a:off x="9669933" y="3601246"/>
            <a:ext cx="0" cy="320198"/>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2095C1B-D568-2658-9758-372F26812ED9}"/>
              </a:ext>
            </a:extLst>
          </p:cNvPr>
          <p:cNvCxnSpPr>
            <a:cxnSpLocks/>
          </p:cNvCxnSpPr>
          <p:nvPr/>
        </p:nvCxnSpPr>
        <p:spPr>
          <a:xfrm>
            <a:off x="6883601" y="376134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22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p:bldP spid="17" grpId="0" animBg="1"/>
      <p:bldP spid="18" grpId="0" animBg="1"/>
      <p:bldP spid="20" grpId="0"/>
      <p:bldP spid="19" grpId="0"/>
      <p:bldP spid="5" grpId="0" animBg="1"/>
      <p:bldP spid="25" grpId="0" animBg="1"/>
      <p:bldP spid="26" grpId="0" animBg="1"/>
      <p:bldP spid="2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Minimal Stack Frame (Arm Arch32 Procedure Call Standards)</a:t>
            </a:r>
          </a:p>
        </p:txBody>
      </p:sp>
      <p:sp>
        <p:nvSpPr>
          <p:cNvPr id="3" name="Content Placeholder 2">
            <a:extLst>
              <a:ext uri="{FF2B5EF4-FFF2-40B4-BE49-F238E27FC236}">
                <a16:creationId xmlns:a16="http://schemas.microsoft.com/office/drawing/2014/main" id="{BA60CF17-CF46-4685-BAE5-99AF62C4F985}"/>
              </a:ext>
            </a:extLst>
          </p:cNvPr>
          <p:cNvSpPr>
            <a:spLocks noGrp="1"/>
          </p:cNvSpPr>
          <p:nvPr>
            <p:ph sz="quarter" idx="16"/>
          </p:nvPr>
        </p:nvSpPr>
        <p:spPr>
          <a:xfrm>
            <a:off x="3586322" y="4235868"/>
            <a:ext cx="5007082" cy="2497017"/>
          </a:xfrm>
          <a:solidFill>
            <a:schemeClr val="accent4">
              <a:lumMod val="20000"/>
              <a:lumOff val="80000"/>
            </a:schemeClr>
          </a:solidFill>
          <a:ln>
            <a:solidFill>
              <a:srgbClr val="0070C0"/>
            </a:solidFill>
          </a:ln>
        </p:spPr>
        <p:txBody>
          <a:bodyPr/>
          <a:lstStyle/>
          <a:p>
            <a:r>
              <a:rPr lang="en-US" dirty="0">
                <a:solidFill>
                  <a:srgbClr val="C00000"/>
                </a:solidFill>
              </a:rPr>
              <a:t>Function entry </a:t>
            </a:r>
            <a:r>
              <a:rPr lang="en-US" dirty="0"/>
              <a:t>(</a:t>
            </a:r>
            <a:r>
              <a:rPr lang="en-US" dirty="0">
                <a:solidFill>
                  <a:srgbClr val="FF0000"/>
                </a:solidFill>
              </a:rPr>
              <a:t>Function </a:t>
            </a:r>
            <a:r>
              <a:rPr lang="en-US" b="1" dirty="0">
                <a:solidFill>
                  <a:srgbClr val="FF0000"/>
                </a:solidFill>
              </a:rPr>
              <a:t>Prologue</a:t>
            </a:r>
            <a:r>
              <a:rPr lang="en-US" dirty="0"/>
              <a:t>): </a:t>
            </a:r>
          </a:p>
          <a:p>
            <a:pPr marL="800100" lvl="1" indent="-457200">
              <a:buFont typeface="+mj-lt"/>
              <a:buAutoNum type="arabicPeriod"/>
            </a:pPr>
            <a:r>
              <a:rPr lang="en-US" dirty="0"/>
              <a:t>creates the frame (</a:t>
            </a:r>
            <a:r>
              <a:rPr lang="en-US" dirty="0">
                <a:solidFill>
                  <a:srgbClr val="0070C0"/>
                </a:solidFill>
              </a:rPr>
              <a:t>subtracts from </a:t>
            </a:r>
            <a:r>
              <a:rPr lang="en-US" dirty="0" err="1">
                <a:solidFill>
                  <a:srgbClr val="0070C0"/>
                </a:solidFill>
              </a:rPr>
              <a:t>sp</a:t>
            </a:r>
            <a:r>
              <a:rPr lang="en-US" dirty="0"/>
              <a:t>)</a:t>
            </a:r>
          </a:p>
          <a:p>
            <a:pPr marL="800100" lvl="1" indent="-457200">
              <a:buFont typeface="+mj-lt"/>
              <a:buAutoNum type="arabicPeriod"/>
            </a:pPr>
            <a:r>
              <a:rPr lang="en-US" dirty="0"/>
              <a:t>saves values</a:t>
            </a:r>
          </a:p>
          <a:p>
            <a:r>
              <a:rPr lang="en-US" dirty="0">
                <a:solidFill>
                  <a:srgbClr val="2C895B"/>
                </a:solidFill>
              </a:rPr>
              <a:t>Function return </a:t>
            </a:r>
            <a:r>
              <a:rPr lang="en-US" dirty="0"/>
              <a:t>(</a:t>
            </a:r>
            <a:r>
              <a:rPr lang="en-US" dirty="0">
                <a:solidFill>
                  <a:srgbClr val="2C895B"/>
                </a:solidFill>
              </a:rPr>
              <a:t>Function </a:t>
            </a:r>
            <a:r>
              <a:rPr lang="en-US" b="1" dirty="0">
                <a:solidFill>
                  <a:srgbClr val="2C895B"/>
                </a:solidFill>
              </a:rPr>
              <a:t>Epilogue</a:t>
            </a:r>
            <a:r>
              <a:rPr lang="en-US" dirty="0"/>
              <a:t>): </a:t>
            </a:r>
          </a:p>
          <a:p>
            <a:pPr marL="800100" lvl="1" indent="-457200">
              <a:buFont typeface="+mj-lt"/>
              <a:buAutoNum type="arabicPeriod"/>
            </a:pPr>
            <a:r>
              <a:rPr lang="en-US" dirty="0"/>
              <a:t>restores values</a:t>
            </a:r>
          </a:p>
          <a:p>
            <a:pPr marL="800100" lvl="1" indent="-457200">
              <a:buFont typeface="+mj-lt"/>
              <a:buAutoNum type="arabicPeriod"/>
            </a:pPr>
            <a:r>
              <a:rPr lang="en-US" dirty="0"/>
              <a:t>removes the frame (</a:t>
            </a:r>
            <a:r>
              <a:rPr lang="en-US" dirty="0">
                <a:solidFill>
                  <a:srgbClr val="0070C0"/>
                </a:solidFill>
              </a:rPr>
              <a:t>adds to </a:t>
            </a:r>
            <a:r>
              <a:rPr lang="en-US" dirty="0" err="1">
                <a:solidFill>
                  <a:srgbClr val="0070C0"/>
                </a:solidFill>
              </a:rPr>
              <a:t>sp</a:t>
            </a:r>
            <a:r>
              <a:rPr lang="en-US" dirty="0"/>
              <a:t>)</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2117077" y="480715"/>
            <a:ext cx="6402437" cy="1579576"/>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Requirements</a:t>
            </a:r>
          </a:p>
          <a:p>
            <a:pPr>
              <a:lnSpc>
                <a:spcPct val="100000"/>
              </a:lnSpc>
            </a:pPr>
            <a:r>
              <a:rPr lang="en-US" sz="1800" b="1" dirty="0" err="1">
                <a:solidFill>
                  <a:srgbClr val="F3753F"/>
                </a:solidFill>
                <a:latin typeface="Courier New" panose="02070309020205020404" pitchFamily="49" charset="0"/>
                <a:cs typeface="Courier New" panose="02070309020205020404" pitchFamily="49" charset="0"/>
              </a:rPr>
              <a:t>sp</a:t>
            </a:r>
            <a:r>
              <a:rPr lang="en-US" sz="1800" dirty="0">
                <a:solidFill>
                  <a:schemeClr val="tx2"/>
                </a:solidFill>
              </a:rPr>
              <a:t> points at top element in the stack (lowest byte address)</a:t>
            </a:r>
          </a:p>
          <a:p>
            <a:pPr>
              <a:lnSpc>
                <a:spcPct val="100000"/>
              </a:lnSpc>
            </a:pPr>
            <a:r>
              <a:rPr lang="en-US" sz="1800" b="1" dirty="0" err="1">
                <a:solidFill>
                  <a:srgbClr val="F37440"/>
                </a:solidFill>
                <a:latin typeface="Courier New" panose="02070309020205020404" pitchFamily="49" charset="0"/>
                <a:cs typeface="Courier New" panose="020703090202050204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b="1" dirty="0" err="1">
                <a:solidFill>
                  <a:srgbClr val="F3753F"/>
                </a:solidFill>
                <a:latin typeface="Courier New" panose="02070309020205020404" pitchFamily="49" charset="0"/>
                <a:cs typeface="Courier New" panose="020703090202050204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align to 8-byte addresses</a:t>
            </a:r>
            <a:r>
              <a:rPr lang="en-US" sz="1800" dirty="0">
                <a:solidFill>
                  <a:srgbClr val="0070C0"/>
                </a:solidFill>
                <a:cs typeface="Courier New" panose="02070309020205020404" pitchFamily="49" charset="0"/>
              </a:rPr>
              <a:t> (contents of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9516573" y="1475212"/>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8906973" y="1872712"/>
            <a:ext cx="2438400" cy="29015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11300683" y="4384054"/>
            <a:ext cx="627095" cy="461665"/>
          </a:xfrm>
          <a:prstGeom prst="rect">
            <a:avLst/>
          </a:prstGeom>
        </p:spPr>
        <p:txBody>
          <a:bodyPr wrap="none">
            <a:spAutoFit/>
          </a:bodyPr>
          <a:lstStyle/>
          <a:p>
            <a:pPr defTabSz="609585"/>
            <a:r>
              <a:rPr lang="en-US" dirty="0">
                <a:solidFill>
                  <a:srgbClr val="000000"/>
                </a:solidFill>
              </a:rPr>
              <a:t>0x0</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6691337" y="2093026"/>
            <a:ext cx="4654034" cy="646331"/>
            <a:chOff x="6691337" y="2093026"/>
            <a:chExt cx="4654034" cy="646331"/>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6691337" y="2187126"/>
              <a:ext cx="1941557" cy="369332"/>
            </a:xfrm>
            <a:prstGeom prst="rect">
              <a:avLst/>
            </a:prstGeom>
            <a:noFill/>
          </p:spPr>
          <p:txBody>
            <a:bodyPr wrap="none" rtlCol="0">
              <a:spAutoFit/>
            </a:bodyPr>
            <a:lstStyle/>
            <a:p>
              <a:r>
                <a:rPr lang="en-US" dirty="0"/>
                <a:t>main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11330782" y="2152463"/>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326753" y="2337129"/>
            <a:ext cx="3115794" cy="43608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1"/>
                </a:solidFill>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int a(void)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b();</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0;</a:t>
            </a:r>
          </a:p>
          <a:p>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int b(void)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0;</a:t>
            </a:r>
          </a:p>
          <a:p>
            <a:r>
              <a:rPr lang="en-US" sz="1600" dirty="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7A6BF617-80CD-7B27-0901-9300615679BC}"/>
              </a:ext>
            </a:extLst>
          </p:cNvPr>
          <p:cNvGrpSpPr/>
          <p:nvPr/>
        </p:nvGrpSpPr>
        <p:grpSpPr>
          <a:xfrm>
            <a:off x="6943178" y="2746999"/>
            <a:ext cx="4395519" cy="646331"/>
            <a:chOff x="6641124" y="2042752"/>
            <a:chExt cx="4395519" cy="646331"/>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646331"/>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6641124" y="2126978"/>
              <a:ext cx="1569660" cy="369332"/>
            </a:xfrm>
            <a:prstGeom prst="rect">
              <a:avLst/>
            </a:prstGeom>
            <a:noFill/>
          </p:spPr>
          <p:txBody>
            <a:bodyPr wrap="none" rtlCol="0">
              <a:spAutoFit/>
            </a:bodyPr>
            <a:lstStyle/>
            <a:p>
              <a:r>
                <a:rPr lang="en-US" dirty="0"/>
                <a:t>a stack 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AC601625-E632-DD87-52AA-BC2D6DA97AEC}"/>
              </a:ext>
            </a:extLst>
          </p:cNvPr>
          <p:cNvGrpSpPr/>
          <p:nvPr/>
        </p:nvGrpSpPr>
        <p:grpSpPr>
          <a:xfrm>
            <a:off x="11324108" y="2806436"/>
            <a:ext cx="861218" cy="654947"/>
            <a:chOff x="11034740" y="1755433"/>
            <a:chExt cx="861218" cy="654947"/>
          </a:xfrm>
        </p:grpSpPr>
        <p:sp>
          <p:nvSpPr>
            <p:cNvPr id="65" name="TextBox 64">
              <a:extLst>
                <a:ext uri="{FF2B5EF4-FFF2-40B4-BE49-F238E27FC236}">
                  <a16:creationId xmlns:a16="http://schemas.microsoft.com/office/drawing/2014/main" id="{DB6D1327-DBBD-5656-A197-55204E19BB91}"/>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623F08C1-41D7-2E6D-AA7F-863CA0456C92}"/>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DE02DA85-A458-3BFF-44A5-667DF7856962}"/>
              </a:ext>
            </a:extLst>
          </p:cNvPr>
          <p:cNvGrpSpPr/>
          <p:nvPr/>
        </p:nvGrpSpPr>
        <p:grpSpPr>
          <a:xfrm>
            <a:off x="6941937" y="3411718"/>
            <a:ext cx="4395519" cy="646331"/>
            <a:chOff x="6639883" y="2707471"/>
            <a:chExt cx="4395519" cy="646331"/>
          </a:xfrm>
        </p:grpSpPr>
        <p:sp>
          <p:nvSpPr>
            <p:cNvPr id="70" name="TextBox 69">
              <a:extLst>
                <a:ext uri="{FF2B5EF4-FFF2-40B4-BE49-F238E27FC236}">
                  <a16:creationId xmlns:a16="http://schemas.microsoft.com/office/drawing/2014/main" id="{0CD4FB8C-BD0F-6370-70D3-B164D1E5914C}"/>
                </a:ext>
              </a:extLst>
            </p:cNvPr>
            <p:cNvSpPr txBox="1"/>
            <p:nvPr/>
          </p:nvSpPr>
          <p:spPr>
            <a:xfrm>
              <a:off x="8597003" y="2707471"/>
              <a:ext cx="2438399" cy="646331"/>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b</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4" name="TextBox 73">
              <a:extLst>
                <a:ext uri="{FF2B5EF4-FFF2-40B4-BE49-F238E27FC236}">
                  <a16:creationId xmlns:a16="http://schemas.microsoft.com/office/drawing/2014/main" id="{B50F71E1-D532-A2ED-DDDE-BC452C496AE0}"/>
                </a:ext>
              </a:extLst>
            </p:cNvPr>
            <p:cNvSpPr txBox="1"/>
            <p:nvPr/>
          </p:nvSpPr>
          <p:spPr>
            <a:xfrm>
              <a:off x="6639883" y="2791697"/>
              <a:ext cx="1569660" cy="369332"/>
            </a:xfrm>
            <a:prstGeom prst="rect">
              <a:avLst/>
            </a:prstGeom>
            <a:noFill/>
          </p:spPr>
          <p:txBody>
            <a:bodyPr wrap="none" rtlCol="0">
              <a:spAutoFit/>
            </a:bodyPr>
            <a:lstStyle/>
            <a:p>
              <a:r>
                <a:rPr lang="en-US" dirty="0"/>
                <a:t>b stack frame</a:t>
              </a:r>
            </a:p>
          </p:txBody>
        </p:sp>
        <p:sp>
          <p:nvSpPr>
            <p:cNvPr id="75" name="Rectangle 74">
              <a:extLst>
                <a:ext uri="{FF2B5EF4-FFF2-40B4-BE49-F238E27FC236}">
                  <a16:creationId xmlns:a16="http://schemas.microsoft.com/office/drawing/2014/main" id="{6B78BA39-5814-EE07-4710-298591E7C883}"/>
                </a:ext>
              </a:extLst>
            </p:cNvPr>
            <p:cNvSpPr/>
            <p:nvPr/>
          </p:nvSpPr>
          <p:spPr>
            <a:xfrm>
              <a:off x="9652769" y="27147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C23DA73C-FF55-DC5C-44FF-74372A52807C}"/>
                </a:ext>
              </a:extLst>
            </p:cNvPr>
            <p:cNvSpPr/>
            <p:nvPr/>
          </p:nvSpPr>
          <p:spPr>
            <a:xfrm>
              <a:off x="9652769" y="30376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Left Brace 76">
              <a:extLst>
                <a:ext uri="{FF2B5EF4-FFF2-40B4-BE49-F238E27FC236}">
                  <a16:creationId xmlns:a16="http://schemas.microsoft.com/office/drawing/2014/main" id="{F55D088B-6EBA-70A5-DA5A-1A4F68DCE76C}"/>
                </a:ext>
              </a:extLst>
            </p:cNvPr>
            <p:cNvSpPr/>
            <p:nvPr/>
          </p:nvSpPr>
          <p:spPr>
            <a:xfrm>
              <a:off x="8209545" y="2720062"/>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8E5AB0AD-B520-9667-CD12-AAEA8DCEBB3F}"/>
              </a:ext>
            </a:extLst>
          </p:cNvPr>
          <p:cNvGrpSpPr/>
          <p:nvPr/>
        </p:nvGrpSpPr>
        <p:grpSpPr>
          <a:xfrm>
            <a:off x="11322867" y="3471155"/>
            <a:ext cx="861218" cy="654947"/>
            <a:chOff x="11034740" y="1755433"/>
            <a:chExt cx="861218" cy="654947"/>
          </a:xfrm>
        </p:grpSpPr>
        <p:sp>
          <p:nvSpPr>
            <p:cNvPr id="81" name="TextBox 80">
              <a:extLst>
                <a:ext uri="{FF2B5EF4-FFF2-40B4-BE49-F238E27FC236}">
                  <a16:creationId xmlns:a16="http://schemas.microsoft.com/office/drawing/2014/main" id="{8BF25723-C82B-19D9-2F74-22E9B95FFE67}"/>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82" name="Left Arrow 81">
              <a:extLst>
                <a:ext uri="{FF2B5EF4-FFF2-40B4-BE49-F238E27FC236}">
                  <a16:creationId xmlns:a16="http://schemas.microsoft.com/office/drawing/2014/main" id="{D7D250DA-C822-604D-3171-7D3042AF042E}"/>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F5BBEC4-69EE-0340-782B-803C5E4D4F5B}"/>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84" name="Left Arrow 83">
              <a:extLst>
                <a:ext uri="{FF2B5EF4-FFF2-40B4-BE49-F238E27FC236}">
                  <a16:creationId xmlns:a16="http://schemas.microsoft.com/office/drawing/2014/main" id="{5D11A39E-E075-141E-2FCB-F2F34D867240}"/>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AC64A2A6-2F01-1A9B-67B2-B460026C38B5}"/>
              </a:ext>
            </a:extLst>
          </p:cNvPr>
          <p:cNvSpPr txBox="1"/>
          <p:nvPr/>
        </p:nvSpPr>
        <p:spPr>
          <a:xfrm>
            <a:off x="8892599" y="5100228"/>
            <a:ext cx="282703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rgbClr val="2C895B"/>
                </a:solidFill>
              </a:rPr>
              <a:t>We will see how the </a:t>
            </a:r>
            <a:r>
              <a:rPr lang="en-US" sz="2000" dirty="0" err="1">
                <a:solidFill>
                  <a:srgbClr val="C00000"/>
                </a:solidFill>
              </a:rPr>
              <a:t>fp</a:t>
            </a:r>
            <a:r>
              <a:rPr lang="en-US" sz="2000" dirty="0">
                <a:solidFill>
                  <a:srgbClr val="2C895B"/>
                </a:solidFill>
              </a:rPr>
              <a:t> is used in a few slides</a:t>
            </a:r>
          </a:p>
        </p:txBody>
      </p:sp>
    </p:spTree>
    <p:extLst>
      <p:ext uri="{BB962C8B-B14F-4D97-AF65-F5344CB8AC3E}">
        <p14:creationId xmlns:p14="http://schemas.microsoft.com/office/powerpoint/2010/main" val="315769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1" grpId="0" uiExpand="1" build="p" animBg="1"/>
      <p:bldP spid="111" grpId="0"/>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5302160"/>
          </a:xfrm>
          <a:solidFill>
            <a:schemeClr val="accent4">
              <a:lumMod val="20000"/>
              <a:lumOff val="80000"/>
            </a:schemeClr>
          </a:solidFill>
          <a:ln>
            <a:solidFill>
              <a:srgbClr val="0070C0"/>
            </a:solidFill>
          </a:ln>
        </p:spPr>
        <p:txBody>
          <a:bodyPr/>
          <a:lstStyle/>
          <a:p>
            <a:r>
              <a:rPr lang="en-US" sz="2400" dirty="0"/>
              <a:t>When passing or returning values from a function you must do the following:</a:t>
            </a:r>
          </a:p>
          <a:p>
            <a:pPr marL="457200" indent="-457200">
              <a:buFont typeface="+mj-lt"/>
              <a:buAutoNum type="arabicPeriod"/>
            </a:pPr>
            <a:r>
              <a:rPr lang="en-US" sz="2400" dirty="0"/>
              <a:t>Make sure that the values in the registers r0-r3 are in their </a:t>
            </a:r>
            <a:r>
              <a:rPr lang="en-US" sz="2400" dirty="0">
                <a:solidFill>
                  <a:srgbClr val="0070C0"/>
                </a:solidFill>
              </a:rPr>
              <a:t>properly aligned position in the register </a:t>
            </a:r>
            <a:r>
              <a:rPr lang="en-US" sz="2400" b="1" dirty="0">
                <a:solidFill>
                  <a:srgbClr val="0070C0"/>
                </a:solidFill>
              </a:rPr>
              <a:t>based on data type</a:t>
            </a:r>
          </a:p>
          <a:p>
            <a:pPr marL="457200" indent="-457200">
              <a:buFont typeface="+mj-lt"/>
              <a:buAutoNum type="arabicPeriod"/>
            </a:pPr>
            <a:r>
              <a:rPr lang="en-US" sz="2400" dirty="0">
                <a:solidFill>
                  <a:srgbClr val="0070C0"/>
                </a:solidFill>
              </a:rPr>
              <a:t>Upper bytes in byte and halfword values</a:t>
            </a:r>
            <a:r>
              <a:rPr lang="en-US" sz="2400" dirty="0"/>
              <a:t> in registers r0-r3 when passing arguments and returning values </a:t>
            </a:r>
            <a:r>
              <a:rPr lang="en-US" sz="2400" dirty="0">
                <a:solidFill>
                  <a:srgbClr val="0070C0"/>
                </a:solidFill>
              </a:rPr>
              <a:t>are zero filled</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Argument and Return Value Requirements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69237"/>
            <a:ext cx="4491138" cy="1391828"/>
            <a:chOff x="1136348" y="1200601"/>
            <a:chExt cx="4491138" cy="1391828"/>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2399605" y="1200601"/>
              <a:ext cx="1742785" cy="461665"/>
            </a:xfrm>
            <a:prstGeom prst="rect">
              <a:avLst/>
            </a:prstGeom>
            <a:noFill/>
          </p:spPr>
          <p:txBody>
            <a:bodyPr wrap="none" rtlCol="0">
              <a:spAutoFit/>
            </a:bodyPr>
            <a:lstStyle/>
            <a:p>
              <a:r>
                <a:rPr lang="en-US" sz="2400" dirty="0">
                  <a:solidFill>
                    <a:srgbClr val="0070C0"/>
                  </a:solidFill>
                </a:rPr>
                <a:t>Single Byte</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4"/>
            <a:ext cx="4499972" cy="1281584"/>
            <a:chOff x="1118201" y="3049062"/>
            <a:chExt cx="4499972" cy="1281584"/>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2133772" y="3049062"/>
              <a:ext cx="2343911" cy="461665"/>
            </a:xfrm>
            <a:prstGeom prst="rect">
              <a:avLst/>
            </a:prstGeom>
            <a:noFill/>
          </p:spPr>
          <p:txBody>
            <a:bodyPr wrap="none" rtlCol="0">
              <a:spAutoFit/>
            </a:bodyPr>
            <a:lstStyle/>
            <a:p>
              <a:r>
                <a:rPr lang="en-US" sz="2400" dirty="0">
                  <a:solidFill>
                    <a:srgbClr val="0070C0"/>
                  </a:solidFill>
                </a:rPr>
                <a:t>Single Halfword</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101637"/>
            <a:ext cx="4481825" cy="1207007"/>
            <a:chOff x="1136348" y="5145705"/>
            <a:chExt cx="4481825" cy="1207007"/>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2239992" y="5145705"/>
              <a:ext cx="1496756" cy="461665"/>
            </a:xfrm>
            <a:prstGeom prst="rect">
              <a:avLst/>
            </a:prstGeom>
            <a:noFill/>
          </p:spPr>
          <p:txBody>
            <a:bodyPr wrap="none" rtlCol="0">
              <a:spAutoFit/>
            </a:bodyPr>
            <a:lstStyle/>
            <a:p>
              <a:r>
                <a:rPr lang="en-US" sz="2400" dirty="0">
                  <a:solidFill>
                    <a:srgbClr val="0070C0"/>
                  </a:solidFill>
                </a:rPr>
                <a:t>Full Word</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1989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675705" y="2079299"/>
            <a:ext cx="11003151" cy="4317660"/>
          </a:xfrm>
          <a:solidFill>
            <a:schemeClr val="accent4">
              <a:lumMod val="20000"/>
              <a:lumOff val="80000"/>
            </a:schemeClr>
          </a:solidFill>
          <a:ln>
            <a:solidFill>
              <a:srgbClr val="0070C0"/>
            </a:solidFill>
          </a:ln>
        </p:spPr>
        <p:txBody>
          <a:bodyPr/>
          <a:lstStyle/>
          <a:p>
            <a:pPr>
              <a:lnSpc>
                <a:spcPct val="100000"/>
              </a:lnSpc>
              <a:defRPr/>
            </a:pPr>
            <a:r>
              <a:rPr lang="en-US" sz="2200" b="1" kern="0" dirty="0">
                <a:solidFill>
                  <a:srgbClr val="0070C0"/>
                </a:solidFill>
                <a:ea typeface="ＭＳ Ｐゴシック" charset="0"/>
                <a:cs typeface="Courier New" panose="02070309020205020404" pitchFamily="49" charset="0"/>
              </a:rPr>
              <a:t>Function Call Spec</a:t>
            </a:r>
            <a:r>
              <a:rPr lang="en-US" sz="2200" kern="0" dirty="0">
                <a:solidFill>
                  <a:srgbClr val="0070C0"/>
                </a:solidFill>
                <a:ea typeface="ＭＳ Ｐゴシック" charset="0"/>
                <a:cs typeface="Courier New" panose="02070309020205020404" pitchFamily="49" charset="0"/>
              </a:rPr>
              <a:t>:</a:t>
            </a:r>
          </a:p>
          <a:p>
            <a:pPr marL="0" indent="0">
              <a:lnSpc>
                <a:spcPct val="100000"/>
              </a:lnSpc>
              <a:buNone/>
              <a:defRPr/>
            </a:pPr>
            <a:r>
              <a:rPr lang="en-US" sz="2200" kern="0" dirty="0">
                <a:solidFill>
                  <a:srgbClr val="0070C0"/>
                </a:solidFill>
                <a:ea typeface="ＭＳ Ｐゴシック" charset="0"/>
                <a:cs typeface="Courier New" panose="02070309020205020404" pitchFamily="49" charset="0"/>
              </a:rPr>
              <a:t>	 </a:t>
            </a:r>
            <a:r>
              <a:rPr lang="en-US" sz="2200" kern="0" dirty="0">
                <a:solidFill>
                  <a:srgbClr val="FF0000"/>
                </a:solidFill>
                <a:ea typeface="ＭＳ Ｐゴシック" charset="0"/>
                <a:cs typeface="Courier New" panose="02070309020205020404" pitchFamily="49" charset="0"/>
              </a:rPr>
              <a:t>Preserved registers </a:t>
            </a:r>
            <a:r>
              <a:rPr lang="en-US" sz="2200" b="1" kern="0" dirty="0">
                <a:solidFill>
                  <a:srgbClr val="FF0000"/>
                </a:solidFill>
                <a:ea typeface="ＭＳ Ｐゴシック" charset="0"/>
                <a:cs typeface="Courier New" panose="02070309020205020404" pitchFamily="49" charset="0"/>
              </a:rPr>
              <a:t>will not be changed </a:t>
            </a:r>
            <a:r>
              <a:rPr lang="en-US" sz="2200" kern="0" dirty="0">
                <a:solidFill>
                  <a:srgbClr val="FF0000"/>
                </a:solidFill>
                <a:ea typeface="ＭＳ Ｐゴシック" charset="0"/>
                <a:cs typeface="Courier New" panose="02070309020205020404" pitchFamily="49" charset="0"/>
              </a:rPr>
              <a:t>by any function you call</a:t>
            </a:r>
          </a:p>
          <a:p>
            <a:pPr marL="342900" indent="-342900">
              <a:lnSpc>
                <a:spcPct val="100000"/>
              </a:lnSpc>
              <a:defRPr/>
            </a:pPr>
            <a:r>
              <a:rPr lang="en-US" sz="2200" b="1" kern="0" dirty="0">
                <a:solidFill>
                  <a:srgbClr val="0070C0"/>
                </a:solidFill>
                <a:ea typeface="ＭＳ Ｐゴシック" charset="0"/>
                <a:cs typeface="Courier New" panose="02070309020205020404" pitchFamily="49" charset="0"/>
              </a:rPr>
              <a:t>Interpretation</a:t>
            </a:r>
            <a:r>
              <a:rPr lang="en-US" sz="2200" kern="0" dirty="0">
                <a:ea typeface="ＭＳ Ｐゴシック" charset="0"/>
                <a:cs typeface="Courier New" panose="02070309020205020404" pitchFamily="49" charset="0"/>
              </a:rPr>
              <a:t>: Any value you have in a </a:t>
            </a:r>
            <a:r>
              <a:rPr lang="en-US" sz="2200" kern="0" dirty="0">
                <a:solidFill>
                  <a:srgbClr val="0070C0"/>
                </a:solidFill>
                <a:ea typeface="ＭＳ Ｐゴシック" charset="0"/>
                <a:cs typeface="Courier New" panose="02070309020205020404" pitchFamily="49" charset="0"/>
              </a:rPr>
              <a:t>preserved register before a function call </a:t>
            </a:r>
            <a:r>
              <a:rPr lang="en-US" sz="2200" b="1" kern="0" dirty="0">
                <a:ea typeface="ＭＳ Ｐゴシック" charset="0"/>
                <a:cs typeface="Courier New" panose="02070309020205020404" pitchFamily="49" charset="0"/>
              </a:rPr>
              <a:t>will still be there after the function returns</a:t>
            </a:r>
            <a:r>
              <a:rPr lang="en-US" sz="2200" kern="0" dirty="0">
                <a:ea typeface="ＭＳ Ｐゴシック" charset="0"/>
                <a:cs typeface="Courier New" panose="02070309020205020404" pitchFamily="49" charset="0"/>
              </a:rPr>
              <a:t> </a:t>
            </a:r>
          </a:p>
          <a:p>
            <a:pPr marL="342900" indent="-342900">
              <a:lnSpc>
                <a:spcPct val="100000"/>
              </a:lnSpc>
              <a:defRPr/>
            </a:pPr>
            <a:r>
              <a:rPr lang="en-US" sz="22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22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Save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value contained in the register </a:t>
            </a:r>
            <a:r>
              <a:rPr lang="en-US" sz="2200" kern="0" dirty="0">
                <a:ea typeface="ＭＳ Ｐゴシック" charset="0"/>
                <a:cs typeface="Courier New" panose="02070309020205020404" pitchFamily="49" charset="0"/>
              </a:rPr>
              <a:t>at </a:t>
            </a:r>
            <a:r>
              <a:rPr lang="en-US" sz="22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22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Restore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original saved value </a:t>
            </a:r>
            <a:r>
              <a:rPr lang="en-US" sz="2200" kern="0" dirty="0">
                <a:ea typeface="ＭＳ Ｐゴシック" charset="0"/>
                <a:cs typeface="Courier New" panose="02070309020205020404" pitchFamily="49" charset="0"/>
              </a:rPr>
              <a:t>to the register at </a:t>
            </a:r>
            <a:r>
              <a:rPr lang="en-US" sz="2200" kern="0" dirty="0">
                <a:solidFill>
                  <a:srgbClr val="0070C0"/>
                </a:solidFill>
                <a:ea typeface="ＭＳ Ｐゴシック" charset="0"/>
                <a:cs typeface="Courier New" panose="02070309020205020404" pitchFamily="49" charset="0"/>
              </a:rPr>
              <a:t>function exit </a:t>
            </a:r>
            <a:r>
              <a:rPr lang="en-US" sz="22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Protocols for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533400" y="699096"/>
          <a:ext cx="10545843" cy="1198052"/>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1032587" y="2173942"/>
            <a:ext cx="10126825" cy="4398067"/>
          </a:xfrm>
          <a:solidFill>
            <a:schemeClr val="accent4">
              <a:lumMod val="20000"/>
              <a:lumOff val="80000"/>
            </a:schemeClr>
          </a:solidFill>
          <a:ln>
            <a:solidFill>
              <a:srgbClr val="0070C0"/>
            </a:solidFill>
          </a:ln>
        </p:spPr>
        <p:txBody>
          <a:bodyPr/>
          <a:lstStyle/>
          <a:p>
            <a:pPr marL="342900" indent="-342900">
              <a:lnSpc>
                <a:spcPct val="100000"/>
              </a:lnSpc>
              <a:defRPr/>
            </a:pPr>
            <a:r>
              <a:rPr lang="en-US" sz="2200" kern="0" dirty="0">
                <a:solidFill>
                  <a:srgbClr val="0070C0"/>
                </a:solidFill>
                <a:ea typeface="ＭＳ Ｐゴシック" charset="0"/>
                <a:cs typeface="Courier New" panose="02070309020205020404" pitchFamily="49" charset="0"/>
              </a:rPr>
              <a:t>When to use a preserved register in a function you are writing</a:t>
            </a:r>
            <a:r>
              <a:rPr lang="en-US" sz="2200" kern="0" dirty="0">
                <a:ea typeface="ＭＳ Ｐゴシック" charset="0"/>
                <a:cs typeface="Courier New" panose="02070309020205020404" pitchFamily="49" charset="0"/>
              </a:rPr>
              <a:t>:</a:t>
            </a:r>
          </a:p>
          <a:p>
            <a:pPr marL="457200" indent="-342900">
              <a:buFont typeface="+mj-lt"/>
              <a:buAutoNum type="arabicPeriod"/>
              <a:defRPr/>
            </a:pPr>
            <a:r>
              <a:rPr lang="en-US" sz="2400" kern="0" dirty="0">
                <a:ea typeface="ＭＳ Ｐゴシック" charset="0"/>
                <a:cs typeface="Courier New" panose="02070309020205020404" pitchFamily="49" charset="0"/>
              </a:rPr>
              <a:t>Values that you want to protect from being changed by a function call</a:t>
            </a:r>
          </a:p>
          <a:p>
            <a:pPr marL="914400" lvl="1" indent="-457200">
              <a:buFont typeface="+mj-lt"/>
              <a:buAutoNum type="alphaLcParenR"/>
              <a:defRPr/>
            </a:pPr>
            <a:r>
              <a:rPr lang="en-US" sz="2400" kern="0" dirty="0">
                <a:ea typeface="ＭＳ Ｐゴシック" charset="0"/>
                <a:cs typeface="Courier New" panose="02070309020205020404" pitchFamily="49" charset="0"/>
              </a:rPr>
              <a:t>Local variables stored in registers</a:t>
            </a:r>
          </a:p>
          <a:p>
            <a:pPr marL="914400" lvl="1" indent="-457200">
              <a:buFont typeface="+mj-lt"/>
              <a:buAutoNum type="alphaLcParenR"/>
              <a:defRPr/>
            </a:pPr>
            <a:r>
              <a:rPr lang="en-US" sz="2400" kern="0" dirty="0">
                <a:ea typeface="ＭＳ Ｐゴシック" charset="0"/>
                <a:cs typeface="Courier New" panose="02070309020205020404" pitchFamily="49" charset="0"/>
              </a:rPr>
              <a:t>Parameters passed to you (in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that </a:t>
            </a:r>
            <a:r>
              <a:rPr lang="en-US" sz="2400" kern="0" dirty="0">
                <a:solidFill>
                  <a:srgbClr val="2C895B"/>
                </a:solidFill>
                <a:ea typeface="ＭＳ Ｐゴシック" charset="0"/>
                <a:cs typeface="Courier New" panose="02070309020205020404" pitchFamily="49" charset="0"/>
              </a:rPr>
              <a:t>you need to continue to use after calling another function              </a:t>
            </a:r>
          </a:p>
          <a:p>
            <a:pPr marL="457200" indent="-342900">
              <a:buFont typeface="+mj-lt"/>
              <a:buAutoNum type="arabicPeriod"/>
              <a:defRPr/>
            </a:pPr>
            <a:r>
              <a:rPr lang="en-US" sz="2400" kern="0" dirty="0">
                <a:ea typeface="ＭＳ Ｐゴシック" charset="0"/>
                <a:cs typeface="Courier New" panose="02070309020205020404" pitchFamily="49" charset="0"/>
              </a:rPr>
              <a:t>Need more than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whether you call another function or not </a:t>
            </a:r>
          </a:p>
          <a:p>
            <a:pPr marL="114300" indent="0">
              <a:buNone/>
              <a:defRPr/>
            </a:pPr>
            <a:r>
              <a:rPr lang="en-US" sz="2400" kern="0" dirty="0">
                <a:ea typeface="ＭＳ Ｐゴシック" charset="0"/>
                <a:cs typeface="Courier New" panose="02070309020205020404" pitchFamily="49" charset="0"/>
              </a:rPr>
              <a:t>   Options are:</a:t>
            </a:r>
          </a:p>
          <a:p>
            <a:pPr marL="914400" lvl="1" indent="-457200">
              <a:buFont typeface="+mj-lt"/>
              <a:buAutoNum type="alphaLcParenR"/>
              <a:defRPr/>
            </a:pPr>
            <a:r>
              <a:rPr lang="en-US" sz="2400" kern="0" dirty="0">
                <a:ea typeface="ＭＳ Ｐゴシック" charset="0"/>
                <a:cs typeface="Courier New" panose="02070309020205020404" pitchFamily="49" charset="0"/>
              </a:rPr>
              <a:t>preserved register </a:t>
            </a:r>
            <a:r>
              <a:rPr lang="en-US" sz="2400" i="1" kern="0" dirty="0">
                <a:solidFill>
                  <a:srgbClr val="0070C0"/>
                </a:solidFill>
                <a:ea typeface="ＭＳ Ｐゴシック" charset="0"/>
                <a:cs typeface="Courier New" panose="02070309020205020404" pitchFamily="49" charset="0"/>
              </a:rPr>
              <a:t>or</a:t>
            </a:r>
            <a:r>
              <a:rPr lang="en-US" sz="2400" kern="0" dirty="0">
                <a:ea typeface="ＭＳ Ｐゴシック" charset="0"/>
                <a:cs typeface="Courier New" panose="02070309020205020404" pitchFamily="49" charset="0"/>
              </a:rPr>
              <a:t> </a:t>
            </a:r>
          </a:p>
          <a:p>
            <a:pPr marL="914400" lvl="1" indent="-457200">
              <a:buFont typeface="+mj-lt"/>
              <a:buAutoNum type="alphaLcParenR"/>
              <a:defRPr/>
            </a:pPr>
            <a:r>
              <a:rPr lang="en-US" sz="2400" kern="0" dirty="0">
                <a:ea typeface="ＭＳ Ｐゴシック" charset="0"/>
                <a:cs typeface="Courier New" panose="02070309020205020404" pitchFamily="49" charset="0"/>
              </a:rPr>
              <a:t>stack local variable (later slides)</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When to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828505" y="731169"/>
          <a:ext cx="10545843" cy="1198052"/>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0156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on the Stack</a:t>
            </a:r>
            <a:br>
              <a:rPr lang="en-US" sz="2800" dirty="0"/>
            </a:br>
            <a:r>
              <a:rPr lang="en-US" sz="2800" dirty="0"/>
              <a:t>Used at Function entry and exit</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495368" y="4322783"/>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363771" y="5061230"/>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530180" y="4459121"/>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820271" y="4329976"/>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9" name="Table 48">
            <a:extLst>
              <a:ext uri="{FF2B5EF4-FFF2-40B4-BE49-F238E27FC236}">
                <a16:creationId xmlns:a16="http://schemas.microsoft.com/office/drawing/2014/main" id="{3A1E154C-676C-2A40-A766-C68208F319D8}"/>
              </a:ext>
            </a:extLst>
          </p:cNvPr>
          <p:cNvGraphicFramePr>
            <a:graphicFrameLocks noGrp="1"/>
          </p:cNvGraphicFramePr>
          <p:nvPr/>
        </p:nvGraphicFramePr>
        <p:xfrm>
          <a:off x="526770" y="1058444"/>
          <a:ext cx="11138460" cy="2903498"/>
        </p:xfrm>
        <a:graphic>
          <a:graphicData uri="http://schemas.openxmlformats.org/drawingml/2006/table">
            <a:tbl>
              <a:tblPr firstRow="1" firstCol="1" bandRow="1"/>
              <a:tblGrid>
                <a:gridCol w="1860476">
                  <a:extLst>
                    <a:ext uri="{9D8B030D-6E8A-4147-A177-3AD203B41FA5}">
                      <a16:colId xmlns:a16="http://schemas.microsoft.com/office/drawing/2014/main" val="20000"/>
                    </a:ext>
                  </a:extLst>
                </a:gridCol>
                <a:gridCol w="839901">
                  <a:extLst>
                    <a:ext uri="{9D8B030D-6E8A-4147-A177-3AD203B41FA5}">
                      <a16:colId xmlns:a16="http://schemas.microsoft.com/office/drawing/2014/main" val="20001"/>
                    </a:ext>
                  </a:extLst>
                </a:gridCol>
                <a:gridCol w="2171754">
                  <a:extLst>
                    <a:ext uri="{9D8B030D-6E8A-4147-A177-3AD203B41FA5}">
                      <a16:colId xmlns:a16="http://schemas.microsoft.com/office/drawing/2014/main" val="20002"/>
                    </a:ext>
                  </a:extLst>
                </a:gridCol>
                <a:gridCol w="2789526">
                  <a:extLst>
                    <a:ext uri="{9D8B030D-6E8A-4147-A177-3AD203B41FA5}">
                      <a16:colId xmlns:a16="http://schemas.microsoft.com/office/drawing/2014/main" val="2462336548"/>
                    </a:ext>
                  </a:extLst>
                </a:gridCol>
                <a:gridCol w="3476803">
                  <a:extLst>
                    <a:ext uri="{9D8B030D-6E8A-4147-A177-3AD203B41FA5}">
                      <a16:colId xmlns:a16="http://schemas.microsoft.com/office/drawing/2014/main" val="20003"/>
                    </a:ext>
                  </a:extLst>
                </a:gridCol>
              </a:tblGrid>
              <a:tr h="59440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Pseudo Instruction</a:t>
                      </a:r>
                    </a:p>
                    <a:p>
                      <a:pPr marL="0" marR="0" algn="ctr">
                        <a:lnSpc>
                          <a:spcPct val="115000"/>
                        </a:lnSpc>
                        <a:spcBef>
                          <a:spcPts val="0"/>
                        </a:spcBef>
                        <a:spcAft>
                          <a:spcPts val="0"/>
                        </a:spcAft>
                      </a:pPr>
                      <a:r>
                        <a:rPr lang="en-US" sz="2000" b="1" i="1" dirty="0">
                          <a:solidFill>
                            <a:schemeClr val="bg1"/>
                          </a:solidFill>
                          <a:effectLst/>
                          <a:latin typeface="Calibri"/>
                          <a:ea typeface="Arial"/>
                          <a:cs typeface="Calibri"/>
                        </a:rPr>
                        <a:t>(Use in CSE30)</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000" dirty="0">
                          <a:solidFill>
                            <a:schemeClr val="bg1"/>
                          </a:solidFill>
                          <a:effectLst/>
                          <a:latin typeface="Arial"/>
                          <a:ea typeface="Arial"/>
                          <a:cs typeface="Calibri"/>
                        </a:rPr>
                        <a:t>ARM instruction</a:t>
                      </a:r>
                    </a:p>
                    <a:p>
                      <a:pPr marL="0" marR="0" algn="ctr">
                        <a:lnSpc>
                          <a:spcPct val="115000"/>
                        </a:lnSpc>
                        <a:spcBef>
                          <a:spcPts val="0"/>
                        </a:spcBef>
                        <a:spcAft>
                          <a:spcPts val="0"/>
                        </a:spcAft>
                      </a:pPr>
                      <a:r>
                        <a:rPr lang="en-US" sz="2000" dirty="0">
                          <a:solidFill>
                            <a:schemeClr val="bg1"/>
                          </a:solidFill>
                          <a:effectLst/>
                          <a:latin typeface="Arial"/>
                          <a:ea typeface="Arial"/>
                          <a:cs typeface="Calibri"/>
                        </a:rPr>
                        <a:t>(reference only)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Push registers </a:t>
                      </a:r>
                      <a:r>
                        <a:rPr lang="en-US" sz="2000" dirty="0">
                          <a:solidFill>
                            <a:schemeClr val="tx2"/>
                          </a:solidFill>
                          <a:effectLst/>
                          <a:latin typeface="Calibri"/>
                          <a:ea typeface="Calibri"/>
                          <a:cs typeface="Calibri"/>
                        </a:rPr>
                        <a:t>onto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entry</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push</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stmfd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a:solidFill>
                            <a:schemeClr val="tx2"/>
                          </a:solidFill>
                          <a:effectLst/>
                          <a:latin typeface="Consolas" panose="020B0609020204030204" pitchFamily="49" charset="0"/>
                          <a:ea typeface="Calibri"/>
                          <a:cs typeface="Consolas" panose="020B0609020204030204" pitchFamily="49" charset="0"/>
                        </a:rPr>
                        <a:t>Copy registers to</a:t>
                      </a:r>
                      <a:r>
                        <a:rPr lang="en-US" sz="1800" baseline="0" dirty="0">
                          <a:solidFill>
                            <a:schemeClr val="tx2"/>
                          </a:solidFill>
                          <a:effectLst/>
                          <a:latin typeface="Consolas" panose="020B0609020204030204" pitchFamily="49" charset="0"/>
                          <a:ea typeface="Calibri"/>
                          <a:cs typeface="Consolas" panose="020B0609020204030204" pitchFamily="49" charset="0"/>
                        </a:rPr>
                        <a:t> mem[</a:t>
                      </a:r>
                      <a:r>
                        <a:rPr lang="en-US" sz="1800" baseline="0" dirty="0" err="1">
                          <a:solidFill>
                            <a:schemeClr val="tx2"/>
                          </a:solidFill>
                          <a:effectLst/>
                          <a:latin typeface="Consolas" panose="020B0609020204030204" pitchFamily="49" charset="0"/>
                          <a:ea typeface="Calibri"/>
                          <a:cs typeface="Consolas" panose="020B0609020204030204" pitchFamily="49" charset="0"/>
                        </a:rPr>
                        <a:t>sp</a:t>
                      </a:r>
                      <a:r>
                        <a:rPr lang="en-US" sz="1800" baseline="0" dirty="0">
                          <a:solidFill>
                            <a:schemeClr val="tx2"/>
                          </a:solidFill>
                          <a:effectLst/>
                          <a:latin typeface="Consolas" panose="020B0609020204030204" pitchFamily="49" charset="0"/>
                          <a:ea typeface="Calibri"/>
                          <a:cs typeface="Consolas" panose="020B0609020204030204" pitchFamily="49" charset="0"/>
                        </a:rPr>
                        <a:t>]</a:t>
                      </a:r>
                      <a:endParaRPr lang="en-US" sz="18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Pop registers </a:t>
                      </a:r>
                      <a:r>
                        <a:rPr lang="en-US" sz="2000" dirty="0">
                          <a:solidFill>
                            <a:schemeClr val="tx2"/>
                          </a:solidFill>
                          <a:effectLst/>
                          <a:latin typeface="Calibri"/>
                          <a:ea typeface="Calibri"/>
                          <a:cs typeface="Calibri"/>
                        </a:rPr>
                        <a:t>from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Exit</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pop</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ctr">
                        <a:lnSpc>
                          <a:spcPct val="115000"/>
                        </a:lnSpc>
                        <a:spcBef>
                          <a:spcPts val="0"/>
                        </a:spcBef>
                        <a:spcAft>
                          <a:spcPts val="0"/>
                        </a:spcAft>
                      </a:pPr>
                      <a:r>
                        <a:rPr lang="en-US" sz="2000" i="1" dirty="0">
                          <a:solidFill>
                            <a:schemeClr val="tx2"/>
                          </a:solidFill>
                          <a:effectLst/>
                          <a:latin typeface="Consolas" panose="020B0609020204030204" pitchFamily="49" charset="0"/>
                          <a:ea typeface="Arial"/>
                          <a:cs typeface="Consolas" panose="020B0609020204030204" pitchFamily="49" charset="0"/>
                        </a:rPr>
                        <a:t>{reg list}</a:t>
                      </a:r>
                      <a:endParaRPr lang="en-US" sz="20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ldmfd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a:solidFill>
                            <a:schemeClr val="tx2"/>
                          </a:solidFill>
                          <a:effectLst/>
                          <a:latin typeface="Consolas" panose="020B0609020204030204" pitchFamily="49" charset="0"/>
                          <a:ea typeface="Calibri"/>
                          <a:cs typeface="Consolas" panose="020B0609020204030204" pitchFamily="49" charset="0"/>
                        </a:rPr>
                        <a:t>Copy mem[</a:t>
                      </a:r>
                      <a:r>
                        <a:rPr lang="en-US" sz="1800" dirty="0" err="1">
                          <a:solidFill>
                            <a:schemeClr val="tx2"/>
                          </a:solidFill>
                          <a:effectLst/>
                          <a:latin typeface="Consolas" panose="020B0609020204030204" pitchFamily="49" charset="0"/>
                          <a:ea typeface="Calibri"/>
                          <a:cs typeface="Consolas" panose="020B0609020204030204" pitchFamily="49" charset="0"/>
                        </a:rPr>
                        <a:t>sp</a:t>
                      </a:r>
                      <a:r>
                        <a:rPr lang="en-US" sz="1800" dirty="0">
                          <a:solidFill>
                            <a:schemeClr val="tx2"/>
                          </a:solidFill>
                          <a:effectLst/>
                          <a:latin typeface="Consolas" panose="020B0609020204030204" pitchFamily="49" charset="0"/>
                          <a:ea typeface="Calibri"/>
                          <a:cs typeface="Consolas" panose="020B0609020204030204" pitchFamily="49" charset="0"/>
                        </a:rPr>
                        <a:t>] to registers, </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endParaRPr lang="en-US" sz="18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800151" y="5040146"/>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305740" y="5021772"/>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311380" y="5006088"/>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a:t>
            </a:r>
            <a:br>
              <a:rPr lang="en-US" sz="2800" dirty="0"/>
            </a:br>
            <a:r>
              <a:rPr lang="en-US" sz="2800" dirty="0"/>
              <a:t>Function entry and Function exit</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727515" y="4101861"/>
            <a:ext cx="10736969" cy="2057400"/>
          </a:xfrm>
          <a:solidFill>
            <a:schemeClr val="accent4">
              <a:lumMod val="20000"/>
              <a:lumOff val="80000"/>
            </a:schemeClr>
          </a:solidFill>
          <a:ln>
            <a:solidFill>
              <a:schemeClr val="accent1"/>
            </a:solidFill>
          </a:ln>
        </p:spPr>
        <p:txBody>
          <a:bodyPr/>
          <a:lstStyle/>
          <a:p>
            <a:pPr>
              <a:lnSpc>
                <a:spcPct val="100000"/>
              </a:lnSpc>
            </a:pPr>
            <a:r>
              <a:rPr lang="en-US" sz="2200" dirty="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a:t>
            </a:r>
            <a:r>
              <a:rPr lang="en-US" sz="2200" b="1" dirty="0">
                <a:solidFill>
                  <a:srgbClr val="F37440"/>
                </a:solidFill>
                <a:latin typeface="Courier New" panose="02070309020205020404" pitchFamily="49" charset="0"/>
                <a:cs typeface="Courier New" panose="02070309020205020404" pitchFamily="49" charset="0"/>
              </a:rPr>
              <a:t>{reg list} </a:t>
            </a:r>
            <a:r>
              <a:rPr lang="en-US" sz="2200" dirty="0">
                <a:cs typeface="Courier New" panose="02070309020205020404" pitchFamily="49" charset="0"/>
              </a:rPr>
              <a:t>is a </a:t>
            </a:r>
            <a:r>
              <a:rPr lang="en-US" sz="2200" b="1" dirty="0">
                <a:solidFill>
                  <a:schemeClr val="accent1"/>
                </a:solidFill>
                <a:cs typeface="Courier New" panose="02070309020205020404" pitchFamily="49" charset="0"/>
              </a:rPr>
              <a:t>list of registers </a:t>
            </a:r>
            <a:r>
              <a:rPr lang="en-US" sz="2200" dirty="0">
                <a:solidFill>
                  <a:schemeClr val="accent1"/>
                </a:solidFill>
                <a:cs typeface="Courier New" panose="02070309020205020404" pitchFamily="49" charset="0"/>
              </a:rPr>
              <a:t>in </a:t>
            </a:r>
            <a:r>
              <a:rPr lang="en-US" sz="2200" u="sng" dirty="0">
                <a:solidFill>
                  <a:schemeClr val="accent1"/>
                </a:solidFill>
                <a:cs typeface="Courier New" panose="02070309020205020404" pitchFamily="49" charset="0"/>
              </a:rPr>
              <a:t>numerically increasing order </a:t>
            </a:r>
          </a:p>
          <a:p>
            <a:pPr marL="0" indent="0">
              <a:buNone/>
            </a:pPr>
            <a:r>
              <a:rPr lang="en-US" sz="2200" dirty="0">
                <a:solidFill>
                  <a:schemeClr val="accent1"/>
                </a:solidFill>
                <a:latin typeface="Courier New" panose="02070309020205020404" pitchFamily="49" charset="0"/>
                <a:cs typeface="Courier New" panose="02070309020205020404" pitchFamily="49" charset="0"/>
              </a:rPr>
              <a:t>			</a:t>
            </a:r>
            <a:r>
              <a:rPr lang="en-US" sz="2200" dirty="0">
                <a:solidFill>
                  <a:schemeClr val="accent1"/>
                </a:solidFill>
                <a:latin typeface="Consolas" panose="020B0609020204030204" pitchFamily="49" charset="0"/>
                <a:cs typeface="Consolas" panose="020B0609020204030204" pitchFamily="49" charset="0"/>
              </a:rPr>
              <a:t>example: push </a:t>
            </a:r>
            <a:r>
              <a:rPr lang="en-US" sz="2200" dirty="0">
                <a:solidFill>
                  <a:srgbClr val="F37440"/>
                </a:solidFill>
                <a:latin typeface="Consolas" panose="020B0609020204030204" pitchFamily="49" charset="0"/>
                <a:cs typeface="Consolas" panose="020B0609020204030204" pitchFamily="49" charset="0"/>
              </a:rPr>
              <a:t>{r4-r10,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cs typeface="Courier New" panose="02070309020205020404" pitchFamily="49" charset="0"/>
              </a:rPr>
              <a:t>Registers cannot be: (1) duplicated in the list, nor be (2) listed out of numeric order</a:t>
            </a:r>
          </a:p>
          <a:p>
            <a:r>
              <a:rPr lang="en-US" sz="2200" dirty="0">
                <a:cs typeface="Courier New" panose="02070309020205020404" pitchFamily="49" charset="0"/>
              </a:rPr>
              <a:t>Register ranges can be specified</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{r4, r5, r8-r11,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513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507365" y="5028415"/>
            <a:ext cx="11483202" cy="1365033"/>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2179120"/>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699085"/>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1355546"/>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r14/</a:t>
              </a: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r11/</a:t>
              </a: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844479"/>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2363718"/>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23760" y="2268436"/>
            <a:ext cx="2023799" cy="1897094"/>
            <a:chOff x="3986859" y="1975823"/>
            <a:chExt cx="2023799" cy="1897094"/>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3986859" y="2594250"/>
              <a:ext cx="1707181" cy="830997"/>
            </a:xfrm>
            <a:prstGeom prst="rect">
              <a:avLst/>
            </a:prstGeom>
            <a:solidFill>
              <a:schemeClr val="accent4">
                <a:lumMod val="20000"/>
                <a:lumOff val="80000"/>
              </a:schemeClr>
            </a:solidFill>
            <a:ln>
              <a:solidFill>
                <a:schemeClr val="accent5"/>
              </a:solidFill>
            </a:ln>
          </p:spPr>
          <p:txBody>
            <a:bodyPr wrap="square" rtlCol="0">
              <a:spAutoFit/>
            </a:bodyPr>
            <a:lstStyle/>
            <a:p>
              <a:r>
                <a:rPr lang="en-US" sz="1600" dirty="0">
                  <a:solidFill>
                    <a:schemeClr val="accent1"/>
                  </a:solidFill>
                </a:rPr>
                <a:t>Typically save an even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2164861"/>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734759"/>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2035775"/>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40543" y="477041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226090"/>
            <a:ext cx="10515600" cy="494036"/>
          </a:xfrm>
        </p:spPr>
        <p:txBody>
          <a:bodyPr/>
          <a:lstStyle/>
          <a:p>
            <a:r>
              <a:rPr lang="en-US" dirty="0">
                <a:latin typeface="+mn-lt"/>
                <a:cs typeface="Consolas" panose="020B0609020204030204" pitchFamily="49" charset="0"/>
              </a:rPr>
              <a:t>pop: Multiple Register Restore</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1039506"/>
            <a:ext cx="2669320"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319049"/>
            <a:ext cx="4577436" cy="3332638"/>
            <a:chOff x="6458987" y="317753"/>
            <a:chExt cx="4577436" cy="3332638"/>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r14/</a:t>
              </a: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r11/</a:t>
              </a: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895012"/>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66165" y="2424045"/>
            <a:ext cx="1895716" cy="1566226"/>
            <a:chOff x="5077175" y="1816804"/>
            <a:chExt cx="1895716" cy="1566226"/>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452913" y="2315873"/>
              <a:ext cx="1303317" cy="830997"/>
            </a:xfrm>
            <a:prstGeom prst="rect">
              <a:avLst/>
            </a:prstGeom>
            <a:solidFill>
              <a:schemeClr val="accent4">
                <a:lumMod val="20000"/>
                <a:lumOff val="80000"/>
              </a:schemeClr>
            </a:solidFill>
            <a:ln>
              <a:solidFill>
                <a:schemeClr val="accent5"/>
              </a:solidFill>
            </a:ln>
          </p:spPr>
          <p:txBody>
            <a:bodyPr wrap="square" rtlCol="0">
              <a:spAutoFit/>
            </a:bodyPr>
            <a:lstStyle/>
            <a:p>
              <a:r>
                <a:rPr lang="en-US" sz="1600" dirty="0">
                  <a:latin typeface="Consolas" panose="020B0609020204030204" pitchFamily="49" charset="0"/>
                  <a:cs typeface="Consolas" panose="020B0609020204030204" pitchFamily="49" charset="0"/>
                </a:rPr>
                <a:t>Restored register </a:t>
              </a:r>
              <a:r>
                <a:rPr lang="en-US" sz="1600" dirty="0">
                  <a:solidFill>
                    <a:schemeClr val="tx2"/>
                  </a:solidFill>
                  <a:latin typeface="Consolas" panose="020B0609020204030204" pitchFamily="49" charset="0"/>
                  <a:cs typeface="Consolas" panose="020B0609020204030204" pitchFamily="49" charset="0"/>
                </a:rPr>
                <a:t>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2107234"/>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433676"/>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2051103"/>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4006186"/>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461916" y="-13981"/>
            <a:ext cx="10515600" cy="715294"/>
          </a:xfrm>
        </p:spPr>
        <p:txBody>
          <a:bodyPr/>
          <a:lstStyle/>
          <a:p>
            <a:r>
              <a:rPr lang="en-US" sz="2800" dirty="0"/>
              <a:t>Basic Stack Frames (Arm Arch32 Procedure Call Standards)</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9478741" y="770965"/>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8869141" y="1168465"/>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8294937" y="6100500"/>
            <a:ext cx="627095" cy="461665"/>
          </a:xfrm>
          <a:prstGeom prst="rect">
            <a:avLst/>
          </a:prstGeom>
        </p:spPr>
        <p:txBody>
          <a:bodyPr wrap="none">
            <a:spAutoFit/>
          </a:bodyPr>
          <a:lstStyle/>
          <a:p>
            <a:pPr defTabSz="609585"/>
            <a:r>
              <a:rPr lang="en-US" dirty="0">
                <a:solidFill>
                  <a:srgbClr val="000000"/>
                </a:solidFill>
              </a:rPr>
              <a:t>0x0</a:t>
            </a:r>
          </a:p>
        </p:txBody>
      </p:sp>
      <p:sp>
        <p:nvSpPr>
          <p:cNvPr id="73" name="TextBox 72">
            <a:extLst>
              <a:ext uri="{FF2B5EF4-FFF2-40B4-BE49-F238E27FC236}">
                <a16:creationId xmlns:a16="http://schemas.microsoft.com/office/drawing/2014/main" id="{1941AA8B-EA55-F7DF-DFA3-FF888032ADEB}"/>
              </a:ext>
            </a:extLst>
          </p:cNvPr>
          <p:cNvSpPr txBox="1"/>
          <p:nvPr/>
        </p:nvSpPr>
        <p:spPr>
          <a:xfrm>
            <a:off x="8869140" y="1388779"/>
            <a:ext cx="2438399" cy="186204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a:p>
            <a:pPr algn="l"/>
            <a:endParaRPr lang="en-US" sz="1600" b="1" u="sng" dirty="0">
              <a:latin typeface="Courier New" panose="02070309020205020404" pitchFamily="49" charset="0"/>
              <a:cs typeface="Courier New" panose="02070309020205020404" pitchFamily="49" charset="0"/>
            </a:endParaRPr>
          </a:p>
          <a:p>
            <a:pPr algn="l"/>
            <a:endParaRPr lang="en-US" sz="1600" b="1" u="sng" dirty="0">
              <a:latin typeface="Courier New" panose="02070309020205020404" pitchFamily="49" charset="0"/>
              <a:cs typeface="Courier New" panose="02070309020205020404" pitchFamily="49" charset="0"/>
            </a:endParaRPr>
          </a:p>
          <a:p>
            <a:pPr algn="l"/>
            <a:endParaRPr lang="en-US" sz="1500" b="1" u="sng" dirty="0">
              <a:latin typeface="Courier New" panose="02070309020205020404" pitchFamily="49" charset="0"/>
              <a:cs typeface="Courier New" panose="02070309020205020404" pitchFamily="49" charset="0"/>
            </a:endParaRPr>
          </a:p>
          <a:p>
            <a:pPr algn="l"/>
            <a:endParaRPr lang="en-US" sz="1400" b="1" u="sng" dirty="0">
              <a:latin typeface="Courier New" panose="02070309020205020404" pitchFamily="49" charset="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9" name="Rectangle 3">
            <a:extLst>
              <a:ext uri="{FF2B5EF4-FFF2-40B4-BE49-F238E27FC236}">
                <a16:creationId xmlns:a16="http://schemas.microsoft.com/office/drawing/2014/main" id="{4D150FD5-296C-0000-421C-291A6BCBA59D}"/>
              </a:ext>
            </a:extLst>
          </p:cNvPr>
          <p:cNvSpPr txBox="1">
            <a:spLocks noChangeArrowheads="1"/>
          </p:cNvSpPr>
          <p:nvPr/>
        </p:nvSpPr>
        <p:spPr bwMode="auto">
          <a:xfrm>
            <a:off x="113724" y="647700"/>
            <a:ext cx="5350158" cy="310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endParaRPr lang="en-US" altLang="en-US" sz="1800" dirty="0">
              <a:latin typeface="Consolas" panose="020B0609020204030204" pitchFamily="49" charset="0"/>
            </a:endParaRPr>
          </a:p>
          <a:p>
            <a:pPr lvl="1">
              <a:lnSpc>
                <a:spcPct val="70000"/>
              </a:lnSpc>
              <a:buFontTx/>
              <a:buNone/>
            </a:pPr>
            <a:r>
              <a:rPr lang="en-US" altLang="en-US" sz="1800" dirty="0">
                <a:latin typeface="Consolas" panose="020B0609020204030204" pitchFamily="49" charset="0"/>
              </a:rPr>
              <a:t>void </a:t>
            </a:r>
            <a:r>
              <a:rPr lang="en-US" altLang="en-US" sz="1800" b="1" dirty="0">
                <a:latin typeface="Consolas" panose="020B0609020204030204" pitchFamily="49" charset="0"/>
              </a:rPr>
              <a:t>func1</a:t>
            </a:r>
            <a:r>
              <a:rPr lang="en-US" altLang="en-US" sz="1800" dirty="0">
                <a:latin typeface="Consolas" panose="020B0609020204030204" pitchFamily="49" charset="0"/>
              </a:rPr>
              <a:t>() {</a:t>
            </a:r>
          </a:p>
          <a:p>
            <a:pPr lvl="1">
              <a:lnSpc>
                <a:spcPct val="70000"/>
              </a:lnSpc>
              <a:buFontTx/>
              <a:buNone/>
            </a:pPr>
            <a:r>
              <a:rPr lang="en-US" altLang="en-US" sz="1800" dirty="0">
                <a:solidFill>
                  <a:schemeClr val="tx2"/>
                </a:solidFill>
                <a:latin typeface="Consolas" panose="020B0609020204030204" pitchFamily="49" charset="0"/>
              </a:rPr>
              <a:t>    int c = 99;</a:t>
            </a:r>
          </a:p>
          <a:p>
            <a:pPr lvl="1">
              <a:lnSpc>
                <a:spcPct val="70000"/>
              </a:lnSpc>
              <a:buFontTx/>
              <a:buNone/>
            </a:pPr>
            <a:r>
              <a:rPr lang="en-US" altLang="en-US" sz="1800" dirty="0">
                <a:latin typeface="Consolas" panose="020B0609020204030204" pitchFamily="49" charset="0"/>
              </a:rPr>
              <a:t>}</a:t>
            </a:r>
          </a:p>
          <a:p>
            <a:pPr lvl="1">
              <a:lnSpc>
                <a:spcPct val="70000"/>
              </a:lnSpc>
              <a:buFontTx/>
              <a:buNone/>
            </a:pPr>
            <a:r>
              <a:rPr lang="en-US" altLang="en-US" sz="1800" dirty="0">
                <a:latin typeface="Consolas" panose="020B0609020204030204" pitchFamily="49" charset="0"/>
              </a:rPr>
              <a:t>int</a:t>
            </a:r>
            <a:r>
              <a:rPr lang="en-US" altLang="en-US" sz="1800" b="0" dirty="0">
                <a:latin typeface="Consolas" panose="020B0609020204030204" pitchFamily="49" charset="0"/>
              </a:rPr>
              <a:t> </a:t>
            </a:r>
            <a:r>
              <a:rPr lang="en-US" altLang="en-US" sz="1800" b="1" dirty="0">
                <a:latin typeface="Consolas" panose="020B0609020204030204" pitchFamily="49" charset="0"/>
              </a:rPr>
              <a:t>main</a:t>
            </a:r>
            <a:r>
              <a:rPr lang="en-US" altLang="en-US" sz="1800" b="0" dirty="0">
                <a:latin typeface="Consolas" panose="020B0609020204030204" pitchFamily="49" charset="0"/>
              </a:rPr>
              <a:t>(int</a:t>
            </a:r>
            <a:r>
              <a:rPr lang="en-US" altLang="en-US" sz="1800" dirty="0">
                <a:latin typeface="Consolas" panose="020B0609020204030204" pitchFamily="49" charset="0"/>
              </a:rPr>
              <a:t> </a:t>
            </a:r>
            <a:r>
              <a:rPr lang="en-US" altLang="en-US" sz="1800" dirty="0" err="1">
                <a:latin typeface="Consolas" panose="020B0609020204030204" pitchFamily="49" charset="0"/>
              </a:rPr>
              <a:t>argc</a:t>
            </a:r>
            <a:r>
              <a:rPr lang="en-US" altLang="en-US" sz="1800" dirty="0">
                <a:latin typeface="Consolas" panose="020B0609020204030204" pitchFamily="49" charset="0"/>
              </a:rPr>
              <a:t>, char *</a:t>
            </a:r>
            <a:r>
              <a:rPr lang="en-US" altLang="en-US" sz="1800" dirty="0" err="1">
                <a:latin typeface="Consolas" panose="020B0609020204030204" pitchFamily="49" charset="0"/>
              </a:rPr>
              <a:t>argv</a:t>
            </a:r>
            <a:r>
              <a:rPr lang="en-US" altLang="en-US" sz="1800" dirty="0">
                <a:latin typeface="Consolas" panose="020B0609020204030204" pitchFamily="49" charset="0"/>
              </a:rPr>
              <a:t>[]</a:t>
            </a:r>
            <a:r>
              <a:rPr lang="en-US" altLang="en-US" sz="1800" b="0" dirty="0">
                <a:latin typeface="Consolas" panose="020B0609020204030204" pitchFamily="49" charset="0"/>
              </a:rPr>
              <a:t>) </a:t>
            </a:r>
          </a:p>
          <a:p>
            <a:pPr lvl="1">
              <a:lnSpc>
                <a:spcPct val="70000"/>
              </a:lnSpc>
              <a:buFontTx/>
              <a:buNone/>
            </a:pPr>
            <a:r>
              <a:rPr lang="en-US" altLang="en-US" sz="1800" b="0" dirty="0">
                <a:latin typeface="Consolas" panose="020B0609020204030204" pitchFamily="49" charset="0"/>
              </a:rPr>
              <a:t>{</a:t>
            </a:r>
          </a:p>
          <a:p>
            <a:pPr lvl="1">
              <a:lnSpc>
                <a:spcPct val="70000"/>
              </a:lnSpc>
              <a:buFontTx/>
              <a:buNone/>
            </a:pPr>
            <a:r>
              <a:rPr lang="en-US" altLang="en-US" sz="1800" b="0" dirty="0">
                <a:latin typeface="Consolas" panose="020B0609020204030204" pitchFamily="49" charset="0"/>
              </a:rPr>
              <a:t>    </a:t>
            </a:r>
            <a:r>
              <a:rPr lang="en-US" altLang="en-US" sz="1800" dirty="0" err="1">
                <a:latin typeface="Consolas" panose="020B0609020204030204" pitchFamily="49" charset="0"/>
              </a:rPr>
              <a:t>int</a:t>
            </a:r>
            <a:r>
              <a:rPr lang="en-US" altLang="en-US" sz="1800" b="0" dirty="0">
                <a:latin typeface="Consolas" panose="020B0609020204030204" pitchFamily="49" charset="0"/>
              </a:rPr>
              <a:t> a = 42;</a:t>
            </a:r>
          </a:p>
          <a:p>
            <a:pPr lvl="1">
              <a:lnSpc>
                <a:spcPct val="70000"/>
              </a:lnSpc>
              <a:buFontTx/>
              <a:buNone/>
            </a:pPr>
            <a:r>
              <a:rPr lang="en-US" altLang="en-US" sz="1800" b="0" dirty="0">
                <a:latin typeface="Consolas" panose="020B0609020204030204" pitchFamily="49" charset="0"/>
              </a:rPr>
              <a:t>    </a:t>
            </a:r>
            <a:r>
              <a:rPr lang="en-US" altLang="en-US" sz="1800" dirty="0" err="1">
                <a:latin typeface="Consolas" panose="020B0609020204030204" pitchFamily="49" charset="0"/>
              </a:rPr>
              <a:t>int</a:t>
            </a:r>
            <a:r>
              <a:rPr lang="en-US" altLang="en-US" sz="1800" b="0" dirty="0">
                <a:latin typeface="Consolas" panose="020B0609020204030204" pitchFamily="49" charset="0"/>
              </a:rPr>
              <a:t> b = 17;</a:t>
            </a:r>
          </a:p>
          <a:p>
            <a:pPr lvl="1">
              <a:lnSpc>
                <a:spcPct val="70000"/>
              </a:lnSpc>
              <a:buFontTx/>
              <a:buNone/>
            </a:pPr>
            <a:r>
              <a:rPr lang="en-US" altLang="en-US" sz="1800" b="0" dirty="0">
                <a:latin typeface="Consolas" panose="020B0609020204030204" pitchFamily="49" charset="0"/>
              </a:rPr>
              <a:t>    func1();</a:t>
            </a:r>
          </a:p>
          <a:p>
            <a:pPr lvl="1">
              <a:lnSpc>
                <a:spcPct val="70000"/>
              </a:lnSpc>
              <a:buFontTx/>
              <a:buNone/>
            </a:pPr>
            <a:r>
              <a:rPr lang="en-US" altLang="en-US" sz="1800" b="0" dirty="0">
                <a:latin typeface="Consolas" panose="020B0609020204030204" pitchFamily="49" charset="0"/>
              </a:rPr>
              <a:t>    </a:t>
            </a:r>
            <a:r>
              <a:rPr lang="en-US" altLang="en-US" sz="1800" b="0" dirty="0" err="1">
                <a:solidFill>
                  <a:schemeClr val="tx2"/>
                </a:solidFill>
                <a:latin typeface="Consolas" panose="020B0609020204030204" pitchFamily="49" charset="0"/>
              </a:rPr>
              <a:t>printf</a:t>
            </a:r>
            <a:r>
              <a:rPr lang="en-US" altLang="en-US" sz="1800" b="0" dirty="0">
                <a:solidFill>
                  <a:schemeClr val="tx2"/>
                </a:solidFill>
                <a:latin typeface="Consolas" panose="020B0609020204030204" pitchFamily="49" charset="0"/>
              </a:rPr>
              <a:t>("Done.");</a:t>
            </a:r>
          </a:p>
          <a:p>
            <a:pPr lvl="1">
              <a:lnSpc>
                <a:spcPct val="70000"/>
              </a:lnSpc>
              <a:buFontTx/>
              <a:buNone/>
            </a:pPr>
            <a:r>
              <a:rPr lang="en-US" altLang="en-US" sz="1800" dirty="0">
                <a:latin typeface="Consolas" panose="020B0609020204030204" pitchFamily="49" charset="0"/>
              </a:rPr>
              <a:t>    return 0;</a:t>
            </a:r>
            <a:endParaRPr lang="en-US" altLang="en-US" sz="1800" b="0" dirty="0">
              <a:latin typeface="Consolas" panose="020B0609020204030204" pitchFamily="49" charset="0"/>
            </a:endParaRPr>
          </a:p>
          <a:p>
            <a:pPr lvl="1">
              <a:lnSpc>
                <a:spcPct val="70000"/>
              </a:lnSpc>
              <a:buFontTx/>
              <a:buNone/>
            </a:pPr>
            <a:r>
              <a:rPr lang="en-US" altLang="en-US" sz="1800" b="0" dirty="0">
                <a:latin typeface="Consolas" panose="020B0609020204030204" pitchFamily="49" charset="0"/>
              </a:rPr>
              <a:t>}</a:t>
            </a:r>
          </a:p>
        </p:txBody>
      </p:sp>
      <p:sp>
        <p:nvSpPr>
          <p:cNvPr id="112" name="TextBox 111">
            <a:extLst>
              <a:ext uri="{FF2B5EF4-FFF2-40B4-BE49-F238E27FC236}">
                <a16:creationId xmlns:a16="http://schemas.microsoft.com/office/drawing/2014/main" id="{7144D2CE-FAD0-F0C4-4712-A03F2AF98EDA}"/>
              </a:ext>
            </a:extLst>
          </p:cNvPr>
          <p:cNvSpPr txBox="1"/>
          <p:nvPr/>
        </p:nvSpPr>
        <p:spPr>
          <a:xfrm>
            <a:off x="6509356" y="1570767"/>
            <a:ext cx="2056973" cy="369332"/>
          </a:xfrm>
          <a:prstGeom prst="rect">
            <a:avLst/>
          </a:prstGeom>
          <a:noFill/>
        </p:spPr>
        <p:txBody>
          <a:bodyPr wrap="none" rtlCol="0">
            <a:spAutoFit/>
          </a:bodyPr>
          <a:lstStyle/>
          <a:p>
            <a:r>
              <a:rPr lang="en-US" dirty="0"/>
              <a:t>Mains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24906" y="139603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24906" y="171891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5" name="Rectangle 114">
            <a:extLst>
              <a:ext uri="{FF2B5EF4-FFF2-40B4-BE49-F238E27FC236}">
                <a16:creationId xmlns:a16="http://schemas.microsoft.com/office/drawing/2014/main" id="{8BC727F6-4396-5AD6-FEAF-4D3EB1B50226}"/>
              </a:ext>
            </a:extLst>
          </p:cNvPr>
          <p:cNvSpPr/>
          <p:nvPr/>
        </p:nvSpPr>
        <p:spPr>
          <a:xfrm>
            <a:off x="9925123" y="234416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16" name="Rectangle 115">
            <a:extLst>
              <a:ext uri="{FF2B5EF4-FFF2-40B4-BE49-F238E27FC236}">
                <a16:creationId xmlns:a16="http://schemas.microsoft.com/office/drawing/2014/main" id="{CB90656D-BD61-69C2-F500-63E034D166F8}"/>
              </a:ext>
            </a:extLst>
          </p:cNvPr>
          <p:cNvSpPr/>
          <p:nvPr/>
        </p:nvSpPr>
        <p:spPr>
          <a:xfrm>
            <a:off x="9925123" y="203699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28" name="Left Brace 127">
            <a:extLst>
              <a:ext uri="{FF2B5EF4-FFF2-40B4-BE49-F238E27FC236}">
                <a16:creationId xmlns:a16="http://schemas.microsoft.com/office/drawing/2014/main" id="{58543E09-3D1C-4D3F-CCA1-A2D975642AC9}"/>
              </a:ext>
            </a:extLst>
          </p:cNvPr>
          <p:cNvSpPr/>
          <p:nvPr/>
        </p:nvSpPr>
        <p:spPr>
          <a:xfrm>
            <a:off x="8481682" y="1401370"/>
            <a:ext cx="381000" cy="1849457"/>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A0497832-7DBB-7FF9-B990-9BC7809FB8F2}"/>
              </a:ext>
            </a:extLst>
          </p:cNvPr>
          <p:cNvGrpSpPr/>
          <p:nvPr/>
        </p:nvGrpSpPr>
        <p:grpSpPr>
          <a:xfrm>
            <a:off x="6449648" y="3240415"/>
            <a:ext cx="5742352" cy="1918775"/>
            <a:chOff x="6185426" y="3258691"/>
            <a:chExt cx="5742352" cy="1918775"/>
          </a:xfrm>
        </p:grpSpPr>
        <p:sp>
          <p:nvSpPr>
            <p:cNvPr id="80" name="TextBox 79">
              <a:extLst>
                <a:ext uri="{FF2B5EF4-FFF2-40B4-BE49-F238E27FC236}">
                  <a16:creationId xmlns:a16="http://schemas.microsoft.com/office/drawing/2014/main" id="{D50C7325-F936-C592-8B8C-C71918AD3F98}"/>
                </a:ext>
              </a:extLst>
            </p:cNvPr>
            <p:cNvSpPr txBox="1"/>
            <p:nvPr/>
          </p:nvSpPr>
          <p:spPr>
            <a:xfrm>
              <a:off x="8604917" y="3258691"/>
              <a:ext cx="2438399" cy="1292662"/>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sz="2400"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sp>
          <p:nvSpPr>
            <p:cNvPr id="119" name="Rectangle 118">
              <a:extLst>
                <a:ext uri="{FF2B5EF4-FFF2-40B4-BE49-F238E27FC236}">
                  <a16:creationId xmlns:a16="http://schemas.microsoft.com/office/drawing/2014/main" id="{E0B625B0-E1B3-7114-B9F0-ABB3AAF163BC}"/>
                </a:ext>
              </a:extLst>
            </p:cNvPr>
            <p:cNvSpPr/>
            <p:nvPr/>
          </p:nvSpPr>
          <p:spPr>
            <a:xfrm>
              <a:off x="9654444" y="328507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20" name="Rectangle 119">
              <a:extLst>
                <a:ext uri="{FF2B5EF4-FFF2-40B4-BE49-F238E27FC236}">
                  <a16:creationId xmlns:a16="http://schemas.microsoft.com/office/drawing/2014/main" id="{16B9A9CD-1558-DCB0-F0BB-07716551CA0A}"/>
                </a:ext>
              </a:extLst>
            </p:cNvPr>
            <p:cNvSpPr/>
            <p:nvPr/>
          </p:nvSpPr>
          <p:spPr>
            <a:xfrm>
              <a:off x="9654444" y="3607955"/>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21" name="Rectangle 120">
              <a:extLst>
                <a:ext uri="{FF2B5EF4-FFF2-40B4-BE49-F238E27FC236}">
                  <a16:creationId xmlns:a16="http://schemas.microsoft.com/office/drawing/2014/main" id="{2539918D-D47B-1CAE-0E8D-033A56878799}"/>
                </a:ext>
              </a:extLst>
            </p:cNvPr>
            <p:cNvSpPr/>
            <p:nvPr/>
          </p:nvSpPr>
          <p:spPr>
            <a:xfrm>
              <a:off x="9654661" y="423320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22" name="Rectangle 121">
              <a:extLst>
                <a:ext uri="{FF2B5EF4-FFF2-40B4-BE49-F238E27FC236}">
                  <a16:creationId xmlns:a16="http://schemas.microsoft.com/office/drawing/2014/main" id="{D5DCBE26-7BD9-7EB6-E1FA-0EAF8FE3AAF9}"/>
                </a:ext>
              </a:extLst>
            </p:cNvPr>
            <p:cNvSpPr/>
            <p:nvPr/>
          </p:nvSpPr>
          <p:spPr>
            <a:xfrm>
              <a:off x="9654661" y="392603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30" name="TextBox 29">
              <a:extLst>
                <a:ext uri="{FF2B5EF4-FFF2-40B4-BE49-F238E27FC236}">
                  <a16:creationId xmlns:a16="http://schemas.microsoft.com/office/drawing/2014/main" id="{FC531EE1-0FAC-D04A-B5AE-3FB69C5EB256}"/>
                </a:ext>
              </a:extLst>
            </p:cNvPr>
            <p:cNvSpPr txBox="1"/>
            <p:nvPr/>
          </p:nvSpPr>
          <p:spPr>
            <a:xfrm>
              <a:off x="11499456" y="4245676"/>
              <a:ext cx="428322" cy="369332"/>
            </a:xfrm>
            <a:prstGeom prst="rect">
              <a:avLst/>
            </a:prstGeom>
            <a:noFill/>
          </p:spPr>
          <p:txBody>
            <a:bodyPr wrap="none" rtlCol="0">
              <a:spAutoFit/>
            </a:bodyPr>
            <a:lstStyle/>
            <a:p>
              <a:r>
                <a:rPr lang="en-US" dirty="0" err="1"/>
                <a:t>sp</a:t>
              </a:r>
              <a:endParaRPr lang="en-US" dirty="0"/>
            </a:p>
          </p:txBody>
        </p:sp>
        <p:grpSp>
          <p:nvGrpSpPr>
            <p:cNvPr id="12" name="Group 11">
              <a:extLst>
                <a:ext uri="{FF2B5EF4-FFF2-40B4-BE49-F238E27FC236}">
                  <a16:creationId xmlns:a16="http://schemas.microsoft.com/office/drawing/2014/main" id="{12E9393F-75A6-C186-0AA8-D877A2185861}"/>
                </a:ext>
              </a:extLst>
            </p:cNvPr>
            <p:cNvGrpSpPr/>
            <p:nvPr/>
          </p:nvGrpSpPr>
          <p:grpSpPr>
            <a:xfrm>
              <a:off x="11043316" y="3320474"/>
              <a:ext cx="702685" cy="1224817"/>
              <a:chOff x="10879243" y="5369170"/>
              <a:chExt cx="702685" cy="1224817"/>
            </a:xfrm>
          </p:grpSpPr>
          <p:sp>
            <p:nvSpPr>
              <p:cNvPr id="31" name="Left Arrow 30">
                <a:extLst>
                  <a:ext uri="{FF2B5EF4-FFF2-40B4-BE49-F238E27FC236}">
                    <a16:creationId xmlns:a16="http://schemas.microsoft.com/office/drawing/2014/main" id="{E8DD5D78-1837-414B-8749-3E3DB07388BF}"/>
                  </a:ext>
                </a:extLst>
              </p:cNvPr>
              <p:cNvSpPr/>
              <p:nvPr/>
            </p:nvSpPr>
            <p:spPr>
              <a:xfrm>
                <a:off x="10936742" y="6475551"/>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3980956-201C-504F-9D54-D5B087EDA134}"/>
                  </a:ext>
                </a:extLst>
              </p:cNvPr>
              <p:cNvSpPr txBox="1"/>
              <p:nvPr/>
            </p:nvSpPr>
            <p:spPr>
              <a:xfrm>
                <a:off x="11204902" y="5369170"/>
                <a:ext cx="377026" cy="369332"/>
              </a:xfrm>
              <a:prstGeom prst="rect">
                <a:avLst/>
              </a:prstGeom>
              <a:noFill/>
            </p:spPr>
            <p:txBody>
              <a:bodyPr wrap="none" rtlCol="0">
                <a:spAutoFit/>
              </a:bodyPr>
              <a:lstStyle/>
              <a:p>
                <a:r>
                  <a:rPr lang="en-US" dirty="0" err="1"/>
                  <a:t>fp</a:t>
                </a:r>
                <a:endParaRPr lang="en-US" dirty="0"/>
              </a:p>
            </p:txBody>
          </p:sp>
          <p:sp>
            <p:nvSpPr>
              <p:cNvPr id="35" name="Left Arrow 34">
                <a:extLst>
                  <a:ext uri="{FF2B5EF4-FFF2-40B4-BE49-F238E27FC236}">
                    <a16:creationId xmlns:a16="http://schemas.microsoft.com/office/drawing/2014/main" id="{DBF6B33B-7495-A64D-889B-FF5289B9FB87}"/>
                  </a:ext>
                </a:extLst>
              </p:cNvPr>
              <p:cNvSpPr/>
              <p:nvPr/>
            </p:nvSpPr>
            <p:spPr>
              <a:xfrm>
                <a:off x="10879243" y="5516017"/>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7828DE93-24DC-BE14-C17D-CB38CF3FAEFE}"/>
                </a:ext>
              </a:extLst>
            </p:cNvPr>
            <p:cNvSpPr txBox="1"/>
            <p:nvPr/>
          </p:nvSpPr>
          <p:spPr>
            <a:xfrm>
              <a:off x="6185426" y="3343811"/>
              <a:ext cx="2005677" cy="369332"/>
            </a:xfrm>
            <a:prstGeom prst="rect">
              <a:avLst/>
            </a:prstGeom>
            <a:noFill/>
          </p:spPr>
          <p:txBody>
            <a:bodyPr wrap="none" rtlCol="0">
              <a:spAutoFit/>
            </a:bodyPr>
            <a:lstStyle/>
            <a:p>
              <a:r>
                <a:rPr lang="en-US" dirty="0"/>
                <a:t>func1 stack frame</a:t>
              </a:r>
            </a:p>
          </p:txBody>
        </p:sp>
        <p:sp>
          <p:nvSpPr>
            <p:cNvPr id="130" name="Left Brace 129">
              <a:extLst>
                <a:ext uri="{FF2B5EF4-FFF2-40B4-BE49-F238E27FC236}">
                  <a16:creationId xmlns:a16="http://schemas.microsoft.com/office/drawing/2014/main" id="{CE84C082-40D2-A659-1AEE-A955D20309CC}"/>
                </a:ext>
              </a:extLst>
            </p:cNvPr>
            <p:cNvSpPr/>
            <p:nvPr/>
          </p:nvSpPr>
          <p:spPr>
            <a:xfrm>
              <a:off x="8148780" y="3274352"/>
              <a:ext cx="381000" cy="1292663"/>
            </a:xfrm>
            <a:prstGeom prst="leftBrace">
              <a:avLst>
                <a:gd name="adj1" fmla="val 8333"/>
                <a:gd name="adj2" fmla="val 2180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Down Arrow 130">
              <a:extLst>
                <a:ext uri="{FF2B5EF4-FFF2-40B4-BE49-F238E27FC236}">
                  <a16:creationId xmlns:a16="http://schemas.microsoft.com/office/drawing/2014/main" id="{A226688E-C1A7-AC83-87B4-BCE60CC210D3}"/>
                </a:ext>
              </a:extLst>
            </p:cNvPr>
            <p:cNvSpPr/>
            <p:nvPr/>
          </p:nvSpPr>
          <p:spPr>
            <a:xfrm>
              <a:off x="9647054" y="4566993"/>
              <a:ext cx="448152" cy="6104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11307538" y="1446432"/>
            <a:ext cx="868545" cy="1879103"/>
            <a:chOff x="11043316" y="1446432"/>
            <a:chExt cx="868545" cy="1879103"/>
          </a:xfrm>
        </p:grpSpPr>
        <p:sp>
          <p:nvSpPr>
            <p:cNvPr id="132" name="TextBox 131">
              <a:extLst>
                <a:ext uri="{FF2B5EF4-FFF2-40B4-BE49-F238E27FC236}">
                  <a16:creationId xmlns:a16="http://schemas.microsoft.com/office/drawing/2014/main" id="{56E6914A-00A8-3820-57C9-5D6FC9C2255A}"/>
                </a:ext>
              </a:extLst>
            </p:cNvPr>
            <p:cNvSpPr txBox="1"/>
            <p:nvPr/>
          </p:nvSpPr>
          <p:spPr>
            <a:xfrm>
              <a:off x="11483539" y="2956203"/>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84898" y="313738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8975" y="1446432"/>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43316" y="1593279"/>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98C01FB7-34B7-6653-DDD9-F363FD8449D0}"/>
              </a:ext>
            </a:extLst>
          </p:cNvPr>
          <p:cNvSpPr>
            <a:spLocks noGrp="1"/>
          </p:cNvSpPr>
          <p:nvPr>
            <p:ph sz="quarter" idx="15"/>
          </p:nvPr>
        </p:nvSpPr>
        <p:spPr>
          <a:xfrm>
            <a:off x="230187" y="3795846"/>
            <a:ext cx="7836681" cy="2766319"/>
          </a:xfrm>
          <a:solidFill>
            <a:schemeClr val="accent4">
              <a:lumMod val="20000"/>
              <a:lumOff val="80000"/>
            </a:schemeClr>
          </a:solidFill>
          <a:ln>
            <a:solidFill>
              <a:schemeClr val="accent1"/>
            </a:solidFill>
          </a:ln>
        </p:spPr>
        <p:txBody>
          <a:bodyPr/>
          <a:lstStyle/>
          <a:p>
            <a:pPr>
              <a:lnSpc>
                <a:spcPct val="100000"/>
              </a:lnSpc>
            </a:pPr>
            <a:r>
              <a:rPr lang="en-US" sz="1800" b="1" dirty="0">
                <a:solidFill>
                  <a:srgbClr val="0070C0"/>
                </a:solidFill>
              </a:rPr>
              <a:t>On each function call start (entry)</a:t>
            </a:r>
          </a:p>
          <a:p>
            <a:pPr lvl="1"/>
            <a:r>
              <a:rPr lang="en-US" sz="1800" dirty="0"/>
              <a:t>Preserved registers: </a:t>
            </a:r>
            <a:r>
              <a:rPr lang="en-US" sz="1800" dirty="0">
                <a:solidFill>
                  <a:srgbClr val="0070C0"/>
                </a:solidFill>
              </a:rPr>
              <a:t>push at function entry </a:t>
            </a:r>
            <a:r>
              <a:rPr lang="en-US" sz="1800" dirty="0"/>
              <a:t>and </a:t>
            </a:r>
            <a:r>
              <a:rPr lang="en-US" sz="1800" dirty="0">
                <a:solidFill>
                  <a:srgbClr val="0070C0"/>
                </a:solidFill>
              </a:rPr>
              <a:t>pop at function exit</a:t>
            </a:r>
          </a:p>
          <a:p>
            <a:pPr>
              <a:lnSpc>
                <a:spcPct val="100000"/>
              </a:lnSpc>
            </a:pPr>
            <a:r>
              <a:rPr lang="en-US" sz="1800" b="1" dirty="0">
                <a:solidFill>
                  <a:schemeClr val="accent1"/>
                </a:solidFill>
              </a:rPr>
              <a:t>Rules</a:t>
            </a:r>
          </a:p>
          <a:p>
            <a:pPr lvl="1"/>
            <a:r>
              <a:rPr lang="en-US" sz="1800" dirty="0"/>
              <a:t>Keep </a:t>
            </a:r>
            <a:r>
              <a:rPr lang="en-US" sz="1800" dirty="0" err="1">
                <a:solidFill>
                  <a:srgbClr val="F3753F"/>
                </a:solidFill>
                <a:latin typeface="Consolas" panose="020B0609020204030204" pitchFamily="49" charset="0"/>
                <a:cs typeface="Consolas" panose="020B0609020204030204" pitchFamily="49" charset="0"/>
              </a:rPr>
              <a:t>sp</a:t>
            </a:r>
            <a:r>
              <a:rPr lang="en-US" sz="1800" dirty="0"/>
              <a:t> 8-byte aligned strategy: </a:t>
            </a:r>
            <a:r>
              <a:rPr lang="en-US" sz="1600" b="1" dirty="0">
                <a:solidFill>
                  <a:srgbClr val="F37440"/>
                </a:solidFill>
                <a:latin typeface="Courier New" panose="02070309020205020404" pitchFamily="49" charset="0"/>
                <a:cs typeface="Courier New" panose="02070309020205020404" pitchFamily="49" charset="0"/>
              </a:rPr>
              <a:t>{reg list} </a:t>
            </a:r>
            <a:r>
              <a:rPr lang="en-US" sz="1800" dirty="0"/>
              <a:t>has </a:t>
            </a:r>
            <a:r>
              <a:rPr lang="en-US" sz="1800" dirty="0">
                <a:solidFill>
                  <a:schemeClr val="accent1"/>
                </a:solidFill>
              </a:rPr>
              <a:t>an </a:t>
            </a:r>
            <a:r>
              <a:rPr lang="en-US" sz="1800" b="1" u="sng" dirty="0">
                <a:solidFill>
                  <a:srgbClr val="FF0000"/>
                </a:solidFill>
              </a:rPr>
              <a:t>even</a:t>
            </a:r>
            <a:r>
              <a:rPr lang="en-US" sz="1800" b="1" dirty="0">
                <a:solidFill>
                  <a:srgbClr val="FF0000"/>
                </a:solidFill>
              </a:rPr>
              <a:t> reg count</a:t>
            </a:r>
          </a:p>
          <a:p>
            <a:pPr lvl="1"/>
            <a:r>
              <a:rPr lang="en-US" sz="1800" b="1" kern="0" dirty="0">
                <a:solidFill>
                  <a:srgbClr val="0070C0"/>
                </a:solidFill>
                <a:ea typeface="ＭＳ Ｐゴシック" charset="0"/>
                <a:cs typeface="Courier New" panose="02070309020205020404" pitchFamily="49" charset="0"/>
              </a:rPr>
              <a:t>Remember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fp</a:t>
            </a:r>
            <a:r>
              <a:rPr lang="en-US" sz="1800" dirty="0"/>
              <a:t> must always points at the saved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lr</a:t>
            </a:r>
            <a:endParaRPr lang="en-US" sz="1800" dirty="0"/>
          </a:p>
          <a:p>
            <a:pPr>
              <a:lnSpc>
                <a:spcPct val="100000"/>
              </a:lnSpc>
            </a:pPr>
            <a:r>
              <a:rPr lang="en-US" sz="1800" dirty="0">
                <a:solidFill>
                  <a:srgbClr val="0070C0"/>
                </a:solidFill>
              </a:rPr>
              <a:t>Issue</a:t>
            </a:r>
            <a:r>
              <a:rPr lang="en-US" sz="1800" dirty="0"/>
              <a:t>: number of registers saved on the stack varies with the number of registers in the </a:t>
            </a:r>
            <a:r>
              <a:rPr lang="en-US" sz="1800" b="1" dirty="0">
                <a:solidFill>
                  <a:srgbClr val="F37440"/>
                </a:solidFill>
                <a:latin typeface="Courier New" panose="02070309020205020404" pitchFamily="49" charset="0"/>
                <a:cs typeface="Courier New" panose="02070309020205020404" pitchFamily="49" charset="0"/>
              </a:rPr>
              <a:t>{reg list}</a:t>
            </a:r>
          </a:p>
          <a:p>
            <a:pPr lvl="1"/>
            <a:r>
              <a:rPr lang="en-US" sz="1800" dirty="0">
                <a:cs typeface="Courier New" panose="02070309020205020404" pitchFamily="49" charset="0"/>
              </a:rPr>
              <a:t>So how do we always set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fp</a:t>
            </a:r>
            <a:r>
              <a:rPr lang="en-US" sz="1800" dirty="0">
                <a:cs typeface="Courier New" panose="02070309020205020404" pitchFamily="49" charset="0"/>
              </a:rPr>
              <a:t> properly? </a:t>
            </a:r>
            <a:endParaRPr lang="en-US" sz="2000" dirty="0"/>
          </a:p>
        </p:txBody>
      </p:sp>
      <p:sp>
        <p:nvSpPr>
          <p:cNvPr id="39" name="Rectangle 38">
            <a:extLst>
              <a:ext uri="{FF2B5EF4-FFF2-40B4-BE49-F238E27FC236}">
                <a16:creationId xmlns:a16="http://schemas.microsoft.com/office/drawing/2014/main" id="{928A057E-CF87-2D1C-9B0D-AC3E475E592F}"/>
              </a:ext>
            </a:extLst>
          </p:cNvPr>
          <p:cNvSpPr/>
          <p:nvPr/>
        </p:nvSpPr>
        <p:spPr>
          <a:xfrm>
            <a:off x="9931579" y="26513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0" name="Rectangle 39">
            <a:extLst>
              <a:ext uri="{FF2B5EF4-FFF2-40B4-BE49-F238E27FC236}">
                <a16:creationId xmlns:a16="http://schemas.microsoft.com/office/drawing/2014/main" id="{748D2CDA-DC09-6614-3C4A-11EC02F3F4E8}"/>
              </a:ext>
            </a:extLst>
          </p:cNvPr>
          <p:cNvSpPr/>
          <p:nvPr/>
        </p:nvSpPr>
        <p:spPr>
          <a:xfrm>
            <a:off x="9912207" y="296347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Tree>
    <p:extLst>
      <p:ext uri="{BB962C8B-B14F-4D97-AF65-F5344CB8AC3E}">
        <p14:creationId xmlns:p14="http://schemas.microsoft.com/office/powerpoint/2010/main" val="19697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5" grpId="0" uiExpand="1" build="p"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188471" y="536559"/>
            <a:ext cx="4320338" cy="5552339"/>
          </a:xfrm>
          <a:solidFill>
            <a:schemeClr val="accent4">
              <a:lumMod val="20000"/>
              <a:lumOff val="80000"/>
            </a:schemeClr>
          </a:solidFill>
          <a:ln w="25400">
            <a:solidFill>
              <a:schemeClr val="accent1"/>
            </a:solidFill>
          </a:ln>
        </p:spPr>
        <p:txBody>
          <a:bodyPr/>
          <a:lstStyle/>
          <a:p>
            <a:r>
              <a:rPr lang="en-US" sz="2200" b="1" dirty="0">
                <a:solidFill>
                  <a:schemeClr val="tx2"/>
                </a:solidFill>
              </a:rPr>
              <a:t>Function prologue </a:t>
            </a:r>
            <a:r>
              <a:rPr lang="en-US" sz="2200" dirty="0">
                <a:solidFill>
                  <a:schemeClr val="tx2"/>
                </a:solidFill>
              </a:rPr>
              <a:t>creates stack frame </a:t>
            </a:r>
          </a:p>
          <a:p>
            <a:pPr marL="811212" lvl="1" indent="-457200">
              <a:buFont typeface="+mj-lt"/>
              <a:buAutoNum type="arabicPeriod"/>
            </a:pPr>
            <a:r>
              <a:rPr lang="en-US" sz="2200" dirty="0">
                <a:solidFill>
                  <a:schemeClr val="tx2"/>
                </a:solidFill>
              </a:rPr>
              <a:t>push/save registers (</a:t>
            </a:r>
            <a:r>
              <a:rPr lang="en-US" sz="2200" b="1" dirty="0" err="1">
                <a:solidFill>
                  <a:schemeClr val="tx2"/>
                </a:solidFill>
                <a:latin typeface="Courier New" panose="02070309020205020404" pitchFamily="49" charset="0"/>
                <a:cs typeface="Courier New" panose="02070309020205020404" pitchFamily="49" charset="0"/>
              </a:rPr>
              <a:t>lr</a:t>
            </a:r>
            <a:r>
              <a:rPr lang="en-US" sz="2200" dirty="0">
                <a:solidFill>
                  <a:schemeClr val="tx2"/>
                </a:solidFill>
              </a:rPr>
              <a:t> &amp; </a:t>
            </a:r>
            <a:r>
              <a:rPr lang="en-US" sz="2200" b="1" dirty="0" err="1">
                <a:solidFill>
                  <a:schemeClr val="tx2"/>
                </a:solidFill>
                <a:latin typeface="Courier New" panose="02070309020205020404" pitchFamily="49" charset="0"/>
                <a:cs typeface="Courier New" panose="02070309020205020404" pitchFamily="49" charset="0"/>
              </a:rPr>
              <a:t>fp</a:t>
            </a:r>
            <a:r>
              <a:rPr lang="en-US" sz="2200" dirty="0">
                <a:solidFill>
                  <a:schemeClr val="tx2"/>
                </a:solidFill>
              </a:rPr>
              <a:t> minimum) on stack</a:t>
            </a:r>
          </a:p>
          <a:p>
            <a:pPr marL="811212" lvl="1" indent="-457200">
              <a:buFont typeface="+mj-lt"/>
              <a:buAutoNum type="arabicPeriod"/>
            </a:pPr>
            <a:r>
              <a:rPr lang="en-US" sz="2200" dirty="0">
                <a:solidFill>
                  <a:schemeClr val="tx2"/>
                </a:solidFill>
              </a:rPr>
              <a:t>sets </a:t>
            </a:r>
            <a:r>
              <a:rPr lang="en-US" sz="2200" b="1" dirty="0" err="1">
                <a:solidFill>
                  <a:schemeClr val="tx2"/>
                </a:solidFill>
                <a:latin typeface="Courier New" panose="02070309020205020404" pitchFamily="49" charset="0"/>
                <a:cs typeface="Courier New" panose="02070309020205020404" pitchFamily="49" charset="0"/>
              </a:rPr>
              <a:t>fp</a:t>
            </a:r>
            <a:endParaRPr lang="en-US" sz="2200" dirty="0">
              <a:solidFill>
                <a:schemeClr val="tx2"/>
              </a:solidFill>
            </a:endParaRPr>
          </a:p>
          <a:p>
            <a:r>
              <a:rPr lang="en-US" sz="2200" b="1" dirty="0">
                <a:solidFill>
                  <a:schemeClr val="tx2"/>
                </a:solidFill>
              </a:rPr>
              <a:t>Function epilogue </a:t>
            </a:r>
            <a:r>
              <a:rPr lang="en-US" sz="2200" dirty="0">
                <a:solidFill>
                  <a:schemeClr val="tx2"/>
                </a:solidFill>
              </a:rPr>
              <a:t>removes stack frame</a:t>
            </a:r>
          </a:p>
          <a:p>
            <a:pPr marL="811212" lvl="1" indent="-457200">
              <a:buFont typeface="+mj-lt"/>
              <a:buAutoNum type="arabicPeriod"/>
            </a:pPr>
            <a:r>
              <a:rPr lang="en-US" sz="2200" dirty="0">
                <a:solidFill>
                  <a:schemeClr val="tx2"/>
                </a:solidFill>
              </a:rPr>
              <a:t>sets </a:t>
            </a:r>
            <a:r>
              <a:rPr lang="en-US" sz="2200" b="1" dirty="0" err="1">
                <a:solidFill>
                  <a:schemeClr val="tx2"/>
                </a:solidFill>
                <a:latin typeface="Courier New" panose="02070309020205020404" pitchFamily="49" charset="0"/>
                <a:cs typeface="Courier New" panose="02070309020205020404" pitchFamily="49" charset="0"/>
              </a:rPr>
              <a:t>sp</a:t>
            </a:r>
            <a:endParaRPr lang="en-US" sz="2200" b="1" dirty="0">
              <a:solidFill>
                <a:schemeClr val="tx2"/>
              </a:solidFill>
              <a:latin typeface="Courier New" panose="02070309020205020404" pitchFamily="49" charset="0"/>
              <a:cs typeface="Courier New" panose="02070309020205020404" pitchFamily="49" charset="0"/>
            </a:endParaRPr>
          </a:p>
          <a:p>
            <a:pPr marL="811212" lvl="1" indent="-457200">
              <a:buFont typeface="+mj-lt"/>
              <a:buAutoNum type="arabicPeriod"/>
            </a:pPr>
            <a:r>
              <a:rPr lang="en-US" sz="2200" dirty="0">
                <a:solidFill>
                  <a:schemeClr val="tx2"/>
                </a:solidFill>
              </a:rPr>
              <a:t>pop/restore registers (</a:t>
            </a:r>
            <a:r>
              <a:rPr lang="en-US" sz="2200" b="1" dirty="0" err="1">
                <a:solidFill>
                  <a:schemeClr val="tx2"/>
                </a:solidFill>
                <a:latin typeface="Courier New" panose="02070309020205020404" pitchFamily="49" charset="0"/>
                <a:cs typeface="Courier New" panose="02070309020205020404" pitchFamily="49" charset="0"/>
              </a:rPr>
              <a:t>lr</a:t>
            </a:r>
            <a:r>
              <a:rPr lang="en-US" sz="2200" dirty="0">
                <a:solidFill>
                  <a:schemeClr val="tx2"/>
                </a:solidFill>
              </a:rPr>
              <a:t> &amp; </a:t>
            </a:r>
            <a:r>
              <a:rPr lang="en-US" sz="2200" b="1" dirty="0" err="1">
                <a:solidFill>
                  <a:schemeClr val="tx2"/>
                </a:solidFill>
                <a:latin typeface="Courier New" panose="02070309020205020404" pitchFamily="49" charset="0"/>
                <a:cs typeface="Courier New" panose="02070309020205020404" pitchFamily="49" charset="0"/>
              </a:rPr>
              <a:t>fp</a:t>
            </a:r>
            <a:r>
              <a:rPr lang="en-US" sz="2200" dirty="0">
                <a:solidFill>
                  <a:schemeClr val="tx2"/>
                </a:solidFill>
              </a:rPr>
              <a:t> minimum) from stack</a:t>
            </a:r>
          </a:p>
          <a:p>
            <a:pPr marL="468312" indent="-457200"/>
            <a:r>
              <a:rPr lang="en-US" sz="2400" dirty="0">
                <a:solidFill>
                  <a:schemeClr val="tx2"/>
                </a:solidFill>
                <a:cs typeface="Courier New" panose="02070309020205020404" pitchFamily="49" charset="0"/>
              </a:rPr>
              <a:t>In this example </a:t>
            </a:r>
            <a:r>
              <a:rPr lang="en-US" sz="2400" dirty="0" err="1">
                <a:solidFill>
                  <a:schemeClr val="tx2"/>
                </a:solidFill>
                <a:cs typeface="Courier New" panose="02070309020205020404" pitchFamily="49" charset="0"/>
              </a:rPr>
              <a:t>fp</a:t>
            </a:r>
            <a:r>
              <a:rPr lang="en-US" sz="2400" dirty="0">
                <a:solidFill>
                  <a:schemeClr val="tx2"/>
                </a:solidFill>
                <a:cs typeface="Courier New" panose="02070309020205020404" pitchFamily="49" charset="0"/>
              </a:rPr>
              <a:t> is 4 bytes from </a:t>
            </a:r>
            <a:r>
              <a:rPr lang="en-US" sz="2400" dirty="0" err="1">
                <a:solidFill>
                  <a:schemeClr val="tx2"/>
                </a:solidFill>
                <a:cs typeface="Courier New" panose="02070309020205020404" pitchFamily="49" charset="0"/>
              </a:rPr>
              <a:t>sp</a:t>
            </a:r>
            <a:r>
              <a:rPr lang="en-US" sz="2400" dirty="0">
                <a:solidFill>
                  <a:schemeClr val="tx2"/>
                </a:solidFill>
                <a:cs typeface="Courier New" panose="02070309020205020404" pitchFamily="49" charset="0"/>
              </a:rPr>
              <a:t>, (FP_OFF) but this will vary…</a:t>
            </a:r>
            <a:endParaRPr lang="en-US" sz="2400" dirty="0">
              <a:solidFill>
                <a:schemeClr val="tx2"/>
              </a:solidFill>
            </a:endParaRP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077094" y="3238145"/>
            <a:ext cx="3066971" cy="923330"/>
            <a:chOff x="9519287" y="5108580"/>
            <a:chExt cx="3066971" cy="923330"/>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6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7110" y="1038346"/>
            <a:ext cx="3000668" cy="3271314"/>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6" y="1216788"/>
            <a:ext cx="2587446"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1232161"/>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1232162"/>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Saving/Restoring Preserved Registers At Function entry/exit</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089808" y="1184436"/>
            <a:ext cx="2508237" cy="3166429"/>
            <a:chOff x="3089808" y="3389649"/>
            <a:chExt cx="2508237"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089808" y="3389649"/>
              <a:ext cx="2406428"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a:t>
              </a:r>
            </a:p>
            <a:p>
              <a:pPr algn="ctr"/>
              <a:r>
                <a:rPr lang="en-US" sz="1600" b="1" dirty="0">
                  <a:latin typeface="Courier New" panose="02070309020205020404" pitchFamily="49" charset="0"/>
                  <a:cs typeface="Courier New" panose="02070309020205020404" pitchFamily="49" charset="0"/>
                </a:rPr>
                <a:t>push {r4,r5,fp,lr}</a:t>
              </a:r>
              <a:endParaRPr lang="en-US" sz="1600" dirty="0"/>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5962017" y="1184436"/>
            <a:ext cx="2703848" cy="3166429"/>
            <a:chOff x="5962017" y="3389649"/>
            <a:chExt cx="2703848"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5962017" y="3389649"/>
              <a:ext cx="2406428"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a:t>
              </a:r>
            </a:p>
            <a:p>
              <a:pPr algn="ctr"/>
              <a:r>
                <a:rPr lang="en-US" sz="1600" b="1" dirty="0">
                  <a:latin typeface="Courier New" panose="02070309020205020404" pitchFamily="49" charset="0"/>
                  <a:cs typeface="Courier New" panose="02070309020205020404" pitchFamily="49" charset="0"/>
                </a:rPr>
                <a:t>add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sp</a:t>
              </a:r>
              <a:r>
                <a:rPr lang="en-US" sz="1600" b="1" dirty="0">
                  <a:latin typeface="Courier New" panose="02070309020205020404" pitchFamily="49" charset="0"/>
                  <a:cs typeface="Courier New" panose="02070309020205020404" pitchFamily="49" charset="0"/>
                </a:rPr>
                <a:t>, FP_OFF</a:t>
              </a:r>
              <a:endParaRPr lang="en-US" sz="1600" dirty="0"/>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1253206"/>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99166" y="1017142"/>
            <a:ext cx="2979439" cy="3333723"/>
            <a:chOff x="8948755" y="3091342"/>
            <a:chExt cx="2979439" cy="3333723"/>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29857" y="6055733"/>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1CC7DEC7-915A-1B4B-932C-D329BE90AE3A}"/>
                </a:ext>
              </a:extLst>
            </p:cNvPr>
            <p:cNvSpPr/>
            <p:nvPr/>
          </p:nvSpPr>
          <p:spPr>
            <a:xfrm>
              <a:off x="8948755" y="3091342"/>
              <a:ext cx="2900153" cy="830997"/>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At function exit after</a:t>
              </a:r>
            </a:p>
            <a:p>
              <a:pPr algn="ctr"/>
              <a:r>
                <a:rPr lang="en-US" sz="1600" b="1" dirty="0">
                  <a:solidFill>
                    <a:srgbClr val="FF0000"/>
                  </a:solidFill>
                  <a:latin typeface="Consolas" panose="020B0609020204030204" pitchFamily="49" charset="0"/>
                  <a:cs typeface="Consolas" panose="020B0609020204030204" pitchFamily="49" charset="0"/>
                </a:rPr>
                <a:t>   </a:t>
              </a:r>
              <a:r>
                <a:rPr lang="en-US" sz="1600" b="1" dirty="0">
                  <a:latin typeface="Courier New" panose="02070309020205020404" pitchFamily="49" charset="0"/>
                  <a:cs typeface="Courier New" panose="02070309020205020404" pitchFamily="49" charset="0"/>
                </a:rPr>
                <a:t>sub </a:t>
              </a:r>
              <a:r>
                <a:rPr lang="en-US" sz="1600" b="1" dirty="0" err="1">
                  <a:latin typeface="Courier New" panose="02070309020205020404" pitchFamily="49" charset="0"/>
                  <a:cs typeface="Courier New" panose="02070309020205020404" pitchFamily="49" charset="0"/>
                </a:rPr>
                <a:t>sp</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FP_OFF</a:t>
              </a:r>
            </a:p>
            <a:p>
              <a:pPr algn="ctr"/>
              <a:r>
                <a:rPr lang="en-US" sz="1600" b="1" dirty="0">
                  <a:latin typeface="Courier New" panose="02070309020205020404" pitchFamily="49" charset="0"/>
                  <a:cs typeface="Courier New" panose="02070309020205020404" pitchFamily="49" charset="0"/>
                </a:rPr>
                <a:t>  pop {r4,r5,fp,lr}</a:t>
              </a:r>
              <a:endParaRPr lang="en-US" sz="1600" dirty="0"/>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124323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18618" y="4537164"/>
              <a:ext cx="909576" cy="1477328"/>
            </a:xfrm>
            <a:prstGeom prst="rect">
              <a:avLst/>
            </a:prstGeom>
            <a:noFill/>
          </p:spPr>
          <p:txBody>
            <a:bodyPr wrap="square" rtlCol="0">
              <a:spAutoFit/>
            </a:bodyPr>
            <a:lstStyle/>
            <a:p>
              <a:r>
                <a:rPr lang="en-US" dirty="0"/>
                <a:t>no longer usable 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697583"/>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717265"/>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8490" y="4379862"/>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252858" y="4385519"/>
            <a:ext cx="2280212"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7577" y="4423372"/>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25742" y="4435674"/>
            <a:ext cx="2603403"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82604" y="1724265"/>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5" name="U-Turn Arrow 34">
            <a:extLst>
              <a:ext uri="{FF2B5EF4-FFF2-40B4-BE49-F238E27FC236}">
                <a16:creationId xmlns:a16="http://schemas.microsoft.com/office/drawing/2014/main" id="{B30757D7-F1FB-77CC-C598-7740F9D1022C}"/>
              </a:ext>
            </a:extLst>
          </p:cNvPr>
          <p:cNvSpPr/>
          <p:nvPr/>
        </p:nvSpPr>
        <p:spPr>
          <a:xfrm>
            <a:off x="1809662" y="735774"/>
            <a:ext cx="8475091" cy="49305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a:extLst>
              <a:ext uri="{FF2B5EF4-FFF2-40B4-BE49-F238E27FC236}">
                <a16:creationId xmlns:a16="http://schemas.microsoft.com/office/drawing/2014/main" id="{1410DEEF-23FE-C032-86F5-F2B49614AC9F}"/>
              </a:ext>
            </a:extLst>
          </p:cNvPr>
          <p:cNvGrpSpPr/>
          <p:nvPr/>
        </p:nvGrpSpPr>
        <p:grpSpPr>
          <a:xfrm>
            <a:off x="3102308" y="6002323"/>
            <a:ext cx="5538756" cy="826484"/>
            <a:chOff x="3102308" y="6002323"/>
            <a:chExt cx="5538756" cy="826484"/>
          </a:xfrm>
        </p:grpSpPr>
        <p:sp>
          <p:nvSpPr>
            <p:cNvPr id="3" name="TextBox 2">
              <a:extLst>
                <a:ext uri="{FF2B5EF4-FFF2-40B4-BE49-F238E27FC236}">
                  <a16:creationId xmlns:a16="http://schemas.microsoft.com/office/drawing/2014/main" id="{2140F810-59E9-F0BF-6F0E-A2D9BD5755C5}"/>
                </a:ext>
              </a:extLst>
            </p:cNvPr>
            <p:cNvSpPr txBox="1"/>
            <p:nvPr/>
          </p:nvSpPr>
          <p:spPr>
            <a:xfrm>
              <a:off x="4522597" y="6459475"/>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5591765" y="3512866"/>
              <a:ext cx="559841" cy="553875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94" name="TextBox 93">
            <a:extLst>
              <a:ext uri="{FF2B5EF4-FFF2-40B4-BE49-F238E27FC236}">
                <a16:creationId xmlns:a16="http://schemas.microsoft.com/office/drawing/2014/main" id="{56BF6781-D27B-16A9-8AF8-D2080290FECC}"/>
              </a:ext>
            </a:extLst>
          </p:cNvPr>
          <p:cNvSpPr txBox="1"/>
          <p:nvPr/>
        </p:nvSpPr>
        <p:spPr>
          <a:xfrm>
            <a:off x="9050472" y="6258388"/>
            <a:ext cx="2672526" cy="369332"/>
          </a:xfrm>
          <a:prstGeom prst="rect">
            <a:avLst/>
          </a:prstGeom>
          <a:noFill/>
        </p:spPr>
        <p:txBody>
          <a:bodyPr wrap="none" rtlCol="0">
            <a:spAutoFit/>
          </a:bodyPr>
          <a:lstStyle/>
          <a:p>
            <a:r>
              <a:rPr lang="en-US" dirty="0">
                <a:solidFill>
                  <a:srgbClr val="0070C0"/>
                </a:solidFill>
              </a:rPr>
              <a:t>Part of function epilogue</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P spid="35" grpId="0" animBg="1"/>
      <p:bldP spid="9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92480" y="59239"/>
            <a:ext cx="7785246" cy="509814"/>
          </a:xfrm>
        </p:spPr>
        <p:txBody>
          <a:bodyPr/>
          <a:lstStyle/>
          <a:p>
            <a:r>
              <a:rPr lang="en-US" sz="2800" dirty="0"/>
              <a:t>Setting FP_OFF: Distance from FP to SP</a:t>
            </a:r>
          </a:p>
        </p:txBody>
      </p:sp>
      <p:sp>
        <p:nvSpPr>
          <p:cNvPr id="30" name="Rectangle 29">
            <a:extLst>
              <a:ext uri="{FF2B5EF4-FFF2-40B4-BE49-F238E27FC236}">
                <a16:creationId xmlns:a16="http://schemas.microsoft.com/office/drawing/2014/main" id="{7579AE87-06F7-3C48-B7B8-59998F2B865B}"/>
              </a:ext>
            </a:extLst>
          </p:cNvPr>
          <p:cNvSpPr/>
          <p:nvPr/>
        </p:nvSpPr>
        <p:spPr>
          <a:xfrm>
            <a:off x="3996599" y="4177215"/>
            <a:ext cx="8081220" cy="1107996"/>
          </a:xfrm>
          <a:prstGeom prst="rect">
            <a:avLst/>
          </a:prstGeom>
          <a:solidFill>
            <a:schemeClr val="accent4">
              <a:lumMod val="20000"/>
              <a:lumOff val="80000"/>
            </a:schemeClr>
          </a:solidFill>
          <a:ln w="28575">
            <a:solidFill>
              <a:schemeClr val="accent5"/>
            </a:solidFill>
          </a:ln>
        </p:spPr>
        <p:txBody>
          <a:bodyPr wrap="square">
            <a:spAutoFit/>
          </a:bodyPr>
          <a:lstStyle/>
          <a:p>
            <a:r>
              <a:rPr lang="en-US" sz="2200" dirty="0">
                <a:solidFill>
                  <a:srgbClr val="2C895B"/>
                </a:solidFill>
                <a:latin typeface="Consolas" panose="020B0609020204030204" pitchFamily="49" charset="0"/>
                <a:cs typeface="Consolas" panose="020B0609020204030204" pitchFamily="49" charset="0"/>
              </a:rPr>
              <a:t>FP_OFF </a:t>
            </a:r>
            <a:r>
              <a:rPr lang="en-US" sz="2200" dirty="0">
                <a:solidFill>
                  <a:schemeClr val="tx2"/>
                </a:solidFill>
                <a:latin typeface="Consolas" panose="020B0609020204030204" pitchFamily="49" charset="0"/>
                <a:cs typeface="Consolas" panose="020B0609020204030204" pitchFamily="49" charset="0"/>
              </a:rPr>
              <a:t>= (#regs - 1)*4 // -1 is </a:t>
            </a:r>
            <a:r>
              <a:rPr lang="en-US" sz="2200" dirty="0" err="1">
                <a:solidFill>
                  <a:schemeClr val="tx2"/>
                </a:solidFill>
                <a:latin typeface="Consolas" panose="020B0609020204030204" pitchFamily="49" charset="0"/>
                <a:cs typeface="Consolas" panose="020B0609020204030204" pitchFamily="49" charset="0"/>
              </a:rPr>
              <a:t>lr</a:t>
            </a:r>
            <a:r>
              <a:rPr lang="en-US" sz="2200" dirty="0">
                <a:solidFill>
                  <a:schemeClr val="tx2"/>
                </a:solidFill>
                <a:latin typeface="Consolas" panose="020B0609020204030204" pitchFamily="49" charset="0"/>
                <a:cs typeface="Consolas" panose="020B0609020204030204" pitchFamily="49" charset="0"/>
              </a:rPr>
              <a:t> offset from </a:t>
            </a:r>
            <a:r>
              <a:rPr lang="en-US" sz="2200" dirty="0" err="1">
                <a:solidFill>
                  <a:schemeClr val="tx2"/>
                </a:solidFill>
                <a:latin typeface="Consolas" panose="020B0609020204030204" pitchFamily="49" charset="0"/>
                <a:cs typeface="Consolas" panose="020B0609020204030204" pitchFamily="49" charset="0"/>
              </a:rPr>
              <a:t>sp</a:t>
            </a:r>
            <a:endParaRPr lang="en-US" sz="2200" dirty="0">
              <a:solidFill>
                <a:schemeClr val="tx2"/>
              </a:solidFill>
              <a:latin typeface="Consolas" panose="020B0609020204030204" pitchFamily="49" charset="0"/>
              <a:cs typeface="Consolas" panose="020B0609020204030204" pitchFamily="49" charset="0"/>
            </a:endParaRPr>
          </a:p>
          <a:p>
            <a:endParaRPr lang="en-US" sz="2200" dirty="0">
              <a:solidFill>
                <a:schemeClr val="tx2"/>
              </a:solidFill>
              <a:latin typeface="Consolas" panose="020B0609020204030204" pitchFamily="49" charset="0"/>
              <a:cs typeface="Consolas" panose="020B0609020204030204" pitchFamily="49" charset="0"/>
            </a:endParaRPr>
          </a:p>
          <a:p>
            <a:r>
              <a:rPr lang="en-US" sz="2200" dirty="0">
                <a:solidFill>
                  <a:schemeClr val="tx2"/>
                </a:solidFill>
                <a:latin typeface="Consolas" panose="020B0609020204030204" pitchFamily="49" charset="0"/>
                <a:cs typeface="Consolas" panose="020B0609020204030204" pitchFamily="49" charset="0"/>
              </a:rPr>
              <a:t>Where # regs = #preserved + </a:t>
            </a:r>
            <a:r>
              <a:rPr lang="en-US" sz="2200" dirty="0" err="1">
                <a:solidFill>
                  <a:schemeClr val="tx2"/>
                </a:solidFill>
                <a:latin typeface="Consolas" panose="020B0609020204030204" pitchFamily="49" charset="0"/>
                <a:cs typeface="Consolas" panose="020B0609020204030204" pitchFamily="49" charset="0"/>
              </a:rPr>
              <a:t>lr</a:t>
            </a:r>
            <a:r>
              <a:rPr lang="en-US" sz="2200" dirty="0">
                <a:solidFill>
                  <a:schemeClr val="tx2"/>
                </a:solidFill>
                <a:latin typeface="Consolas" panose="020B0609020204030204" pitchFamily="49" charset="0"/>
                <a:cs typeface="Consolas" panose="020B0609020204030204" pitchFamily="49" charset="0"/>
              </a:rPr>
              <a:t> + </a:t>
            </a:r>
            <a:r>
              <a:rPr lang="en-US" sz="2200" dirty="0" err="1">
                <a:solidFill>
                  <a:schemeClr val="tx2"/>
                </a:solidFill>
                <a:latin typeface="Consolas" panose="020B0609020204030204" pitchFamily="49" charset="0"/>
                <a:cs typeface="Consolas" panose="020B0609020204030204" pitchFamily="49" charset="0"/>
              </a:rPr>
              <a:t>fp</a:t>
            </a:r>
            <a:endParaRPr lang="en-US" sz="22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036952" y="159418"/>
            <a:ext cx="4031407" cy="3998657"/>
            <a:chOff x="7410365" y="2143255"/>
            <a:chExt cx="4031407" cy="3998657"/>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8084580" y="5495581"/>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nvGraphicFramePr>
        <p:xfrm>
          <a:off x="460917" y="3537401"/>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2723134" cy="1108119"/>
            <a:chOff x="9538831" y="4730399"/>
            <a:chExt cx="2723134"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1924383"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923330"/>
            <a:chOff x="9544330" y="5761734"/>
            <a:chExt cx="3062644" cy="923330"/>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923330"/>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315200" y="1337084"/>
            <a:ext cx="1395967" cy="1897094"/>
            <a:chOff x="1382473" y="2732659"/>
            <a:chExt cx="1395967"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382473" y="3366627"/>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rot="16200000">
            <a:off x="10065631" y="2221151"/>
            <a:ext cx="934183" cy="307777"/>
          </a:xfrm>
          <a:prstGeom prst="rect">
            <a:avLst/>
          </a:prstGeom>
        </p:spPr>
        <p:txBody>
          <a:bodyPr wrap="square">
            <a:spAutoFit/>
          </a:bodyPr>
          <a:lstStyle/>
          <a:p>
            <a:r>
              <a:rPr lang="en-US" sz="1400" b="1" dirty="0">
                <a:solidFill>
                  <a:srgbClr val="FF0000"/>
                </a:solidFill>
                <a:latin typeface="Courier New" panose="02070309020205020404" pitchFamily="49" charset="0"/>
                <a:cs typeface="Courier New" panose="02070309020205020404" pitchFamily="49" charset="0"/>
              </a:rPr>
              <a:t>FP_OFF</a:t>
            </a:r>
            <a:endParaRPr lang="en-US" sz="1400" b="1" dirty="0">
              <a:solidFill>
                <a:schemeClr val="accent5"/>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5339849" y="5523420"/>
            <a:ext cx="4759370" cy="369332"/>
            <a:chOff x="8814285" y="6295338"/>
            <a:chExt cx="4759370" cy="369332"/>
          </a:xfrm>
        </p:grpSpPr>
        <p:sp>
          <p:nvSpPr>
            <p:cNvPr id="4" name="TextBox 3">
              <a:extLst>
                <a:ext uri="{FF2B5EF4-FFF2-40B4-BE49-F238E27FC236}">
                  <a16:creationId xmlns:a16="http://schemas.microsoft.com/office/drawing/2014/main" id="{6CFDBAD7-8FF9-0D43-93FF-BDD5ECE851D3}"/>
                </a:ext>
              </a:extLst>
            </p:cNvPr>
            <p:cNvSpPr txBox="1"/>
            <p:nvPr/>
          </p:nvSpPr>
          <p:spPr>
            <a:xfrm>
              <a:off x="8814285" y="6295338"/>
              <a:ext cx="4759370" cy="369332"/>
            </a:xfrm>
            <a:prstGeom prst="rect">
              <a:avLst/>
            </a:prstGeom>
            <a:noFill/>
            <a:ln w="38100">
              <a:solidFill>
                <a:srgbClr val="0070C0"/>
              </a:solidFill>
            </a:ln>
          </p:spPr>
          <p:txBody>
            <a:bodyPr wrap="square" rtlCol="0">
              <a:spAutoFit/>
            </a:bodyPr>
            <a:lstStyle/>
            <a:p>
              <a:pPr algn="r"/>
              <a:r>
                <a:rPr lang="en-US" dirty="0"/>
                <a:t>Means Caution, odd number of regs!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C74B868-31F2-DF4B-9140-B92F2469A2FF}"/>
              </a:ext>
            </a:extLst>
          </p:cNvPr>
          <p:cNvSpPr/>
          <p:nvPr/>
        </p:nvSpPr>
        <p:spPr bwMode="auto">
          <a:xfrm>
            <a:off x="988913" y="4543766"/>
            <a:ext cx="4168626"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FP_OFF, 4</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equ</a:t>
            </a:r>
            <a:r>
              <a:rPr lang="en-US" dirty="0">
                <a:solidFill>
                  <a:srgbClr val="7030A0"/>
                </a:solidFill>
                <a:latin typeface="Consolas" panose="020B0609020204030204" pitchFamily="49" charset="0"/>
                <a:cs typeface="Consolas" panose="020B0609020204030204" pitchFamily="49" charset="0"/>
              </a:rPr>
              <a:t>    BFSZ, 256</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solidFill>
                  <a:srgbClr val="7030A0"/>
                </a:solidFill>
                <a:latin typeface="Consolas" panose="020B0609020204030204" pitchFamily="49" charset="0"/>
                <a:cs typeface="Consolas" panose="020B0609020204030204" pitchFamily="49" charset="0"/>
              </a:rPr>
              <a:t>        sub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BFSZ</a:t>
            </a:r>
          </a:p>
        </p:txBody>
      </p:sp>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495674" y="796816"/>
            <a:ext cx="6092083" cy="3593286"/>
          </a:xfrm>
          <a:solidFill>
            <a:schemeClr val="accent4">
              <a:lumMod val="20000"/>
              <a:lumOff val="80000"/>
            </a:schemeClr>
          </a:solidFill>
          <a:ln>
            <a:solidFill>
              <a:schemeClr val="accent1"/>
            </a:solidFill>
          </a:ln>
        </p:spPr>
        <p:txBody>
          <a:bodyPr/>
          <a:lstStyle/>
          <a:p>
            <a:pPr marL="342900" indent="-342900">
              <a:buFont typeface="+mj-lt"/>
              <a:buAutoNum type="arabicPeriod"/>
            </a:pPr>
            <a:r>
              <a:rPr lang="en-US" sz="2000" dirty="0"/>
              <a:t>Calculate how much additional space is needed by local variables</a:t>
            </a:r>
          </a:p>
          <a:p>
            <a:pPr marL="342900" indent="-342900">
              <a:buFont typeface="+mj-lt"/>
              <a:buAutoNum type="arabicPeriod"/>
            </a:pPr>
            <a:r>
              <a:rPr lang="en-US" sz="2000" b="1" dirty="0">
                <a:solidFill>
                  <a:srgbClr val="0070C0"/>
                </a:solidFill>
              </a:rPr>
              <a:t>After the push, Subtract from the </a:t>
            </a:r>
            <a:r>
              <a:rPr lang="en-US" sz="2000" b="1" dirty="0" err="1">
                <a:solidFill>
                  <a:srgbClr val="0070C0"/>
                </a:solidFill>
              </a:rPr>
              <a:t>sp</a:t>
            </a:r>
            <a:r>
              <a:rPr lang="en-US" sz="2000" b="1" dirty="0">
                <a:solidFill>
                  <a:srgbClr val="0070C0"/>
                </a:solidFill>
              </a:rPr>
              <a:t> </a:t>
            </a:r>
            <a:r>
              <a:rPr lang="en-US" sz="2000" dirty="0">
                <a:solidFill>
                  <a:srgbClr val="0070C0"/>
                </a:solidFill>
              </a:rPr>
              <a:t>the required byte count </a:t>
            </a:r>
            <a:r>
              <a:rPr lang="en-US" sz="2000" dirty="0"/>
              <a:t>(+ padding - later slides)</a:t>
            </a:r>
          </a:p>
          <a:p>
            <a:pPr marL="457200" indent="-457200">
              <a:buFont typeface="+mj-lt"/>
              <a:buAutoNum type="arabicPeriod"/>
            </a:pPr>
            <a:r>
              <a:rPr lang="en-US" sz="2000" dirty="0">
                <a:solidFill>
                  <a:srgbClr val="0070C0"/>
                </a:solidFill>
              </a:rPr>
              <a:t>If the variable has an initial value specified: </a:t>
            </a:r>
            <a:r>
              <a:rPr lang="en-US" sz="2000" dirty="0">
                <a:solidFill>
                  <a:srgbClr val="C00000"/>
                </a:solidFill>
              </a:rPr>
              <a:t>add code to set the initial value</a:t>
            </a:r>
          </a:p>
          <a:p>
            <a:pPr marL="800100" lvl="1" indent="-457200">
              <a:buFont typeface="+mj-lt"/>
              <a:buAutoNum type="alphaLcParenR"/>
            </a:pPr>
            <a:r>
              <a:rPr lang="en-US" sz="1800" dirty="0">
                <a:solidFill>
                  <a:schemeClr val="tx2"/>
                </a:solidFill>
              </a:rPr>
              <a:t>mov and str are useful for initializing simple variables</a:t>
            </a:r>
          </a:p>
          <a:p>
            <a:pPr marL="800100" lvl="1" indent="-457200">
              <a:buFont typeface="+mj-lt"/>
              <a:buAutoNum type="alphaLcParenR"/>
            </a:pPr>
            <a:r>
              <a:rPr lang="en-US" sz="1800" dirty="0">
                <a:solidFill>
                  <a:schemeClr val="tx2"/>
                </a:solidFill>
              </a:rPr>
              <a:t>loops of mov and str for arrays</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7254225" cy="490375"/>
          </a:xfrm>
        </p:spPr>
        <p:txBody>
          <a:bodyPr/>
          <a:lstStyle/>
          <a:p>
            <a:r>
              <a:rPr lang="en-US" sz="2800" dirty="0"/>
              <a:t>Stack Creation Overview</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7254982" y="215050"/>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256</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8996" y="1865904"/>
            <a:ext cx="5034832" cy="4696261"/>
            <a:chOff x="2526165" y="3327561"/>
            <a:chExt cx="4053007" cy="3300286"/>
          </a:xfrm>
        </p:grpSpPr>
        <p:sp>
          <p:nvSpPr>
            <p:cNvPr id="64" name="Rectangle 63">
              <a:extLst>
                <a:ext uri="{FF2B5EF4-FFF2-40B4-BE49-F238E27FC236}">
                  <a16:creationId xmlns:a16="http://schemas.microsoft.com/office/drawing/2014/main" id="{191CCE08-4B8F-0B49-90AB-E3A560CCAF77}"/>
                </a:ext>
              </a:extLst>
            </p:cNvPr>
            <p:cNvSpPr/>
            <p:nvPr/>
          </p:nvSpPr>
          <p:spPr>
            <a:xfrm>
              <a:off x="2526165" y="3327561"/>
              <a:ext cx="3740354" cy="33002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535918" y="3341436"/>
              <a:ext cx="4043254" cy="3224187"/>
              <a:chOff x="1775682" y="3823100"/>
              <a:chExt cx="3843295" cy="2759338"/>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1775682" y="3823100"/>
                <a:ext cx="3843295" cy="2759338"/>
                <a:chOff x="7305240" y="2996836"/>
                <a:chExt cx="3843295" cy="2759338"/>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16083"/>
                  <a:chOff x="7569116" y="1911757"/>
                  <a:chExt cx="79652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51" name="TextBox 50">
                  <a:extLst>
                    <a:ext uri="{FF2B5EF4-FFF2-40B4-BE49-F238E27FC236}">
                      <a16:creationId xmlns:a16="http://schemas.microsoft.com/office/drawing/2014/main" id="{41C2F728-A372-5945-84B6-303065459FD4}"/>
                    </a:ext>
                  </a:extLst>
                </p:cNvPr>
                <p:cNvSpPr txBox="1"/>
                <p:nvPr/>
              </p:nvSpPr>
              <p:spPr>
                <a:xfrm>
                  <a:off x="7305240" y="2996836"/>
                  <a:ext cx="3749446" cy="351700"/>
                </a:xfrm>
                <a:prstGeom prst="rect">
                  <a:avLst/>
                </a:prstGeom>
                <a:noFill/>
              </p:spPr>
              <p:txBody>
                <a:bodyPr wrap="square" rtlCol="0">
                  <a:spAutoFit/>
                </a:bodyPr>
                <a:lstStyle/>
                <a:p>
                  <a:r>
                    <a:rPr lang="en-US" sz="1600" dirty="0">
                      <a:solidFill>
                        <a:srgbClr val="0070C0"/>
                      </a:solidFill>
                      <a:latin typeface="Consolas" panose="020B0609020204030204" pitchFamily="49" charset="0"/>
                      <a:cs typeface="Consolas" panose="020B0609020204030204" pitchFamily="49" charset="0"/>
                    </a:rPr>
                    <a:t>stack after allocating local space After 	sub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BFSZ</a:t>
                  </a: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426521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505400" y="3208240"/>
            <a:ext cx="1849864" cy="491272"/>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4182049"/>
            <a:ext cx="2118933" cy="2380118"/>
            <a:chOff x="2862685" y="4894692"/>
            <a:chExt cx="1705727" cy="1672622"/>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2"/>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4214" y="3597024"/>
            <a:ext cx="373111" cy="2518445"/>
            <a:chOff x="5016811" y="4506288"/>
            <a:chExt cx="300352" cy="1769831"/>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6811" y="4566406"/>
              <a:ext cx="0" cy="1709713"/>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73901" y="5077016"/>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grpSp>
        <p:nvGrpSpPr>
          <p:cNvPr id="70" name="Group 69">
            <a:extLst>
              <a:ext uri="{FF2B5EF4-FFF2-40B4-BE49-F238E27FC236}">
                <a16:creationId xmlns:a16="http://schemas.microsoft.com/office/drawing/2014/main" id="{8D55ED5D-4F8B-AA42-A48A-8FD7F1E15AC2}"/>
              </a:ext>
            </a:extLst>
          </p:cNvPr>
          <p:cNvGrpSpPr/>
          <p:nvPr/>
        </p:nvGrpSpPr>
        <p:grpSpPr>
          <a:xfrm>
            <a:off x="4949491" y="5751031"/>
            <a:ext cx="1592159" cy="923330"/>
            <a:chOff x="15522534" y="395395"/>
            <a:chExt cx="1592159" cy="923330"/>
          </a:xfrm>
        </p:grpSpPr>
        <p:sp>
          <p:nvSpPr>
            <p:cNvPr id="71" name="TextBox 70">
              <a:extLst>
                <a:ext uri="{FF2B5EF4-FFF2-40B4-BE49-F238E27FC236}">
                  <a16:creationId xmlns:a16="http://schemas.microsoft.com/office/drawing/2014/main" id="{6264EBB6-7B2B-A449-AD67-E350EA77C404}"/>
                </a:ext>
              </a:extLst>
            </p:cNvPr>
            <p:cNvSpPr txBox="1"/>
            <p:nvPr/>
          </p:nvSpPr>
          <p:spPr>
            <a:xfrm>
              <a:off x="15903027" y="395395"/>
              <a:ext cx="1211666"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allocate space for </a:t>
              </a:r>
              <a:r>
                <a:rPr lang="en-US" dirty="0" err="1"/>
                <a:t>buf</a:t>
              </a:r>
              <a:r>
                <a:rPr lang="en-US" dirty="0"/>
                <a:t>[256]</a:t>
              </a:r>
            </a:p>
          </p:txBody>
        </p:sp>
        <p:sp>
          <p:nvSpPr>
            <p:cNvPr id="72" name="Left Arrow 71">
              <a:extLst>
                <a:ext uri="{FF2B5EF4-FFF2-40B4-BE49-F238E27FC236}">
                  <a16:creationId xmlns:a16="http://schemas.microsoft.com/office/drawing/2014/main" id="{0B75B075-877B-9245-8487-12B3B74E42CF}"/>
                </a:ext>
              </a:extLst>
            </p:cNvPr>
            <p:cNvSpPr/>
            <p:nvPr/>
          </p:nvSpPr>
          <p:spPr>
            <a:xfrm>
              <a:off x="15522534" y="97330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FB48428-AC21-0E42-BF9F-9C101486A271}"/>
              </a:ext>
            </a:extLst>
          </p:cNvPr>
          <p:cNvGrpSpPr/>
          <p:nvPr/>
        </p:nvGrpSpPr>
        <p:grpSpPr>
          <a:xfrm>
            <a:off x="571775" y="5791364"/>
            <a:ext cx="1665230" cy="923331"/>
            <a:chOff x="8020799" y="5646981"/>
            <a:chExt cx="1665230" cy="923331"/>
          </a:xfrm>
        </p:grpSpPr>
        <p:sp>
          <p:nvSpPr>
            <p:cNvPr id="58" name="TextBox 57">
              <a:extLst>
                <a:ext uri="{FF2B5EF4-FFF2-40B4-BE49-F238E27FC236}">
                  <a16:creationId xmlns:a16="http://schemas.microsoft.com/office/drawing/2014/main" id="{0FAA48EF-CFB7-E243-B79C-1764D2E279D4}"/>
                </a:ext>
              </a:extLst>
            </p:cNvPr>
            <p:cNvSpPr txBox="1"/>
            <p:nvPr/>
          </p:nvSpPr>
          <p:spPr>
            <a:xfrm>
              <a:off x="8020799" y="5646982"/>
              <a:ext cx="1375960"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Extended</a:t>
              </a:r>
              <a:endParaRPr lang="en-US" dirty="0"/>
            </a:p>
          </p:txBody>
        </p:sp>
        <p:sp>
          <p:nvSpPr>
            <p:cNvPr id="65" name="Right Brace 64">
              <a:extLst>
                <a:ext uri="{FF2B5EF4-FFF2-40B4-BE49-F238E27FC236}">
                  <a16:creationId xmlns:a16="http://schemas.microsoft.com/office/drawing/2014/main" id="{D6559852-F112-3440-8441-43AAD89C2EF4}"/>
                </a:ext>
              </a:extLst>
            </p:cNvPr>
            <p:cNvSpPr/>
            <p:nvPr/>
          </p:nvSpPr>
          <p:spPr>
            <a:xfrm rot="10800000">
              <a:off x="9402722" y="5646981"/>
              <a:ext cx="283307" cy="7444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5089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p" animBg="1"/>
      <p:bldP spid="4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Why is there a </a:t>
            </a:r>
            <a:r>
              <a:rPr lang="en-US" sz="2800" dirty="0">
                <a:solidFill>
                  <a:srgbClr val="2C895B"/>
                </a:solidFill>
                <a:latin typeface="Consolas" panose="020B0609020204030204" pitchFamily="49" charset="0"/>
                <a:cs typeface="Consolas" panose="020B0609020204030204" pitchFamily="49" charset="0"/>
              </a:rPr>
              <a:t>sub, </a:t>
            </a:r>
            <a:r>
              <a:rPr lang="en-US" sz="2800" dirty="0" err="1">
                <a:solidFill>
                  <a:srgbClr val="2C895B"/>
                </a:solidFill>
                <a:latin typeface="Consolas" panose="020B0609020204030204" pitchFamily="49" charset="0"/>
                <a:cs typeface="Consolas" panose="020B0609020204030204" pitchFamily="49" charset="0"/>
              </a:rPr>
              <a:t>fp</a:t>
            </a:r>
            <a:r>
              <a:rPr lang="en-US" sz="2800" dirty="0">
                <a:solidFill>
                  <a:srgbClr val="2C895B"/>
                </a:solidFill>
                <a:latin typeface="Consolas" panose="020B0609020204030204" pitchFamily="49" charset="0"/>
                <a:cs typeface="Consolas" panose="020B0609020204030204" pitchFamily="49" charset="0"/>
              </a:rPr>
              <a:t>, FP_OFF ?</a:t>
            </a:r>
            <a:endParaRPr lang="en-US" sz="2800" dirty="0"/>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344949" y="3946825"/>
            <a:ext cx="5696927" cy="2581332"/>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As you will see, </a:t>
            </a:r>
            <a:r>
              <a:rPr lang="en-US" sz="2000" dirty="0">
                <a:solidFill>
                  <a:srgbClr val="2C895B"/>
                </a:solidFill>
                <a:cs typeface="Courier New" panose="02070309020205020404" pitchFamily="49" charset="0"/>
              </a:rPr>
              <a:t>we will move the </a:t>
            </a:r>
            <a:r>
              <a:rPr lang="en-US" sz="2000" dirty="0" err="1">
                <a:solidFill>
                  <a:srgbClr val="2C895B"/>
                </a:solidFill>
                <a:cs typeface="Courier New" panose="02070309020205020404" pitchFamily="49" charset="0"/>
              </a:rPr>
              <a:t>sp</a:t>
            </a:r>
            <a:r>
              <a:rPr lang="en-US" sz="2000" dirty="0">
                <a:solidFill>
                  <a:srgbClr val="2C895B"/>
                </a:solidFill>
                <a:cs typeface="Courier New" panose="02070309020205020404" pitchFamily="49" charset="0"/>
              </a:rPr>
              <a:t> to allocate space on the stack for local variables and parameters</a:t>
            </a:r>
            <a:r>
              <a:rPr lang="en-US" sz="2000" dirty="0">
                <a:solidFill>
                  <a:schemeClr val="tx2"/>
                </a:solidFill>
                <a:cs typeface="Courier New" panose="02070309020205020404" pitchFamily="49" charset="0"/>
              </a:rPr>
              <a:t>, so for the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r>
              <a:rPr lang="en-US" sz="2200" dirty="0" err="1">
                <a:solidFill>
                  <a:srgbClr val="F3753F"/>
                </a:solidFill>
                <a:latin typeface="Consolas" panose="020B0609020204030204" pitchFamily="49" charset="0"/>
                <a:cs typeface="Consolas" panose="020B0609020204030204" pitchFamily="49" charset="0"/>
              </a:rPr>
              <a:t>sp</a:t>
            </a:r>
            <a:r>
              <a:rPr lang="en-US" sz="2200" dirty="0">
                <a:solidFill>
                  <a:schemeClr val="tx2"/>
                </a:solidFill>
                <a:cs typeface="Courier New" panose="02070309020205020404" pitchFamily="49" charset="0"/>
              </a:rPr>
              <a:t> must point at the last saved preserved register put on the stack bay the save register operation: the </a:t>
            </a:r>
            <a:r>
              <a:rPr lang="en-US" sz="2200" dirty="0">
                <a:solidFill>
                  <a:srgbClr val="F3753F"/>
                </a:solidFill>
                <a:latin typeface="Consolas" panose="020B0609020204030204" pitchFamily="49" charset="0"/>
                <a:cs typeface="Consolas" panose="020B0609020204030204" pitchFamily="49" charset="0"/>
              </a:rPr>
              <a:t>push</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24778" y="9013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68425" y="3053721"/>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13" name="Group 12">
            <a:extLst>
              <a:ext uri="{FF2B5EF4-FFF2-40B4-BE49-F238E27FC236}">
                <a16:creationId xmlns:a16="http://schemas.microsoft.com/office/drawing/2014/main" id="{E37A3D0D-4C47-1C16-76C7-14DEF496DC36}"/>
              </a:ext>
            </a:extLst>
          </p:cNvPr>
          <p:cNvGrpSpPr/>
          <p:nvPr/>
        </p:nvGrpSpPr>
        <p:grpSpPr>
          <a:xfrm>
            <a:off x="6767088" y="74631"/>
            <a:ext cx="5079963" cy="6580169"/>
            <a:chOff x="6563888" y="74631"/>
            <a:chExt cx="5079963" cy="6580169"/>
          </a:xfrm>
        </p:grpSpPr>
        <p:sp>
          <p:nvSpPr>
            <p:cNvPr id="17" name="Rounded Rectangle 16">
              <a:extLst>
                <a:ext uri="{FF2B5EF4-FFF2-40B4-BE49-F238E27FC236}">
                  <a16:creationId xmlns:a16="http://schemas.microsoft.com/office/drawing/2014/main" id="{98156024-57FB-284A-A0BA-349848D6AF19}"/>
                </a:ext>
              </a:extLst>
            </p:cNvPr>
            <p:cNvSpPr/>
            <p:nvPr/>
          </p:nvSpPr>
          <p:spPr bwMode="auto">
            <a:xfrm>
              <a:off x="6835074" y="2900242"/>
              <a:ext cx="4226858"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FRMSZ,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FRMSZ</a:t>
              </a:r>
              <a:endParaRPr lang="en-US" sz="1600" dirty="0">
                <a:latin typeface="Consolas" panose="020B0609020204030204" pitchFamily="49" charset="0"/>
                <a:cs typeface="Consolas" panose="020B0609020204030204" pitchFamily="49" charset="0"/>
              </a:endParaRP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594341" y="74631"/>
              <a:ext cx="4658642" cy="2777082"/>
              <a:chOff x="8100004" y="353590"/>
              <a:chExt cx="4658642"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149692" y="385947"/>
                <a:ext cx="4608954" cy="369332"/>
              </a:xfrm>
              <a:prstGeom prst="rect">
                <a:avLst/>
              </a:prstGeom>
              <a:noFill/>
            </p:spPr>
            <p:txBody>
              <a:bodyPr wrap="none" rtlCol="0">
                <a:spAutoFit/>
              </a:bodyPr>
              <a:lstStyle/>
              <a:p>
                <a:pPr algn="ctr"/>
                <a:r>
                  <a:rPr lang="en-US" b="1" dirty="0">
                    <a:solidFill>
                      <a:srgbClr val="0070C0"/>
                    </a:solidFill>
                  </a:rPr>
                  <a:t>So we can 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6563888" y="5684059"/>
              <a:ext cx="5079963" cy="970741"/>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cs typeface="Courier New" panose="02070309020205020404" pitchFamily="49" charset="0"/>
                </a:rPr>
                <a:t>force the </a:t>
              </a:r>
              <a:r>
                <a:rPr lang="en-US" sz="1800" b="1" dirty="0" err="1">
                  <a:solidFill>
                    <a:srgbClr val="0070C0"/>
                  </a:solidFill>
                  <a:latin typeface="Courier New" panose="02070309020205020404" pitchFamily="49" charset="0"/>
                  <a:cs typeface="Courier New" panose="02070309020205020404" pitchFamily="49" charset="0"/>
                </a:rPr>
                <a:t>sp</a:t>
              </a:r>
              <a:r>
                <a:rPr lang="en-US" sz="1800" dirty="0">
                  <a:solidFill>
                    <a:srgbClr val="FF0000"/>
                  </a:solidFill>
                  <a:cs typeface="Courier New" panose="02070309020205020404" pitchFamily="49" charset="0"/>
                </a:rPr>
                <a:t> </a:t>
              </a:r>
              <a:r>
                <a:rPr lang="en-US" sz="1800" dirty="0">
                  <a:solidFill>
                    <a:srgbClr val="0070C0"/>
                  </a:solidFill>
                  <a:cs typeface="Courier New" panose="02070309020205020404" pitchFamily="49" charset="0"/>
                </a:rPr>
                <a:t>(using the </a:t>
              </a:r>
              <a:r>
                <a:rPr lang="en-US" sz="1800" b="1" dirty="0" err="1">
                  <a:solidFill>
                    <a:srgbClr val="0070C0"/>
                  </a:solidFill>
                  <a:latin typeface="Courier New" panose="02070309020205020404" pitchFamily="49" charset="0"/>
                  <a:cs typeface="Courier New" panose="02070309020205020404" pitchFamily="49" charset="0"/>
                </a:rPr>
                <a:t>fp</a:t>
              </a:r>
              <a:r>
                <a:rPr lang="en-US" sz="1800" dirty="0">
                  <a:solidFill>
                    <a:srgbClr val="0070C0"/>
                  </a:solidFill>
                  <a:cs typeface="Courier New" panose="02070309020205020404" pitchFamily="49" charset="0"/>
                </a:rPr>
                <a:t>)</a:t>
              </a:r>
              <a:r>
                <a:rPr lang="en-US" sz="1800" dirty="0">
                  <a:solidFill>
                    <a:srgbClr val="FF0000"/>
                  </a:solidFill>
                  <a:cs typeface="Courier New" panose="02070309020205020404" pitchFamily="49" charset="0"/>
                </a:rPr>
                <a:t> to contain the same address it had after the push operation </a:t>
              </a:r>
              <a:r>
                <a:rPr lang="en-US" sz="1800" dirty="0">
                  <a:solidFill>
                    <a:srgbClr val="0070C0"/>
                  </a:solidFill>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sub </a:t>
              </a:r>
              <a:r>
                <a:rPr lang="en-US" sz="1800" b="1" dirty="0" err="1">
                  <a:solidFill>
                    <a:srgbClr val="0070C0"/>
                  </a:solidFill>
                  <a:latin typeface="Courier New" panose="02070309020205020404" pitchFamily="49" charset="0"/>
                  <a:cs typeface="Courier New" panose="02070309020205020404" pitchFamily="49" charset="0"/>
                </a:rPr>
                <a:t>sp</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fp</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a:solidFill>
                    <a:srgbClr val="F37440"/>
                  </a:solidFill>
                  <a:latin typeface="Courier New" panose="02070309020205020404" pitchFamily="49" charset="0"/>
                  <a:cs typeface="Courier New" panose="02070309020205020404" pitchFamily="49" charset="0"/>
                </a:rPr>
                <a:t>FP_OFF</a:t>
              </a:r>
            </a:p>
          </p:txBody>
        </p:sp>
        <p:sp>
          <p:nvSpPr>
            <p:cNvPr id="12" name="Right Arrow 11">
              <a:extLst>
                <a:ext uri="{FF2B5EF4-FFF2-40B4-BE49-F238E27FC236}">
                  <a16:creationId xmlns:a16="http://schemas.microsoft.com/office/drawing/2014/main" id="{739F6961-5A64-6049-13DC-0B6B6DD2BBE8}"/>
                </a:ext>
              </a:extLst>
            </p:cNvPr>
            <p:cNvSpPr/>
            <p:nvPr/>
          </p:nvSpPr>
          <p:spPr>
            <a:xfrm>
              <a:off x="6563888" y="3702457"/>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ight Arrow 110">
              <a:extLst>
                <a:ext uri="{FF2B5EF4-FFF2-40B4-BE49-F238E27FC236}">
                  <a16:creationId xmlns:a16="http://schemas.microsoft.com/office/drawing/2014/main" id="{86B6B03D-D017-3373-392A-AEA6CCE58E69}"/>
                </a:ext>
              </a:extLst>
            </p:cNvPr>
            <p:cNvSpPr/>
            <p:nvPr/>
          </p:nvSpPr>
          <p:spPr>
            <a:xfrm>
              <a:off x="6563888" y="448253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112858" y="536559"/>
            <a:ext cx="4588048" cy="5947368"/>
          </a:xfrm>
          <a:solidFill>
            <a:schemeClr val="accent4">
              <a:lumMod val="20000"/>
              <a:lumOff val="80000"/>
            </a:schemeClr>
          </a:solidFill>
          <a:ln w="25400">
            <a:solidFill>
              <a:schemeClr val="accent1"/>
            </a:solidFill>
          </a:ln>
        </p:spPr>
        <p:txBody>
          <a:bodyPr/>
          <a:lstStyle/>
          <a:p>
            <a:r>
              <a:rPr lang="en-US" sz="2000" b="1" dirty="0">
                <a:solidFill>
                  <a:schemeClr val="tx2"/>
                </a:solidFill>
              </a:rPr>
              <a:t>Function prologue </a:t>
            </a:r>
            <a:r>
              <a:rPr lang="en-US" sz="2000" dirty="0">
                <a:solidFill>
                  <a:schemeClr val="tx2"/>
                </a:solidFill>
              </a:rPr>
              <a:t>creates stack frame </a:t>
            </a:r>
          </a:p>
          <a:p>
            <a:pPr marL="811212" lvl="1" indent="-457200">
              <a:buFont typeface="+mj-lt"/>
              <a:buAutoNum type="arabicPeriod"/>
            </a:pPr>
            <a:r>
              <a:rPr lang="en-US" sz="2000" dirty="0">
                <a:solidFill>
                  <a:schemeClr val="tx2"/>
                </a:solidFill>
              </a:rPr>
              <a:t>push/save registers (</a:t>
            </a:r>
            <a:r>
              <a:rPr lang="en-US" sz="2000" b="1" dirty="0" err="1">
                <a:solidFill>
                  <a:schemeClr val="tx2"/>
                </a:solidFill>
                <a:latin typeface="Courier New" panose="02070309020205020404" pitchFamily="49" charset="0"/>
                <a:cs typeface="Courier New" panose="02070309020205020404" pitchFamily="49" charset="0"/>
              </a:rPr>
              <a:t>lr</a:t>
            </a:r>
            <a:r>
              <a:rPr lang="en-US" sz="2000" dirty="0">
                <a:solidFill>
                  <a:schemeClr val="tx2"/>
                </a:solidFill>
              </a:rPr>
              <a:t> &amp; </a:t>
            </a:r>
            <a:r>
              <a:rPr lang="en-US" sz="2000" b="1" dirty="0" err="1">
                <a:solidFill>
                  <a:schemeClr val="tx2"/>
                </a:solidFill>
                <a:latin typeface="Courier New" panose="02070309020205020404" pitchFamily="49" charset="0"/>
                <a:cs typeface="Courier New" panose="02070309020205020404" pitchFamily="49" charset="0"/>
              </a:rPr>
              <a:t>fp</a:t>
            </a:r>
            <a:r>
              <a:rPr lang="en-US" sz="2000" dirty="0">
                <a:solidFill>
                  <a:schemeClr val="tx2"/>
                </a:solidFill>
              </a:rPr>
              <a:t> minimum) on stack</a:t>
            </a:r>
          </a:p>
          <a:p>
            <a:pPr marL="811212" lvl="1" indent="-457200">
              <a:buFont typeface="+mj-lt"/>
              <a:buAutoNum type="arabicPeriod"/>
            </a:pPr>
            <a:r>
              <a:rPr lang="en-US" sz="2000" dirty="0">
                <a:solidFill>
                  <a:schemeClr val="tx2"/>
                </a:solidFill>
              </a:rPr>
              <a:t>set </a:t>
            </a:r>
            <a:r>
              <a:rPr lang="en-US" sz="2000" b="1" dirty="0" err="1">
                <a:solidFill>
                  <a:schemeClr val="tx2"/>
                </a:solidFill>
                <a:latin typeface="Courier New" panose="02070309020205020404" pitchFamily="49" charset="0"/>
                <a:cs typeface="Courier New" panose="02070309020205020404" pitchFamily="49" charset="0"/>
              </a:rPr>
              <a:t>fp</a:t>
            </a:r>
            <a:r>
              <a:rPr lang="en-US" sz="2000" b="1" dirty="0">
                <a:solidFill>
                  <a:schemeClr val="tx2"/>
                </a:solidFill>
                <a:latin typeface="Courier New" panose="02070309020205020404" pitchFamily="49" charset="0"/>
                <a:cs typeface="Courier New" panose="02070309020205020404" pitchFamily="49" charset="0"/>
              </a:rPr>
              <a:t> (add </a:t>
            </a:r>
            <a:r>
              <a:rPr lang="en-US" sz="2000" b="1" dirty="0" err="1">
                <a:solidFill>
                  <a:schemeClr val="tx2"/>
                </a:solidFill>
                <a:latin typeface="Courier New" panose="02070309020205020404" pitchFamily="49" charset="0"/>
                <a:cs typeface="Courier New" panose="02070309020205020404" pitchFamily="49" charset="0"/>
              </a:rPr>
              <a:t>fp</a:t>
            </a:r>
            <a:r>
              <a:rPr lang="en-US" sz="2000" b="1" dirty="0">
                <a:solidFill>
                  <a:schemeClr val="tx2"/>
                </a:solidFill>
                <a:latin typeface="Courier New" panose="02070309020205020404" pitchFamily="49" charset="0"/>
                <a:cs typeface="Courier New" panose="02070309020205020404" pitchFamily="49" charset="0"/>
              </a:rPr>
              <a:t>, …) </a:t>
            </a:r>
            <a:r>
              <a:rPr lang="en-US" sz="2000" dirty="0">
                <a:solidFill>
                  <a:schemeClr val="tx2"/>
                </a:solidFill>
                <a:cs typeface="Courier New" panose="02070309020205020404" pitchFamily="49" charset="0"/>
              </a:rPr>
              <a:t>to point at the saved </a:t>
            </a:r>
            <a:r>
              <a:rPr lang="en-US" sz="2000" dirty="0" err="1">
                <a:solidFill>
                  <a:schemeClr val="tx2"/>
                </a:solidFill>
                <a:cs typeface="Courier New" panose="02070309020205020404" pitchFamily="49" charset="0"/>
              </a:rPr>
              <a:t>lr</a:t>
            </a:r>
            <a:r>
              <a:rPr lang="en-US" sz="2000" dirty="0">
                <a:solidFill>
                  <a:schemeClr val="tx2"/>
                </a:solidFill>
                <a:cs typeface="Courier New" panose="02070309020205020404" pitchFamily="49" charset="0"/>
              </a:rPr>
              <a:t> as required for use by this function (later)</a:t>
            </a:r>
            <a:endParaRPr lang="en-US" sz="2000" dirty="0">
              <a:solidFill>
                <a:schemeClr val="tx2"/>
              </a:solidFill>
            </a:endParaRPr>
          </a:p>
          <a:p>
            <a:r>
              <a:rPr lang="en-US" sz="2000" b="1" dirty="0">
                <a:solidFill>
                  <a:schemeClr val="tx2"/>
                </a:solidFill>
              </a:rPr>
              <a:t>Function epilogue </a:t>
            </a:r>
            <a:r>
              <a:rPr lang="en-US" sz="2000" dirty="0">
                <a:solidFill>
                  <a:schemeClr val="tx2"/>
                </a:solidFill>
              </a:rPr>
              <a:t>removes stack frame</a:t>
            </a:r>
          </a:p>
          <a:p>
            <a:pPr marL="811212" lvl="1" indent="-457200">
              <a:buFont typeface="+mj-lt"/>
              <a:buAutoNum type="arabicPeriod"/>
            </a:pPr>
            <a:r>
              <a:rPr lang="en-US" sz="2000" dirty="0">
                <a:solidFill>
                  <a:schemeClr val="tx2"/>
                </a:solidFill>
              </a:rPr>
              <a:t>set </a:t>
            </a:r>
            <a:r>
              <a:rPr lang="en-US" sz="2000" b="1" dirty="0" err="1">
                <a:solidFill>
                  <a:schemeClr val="tx2"/>
                </a:solidFill>
                <a:latin typeface="Courier New" panose="02070309020205020404" pitchFamily="49" charset="0"/>
                <a:cs typeface="Courier New" panose="02070309020205020404" pitchFamily="49" charset="0"/>
              </a:rPr>
              <a:t>sp</a:t>
            </a:r>
            <a:r>
              <a:rPr lang="en-US" sz="2000" b="1" dirty="0">
                <a:solidFill>
                  <a:schemeClr val="tx2"/>
                </a:solidFill>
                <a:latin typeface="Courier New" panose="02070309020205020404" pitchFamily="49" charset="0"/>
                <a:cs typeface="Courier New" panose="02070309020205020404" pitchFamily="49" charset="0"/>
              </a:rPr>
              <a:t> </a:t>
            </a:r>
            <a:r>
              <a:rPr lang="en-US" sz="2000" dirty="0">
                <a:solidFill>
                  <a:schemeClr val="tx2"/>
                </a:solidFill>
                <a:cs typeface="Courier New" panose="02070309020205020404" pitchFamily="49" charset="0"/>
              </a:rPr>
              <a:t>to where it was at the push (</a:t>
            </a:r>
            <a:r>
              <a:rPr lang="en-US" sz="2000" dirty="0">
                <a:solidFill>
                  <a:srgbClr val="2C895B"/>
                </a:solidFill>
                <a:cs typeface="Courier New" panose="02070309020205020404" pitchFamily="49" charset="0"/>
              </a:rPr>
              <a:t>we may have </a:t>
            </a:r>
            <a:r>
              <a:rPr lang="en-US" sz="2000" b="1" dirty="0">
                <a:solidFill>
                  <a:srgbClr val="2C895B"/>
                </a:solidFill>
                <a:cs typeface="Courier New" panose="02070309020205020404" pitchFamily="49" charset="0"/>
              </a:rPr>
              <a:t>moved </a:t>
            </a:r>
            <a:r>
              <a:rPr lang="en-US" sz="2000" b="1" dirty="0" err="1">
                <a:solidFill>
                  <a:srgbClr val="2C895B"/>
                </a:solidFill>
                <a:cs typeface="Courier New" panose="02070309020205020404" pitchFamily="49" charset="0"/>
              </a:rPr>
              <a:t>sp</a:t>
            </a:r>
            <a:r>
              <a:rPr lang="en-US" sz="2000" b="1" dirty="0">
                <a:solidFill>
                  <a:srgbClr val="2C895B"/>
                </a:solidFill>
                <a:cs typeface="Courier New" panose="02070309020205020404" pitchFamily="49" charset="0"/>
              </a:rPr>
              <a:t> </a:t>
            </a:r>
            <a:r>
              <a:rPr lang="en-US" sz="2000" dirty="0">
                <a:solidFill>
                  <a:srgbClr val="2C895B"/>
                </a:solidFill>
                <a:cs typeface="Courier New" panose="02070309020205020404" pitchFamily="49" charset="0"/>
              </a:rPr>
              <a:t>to allocate space, later slides</a:t>
            </a:r>
            <a:r>
              <a:rPr lang="en-US" sz="2000" dirty="0">
                <a:solidFill>
                  <a:schemeClr val="tx2"/>
                </a:solidFill>
                <a:cs typeface="Courier New" panose="02070309020205020404" pitchFamily="49" charset="0"/>
              </a:rPr>
              <a:t>)</a:t>
            </a:r>
          </a:p>
          <a:p>
            <a:pPr marL="811212" lvl="1" indent="-457200">
              <a:buFont typeface="+mj-lt"/>
              <a:buAutoNum type="arabicPeriod"/>
            </a:pPr>
            <a:r>
              <a:rPr lang="en-US" sz="2000" dirty="0">
                <a:solidFill>
                  <a:schemeClr val="tx2"/>
                </a:solidFill>
              </a:rPr>
              <a:t>pop/restore registers (</a:t>
            </a:r>
            <a:r>
              <a:rPr lang="en-US" sz="2000" b="1" dirty="0" err="1">
                <a:solidFill>
                  <a:schemeClr val="tx2"/>
                </a:solidFill>
                <a:latin typeface="Courier New" panose="02070309020205020404" pitchFamily="49" charset="0"/>
                <a:cs typeface="Courier New" panose="02070309020205020404" pitchFamily="49" charset="0"/>
              </a:rPr>
              <a:t>lr</a:t>
            </a:r>
            <a:r>
              <a:rPr lang="en-US" sz="2000" dirty="0">
                <a:solidFill>
                  <a:schemeClr val="tx2"/>
                </a:solidFill>
              </a:rPr>
              <a:t> &amp; </a:t>
            </a:r>
            <a:r>
              <a:rPr lang="en-US" sz="2000" b="1" dirty="0" err="1">
                <a:solidFill>
                  <a:schemeClr val="tx2"/>
                </a:solidFill>
                <a:latin typeface="Courier New" panose="02070309020205020404" pitchFamily="49" charset="0"/>
                <a:cs typeface="Courier New" panose="02070309020205020404" pitchFamily="49" charset="0"/>
              </a:rPr>
              <a:t>fp</a:t>
            </a:r>
            <a:r>
              <a:rPr lang="en-US" sz="2000" dirty="0">
                <a:solidFill>
                  <a:schemeClr val="tx2"/>
                </a:solidFill>
              </a:rPr>
              <a:t> minimum) from stack</a:t>
            </a:r>
          </a:p>
          <a:p>
            <a:pPr marL="468312" indent="-457200"/>
            <a:r>
              <a:rPr lang="en-US" sz="2000" dirty="0">
                <a:solidFill>
                  <a:schemeClr val="tx2"/>
                </a:solidFill>
                <a:cs typeface="Courier New" panose="02070309020205020404" pitchFamily="49" charset="0"/>
              </a:rPr>
              <a:t>In this example </a:t>
            </a:r>
            <a:r>
              <a:rPr lang="en-US" sz="2000" dirty="0" err="1">
                <a:solidFill>
                  <a:schemeClr val="tx2"/>
                </a:solidFill>
                <a:cs typeface="Courier New" panose="02070309020205020404" pitchFamily="49" charset="0"/>
              </a:rPr>
              <a:t>fp</a:t>
            </a:r>
            <a:r>
              <a:rPr lang="en-US" sz="2000" dirty="0">
                <a:solidFill>
                  <a:schemeClr val="tx2"/>
                </a:solidFill>
                <a:cs typeface="Courier New" panose="02070309020205020404" pitchFamily="49" charset="0"/>
              </a:rPr>
              <a:t> is 4 bytes from </a:t>
            </a:r>
            <a:r>
              <a:rPr lang="en-US" sz="2000" dirty="0" err="1">
                <a:solidFill>
                  <a:schemeClr val="tx2"/>
                </a:solidFill>
                <a:cs typeface="Courier New" panose="02070309020205020404" pitchFamily="49" charset="0"/>
              </a:rPr>
              <a:t>sp</a:t>
            </a:r>
            <a:r>
              <a:rPr lang="en-US" sz="2000" dirty="0">
                <a:solidFill>
                  <a:schemeClr val="tx2"/>
                </a:solidFill>
                <a:cs typeface="Courier New" panose="02070309020205020404" pitchFamily="49" charset="0"/>
              </a:rPr>
              <a:t>, (FP_OFF) but this will vary…</a:t>
            </a:r>
            <a:endParaRPr lang="en-US" sz="2000" dirty="0">
              <a:solidFill>
                <a:schemeClr val="tx2"/>
              </a:solidFill>
            </a:endParaRP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152718" y="149701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246434" y="3236188"/>
            <a:ext cx="2975782" cy="923330"/>
            <a:chOff x="9610476" y="5108580"/>
            <a:chExt cx="2975782" cy="923330"/>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610476" y="5108739"/>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857524" y="6024186"/>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625293" y="3471197"/>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625293" y="4714659"/>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Restore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A1AE553-D10F-127B-2A53-44808502FEBF}"/>
              </a:ext>
            </a:extLst>
          </p:cNvPr>
          <p:cNvSpPr txBox="1"/>
          <p:nvPr/>
        </p:nvSpPr>
        <p:spPr>
          <a:xfrm>
            <a:off x="10892674" y="462069"/>
            <a:ext cx="1110302"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err="1">
                <a:solidFill>
                  <a:srgbClr val="0070C0"/>
                </a:solidFill>
              </a:rPr>
              <a:t>fp</a:t>
            </a:r>
            <a:r>
              <a:rPr lang="en-US" dirty="0">
                <a:solidFill>
                  <a:srgbClr val="0070C0"/>
                </a:solidFill>
              </a:rPr>
              <a:t> must point at saved </a:t>
            </a:r>
            <a:r>
              <a:rPr lang="en-US" dirty="0" err="1">
                <a:solidFill>
                  <a:srgbClr val="0070C0"/>
                </a:solidFill>
              </a:rPr>
              <a:t>lr</a:t>
            </a:r>
            <a:endParaRPr lang="en-US" dirty="0">
              <a:solidFill>
                <a:srgbClr val="0070C0"/>
              </a:solidFill>
            </a:endParaRPr>
          </a:p>
        </p:txBody>
      </p:sp>
    </p:spTree>
    <p:extLst>
      <p:ext uri="{BB962C8B-B14F-4D97-AF65-F5344CB8AC3E}">
        <p14:creationId xmlns:p14="http://schemas.microsoft.com/office/powerpoint/2010/main" val="10891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69" grpId="0"/>
      <p:bldP spid="4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933500" y="4633442"/>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25730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21003"/>
            <a:ext cx="11038021" cy="464764"/>
          </a:xfrm>
        </p:spPr>
        <p:txBody>
          <a:bodyPr/>
          <a:lstStyle/>
          <a:p>
            <a:r>
              <a:rPr lang="en-US" dirty="0"/>
              <a:t>C </a:t>
            </a:r>
            <a:r>
              <a:rPr lang="en-US" dirty="0" err="1"/>
              <a:t>fread</a:t>
            </a:r>
            <a:r>
              <a:rPr lang="en-US" dirty="0"/>
              <a:t>/</a:t>
            </a:r>
            <a:r>
              <a:rPr lang="en-US" dirty="0" err="1"/>
              <a:t>fwrite</a:t>
            </a:r>
            <a:r>
              <a:rPr lang="en-US" dirty="0"/>
              <a:t> Example - 1</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292495" y="518848"/>
            <a:ext cx="5739338" cy="590140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stdio.h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stdlib.h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errno.h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define BFSZ	8192 </a:t>
            </a:r>
            <a:r>
              <a:rPr lang="en-US" sz="1400" dirty="0">
                <a:solidFill>
                  <a:srgbClr val="00B050"/>
                </a:solidFill>
                <a:latin typeface="Consolas" panose="020B0609020204030204" pitchFamily="49" charset="0"/>
                <a:cs typeface="Consolas" panose="020B0609020204030204" pitchFamily="49" charset="0"/>
              </a:rPr>
              <a:t>/* size of read */</a:t>
            </a:r>
          </a:p>
          <a:p>
            <a:r>
              <a:rPr lang="en-US" sz="1400" dirty="0">
                <a:solidFill>
                  <a:schemeClr val="tx1">
                    <a:lumMod val="50000"/>
                  </a:schemeClr>
                </a:solidFill>
                <a:latin typeface="Consolas" panose="020B0609020204030204" pitchFamily="49" charset="0"/>
                <a:cs typeface="Consolas" panose="020B0609020204030204" pitchFamily="49" charset="0"/>
              </a:rPr>
              <a:t>int main(void) </a:t>
            </a:r>
          </a:p>
          <a:p>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char</a:t>
            </a:r>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fbuf</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BFSZ</a:t>
            </a:r>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dirty="0">
                <a:solidFill>
                  <a:schemeClr val="tx1">
                    <a:lumMod val="50000"/>
                  </a:schemeClr>
                </a:solidFill>
                <a:latin typeface="Consolas" panose="020B0609020204030204" pitchFamily="49" charset="0"/>
                <a:cs typeface="Consolas" panose="020B0609020204030204" pitchFamily="49" charset="0"/>
              </a:rPr>
              <a:t>  FILE *fin, *</a:t>
            </a:r>
            <a:r>
              <a:rPr lang="en-US" sz="1400" dirty="0" err="1">
                <a:solidFill>
                  <a:schemeClr val="tx1">
                    <a:lumMod val="50000"/>
                  </a:schemeClr>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66FF"/>
                </a:solidFill>
                <a:latin typeface="Consolas" panose="020B0609020204030204" pitchFamily="49" charset="0"/>
                <a:cs typeface="Consolas" panose="020B0609020204030204" pitchFamily="49" charset="0"/>
              </a:rPr>
              <a:t> </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readlen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bytes_copied</a:t>
            </a:r>
            <a:r>
              <a:rPr lang="en-US" sz="1400" dirty="0">
                <a:solidFill>
                  <a:schemeClr val="tx1">
                    <a:lumMod val="50000"/>
                  </a:schemeClr>
                </a:solidFill>
                <a:latin typeface="Consolas" panose="020B0609020204030204" pitchFamily="49" charset="0"/>
                <a:cs typeface="Consolas" panose="020B0609020204030204" pitchFamily="49" charset="0"/>
              </a:rPr>
              <a:t> = 0;</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retval</a:t>
            </a:r>
            <a:r>
              <a:rPr lang="en-US" sz="1400" dirty="0">
                <a:solidFill>
                  <a:schemeClr val="tx1">
                    <a:lumMod val="50000"/>
                  </a:schemeClr>
                </a:solidFill>
                <a:latin typeface="Consolas" panose="020B0609020204030204" pitchFamily="49" charset="0"/>
                <a:cs typeface="Consolas" panose="020B0609020204030204" pitchFamily="49" charset="0"/>
              </a:rPr>
              <a:t> = EXIT_SUCCESS;</a:t>
            </a:r>
          </a:p>
          <a:p>
            <a:endParaRPr lang="en-US" sz="1400" dirty="0">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chemeClr val="tx1">
                    <a:lumMod val="50000"/>
                  </a:schemeClr>
                </a:solidFill>
                <a:latin typeface="Consolas" panose="020B0609020204030204" pitchFamily="49" charset="0"/>
                <a:cs typeface="Consolas" panose="020B0609020204030204" pitchFamily="49" charset="0"/>
              </a:rPr>
              <a:t>argc</a:t>
            </a:r>
            <a:r>
              <a:rPr lang="en-US" sz="1400" dirty="0">
                <a:solidFill>
                  <a:schemeClr val="tx1">
                    <a:lumMod val="50000"/>
                  </a:schemeClr>
                </a:solidFill>
                <a:latin typeface="Consolas" panose="020B0609020204030204" pitchFamily="49" charset="0"/>
                <a:cs typeface="Consolas" panose="020B0609020204030204" pitchFamily="49" charset="0"/>
              </a:rPr>
              <a:t> != 3){</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"%s requires two </a:t>
            </a:r>
            <a:r>
              <a:rPr lang="en-US" sz="1400" dirty="0" err="1">
                <a:solidFill>
                  <a:schemeClr val="tx1">
                    <a:lumMod val="50000"/>
                  </a:schemeClr>
                </a:solidFill>
                <a:latin typeface="Consolas" panose="020B0609020204030204" pitchFamily="49" charset="0"/>
                <a:cs typeface="Consolas" panose="020B0609020204030204" pitchFamily="49" charset="0"/>
              </a:rPr>
              <a:t>args</a:t>
            </a:r>
            <a:r>
              <a:rPr lang="en-US" sz="1400" dirty="0">
                <a:solidFill>
                  <a:schemeClr val="tx1">
                    <a:lumMod val="50000"/>
                  </a:schemeClr>
                </a:solidFill>
                <a:latin typeface="Consolas" panose="020B0609020204030204" pitchFamily="49" charset="0"/>
                <a:cs typeface="Consolas" panose="020B0609020204030204" pitchFamily="49" charset="0"/>
              </a:rPr>
              <a:t>\n", </a:t>
            </a:r>
            <a:r>
              <a:rPr lang="en-US" sz="1400" dirty="0" err="1">
                <a:solidFill>
                  <a:schemeClr val="tx1">
                    <a:lumMod val="50000"/>
                  </a:schemeClr>
                </a:solidFill>
                <a:latin typeface="Consolas" panose="020B0609020204030204" pitchFamily="49" charset="0"/>
                <a:cs typeface="Consolas" panose="020B0609020204030204" pitchFamily="49" charset="0"/>
              </a:rPr>
              <a:t>argv</a:t>
            </a:r>
            <a:r>
              <a:rPr lang="en-US" sz="1400" dirty="0">
                <a:solidFill>
                  <a:schemeClr val="tx1">
                    <a:lumMod val="50000"/>
                  </a:schemeClr>
                </a:solidFill>
                <a:latin typeface="Consolas" panose="020B0609020204030204" pitchFamily="49" charset="0"/>
                <a:cs typeface="Consolas" panose="020B0609020204030204" pitchFamily="49" charset="0"/>
              </a:rPr>
              <a:t>[0]);</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i="1" dirty="0">
                <a:solidFill>
                  <a:schemeClr val="tx1">
                    <a:lumMod val="50000"/>
                  </a:schemeClr>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input file for read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[1]</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"r"</a:t>
            </a:r>
            <a:r>
              <a:rPr lang="en-US" sz="1400" dirty="0">
                <a:solidFill>
                  <a:schemeClr val="tx1">
                    <a:lumMod val="50000"/>
                  </a:schemeClr>
                </a:solidFill>
                <a:latin typeface="Consolas" panose="020B0609020204030204" pitchFamily="49" charset="0"/>
                <a:cs typeface="Consolas" panose="020B0609020204030204" pitchFamily="49" charset="0"/>
              </a:rPr>
              <a:t>)) == NULL) {</a:t>
            </a:r>
            <a:endParaRPr lang="en-US" sz="1400" i="1" dirty="0">
              <a:solidFill>
                <a:schemeClr val="tx1">
                  <a:lumMod val="50000"/>
                </a:schemeClr>
              </a:solidFill>
              <a:latin typeface="Consolas" panose="020B0609020204030204" pitchFamily="49" charset="0"/>
              <a:cs typeface="Consolas" panose="020B0609020204030204" pitchFamily="49" charset="0"/>
            </a:endParaRP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read failed\n");</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latin typeface="Consolas" panose="020B0609020204030204" pitchFamily="49" charset="0"/>
                <a:cs typeface="Consolas" panose="020B0609020204030204" pitchFamily="49" charset="0"/>
              </a:rPr>
              <a:t>  }</a:t>
            </a:r>
          </a:p>
          <a:p>
            <a:r>
              <a:rPr lang="en-US" sz="1400" i="1" dirty="0">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output file for write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rgbClr val="7030A0"/>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[2]</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"w</a:t>
            </a:r>
            <a:r>
              <a:rPr lang="en-US" sz="1400" dirty="0">
                <a:solidFill>
                  <a:schemeClr val="tx1">
                    <a:lumMod val="50000"/>
                  </a:schemeClr>
                </a:solidFill>
                <a:latin typeface="Consolas" panose="020B0609020204030204" pitchFamily="49" charset="0"/>
                <a:cs typeface="Consolas" panose="020B0609020204030204" pitchFamily="49" charset="0"/>
              </a:rPr>
              <a:t>") == NULL) {</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write failed\n");</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fclose</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8" name="Group 17">
            <a:extLst>
              <a:ext uri="{FF2B5EF4-FFF2-40B4-BE49-F238E27FC236}">
                <a16:creationId xmlns:a16="http://schemas.microsoft.com/office/drawing/2014/main" id="{101D5A35-4B53-2D48-A888-0EB55992BA0B}"/>
              </a:ext>
            </a:extLst>
          </p:cNvPr>
          <p:cNvGrpSpPr/>
          <p:nvPr/>
        </p:nvGrpSpPr>
        <p:grpSpPr>
          <a:xfrm>
            <a:off x="2943855" y="2294372"/>
            <a:ext cx="2045184" cy="646331"/>
            <a:chOff x="292495" y="3059445"/>
            <a:chExt cx="2045184" cy="646331"/>
          </a:xfrm>
        </p:grpSpPr>
        <p:sp>
          <p:nvSpPr>
            <p:cNvPr id="7" name="Left Brace 6">
              <a:extLst>
                <a:ext uri="{FF2B5EF4-FFF2-40B4-BE49-F238E27FC236}">
                  <a16:creationId xmlns:a16="http://schemas.microsoft.com/office/drawing/2014/main" id="{6080B038-9898-5D42-954B-CB45BD386E14}"/>
                </a:ext>
              </a:extLst>
            </p:cNvPr>
            <p:cNvSpPr/>
            <p:nvPr/>
          </p:nvSpPr>
          <p:spPr>
            <a:xfrm rot="10800000">
              <a:off x="292495" y="3241011"/>
              <a:ext cx="535497" cy="46476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5E9A2F15-4DA6-A147-87F0-F1FBAF2340BA}"/>
                </a:ext>
              </a:extLst>
            </p:cNvPr>
            <p:cNvSpPr txBox="1"/>
            <p:nvPr/>
          </p:nvSpPr>
          <p:spPr>
            <a:xfrm>
              <a:off x="740107" y="3059445"/>
              <a:ext cx="1597572" cy="646331"/>
            </a:xfrm>
            <a:prstGeom prst="rect">
              <a:avLst/>
            </a:prstGeom>
            <a:solidFill>
              <a:schemeClr val="bg1"/>
            </a:solidFill>
            <a:ln w="28575">
              <a:solidFill>
                <a:schemeClr val="accent1"/>
              </a:solidFill>
            </a:ln>
          </p:spPr>
          <p:txBody>
            <a:bodyPr wrap="square" rtlCol="0">
              <a:spAutoFit/>
            </a:bodyPr>
            <a:lstStyle/>
            <a:p>
              <a:r>
                <a:rPr lang="en-US" dirty="0">
                  <a:solidFill>
                    <a:srgbClr val="0070C0"/>
                  </a:solidFill>
                </a:rPr>
                <a:t>To handle </a:t>
              </a:r>
              <a:r>
                <a:rPr lang="en-US" dirty="0">
                  <a:solidFill>
                    <a:srgbClr val="FF0000"/>
                  </a:solidFill>
                </a:rPr>
                <a:t>bytes</a:t>
              </a:r>
              <a:r>
                <a:rPr lang="en-US" dirty="0">
                  <a:solidFill>
                    <a:srgbClr val="0070C0"/>
                  </a:solidFill>
                </a:rPr>
                <a:t> moved</a:t>
              </a:r>
            </a:p>
          </p:txBody>
        </p:sp>
      </p:grpSp>
      <p:sp>
        <p:nvSpPr>
          <p:cNvPr id="21" name="Rounded Rectangle 20">
            <a:extLst>
              <a:ext uri="{FF2B5EF4-FFF2-40B4-BE49-F238E27FC236}">
                <a16:creationId xmlns:a16="http://schemas.microsoft.com/office/drawing/2014/main" id="{F6D6A6A5-2387-1A42-8EE5-6D379C05B132}"/>
              </a:ext>
            </a:extLst>
          </p:cNvPr>
          <p:cNvSpPr/>
          <p:nvPr/>
        </p:nvSpPr>
        <p:spPr bwMode="auto">
          <a:xfrm>
            <a:off x="6130711" y="2637178"/>
            <a:ext cx="5591146" cy="1583643"/>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 ls –ls ZZZ</a:t>
            </a:r>
          </a:p>
          <a:p>
            <a:r>
              <a:rPr lang="en-US" sz="1400" dirty="0">
                <a:solidFill>
                  <a:schemeClr val="tx1">
                    <a:lumMod val="50000"/>
                  </a:schemeClr>
                </a:solidFill>
                <a:latin typeface="Consolas" panose="020B0609020204030204" pitchFamily="49" charset="0"/>
                <a:cs typeface="Consolas" panose="020B0609020204030204" pitchFamily="49" charset="0"/>
              </a:rPr>
              <a:t>ls: ZZZ: No such file or directory</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a.out</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bytes copied: 1122</a:t>
            </a:r>
          </a:p>
          <a:p>
            <a:r>
              <a:rPr lang="en-US" sz="1400" dirty="0">
                <a:solidFill>
                  <a:schemeClr val="tx1">
                    <a:lumMod val="50000"/>
                  </a:schemeClr>
                </a:solidFill>
                <a:latin typeface="Consolas" panose="020B0609020204030204" pitchFamily="49" charset="0"/>
                <a:cs typeface="Consolas" panose="020B0609020204030204" pitchFamily="49" charset="0"/>
              </a:rPr>
              <a:t>% ls -ls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08:51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08:49 </a:t>
            </a:r>
            <a:r>
              <a:rPr lang="en-US" sz="1400" dirty="0" err="1">
                <a:solidFill>
                  <a:schemeClr val="tx1">
                    <a:lumMod val="50000"/>
                  </a:schemeClr>
                </a:solidFill>
                <a:latin typeface="Consolas" panose="020B0609020204030204" pitchFamily="49" charset="0"/>
                <a:cs typeface="Consolas" panose="020B0609020204030204" pitchFamily="49" charset="0"/>
              </a:rPr>
              <a:t>cp.</a:t>
            </a:r>
            <a:r>
              <a:rPr lang="en-US" sz="1400" dirty="0" err="1">
                <a:latin typeface="Consolas" panose="020B0609020204030204" pitchFamily="49" charset="0"/>
                <a:cs typeface="Consolas" panose="020B0609020204030204" pitchFamily="49" charset="0"/>
              </a:rPr>
              <a:t>c</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050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66916</TotalTime>
  <Words>14858</Words>
  <Application>Microsoft Macintosh PowerPoint</Application>
  <PresentationFormat>Widescreen</PresentationFormat>
  <Paragraphs>3402</Paragraphs>
  <Slides>103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103</vt:i4>
      </vt:variant>
    </vt:vector>
  </HeadingPairs>
  <TitlesOfParts>
    <vt:vector size="113" baseType="lpstr">
      <vt:lpstr>Arial</vt:lpstr>
      <vt:lpstr>Arial Regular</vt:lpstr>
      <vt:lpstr>Calibri</vt:lpstr>
      <vt:lpstr>Consolas</vt:lpstr>
      <vt:lpstr>Courier</vt:lpstr>
      <vt:lpstr>Courier New</vt:lpstr>
      <vt:lpstr>Menlo</vt:lpstr>
      <vt:lpstr>Source Sans Pro</vt:lpstr>
      <vt:lpstr>Times New Roman</vt:lpstr>
      <vt:lpstr>Theme1</vt:lpstr>
      <vt:lpstr>PowerPoint Presentation</vt:lpstr>
      <vt:lpstr>Load/Store: Register Base Addressing</vt:lpstr>
      <vt:lpstr>LDR/STR – Base Register + Immediate Offset Addressing</vt:lpstr>
      <vt:lpstr>ldr/str Register Base and Register + Immediate Offset Addressing </vt:lpstr>
      <vt:lpstr>Example Base Register Addressing Load – Modify – Store</vt:lpstr>
      <vt:lpstr>Loading and Storing: Variations List</vt:lpstr>
      <vt:lpstr>Loading 32-bit Registers From Memory Variables &lt; 32-Bits Wide</vt:lpstr>
      <vt:lpstr>Load a Byte, Half-word, Word</vt:lpstr>
      <vt:lpstr>Signed Load a Byte, Half-word, Word</vt:lpstr>
      <vt:lpstr>Signed Load a Byte, Half-word, Word</vt:lpstr>
      <vt:lpstr>Storing 32-bit Registers To Memory 8-bit, 16-bit, 32-bit</vt:lpstr>
      <vt:lpstr>Store a Byte, Half-word, Word</vt:lpstr>
      <vt:lpstr>ldr/str Base Register + Register Offset Addressing </vt:lpstr>
      <vt:lpstr>Reference: Addressing Mode Summary for use in CSE30</vt:lpstr>
      <vt:lpstr>Array addressing with ldr/str</vt:lpstr>
      <vt:lpstr>ldr/str practice - 1</vt:lpstr>
      <vt:lpstr>ldr/str practice - 2</vt:lpstr>
      <vt:lpstr>ldr/str practice - 3</vt:lpstr>
      <vt:lpstr>ldr/str practice - 4</vt:lpstr>
      <vt:lpstr>Preview: Return Value and Passing Parameters to Functions (Four parameters or less)</vt:lpstr>
      <vt:lpstr>Assembly Source File Template</vt:lpstr>
      <vt:lpstr>PA8 Assembly Functions</vt:lpstr>
      <vt:lpstr>Base Register Addressing + Offset register</vt:lpstr>
      <vt:lpstr>Base Register + Offset register</vt:lpstr>
      <vt:lpstr>Base Register + Register Offset Two Buffers</vt:lpstr>
      <vt:lpstr>Creating Segments, Definitions In Assembly Source</vt:lpstr>
      <vt:lpstr>Defining Static Variables: Allocation and Initialization</vt:lpstr>
      <vt:lpstr>How to get a memory pointer into a register?</vt:lpstr>
      <vt:lpstr>Loading and using pointers in registers</vt:lpstr>
      <vt:lpstr>How to use the literal table to get a big constant into a register</vt:lpstr>
      <vt:lpstr>Preview: Simple Function Calls: An Example with printf()</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Function Header and Footer Assembler Directives</vt:lpstr>
      <vt:lpstr>Support For Function Calls and Function Call Return - 1</vt:lpstr>
      <vt:lpstr>Support For Function Calls and Function Call Return - 2</vt:lpstr>
      <vt:lpstr>bl and bx operation working together</vt:lpstr>
      <vt:lpstr>Preserving lr (and fp): The Foundation of a stack frame</vt:lpstr>
      <vt:lpstr>Preserving lr (and fp): The Foundation of a stack frame</vt:lpstr>
      <vt:lpstr>Minimal Stack Frame (Arm Arch32 Procedure Call Standards)</vt:lpstr>
      <vt:lpstr>Review Return Value and Passing Parameters to Functions (Four parameters or less)</vt:lpstr>
      <vt:lpstr>Argument and Return Value Requirements</vt:lpstr>
      <vt:lpstr>Preserved Registers: Protocols for Use</vt:lpstr>
      <vt:lpstr>Preserved Registers: When to Use?</vt:lpstr>
      <vt:lpstr>Preserving and Restoring Registers on the Stack Used at Function entry and exit</vt:lpstr>
      <vt:lpstr>Preserving and Restoring Registers on the Stack Function entry and Function exit</vt:lpstr>
      <vt:lpstr>push: Multiple Register Save</vt:lpstr>
      <vt:lpstr>pop: Multiple Register Restore</vt:lpstr>
      <vt:lpstr>Basic Stack Frames (Arm Arch32 Procedure Call Standards)</vt:lpstr>
      <vt:lpstr>Function Prologue and Epilogue: Minimum Stack Frame</vt:lpstr>
      <vt:lpstr>Saving/Restoring Preserved Registers At Function entry/exit</vt:lpstr>
      <vt:lpstr>Setting FP_OFF: Distance from FP to SP</vt:lpstr>
      <vt:lpstr>Stack Creation Overview</vt:lpstr>
      <vt:lpstr>Why is there a sub, fp, FP_OFF ?</vt:lpstr>
      <vt:lpstr>Function Prologue and Epilogue: Minimum Stack Frame</vt:lpstr>
      <vt:lpstr>Extra Slides</vt:lpstr>
      <vt:lpstr>Reference: LDR/STR – Register To/From Memory Copy</vt:lpstr>
      <vt:lpstr>Literal Table (Array) each entry is a pointer to a different Label</vt:lpstr>
      <vt:lpstr>Literal Table (Array) each entry is a pointer to a different Label</vt:lpstr>
      <vt:lpstr>ARM Assembly Source File: Header</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C fread/fwrite Example - 1</vt:lpstr>
      <vt:lpstr>C fread/fwrite Example - 2</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2899</cp:revision>
  <cp:lastPrinted>2022-11-10T18:36:43Z</cp:lastPrinted>
  <dcterms:created xsi:type="dcterms:W3CDTF">2018-10-05T16:35:28Z</dcterms:created>
  <dcterms:modified xsi:type="dcterms:W3CDTF">2022-11-15T18:27:17Z</dcterms:modified>
  <cp:category/>
</cp:coreProperties>
</file>