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71"/>
  </p:notesMasterIdLst>
  <p:handoutMasterIdLst>
    <p:handoutMasterId r:id="rId72"/>
  </p:handoutMasterIdLst>
  <p:sldIdLst>
    <p:sldId id="3013" r:id="rId2"/>
    <p:sldId id="565" r:id="rId3"/>
    <p:sldId id="574" r:id="rId4"/>
    <p:sldId id="575" r:id="rId5"/>
    <p:sldId id="576" r:id="rId6"/>
    <p:sldId id="577" r:id="rId7"/>
    <p:sldId id="578" r:id="rId8"/>
    <p:sldId id="579" r:id="rId9"/>
    <p:sldId id="3024" r:id="rId10"/>
    <p:sldId id="2966" r:id="rId11"/>
    <p:sldId id="2529" r:id="rId12"/>
    <p:sldId id="2972" r:id="rId13"/>
    <p:sldId id="2630" r:id="rId14"/>
    <p:sldId id="2979" r:id="rId15"/>
    <p:sldId id="2965" r:id="rId16"/>
    <p:sldId id="2973" r:id="rId17"/>
    <p:sldId id="3026" r:id="rId18"/>
    <p:sldId id="2969" r:id="rId19"/>
    <p:sldId id="2970" r:id="rId20"/>
    <p:sldId id="2158" r:id="rId21"/>
    <p:sldId id="2980" r:id="rId22"/>
    <p:sldId id="2498" r:id="rId23"/>
    <p:sldId id="2784" r:id="rId24"/>
    <p:sldId id="2501" r:id="rId25"/>
    <p:sldId id="2981" r:id="rId26"/>
    <p:sldId id="2982" r:id="rId27"/>
    <p:sldId id="2500" r:id="rId28"/>
    <p:sldId id="2502" r:id="rId29"/>
    <p:sldId id="2984" r:id="rId30"/>
    <p:sldId id="2633" r:id="rId31"/>
    <p:sldId id="2985" r:id="rId32"/>
    <p:sldId id="3025" r:id="rId33"/>
    <p:sldId id="2863" r:id="rId34"/>
    <p:sldId id="3027" r:id="rId35"/>
    <p:sldId id="2824" r:id="rId36"/>
    <p:sldId id="2990" r:id="rId37"/>
    <p:sldId id="2991" r:id="rId38"/>
    <p:sldId id="3034" r:id="rId39"/>
    <p:sldId id="2992" r:id="rId40"/>
    <p:sldId id="3032" r:id="rId41"/>
    <p:sldId id="3030" r:id="rId42"/>
    <p:sldId id="3035" r:id="rId43"/>
    <p:sldId id="3031" r:id="rId44"/>
    <p:sldId id="2841" r:id="rId45"/>
    <p:sldId id="2842" r:id="rId46"/>
    <p:sldId id="2125" r:id="rId47"/>
    <p:sldId id="2998" r:id="rId48"/>
    <p:sldId id="2999" r:id="rId49"/>
    <p:sldId id="2547" r:id="rId50"/>
    <p:sldId id="3033" r:id="rId51"/>
    <p:sldId id="2559" r:id="rId52"/>
    <p:sldId id="2840" r:id="rId53"/>
    <p:sldId id="2640" r:id="rId54"/>
    <p:sldId id="3000" r:id="rId55"/>
    <p:sldId id="2993" r:id="rId56"/>
    <p:sldId id="3001" r:id="rId57"/>
    <p:sldId id="2877" r:id="rId58"/>
    <p:sldId id="2150" r:id="rId59"/>
    <p:sldId id="2996" r:id="rId60"/>
    <p:sldId id="2701" r:id="rId61"/>
    <p:sldId id="2798" r:id="rId62"/>
    <p:sldId id="2471" r:id="rId63"/>
    <p:sldId id="2659" r:id="rId64"/>
    <p:sldId id="2472" r:id="rId65"/>
    <p:sldId id="2704" r:id="rId66"/>
    <p:sldId id="2705" r:id="rId67"/>
    <p:sldId id="2834" r:id="rId68"/>
    <p:sldId id="2611" r:id="rId69"/>
    <p:sldId id="300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6"/>
    <p:restoredTop sz="96242"/>
  </p:normalViewPr>
  <p:slideViewPr>
    <p:cSldViewPr snapToGrid="0" snapToObjects="1">
      <p:cViewPr varScale="1">
        <p:scale>
          <a:sx n="206" d="100"/>
          <a:sy n="206" d="100"/>
        </p:scale>
        <p:origin x="336" y="1808"/>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11/23/22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18</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20</a:t>
            </a:fld>
            <a:endParaRPr lang="en-US"/>
          </a:p>
        </p:txBody>
      </p:sp>
    </p:spTree>
    <p:extLst>
      <p:ext uri="{BB962C8B-B14F-4D97-AF65-F5344CB8AC3E}">
        <p14:creationId xmlns:p14="http://schemas.microsoft.com/office/powerpoint/2010/main" val="68600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21</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22</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26</a:t>
            </a:fld>
            <a:endParaRPr lang="en-US"/>
          </a:p>
        </p:txBody>
      </p:sp>
    </p:spTree>
    <p:extLst>
      <p:ext uri="{BB962C8B-B14F-4D97-AF65-F5344CB8AC3E}">
        <p14:creationId xmlns:p14="http://schemas.microsoft.com/office/powerpoint/2010/main" val="2875638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2" descr="Recalibrating global data center energy-use estimates | Science">
            <a:extLst>
              <a:ext uri="{FF2B5EF4-FFF2-40B4-BE49-F238E27FC236}">
                <a16:creationId xmlns:a16="http://schemas.microsoft.com/office/drawing/2014/main" id="{5DA5E66C-D8AA-714D-5279-EF3A3BEC54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1.02</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19 – November 22,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4</a:t>
            </a: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522243" y="372434"/>
            <a:ext cx="7919896"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.text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global</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make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global for linking</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type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%function </a:t>
            </a:r>
            <a:r>
              <a:rPr lang="en-US" sz="1600" dirty="0">
                <a:solidFill>
                  <a:srgbClr val="0070C0"/>
                </a:solidFill>
                <a:latin typeface="Consolas" panose="020B0609020204030204" pitchFamily="49" charset="0"/>
                <a:cs typeface="Consolas" panose="020B0609020204030204" pitchFamily="49" charset="0"/>
              </a:rPr>
              <a:t>// define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to be a function</a:t>
            </a:r>
          </a:p>
          <a:p>
            <a:r>
              <a:rPr lang="en-US" sz="1600" dirty="0">
                <a:solidFill>
                  <a:srgbClr val="0070C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equ</a:t>
            </a:r>
            <a:r>
              <a:rPr lang="en-US" sz="1600" dirty="0">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FP_OFF</a:t>
            </a:r>
            <a:r>
              <a:rPr lang="en-US" sz="1600" dirty="0">
                <a:latin typeface="Consolas" panose="020B0609020204030204" pitchFamily="49" charset="0"/>
                <a:cs typeface="Consolas" panose="020B0609020204030204" pitchFamily="49" charset="0"/>
              </a:rPr>
              <a:t>,  4        //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offset in main stack frame</a:t>
            </a:r>
            <a:endParaRPr lang="en-US" sz="1600" dirty="0">
              <a:solidFill>
                <a:srgbClr val="0070C0"/>
              </a:solidFill>
              <a:latin typeface="Consolas" panose="020B0609020204030204" pitchFamily="49" charset="0"/>
              <a:cs typeface="Consolas" panose="020B0609020204030204" pitchFamily="49" charset="0"/>
            </a:endParaRPr>
          </a:p>
          <a:p>
            <a:r>
              <a:rPr lang="en-US" sz="1600" dirty="0" err="1">
                <a:solidFill>
                  <a:srgbClr val="0070C0"/>
                </a:solidFill>
                <a:latin typeface="Consolas" panose="020B0609020204030204" pitchFamily="49" charset="0"/>
                <a:cs typeface="Consolas" panose="020B0609020204030204" pitchFamily="49" charset="0"/>
              </a:rPr>
              <a:t>myfunc</a:t>
            </a:r>
            <a:r>
              <a:rPr lang="en-US" sz="1600" dirty="0">
                <a:latin typeface="Consolas" panose="020B0609020204030204" pitchFamily="49" charset="0"/>
                <a:cs typeface="Consolas" panose="020B0609020204030204" pitchFamily="49" charset="0"/>
              </a:rPr>
              <a:t>:</a:t>
            </a:r>
          </a:p>
          <a:p>
            <a:r>
              <a:rPr lang="en-US" sz="1600" dirty="0">
                <a:solidFill>
                  <a:srgbClr val="00B050"/>
                </a:solidFill>
                <a:latin typeface="Consolas" panose="020B0609020204030204" pitchFamily="49" charset="0"/>
                <a:cs typeface="Consolas" panose="020B0609020204030204" pitchFamily="49" charset="0"/>
              </a:rPr>
              <a:t>	  // function prologue, stack frame setup</a:t>
            </a:r>
          </a:p>
          <a:p>
            <a:pPr lvl="2"/>
            <a:r>
              <a:rPr lang="en-US" sz="1600" dirty="0">
                <a:solidFill>
                  <a:srgbClr val="00B050"/>
                </a:solidFill>
                <a:latin typeface="Consolas" panose="020B0609020204030204" pitchFamily="49" charset="0"/>
                <a:cs typeface="Consolas" panose="020B0609020204030204" pitchFamily="49" charset="0"/>
              </a:rPr>
              <a:t>  // your code</a:t>
            </a:r>
          </a:p>
          <a:p>
            <a:r>
              <a:rPr lang="en-US" sz="1600" dirty="0">
                <a:solidFill>
                  <a:srgbClr val="00B050"/>
                </a:solidFill>
                <a:latin typeface="Consolas" panose="020B0609020204030204" pitchFamily="49" charset="0"/>
                <a:cs typeface="Consolas" panose="020B0609020204030204" pitchFamily="49" charset="0"/>
              </a:rPr>
              <a:t>	  // function epilogue, stack frame teardown</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size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250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- 1</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66929" y="578337"/>
            <a:ext cx="11460850" cy="4480046"/>
          </a:xfrm>
          <a:solidFill>
            <a:schemeClr val="accent4">
              <a:lumMod val="20000"/>
              <a:lumOff val="80000"/>
            </a:schemeClr>
          </a:solidFill>
          <a:ln w="31750">
            <a:solidFill>
              <a:srgbClr val="0070C0"/>
            </a:solidFill>
          </a:ln>
        </p:spPr>
        <p:txBody>
          <a:bodyPr/>
          <a:lstStyle/>
          <a:p>
            <a:pPr marL="0" indent="0" algn="ctr">
              <a:buNone/>
            </a:pPr>
            <a:endParaRPr lang="en-US" sz="2200" b="1" dirty="0"/>
          </a:p>
          <a:p>
            <a:pPr marL="0" indent="0">
              <a:buNone/>
            </a:pPr>
            <a:r>
              <a:rPr lang="en-US" sz="2200" b="1" dirty="0"/>
              <a:t>Branch with Link </a:t>
            </a:r>
            <a:r>
              <a:rPr lang="en-US" sz="2200" b="1" dirty="0">
                <a:solidFill>
                  <a:srgbClr val="0070C0"/>
                </a:solidFill>
              </a:rPr>
              <a:t>(function call) </a:t>
            </a:r>
            <a:r>
              <a:rPr lang="en-US" sz="2200" dirty="0">
                <a:solidFill>
                  <a:schemeClr val="tx2"/>
                </a:solidFill>
              </a:rPr>
              <a:t>instruction</a:t>
            </a: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a:p>
            <a:pPr>
              <a:lnSpc>
                <a:spcPct val="100000"/>
              </a:lnSpc>
            </a:pPr>
            <a:r>
              <a:rPr lang="en-US" sz="2200" dirty="0"/>
              <a:t>Function call to the instruction with the address </a:t>
            </a:r>
            <a:r>
              <a:rPr lang="en-US" sz="2200" b="1" dirty="0">
                <a:solidFill>
                  <a:srgbClr val="F37440"/>
                </a:solidFill>
                <a:latin typeface="Courier New" panose="02070309020205020404" pitchFamily="49" charset="0"/>
                <a:cs typeface="Courier New" panose="02070309020205020404" pitchFamily="49" charset="0"/>
              </a:rPr>
              <a:t>label</a:t>
            </a:r>
            <a:r>
              <a:rPr lang="en-US" sz="2200" dirty="0"/>
              <a:t> (</a:t>
            </a:r>
            <a:r>
              <a:rPr lang="en-US" sz="2200" dirty="0">
                <a:solidFill>
                  <a:srgbClr val="C00000"/>
                </a:solidFill>
              </a:rPr>
              <a:t>no local labels for functions</a:t>
            </a:r>
            <a:r>
              <a:rPr lang="en-US" sz="2200" dirty="0"/>
              <a:t>)</a:t>
            </a:r>
          </a:p>
          <a:p>
            <a:pPr lvl="1"/>
            <a:r>
              <a:rPr lang="en-US" sz="2200" dirty="0">
                <a:solidFill>
                  <a:srgbClr val="F37440"/>
                </a:solidFill>
              </a:rPr>
              <a:t>imm24</a:t>
            </a:r>
            <a:r>
              <a:rPr lang="en-US" sz="2200" dirty="0"/>
              <a:t> number of instructions from pc+8</a:t>
            </a:r>
          </a:p>
          <a:p>
            <a:pPr>
              <a:lnSpc>
                <a:spcPct val="100000"/>
              </a:lnSpc>
            </a:pPr>
            <a:r>
              <a:rPr lang="en-US" sz="2200" dirty="0">
                <a:solidFill>
                  <a:srgbClr val="F37440"/>
                </a:solidFill>
                <a:cs typeface="Courier New" panose="02070309020205020404" pitchFamily="49" charset="0"/>
              </a:rPr>
              <a:t>label</a:t>
            </a:r>
            <a:r>
              <a:rPr lang="en-US" sz="2200" dirty="0">
                <a:cs typeface="Courier New" panose="02070309020205020404" pitchFamily="49" charset="0"/>
              </a:rPr>
              <a:t> </a:t>
            </a:r>
            <a:r>
              <a:rPr lang="en-US" sz="2200" b="1" dirty="0">
                <a:solidFill>
                  <a:srgbClr val="0070C0"/>
                </a:solidFill>
                <a:cs typeface="Courier New" panose="02070309020205020404" pitchFamily="49" charset="0"/>
              </a:rPr>
              <a:t>any function label </a:t>
            </a:r>
            <a:r>
              <a:rPr lang="en-US" sz="2200" dirty="0">
                <a:cs typeface="Courier New" panose="02070309020205020404" pitchFamily="49" charset="0"/>
              </a:rPr>
              <a:t>in the current ﬁle, or </a:t>
            </a:r>
            <a:r>
              <a:rPr lang="en-US" sz="2200" dirty="0">
                <a:solidFill>
                  <a:srgbClr val="2C895B"/>
                </a:solidFill>
                <a:cs typeface="Courier New" panose="02070309020205020404" pitchFamily="49" charset="0"/>
              </a:rPr>
              <a:t>any function label that is deﬁned as .global in any ﬁle that it is linked to</a:t>
            </a:r>
          </a:p>
          <a:p>
            <a:pPr>
              <a:lnSpc>
                <a:spcPct val="100000"/>
              </a:lnSpc>
            </a:pPr>
            <a:r>
              <a:rPr lang="en-US" sz="2200" dirty="0">
                <a:solidFill>
                  <a:srgbClr val="FF0000"/>
                </a:solidFill>
              </a:rPr>
              <a:t>BL </a:t>
            </a:r>
            <a:r>
              <a:rPr lang="en-US" sz="2200" b="1" dirty="0">
                <a:solidFill>
                  <a:srgbClr val="FF0000"/>
                </a:solidFill>
              </a:rPr>
              <a:t>saves</a:t>
            </a:r>
            <a:r>
              <a:rPr lang="en-US" sz="2200" dirty="0">
                <a:solidFill>
                  <a:srgbClr val="FF0000"/>
                </a:solidFill>
              </a:rPr>
              <a:t> the address of the instruction </a:t>
            </a:r>
            <a:r>
              <a:rPr lang="en-US" sz="2200" b="1" dirty="0">
                <a:solidFill>
                  <a:srgbClr val="7030A0"/>
                </a:solidFill>
              </a:rPr>
              <a:t>immediately</a:t>
            </a:r>
            <a:r>
              <a:rPr lang="en-US" sz="2200" dirty="0">
                <a:solidFill>
                  <a:srgbClr val="7030A0"/>
                </a:solidFill>
              </a:rPr>
              <a:t> following the </a:t>
            </a:r>
            <a:r>
              <a:rPr lang="en-US" sz="2200" b="1" u="sng" dirty="0">
                <a:solidFill>
                  <a:schemeClr val="accent1"/>
                </a:solidFill>
              </a:rPr>
              <a:t>bl</a:t>
            </a:r>
            <a:r>
              <a:rPr lang="en-US" sz="2200" dirty="0">
                <a:solidFill>
                  <a:schemeClr val="accent1"/>
                </a:solidFill>
              </a:rPr>
              <a:t> instruction </a:t>
            </a:r>
            <a:r>
              <a:rPr lang="en-US" sz="2200" b="1" dirty="0">
                <a:solidFill>
                  <a:schemeClr val="accent1"/>
                </a:solidFill>
              </a:rPr>
              <a:t>in register </a:t>
            </a:r>
            <a:r>
              <a:rPr lang="en-US" sz="2200" b="1" u="sng" dirty="0" err="1">
                <a:solidFill>
                  <a:schemeClr val="accent1"/>
                </a:solidFill>
              </a:rPr>
              <a:t>lr</a:t>
            </a:r>
            <a:r>
              <a:rPr lang="en-US" sz="2200" b="1" dirty="0">
                <a:solidFill>
                  <a:schemeClr val="accent1"/>
                </a:solidFill>
              </a:rPr>
              <a:t> </a:t>
            </a:r>
            <a:r>
              <a:rPr lang="en-US" sz="2200" dirty="0"/>
              <a:t>(link register is also known as r14)</a:t>
            </a:r>
            <a:endParaRPr lang="en-US" sz="1800" dirty="0"/>
          </a:p>
          <a:p>
            <a:pPr>
              <a:lnSpc>
                <a:spcPct val="100000"/>
              </a:lnSpc>
            </a:pPr>
            <a:r>
              <a:rPr lang="en-US" sz="2200" b="1" dirty="0">
                <a:solidFill>
                  <a:srgbClr val="0070C0"/>
                </a:solidFill>
              </a:rPr>
              <a:t>The contents of the link register is the </a:t>
            </a:r>
            <a:r>
              <a:rPr lang="en-US" sz="2200" b="1" u="sng" dirty="0">
                <a:solidFill>
                  <a:srgbClr val="0070C0"/>
                </a:solidFill>
              </a:rPr>
              <a:t>return address in the calling function</a:t>
            </a:r>
            <a:r>
              <a:rPr lang="en-US" sz="2200" dirty="0">
                <a:solidFill>
                  <a:srgbClr val="0070C0"/>
                </a:solidFill>
              </a:rPr>
              <a:t> </a:t>
            </a:r>
            <a:endParaRPr lang="en-US" sz="2200" dirty="0">
              <a:solidFill>
                <a:schemeClr val="tx2"/>
              </a:solidFill>
            </a:endParaRPr>
          </a:p>
        </p:txBody>
      </p:sp>
      <p:sp>
        <p:nvSpPr>
          <p:cNvPr id="21" name="TextBox 20">
            <a:extLst>
              <a:ext uri="{FF2B5EF4-FFF2-40B4-BE49-F238E27FC236}">
                <a16:creationId xmlns:a16="http://schemas.microsoft.com/office/drawing/2014/main" id="{0D93AB59-B241-9640-B948-186025428D90}"/>
              </a:ext>
            </a:extLst>
          </p:cNvPr>
          <p:cNvSpPr txBox="1"/>
          <p:nvPr/>
        </p:nvSpPr>
        <p:spPr>
          <a:xfrm>
            <a:off x="4391782" y="67091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719032" y="670916"/>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- 2</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492352"/>
          </a:xfrm>
          <a:solidFill>
            <a:schemeClr val="accent4">
              <a:lumMod val="20000"/>
              <a:lumOff val="80000"/>
            </a:schemeClr>
          </a:solidFill>
          <a:ln w="28575">
            <a:solidFill>
              <a:srgbClr val="0070C0"/>
            </a:solidFill>
          </a:ln>
        </p:spPr>
        <p:txBody>
          <a:bodyPr/>
          <a:lstStyle/>
          <a:p>
            <a:pPr marL="0" indent="0" algn="ctr">
              <a:buNone/>
            </a:pPr>
            <a:endParaRPr lang="en-US" sz="2200" b="1" dirty="0"/>
          </a:p>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a:solidFill>
                  <a:srgbClr val="0070C0"/>
                </a:solidFill>
                <a:latin typeface="Consolas" panose="020B0609020204030204" pitchFamily="49" charset="0"/>
                <a:cs typeface="Consolas" panose="020B0609020204030204" pitchFamily="49" charset="0"/>
              </a:rPr>
              <a:t>bx </a:t>
            </a:r>
            <a:r>
              <a:rPr lang="en-US" sz="2200" b="1" dirty="0" err="1">
                <a:solidFill>
                  <a:srgbClr val="0070C0"/>
                </a:solidFill>
                <a:latin typeface="Consolas" panose="020B0609020204030204" pitchFamily="49" charset="0"/>
                <a:cs typeface="Consolas" panose="020B0609020204030204" pitchFamily="49" charset="0"/>
              </a:rPr>
              <a:t>lr</a:t>
            </a:r>
            <a:r>
              <a:rPr lang="en-US" sz="2200" b="1" dirty="0">
                <a:solidFill>
                  <a:srgbClr val="0070C0"/>
                </a:solidFill>
                <a:latin typeface="Consolas" panose="020B0609020204030204" pitchFamily="49" charset="0"/>
                <a:cs typeface="Consolas" panose="020B0609020204030204" pitchFamily="49" charset="0"/>
              </a:rPr>
              <a:t> // we will always use </a:t>
            </a:r>
            <a:r>
              <a:rPr lang="en-US" sz="2200" b="1" dirty="0" err="1">
                <a:solidFill>
                  <a:srgbClr val="0070C0"/>
                </a:solidFill>
                <a:latin typeface="Consolas" panose="020B0609020204030204" pitchFamily="49" charset="0"/>
                <a:cs typeface="Consolas" panose="020B0609020204030204" pitchFamily="49" charset="0"/>
              </a:rPr>
              <a:t>lr</a:t>
            </a:r>
            <a:endParaRPr lang="en-US" sz="2200" b="1" dirty="0">
              <a:solidFill>
                <a:srgbClr val="0070C0"/>
              </a:solidFill>
              <a:latin typeface="Consolas" panose="020B0609020204030204" pitchFamily="49" charset="0"/>
              <a:cs typeface="Consolas" panose="020B06090202040302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946007" y="744227"/>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3585827" y="45070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4567035" y="55204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059539" y="57885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6985366" y="56158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339228" y="55867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bl and bx operation working together</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709010" y="569628"/>
            <a:ext cx="3935148" cy="313539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main(void)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return EXIT_SUCCESS;</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int a(void)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return 0;</a:t>
            </a:r>
          </a:p>
          <a:p>
            <a:r>
              <a:rPr lang="en-US" sz="1600" dirty="0">
                <a:solidFill>
                  <a:schemeClr val="tx2"/>
                </a:solidFill>
                <a:latin typeface="Consolas" panose="020B0609020204030204" pitchFamily="49" charset="0"/>
                <a:cs typeface="Consolas" panose="020B0609020204030204" pitchFamily="49" charset="0"/>
              </a:rPr>
              <a:t>}</a:t>
            </a:r>
          </a:p>
        </p:txBody>
      </p:sp>
      <p:sp>
        <p:nvSpPr>
          <p:cNvPr id="6" name="Rounded Rectangle 5">
            <a:extLst>
              <a:ext uri="{FF2B5EF4-FFF2-40B4-BE49-F238E27FC236}">
                <a16:creationId xmlns:a16="http://schemas.microsoft.com/office/drawing/2014/main" id="{2DB83B7D-6896-8045-8507-A89E3DA45D24}"/>
              </a:ext>
            </a:extLst>
          </p:cNvPr>
          <p:cNvSpPr/>
          <p:nvPr/>
        </p:nvSpPr>
        <p:spPr bwMode="auto">
          <a:xfrm>
            <a:off x="7080497" y="225321"/>
            <a:ext cx="4830360" cy="611772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3753F"/>
                </a:solidFill>
                <a:latin typeface="Consolas" panose="020B0609020204030204" pitchFamily="49" charset="0"/>
                <a:cs typeface="Consolas" panose="020B0609020204030204" pitchFamily="49" charset="0"/>
              </a:rPr>
              <a:t>        .text</a:t>
            </a:r>
          </a:p>
          <a:p>
            <a:r>
              <a:rPr lang="en-US" sz="1600" dirty="0">
                <a:solidFill>
                  <a:srgbClr val="F3753F"/>
                </a:solidFill>
                <a:latin typeface="Consolas" panose="020B0609020204030204" pitchFamily="49" charset="0"/>
                <a:cs typeface="Consolas" panose="020B0609020204030204" pitchFamily="49" charset="0"/>
              </a:rPr>
              <a:t>        .type   main, %function</a:t>
            </a:r>
          </a:p>
          <a:p>
            <a:r>
              <a:rPr lang="en-US" sz="1600" dirty="0">
                <a:solidFill>
                  <a:srgbClr val="F3753F"/>
                </a:solidFill>
                <a:latin typeface="Consolas" panose="020B0609020204030204" pitchFamily="49" charset="0"/>
                <a:cs typeface="Consolas" panose="020B0609020204030204" pitchFamily="49" charset="0"/>
              </a:rPr>
              <a:t>        .global main</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equ</a:t>
            </a:r>
            <a:r>
              <a:rPr lang="en-US" sz="1600" dirty="0">
                <a:solidFill>
                  <a:srgbClr val="F3753F"/>
                </a:solidFill>
                <a:latin typeface="Consolas" panose="020B0609020204030204" pitchFamily="49" charset="0"/>
                <a:cs typeface="Consolas" panose="020B0609020204030204" pitchFamily="49" charset="0"/>
              </a:rPr>
              <a:t>    EXIT_SUCCESS, 0</a:t>
            </a:r>
          </a:p>
          <a:p>
            <a:r>
              <a:rPr lang="en-US" sz="1600" dirty="0">
                <a:latin typeface="Consolas" panose="020B0609020204030204" pitchFamily="49" charset="0"/>
                <a:cs typeface="Consolas" panose="020B0609020204030204" pitchFamily="49" charset="0"/>
              </a:rPr>
              <a:t>main:</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EXIT_SUCCESS</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main, (. - main)</a:t>
            </a:r>
          </a:p>
          <a:p>
            <a:r>
              <a:rPr lang="en-US" sz="1600" dirty="0">
                <a:solidFill>
                  <a:srgbClr val="F3753F"/>
                </a:solidFill>
                <a:latin typeface="Consolas" panose="020B0609020204030204" pitchFamily="49" charset="0"/>
                <a:cs typeface="Consolas" panose="020B0609020204030204" pitchFamily="49" charset="0"/>
              </a:rPr>
              <a:t>        </a:t>
            </a:r>
          </a:p>
          <a:p>
            <a:endParaRPr lang="en-US" sz="1600" dirty="0">
              <a:solidFill>
                <a:srgbClr val="F3753F"/>
              </a:solidFill>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.type   a, %function</a:t>
            </a:r>
          </a:p>
          <a:p>
            <a:r>
              <a:rPr lang="en-US" sz="1600" dirty="0">
                <a:latin typeface="Consolas" panose="020B0609020204030204" pitchFamily="49" charset="0"/>
                <a:cs typeface="Consolas" panose="020B0609020204030204" pitchFamily="49" charset="0"/>
              </a:rPr>
              <a:t>a:</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0</a:t>
            </a:r>
          </a:p>
          <a:p>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a, (. - a)</a:t>
            </a:r>
          </a:p>
        </p:txBody>
      </p:sp>
      <p:grpSp>
        <p:nvGrpSpPr>
          <p:cNvPr id="7" name="Group 6">
            <a:extLst>
              <a:ext uri="{FF2B5EF4-FFF2-40B4-BE49-F238E27FC236}">
                <a16:creationId xmlns:a16="http://schemas.microsoft.com/office/drawing/2014/main" id="{86C342EA-C5B2-3E4A-9260-5C16F0F2007F}"/>
              </a:ext>
            </a:extLst>
          </p:cNvPr>
          <p:cNvGrpSpPr/>
          <p:nvPr/>
        </p:nvGrpSpPr>
        <p:grpSpPr>
          <a:xfrm>
            <a:off x="7173037" y="1982309"/>
            <a:ext cx="913374" cy="369332"/>
            <a:chOff x="2348208" y="1898491"/>
            <a:chExt cx="913374" cy="369332"/>
          </a:xfrm>
        </p:grpSpPr>
        <p:sp>
          <p:nvSpPr>
            <p:cNvPr id="8" name="TextBox 7">
              <a:extLst>
                <a:ext uri="{FF2B5EF4-FFF2-40B4-BE49-F238E27FC236}">
                  <a16:creationId xmlns:a16="http://schemas.microsoft.com/office/drawing/2014/main" id="{02BA7318-CFCA-BF4A-B160-0A6BE0BE8A00}"/>
                </a:ext>
              </a:extLst>
            </p:cNvPr>
            <p:cNvSpPr txBox="1"/>
            <p:nvPr/>
          </p:nvSpPr>
          <p:spPr>
            <a:xfrm>
              <a:off x="2348208" y="1898491"/>
              <a:ext cx="518091" cy="369332"/>
            </a:xfrm>
            <a:prstGeom prst="rect">
              <a:avLst/>
            </a:prstGeom>
            <a:solidFill>
              <a:schemeClr val="bg1"/>
            </a:solidFill>
            <a:ln>
              <a:solidFill>
                <a:srgbClr val="7030A0"/>
              </a:solidFill>
            </a:ln>
          </p:spPr>
          <p:txBody>
            <a:bodyPr wrap="none" rtlCol="0">
              <a:spAutoFit/>
            </a:bodyPr>
            <a:lstStyle/>
            <a:p>
              <a:r>
                <a:rPr lang="en-US" dirty="0">
                  <a:solidFill>
                    <a:srgbClr val="7030A0"/>
                  </a:solidFill>
                </a:rPr>
                <a:t>ra1</a:t>
              </a:r>
            </a:p>
          </p:txBody>
        </p:sp>
        <p:sp>
          <p:nvSpPr>
            <p:cNvPr id="9" name="Down Arrow 8">
              <a:extLst>
                <a:ext uri="{FF2B5EF4-FFF2-40B4-BE49-F238E27FC236}">
                  <a16:creationId xmlns:a16="http://schemas.microsoft.com/office/drawing/2014/main" id="{800CBAB3-5923-7945-86C8-BE5EC25088EE}"/>
                </a:ext>
              </a:extLst>
            </p:cNvPr>
            <p:cNvSpPr/>
            <p:nvPr/>
          </p:nvSpPr>
          <p:spPr>
            <a:xfrm rot="16200000">
              <a:off x="2955225" y="1885516"/>
              <a:ext cx="217432" cy="3952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E693557-02D1-B14D-90AC-98724B81567D}"/>
              </a:ext>
            </a:extLst>
          </p:cNvPr>
          <p:cNvGrpSpPr/>
          <p:nvPr/>
        </p:nvGrpSpPr>
        <p:grpSpPr>
          <a:xfrm>
            <a:off x="7211563" y="2773733"/>
            <a:ext cx="913374" cy="369332"/>
            <a:chOff x="2348208" y="1898491"/>
            <a:chExt cx="913374" cy="369332"/>
          </a:xfrm>
        </p:grpSpPr>
        <p:sp>
          <p:nvSpPr>
            <p:cNvPr id="11" name="TextBox 10">
              <a:extLst>
                <a:ext uri="{FF2B5EF4-FFF2-40B4-BE49-F238E27FC236}">
                  <a16:creationId xmlns:a16="http://schemas.microsoft.com/office/drawing/2014/main" id="{311AF066-773A-354A-B03F-D5D1DDCBABC1}"/>
                </a:ext>
              </a:extLst>
            </p:cNvPr>
            <p:cNvSpPr txBox="1"/>
            <p:nvPr/>
          </p:nvSpPr>
          <p:spPr>
            <a:xfrm>
              <a:off x="2348208" y="1898491"/>
              <a:ext cx="518091" cy="369332"/>
            </a:xfrm>
            <a:prstGeom prst="rect">
              <a:avLst/>
            </a:prstGeom>
            <a:solidFill>
              <a:schemeClr val="bg1"/>
            </a:solidFill>
            <a:ln>
              <a:solidFill>
                <a:srgbClr val="F37440"/>
              </a:solidFill>
            </a:ln>
          </p:spPr>
          <p:txBody>
            <a:bodyPr wrap="none" rtlCol="0">
              <a:spAutoFit/>
            </a:bodyPr>
            <a:lstStyle/>
            <a:p>
              <a:r>
                <a:rPr lang="en-US" dirty="0">
                  <a:solidFill>
                    <a:srgbClr val="F3753F"/>
                  </a:solidFill>
                </a:rPr>
                <a:t>ra2</a:t>
              </a:r>
            </a:p>
          </p:txBody>
        </p:sp>
        <p:sp>
          <p:nvSpPr>
            <p:cNvPr id="12" name="Down Arrow 11">
              <a:extLst>
                <a:ext uri="{FF2B5EF4-FFF2-40B4-BE49-F238E27FC236}">
                  <a16:creationId xmlns:a16="http://schemas.microsoft.com/office/drawing/2014/main" id="{4C5BC170-6D0E-AD4A-8559-0FE016186635}"/>
                </a:ext>
              </a:extLst>
            </p:cNvPr>
            <p:cNvSpPr/>
            <p:nvPr/>
          </p:nvSpPr>
          <p:spPr>
            <a:xfrm rot="16200000">
              <a:off x="2955225" y="1885516"/>
              <a:ext cx="217432" cy="395283"/>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753F"/>
                </a:solidFill>
              </a:endParaRPr>
            </a:p>
          </p:txBody>
        </p:sp>
      </p:grpSp>
      <p:grpSp>
        <p:nvGrpSpPr>
          <p:cNvPr id="18" name="Group 17">
            <a:extLst>
              <a:ext uri="{FF2B5EF4-FFF2-40B4-BE49-F238E27FC236}">
                <a16:creationId xmlns:a16="http://schemas.microsoft.com/office/drawing/2014/main" id="{E91DE06F-690B-404C-B7F9-26B864D02CBE}"/>
              </a:ext>
            </a:extLst>
          </p:cNvPr>
          <p:cNvGrpSpPr/>
          <p:nvPr/>
        </p:nvGrpSpPr>
        <p:grpSpPr>
          <a:xfrm>
            <a:off x="9626153" y="5414075"/>
            <a:ext cx="1604195" cy="397955"/>
            <a:chOff x="6175776" y="3951938"/>
            <a:chExt cx="1604195" cy="397955"/>
          </a:xfrm>
        </p:grpSpPr>
        <p:grpSp>
          <p:nvGrpSpPr>
            <p:cNvPr id="16" name="Group 15">
              <a:extLst>
                <a:ext uri="{FF2B5EF4-FFF2-40B4-BE49-F238E27FC236}">
                  <a16:creationId xmlns:a16="http://schemas.microsoft.com/office/drawing/2014/main" id="{B101CF4A-A75E-0D4A-8BBC-CAFF04186AFA}"/>
                </a:ext>
              </a:extLst>
            </p:cNvPr>
            <p:cNvGrpSpPr/>
            <p:nvPr/>
          </p:nvGrpSpPr>
          <p:grpSpPr>
            <a:xfrm>
              <a:off x="6800038" y="3951938"/>
              <a:ext cx="979933" cy="397955"/>
              <a:chOff x="8890048" y="2462823"/>
              <a:chExt cx="979933" cy="397955"/>
            </a:xfrm>
          </p:grpSpPr>
          <p:sp>
            <p:nvSpPr>
              <p:cNvPr id="13" name="Rectangle 12">
                <a:extLst>
                  <a:ext uri="{FF2B5EF4-FFF2-40B4-BE49-F238E27FC236}">
                    <a16:creationId xmlns:a16="http://schemas.microsoft.com/office/drawing/2014/main" id="{B106610A-33D3-B146-B87A-C8DE5EC75233}"/>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798F2A6-9385-454F-A187-334D34C0239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15" name="TextBox 14">
                <a:extLst>
                  <a:ext uri="{FF2B5EF4-FFF2-40B4-BE49-F238E27FC236}">
                    <a16:creationId xmlns:a16="http://schemas.microsoft.com/office/drawing/2014/main" id="{329D9564-16E3-424D-BDF8-AF6D6D9654A4}"/>
                  </a:ext>
                </a:extLst>
              </p:cNvPr>
              <p:cNvSpPr txBox="1"/>
              <p:nvPr/>
            </p:nvSpPr>
            <p:spPr>
              <a:xfrm>
                <a:off x="8937154" y="2491446"/>
                <a:ext cx="518091" cy="369332"/>
              </a:xfrm>
              <a:prstGeom prst="rect">
                <a:avLst/>
              </a:prstGeom>
              <a:noFill/>
            </p:spPr>
            <p:txBody>
              <a:bodyPr wrap="none" rtlCol="0">
                <a:spAutoFit/>
              </a:bodyPr>
              <a:lstStyle/>
              <a:p>
                <a:r>
                  <a:rPr lang="en-US" dirty="0">
                    <a:solidFill>
                      <a:srgbClr val="7030A0"/>
                    </a:solidFill>
                  </a:rPr>
                  <a:t>ra1</a:t>
                </a:r>
              </a:p>
            </p:txBody>
          </p:sp>
        </p:grpSp>
        <p:sp>
          <p:nvSpPr>
            <p:cNvPr id="17" name="Down Arrow 16">
              <a:extLst>
                <a:ext uri="{FF2B5EF4-FFF2-40B4-BE49-F238E27FC236}">
                  <a16:creationId xmlns:a16="http://schemas.microsoft.com/office/drawing/2014/main" id="{44578EBB-9490-3948-9D85-63C8E266432E}"/>
                </a:ext>
              </a:extLst>
            </p:cNvPr>
            <p:cNvSpPr/>
            <p:nvPr/>
          </p:nvSpPr>
          <p:spPr>
            <a:xfrm rot="54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BEEBB2F-3F93-6D48-90A4-13AB52D92FA9}"/>
              </a:ext>
            </a:extLst>
          </p:cNvPr>
          <p:cNvGrpSpPr/>
          <p:nvPr/>
        </p:nvGrpSpPr>
        <p:grpSpPr>
          <a:xfrm>
            <a:off x="9637403" y="5434337"/>
            <a:ext cx="1597217" cy="369332"/>
            <a:chOff x="6175776" y="3951940"/>
            <a:chExt cx="1597217" cy="369332"/>
          </a:xfrm>
        </p:grpSpPr>
        <p:grpSp>
          <p:nvGrpSpPr>
            <p:cNvPr id="20" name="Group 19">
              <a:extLst>
                <a:ext uri="{FF2B5EF4-FFF2-40B4-BE49-F238E27FC236}">
                  <a16:creationId xmlns:a16="http://schemas.microsoft.com/office/drawing/2014/main" id="{046950EB-5264-8B4E-AC4D-CF2E90C6AFDB}"/>
                </a:ext>
              </a:extLst>
            </p:cNvPr>
            <p:cNvGrpSpPr/>
            <p:nvPr/>
          </p:nvGrpSpPr>
          <p:grpSpPr>
            <a:xfrm>
              <a:off x="6794167" y="3951940"/>
              <a:ext cx="978826" cy="369332"/>
              <a:chOff x="8884177" y="2462825"/>
              <a:chExt cx="978826" cy="369332"/>
            </a:xfrm>
          </p:grpSpPr>
          <p:sp>
            <p:nvSpPr>
              <p:cNvPr id="22" name="Rectangle 21">
                <a:extLst>
                  <a:ext uri="{FF2B5EF4-FFF2-40B4-BE49-F238E27FC236}">
                    <a16:creationId xmlns:a16="http://schemas.microsoft.com/office/drawing/2014/main" id="{EB61A120-41FE-6D4B-8374-A3D3BDCF0C41}"/>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B4EB98D-8F5A-404C-895C-F8522DC2AF3E}"/>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24" name="TextBox 23">
                <a:extLst>
                  <a:ext uri="{FF2B5EF4-FFF2-40B4-BE49-F238E27FC236}">
                    <a16:creationId xmlns:a16="http://schemas.microsoft.com/office/drawing/2014/main" id="{889CA740-B566-B641-A157-0EE319888491}"/>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21" name="Down Arrow 20">
              <a:extLst>
                <a:ext uri="{FF2B5EF4-FFF2-40B4-BE49-F238E27FC236}">
                  <a16:creationId xmlns:a16="http://schemas.microsoft.com/office/drawing/2014/main" id="{CCF8DC54-0D61-4B4B-B987-18DC0A1389FE}"/>
                </a:ext>
              </a:extLst>
            </p:cNvPr>
            <p:cNvSpPr/>
            <p:nvPr/>
          </p:nvSpPr>
          <p:spPr>
            <a:xfrm rot="54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4529428-0B7B-8C4E-8BDC-9DF08CA84CB3}"/>
              </a:ext>
            </a:extLst>
          </p:cNvPr>
          <p:cNvGrpSpPr/>
          <p:nvPr/>
        </p:nvGrpSpPr>
        <p:grpSpPr>
          <a:xfrm>
            <a:off x="9395680" y="1769021"/>
            <a:ext cx="1604195" cy="382622"/>
            <a:chOff x="6175776" y="3951938"/>
            <a:chExt cx="1604195" cy="382622"/>
          </a:xfrm>
        </p:grpSpPr>
        <p:grpSp>
          <p:nvGrpSpPr>
            <p:cNvPr id="30" name="Group 29">
              <a:extLst>
                <a:ext uri="{FF2B5EF4-FFF2-40B4-BE49-F238E27FC236}">
                  <a16:creationId xmlns:a16="http://schemas.microsoft.com/office/drawing/2014/main" id="{A8BAEDCF-AF20-0147-B8D5-DC019D0060B4}"/>
                </a:ext>
              </a:extLst>
            </p:cNvPr>
            <p:cNvGrpSpPr/>
            <p:nvPr/>
          </p:nvGrpSpPr>
          <p:grpSpPr>
            <a:xfrm>
              <a:off x="6800038" y="3951938"/>
              <a:ext cx="979933" cy="382622"/>
              <a:chOff x="8890048" y="2462823"/>
              <a:chExt cx="979933" cy="382622"/>
            </a:xfrm>
          </p:grpSpPr>
          <p:sp>
            <p:nvSpPr>
              <p:cNvPr id="32" name="Rectangle 31">
                <a:extLst>
                  <a:ext uri="{FF2B5EF4-FFF2-40B4-BE49-F238E27FC236}">
                    <a16:creationId xmlns:a16="http://schemas.microsoft.com/office/drawing/2014/main" id="{B17C4780-8369-2441-9FC4-35B0271BF925}"/>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A321770-0591-E146-8E6A-DAB28B8D861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34" name="TextBox 33">
                <a:extLst>
                  <a:ext uri="{FF2B5EF4-FFF2-40B4-BE49-F238E27FC236}">
                    <a16:creationId xmlns:a16="http://schemas.microsoft.com/office/drawing/2014/main" id="{1968BDFE-1AD4-1445-A511-D4C761179179}"/>
                  </a:ext>
                </a:extLst>
              </p:cNvPr>
              <p:cNvSpPr txBox="1"/>
              <p:nvPr/>
            </p:nvSpPr>
            <p:spPr>
              <a:xfrm>
                <a:off x="8932014" y="2476113"/>
                <a:ext cx="518091" cy="369332"/>
              </a:xfrm>
              <a:prstGeom prst="rect">
                <a:avLst/>
              </a:prstGeom>
              <a:noFill/>
            </p:spPr>
            <p:txBody>
              <a:bodyPr wrap="none" rtlCol="0">
                <a:spAutoFit/>
              </a:bodyPr>
              <a:lstStyle/>
              <a:p>
                <a:r>
                  <a:rPr lang="en-US" dirty="0">
                    <a:solidFill>
                      <a:srgbClr val="7030A0"/>
                    </a:solidFill>
                  </a:rPr>
                  <a:t>ra1</a:t>
                </a:r>
              </a:p>
            </p:txBody>
          </p:sp>
        </p:grpSp>
        <p:sp>
          <p:nvSpPr>
            <p:cNvPr id="31" name="Down Arrow 30">
              <a:extLst>
                <a:ext uri="{FF2B5EF4-FFF2-40B4-BE49-F238E27FC236}">
                  <a16:creationId xmlns:a16="http://schemas.microsoft.com/office/drawing/2014/main" id="{CBA5E7AA-1295-494A-8BEE-4B7D912D9AE9}"/>
                </a:ext>
              </a:extLst>
            </p:cNvPr>
            <p:cNvSpPr/>
            <p:nvPr/>
          </p:nvSpPr>
          <p:spPr>
            <a:xfrm rot="162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4C340C29-8E7C-624F-B549-2B8222F3697E}"/>
              </a:ext>
            </a:extLst>
          </p:cNvPr>
          <p:cNvGrpSpPr/>
          <p:nvPr/>
        </p:nvGrpSpPr>
        <p:grpSpPr>
          <a:xfrm>
            <a:off x="9455895" y="2199797"/>
            <a:ext cx="1597217" cy="369332"/>
            <a:chOff x="6175776" y="3951940"/>
            <a:chExt cx="1597217" cy="369332"/>
          </a:xfrm>
        </p:grpSpPr>
        <p:grpSp>
          <p:nvGrpSpPr>
            <p:cNvPr id="36" name="Group 35">
              <a:extLst>
                <a:ext uri="{FF2B5EF4-FFF2-40B4-BE49-F238E27FC236}">
                  <a16:creationId xmlns:a16="http://schemas.microsoft.com/office/drawing/2014/main" id="{42632E61-D29B-3C46-97D6-813F54015397}"/>
                </a:ext>
              </a:extLst>
            </p:cNvPr>
            <p:cNvGrpSpPr/>
            <p:nvPr/>
          </p:nvGrpSpPr>
          <p:grpSpPr>
            <a:xfrm>
              <a:off x="6794167" y="3951940"/>
              <a:ext cx="978826" cy="369332"/>
              <a:chOff x="8884177" y="2462825"/>
              <a:chExt cx="978826" cy="369332"/>
            </a:xfrm>
          </p:grpSpPr>
          <p:sp>
            <p:nvSpPr>
              <p:cNvPr id="38" name="Rectangle 37">
                <a:extLst>
                  <a:ext uri="{FF2B5EF4-FFF2-40B4-BE49-F238E27FC236}">
                    <a16:creationId xmlns:a16="http://schemas.microsoft.com/office/drawing/2014/main" id="{3C111F84-1882-1444-B2FB-8C7D358B1620}"/>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0870435-1761-A246-AF0C-301FF50C37C5}"/>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40" name="TextBox 39">
                <a:extLst>
                  <a:ext uri="{FF2B5EF4-FFF2-40B4-BE49-F238E27FC236}">
                    <a16:creationId xmlns:a16="http://schemas.microsoft.com/office/drawing/2014/main" id="{B0595361-A095-7448-BA14-8E8802868F8A}"/>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37" name="Down Arrow 36">
              <a:extLst>
                <a:ext uri="{FF2B5EF4-FFF2-40B4-BE49-F238E27FC236}">
                  <a16:creationId xmlns:a16="http://schemas.microsoft.com/office/drawing/2014/main" id="{FD930DBF-139B-994B-BB0F-313159099DFD}"/>
                </a:ext>
              </a:extLst>
            </p:cNvPr>
            <p:cNvSpPr/>
            <p:nvPr/>
          </p:nvSpPr>
          <p:spPr>
            <a:xfrm rot="162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000F315B-B50E-DC48-956A-939DCCA54356}"/>
              </a:ext>
            </a:extLst>
          </p:cNvPr>
          <p:cNvSpPr txBox="1"/>
          <p:nvPr/>
        </p:nvSpPr>
        <p:spPr>
          <a:xfrm>
            <a:off x="2847643" y="3790442"/>
            <a:ext cx="3637042" cy="2585323"/>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a            a: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bl  a</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p:txBody>
      </p:sp>
      <p:cxnSp>
        <p:nvCxnSpPr>
          <p:cNvPr id="46" name="Straight Arrow Connector 45">
            <a:extLst>
              <a:ext uri="{FF2B5EF4-FFF2-40B4-BE49-F238E27FC236}">
                <a16:creationId xmlns:a16="http://schemas.microsoft.com/office/drawing/2014/main" id="{CAD135C2-2B2E-9944-A98E-9EEEA0BBF9A6}"/>
              </a:ext>
            </a:extLst>
          </p:cNvPr>
          <p:cNvCxnSpPr/>
          <p:nvPr/>
        </p:nvCxnSpPr>
        <p:spPr>
          <a:xfrm>
            <a:off x="3843373" y="479865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E10B73E5-1724-3946-A4AC-4D2AB113C5E5}"/>
              </a:ext>
            </a:extLst>
          </p:cNvPr>
          <p:cNvCxnSpPr>
            <a:cxnSpLocks/>
          </p:cNvCxnSpPr>
          <p:nvPr/>
        </p:nvCxnSpPr>
        <p:spPr>
          <a:xfrm rot="10800000">
            <a:off x="3378099" y="5060941"/>
            <a:ext cx="2132115" cy="227330"/>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84CB9C2-CF18-574A-A279-4ECD7CC013E0}"/>
              </a:ext>
            </a:extLst>
          </p:cNvPr>
          <p:cNvGrpSpPr/>
          <p:nvPr/>
        </p:nvGrpSpPr>
        <p:grpSpPr>
          <a:xfrm>
            <a:off x="536177" y="4343192"/>
            <a:ext cx="2346815" cy="1015663"/>
            <a:chOff x="536177" y="4343192"/>
            <a:chExt cx="2346815" cy="1015663"/>
          </a:xfrm>
        </p:grpSpPr>
        <p:sp>
          <p:nvSpPr>
            <p:cNvPr id="43" name="TextBox 42">
              <a:extLst>
                <a:ext uri="{FF2B5EF4-FFF2-40B4-BE49-F238E27FC236}">
                  <a16:creationId xmlns:a16="http://schemas.microsoft.com/office/drawing/2014/main" id="{5A5A7ADB-2F17-574A-A941-FAB013539F2E}"/>
                </a:ext>
              </a:extLst>
            </p:cNvPr>
            <p:cNvSpPr txBox="1"/>
            <p:nvPr/>
          </p:nvSpPr>
          <p:spPr>
            <a:xfrm>
              <a:off x="536177" y="4343192"/>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44" name="Right Arrow 43">
              <a:extLst>
                <a:ext uri="{FF2B5EF4-FFF2-40B4-BE49-F238E27FC236}">
                  <a16:creationId xmlns:a16="http://schemas.microsoft.com/office/drawing/2014/main" id="{334B5A7A-7506-3943-AF5F-ADCB7247B9EF}"/>
                </a:ext>
              </a:extLst>
            </p:cNvPr>
            <p:cNvSpPr/>
            <p:nvPr/>
          </p:nvSpPr>
          <p:spPr>
            <a:xfrm>
              <a:off x="2511642" y="4983509"/>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Elbow Connector 54">
            <a:extLst>
              <a:ext uri="{FF2B5EF4-FFF2-40B4-BE49-F238E27FC236}">
                <a16:creationId xmlns:a16="http://schemas.microsoft.com/office/drawing/2014/main" id="{AB623E2B-F055-484B-8B6F-E92CC6B96C41}"/>
              </a:ext>
            </a:extLst>
          </p:cNvPr>
          <p:cNvCxnSpPr>
            <a:cxnSpLocks/>
          </p:cNvCxnSpPr>
          <p:nvPr/>
        </p:nvCxnSpPr>
        <p:spPr>
          <a:xfrm flipV="1">
            <a:off x="3538535" y="4902057"/>
            <a:ext cx="1447838" cy="716946"/>
          </a:xfrm>
          <a:prstGeom prst="bentConnector3">
            <a:avLst/>
          </a:prstGeom>
          <a:ln w="28575">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67B8AB5E-0816-9040-981F-4DFC3A19EB33}"/>
              </a:ext>
            </a:extLst>
          </p:cNvPr>
          <p:cNvCxnSpPr>
            <a:cxnSpLocks/>
          </p:cNvCxnSpPr>
          <p:nvPr/>
        </p:nvCxnSpPr>
        <p:spPr>
          <a:xfrm rot="10800000" flipV="1">
            <a:off x="3366852" y="5373694"/>
            <a:ext cx="2143363" cy="507595"/>
          </a:xfrm>
          <a:prstGeom prst="bentConnector3">
            <a:avLst/>
          </a:prstGeom>
          <a:ln w="28575">
            <a:solidFill>
              <a:srgbClr val="F3744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FF6260E-1CAC-6444-AFC8-117323560B8F}"/>
              </a:ext>
            </a:extLst>
          </p:cNvPr>
          <p:cNvGrpSpPr/>
          <p:nvPr/>
        </p:nvGrpSpPr>
        <p:grpSpPr>
          <a:xfrm>
            <a:off x="549719" y="5679638"/>
            <a:ext cx="2376228" cy="1015663"/>
            <a:chOff x="549719" y="5679638"/>
            <a:chExt cx="2376228" cy="1015663"/>
          </a:xfrm>
        </p:grpSpPr>
        <p:sp>
          <p:nvSpPr>
            <p:cNvPr id="61" name="TextBox 60">
              <a:extLst>
                <a:ext uri="{FF2B5EF4-FFF2-40B4-BE49-F238E27FC236}">
                  <a16:creationId xmlns:a16="http://schemas.microsoft.com/office/drawing/2014/main" id="{4308CAE5-A9AC-FD4A-8B25-6D4CC469C01C}"/>
                </a:ext>
              </a:extLst>
            </p:cNvPr>
            <p:cNvSpPr txBox="1"/>
            <p:nvPr/>
          </p:nvSpPr>
          <p:spPr>
            <a:xfrm>
              <a:off x="549719" y="5679638"/>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62" name="Right Arrow 61">
              <a:extLst>
                <a:ext uri="{FF2B5EF4-FFF2-40B4-BE49-F238E27FC236}">
                  <a16:creationId xmlns:a16="http://schemas.microsoft.com/office/drawing/2014/main" id="{FDAD9438-F084-2446-9BC5-458D918EB837}"/>
                </a:ext>
              </a:extLst>
            </p:cNvPr>
            <p:cNvSpPr/>
            <p:nvPr/>
          </p:nvSpPr>
          <p:spPr>
            <a:xfrm>
              <a:off x="2554597" y="574916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5258115" y="6448013"/>
            <a:ext cx="663515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But there is a problem we must address here – see next slide</a:t>
            </a:r>
          </a:p>
        </p:txBody>
      </p: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sp>
        <p:nvSpPr>
          <p:cNvPr id="3" name="Rounded Rectangle 2">
            <a:extLst>
              <a:ext uri="{FF2B5EF4-FFF2-40B4-BE49-F238E27FC236}">
                <a16:creationId xmlns:a16="http://schemas.microsoft.com/office/drawing/2014/main" id="{377F2A9E-7589-0640-81D0-893D1BD6AA57}"/>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FAF2224-0270-CA44-9BBF-6ADC2A734BF0}"/>
              </a:ext>
            </a:extLst>
          </p:cNvPr>
          <p:cNvSpPr/>
          <p:nvPr/>
        </p:nvSpPr>
        <p:spPr>
          <a:xfrm>
            <a:off x="6416842" y="4475922"/>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299290" y="1196634"/>
            <a:ext cx="1765871" cy="868611"/>
          </a:xfrm>
          <a:prstGeom prst="wedgeRoundRectCallout">
            <a:avLst>
              <a:gd name="adj1" fmla="val -38077"/>
              <a:gd name="adj2" fmla="val 11214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U-Turn Arrow 25">
            <a:extLst>
              <a:ext uri="{FF2B5EF4-FFF2-40B4-BE49-F238E27FC236}">
                <a16:creationId xmlns:a16="http://schemas.microsoft.com/office/drawing/2014/main" id="{4BDBF981-F837-43F1-6593-CF1AB752FFF5}"/>
              </a:ext>
            </a:extLst>
          </p:cNvPr>
          <p:cNvSpPr/>
          <p:nvPr/>
        </p:nvSpPr>
        <p:spPr>
          <a:xfrm rot="16200000">
            <a:off x="5559197" y="3837697"/>
            <a:ext cx="1087439" cy="583733"/>
          </a:xfrm>
          <a:prstGeom prst="uturnArrow">
            <a:avLst>
              <a:gd name="adj1" fmla="val 15085"/>
              <a:gd name="adj2" fmla="val 25000"/>
              <a:gd name="adj3" fmla="val 25000"/>
              <a:gd name="adj4" fmla="val 43750"/>
              <a:gd name="adj5" fmla="val 96812"/>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ular Callout 26">
            <a:extLst>
              <a:ext uri="{FF2B5EF4-FFF2-40B4-BE49-F238E27FC236}">
                <a16:creationId xmlns:a16="http://schemas.microsoft.com/office/drawing/2014/main" id="{DC7B8DA2-FEB9-7E10-6C03-4B4A86D21D6B}"/>
              </a:ext>
            </a:extLst>
          </p:cNvPr>
          <p:cNvSpPr/>
          <p:nvPr/>
        </p:nvSpPr>
        <p:spPr>
          <a:xfrm>
            <a:off x="6480864" y="1745096"/>
            <a:ext cx="1765871" cy="868611"/>
          </a:xfrm>
          <a:prstGeom prst="wedgeRoundRectCallout">
            <a:avLst>
              <a:gd name="adj1" fmla="val -27330"/>
              <a:gd name="adj2" fmla="val 14392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28" name="Rounded Rectangular Callout 27">
            <a:extLst>
              <a:ext uri="{FF2B5EF4-FFF2-40B4-BE49-F238E27FC236}">
                <a16:creationId xmlns:a16="http://schemas.microsoft.com/office/drawing/2014/main" id="{8362DF3F-3F31-019D-2A6F-4319FAFB9523}"/>
              </a:ext>
            </a:extLst>
          </p:cNvPr>
          <p:cNvSpPr/>
          <p:nvPr/>
        </p:nvSpPr>
        <p:spPr>
          <a:xfrm>
            <a:off x="8869959" y="5006356"/>
            <a:ext cx="2363529" cy="1087457"/>
          </a:xfrm>
          <a:prstGeom prst="wedgeRoundRectCallout">
            <a:avLst>
              <a:gd name="adj1" fmla="val -11719"/>
              <a:gd name="adj2" fmla="val -9796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9" name="Rounded Rectangular Callout 28">
            <a:extLst>
              <a:ext uri="{FF2B5EF4-FFF2-40B4-BE49-F238E27FC236}">
                <a16:creationId xmlns:a16="http://schemas.microsoft.com/office/drawing/2014/main" id="{0811B132-3512-A026-99C1-0724F4712307}"/>
              </a:ext>
            </a:extLst>
          </p:cNvPr>
          <p:cNvSpPr/>
          <p:nvPr/>
        </p:nvSpPr>
        <p:spPr>
          <a:xfrm>
            <a:off x="6096000" y="5187993"/>
            <a:ext cx="2363529" cy="1087457"/>
          </a:xfrm>
          <a:prstGeom prst="wedgeRoundRectCallout">
            <a:avLst>
              <a:gd name="adj1" fmla="val 1993"/>
              <a:gd name="adj2" fmla="val -89447"/>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30" name="Rounded Rectangular Callout 29">
            <a:extLst>
              <a:ext uri="{FF2B5EF4-FFF2-40B4-BE49-F238E27FC236}">
                <a16:creationId xmlns:a16="http://schemas.microsoft.com/office/drawing/2014/main" id="{319DC52A-AD40-6649-F280-DE806F568DC7}"/>
              </a:ext>
            </a:extLst>
          </p:cNvPr>
          <p:cNvSpPr/>
          <p:nvPr/>
        </p:nvSpPr>
        <p:spPr>
          <a:xfrm>
            <a:off x="3870159" y="389537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Uh No </a:t>
            </a:r>
          </a:p>
          <a:p>
            <a:r>
              <a:rPr lang="en-US" dirty="0">
                <a:solidFill>
                  <a:schemeClr val="tx2"/>
                </a:solidFill>
              </a:rPr>
              <a:t>Infinite loop!!!</a:t>
            </a:r>
          </a:p>
        </p:txBody>
      </p:sp>
      <p:sp>
        <p:nvSpPr>
          <p:cNvPr id="16" name="Rectangle 15">
            <a:extLst>
              <a:ext uri="{FF2B5EF4-FFF2-40B4-BE49-F238E27FC236}">
                <a16:creationId xmlns:a16="http://schemas.microsoft.com/office/drawing/2014/main" id="{CB947215-168F-AD1A-BD08-302DA89D13F0}"/>
              </a:ext>
            </a:extLst>
          </p:cNvPr>
          <p:cNvSpPr/>
          <p:nvPr/>
        </p:nvSpPr>
        <p:spPr>
          <a:xfrm>
            <a:off x="6382848" y="3396621"/>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3FB7ACE-47E4-1143-065B-5C819C22AC07}"/>
              </a:ext>
            </a:extLst>
          </p:cNvPr>
          <p:cNvGrpSpPr/>
          <p:nvPr/>
        </p:nvGrpSpPr>
        <p:grpSpPr>
          <a:xfrm>
            <a:off x="7525848" y="639843"/>
            <a:ext cx="4551971" cy="2801025"/>
            <a:chOff x="7525848" y="738471"/>
            <a:chExt cx="4551971" cy="2801025"/>
          </a:xfrm>
        </p:grpSpPr>
        <p:sp>
          <p:nvSpPr>
            <p:cNvPr id="20" name="TextBox 19">
              <a:extLst>
                <a:ext uri="{FF2B5EF4-FFF2-40B4-BE49-F238E27FC236}">
                  <a16:creationId xmlns:a16="http://schemas.microsoft.com/office/drawing/2014/main" id="{C7EB2F00-D177-3D38-C256-C43E8B138A95}"/>
                </a:ext>
              </a:extLst>
            </p:cNvPr>
            <p:cNvSpPr txBox="1"/>
            <p:nvPr/>
          </p:nvSpPr>
          <p:spPr>
            <a:xfrm>
              <a:off x="8379871" y="738471"/>
              <a:ext cx="3697948"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 with the instruction following! Cannot return to main()</a:t>
              </a:r>
            </a:p>
          </p:txBody>
        </p:sp>
        <p:cxnSp>
          <p:nvCxnSpPr>
            <p:cNvPr id="21" name="Straight Arrow Connector 20">
              <a:extLst>
                <a:ext uri="{FF2B5EF4-FFF2-40B4-BE49-F238E27FC236}">
                  <a16:creationId xmlns:a16="http://schemas.microsoft.com/office/drawing/2014/main" id="{C22E5697-9B19-251C-27FA-B6CBBE97D250}"/>
                </a:ext>
              </a:extLst>
            </p:cNvPr>
            <p:cNvCxnSpPr>
              <a:cxnSpLocks/>
              <a:endCxn id="16" idx="3"/>
            </p:cNvCxnSpPr>
            <p:nvPr/>
          </p:nvCxnSpPr>
          <p:spPr>
            <a:xfrm flipH="1">
              <a:off x="7525848" y="1987730"/>
              <a:ext cx="1441775" cy="15517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999238D4-CE09-611B-879A-4D3527D0222A}"/>
              </a:ext>
            </a:extLst>
          </p:cNvPr>
          <p:cNvCxnSpPr>
            <a:cxnSpLocks/>
          </p:cNvCxnSpPr>
          <p:nvPr/>
        </p:nvCxnSpPr>
        <p:spPr>
          <a:xfrm>
            <a:off x="6780084" y="389537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C38846-E0A5-5B80-C0B4-6B242E328596}"/>
              </a:ext>
            </a:extLst>
          </p:cNvPr>
          <p:cNvCxnSpPr>
            <a:cxnSpLocks/>
          </p:cNvCxnSpPr>
          <p:nvPr/>
        </p:nvCxnSpPr>
        <p:spPr>
          <a:xfrm>
            <a:off x="6477710" y="274518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FA3B94-9C34-168E-D6BC-C794D6D02159}"/>
              </a:ext>
            </a:extLst>
          </p:cNvPr>
          <p:cNvCxnSpPr>
            <a:cxnSpLocks/>
          </p:cNvCxnSpPr>
          <p:nvPr/>
        </p:nvCxnSpPr>
        <p:spPr>
          <a:xfrm>
            <a:off x="9236242" y="3585843"/>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p:bldP spid="26" grpId="0" animBg="1"/>
      <p:bldP spid="27" grpId="0" animBg="1"/>
      <p:bldP spid="28" grpId="0" animBg="1"/>
      <p:bldP spid="29" grpId="0" animBg="1"/>
      <p:bldP spid="30"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B2782EA9-0183-D64F-A1D7-8449B640F9AB}"/>
              </a:ext>
            </a:extLst>
          </p:cNvPr>
          <p:cNvCxnSpPr/>
          <p:nvPr/>
        </p:nvCxnSpPr>
        <p:spPr>
          <a:xfrm rot="10800000">
            <a:off x="4207042" y="2923139"/>
            <a:ext cx="2209800" cy="167640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ular Callout 7">
            <a:extLst>
              <a:ext uri="{FF2B5EF4-FFF2-40B4-BE49-F238E27FC236}">
                <a16:creationId xmlns:a16="http://schemas.microsoft.com/office/drawing/2014/main" id="{FB9C806A-7188-9C4A-9B38-0B8C78CC5403}"/>
              </a:ext>
            </a:extLst>
          </p:cNvPr>
          <p:cNvSpPr/>
          <p:nvPr/>
        </p:nvSpPr>
        <p:spPr>
          <a:xfrm>
            <a:off x="6240378" y="948561"/>
            <a:ext cx="1931821" cy="996919"/>
          </a:xfrm>
          <a:prstGeom prst="wedgeRoundRectCallout">
            <a:avLst>
              <a:gd name="adj1" fmla="val -15887"/>
              <a:gd name="adj2" fmla="val 10840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a:extLst>
              <a:ext uri="{FF2B5EF4-FFF2-40B4-BE49-F238E27FC236}">
                <a16:creationId xmlns:a16="http://schemas.microsoft.com/office/drawing/2014/main" id="{2E474C37-07EE-5F45-91B1-0D9C4A9CFC5C}"/>
              </a:ext>
            </a:extLst>
          </p:cNvPr>
          <p:cNvSpPr/>
          <p:nvPr/>
        </p:nvSpPr>
        <p:spPr>
          <a:xfrm>
            <a:off x="10381512" y="4503619"/>
            <a:ext cx="1696307" cy="1155569"/>
          </a:xfrm>
          <a:prstGeom prst="wedgeRoundRectCallout">
            <a:avLst>
              <a:gd name="adj1" fmla="val -52596"/>
              <a:gd name="adj2" fmla="val -85585"/>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13" name="TextBox 12">
            <a:extLst>
              <a:ext uri="{FF2B5EF4-FFF2-40B4-BE49-F238E27FC236}">
                <a16:creationId xmlns:a16="http://schemas.microsoft.com/office/drawing/2014/main" id="{CA87F691-0ED8-8F40-A2E4-370DA403C517}"/>
              </a:ext>
            </a:extLst>
          </p:cNvPr>
          <p:cNvSpPr txBox="1"/>
          <p:nvPr/>
        </p:nvSpPr>
        <p:spPr>
          <a:xfrm>
            <a:off x="5883941" y="2478882"/>
            <a:ext cx="2584775" cy="2031325"/>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330129" y="1065958"/>
            <a:ext cx="1765871" cy="868611"/>
          </a:xfrm>
          <a:prstGeom prst="wedgeRoundRectCallout">
            <a:avLst>
              <a:gd name="adj1" fmla="val -55175"/>
              <a:gd name="adj2" fmla="val 118105"/>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8" name="Rounded Rectangular Callout 17">
            <a:extLst>
              <a:ext uri="{FF2B5EF4-FFF2-40B4-BE49-F238E27FC236}">
                <a16:creationId xmlns:a16="http://schemas.microsoft.com/office/drawing/2014/main" id="{DD60D05E-0AB6-CC4B-AA08-F70A7BAE5816}"/>
              </a:ext>
            </a:extLst>
          </p:cNvPr>
          <p:cNvSpPr/>
          <p:nvPr/>
        </p:nvSpPr>
        <p:spPr>
          <a:xfrm>
            <a:off x="3893000" y="4912019"/>
            <a:ext cx="2363529" cy="1087457"/>
          </a:xfrm>
          <a:prstGeom prst="wedgeRoundRectCallout">
            <a:avLst>
              <a:gd name="adj1" fmla="val 60270"/>
              <a:gd name="adj2" fmla="val -7135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0" name="TextBox 19">
            <a:extLst>
              <a:ext uri="{FF2B5EF4-FFF2-40B4-BE49-F238E27FC236}">
                <a16:creationId xmlns:a16="http://schemas.microsoft.com/office/drawing/2014/main" id="{93F25A7A-8FE8-5B4E-A6F6-46BFEF4F95DE}"/>
              </a:ext>
            </a:extLst>
          </p:cNvPr>
          <p:cNvSpPr txBox="1"/>
          <p:nvPr/>
        </p:nvSpPr>
        <p:spPr>
          <a:xfrm>
            <a:off x="8648701" y="3279952"/>
            <a:ext cx="2584775" cy="923330"/>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953A45FA-0DE9-DAA8-83AA-AA511448E7DE}"/>
              </a:ext>
            </a:extLst>
          </p:cNvPr>
          <p:cNvSpPr txBox="1"/>
          <p:nvPr/>
        </p:nvSpPr>
        <p:spPr>
          <a:xfrm>
            <a:off x="4498040" y="6347970"/>
            <a:ext cx="6494085"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C00000"/>
                </a:solidFill>
              </a:rPr>
              <a:t>The frame pointer is used to find variables on the stack – later</a:t>
            </a:r>
          </a:p>
        </p:txBody>
      </p:sp>
      <p:sp>
        <p:nvSpPr>
          <p:cNvPr id="22" name="Rounded Rectangle 21">
            <a:extLst>
              <a:ext uri="{FF2B5EF4-FFF2-40B4-BE49-F238E27FC236}">
                <a16:creationId xmlns:a16="http://schemas.microsoft.com/office/drawing/2014/main" id="{C609CADF-3242-C09C-9401-E52395D8AAE2}"/>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25" name="Rounded Rectangular Callout 24">
            <a:extLst>
              <a:ext uri="{FF2B5EF4-FFF2-40B4-BE49-F238E27FC236}">
                <a16:creationId xmlns:a16="http://schemas.microsoft.com/office/drawing/2014/main" id="{BA2E3106-0EEC-5CD9-E135-CE78F4F94E55}"/>
              </a:ext>
            </a:extLst>
          </p:cNvPr>
          <p:cNvSpPr/>
          <p:nvPr/>
        </p:nvSpPr>
        <p:spPr>
          <a:xfrm>
            <a:off x="6383040" y="5113428"/>
            <a:ext cx="1979448" cy="923330"/>
          </a:xfrm>
          <a:prstGeom prst="wedgeRoundRectCallout">
            <a:avLst>
              <a:gd name="adj1" fmla="val 26344"/>
              <a:gd name="adj2" fmla="val -12319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26" name="Rounded Rectangular Callout 25">
            <a:extLst>
              <a:ext uri="{FF2B5EF4-FFF2-40B4-BE49-F238E27FC236}">
                <a16:creationId xmlns:a16="http://schemas.microsoft.com/office/drawing/2014/main" id="{A328FCB5-2064-B490-F8F0-5996F58CD8A5}"/>
              </a:ext>
            </a:extLst>
          </p:cNvPr>
          <p:cNvSpPr/>
          <p:nvPr/>
        </p:nvSpPr>
        <p:spPr>
          <a:xfrm>
            <a:off x="9118555" y="2168730"/>
            <a:ext cx="1931821" cy="996919"/>
          </a:xfrm>
          <a:prstGeom prst="wedgeRoundRectCallout">
            <a:avLst>
              <a:gd name="adj1" fmla="val -18284"/>
              <a:gd name="adj2" fmla="val 73571"/>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sp>
        <p:nvSpPr>
          <p:cNvPr id="27" name="Rounded Rectangular Callout 26">
            <a:extLst>
              <a:ext uri="{FF2B5EF4-FFF2-40B4-BE49-F238E27FC236}">
                <a16:creationId xmlns:a16="http://schemas.microsoft.com/office/drawing/2014/main" id="{7286FA86-E4FF-4111-AFA5-6895CB718F33}"/>
              </a:ext>
            </a:extLst>
          </p:cNvPr>
          <p:cNvSpPr/>
          <p:nvPr/>
        </p:nvSpPr>
        <p:spPr>
          <a:xfrm>
            <a:off x="8390712" y="4801157"/>
            <a:ext cx="1754904" cy="1087457"/>
          </a:xfrm>
          <a:prstGeom prst="wedgeRoundRectCallout">
            <a:avLst>
              <a:gd name="adj1" fmla="val 3548"/>
              <a:gd name="adj2" fmla="val -9476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cxnSp>
        <p:nvCxnSpPr>
          <p:cNvPr id="28" name="Straight Arrow Connector 27">
            <a:extLst>
              <a:ext uri="{FF2B5EF4-FFF2-40B4-BE49-F238E27FC236}">
                <a16:creationId xmlns:a16="http://schemas.microsoft.com/office/drawing/2014/main" id="{20E647EF-85CD-0865-AF58-F2DE80C00318}"/>
              </a:ext>
            </a:extLst>
          </p:cNvPr>
          <p:cNvCxnSpPr>
            <a:cxnSpLocks/>
          </p:cNvCxnSpPr>
          <p:nvPr/>
        </p:nvCxnSpPr>
        <p:spPr>
          <a:xfrm>
            <a:off x="6754205" y="288019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E81311-F0EE-184A-53D4-0E76871C4986}"/>
              </a:ext>
            </a:extLst>
          </p:cNvPr>
          <p:cNvCxnSpPr>
            <a:cxnSpLocks/>
          </p:cNvCxnSpPr>
          <p:nvPr/>
        </p:nvCxnSpPr>
        <p:spPr>
          <a:xfrm>
            <a:off x="9669933" y="3601246"/>
            <a:ext cx="0" cy="320198"/>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095C1B-D568-2658-9758-372F26812ED9}"/>
              </a:ext>
            </a:extLst>
          </p:cNvPr>
          <p:cNvCxnSpPr>
            <a:cxnSpLocks/>
          </p:cNvCxnSpPr>
          <p:nvPr/>
        </p:nvCxnSpPr>
        <p:spPr>
          <a:xfrm>
            <a:off x="6883601" y="376134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2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P spid="17" grpId="0" animBg="1"/>
      <p:bldP spid="18" grpId="0" animBg="1"/>
      <p:bldP spid="20" grpId="0"/>
      <p:bldP spid="19" grpId="0"/>
      <p:bldP spid="5" grpId="0" animBg="1"/>
      <p:bldP spid="25"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Minimal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439927" y="399645"/>
            <a:ext cx="7099819" cy="1913949"/>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err="1">
                <a:solidFill>
                  <a:srgbClr val="F3753F"/>
                </a:solidFill>
                <a:latin typeface="Courier New" panose="02070309020205020404" pitchFamily="49" charset="0"/>
                <a:cs typeface="Courier New" panose="02070309020205020404" pitchFamily="49" charset="0"/>
              </a:rPr>
              <a:t>sp</a:t>
            </a:r>
            <a:r>
              <a:rPr lang="en-US" sz="1800" dirty="0">
                <a:solidFill>
                  <a:schemeClr val="tx2"/>
                </a:solidFill>
              </a:rPr>
              <a:t> points at top element in the stack (lowest byte address)</a:t>
            </a:r>
          </a:p>
          <a:p>
            <a:pPr>
              <a:lnSpc>
                <a:spcPct val="100000"/>
              </a:lnSpc>
            </a:pPr>
            <a:r>
              <a:rPr lang="en-US" sz="1800" b="1" dirty="0" err="1">
                <a:solidFill>
                  <a:srgbClr val="F37440"/>
                </a:solidFill>
                <a:latin typeface="Courier New" panose="02070309020205020404" pitchFamily="49" charset="0"/>
                <a:cs typeface="Courier New" panose="020703090202050204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b="1" dirty="0" err="1">
                <a:solidFill>
                  <a:srgbClr val="F3753F"/>
                </a:solidFill>
                <a:latin typeface="Courier New" panose="02070309020205020404" pitchFamily="49" charset="0"/>
                <a:cs typeface="Courier New" panose="020703090202050204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984166" y="2326961"/>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401369" y="2653692"/>
            <a:ext cx="2438400" cy="29015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7795079" y="5165034"/>
            <a:ext cx="1851789" cy="369332"/>
          </a:xfrm>
          <a:prstGeom prst="rect">
            <a:avLst/>
          </a:prstGeom>
        </p:spPr>
        <p:txBody>
          <a:bodyPr wrap="none">
            <a:spAutoFit/>
          </a:bodyPr>
          <a:lstStyle/>
          <a:p>
            <a:pPr defTabSz="609585"/>
            <a:r>
              <a:rPr lang="en-US" dirty="0">
                <a:solidFill>
                  <a:srgbClr val="000000"/>
                </a:solidFill>
              </a:rPr>
              <a:t>0x0 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185733" y="2874006"/>
            <a:ext cx="4654034" cy="646331"/>
            <a:chOff x="6691337" y="2093026"/>
            <a:chExt cx="4654034" cy="646331"/>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6691337" y="2187126"/>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825178" y="2933443"/>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123152" y="2626058"/>
            <a:ext cx="3115794" cy="38275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b();</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a:p>
            <a:r>
              <a:rPr lang="en-US" sz="1400" dirty="0">
                <a:solidFill>
                  <a:schemeClr val="accent1"/>
                </a:solidFill>
                <a:latin typeface="Consolas" panose="020B0609020204030204" pitchFamily="49" charset="0"/>
                <a:cs typeface="Consolas" panose="020B0609020204030204" pitchFamily="49" charset="0"/>
              </a:rPr>
              <a:t>int b(void)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7A6BF617-80CD-7B27-0901-9300615679BC}"/>
              </a:ext>
            </a:extLst>
          </p:cNvPr>
          <p:cNvGrpSpPr/>
          <p:nvPr/>
        </p:nvGrpSpPr>
        <p:grpSpPr>
          <a:xfrm>
            <a:off x="3437574" y="3527979"/>
            <a:ext cx="4395519" cy="646331"/>
            <a:chOff x="6641124" y="2042752"/>
            <a:chExt cx="4395519" cy="646331"/>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646331"/>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6641124" y="2126978"/>
              <a:ext cx="1569660" cy="369332"/>
            </a:xfrm>
            <a:prstGeom prst="rect">
              <a:avLst/>
            </a:prstGeom>
            <a:noFill/>
          </p:spPr>
          <p:txBody>
            <a:bodyPr wrap="none" rtlCol="0">
              <a:spAutoFit/>
            </a:bodyPr>
            <a:lstStyle/>
            <a:p>
              <a:r>
                <a:rPr lang="en-US" dirty="0"/>
                <a:t>a stack 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C601625-E632-DD87-52AA-BC2D6DA97AEC}"/>
              </a:ext>
            </a:extLst>
          </p:cNvPr>
          <p:cNvGrpSpPr/>
          <p:nvPr/>
        </p:nvGrpSpPr>
        <p:grpSpPr>
          <a:xfrm>
            <a:off x="7818504" y="3587416"/>
            <a:ext cx="861218" cy="654947"/>
            <a:chOff x="11034740" y="1755433"/>
            <a:chExt cx="861218" cy="654947"/>
          </a:xfrm>
        </p:grpSpPr>
        <p:sp>
          <p:nvSpPr>
            <p:cNvPr id="65" name="TextBox 64">
              <a:extLst>
                <a:ext uri="{FF2B5EF4-FFF2-40B4-BE49-F238E27FC236}">
                  <a16:creationId xmlns:a16="http://schemas.microsoft.com/office/drawing/2014/main" id="{DB6D1327-DBBD-5656-A197-55204E19BB91}"/>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23F08C1-41D7-2E6D-AA7F-863CA0456C92}"/>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E02DA85-A458-3BFF-44A5-667DF7856962}"/>
              </a:ext>
            </a:extLst>
          </p:cNvPr>
          <p:cNvGrpSpPr/>
          <p:nvPr/>
        </p:nvGrpSpPr>
        <p:grpSpPr>
          <a:xfrm>
            <a:off x="3436333" y="4192698"/>
            <a:ext cx="4395519" cy="646331"/>
            <a:chOff x="6639883" y="2707471"/>
            <a:chExt cx="4395519" cy="646331"/>
          </a:xfrm>
        </p:grpSpPr>
        <p:sp>
          <p:nvSpPr>
            <p:cNvPr id="70" name="TextBox 69">
              <a:extLst>
                <a:ext uri="{FF2B5EF4-FFF2-40B4-BE49-F238E27FC236}">
                  <a16:creationId xmlns:a16="http://schemas.microsoft.com/office/drawing/2014/main" id="{0CD4FB8C-BD0F-6370-70D3-B164D1E5914C}"/>
                </a:ext>
              </a:extLst>
            </p:cNvPr>
            <p:cNvSpPr txBox="1"/>
            <p:nvPr/>
          </p:nvSpPr>
          <p:spPr>
            <a:xfrm>
              <a:off x="8597003" y="2707471"/>
              <a:ext cx="2438399" cy="646331"/>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b</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4" name="TextBox 73">
              <a:extLst>
                <a:ext uri="{FF2B5EF4-FFF2-40B4-BE49-F238E27FC236}">
                  <a16:creationId xmlns:a16="http://schemas.microsoft.com/office/drawing/2014/main" id="{B50F71E1-D532-A2ED-DDDE-BC452C496AE0}"/>
                </a:ext>
              </a:extLst>
            </p:cNvPr>
            <p:cNvSpPr txBox="1"/>
            <p:nvPr/>
          </p:nvSpPr>
          <p:spPr>
            <a:xfrm>
              <a:off x="6639883" y="2791697"/>
              <a:ext cx="1569660" cy="369332"/>
            </a:xfrm>
            <a:prstGeom prst="rect">
              <a:avLst/>
            </a:prstGeom>
            <a:noFill/>
          </p:spPr>
          <p:txBody>
            <a:bodyPr wrap="none" rtlCol="0">
              <a:spAutoFit/>
            </a:bodyPr>
            <a:lstStyle/>
            <a:p>
              <a:r>
                <a:rPr lang="en-US" dirty="0"/>
                <a:t>b stack frame</a:t>
              </a:r>
            </a:p>
          </p:txBody>
        </p:sp>
        <p:sp>
          <p:nvSpPr>
            <p:cNvPr id="75" name="Rectangle 74">
              <a:extLst>
                <a:ext uri="{FF2B5EF4-FFF2-40B4-BE49-F238E27FC236}">
                  <a16:creationId xmlns:a16="http://schemas.microsoft.com/office/drawing/2014/main" id="{6B78BA39-5814-EE07-4710-298591E7C883}"/>
                </a:ext>
              </a:extLst>
            </p:cNvPr>
            <p:cNvSpPr/>
            <p:nvPr/>
          </p:nvSpPr>
          <p:spPr>
            <a:xfrm>
              <a:off x="9652769" y="27147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C23DA73C-FF55-DC5C-44FF-74372A52807C}"/>
                </a:ext>
              </a:extLst>
            </p:cNvPr>
            <p:cNvSpPr/>
            <p:nvPr/>
          </p:nvSpPr>
          <p:spPr>
            <a:xfrm>
              <a:off x="9652769" y="30376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Left Brace 76">
              <a:extLst>
                <a:ext uri="{FF2B5EF4-FFF2-40B4-BE49-F238E27FC236}">
                  <a16:creationId xmlns:a16="http://schemas.microsoft.com/office/drawing/2014/main" id="{F55D088B-6EBA-70A5-DA5A-1A4F68DCE76C}"/>
                </a:ext>
              </a:extLst>
            </p:cNvPr>
            <p:cNvSpPr/>
            <p:nvPr/>
          </p:nvSpPr>
          <p:spPr>
            <a:xfrm>
              <a:off x="8209545" y="2720062"/>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E5AB0AD-B520-9667-CD12-AAEA8DCEBB3F}"/>
              </a:ext>
            </a:extLst>
          </p:cNvPr>
          <p:cNvGrpSpPr/>
          <p:nvPr/>
        </p:nvGrpSpPr>
        <p:grpSpPr>
          <a:xfrm>
            <a:off x="7817263" y="4252135"/>
            <a:ext cx="861218" cy="654947"/>
            <a:chOff x="11034740" y="1755433"/>
            <a:chExt cx="861218" cy="654947"/>
          </a:xfrm>
        </p:grpSpPr>
        <p:sp>
          <p:nvSpPr>
            <p:cNvPr id="81" name="TextBox 80">
              <a:extLst>
                <a:ext uri="{FF2B5EF4-FFF2-40B4-BE49-F238E27FC236}">
                  <a16:creationId xmlns:a16="http://schemas.microsoft.com/office/drawing/2014/main" id="{8BF25723-C82B-19D9-2F74-22E9B95FFE67}"/>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82" name="Left Arrow 81">
              <a:extLst>
                <a:ext uri="{FF2B5EF4-FFF2-40B4-BE49-F238E27FC236}">
                  <a16:creationId xmlns:a16="http://schemas.microsoft.com/office/drawing/2014/main" id="{D7D250DA-C822-604D-3171-7D3042AF042E}"/>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F5BBEC4-69EE-0340-782B-803C5E4D4F5B}"/>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84" name="Left Arrow 83">
              <a:extLst>
                <a:ext uri="{FF2B5EF4-FFF2-40B4-BE49-F238E27FC236}">
                  <a16:creationId xmlns:a16="http://schemas.microsoft.com/office/drawing/2014/main" id="{5D11A39E-E075-141E-2FCB-F2F34D867240}"/>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AC64A2A6-2F01-1A9B-67B2-B460026C38B5}"/>
              </a:ext>
            </a:extLst>
          </p:cNvPr>
          <p:cNvSpPr txBox="1"/>
          <p:nvPr/>
        </p:nvSpPr>
        <p:spPr>
          <a:xfrm>
            <a:off x="8995423" y="2608665"/>
            <a:ext cx="2827038"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accent1"/>
                </a:solidFill>
              </a:rPr>
              <a:t>Allocating stack space</a:t>
            </a:r>
          </a:p>
          <a:p>
            <a:endParaRPr lang="en-US" sz="2000" dirty="0">
              <a:solidFill>
                <a:srgbClr val="F37440"/>
              </a:solidFill>
            </a:endParaRPr>
          </a:p>
          <a:p>
            <a:r>
              <a:rPr lang="en-US" sz="2000" dirty="0">
                <a:solidFill>
                  <a:srgbClr val="F37440"/>
                </a:solidFill>
              </a:rPr>
              <a:t>Allocate stack </a:t>
            </a:r>
            <a:r>
              <a:rPr lang="en-US" sz="2000" dirty="0">
                <a:solidFill>
                  <a:srgbClr val="2C895B"/>
                </a:solidFill>
              </a:rPr>
              <a:t>space by </a:t>
            </a:r>
            <a:r>
              <a:rPr lang="en-US" sz="2000" dirty="0">
                <a:solidFill>
                  <a:srgbClr val="F37440"/>
                </a:solidFill>
              </a:rPr>
              <a:t>subtracting from </a:t>
            </a:r>
            <a:r>
              <a:rPr lang="en-US" sz="2000" dirty="0" err="1">
                <a:solidFill>
                  <a:srgbClr val="F37440"/>
                </a:solidFill>
              </a:rPr>
              <a:t>sp</a:t>
            </a:r>
            <a:endParaRPr lang="en-US" sz="2000" dirty="0">
              <a:solidFill>
                <a:srgbClr val="F37440"/>
              </a:solidFill>
            </a:endParaRPr>
          </a:p>
          <a:p>
            <a:endParaRPr lang="en-US" sz="2000" dirty="0">
              <a:solidFill>
                <a:srgbClr val="2C895B"/>
              </a:solidFill>
            </a:endParaRPr>
          </a:p>
          <a:p>
            <a:r>
              <a:rPr lang="en-US" sz="2000" dirty="0">
                <a:solidFill>
                  <a:srgbClr val="F37440"/>
                </a:solidFill>
              </a:rPr>
              <a:t>Deallocate stack </a:t>
            </a:r>
            <a:r>
              <a:rPr lang="en-US" sz="2000" dirty="0">
                <a:solidFill>
                  <a:srgbClr val="2C895B"/>
                </a:solidFill>
              </a:rPr>
              <a:t>space by </a:t>
            </a:r>
            <a:r>
              <a:rPr lang="en-US" sz="2000" dirty="0">
                <a:solidFill>
                  <a:srgbClr val="F37440"/>
                </a:solidFill>
              </a:rPr>
              <a:t>adding to </a:t>
            </a:r>
            <a:r>
              <a:rPr lang="en-US" sz="2000" dirty="0" err="1">
                <a:solidFill>
                  <a:srgbClr val="F37440"/>
                </a:solidFill>
              </a:rPr>
              <a:t>sp</a:t>
            </a:r>
            <a:endParaRPr lang="en-US" sz="2000" dirty="0">
              <a:solidFill>
                <a:srgbClr val="F37440"/>
              </a:solidFill>
            </a:endParaRPr>
          </a:p>
        </p:txBody>
      </p:sp>
      <p:grpSp>
        <p:nvGrpSpPr>
          <p:cNvPr id="8" name="Group 7">
            <a:extLst>
              <a:ext uri="{FF2B5EF4-FFF2-40B4-BE49-F238E27FC236}">
                <a16:creationId xmlns:a16="http://schemas.microsoft.com/office/drawing/2014/main" id="{41C53438-1A19-93E2-91C8-13CFFA40BAD5}"/>
              </a:ext>
            </a:extLst>
          </p:cNvPr>
          <p:cNvGrpSpPr/>
          <p:nvPr/>
        </p:nvGrpSpPr>
        <p:grpSpPr>
          <a:xfrm>
            <a:off x="8733120" y="1098473"/>
            <a:ext cx="3242237" cy="966982"/>
            <a:chOff x="5979223" y="1095721"/>
            <a:chExt cx="3242237" cy="966982"/>
          </a:xfrm>
        </p:grpSpPr>
        <p:sp>
          <p:nvSpPr>
            <p:cNvPr id="9" name="TextBox 8">
              <a:extLst>
                <a:ext uri="{FF2B5EF4-FFF2-40B4-BE49-F238E27FC236}">
                  <a16:creationId xmlns:a16="http://schemas.microsoft.com/office/drawing/2014/main" id="{6F385558-B557-3A71-E4E5-292497701064}"/>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979223" y="1095721"/>
              <a:ext cx="3242237" cy="797430"/>
              <a:chOff x="5979223" y="1095721"/>
              <a:chExt cx="3242237" cy="797430"/>
            </a:xfrm>
          </p:grpSpPr>
          <p:sp>
            <p:nvSpPr>
              <p:cNvPr id="15" name="Rectangle 14">
                <a:extLst>
                  <a:ext uri="{FF2B5EF4-FFF2-40B4-BE49-F238E27FC236}">
                    <a16:creationId xmlns:a16="http://schemas.microsoft.com/office/drawing/2014/main" id="{A73B6435-ADEF-D8DE-C156-C1C158AFC2D4}"/>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5979223" y="1418603"/>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8133736" y="1198416"/>
                <a:ext cx="1087724"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err="1">
                    <a:solidFill>
                      <a:srgbClr val="0070C0"/>
                    </a:solidFill>
                  </a:rPr>
                  <a:t>mimimal</a:t>
                </a:r>
                <a:r>
                  <a:rPr lang="en-US" dirty="0">
                    <a:solidFill>
                      <a:srgbClr val="0070C0"/>
                    </a:solidFill>
                  </a:rPr>
                  <a:t> frame</a:t>
                </a: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3819672" y="5727331"/>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allocate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6580155" y="5737715"/>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deallocate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28" name="TextBox 27">
            <a:extLst>
              <a:ext uri="{FF2B5EF4-FFF2-40B4-BE49-F238E27FC236}">
                <a16:creationId xmlns:a16="http://schemas.microsoft.com/office/drawing/2014/main" id="{840BE217-3C5E-09CA-054E-A4E897B68BD3}"/>
              </a:ext>
            </a:extLst>
          </p:cNvPr>
          <p:cNvSpPr txBox="1"/>
          <p:nvPr/>
        </p:nvSpPr>
        <p:spPr>
          <a:xfrm>
            <a:off x="9545228" y="5749493"/>
            <a:ext cx="2645240"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2C895B"/>
                </a:solidFill>
              </a:rPr>
              <a:t>We will see how the </a:t>
            </a:r>
            <a:r>
              <a:rPr lang="en-US" dirty="0" err="1">
                <a:solidFill>
                  <a:srgbClr val="C00000"/>
                </a:solidFill>
              </a:rPr>
              <a:t>fp</a:t>
            </a:r>
            <a:r>
              <a:rPr lang="en-US" dirty="0">
                <a:solidFill>
                  <a:srgbClr val="2C895B"/>
                </a:solidFill>
              </a:rPr>
              <a:t> is used in a few slides</a:t>
            </a:r>
          </a:p>
        </p:txBody>
      </p:sp>
    </p:spTree>
    <p:extLst>
      <p:ext uri="{BB962C8B-B14F-4D97-AF65-F5344CB8AC3E}">
        <p14:creationId xmlns:p14="http://schemas.microsoft.com/office/powerpoint/2010/main" val="315769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P spid="10"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Minimal Stack Frame (Arm Arch32 Procedure Call Standards)</a:t>
            </a:r>
          </a:p>
        </p:txBody>
      </p:sp>
      <p:sp>
        <p:nvSpPr>
          <p:cNvPr id="3" name="Content Placeholder 2">
            <a:extLst>
              <a:ext uri="{FF2B5EF4-FFF2-40B4-BE49-F238E27FC236}">
                <a16:creationId xmlns:a16="http://schemas.microsoft.com/office/drawing/2014/main" id="{BA60CF17-CF46-4685-BAE5-99AF62C4F985}"/>
              </a:ext>
            </a:extLst>
          </p:cNvPr>
          <p:cNvSpPr>
            <a:spLocks noGrp="1"/>
          </p:cNvSpPr>
          <p:nvPr>
            <p:ph sz="quarter" idx="16"/>
          </p:nvPr>
        </p:nvSpPr>
        <p:spPr>
          <a:xfrm>
            <a:off x="4153443" y="3823008"/>
            <a:ext cx="5007082" cy="3014434"/>
          </a:xfrm>
          <a:solidFill>
            <a:schemeClr val="accent4">
              <a:lumMod val="20000"/>
              <a:lumOff val="80000"/>
            </a:schemeClr>
          </a:solidFill>
          <a:ln>
            <a:solidFill>
              <a:srgbClr val="0070C0"/>
            </a:solidFill>
          </a:ln>
        </p:spPr>
        <p:txBody>
          <a:bodyPr/>
          <a:lstStyle/>
          <a:p>
            <a:r>
              <a:rPr lang="en-US" dirty="0">
                <a:solidFill>
                  <a:srgbClr val="C00000"/>
                </a:solidFill>
              </a:rPr>
              <a:t>Stack Space management Approach</a:t>
            </a:r>
          </a:p>
          <a:p>
            <a:r>
              <a:rPr lang="en-US" dirty="0">
                <a:solidFill>
                  <a:srgbClr val="C00000"/>
                </a:solidFill>
              </a:rPr>
              <a:t>Function entry </a:t>
            </a:r>
            <a:r>
              <a:rPr lang="en-US" dirty="0"/>
              <a:t>(</a:t>
            </a:r>
            <a:r>
              <a:rPr lang="en-US" dirty="0">
                <a:solidFill>
                  <a:srgbClr val="FF0000"/>
                </a:solidFill>
              </a:rPr>
              <a:t>Function </a:t>
            </a:r>
            <a:r>
              <a:rPr lang="en-US" b="1" dirty="0">
                <a:solidFill>
                  <a:srgbClr val="FF0000"/>
                </a:solidFill>
              </a:rPr>
              <a:t>Prologue</a:t>
            </a:r>
            <a:r>
              <a:rPr lang="en-US" dirty="0"/>
              <a:t>): </a:t>
            </a:r>
          </a:p>
          <a:p>
            <a:pPr marL="800100" lvl="1" indent="-457200">
              <a:buFont typeface="+mj-lt"/>
              <a:buAutoNum type="arabicPeriod"/>
            </a:pPr>
            <a:r>
              <a:rPr lang="en-US" dirty="0"/>
              <a:t>creates the frame (</a:t>
            </a:r>
            <a:r>
              <a:rPr lang="en-US" dirty="0">
                <a:solidFill>
                  <a:srgbClr val="0070C0"/>
                </a:solidFill>
              </a:rPr>
              <a:t>subtracts from </a:t>
            </a:r>
            <a:r>
              <a:rPr lang="en-US" dirty="0" err="1">
                <a:solidFill>
                  <a:srgbClr val="0070C0"/>
                </a:solidFill>
              </a:rPr>
              <a:t>sp</a:t>
            </a:r>
            <a:r>
              <a:rPr lang="en-US" dirty="0"/>
              <a:t>)</a:t>
            </a:r>
          </a:p>
          <a:p>
            <a:pPr marL="800100" lvl="1" indent="-457200">
              <a:buFont typeface="+mj-lt"/>
              <a:buAutoNum type="arabicPeriod"/>
            </a:pPr>
            <a:r>
              <a:rPr lang="en-US" dirty="0"/>
              <a:t>saves values</a:t>
            </a:r>
          </a:p>
          <a:p>
            <a:r>
              <a:rPr lang="en-US" dirty="0">
                <a:solidFill>
                  <a:srgbClr val="2C895B"/>
                </a:solidFill>
              </a:rPr>
              <a:t>Function return </a:t>
            </a:r>
            <a:r>
              <a:rPr lang="en-US" dirty="0"/>
              <a:t>(</a:t>
            </a:r>
            <a:r>
              <a:rPr lang="en-US" dirty="0">
                <a:solidFill>
                  <a:srgbClr val="2C895B"/>
                </a:solidFill>
              </a:rPr>
              <a:t>Function </a:t>
            </a:r>
            <a:r>
              <a:rPr lang="en-US" b="1" dirty="0">
                <a:solidFill>
                  <a:srgbClr val="2C895B"/>
                </a:solidFill>
              </a:rPr>
              <a:t>Epilogue</a:t>
            </a:r>
            <a:r>
              <a:rPr lang="en-US" dirty="0"/>
              <a:t>): </a:t>
            </a:r>
          </a:p>
          <a:p>
            <a:pPr marL="800100" lvl="1" indent="-457200">
              <a:buFont typeface="+mj-lt"/>
              <a:buAutoNum type="arabicPeriod"/>
            </a:pPr>
            <a:r>
              <a:rPr lang="en-US" dirty="0"/>
              <a:t>restores values</a:t>
            </a:r>
          </a:p>
          <a:p>
            <a:pPr marL="800100" lvl="1" indent="-457200">
              <a:buFont typeface="+mj-lt"/>
              <a:buAutoNum type="arabicPeriod"/>
            </a:pPr>
            <a:r>
              <a:rPr lang="en-US" dirty="0"/>
              <a:t>removes the frame (</a:t>
            </a:r>
            <a:r>
              <a:rPr lang="en-US" dirty="0">
                <a:solidFill>
                  <a:srgbClr val="0070C0"/>
                </a:solidFill>
              </a:rPr>
              <a:t>adds to </a:t>
            </a:r>
            <a:r>
              <a:rPr lang="en-US" dirty="0" err="1">
                <a:solidFill>
                  <a:srgbClr val="0070C0"/>
                </a:solidFill>
              </a:rPr>
              <a:t>sp</a:t>
            </a:r>
            <a:r>
              <a:rPr lang="en-US" dirty="0"/>
              <a:t>)</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6210819" y="476119"/>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601219" y="873619"/>
            <a:ext cx="2438400" cy="29015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7994929" y="3384961"/>
            <a:ext cx="627095" cy="461665"/>
          </a:xfrm>
          <a:prstGeom prst="rect">
            <a:avLst/>
          </a:prstGeom>
        </p:spPr>
        <p:txBody>
          <a:bodyPr wrap="none">
            <a:spAutoFit/>
          </a:bodyPr>
          <a:lstStyle/>
          <a:p>
            <a:pPr defTabSz="609585"/>
            <a:r>
              <a:rPr lang="en-US" dirty="0">
                <a:solidFill>
                  <a:srgbClr val="000000"/>
                </a:solidFill>
              </a:rPr>
              <a:t>0x0</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385583" y="1093933"/>
            <a:ext cx="4654034" cy="646331"/>
            <a:chOff x="6691337" y="2093026"/>
            <a:chExt cx="4654034" cy="646331"/>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6691337" y="2187126"/>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8025028" y="1153370"/>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305321" y="946587"/>
            <a:ext cx="3115794" cy="43608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1"/>
                </a:solidFill>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int a(void)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b();</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int b(void)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7A6BF617-80CD-7B27-0901-9300615679BC}"/>
              </a:ext>
            </a:extLst>
          </p:cNvPr>
          <p:cNvGrpSpPr/>
          <p:nvPr/>
        </p:nvGrpSpPr>
        <p:grpSpPr>
          <a:xfrm>
            <a:off x="3637424" y="1747906"/>
            <a:ext cx="4395519" cy="646331"/>
            <a:chOff x="6641124" y="2042752"/>
            <a:chExt cx="4395519" cy="646331"/>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646331"/>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6641124" y="2126978"/>
              <a:ext cx="1569660" cy="369332"/>
            </a:xfrm>
            <a:prstGeom prst="rect">
              <a:avLst/>
            </a:prstGeom>
            <a:noFill/>
          </p:spPr>
          <p:txBody>
            <a:bodyPr wrap="none" rtlCol="0">
              <a:spAutoFit/>
            </a:bodyPr>
            <a:lstStyle/>
            <a:p>
              <a:r>
                <a:rPr lang="en-US" dirty="0"/>
                <a:t>a stack 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C601625-E632-DD87-52AA-BC2D6DA97AEC}"/>
              </a:ext>
            </a:extLst>
          </p:cNvPr>
          <p:cNvGrpSpPr/>
          <p:nvPr/>
        </p:nvGrpSpPr>
        <p:grpSpPr>
          <a:xfrm>
            <a:off x="8018354" y="1807343"/>
            <a:ext cx="861218" cy="654947"/>
            <a:chOff x="11034740" y="1755433"/>
            <a:chExt cx="861218" cy="654947"/>
          </a:xfrm>
        </p:grpSpPr>
        <p:sp>
          <p:nvSpPr>
            <p:cNvPr id="65" name="TextBox 64">
              <a:extLst>
                <a:ext uri="{FF2B5EF4-FFF2-40B4-BE49-F238E27FC236}">
                  <a16:creationId xmlns:a16="http://schemas.microsoft.com/office/drawing/2014/main" id="{DB6D1327-DBBD-5656-A197-55204E19BB91}"/>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23F08C1-41D7-2E6D-AA7F-863CA0456C92}"/>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E02DA85-A458-3BFF-44A5-667DF7856962}"/>
              </a:ext>
            </a:extLst>
          </p:cNvPr>
          <p:cNvGrpSpPr/>
          <p:nvPr/>
        </p:nvGrpSpPr>
        <p:grpSpPr>
          <a:xfrm>
            <a:off x="3636183" y="2412625"/>
            <a:ext cx="4395519" cy="646331"/>
            <a:chOff x="6639883" y="2707471"/>
            <a:chExt cx="4395519" cy="646331"/>
          </a:xfrm>
        </p:grpSpPr>
        <p:sp>
          <p:nvSpPr>
            <p:cNvPr id="70" name="TextBox 69">
              <a:extLst>
                <a:ext uri="{FF2B5EF4-FFF2-40B4-BE49-F238E27FC236}">
                  <a16:creationId xmlns:a16="http://schemas.microsoft.com/office/drawing/2014/main" id="{0CD4FB8C-BD0F-6370-70D3-B164D1E5914C}"/>
                </a:ext>
              </a:extLst>
            </p:cNvPr>
            <p:cNvSpPr txBox="1"/>
            <p:nvPr/>
          </p:nvSpPr>
          <p:spPr>
            <a:xfrm>
              <a:off x="8597003" y="2707471"/>
              <a:ext cx="2438399" cy="646331"/>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b</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4" name="TextBox 73">
              <a:extLst>
                <a:ext uri="{FF2B5EF4-FFF2-40B4-BE49-F238E27FC236}">
                  <a16:creationId xmlns:a16="http://schemas.microsoft.com/office/drawing/2014/main" id="{B50F71E1-D532-A2ED-DDDE-BC452C496AE0}"/>
                </a:ext>
              </a:extLst>
            </p:cNvPr>
            <p:cNvSpPr txBox="1"/>
            <p:nvPr/>
          </p:nvSpPr>
          <p:spPr>
            <a:xfrm>
              <a:off x="6639883" y="2791697"/>
              <a:ext cx="1569660" cy="369332"/>
            </a:xfrm>
            <a:prstGeom prst="rect">
              <a:avLst/>
            </a:prstGeom>
            <a:noFill/>
          </p:spPr>
          <p:txBody>
            <a:bodyPr wrap="none" rtlCol="0">
              <a:spAutoFit/>
            </a:bodyPr>
            <a:lstStyle/>
            <a:p>
              <a:r>
                <a:rPr lang="en-US" dirty="0"/>
                <a:t>b stack frame</a:t>
              </a:r>
            </a:p>
          </p:txBody>
        </p:sp>
        <p:sp>
          <p:nvSpPr>
            <p:cNvPr id="75" name="Rectangle 74">
              <a:extLst>
                <a:ext uri="{FF2B5EF4-FFF2-40B4-BE49-F238E27FC236}">
                  <a16:creationId xmlns:a16="http://schemas.microsoft.com/office/drawing/2014/main" id="{6B78BA39-5814-EE07-4710-298591E7C883}"/>
                </a:ext>
              </a:extLst>
            </p:cNvPr>
            <p:cNvSpPr/>
            <p:nvPr/>
          </p:nvSpPr>
          <p:spPr>
            <a:xfrm>
              <a:off x="9652769" y="27147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C23DA73C-FF55-DC5C-44FF-74372A52807C}"/>
                </a:ext>
              </a:extLst>
            </p:cNvPr>
            <p:cNvSpPr/>
            <p:nvPr/>
          </p:nvSpPr>
          <p:spPr>
            <a:xfrm>
              <a:off x="9652769" y="30376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Left Brace 76">
              <a:extLst>
                <a:ext uri="{FF2B5EF4-FFF2-40B4-BE49-F238E27FC236}">
                  <a16:creationId xmlns:a16="http://schemas.microsoft.com/office/drawing/2014/main" id="{F55D088B-6EBA-70A5-DA5A-1A4F68DCE76C}"/>
                </a:ext>
              </a:extLst>
            </p:cNvPr>
            <p:cNvSpPr/>
            <p:nvPr/>
          </p:nvSpPr>
          <p:spPr>
            <a:xfrm>
              <a:off x="8209545" y="2720062"/>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E5AB0AD-B520-9667-CD12-AAEA8DCEBB3F}"/>
              </a:ext>
            </a:extLst>
          </p:cNvPr>
          <p:cNvGrpSpPr/>
          <p:nvPr/>
        </p:nvGrpSpPr>
        <p:grpSpPr>
          <a:xfrm>
            <a:off x="8017113" y="2472062"/>
            <a:ext cx="861218" cy="654947"/>
            <a:chOff x="11034740" y="1755433"/>
            <a:chExt cx="861218" cy="654947"/>
          </a:xfrm>
        </p:grpSpPr>
        <p:sp>
          <p:nvSpPr>
            <p:cNvPr id="81" name="TextBox 80">
              <a:extLst>
                <a:ext uri="{FF2B5EF4-FFF2-40B4-BE49-F238E27FC236}">
                  <a16:creationId xmlns:a16="http://schemas.microsoft.com/office/drawing/2014/main" id="{8BF25723-C82B-19D9-2F74-22E9B95FFE67}"/>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82" name="Left Arrow 81">
              <a:extLst>
                <a:ext uri="{FF2B5EF4-FFF2-40B4-BE49-F238E27FC236}">
                  <a16:creationId xmlns:a16="http://schemas.microsoft.com/office/drawing/2014/main" id="{D7D250DA-C822-604D-3171-7D3042AF042E}"/>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F5BBEC4-69EE-0340-782B-803C5E4D4F5B}"/>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84" name="Left Arrow 83">
              <a:extLst>
                <a:ext uri="{FF2B5EF4-FFF2-40B4-BE49-F238E27FC236}">
                  <a16:creationId xmlns:a16="http://schemas.microsoft.com/office/drawing/2014/main" id="{5D11A39E-E075-141E-2FCB-F2F34D867240}"/>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AC64A2A6-2F01-1A9B-67B2-B460026C38B5}"/>
              </a:ext>
            </a:extLst>
          </p:cNvPr>
          <p:cNvSpPr txBox="1"/>
          <p:nvPr/>
        </p:nvSpPr>
        <p:spPr>
          <a:xfrm>
            <a:off x="9139344" y="1662855"/>
            <a:ext cx="282703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2C895B"/>
                </a:solidFill>
              </a:rPr>
              <a:t>We will see how the </a:t>
            </a:r>
            <a:r>
              <a:rPr lang="en-US" sz="2000" dirty="0" err="1">
                <a:solidFill>
                  <a:srgbClr val="C00000"/>
                </a:solidFill>
              </a:rPr>
              <a:t>fp</a:t>
            </a:r>
            <a:r>
              <a:rPr lang="en-US" sz="2000" dirty="0">
                <a:solidFill>
                  <a:srgbClr val="2C895B"/>
                </a:solidFill>
              </a:rPr>
              <a:t> is used in a few slides</a:t>
            </a:r>
          </a:p>
        </p:txBody>
      </p:sp>
    </p:spTree>
    <p:extLst>
      <p:ext uri="{BB962C8B-B14F-4D97-AF65-F5344CB8AC3E}">
        <p14:creationId xmlns:p14="http://schemas.microsoft.com/office/powerpoint/2010/main" val="405692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1"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69237"/>
            <a:ext cx="4491138" cy="1391828"/>
            <a:chOff x="1136348" y="1200601"/>
            <a:chExt cx="4491138" cy="1391828"/>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2399605" y="1200601"/>
              <a:ext cx="1742785" cy="461665"/>
            </a:xfrm>
            <a:prstGeom prst="rect">
              <a:avLst/>
            </a:prstGeom>
            <a:noFill/>
          </p:spPr>
          <p:txBody>
            <a:bodyPr wrap="none" rtlCol="0">
              <a:spAutoFit/>
            </a:bodyPr>
            <a:lstStyle/>
            <a:p>
              <a:r>
                <a:rPr lang="en-US" sz="2400" dirty="0">
                  <a:solidFill>
                    <a:srgbClr val="0070C0"/>
                  </a:solidFill>
                </a:rPr>
                <a:t>Single Byte</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4"/>
            <a:ext cx="4499972" cy="1281584"/>
            <a:chOff x="1118201" y="3049062"/>
            <a:chExt cx="4499972" cy="1281584"/>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2133772" y="3049062"/>
              <a:ext cx="2343911" cy="461665"/>
            </a:xfrm>
            <a:prstGeom prst="rect">
              <a:avLst/>
            </a:prstGeom>
            <a:noFill/>
          </p:spPr>
          <p:txBody>
            <a:bodyPr wrap="none" rtlCol="0">
              <a:spAutoFit/>
            </a:bodyPr>
            <a:lstStyle/>
            <a:p>
              <a:r>
                <a:rPr lang="en-US" sz="2400" dirty="0">
                  <a:solidFill>
                    <a:srgbClr val="0070C0"/>
                  </a:solidFill>
                </a:rPr>
                <a:t>Single Halfword</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101637"/>
            <a:ext cx="4481825" cy="1207007"/>
            <a:chOff x="1136348" y="5145705"/>
            <a:chExt cx="4481825" cy="1207007"/>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2239992" y="5145705"/>
              <a:ext cx="1496756" cy="461665"/>
            </a:xfrm>
            <a:prstGeom prst="rect">
              <a:avLst/>
            </a:prstGeom>
            <a:noFill/>
          </p:spPr>
          <p:txBody>
            <a:bodyPr wrap="none" rtlCol="0">
              <a:spAutoFit/>
            </a:bodyPr>
            <a:lstStyle/>
            <a:p>
              <a:r>
                <a:rPr lang="en-US" sz="2400" dirty="0">
                  <a:solidFill>
                    <a:srgbClr val="0070C0"/>
                  </a:solidFill>
                </a:rPr>
                <a:t>Full Word</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675705" y="2079299"/>
            <a:ext cx="11003151" cy="4317660"/>
          </a:xfrm>
          <a:solidFill>
            <a:schemeClr val="accent4">
              <a:lumMod val="20000"/>
              <a:lumOff val="80000"/>
            </a:schemeClr>
          </a:solidFill>
          <a:ln>
            <a:solidFill>
              <a:srgbClr val="0070C0"/>
            </a:solidFill>
          </a:ln>
        </p:spPr>
        <p:txBody>
          <a:bodyPr/>
          <a:lstStyle/>
          <a:p>
            <a:pPr>
              <a:lnSpc>
                <a:spcPct val="100000"/>
              </a:lnSpc>
              <a:defRPr/>
            </a:pPr>
            <a:r>
              <a:rPr lang="en-US" sz="2200" b="1" kern="0" dirty="0">
                <a:solidFill>
                  <a:srgbClr val="0070C0"/>
                </a:solidFill>
                <a:ea typeface="ＭＳ Ｐゴシック" charset="0"/>
                <a:cs typeface="Courier New" panose="02070309020205020404" pitchFamily="49" charset="0"/>
              </a:rPr>
              <a:t>Function Call Spec</a:t>
            </a:r>
            <a:r>
              <a:rPr lang="en-US" sz="2200" kern="0" dirty="0">
                <a:solidFill>
                  <a:srgbClr val="0070C0"/>
                </a:solidFill>
                <a:ea typeface="ＭＳ Ｐゴシック" charset="0"/>
                <a:cs typeface="Courier New" panose="02070309020205020404" pitchFamily="49" charset="0"/>
              </a:rPr>
              <a:t>:</a:t>
            </a:r>
          </a:p>
          <a:p>
            <a:pPr marL="0" indent="0">
              <a:lnSpc>
                <a:spcPct val="100000"/>
              </a:lnSpc>
              <a:buNone/>
              <a:defRPr/>
            </a:pPr>
            <a:r>
              <a:rPr lang="en-US" sz="2200" kern="0" dirty="0">
                <a:solidFill>
                  <a:srgbClr val="0070C0"/>
                </a:solidFill>
                <a:ea typeface="ＭＳ Ｐゴシック" charset="0"/>
                <a:cs typeface="Courier New" panose="02070309020205020404" pitchFamily="49" charset="0"/>
              </a:rPr>
              <a:t>	 </a:t>
            </a:r>
            <a:r>
              <a:rPr lang="en-US" sz="2200" kern="0" dirty="0">
                <a:solidFill>
                  <a:srgbClr val="FF0000"/>
                </a:solidFill>
                <a:ea typeface="ＭＳ Ｐゴシック" charset="0"/>
                <a:cs typeface="Courier New" panose="02070309020205020404" pitchFamily="49" charset="0"/>
              </a:rPr>
              <a:t>Preserved registers </a:t>
            </a:r>
            <a:r>
              <a:rPr lang="en-US" sz="2200" b="1" kern="0" dirty="0">
                <a:solidFill>
                  <a:srgbClr val="FF0000"/>
                </a:solidFill>
                <a:ea typeface="ＭＳ Ｐゴシック" charset="0"/>
                <a:cs typeface="Courier New" panose="02070309020205020404" pitchFamily="49" charset="0"/>
              </a:rPr>
              <a:t>will not be changed </a:t>
            </a:r>
            <a:r>
              <a:rPr lang="en-US" sz="2200" kern="0" dirty="0">
                <a:solidFill>
                  <a:srgbClr val="FF0000"/>
                </a:solidFill>
                <a:ea typeface="ＭＳ Ｐゴシック" charset="0"/>
                <a:cs typeface="Courier New" panose="02070309020205020404" pitchFamily="49" charset="0"/>
              </a:rPr>
              <a:t>by any function you call</a:t>
            </a:r>
          </a:p>
          <a:p>
            <a:pPr marL="342900" indent="-342900">
              <a:lnSpc>
                <a:spcPct val="100000"/>
              </a:lnSpc>
              <a:defRPr/>
            </a:pPr>
            <a:r>
              <a:rPr lang="en-US" sz="2200" b="1" kern="0" dirty="0">
                <a:solidFill>
                  <a:srgbClr val="0070C0"/>
                </a:solidFill>
                <a:ea typeface="ＭＳ Ｐゴシック" charset="0"/>
                <a:cs typeface="Courier New" panose="02070309020205020404" pitchFamily="49" charset="0"/>
              </a:rPr>
              <a:t>Interpretation</a:t>
            </a:r>
            <a:r>
              <a:rPr lang="en-US" sz="2200" kern="0" dirty="0">
                <a:ea typeface="ＭＳ Ｐゴシック" charset="0"/>
                <a:cs typeface="Courier New" panose="02070309020205020404" pitchFamily="49" charset="0"/>
              </a:rPr>
              <a:t>: Any value you have in a </a:t>
            </a:r>
            <a:r>
              <a:rPr lang="en-US" sz="2200" kern="0" dirty="0">
                <a:solidFill>
                  <a:srgbClr val="0070C0"/>
                </a:solidFill>
                <a:ea typeface="ＭＳ Ｐゴシック" charset="0"/>
                <a:cs typeface="Courier New" panose="02070309020205020404" pitchFamily="49" charset="0"/>
              </a:rPr>
              <a:t>preserved register before a function call </a:t>
            </a:r>
            <a:r>
              <a:rPr lang="en-US" sz="2200" b="1" kern="0" dirty="0">
                <a:ea typeface="ＭＳ Ｐゴシック" charset="0"/>
                <a:cs typeface="Courier New" panose="02070309020205020404" pitchFamily="49" charset="0"/>
              </a:rPr>
              <a:t>will still be there after the function returns</a:t>
            </a:r>
            <a:r>
              <a:rPr lang="en-US" sz="2200" kern="0" dirty="0">
                <a:ea typeface="ＭＳ Ｐゴシック" charset="0"/>
                <a:cs typeface="Courier New" panose="02070309020205020404" pitchFamily="49" charset="0"/>
              </a:rPr>
              <a:t> </a:t>
            </a:r>
          </a:p>
          <a:p>
            <a:pPr marL="342900" indent="-342900">
              <a:lnSpc>
                <a:spcPct val="100000"/>
              </a:lnSpc>
              <a:defRPr/>
            </a:pPr>
            <a:r>
              <a:rPr lang="en-US" sz="22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22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Save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value contained in the register </a:t>
            </a:r>
            <a:r>
              <a:rPr lang="en-US" sz="2200" kern="0" dirty="0">
                <a:ea typeface="ＭＳ Ｐゴシック" charset="0"/>
                <a:cs typeface="Courier New" panose="02070309020205020404" pitchFamily="49" charset="0"/>
              </a:rPr>
              <a:t>at </a:t>
            </a:r>
            <a:r>
              <a:rPr lang="en-US" sz="22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22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Restore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original saved value </a:t>
            </a:r>
            <a:r>
              <a:rPr lang="en-US" sz="2200" kern="0" dirty="0">
                <a:ea typeface="ＭＳ Ｐゴシック" charset="0"/>
                <a:cs typeface="Courier New" panose="02070309020205020404" pitchFamily="49" charset="0"/>
              </a:rPr>
              <a:t>to the register at </a:t>
            </a:r>
            <a:r>
              <a:rPr lang="en-US" sz="2200" kern="0" dirty="0">
                <a:solidFill>
                  <a:srgbClr val="0070C0"/>
                </a:solidFill>
                <a:ea typeface="ＭＳ Ｐゴシック" charset="0"/>
                <a:cs typeface="Courier New" panose="02070309020205020404" pitchFamily="49" charset="0"/>
              </a:rPr>
              <a:t>function exit </a:t>
            </a:r>
            <a:r>
              <a:rPr lang="en-US" sz="22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Protocols for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533400" y="699096"/>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1032587" y="2173942"/>
            <a:ext cx="10126825" cy="4398067"/>
          </a:xfrm>
          <a:solidFill>
            <a:schemeClr val="accent4">
              <a:lumMod val="20000"/>
              <a:lumOff val="80000"/>
            </a:schemeClr>
          </a:solidFill>
          <a:ln>
            <a:solidFill>
              <a:srgbClr val="0070C0"/>
            </a:solidFill>
          </a:ln>
        </p:spPr>
        <p:txBody>
          <a:bodyPr/>
          <a:lstStyle/>
          <a:p>
            <a:pPr marL="342900" indent="-342900">
              <a:lnSpc>
                <a:spcPct val="100000"/>
              </a:lnSpc>
              <a:defRPr/>
            </a:pPr>
            <a:r>
              <a:rPr lang="en-US" sz="2200" kern="0" dirty="0">
                <a:solidFill>
                  <a:srgbClr val="0070C0"/>
                </a:solidFill>
                <a:ea typeface="ＭＳ Ｐゴシック" charset="0"/>
                <a:cs typeface="Courier New" panose="02070309020205020404" pitchFamily="49" charset="0"/>
              </a:rPr>
              <a:t>When to use a preserved register in a function you are writing</a:t>
            </a:r>
            <a:r>
              <a:rPr lang="en-US" sz="2200" kern="0" dirty="0">
                <a:ea typeface="ＭＳ Ｐゴシック" charset="0"/>
                <a:cs typeface="Courier New" panose="02070309020205020404" pitchFamily="49" charset="0"/>
              </a:rPr>
              <a:t>:</a:t>
            </a:r>
          </a:p>
          <a:p>
            <a:pPr marL="457200" indent="-342900">
              <a:buFont typeface="+mj-lt"/>
              <a:buAutoNum type="arabicPeriod"/>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buFont typeface="+mj-lt"/>
              <a:buAutoNum type="alphaLcParenR"/>
              <a:defRPr/>
            </a:pPr>
            <a:r>
              <a:rPr lang="en-US" sz="2400" kern="0" dirty="0">
                <a:ea typeface="ＭＳ Ｐゴシック" charset="0"/>
                <a:cs typeface="Courier New" panose="02070309020205020404" pitchFamily="49" charset="0"/>
              </a:rPr>
              <a:t>Local variables stored in registers</a:t>
            </a:r>
          </a:p>
          <a:p>
            <a:pPr marL="914400" lvl="1" indent="-457200">
              <a:buFont typeface="+mj-lt"/>
              <a:buAutoNum type="alphaLcParenR"/>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a:p>
            <a:pPr marL="457200" indent="-342900">
              <a:buFont typeface="+mj-lt"/>
              <a:buAutoNum type="arabicPeriod"/>
              <a:defRPr/>
            </a:pPr>
            <a:r>
              <a:rPr lang="en-US" sz="2400" kern="0" dirty="0">
                <a:ea typeface="ＭＳ Ｐゴシック" charset="0"/>
                <a:cs typeface="Courier New" panose="02070309020205020404" pitchFamily="49" charset="0"/>
              </a:rPr>
              <a:t>Need more than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whether you call another function or not </a:t>
            </a:r>
          </a:p>
          <a:p>
            <a:pPr marL="114300" indent="0">
              <a:buNone/>
              <a:defRPr/>
            </a:pPr>
            <a:r>
              <a:rPr lang="en-US" sz="2400" kern="0" dirty="0">
                <a:ea typeface="ＭＳ Ｐゴシック" charset="0"/>
                <a:cs typeface="Courier New" panose="02070309020205020404" pitchFamily="49" charset="0"/>
              </a:rPr>
              <a:t>   Options are:</a:t>
            </a:r>
          </a:p>
          <a:p>
            <a:pPr marL="914400" lvl="1" indent="-457200">
              <a:buFont typeface="+mj-lt"/>
              <a:buAutoNum type="alphaLcParenR"/>
              <a:defRPr/>
            </a:pPr>
            <a:r>
              <a:rPr lang="en-US" sz="2400" kern="0" dirty="0">
                <a:ea typeface="ＭＳ Ｐゴシック" charset="0"/>
                <a:cs typeface="Courier New" panose="02070309020205020404" pitchFamily="49" charset="0"/>
              </a:rPr>
              <a:t>preserved register </a:t>
            </a:r>
            <a:r>
              <a:rPr lang="en-US" sz="2400" i="1" kern="0" dirty="0">
                <a:solidFill>
                  <a:srgbClr val="0070C0"/>
                </a:solidFill>
                <a:ea typeface="ＭＳ Ｐゴシック" charset="0"/>
                <a:cs typeface="Courier New" panose="02070309020205020404" pitchFamily="49" charset="0"/>
              </a:rPr>
              <a:t>or</a:t>
            </a:r>
            <a:r>
              <a:rPr lang="en-US" sz="2400" kern="0" dirty="0">
                <a:ea typeface="ＭＳ Ｐゴシック" charset="0"/>
                <a:cs typeface="Courier New" panose="02070309020205020404" pitchFamily="49" charset="0"/>
              </a:rPr>
              <a:t> </a:t>
            </a:r>
          </a:p>
          <a:p>
            <a:pPr marL="914400" lvl="1" indent="-457200">
              <a:buFont typeface="+mj-lt"/>
              <a:buAutoNum type="alphaLcParenR"/>
              <a:defRPr/>
            </a:pPr>
            <a:r>
              <a:rPr lang="en-US" sz="2400" kern="0" dirty="0">
                <a:ea typeface="ＭＳ Ｐゴシック" charset="0"/>
                <a:cs typeface="Courier New" panose="02070309020205020404" pitchFamily="49" charset="0"/>
              </a:rPr>
              <a:t>stack local variable (later slides)</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8505" y="731169"/>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by copying to/from Stack </a:t>
            </a:r>
            <a:br>
              <a:rPr lang="en-US" sz="2800" dirty="0"/>
            </a:br>
            <a:r>
              <a:rPr lang="en-US" sz="2800" dirty="0"/>
              <a:t>Moves </a:t>
            </a:r>
            <a:r>
              <a:rPr lang="en-US" sz="2800" dirty="0" err="1"/>
              <a:t>sp</a:t>
            </a:r>
            <a:r>
              <a:rPr lang="en-US" sz="2800" dirty="0"/>
              <a:t> to allocate (Push) or deallocate (pop) stack space</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882732" y="4628288"/>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345263" y="5396588"/>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917544" y="4764626"/>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801763" y="4665334"/>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9" name="Table 48">
            <a:extLst>
              <a:ext uri="{FF2B5EF4-FFF2-40B4-BE49-F238E27FC236}">
                <a16:creationId xmlns:a16="http://schemas.microsoft.com/office/drawing/2014/main" id="{3A1E154C-676C-2A40-A766-C68208F319D8}"/>
              </a:ext>
            </a:extLst>
          </p:cNvPr>
          <p:cNvGraphicFramePr>
            <a:graphicFrameLocks noGrp="1"/>
          </p:cNvGraphicFramePr>
          <p:nvPr>
            <p:extLst>
              <p:ext uri="{D42A27DB-BD31-4B8C-83A1-F6EECF244321}">
                <p14:modId xmlns:p14="http://schemas.microsoft.com/office/powerpoint/2010/main" val="3688789218"/>
              </p:ext>
            </p:extLst>
          </p:nvPr>
        </p:nvGraphicFramePr>
        <p:xfrm>
          <a:off x="526770" y="1058444"/>
          <a:ext cx="11138460" cy="2903498"/>
        </p:xfrm>
        <a:graphic>
          <a:graphicData uri="http://schemas.openxmlformats.org/drawingml/2006/table">
            <a:tbl>
              <a:tblPr firstRow="1" firstCol="1" bandRow="1"/>
              <a:tblGrid>
                <a:gridCol w="1860476">
                  <a:extLst>
                    <a:ext uri="{9D8B030D-6E8A-4147-A177-3AD203B41FA5}">
                      <a16:colId xmlns:a16="http://schemas.microsoft.com/office/drawing/2014/main" val="20000"/>
                    </a:ext>
                  </a:extLst>
                </a:gridCol>
                <a:gridCol w="839901">
                  <a:extLst>
                    <a:ext uri="{9D8B030D-6E8A-4147-A177-3AD203B41FA5}">
                      <a16:colId xmlns:a16="http://schemas.microsoft.com/office/drawing/2014/main" val="20001"/>
                    </a:ext>
                  </a:extLst>
                </a:gridCol>
                <a:gridCol w="2171754">
                  <a:extLst>
                    <a:ext uri="{9D8B030D-6E8A-4147-A177-3AD203B41FA5}">
                      <a16:colId xmlns:a16="http://schemas.microsoft.com/office/drawing/2014/main" val="20002"/>
                    </a:ext>
                  </a:extLst>
                </a:gridCol>
                <a:gridCol w="2789526">
                  <a:extLst>
                    <a:ext uri="{9D8B030D-6E8A-4147-A177-3AD203B41FA5}">
                      <a16:colId xmlns:a16="http://schemas.microsoft.com/office/drawing/2014/main" val="2462336548"/>
                    </a:ext>
                  </a:extLst>
                </a:gridCol>
                <a:gridCol w="3476803">
                  <a:extLst>
                    <a:ext uri="{9D8B030D-6E8A-4147-A177-3AD203B41FA5}">
                      <a16:colId xmlns:a16="http://schemas.microsoft.com/office/drawing/2014/main" val="20003"/>
                    </a:ext>
                  </a:extLst>
                </a:gridCol>
              </a:tblGrid>
              <a:tr h="59440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Pseudo Instruction</a:t>
                      </a:r>
                    </a:p>
                    <a:p>
                      <a:pPr marL="0" marR="0" algn="ctr">
                        <a:lnSpc>
                          <a:spcPct val="115000"/>
                        </a:lnSpc>
                        <a:spcBef>
                          <a:spcPts val="0"/>
                        </a:spcBef>
                        <a:spcAft>
                          <a:spcPts val="0"/>
                        </a:spcAft>
                      </a:pPr>
                      <a:r>
                        <a:rPr lang="en-US" sz="2000" b="1" i="1" dirty="0">
                          <a:solidFill>
                            <a:schemeClr val="bg1"/>
                          </a:solidFill>
                          <a:effectLst/>
                          <a:latin typeface="Calibri"/>
                          <a:ea typeface="Arial"/>
                          <a:cs typeface="Calibri"/>
                        </a:rPr>
                        <a:t>(Use in CSE30)</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000" dirty="0">
                          <a:solidFill>
                            <a:schemeClr val="bg1"/>
                          </a:solidFill>
                          <a:effectLst/>
                          <a:latin typeface="Arial"/>
                          <a:ea typeface="Arial"/>
                          <a:cs typeface="Calibri"/>
                        </a:rPr>
                        <a:t>ARM instruction</a:t>
                      </a:r>
                    </a:p>
                    <a:p>
                      <a:pPr marL="0" marR="0" algn="ctr">
                        <a:lnSpc>
                          <a:spcPct val="115000"/>
                        </a:lnSpc>
                        <a:spcBef>
                          <a:spcPts val="0"/>
                        </a:spcBef>
                        <a:spcAft>
                          <a:spcPts val="0"/>
                        </a:spcAft>
                      </a:pPr>
                      <a:r>
                        <a:rPr lang="en-US" sz="2000" dirty="0">
                          <a:solidFill>
                            <a:schemeClr val="bg1"/>
                          </a:solidFill>
                          <a:effectLst/>
                          <a:latin typeface="Arial"/>
                          <a:ea typeface="Arial"/>
                          <a:cs typeface="Calibri"/>
                        </a:rPr>
                        <a:t>(reference only)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Operations</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Push registers </a:t>
                      </a:r>
                      <a:r>
                        <a:rPr lang="en-US" sz="2000" dirty="0">
                          <a:solidFill>
                            <a:schemeClr val="tx2"/>
                          </a:solidFill>
                          <a:effectLst/>
                          <a:latin typeface="Calibri"/>
                          <a:ea typeface="Calibri"/>
                          <a:cs typeface="Calibri"/>
                        </a:rPr>
                        <a:t>onto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Entry</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push</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stmfd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a:solidFill>
                            <a:schemeClr val="tx2"/>
                          </a:solidFill>
                          <a:effectLst/>
                          <a:latin typeface="Consolas" panose="020B0609020204030204" pitchFamily="49" charset="0"/>
                          <a:ea typeface="Calibri"/>
                          <a:cs typeface="Consolas" panose="020B0609020204030204" pitchFamily="49" charset="0"/>
                        </a:rPr>
                        <a:t>Copy registers to</a:t>
                      </a:r>
                      <a:r>
                        <a:rPr lang="en-US" sz="1800" baseline="0" dirty="0">
                          <a:solidFill>
                            <a:schemeClr val="tx2"/>
                          </a:solidFill>
                          <a:effectLst/>
                          <a:latin typeface="Consolas" panose="020B0609020204030204" pitchFamily="49" charset="0"/>
                          <a:ea typeface="Calibri"/>
                          <a:cs typeface="Consolas" panose="020B0609020204030204" pitchFamily="49" charset="0"/>
                        </a:rPr>
                        <a:t> mem[</a:t>
                      </a:r>
                      <a:r>
                        <a:rPr lang="en-US" sz="1800" baseline="0" dirty="0" err="1">
                          <a:solidFill>
                            <a:schemeClr val="tx2"/>
                          </a:solidFill>
                          <a:effectLst/>
                          <a:latin typeface="Consolas" panose="020B0609020204030204" pitchFamily="49" charset="0"/>
                          <a:ea typeface="Calibri"/>
                          <a:cs typeface="Consolas" panose="020B0609020204030204" pitchFamily="49" charset="0"/>
                        </a:rPr>
                        <a:t>sp</a:t>
                      </a:r>
                      <a:r>
                        <a:rPr lang="en-US" sz="1800" baseline="0" dirty="0">
                          <a:solidFill>
                            <a:schemeClr val="tx2"/>
                          </a:solidFill>
                          <a:effectLst/>
                          <a:latin typeface="Consolas" panose="020B0609020204030204" pitchFamily="49" charset="0"/>
                          <a:ea typeface="Calibri"/>
                          <a:cs typeface="Consolas" panose="020B0609020204030204" pitchFamily="49" charset="0"/>
                        </a:rPr>
                        <a:t>]</a:t>
                      </a:r>
                      <a:endParaRPr lang="en-US" sz="18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Pop registers </a:t>
                      </a:r>
                      <a:r>
                        <a:rPr lang="en-US" sz="2000" dirty="0">
                          <a:solidFill>
                            <a:schemeClr val="tx2"/>
                          </a:solidFill>
                          <a:effectLst/>
                          <a:latin typeface="Calibri"/>
                          <a:ea typeface="Calibri"/>
                          <a:cs typeface="Calibri"/>
                        </a:rPr>
                        <a:t>from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Exit</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pop</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ctr">
                        <a:lnSpc>
                          <a:spcPct val="115000"/>
                        </a:lnSpc>
                        <a:spcBef>
                          <a:spcPts val="0"/>
                        </a:spcBef>
                        <a:spcAft>
                          <a:spcPts val="0"/>
                        </a:spcAft>
                      </a:pPr>
                      <a:r>
                        <a:rPr lang="en-US" sz="2000" i="1" dirty="0">
                          <a:solidFill>
                            <a:schemeClr val="tx2"/>
                          </a:solidFill>
                          <a:effectLst/>
                          <a:latin typeface="Consolas" panose="020B0609020204030204" pitchFamily="49" charset="0"/>
                          <a:ea typeface="Arial"/>
                          <a:cs typeface="Consolas" panose="020B0609020204030204" pitchFamily="49" charset="0"/>
                        </a:rPr>
                        <a:t>{reg list}</a:t>
                      </a:r>
                      <a:endParaRPr lang="en-US" sz="20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ldmfd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a:solidFill>
                            <a:schemeClr val="tx2"/>
                          </a:solidFill>
                          <a:effectLst/>
                          <a:latin typeface="Consolas" panose="020B0609020204030204" pitchFamily="49" charset="0"/>
                          <a:ea typeface="Calibri"/>
                          <a:cs typeface="Consolas" panose="020B0609020204030204" pitchFamily="49" charset="0"/>
                        </a:rPr>
                        <a:t>Copy mem[</a:t>
                      </a:r>
                      <a:r>
                        <a:rPr lang="en-US" sz="1800" dirty="0" err="1">
                          <a:solidFill>
                            <a:schemeClr val="tx2"/>
                          </a:solidFill>
                          <a:effectLst/>
                          <a:latin typeface="Consolas" panose="020B0609020204030204" pitchFamily="49" charset="0"/>
                          <a:ea typeface="Calibri"/>
                          <a:cs typeface="Consolas" panose="020B0609020204030204" pitchFamily="49" charset="0"/>
                        </a:rPr>
                        <a:t>sp</a:t>
                      </a:r>
                      <a:r>
                        <a:rPr lang="en-US" sz="1800" dirty="0">
                          <a:solidFill>
                            <a:schemeClr val="tx2"/>
                          </a:solidFill>
                          <a:effectLst/>
                          <a:latin typeface="Consolas" panose="020B0609020204030204" pitchFamily="49" charset="0"/>
                          <a:ea typeface="Calibri"/>
                          <a:cs typeface="Consolas" panose="020B0609020204030204" pitchFamily="49" charset="0"/>
                        </a:rPr>
                        <a:t>] to registers, </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endParaRPr lang="en-US" sz="18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781643" y="5375504"/>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693104" y="5327277"/>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698744" y="5311593"/>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549131" y="4256759"/>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290821" y="4224708"/>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4101861"/>
            <a:ext cx="10736969" cy="2057400"/>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r8-r11,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extLst>
              <p:ext uri="{D42A27DB-BD31-4B8C-83A1-F6EECF244321}">
                <p14:modId xmlns:p14="http://schemas.microsoft.com/office/powerpoint/2010/main" val="191038674"/>
              </p:ext>
            </p:extLst>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513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461916" y="-13981"/>
            <a:ext cx="10515600" cy="715294"/>
          </a:xfrm>
        </p:spPr>
        <p:txBody>
          <a:bodyPr/>
          <a:lstStyle/>
          <a:p>
            <a:r>
              <a:rPr lang="en-US" sz="2800" dirty="0"/>
              <a:t>Basic Stack Frames (Arm Arch32 Procedure Call Standards)</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9478741" y="770965"/>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8869141" y="1168465"/>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8294937" y="6100500"/>
            <a:ext cx="627095" cy="461665"/>
          </a:xfrm>
          <a:prstGeom prst="rect">
            <a:avLst/>
          </a:prstGeom>
        </p:spPr>
        <p:txBody>
          <a:bodyPr wrap="none">
            <a:spAutoFit/>
          </a:bodyPr>
          <a:lstStyle/>
          <a:p>
            <a:pPr defTabSz="609585"/>
            <a:r>
              <a:rPr lang="en-US" dirty="0">
                <a:solidFill>
                  <a:srgbClr val="000000"/>
                </a:solidFill>
              </a:rPr>
              <a:t>0x0</a:t>
            </a:r>
          </a:p>
        </p:txBody>
      </p:sp>
      <p:sp>
        <p:nvSpPr>
          <p:cNvPr id="73" name="TextBox 72">
            <a:extLst>
              <a:ext uri="{FF2B5EF4-FFF2-40B4-BE49-F238E27FC236}">
                <a16:creationId xmlns:a16="http://schemas.microsoft.com/office/drawing/2014/main" id="{1941AA8B-EA55-F7DF-DFA3-FF888032ADEB}"/>
              </a:ext>
            </a:extLst>
          </p:cNvPr>
          <p:cNvSpPr txBox="1"/>
          <p:nvPr/>
        </p:nvSpPr>
        <p:spPr>
          <a:xfrm>
            <a:off x="8869140" y="1388779"/>
            <a:ext cx="2438399" cy="186204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500" b="1" u="sng" dirty="0">
              <a:latin typeface="Courier New" panose="02070309020205020404" pitchFamily="49" charset="0"/>
              <a:cs typeface="Courier New" panose="02070309020205020404" pitchFamily="49" charset="0"/>
            </a:endParaRPr>
          </a:p>
          <a:p>
            <a:pPr algn="l"/>
            <a:endParaRPr lang="en-US" sz="1400" b="1" u="sng" dirty="0">
              <a:latin typeface="Courier New" panose="02070309020205020404" pitchFamily="49" charset="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9" name="Rectangle 3">
            <a:extLst>
              <a:ext uri="{FF2B5EF4-FFF2-40B4-BE49-F238E27FC236}">
                <a16:creationId xmlns:a16="http://schemas.microsoft.com/office/drawing/2014/main" id="{4D150FD5-296C-0000-421C-291A6BCBA59D}"/>
              </a:ext>
            </a:extLst>
          </p:cNvPr>
          <p:cNvSpPr txBox="1">
            <a:spLocks noChangeArrowheads="1"/>
          </p:cNvSpPr>
          <p:nvPr/>
        </p:nvSpPr>
        <p:spPr bwMode="auto">
          <a:xfrm>
            <a:off x="510285" y="640932"/>
            <a:ext cx="4670311" cy="2808113"/>
          </a:xfrm>
          <a:prstGeom prst="rect">
            <a:avLst/>
          </a:prstGeom>
          <a:solidFill>
            <a:schemeClr val="bg1">
              <a:lumMod val="95000"/>
            </a:schemeClr>
          </a:solidFill>
          <a:ln>
            <a:solidFill>
              <a:schemeClr val="accent1"/>
            </a:solid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1800" dirty="0">
                <a:solidFill>
                  <a:schemeClr val="accent6"/>
                </a:solidFill>
                <a:latin typeface="Consolas" panose="020B0609020204030204" pitchFamily="49" charset="0"/>
              </a:rPr>
              <a:t>void </a:t>
            </a:r>
            <a:r>
              <a:rPr lang="en-US" altLang="en-US" sz="1800" b="1" dirty="0">
                <a:solidFill>
                  <a:schemeClr val="accent6"/>
                </a:solidFill>
                <a:latin typeface="Consolas" panose="020B0609020204030204" pitchFamily="49" charset="0"/>
              </a:rPr>
              <a:t>func1</a:t>
            </a:r>
            <a:r>
              <a:rPr lang="en-US" altLang="en-US" sz="1800" dirty="0">
                <a:solidFill>
                  <a:schemeClr val="accent6"/>
                </a:solidFill>
                <a:latin typeface="Consolas" panose="020B0609020204030204" pitchFamily="49" charset="0"/>
              </a:rPr>
              <a:t>() {</a:t>
            </a:r>
          </a:p>
          <a:p>
            <a:pPr lvl="1">
              <a:lnSpc>
                <a:spcPct val="70000"/>
              </a:lnSpc>
              <a:buFontTx/>
              <a:buNone/>
            </a:pPr>
            <a:r>
              <a:rPr lang="en-US" altLang="en-US" sz="1800" dirty="0">
                <a:solidFill>
                  <a:schemeClr val="accent6"/>
                </a:solidFill>
                <a:latin typeface="Consolas" panose="020B0609020204030204" pitchFamily="49" charset="0"/>
              </a:rPr>
              <a:t>    int c = 99;</a:t>
            </a:r>
          </a:p>
          <a:p>
            <a:pPr lvl="1">
              <a:lnSpc>
                <a:spcPct val="70000"/>
              </a:lnSpc>
              <a:buFontTx/>
              <a:buNone/>
            </a:pPr>
            <a:r>
              <a:rPr lang="en-US" altLang="en-US" sz="1800" dirty="0">
                <a:solidFill>
                  <a:schemeClr val="accent6"/>
                </a:solidFill>
                <a:latin typeface="Consolas" panose="020B0609020204030204" pitchFamily="49" charset="0"/>
              </a:rPr>
              <a:t>}</a:t>
            </a:r>
          </a:p>
          <a:p>
            <a:pPr lvl="1">
              <a:lnSpc>
                <a:spcPct val="70000"/>
              </a:lnSpc>
              <a:buFontTx/>
              <a:buNone/>
            </a:pPr>
            <a:r>
              <a:rPr lang="en-US" altLang="en-US" sz="1800" dirty="0">
                <a:solidFill>
                  <a:schemeClr val="accent6"/>
                </a:solidFill>
                <a:latin typeface="Consolas" panose="020B0609020204030204" pitchFamily="49" charset="0"/>
              </a:rPr>
              <a:t>int</a:t>
            </a:r>
            <a:r>
              <a:rPr lang="en-US" altLang="en-US" sz="1800" b="0" dirty="0">
                <a:solidFill>
                  <a:schemeClr val="accent6"/>
                </a:solidFill>
                <a:latin typeface="Consolas" panose="020B0609020204030204" pitchFamily="49" charset="0"/>
              </a:rPr>
              <a:t> </a:t>
            </a:r>
            <a:r>
              <a:rPr lang="en-US" altLang="en-US" sz="1800" b="1" dirty="0">
                <a:solidFill>
                  <a:schemeClr val="accent6"/>
                </a:solidFill>
                <a:latin typeface="Consolas" panose="020B0609020204030204" pitchFamily="49" charset="0"/>
              </a:rPr>
              <a:t>main</a:t>
            </a:r>
            <a:r>
              <a:rPr lang="en-US" altLang="en-US" sz="1800" b="0" dirty="0">
                <a:solidFill>
                  <a:schemeClr val="accent6"/>
                </a:solidFill>
                <a:latin typeface="Consolas" panose="020B0609020204030204" pitchFamily="49" charset="0"/>
              </a:rPr>
              <a:t>(int</a:t>
            </a:r>
            <a:r>
              <a:rPr lang="en-US" altLang="en-US" sz="1800" dirty="0">
                <a:solidFill>
                  <a:schemeClr val="accent6"/>
                </a:solidFill>
                <a:latin typeface="Consolas" panose="020B0609020204030204" pitchFamily="49" charset="0"/>
              </a:rPr>
              <a:t> </a:t>
            </a:r>
            <a:r>
              <a:rPr lang="en-US" altLang="en-US" sz="1800" dirty="0" err="1">
                <a:solidFill>
                  <a:schemeClr val="accent6"/>
                </a:solidFill>
                <a:latin typeface="Consolas" panose="020B0609020204030204" pitchFamily="49" charset="0"/>
              </a:rPr>
              <a:t>argc</a:t>
            </a:r>
            <a:r>
              <a:rPr lang="en-US" altLang="en-US" sz="1800" dirty="0">
                <a:solidFill>
                  <a:schemeClr val="accent6"/>
                </a:solidFill>
                <a:latin typeface="Consolas" panose="020B0609020204030204" pitchFamily="49" charset="0"/>
              </a:rPr>
              <a:t>, char **</a:t>
            </a:r>
            <a:r>
              <a:rPr lang="en-US" altLang="en-US" sz="1800" dirty="0" err="1">
                <a:solidFill>
                  <a:schemeClr val="accent6"/>
                </a:solidFill>
                <a:latin typeface="Consolas" panose="020B0609020204030204" pitchFamily="49" charset="0"/>
              </a:rPr>
              <a:t>argv</a:t>
            </a:r>
            <a:r>
              <a:rPr lang="en-US" altLang="en-US" sz="1800" b="0" dirty="0">
                <a:solidFill>
                  <a:schemeClr val="accent6"/>
                </a:solidFill>
                <a:latin typeface="Consolas" panose="020B0609020204030204" pitchFamily="49" charset="0"/>
              </a:rPr>
              <a:t>) </a:t>
            </a:r>
          </a:p>
          <a:p>
            <a:pPr lvl="1">
              <a:lnSpc>
                <a:spcPct val="70000"/>
              </a:lnSpc>
              <a:buFontTx/>
              <a:buNone/>
            </a:pPr>
            <a:r>
              <a:rPr lang="en-US" altLang="en-US" sz="1800" b="0" dirty="0">
                <a:solidFill>
                  <a:schemeClr val="accent6"/>
                </a:solidFill>
                <a:latin typeface="Consolas" panose="020B0609020204030204" pitchFamily="49" charset="0"/>
              </a:rPr>
              <a:t>{</a:t>
            </a:r>
          </a:p>
          <a:p>
            <a:pPr lvl="1">
              <a:lnSpc>
                <a:spcPct val="70000"/>
              </a:lnSpc>
              <a:buFontTx/>
              <a:buNone/>
            </a:pPr>
            <a:r>
              <a:rPr lang="en-US" altLang="en-US" sz="1800" b="0" dirty="0">
                <a:solidFill>
                  <a:schemeClr val="accent6"/>
                </a:solidFill>
                <a:latin typeface="Consolas" panose="020B0609020204030204" pitchFamily="49" charset="0"/>
              </a:rPr>
              <a:t>    </a:t>
            </a:r>
            <a:r>
              <a:rPr lang="en-US" altLang="en-US" sz="1800" dirty="0" err="1">
                <a:solidFill>
                  <a:schemeClr val="accent6"/>
                </a:solidFill>
                <a:latin typeface="Consolas" panose="020B0609020204030204" pitchFamily="49" charset="0"/>
              </a:rPr>
              <a:t>int</a:t>
            </a:r>
            <a:r>
              <a:rPr lang="en-US" altLang="en-US" sz="1800" b="0" dirty="0">
                <a:solidFill>
                  <a:schemeClr val="accent6"/>
                </a:solidFill>
                <a:latin typeface="Consolas" panose="020B0609020204030204" pitchFamily="49" charset="0"/>
              </a:rPr>
              <a:t> a = 42;</a:t>
            </a:r>
          </a:p>
          <a:p>
            <a:pPr lvl="1">
              <a:lnSpc>
                <a:spcPct val="70000"/>
              </a:lnSpc>
              <a:buFontTx/>
              <a:buNone/>
            </a:pPr>
            <a:r>
              <a:rPr lang="en-US" altLang="en-US" sz="1800" b="0" dirty="0">
                <a:solidFill>
                  <a:schemeClr val="accent6"/>
                </a:solidFill>
                <a:latin typeface="Consolas" panose="020B0609020204030204" pitchFamily="49" charset="0"/>
              </a:rPr>
              <a:t>    </a:t>
            </a:r>
            <a:r>
              <a:rPr lang="en-US" altLang="en-US" sz="1800" dirty="0" err="1">
                <a:solidFill>
                  <a:schemeClr val="accent6"/>
                </a:solidFill>
                <a:latin typeface="Consolas" panose="020B0609020204030204" pitchFamily="49" charset="0"/>
              </a:rPr>
              <a:t>int</a:t>
            </a:r>
            <a:r>
              <a:rPr lang="en-US" altLang="en-US" sz="1800" b="0" dirty="0">
                <a:solidFill>
                  <a:schemeClr val="accent6"/>
                </a:solidFill>
                <a:latin typeface="Consolas" panose="020B0609020204030204" pitchFamily="49" charset="0"/>
              </a:rPr>
              <a:t> b = 17;</a:t>
            </a:r>
          </a:p>
          <a:p>
            <a:pPr lvl="1">
              <a:lnSpc>
                <a:spcPct val="70000"/>
              </a:lnSpc>
              <a:buFontTx/>
              <a:buNone/>
            </a:pPr>
            <a:r>
              <a:rPr lang="en-US" altLang="en-US" sz="1800" b="0" dirty="0">
                <a:solidFill>
                  <a:schemeClr val="accent6"/>
                </a:solidFill>
                <a:latin typeface="Consolas" panose="020B0609020204030204" pitchFamily="49" charset="0"/>
              </a:rPr>
              <a:t>    func1();</a:t>
            </a:r>
          </a:p>
          <a:p>
            <a:pPr lvl="1">
              <a:lnSpc>
                <a:spcPct val="70000"/>
              </a:lnSpc>
              <a:buFontTx/>
              <a:buNone/>
            </a:pPr>
            <a:r>
              <a:rPr lang="en-US" altLang="en-US" sz="1800" b="0" dirty="0">
                <a:solidFill>
                  <a:schemeClr val="accent6"/>
                </a:solidFill>
                <a:latin typeface="Consolas" panose="020B0609020204030204" pitchFamily="49" charset="0"/>
              </a:rPr>
              <a:t>    </a:t>
            </a:r>
            <a:r>
              <a:rPr lang="en-US" altLang="en-US" sz="1800" b="0" dirty="0" err="1">
                <a:solidFill>
                  <a:schemeClr val="accent6"/>
                </a:solidFill>
                <a:latin typeface="Consolas" panose="020B0609020204030204" pitchFamily="49" charset="0"/>
              </a:rPr>
              <a:t>printf</a:t>
            </a:r>
            <a:r>
              <a:rPr lang="en-US" altLang="en-US" sz="1800" b="0" dirty="0">
                <a:solidFill>
                  <a:schemeClr val="accent6"/>
                </a:solidFill>
                <a:latin typeface="Consolas" panose="020B0609020204030204" pitchFamily="49" charset="0"/>
              </a:rPr>
              <a:t>("Done.");</a:t>
            </a:r>
          </a:p>
          <a:p>
            <a:pPr lvl="1">
              <a:lnSpc>
                <a:spcPct val="70000"/>
              </a:lnSpc>
              <a:buFontTx/>
              <a:buNone/>
            </a:pPr>
            <a:r>
              <a:rPr lang="en-US" altLang="en-US" sz="1800" dirty="0">
                <a:solidFill>
                  <a:schemeClr val="accent6"/>
                </a:solidFill>
                <a:latin typeface="Consolas" panose="020B0609020204030204" pitchFamily="49" charset="0"/>
              </a:rPr>
              <a:t>    return EXIT_SUCCESS;</a:t>
            </a:r>
            <a:endParaRPr lang="en-US" altLang="en-US" sz="1800" b="0" dirty="0">
              <a:solidFill>
                <a:schemeClr val="accent6"/>
              </a:solidFill>
              <a:latin typeface="Consolas" panose="020B0609020204030204" pitchFamily="49" charset="0"/>
            </a:endParaRPr>
          </a:p>
          <a:p>
            <a:pPr lvl="1">
              <a:lnSpc>
                <a:spcPct val="70000"/>
              </a:lnSpc>
              <a:buFontTx/>
              <a:buNone/>
            </a:pPr>
            <a:r>
              <a:rPr lang="en-US" altLang="en-US" sz="1800" b="0" dirty="0">
                <a:solidFill>
                  <a:schemeClr val="accent6"/>
                </a:solidFill>
                <a:latin typeface="Consolas" panose="020B0609020204030204" pitchFamily="49" charset="0"/>
              </a:rPr>
              <a:t>}</a:t>
            </a:r>
          </a:p>
        </p:txBody>
      </p:sp>
      <p:sp>
        <p:nvSpPr>
          <p:cNvPr id="112" name="TextBox 111">
            <a:extLst>
              <a:ext uri="{FF2B5EF4-FFF2-40B4-BE49-F238E27FC236}">
                <a16:creationId xmlns:a16="http://schemas.microsoft.com/office/drawing/2014/main" id="{7144D2CE-FAD0-F0C4-4712-A03F2AF98EDA}"/>
              </a:ext>
            </a:extLst>
          </p:cNvPr>
          <p:cNvSpPr txBox="1"/>
          <p:nvPr/>
        </p:nvSpPr>
        <p:spPr>
          <a:xfrm>
            <a:off x="6509356" y="1570767"/>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24906" y="139603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24906" y="171891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5" name="Rectangle 114">
            <a:extLst>
              <a:ext uri="{FF2B5EF4-FFF2-40B4-BE49-F238E27FC236}">
                <a16:creationId xmlns:a16="http://schemas.microsoft.com/office/drawing/2014/main" id="{8BC727F6-4396-5AD6-FEAF-4D3EB1B50226}"/>
              </a:ext>
            </a:extLst>
          </p:cNvPr>
          <p:cNvSpPr/>
          <p:nvPr/>
        </p:nvSpPr>
        <p:spPr>
          <a:xfrm>
            <a:off x="9925123" y="234416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16" name="Rectangle 115">
            <a:extLst>
              <a:ext uri="{FF2B5EF4-FFF2-40B4-BE49-F238E27FC236}">
                <a16:creationId xmlns:a16="http://schemas.microsoft.com/office/drawing/2014/main" id="{CB90656D-BD61-69C2-F500-63E034D166F8}"/>
              </a:ext>
            </a:extLst>
          </p:cNvPr>
          <p:cNvSpPr/>
          <p:nvPr/>
        </p:nvSpPr>
        <p:spPr>
          <a:xfrm>
            <a:off x="9925123" y="203699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8" name="Left Brace 127">
            <a:extLst>
              <a:ext uri="{FF2B5EF4-FFF2-40B4-BE49-F238E27FC236}">
                <a16:creationId xmlns:a16="http://schemas.microsoft.com/office/drawing/2014/main" id="{58543E09-3D1C-4D3F-CCA1-A2D975642AC9}"/>
              </a:ext>
            </a:extLst>
          </p:cNvPr>
          <p:cNvSpPr/>
          <p:nvPr/>
        </p:nvSpPr>
        <p:spPr>
          <a:xfrm>
            <a:off x="8481682" y="1401370"/>
            <a:ext cx="381000" cy="1849457"/>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A0497832-7DBB-7FF9-B990-9BC7809FB8F2}"/>
              </a:ext>
            </a:extLst>
          </p:cNvPr>
          <p:cNvGrpSpPr/>
          <p:nvPr/>
        </p:nvGrpSpPr>
        <p:grpSpPr>
          <a:xfrm>
            <a:off x="6449648" y="3240415"/>
            <a:ext cx="5742352" cy="1918775"/>
            <a:chOff x="6185426" y="3258691"/>
            <a:chExt cx="5742352" cy="1918775"/>
          </a:xfrm>
        </p:grpSpPr>
        <p:sp>
          <p:nvSpPr>
            <p:cNvPr id="80" name="TextBox 79">
              <a:extLst>
                <a:ext uri="{FF2B5EF4-FFF2-40B4-BE49-F238E27FC236}">
                  <a16:creationId xmlns:a16="http://schemas.microsoft.com/office/drawing/2014/main" id="{D50C7325-F936-C592-8B8C-C71918AD3F98}"/>
                </a:ext>
              </a:extLst>
            </p:cNvPr>
            <p:cNvSpPr txBox="1"/>
            <p:nvPr/>
          </p:nvSpPr>
          <p:spPr>
            <a:xfrm>
              <a:off x="8604917" y="3258691"/>
              <a:ext cx="2438399" cy="1292662"/>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sz="2400"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sp>
          <p:nvSpPr>
            <p:cNvPr id="119" name="Rectangle 118">
              <a:extLst>
                <a:ext uri="{FF2B5EF4-FFF2-40B4-BE49-F238E27FC236}">
                  <a16:creationId xmlns:a16="http://schemas.microsoft.com/office/drawing/2014/main" id="{E0B625B0-E1B3-7114-B9F0-ABB3AAF163BC}"/>
                </a:ext>
              </a:extLst>
            </p:cNvPr>
            <p:cNvSpPr/>
            <p:nvPr/>
          </p:nvSpPr>
          <p:spPr>
            <a:xfrm>
              <a:off x="9654444" y="328507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20" name="Rectangle 119">
              <a:extLst>
                <a:ext uri="{FF2B5EF4-FFF2-40B4-BE49-F238E27FC236}">
                  <a16:creationId xmlns:a16="http://schemas.microsoft.com/office/drawing/2014/main" id="{16B9A9CD-1558-DCB0-F0BB-07716551CA0A}"/>
                </a:ext>
              </a:extLst>
            </p:cNvPr>
            <p:cNvSpPr/>
            <p:nvPr/>
          </p:nvSpPr>
          <p:spPr>
            <a:xfrm>
              <a:off x="9654444" y="3607955"/>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21" name="Rectangle 120">
              <a:extLst>
                <a:ext uri="{FF2B5EF4-FFF2-40B4-BE49-F238E27FC236}">
                  <a16:creationId xmlns:a16="http://schemas.microsoft.com/office/drawing/2014/main" id="{2539918D-D47B-1CAE-0E8D-033A56878799}"/>
                </a:ext>
              </a:extLst>
            </p:cNvPr>
            <p:cNvSpPr/>
            <p:nvPr/>
          </p:nvSpPr>
          <p:spPr>
            <a:xfrm>
              <a:off x="9654661" y="423320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2" name="Rectangle 121">
              <a:extLst>
                <a:ext uri="{FF2B5EF4-FFF2-40B4-BE49-F238E27FC236}">
                  <a16:creationId xmlns:a16="http://schemas.microsoft.com/office/drawing/2014/main" id="{D5DCBE26-7BD9-7EB6-E1FA-0EAF8FE3AAF9}"/>
                </a:ext>
              </a:extLst>
            </p:cNvPr>
            <p:cNvSpPr/>
            <p:nvPr/>
          </p:nvSpPr>
          <p:spPr>
            <a:xfrm>
              <a:off x="9654661" y="392603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30" name="TextBox 29">
              <a:extLst>
                <a:ext uri="{FF2B5EF4-FFF2-40B4-BE49-F238E27FC236}">
                  <a16:creationId xmlns:a16="http://schemas.microsoft.com/office/drawing/2014/main" id="{FC531EE1-0FAC-D04A-B5AE-3FB69C5EB256}"/>
                </a:ext>
              </a:extLst>
            </p:cNvPr>
            <p:cNvSpPr txBox="1"/>
            <p:nvPr/>
          </p:nvSpPr>
          <p:spPr>
            <a:xfrm>
              <a:off x="11499456" y="4245676"/>
              <a:ext cx="428322" cy="369332"/>
            </a:xfrm>
            <a:prstGeom prst="rect">
              <a:avLst/>
            </a:prstGeom>
            <a:noFill/>
          </p:spPr>
          <p:txBody>
            <a:bodyPr wrap="none" rtlCol="0">
              <a:spAutoFit/>
            </a:bodyPr>
            <a:lstStyle/>
            <a:p>
              <a:r>
                <a:rPr lang="en-US" dirty="0" err="1"/>
                <a:t>sp</a:t>
              </a:r>
              <a:endParaRPr lang="en-US" dirty="0"/>
            </a:p>
          </p:txBody>
        </p:sp>
        <p:grpSp>
          <p:nvGrpSpPr>
            <p:cNvPr id="12" name="Group 11">
              <a:extLst>
                <a:ext uri="{FF2B5EF4-FFF2-40B4-BE49-F238E27FC236}">
                  <a16:creationId xmlns:a16="http://schemas.microsoft.com/office/drawing/2014/main" id="{12E9393F-75A6-C186-0AA8-D877A2185861}"/>
                </a:ext>
              </a:extLst>
            </p:cNvPr>
            <p:cNvGrpSpPr/>
            <p:nvPr/>
          </p:nvGrpSpPr>
          <p:grpSpPr>
            <a:xfrm>
              <a:off x="11043316" y="3320474"/>
              <a:ext cx="702685" cy="1224817"/>
              <a:chOff x="10879243" y="5369170"/>
              <a:chExt cx="702685" cy="1224817"/>
            </a:xfrm>
          </p:grpSpPr>
          <p:sp>
            <p:nvSpPr>
              <p:cNvPr id="31" name="Left Arrow 30">
                <a:extLst>
                  <a:ext uri="{FF2B5EF4-FFF2-40B4-BE49-F238E27FC236}">
                    <a16:creationId xmlns:a16="http://schemas.microsoft.com/office/drawing/2014/main" id="{E8DD5D78-1837-414B-8749-3E3DB07388BF}"/>
                  </a:ext>
                </a:extLst>
              </p:cNvPr>
              <p:cNvSpPr/>
              <p:nvPr/>
            </p:nvSpPr>
            <p:spPr>
              <a:xfrm>
                <a:off x="10936742" y="6475551"/>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3980956-201C-504F-9D54-D5B087EDA134}"/>
                  </a:ext>
                </a:extLst>
              </p:cNvPr>
              <p:cNvSpPr txBox="1"/>
              <p:nvPr/>
            </p:nvSpPr>
            <p:spPr>
              <a:xfrm>
                <a:off x="11204902" y="5369170"/>
                <a:ext cx="377026" cy="369332"/>
              </a:xfrm>
              <a:prstGeom prst="rect">
                <a:avLst/>
              </a:prstGeom>
              <a:noFill/>
            </p:spPr>
            <p:txBody>
              <a:bodyPr wrap="none" rtlCol="0">
                <a:spAutoFit/>
              </a:bodyPr>
              <a:lstStyle/>
              <a:p>
                <a:r>
                  <a:rPr lang="en-US" dirty="0" err="1"/>
                  <a:t>fp</a:t>
                </a:r>
                <a:endParaRPr lang="en-US" dirty="0"/>
              </a:p>
            </p:txBody>
          </p:sp>
          <p:sp>
            <p:nvSpPr>
              <p:cNvPr id="35" name="Left Arrow 34">
                <a:extLst>
                  <a:ext uri="{FF2B5EF4-FFF2-40B4-BE49-F238E27FC236}">
                    <a16:creationId xmlns:a16="http://schemas.microsoft.com/office/drawing/2014/main" id="{DBF6B33B-7495-A64D-889B-FF5289B9FB87}"/>
                  </a:ext>
                </a:extLst>
              </p:cNvPr>
              <p:cNvSpPr/>
              <p:nvPr/>
            </p:nvSpPr>
            <p:spPr>
              <a:xfrm>
                <a:off x="10879243" y="5516017"/>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7828DE93-24DC-BE14-C17D-CB38CF3FAEFE}"/>
                </a:ext>
              </a:extLst>
            </p:cNvPr>
            <p:cNvSpPr txBox="1"/>
            <p:nvPr/>
          </p:nvSpPr>
          <p:spPr>
            <a:xfrm>
              <a:off x="6185426" y="3343811"/>
              <a:ext cx="2005677" cy="369332"/>
            </a:xfrm>
            <a:prstGeom prst="rect">
              <a:avLst/>
            </a:prstGeom>
            <a:noFill/>
          </p:spPr>
          <p:txBody>
            <a:bodyPr wrap="none" rtlCol="0">
              <a:spAutoFit/>
            </a:bodyPr>
            <a:lstStyle/>
            <a:p>
              <a:r>
                <a:rPr lang="en-US" dirty="0"/>
                <a:t>func1 stack frame</a:t>
              </a:r>
            </a:p>
          </p:txBody>
        </p:sp>
        <p:sp>
          <p:nvSpPr>
            <p:cNvPr id="130" name="Left Brace 129">
              <a:extLst>
                <a:ext uri="{FF2B5EF4-FFF2-40B4-BE49-F238E27FC236}">
                  <a16:creationId xmlns:a16="http://schemas.microsoft.com/office/drawing/2014/main" id="{CE84C082-40D2-A659-1AEE-A955D20309CC}"/>
                </a:ext>
              </a:extLst>
            </p:cNvPr>
            <p:cNvSpPr/>
            <p:nvPr/>
          </p:nvSpPr>
          <p:spPr>
            <a:xfrm>
              <a:off x="8148780" y="3274352"/>
              <a:ext cx="381000" cy="1292663"/>
            </a:xfrm>
            <a:prstGeom prst="leftBrace">
              <a:avLst>
                <a:gd name="adj1" fmla="val 8333"/>
                <a:gd name="adj2" fmla="val 2180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Down Arrow 130">
              <a:extLst>
                <a:ext uri="{FF2B5EF4-FFF2-40B4-BE49-F238E27FC236}">
                  <a16:creationId xmlns:a16="http://schemas.microsoft.com/office/drawing/2014/main" id="{A226688E-C1A7-AC83-87B4-BCE60CC210D3}"/>
                </a:ext>
              </a:extLst>
            </p:cNvPr>
            <p:cNvSpPr/>
            <p:nvPr/>
          </p:nvSpPr>
          <p:spPr>
            <a:xfrm>
              <a:off x="9647054" y="4566993"/>
              <a:ext cx="448152" cy="6104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11307538" y="1446432"/>
            <a:ext cx="868545" cy="1879103"/>
            <a:chOff x="11043316" y="1446432"/>
            <a:chExt cx="868545" cy="1879103"/>
          </a:xfrm>
        </p:grpSpPr>
        <p:sp>
          <p:nvSpPr>
            <p:cNvPr id="132" name="TextBox 131">
              <a:extLst>
                <a:ext uri="{FF2B5EF4-FFF2-40B4-BE49-F238E27FC236}">
                  <a16:creationId xmlns:a16="http://schemas.microsoft.com/office/drawing/2014/main" id="{56E6914A-00A8-3820-57C9-5D6FC9C2255A}"/>
                </a:ext>
              </a:extLst>
            </p:cNvPr>
            <p:cNvSpPr txBox="1"/>
            <p:nvPr/>
          </p:nvSpPr>
          <p:spPr>
            <a:xfrm>
              <a:off x="11483539" y="2956203"/>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84898" y="313738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8975" y="1446432"/>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43316" y="1593279"/>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98C01FB7-34B7-6653-DDD9-F363FD8449D0}"/>
              </a:ext>
            </a:extLst>
          </p:cNvPr>
          <p:cNvSpPr>
            <a:spLocks noGrp="1"/>
          </p:cNvSpPr>
          <p:nvPr>
            <p:ph sz="quarter" idx="15"/>
          </p:nvPr>
        </p:nvSpPr>
        <p:spPr>
          <a:xfrm>
            <a:off x="484780" y="3694867"/>
            <a:ext cx="7996902" cy="3033579"/>
          </a:xfrm>
          <a:solidFill>
            <a:schemeClr val="accent4">
              <a:lumMod val="20000"/>
              <a:lumOff val="80000"/>
            </a:schemeClr>
          </a:solidFill>
          <a:ln>
            <a:solidFill>
              <a:schemeClr val="accent1"/>
            </a:solidFill>
          </a:ln>
        </p:spPr>
        <p:txBody>
          <a:bodyPr/>
          <a:lstStyle/>
          <a:p>
            <a:pPr>
              <a:lnSpc>
                <a:spcPct val="100000"/>
              </a:lnSpc>
            </a:pPr>
            <a:r>
              <a:rPr lang="en-US" sz="1800" b="1" dirty="0">
                <a:solidFill>
                  <a:srgbClr val="0070C0"/>
                </a:solidFill>
              </a:rPr>
              <a:t>On each function call start (entry)</a:t>
            </a:r>
          </a:p>
          <a:p>
            <a:pPr lvl="1"/>
            <a:r>
              <a:rPr lang="en-US" sz="1800" dirty="0"/>
              <a:t>Preserved registers: </a:t>
            </a:r>
            <a:r>
              <a:rPr lang="en-US" sz="1800" dirty="0">
                <a:solidFill>
                  <a:srgbClr val="0070C0"/>
                </a:solidFill>
              </a:rPr>
              <a:t>push at function entry </a:t>
            </a:r>
            <a:r>
              <a:rPr lang="en-US" sz="1800" dirty="0"/>
              <a:t>and </a:t>
            </a:r>
            <a:r>
              <a:rPr lang="en-US" sz="1800" dirty="0">
                <a:solidFill>
                  <a:srgbClr val="0070C0"/>
                </a:solidFill>
              </a:rPr>
              <a:t>pop at function exit</a:t>
            </a:r>
          </a:p>
          <a:p>
            <a:pPr>
              <a:lnSpc>
                <a:spcPct val="100000"/>
              </a:lnSpc>
            </a:pPr>
            <a:r>
              <a:rPr lang="en-US" sz="1800" b="1" dirty="0">
                <a:solidFill>
                  <a:schemeClr val="accent1"/>
                </a:solidFill>
              </a:rPr>
              <a:t>Rules</a:t>
            </a:r>
          </a:p>
          <a:p>
            <a:pPr lvl="1"/>
            <a:r>
              <a:rPr lang="en-US" sz="1800" dirty="0"/>
              <a:t>Keep </a:t>
            </a:r>
            <a:r>
              <a:rPr lang="en-US" sz="1800" dirty="0" err="1">
                <a:solidFill>
                  <a:srgbClr val="F3753F"/>
                </a:solidFill>
                <a:latin typeface="Consolas" panose="020B0609020204030204" pitchFamily="49" charset="0"/>
                <a:cs typeface="Consolas" panose="020B0609020204030204" pitchFamily="49" charset="0"/>
              </a:rPr>
              <a:t>sp</a:t>
            </a:r>
            <a:r>
              <a:rPr lang="en-US" sz="1800" dirty="0"/>
              <a:t> 8-byte aligned. </a:t>
            </a:r>
          </a:p>
          <a:p>
            <a:pPr lvl="2"/>
            <a:r>
              <a:rPr lang="en-US" sz="1600" dirty="0"/>
              <a:t>No stack (local) variables: </a:t>
            </a:r>
            <a:r>
              <a:rPr lang="en-US" sz="1600" b="1" dirty="0">
                <a:solidFill>
                  <a:schemeClr val="accent1"/>
                </a:solidFill>
              </a:rPr>
              <a:t>round up </a:t>
            </a:r>
            <a:r>
              <a:rPr lang="en-US" sz="1600" b="1" dirty="0">
                <a:solidFill>
                  <a:srgbClr val="F37440"/>
                </a:solidFill>
                <a:latin typeface="Courier New" panose="02070309020205020404" pitchFamily="49" charset="0"/>
                <a:cs typeface="Courier New" panose="02070309020205020404" pitchFamily="49" charset="0"/>
              </a:rPr>
              <a:t>{reg list}</a:t>
            </a:r>
            <a:r>
              <a:rPr lang="en-US" sz="1600" dirty="0"/>
              <a:t>to an</a:t>
            </a:r>
            <a:r>
              <a:rPr lang="en-US" sz="1600" dirty="0">
                <a:solidFill>
                  <a:schemeClr val="accent1"/>
                </a:solidFill>
              </a:rPr>
              <a:t> </a:t>
            </a:r>
            <a:r>
              <a:rPr lang="en-US" sz="1600" b="1" u="sng" dirty="0">
                <a:solidFill>
                  <a:srgbClr val="FF0000"/>
                </a:solidFill>
              </a:rPr>
              <a:t>even</a:t>
            </a:r>
            <a:r>
              <a:rPr lang="en-US" sz="1600" b="1" dirty="0">
                <a:solidFill>
                  <a:srgbClr val="FF0000"/>
                </a:solidFill>
              </a:rPr>
              <a:t> reg count </a:t>
            </a:r>
          </a:p>
          <a:p>
            <a:pPr lvl="1"/>
            <a:r>
              <a:rPr lang="en-US" sz="1800" b="1" kern="0" dirty="0">
                <a:solidFill>
                  <a:srgbClr val="0070C0"/>
                </a:solidFill>
                <a:ea typeface="ＭＳ Ｐゴシック" charset="0"/>
                <a:cs typeface="Courier New" panose="02070309020205020404" pitchFamily="49" charset="0"/>
              </a:rPr>
              <a:t>Remember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fp</a:t>
            </a:r>
            <a:r>
              <a:rPr lang="en-US" sz="1800" dirty="0"/>
              <a:t> must always points at the saved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lr</a:t>
            </a:r>
            <a:endParaRPr lang="en-US" sz="1800" dirty="0"/>
          </a:p>
          <a:p>
            <a:pPr>
              <a:lnSpc>
                <a:spcPct val="100000"/>
              </a:lnSpc>
            </a:pPr>
            <a:r>
              <a:rPr lang="en-US" sz="1800" dirty="0">
                <a:solidFill>
                  <a:srgbClr val="0070C0"/>
                </a:solidFill>
              </a:rPr>
              <a:t>Issue</a:t>
            </a:r>
            <a:r>
              <a:rPr lang="en-US" sz="1800" dirty="0"/>
              <a:t>: number of registers saved on the stack varies with the number of registers in the </a:t>
            </a:r>
            <a:r>
              <a:rPr lang="en-US" sz="1800" b="1" dirty="0">
                <a:solidFill>
                  <a:srgbClr val="F37440"/>
                </a:solidFill>
                <a:latin typeface="Courier New" panose="02070309020205020404" pitchFamily="49" charset="0"/>
                <a:cs typeface="Courier New" panose="02070309020205020404" pitchFamily="49" charset="0"/>
              </a:rPr>
              <a:t>{reg list}</a:t>
            </a:r>
          </a:p>
          <a:p>
            <a:pPr lvl="1"/>
            <a:r>
              <a:rPr lang="en-US" sz="1600" b="1" dirty="0">
                <a:solidFill>
                  <a:srgbClr val="00B050"/>
                </a:solidFill>
                <a:latin typeface="Calibri" panose="020F0502020204030204" pitchFamily="34" charset="0"/>
                <a:cs typeface="Calibri" panose="020F0502020204030204" pitchFamily="34" charset="0"/>
              </a:rPr>
              <a:t>In a few slides…</a:t>
            </a:r>
          </a:p>
        </p:txBody>
      </p:sp>
      <p:sp>
        <p:nvSpPr>
          <p:cNvPr id="39" name="Rectangle 38">
            <a:extLst>
              <a:ext uri="{FF2B5EF4-FFF2-40B4-BE49-F238E27FC236}">
                <a16:creationId xmlns:a16="http://schemas.microsoft.com/office/drawing/2014/main" id="{928A057E-CF87-2D1C-9B0D-AC3E475E592F}"/>
              </a:ext>
            </a:extLst>
          </p:cNvPr>
          <p:cNvSpPr/>
          <p:nvPr/>
        </p:nvSpPr>
        <p:spPr>
          <a:xfrm>
            <a:off x="9931579" y="26513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0" name="Rectangle 39">
            <a:extLst>
              <a:ext uri="{FF2B5EF4-FFF2-40B4-BE49-F238E27FC236}">
                <a16:creationId xmlns:a16="http://schemas.microsoft.com/office/drawing/2014/main" id="{748D2CDA-DC09-6614-3C4A-11EC02F3F4E8}"/>
              </a:ext>
            </a:extLst>
          </p:cNvPr>
          <p:cNvSpPr/>
          <p:nvPr/>
        </p:nvSpPr>
        <p:spPr>
          <a:xfrm>
            <a:off x="9912207" y="296347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Tree>
    <p:extLst>
      <p:ext uri="{BB962C8B-B14F-4D97-AF65-F5344CB8AC3E}">
        <p14:creationId xmlns:p14="http://schemas.microsoft.com/office/powerpoint/2010/main" val="19697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5"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7110" y="1038346"/>
            <a:ext cx="3000668" cy="3271314"/>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6" y="1216788"/>
            <a:ext cx="2587446"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1232161"/>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1232162"/>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Saving/Restoring Preserved Registers Prologue &amp; Epilogue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1184436"/>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1184436"/>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1253206"/>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9022597" y="1017142"/>
            <a:ext cx="2856008" cy="3333723"/>
            <a:chOff x="9072186" y="3091342"/>
            <a:chExt cx="2856008" cy="3333723"/>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29857" y="6055733"/>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   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a:p>
              <a:pPr algn="ctr"/>
              <a:r>
                <a:rPr lang="en-US" sz="1600" dirty="0">
                  <a:solidFill>
                    <a:schemeClr val="accent6"/>
                  </a:solidFill>
                  <a:latin typeface="Consolas" panose="020B0609020204030204" pitchFamily="49" charset="0"/>
                  <a:cs typeface="Consolas" panose="020B0609020204030204" pitchFamily="49" charset="0"/>
                </a:rPr>
                <a:t>  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124323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18618" y="4537164"/>
              <a:ext cx="909576" cy="1477328"/>
            </a:xfrm>
            <a:prstGeom prst="rect">
              <a:avLst/>
            </a:prstGeom>
            <a:noFill/>
          </p:spPr>
          <p:txBody>
            <a:bodyPr wrap="square" rtlCol="0">
              <a:spAutoFit/>
            </a:bodyPr>
            <a:lstStyle/>
            <a:p>
              <a:r>
                <a:rPr lang="en-US" dirty="0"/>
                <a:t>no longer usable 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697583"/>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717265"/>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8490" y="4379862"/>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252858" y="4385519"/>
            <a:ext cx="2280212"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7577" y="4423372"/>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25742" y="4435674"/>
            <a:ext cx="2603403"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82604" y="1724265"/>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5" name="U-Turn Arrow 34">
            <a:extLst>
              <a:ext uri="{FF2B5EF4-FFF2-40B4-BE49-F238E27FC236}">
                <a16:creationId xmlns:a16="http://schemas.microsoft.com/office/drawing/2014/main" id="{B30757D7-F1FB-77CC-C598-7740F9D1022C}"/>
              </a:ext>
            </a:extLst>
          </p:cNvPr>
          <p:cNvSpPr/>
          <p:nvPr/>
        </p:nvSpPr>
        <p:spPr>
          <a:xfrm>
            <a:off x="1809662" y="735774"/>
            <a:ext cx="8475091" cy="49305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1410DEEF-23FE-C032-86F5-F2B49614AC9F}"/>
              </a:ext>
            </a:extLst>
          </p:cNvPr>
          <p:cNvGrpSpPr/>
          <p:nvPr/>
        </p:nvGrpSpPr>
        <p:grpSpPr>
          <a:xfrm>
            <a:off x="3102308" y="6002323"/>
            <a:ext cx="5538756" cy="826484"/>
            <a:chOff x="3102308" y="6002323"/>
            <a:chExt cx="5538756" cy="826484"/>
          </a:xfrm>
        </p:grpSpPr>
        <p:sp>
          <p:nvSpPr>
            <p:cNvPr id="3" name="TextBox 2">
              <a:extLst>
                <a:ext uri="{FF2B5EF4-FFF2-40B4-BE49-F238E27FC236}">
                  <a16:creationId xmlns:a16="http://schemas.microsoft.com/office/drawing/2014/main" id="{2140F810-59E9-F0BF-6F0E-A2D9BD5755C5}"/>
                </a:ext>
              </a:extLst>
            </p:cNvPr>
            <p:cNvSpPr txBox="1"/>
            <p:nvPr/>
          </p:nvSpPr>
          <p:spPr>
            <a:xfrm>
              <a:off x="4522597" y="6459475"/>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5591765" y="3512866"/>
              <a:ext cx="559841" cy="553875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4" name="TextBox 93">
            <a:extLst>
              <a:ext uri="{FF2B5EF4-FFF2-40B4-BE49-F238E27FC236}">
                <a16:creationId xmlns:a16="http://schemas.microsoft.com/office/drawing/2014/main" id="{56BF6781-D27B-16A9-8AF8-D2080290FECC}"/>
              </a:ext>
            </a:extLst>
          </p:cNvPr>
          <p:cNvSpPr txBox="1"/>
          <p:nvPr/>
        </p:nvSpPr>
        <p:spPr>
          <a:xfrm>
            <a:off x="9050472" y="6258388"/>
            <a:ext cx="2672526" cy="369332"/>
          </a:xfrm>
          <a:prstGeom prst="rect">
            <a:avLst/>
          </a:prstGeom>
          <a:noFill/>
        </p:spPr>
        <p:txBody>
          <a:bodyPr wrap="none" rtlCol="0">
            <a:spAutoFit/>
          </a:bodyPr>
          <a:lstStyle/>
          <a:p>
            <a:r>
              <a:rPr lang="en-US" dirty="0">
                <a:solidFill>
                  <a:srgbClr val="0070C0"/>
                </a:solidFill>
              </a:rPr>
              <a:t>Part of function epilogue</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P spid="35" grpId="0" animBg="1"/>
      <p:bldP spid="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2480" y="59239"/>
            <a:ext cx="7785246" cy="509814"/>
          </a:xfrm>
        </p:spPr>
        <p:txBody>
          <a:bodyPr/>
          <a:lstStyle/>
          <a:p>
            <a:r>
              <a:rPr lang="en-US" sz="2800" dirty="0"/>
              <a:t>Setting FP_OFF: Distance from FP to SP</a:t>
            </a:r>
          </a:p>
        </p:txBody>
      </p:sp>
      <p:sp>
        <p:nvSpPr>
          <p:cNvPr id="30" name="Rectangle 29">
            <a:extLst>
              <a:ext uri="{FF2B5EF4-FFF2-40B4-BE49-F238E27FC236}">
                <a16:creationId xmlns:a16="http://schemas.microsoft.com/office/drawing/2014/main" id="{7579AE87-06F7-3C48-B7B8-59998F2B865B}"/>
              </a:ext>
            </a:extLst>
          </p:cNvPr>
          <p:cNvSpPr/>
          <p:nvPr/>
        </p:nvSpPr>
        <p:spPr>
          <a:xfrm>
            <a:off x="3996599" y="4177215"/>
            <a:ext cx="8081220" cy="1107996"/>
          </a:xfrm>
          <a:prstGeom prst="rect">
            <a:avLst/>
          </a:prstGeom>
          <a:solidFill>
            <a:schemeClr val="accent4">
              <a:lumMod val="20000"/>
              <a:lumOff val="80000"/>
            </a:schemeClr>
          </a:solidFill>
          <a:ln w="28575">
            <a:solidFill>
              <a:schemeClr val="accent5"/>
            </a:solidFill>
          </a:ln>
        </p:spPr>
        <p:txBody>
          <a:bodyPr wrap="square">
            <a:spAutoFit/>
          </a:bodyPr>
          <a:lstStyle/>
          <a:p>
            <a:r>
              <a:rPr lang="en-US" sz="2200" dirty="0">
                <a:solidFill>
                  <a:srgbClr val="2C895B"/>
                </a:solidFill>
                <a:latin typeface="Consolas" panose="020B0609020204030204" pitchFamily="49" charset="0"/>
                <a:cs typeface="Consolas" panose="020B0609020204030204" pitchFamily="49" charset="0"/>
              </a:rPr>
              <a:t>FP_OFF </a:t>
            </a:r>
            <a:r>
              <a:rPr lang="en-US" sz="2200" dirty="0">
                <a:solidFill>
                  <a:schemeClr val="tx2"/>
                </a:solidFill>
                <a:latin typeface="Consolas" panose="020B0609020204030204" pitchFamily="49" charset="0"/>
                <a:cs typeface="Consolas" panose="020B0609020204030204" pitchFamily="49" charset="0"/>
              </a:rPr>
              <a:t>= (#regs - 1)*4 // -1 is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offset from </a:t>
            </a:r>
            <a:r>
              <a:rPr lang="en-US" sz="2200" dirty="0" err="1">
                <a:solidFill>
                  <a:schemeClr val="tx2"/>
                </a:solidFill>
                <a:latin typeface="Consolas" panose="020B0609020204030204" pitchFamily="49" charset="0"/>
                <a:cs typeface="Consolas" panose="020B0609020204030204" pitchFamily="49" charset="0"/>
              </a:rPr>
              <a:t>sp</a:t>
            </a:r>
            <a:endParaRPr lang="en-US" sz="2200" dirty="0">
              <a:solidFill>
                <a:schemeClr val="tx2"/>
              </a:solidFill>
              <a:latin typeface="Consolas" panose="020B0609020204030204" pitchFamily="49" charset="0"/>
              <a:cs typeface="Consolas" panose="020B0609020204030204" pitchFamily="49" charset="0"/>
            </a:endParaRPr>
          </a:p>
          <a:p>
            <a:endParaRPr lang="en-US" sz="2200" dirty="0">
              <a:solidFill>
                <a:schemeClr val="tx2"/>
              </a:solidFill>
              <a:latin typeface="Consolas" panose="020B0609020204030204" pitchFamily="49" charset="0"/>
              <a:cs typeface="Consolas" panose="020B0609020204030204" pitchFamily="49" charset="0"/>
            </a:endParaRPr>
          </a:p>
          <a:p>
            <a:r>
              <a:rPr lang="en-US" sz="2200" dirty="0">
                <a:solidFill>
                  <a:schemeClr val="tx2"/>
                </a:solidFill>
                <a:latin typeface="Consolas" panose="020B0609020204030204" pitchFamily="49" charset="0"/>
                <a:cs typeface="Consolas" panose="020B0609020204030204" pitchFamily="49" charset="0"/>
              </a:rPr>
              <a:t>Where # regs = #preserved +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 </a:t>
            </a:r>
            <a:r>
              <a:rPr lang="en-US" sz="2200" dirty="0" err="1">
                <a:solidFill>
                  <a:schemeClr val="tx2"/>
                </a:solidFill>
                <a:latin typeface="Consolas" panose="020B0609020204030204" pitchFamily="49" charset="0"/>
                <a:cs typeface="Consolas" panose="020B0609020204030204" pitchFamily="49" charset="0"/>
              </a:rPr>
              <a:t>fp</a:t>
            </a:r>
            <a:endParaRPr lang="en-US" sz="22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36952" y="159418"/>
            <a:ext cx="4031407" cy="3998657"/>
            <a:chOff x="7410365" y="2143255"/>
            <a:chExt cx="4031407" cy="3998657"/>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8084580" y="5495581"/>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460917" y="3537401"/>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2723134" cy="1108119"/>
            <a:chOff x="9538831" y="4730399"/>
            <a:chExt cx="2723134"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1924383"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923330"/>
            <a:chOff x="9544330" y="5761734"/>
            <a:chExt cx="3062644" cy="923330"/>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923330"/>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315200" y="1337084"/>
            <a:ext cx="1395967" cy="1897094"/>
            <a:chOff x="1382473" y="2732659"/>
            <a:chExt cx="1395967"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382473" y="3366627"/>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rot="16200000">
            <a:off x="10065631" y="2221151"/>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5122576" y="5458708"/>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112858" y="536559"/>
            <a:ext cx="4588048" cy="5947368"/>
          </a:xfrm>
          <a:solidFill>
            <a:schemeClr val="accent4">
              <a:lumMod val="20000"/>
              <a:lumOff val="80000"/>
            </a:schemeClr>
          </a:solidFill>
          <a:ln w="25400">
            <a:solidFill>
              <a:schemeClr val="accent1"/>
            </a:solidFill>
          </a:ln>
        </p:spPr>
        <p:txBody>
          <a:bodyPr/>
          <a:lstStyle/>
          <a:p>
            <a:r>
              <a:rPr lang="en-US" sz="2000" b="1" dirty="0">
                <a:solidFill>
                  <a:schemeClr val="accent1"/>
                </a:solidFill>
              </a:rPr>
              <a:t>Function prologue </a:t>
            </a:r>
            <a:r>
              <a:rPr lang="en-US" sz="2000" dirty="0">
                <a:solidFill>
                  <a:schemeClr val="tx2"/>
                </a:solidFill>
              </a:rPr>
              <a:t>creates stack frame </a:t>
            </a:r>
          </a:p>
          <a:p>
            <a:pPr marL="811212" lvl="1" indent="-457200">
              <a:buFont typeface="+mj-lt"/>
              <a:buAutoNum type="arabicPeriod"/>
            </a:pPr>
            <a:r>
              <a:rPr lang="en-US" sz="2000" dirty="0">
                <a:solidFill>
                  <a:schemeClr val="tx2"/>
                </a:solidFill>
              </a:rPr>
              <a:t>push/save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on stack</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(add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 </a:t>
            </a:r>
            <a:r>
              <a:rPr lang="en-US" sz="2000" dirty="0">
                <a:solidFill>
                  <a:schemeClr val="tx2"/>
                </a:solidFill>
                <a:cs typeface="Courier New" panose="02070309020205020404" pitchFamily="49" charset="0"/>
              </a:rPr>
              <a:t>to point at the saved </a:t>
            </a:r>
            <a:r>
              <a:rPr lang="en-US" sz="2000" dirty="0" err="1">
                <a:solidFill>
                  <a:schemeClr val="tx2"/>
                </a:solidFill>
                <a:cs typeface="Courier New" panose="02070309020205020404" pitchFamily="49" charset="0"/>
              </a:rPr>
              <a:t>lr</a:t>
            </a:r>
            <a:r>
              <a:rPr lang="en-US" sz="2000" dirty="0">
                <a:solidFill>
                  <a:schemeClr val="tx2"/>
                </a:solidFill>
                <a:cs typeface="Courier New" panose="02070309020205020404" pitchFamily="49" charset="0"/>
              </a:rPr>
              <a:t> as required for use by this function (later)</a:t>
            </a:r>
            <a:endParaRPr lang="en-US" sz="2000" dirty="0">
              <a:solidFill>
                <a:schemeClr val="tx2"/>
              </a:solidFill>
            </a:endParaRPr>
          </a:p>
          <a:p>
            <a:r>
              <a:rPr lang="en-US" sz="2000" b="1" dirty="0">
                <a:solidFill>
                  <a:schemeClr val="accent1"/>
                </a:solidFill>
              </a:rPr>
              <a:t>Function epilogue </a:t>
            </a:r>
            <a:r>
              <a:rPr lang="en-US" sz="2000" dirty="0">
                <a:solidFill>
                  <a:schemeClr val="tx2"/>
                </a:solidFill>
              </a:rPr>
              <a:t>removes stack frame</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sp</a:t>
            </a:r>
            <a:r>
              <a:rPr lang="en-US" sz="2000" b="1" dirty="0">
                <a:solidFill>
                  <a:schemeClr val="tx2"/>
                </a:solidFill>
                <a:latin typeface="Courier New" panose="02070309020205020404" pitchFamily="49" charset="0"/>
                <a:cs typeface="Courier New" panose="02070309020205020404" pitchFamily="49" charset="0"/>
              </a:rPr>
              <a:t> </a:t>
            </a:r>
            <a:r>
              <a:rPr lang="en-US" sz="2000" dirty="0">
                <a:solidFill>
                  <a:schemeClr val="tx2"/>
                </a:solidFill>
                <a:cs typeface="Courier New" panose="02070309020205020404" pitchFamily="49" charset="0"/>
              </a:rPr>
              <a:t>to where it was at the push (</a:t>
            </a:r>
            <a:r>
              <a:rPr lang="en-US" sz="2000" dirty="0">
                <a:solidFill>
                  <a:srgbClr val="2C895B"/>
                </a:solidFill>
                <a:cs typeface="Courier New" panose="02070309020205020404" pitchFamily="49" charset="0"/>
              </a:rPr>
              <a:t>we may have </a:t>
            </a:r>
            <a:r>
              <a:rPr lang="en-US" sz="2000" b="1" dirty="0">
                <a:solidFill>
                  <a:srgbClr val="2C895B"/>
                </a:solidFill>
                <a:cs typeface="Courier New" panose="02070309020205020404" pitchFamily="49" charset="0"/>
              </a:rPr>
              <a:t>moved </a:t>
            </a:r>
            <a:r>
              <a:rPr lang="en-US" sz="2000" b="1" dirty="0" err="1">
                <a:solidFill>
                  <a:srgbClr val="2C895B"/>
                </a:solidFill>
                <a:cs typeface="Courier New" panose="02070309020205020404" pitchFamily="49" charset="0"/>
              </a:rPr>
              <a:t>sp</a:t>
            </a:r>
            <a:r>
              <a:rPr lang="en-US" sz="2000" b="1" dirty="0">
                <a:solidFill>
                  <a:srgbClr val="2C895B"/>
                </a:solidFill>
                <a:cs typeface="Courier New" panose="02070309020205020404" pitchFamily="49" charset="0"/>
              </a:rPr>
              <a:t> </a:t>
            </a:r>
            <a:r>
              <a:rPr lang="en-US" sz="2000" dirty="0">
                <a:solidFill>
                  <a:srgbClr val="2C895B"/>
                </a:solidFill>
                <a:cs typeface="Courier New" panose="02070309020205020404" pitchFamily="49" charset="0"/>
              </a:rPr>
              <a:t>to allocate space, later slides</a:t>
            </a:r>
            <a:r>
              <a:rPr lang="en-US" sz="2000" dirty="0">
                <a:solidFill>
                  <a:schemeClr val="tx2"/>
                </a:solidFill>
                <a:cs typeface="Courier New" panose="02070309020205020404" pitchFamily="49" charset="0"/>
              </a:rPr>
              <a:t>)</a:t>
            </a:r>
          </a:p>
          <a:p>
            <a:pPr marL="811212" lvl="1" indent="-457200">
              <a:buFont typeface="+mj-lt"/>
              <a:buAutoNum type="arabicPeriod"/>
            </a:pPr>
            <a:r>
              <a:rPr lang="en-US" sz="2000" dirty="0">
                <a:solidFill>
                  <a:schemeClr val="tx2"/>
                </a:solidFill>
              </a:rPr>
              <a:t>pop/restore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from stack</a:t>
            </a:r>
          </a:p>
          <a:p>
            <a:pPr marL="468312" indent="-457200"/>
            <a:r>
              <a:rPr lang="en-US" sz="2000" dirty="0">
                <a:solidFill>
                  <a:schemeClr val="tx2"/>
                </a:solidFill>
                <a:cs typeface="Courier New" panose="02070309020205020404" pitchFamily="49" charset="0"/>
              </a:rPr>
              <a:t>In this example </a:t>
            </a:r>
            <a:r>
              <a:rPr lang="en-US" sz="2000" dirty="0" err="1">
                <a:solidFill>
                  <a:schemeClr val="tx2"/>
                </a:solidFill>
                <a:cs typeface="Courier New" panose="02070309020205020404" pitchFamily="49" charset="0"/>
              </a:rPr>
              <a:t>fp</a:t>
            </a:r>
            <a:r>
              <a:rPr lang="en-US" sz="2000" dirty="0">
                <a:solidFill>
                  <a:schemeClr val="tx2"/>
                </a:solidFill>
                <a:cs typeface="Courier New" panose="02070309020205020404" pitchFamily="49" charset="0"/>
              </a:rPr>
              <a:t> is 4 bytes from </a:t>
            </a:r>
            <a:r>
              <a:rPr lang="en-US" sz="2000" dirty="0" err="1">
                <a:solidFill>
                  <a:schemeClr val="tx2"/>
                </a:solidFill>
                <a:cs typeface="Courier New" panose="02070309020205020404" pitchFamily="49" charset="0"/>
              </a:rPr>
              <a:t>sp</a:t>
            </a:r>
            <a:r>
              <a:rPr lang="en-US" sz="2000" dirty="0">
                <a:solidFill>
                  <a:schemeClr val="tx2"/>
                </a:solidFill>
                <a:cs typeface="Courier New" panose="02070309020205020404" pitchFamily="49" charset="0"/>
              </a:rPr>
              <a:t>, (FP_OFF) but this will vary…</a:t>
            </a:r>
            <a:endParaRPr lang="en-US" sz="2000" dirty="0">
              <a:solidFill>
                <a:schemeClr val="tx2"/>
              </a:solidFill>
            </a:endParaRP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152718" y="149701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246434" y="3236188"/>
            <a:ext cx="2975782" cy="923330"/>
            <a:chOff x="9610476" y="5108580"/>
            <a:chExt cx="2975782" cy="923330"/>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610476" y="5108739"/>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857524" y="6024186"/>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625293" y="3471197"/>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625293" y="4714659"/>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Restore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A1AE553-D10F-127B-2A53-44808502FEBF}"/>
              </a:ext>
            </a:extLst>
          </p:cNvPr>
          <p:cNvSpPr txBox="1"/>
          <p:nvPr/>
        </p:nvSpPr>
        <p:spPr>
          <a:xfrm>
            <a:off x="10892674" y="462069"/>
            <a:ext cx="1110302"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err="1">
                <a:solidFill>
                  <a:srgbClr val="0070C0"/>
                </a:solidFill>
              </a:rPr>
              <a:t>fp</a:t>
            </a:r>
            <a:r>
              <a:rPr lang="en-US" dirty="0">
                <a:solidFill>
                  <a:srgbClr val="0070C0"/>
                </a:solidFill>
              </a:rPr>
              <a:t> must point at saved </a:t>
            </a:r>
            <a:r>
              <a:rPr lang="en-US" dirty="0" err="1">
                <a:solidFill>
                  <a:srgbClr val="0070C0"/>
                </a:solidFill>
              </a:rPr>
              <a:t>lr</a:t>
            </a:r>
            <a:endParaRPr lang="en-US" dirty="0">
              <a:solidFill>
                <a:srgbClr val="0070C0"/>
              </a:solidFill>
            </a:endParaRPr>
          </a:p>
        </p:txBody>
      </p:sp>
    </p:spTree>
    <p:extLst>
      <p:ext uri="{BB962C8B-B14F-4D97-AF65-F5344CB8AC3E}">
        <p14:creationId xmlns:p14="http://schemas.microsoft.com/office/powerpoint/2010/main" val="10891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6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C74B868-31F2-DF4B-9140-B92F2469A2FF}"/>
              </a:ext>
            </a:extLst>
          </p:cNvPr>
          <p:cNvSpPr/>
          <p:nvPr/>
        </p:nvSpPr>
        <p:spPr bwMode="auto">
          <a:xfrm>
            <a:off x="1091252" y="3870677"/>
            <a:ext cx="4168626" cy="237529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FP_OFF, 4</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equ</a:t>
            </a:r>
            <a:r>
              <a:rPr lang="en-US" dirty="0">
                <a:solidFill>
                  <a:srgbClr val="7030A0"/>
                </a:solidFill>
                <a:latin typeface="Consolas" panose="020B0609020204030204" pitchFamily="49" charset="0"/>
                <a:cs typeface="Consolas" panose="020B0609020204030204" pitchFamily="49" charset="0"/>
              </a:rPr>
              <a:t>    BFSZ, 256</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a:t>
            </a:r>
            <a:r>
              <a:rPr lang="en-US" dirty="0">
                <a:solidFill>
                  <a:srgbClr val="00B050"/>
                </a:solidFill>
                <a:latin typeface="Consolas" panose="020B0609020204030204" pitchFamily="49" charset="0"/>
                <a:cs typeface="Consolas" panose="020B0609020204030204" pitchFamily="49" charset="0"/>
              </a:rPr>
              <a:t>=BFSZ</a:t>
            </a:r>
          </a:p>
          <a:p>
            <a:r>
              <a:rPr lang="en-US" dirty="0">
                <a:solidFill>
                  <a:srgbClr val="7030A0"/>
                </a:solidFill>
                <a:latin typeface="Consolas" panose="020B0609020204030204" pitchFamily="49" charset="0"/>
                <a:cs typeface="Consolas" panose="020B0609020204030204" pitchFamily="49" charset="0"/>
              </a:rPr>
              <a:t>        sub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r3</a:t>
            </a:r>
          </a:p>
        </p:txBody>
      </p:sp>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488521" y="620748"/>
            <a:ext cx="6092083" cy="3176713"/>
          </a:xfrm>
          <a:solidFill>
            <a:schemeClr val="accent4">
              <a:lumMod val="20000"/>
              <a:lumOff val="80000"/>
            </a:schemeClr>
          </a:solidFill>
          <a:ln>
            <a:solidFill>
              <a:schemeClr val="accent1"/>
            </a:solidFill>
          </a:ln>
        </p:spPr>
        <p:txBody>
          <a:bodyPr/>
          <a:lstStyle/>
          <a:p>
            <a:pPr marL="342900" indent="-342900">
              <a:lnSpc>
                <a:spcPct val="100000"/>
              </a:lnSpc>
              <a:buFont typeface="+mj-lt"/>
              <a:buAutoNum type="arabicPeriod"/>
            </a:pPr>
            <a:r>
              <a:rPr lang="en-US" sz="2000" dirty="0"/>
              <a:t>Calculate how much additional space is needed by local variables</a:t>
            </a:r>
          </a:p>
          <a:p>
            <a:pPr marL="342900" indent="-342900">
              <a:lnSpc>
                <a:spcPct val="100000"/>
              </a:lnSpc>
              <a:buFont typeface="+mj-lt"/>
              <a:buAutoNum type="arabicPeriod"/>
            </a:pPr>
            <a:r>
              <a:rPr lang="en-US" sz="2000" b="1" dirty="0">
                <a:solidFill>
                  <a:srgbClr val="0070C0"/>
                </a:solidFill>
              </a:rPr>
              <a:t>After the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a:p>
            <a:pPr marL="457200" indent="-457200">
              <a:lnSpc>
                <a:spcPct val="100000"/>
              </a:lnSpc>
              <a:buFont typeface="+mj-lt"/>
              <a:buAutoNum type="arabicPeriod"/>
            </a:pPr>
            <a:r>
              <a:rPr lang="en-US" sz="2000" dirty="0">
                <a:solidFill>
                  <a:srgbClr val="0070C0"/>
                </a:solidFill>
              </a:rPr>
              <a:t>If the variable has an initial value specified: </a:t>
            </a:r>
            <a:r>
              <a:rPr lang="en-US" sz="2000" dirty="0">
                <a:solidFill>
                  <a:srgbClr val="C00000"/>
                </a:solidFill>
              </a:rPr>
              <a:t>add code to set the initial value</a:t>
            </a:r>
          </a:p>
          <a:p>
            <a:pPr marL="800100" lvl="1" indent="-457200">
              <a:buFont typeface="+mj-lt"/>
              <a:buAutoNum type="alphaLcParenR"/>
            </a:pPr>
            <a:r>
              <a:rPr lang="en-US" sz="1800" dirty="0">
                <a:solidFill>
                  <a:srgbClr val="7030A0"/>
                </a:solidFill>
              </a:rPr>
              <a:t>mov and str are useful for initializing simple variables</a:t>
            </a:r>
          </a:p>
          <a:p>
            <a:pPr marL="800100" lvl="1" indent="-457200">
              <a:buFont typeface="+mj-lt"/>
              <a:buAutoNum type="alphaLcParenR"/>
            </a:pPr>
            <a:r>
              <a:rPr lang="en-US" sz="1800" b="1" dirty="0">
                <a:solidFill>
                  <a:srgbClr val="00B050"/>
                </a:solidFill>
              </a:rPr>
              <a:t>loops</a:t>
            </a:r>
            <a:r>
              <a:rPr lang="en-US" sz="1800" dirty="0">
                <a:solidFill>
                  <a:srgbClr val="00B050"/>
                </a:solidFill>
              </a:rPr>
              <a:t> of mov and str to initialize arrays</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7254225" cy="490375"/>
          </a:xfrm>
        </p:spPr>
        <p:txBody>
          <a:bodyPr/>
          <a:lstStyle/>
          <a:p>
            <a:r>
              <a:rPr lang="en-US" sz="2800" dirty="0"/>
              <a:t>Allocating 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7254982" y="215050"/>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256</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8996" y="1865904"/>
            <a:ext cx="5034832" cy="4696261"/>
            <a:chOff x="2526165" y="3327561"/>
            <a:chExt cx="4053007" cy="3300286"/>
          </a:xfrm>
        </p:grpSpPr>
        <p:sp>
          <p:nvSpPr>
            <p:cNvPr id="64" name="Rectangle 63">
              <a:extLst>
                <a:ext uri="{FF2B5EF4-FFF2-40B4-BE49-F238E27FC236}">
                  <a16:creationId xmlns:a16="http://schemas.microsoft.com/office/drawing/2014/main" id="{191CCE08-4B8F-0B49-90AB-E3A560CCAF77}"/>
                </a:ext>
              </a:extLst>
            </p:cNvPr>
            <p:cNvSpPr/>
            <p:nvPr/>
          </p:nvSpPr>
          <p:spPr>
            <a:xfrm>
              <a:off x="2526165" y="3327561"/>
              <a:ext cx="3740354" cy="33002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535918" y="3341436"/>
              <a:ext cx="4043254" cy="3224187"/>
              <a:chOff x="1775682" y="3823100"/>
              <a:chExt cx="3843295" cy="2759338"/>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1775682" y="3823100"/>
                <a:ext cx="3843295" cy="2759338"/>
                <a:chOff x="7305240" y="2996836"/>
                <a:chExt cx="3843295" cy="2759338"/>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16083"/>
                  <a:chOff x="7569116" y="1911757"/>
                  <a:chExt cx="79652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51" name="TextBox 50">
                  <a:extLst>
                    <a:ext uri="{FF2B5EF4-FFF2-40B4-BE49-F238E27FC236}">
                      <a16:creationId xmlns:a16="http://schemas.microsoft.com/office/drawing/2014/main" id="{41C2F728-A372-5945-84B6-303065459FD4}"/>
                    </a:ext>
                  </a:extLst>
                </p:cNvPr>
                <p:cNvSpPr txBox="1"/>
                <p:nvPr/>
              </p:nvSpPr>
              <p:spPr>
                <a:xfrm>
                  <a:off x="7305240" y="2996836"/>
                  <a:ext cx="3749446" cy="351700"/>
                </a:xfrm>
                <a:prstGeom prst="rect">
                  <a:avLst/>
                </a:prstGeom>
                <a:noFill/>
              </p:spPr>
              <p:txBody>
                <a:bodyPr wrap="square" rtlCol="0">
                  <a:spAutoFit/>
                </a:bodyPr>
                <a:lstStyle/>
                <a:p>
                  <a:r>
                    <a:rPr lang="en-US" sz="1600" dirty="0">
                      <a:solidFill>
                        <a:srgbClr val="0070C0"/>
                      </a:solidFill>
                      <a:latin typeface="Consolas" panose="020B0609020204030204" pitchFamily="49" charset="0"/>
                      <a:cs typeface="Consolas" panose="020B0609020204030204" pitchFamily="49" charset="0"/>
                    </a:rPr>
                    <a:t>stack after allocating local space After 	sub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BFSZ</a:t>
                  </a: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426521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505400" y="3769762"/>
            <a:ext cx="1849864" cy="491272"/>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4182049"/>
            <a:ext cx="2118933" cy="2380118"/>
            <a:chOff x="2862685" y="4894692"/>
            <a:chExt cx="1705727" cy="1672622"/>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2"/>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4214" y="3597024"/>
            <a:ext cx="373111" cy="2518445"/>
            <a:chOff x="5016811" y="4506288"/>
            <a:chExt cx="300352" cy="1769831"/>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6811" y="4566406"/>
              <a:ext cx="0" cy="1709713"/>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73901" y="5077016"/>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grpSp>
        <p:nvGrpSpPr>
          <p:cNvPr id="70" name="Group 69">
            <a:extLst>
              <a:ext uri="{FF2B5EF4-FFF2-40B4-BE49-F238E27FC236}">
                <a16:creationId xmlns:a16="http://schemas.microsoft.com/office/drawing/2014/main" id="{8D55ED5D-4F8B-AA42-A48A-8FD7F1E15AC2}"/>
              </a:ext>
            </a:extLst>
          </p:cNvPr>
          <p:cNvGrpSpPr/>
          <p:nvPr/>
        </p:nvGrpSpPr>
        <p:grpSpPr>
          <a:xfrm>
            <a:off x="4934995" y="5456242"/>
            <a:ext cx="1592159" cy="923330"/>
            <a:chOff x="15522534" y="395395"/>
            <a:chExt cx="1592159" cy="923330"/>
          </a:xfrm>
        </p:grpSpPr>
        <p:sp>
          <p:nvSpPr>
            <p:cNvPr id="71" name="TextBox 70">
              <a:extLst>
                <a:ext uri="{FF2B5EF4-FFF2-40B4-BE49-F238E27FC236}">
                  <a16:creationId xmlns:a16="http://schemas.microsoft.com/office/drawing/2014/main" id="{6264EBB6-7B2B-A449-AD67-E350EA77C404}"/>
                </a:ext>
              </a:extLst>
            </p:cNvPr>
            <p:cNvSpPr txBox="1"/>
            <p:nvPr/>
          </p:nvSpPr>
          <p:spPr>
            <a:xfrm>
              <a:off x="15903027" y="395395"/>
              <a:ext cx="1211666"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allocate space for </a:t>
              </a:r>
              <a:r>
                <a:rPr lang="en-US" dirty="0" err="1"/>
                <a:t>buf</a:t>
              </a:r>
              <a:r>
                <a:rPr lang="en-US" dirty="0"/>
                <a:t>[256]</a:t>
              </a:r>
            </a:p>
          </p:txBody>
        </p:sp>
        <p:sp>
          <p:nvSpPr>
            <p:cNvPr id="72" name="Left Arrow 71">
              <a:extLst>
                <a:ext uri="{FF2B5EF4-FFF2-40B4-BE49-F238E27FC236}">
                  <a16:creationId xmlns:a16="http://schemas.microsoft.com/office/drawing/2014/main" id="{0B75B075-877B-9245-8487-12B3B74E42CF}"/>
                </a:ext>
              </a:extLst>
            </p:cNvPr>
            <p:cNvSpPr/>
            <p:nvPr/>
          </p:nvSpPr>
          <p:spPr>
            <a:xfrm>
              <a:off x="15522534" y="97330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FB48428-AC21-0E42-BF9F-9C101486A271}"/>
              </a:ext>
            </a:extLst>
          </p:cNvPr>
          <p:cNvGrpSpPr/>
          <p:nvPr/>
        </p:nvGrpSpPr>
        <p:grpSpPr>
          <a:xfrm>
            <a:off x="471492" y="5147446"/>
            <a:ext cx="1665230" cy="923331"/>
            <a:chOff x="8020799" y="5646981"/>
            <a:chExt cx="1665230" cy="923331"/>
          </a:xfrm>
        </p:grpSpPr>
        <p:sp>
          <p:nvSpPr>
            <p:cNvPr id="58" name="TextBox 57">
              <a:extLst>
                <a:ext uri="{FF2B5EF4-FFF2-40B4-BE49-F238E27FC236}">
                  <a16:creationId xmlns:a16="http://schemas.microsoft.com/office/drawing/2014/main" id="{0FAA48EF-CFB7-E243-B79C-1764D2E279D4}"/>
                </a:ext>
              </a:extLst>
            </p:cNvPr>
            <p:cNvSpPr txBox="1"/>
            <p:nvPr/>
          </p:nvSpPr>
          <p:spPr>
            <a:xfrm>
              <a:off x="8020799" y="5646982"/>
              <a:ext cx="1375960"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Extended</a:t>
              </a:r>
              <a:endParaRPr lang="en-US" dirty="0"/>
            </a:p>
          </p:txBody>
        </p:sp>
        <p:sp>
          <p:nvSpPr>
            <p:cNvPr id="65" name="Right Brace 64">
              <a:extLst>
                <a:ext uri="{FF2B5EF4-FFF2-40B4-BE49-F238E27FC236}">
                  <a16:creationId xmlns:a16="http://schemas.microsoft.com/office/drawing/2014/main" id="{D6559852-F112-3440-8441-43AAD89C2EF4}"/>
                </a:ext>
              </a:extLst>
            </p:cNvPr>
            <p:cNvSpPr/>
            <p:nvPr/>
          </p:nvSpPr>
          <p:spPr>
            <a:xfrm rot="10800000">
              <a:off x="9402722" y="5646981"/>
              <a:ext cx="283307" cy="7444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5089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p" animBg="1"/>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453102" y="1339482"/>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731211" y="3345565"/>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5689903" y="849563"/>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2823059" y="2177688"/>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8583364" y="1532005"/>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2980842" y="1973244"/>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8593687" y="2407811"/>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165780" y="1877709"/>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9344772" y="1858596"/>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8466384" y="1273038"/>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8466384" y="3178338"/>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9285113" y="1296800"/>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68515" y="888448"/>
            <a:ext cx="8766165" cy="5404243"/>
          </a:xfrm>
          <a:solidFill>
            <a:schemeClr val="accent4">
              <a:lumMod val="20000"/>
              <a:lumOff val="80000"/>
            </a:schemeClr>
          </a:solidFill>
          <a:ln>
            <a:solidFill>
              <a:schemeClr val="accent1"/>
            </a:solidFill>
          </a:ln>
        </p:spPr>
        <p:txBody>
          <a:bodyPr/>
          <a:lstStyle/>
          <a:p>
            <a:r>
              <a:rPr lang="en-US" sz="2200" dirty="0">
                <a:solidFill>
                  <a:srgbClr val="2C895B"/>
                </a:solidFill>
              </a:rPr>
              <a:t>Goal: minimize stack frame size</a:t>
            </a:r>
          </a:p>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90861829"/>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2 Generate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249574450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592108" y="439965"/>
            <a:ext cx="6139338"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err="1"/>
              <a:t>fp</a:t>
            </a:r>
            <a:r>
              <a:rPr lang="en-US" sz="2000" dirty="0"/>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1" y="423058"/>
            <a:ext cx="6587300"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93059931"/>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it's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it's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3093005137"/>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it's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45717" y="377419"/>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9501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72167" y="1057715"/>
            <a:ext cx="7212741" cy="2246769"/>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ble</a:t>
            </a:r>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Ldone</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r7, r0 	      // save bytes read for compare</a:t>
            </a:r>
          </a:p>
        </p:txBody>
      </p:sp>
      <p:sp>
        <p:nvSpPr>
          <p:cNvPr id="7" name="TextBox 6">
            <a:extLst>
              <a:ext uri="{FF2B5EF4-FFF2-40B4-BE49-F238E27FC236}">
                <a16:creationId xmlns:a16="http://schemas.microsoft.com/office/drawing/2014/main" id="{35DEFB73-ACBC-CB8C-2986-18CB482775E4}"/>
              </a:ext>
            </a:extLst>
          </p:cNvPr>
          <p:cNvSpPr txBox="1"/>
          <p:nvPr/>
        </p:nvSpPr>
        <p:spPr>
          <a:xfrm>
            <a:off x="4781896" y="3826659"/>
            <a:ext cx="7212741" cy="2031325"/>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beq</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Lloop</a:t>
            </a:r>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wrote all the bytes, loop</a:t>
            </a:r>
          </a:p>
        </p:txBody>
      </p:sp>
      <p:sp>
        <p:nvSpPr>
          <p:cNvPr id="8" name="TextBox 7">
            <a:extLst>
              <a:ext uri="{FF2B5EF4-FFF2-40B4-BE49-F238E27FC236}">
                <a16:creationId xmlns:a16="http://schemas.microsoft.com/office/drawing/2014/main" id="{B0A20809-1131-CBB9-34C4-2BD862BEF25D}"/>
              </a:ext>
            </a:extLst>
          </p:cNvPr>
          <p:cNvSpPr txBox="1"/>
          <p:nvPr/>
        </p:nvSpPr>
        <p:spPr>
          <a:xfrm>
            <a:off x="0" y="1068855"/>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750419" y="6291335"/>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Tree>
    <p:extLst>
      <p:ext uri="{BB962C8B-B14F-4D97-AF65-F5344CB8AC3E}">
        <p14:creationId xmlns:p14="http://schemas.microsoft.com/office/powerpoint/2010/main" val="3567469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477246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BUFSZ+FP_OFF// buffer</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0+BUF       // Stack frame PAD</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 locals</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dirty="0"/>
              <a:t>Passing More Than Four Arguments - 1</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09501" y="1774494"/>
            <a:ext cx="7683853" cy="4279911"/>
          </a:xfrm>
          <a:solidFill>
            <a:schemeClr val="accent4">
              <a:lumMod val="20000"/>
              <a:lumOff val="80000"/>
            </a:schemeClr>
          </a:solidFill>
          <a:ln>
            <a:solidFill>
              <a:srgbClr val="0070C0"/>
            </a:solidFill>
          </a:ln>
        </p:spPr>
        <p:txBody>
          <a:bodyPr/>
          <a:lstStyle/>
          <a:p>
            <a:pPr>
              <a:lnSpc>
                <a:spcPct val="100000"/>
              </a:lnSpc>
            </a:pPr>
            <a:r>
              <a:rPr lang="en-US" sz="2200" dirty="0"/>
              <a:t>Each argument is a value that must fit in 32-bits</a:t>
            </a:r>
          </a:p>
          <a:p>
            <a:pPr>
              <a:lnSpc>
                <a:spcPct val="100000"/>
              </a:lnSpc>
            </a:pPr>
            <a:r>
              <a:rPr lang="en-US" sz="2200" b="1" dirty="0" err="1">
                <a:solidFill>
                  <a:schemeClr val="accent5"/>
                </a:solidFill>
              </a:rPr>
              <a:t>Args</a:t>
            </a:r>
            <a:r>
              <a:rPr lang="en-US" sz="2200" b="1" dirty="0">
                <a:solidFill>
                  <a:schemeClr val="accent5"/>
                </a:solidFill>
              </a:rPr>
              <a:t> &gt; 4 are in the </a:t>
            </a:r>
            <a:r>
              <a:rPr lang="en-US" sz="2200" b="1" u="sng" dirty="0">
                <a:solidFill>
                  <a:schemeClr val="accent5"/>
                </a:solidFill>
              </a:rPr>
              <a:t>caller's stack frame</a:t>
            </a:r>
            <a:r>
              <a:rPr lang="en-US" sz="2200" b="1" dirty="0">
                <a:solidFill>
                  <a:schemeClr val="accent5"/>
                </a:solidFill>
              </a:rPr>
              <a:t> and </a:t>
            </a:r>
            <a:r>
              <a:rPr lang="en-US" sz="2200" b="1" dirty="0" err="1">
                <a:solidFill>
                  <a:schemeClr val="accent5"/>
                </a:solidFill>
              </a:rPr>
              <a:t>arg</a:t>
            </a:r>
            <a:r>
              <a:rPr lang="en-US" sz="2200" b="1" dirty="0">
                <a:solidFill>
                  <a:schemeClr val="accent5"/>
                </a:solidFill>
              </a:rPr>
              <a:t> 5 always starts at fp+4</a:t>
            </a:r>
          </a:p>
          <a:p>
            <a:pPr lvl="1"/>
            <a:r>
              <a:rPr lang="en-US" sz="2200" dirty="0">
                <a:solidFill>
                  <a:srgbClr val="C00000"/>
                </a:solidFill>
              </a:rPr>
              <a:t>At the function call (bl) </a:t>
            </a:r>
            <a:r>
              <a:rPr lang="en-US" sz="2200" dirty="0" err="1">
                <a:solidFill>
                  <a:srgbClr val="C00000"/>
                </a:solidFill>
              </a:rPr>
              <a:t>sp</a:t>
            </a:r>
            <a:r>
              <a:rPr lang="en-US" sz="2200" dirty="0">
                <a:solidFill>
                  <a:srgbClr val="C00000"/>
                </a:solidFill>
              </a:rPr>
              <a:t> points at arg5</a:t>
            </a:r>
          </a:p>
          <a:p>
            <a:pPr lvl="1"/>
            <a:r>
              <a:rPr lang="en-US" sz="2200" dirty="0"/>
              <a:t>Additional </a:t>
            </a:r>
            <a:r>
              <a:rPr lang="en-US" sz="2200" dirty="0" err="1"/>
              <a:t>args</a:t>
            </a:r>
            <a:r>
              <a:rPr lang="en-US" sz="2200" dirty="0"/>
              <a:t> are higher up the stack, with one argument "slot" every 4-bytes</a:t>
            </a:r>
          </a:p>
          <a:p>
            <a:pPr>
              <a:lnSpc>
                <a:spcPct val="100000"/>
              </a:lnSpc>
            </a:pPr>
            <a:r>
              <a:rPr lang="en-US" sz="2200" dirty="0">
                <a:solidFill>
                  <a:schemeClr val="tx2"/>
                </a:solidFill>
              </a:rPr>
              <a:t>Called functions have the </a:t>
            </a:r>
            <a:r>
              <a:rPr lang="en-US" sz="2200" dirty="0">
                <a:solidFill>
                  <a:srgbClr val="0070C0"/>
                </a:solidFill>
              </a:rPr>
              <a:t>right to change stack </a:t>
            </a:r>
            <a:r>
              <a:rPr lang="en-US" sz="2200" dirty="0" err="1">
                <a:solidFill>
                  <a:srgbClr val="0070C0"/>
                </a:solidFill>
              </a:rPr>
              <a:t>args</a:t>
            </a:r>
            <a:r>
              <a:rPr lang="en-US" sz="2200" dirty="0">
                <a:solidFill>
                  <a:srgbClr val="0070C0"/>
                </a:solidFill>
              </a:rPr>
              <a:t> </a:t>
            </a:r>
            <a:r>
              <a:rPr lang="en-US" sz="2200" dirty="0">
                <a:solidFill>
                  <a:schemeClr val="tx2"/>
                </a:solidFill>
              </a:rPr>
              <a:t>just like they can change the register </a:t>
            </a:r>
            <a:r>
              <a:rPr lang="en-US" sz="2200" dirty="0" err="1">
                <a:solidFill>
                  <a:schemeClr val="tx2"/>
                </a:solidFill>
              </a:rPr>
              <a:t>args</a:t>
            </a:r>
            <a:r>
              <a:rPr lang="en-US" sz="2200" dirty="0">
                <a:solidFill>
                  <a:schemeClr val="tx2"/>
                </a:solidFill>
              </a:rPr>
              <a:t>!</a:t>
            </a:r>
          </a:p>
          <a:p>
            <a:pPr>
              <a:lnSpc>
                <a:spcPct val="100000"/>
              </a:lnSpc>
            </a:pPr>
            <a:r>
              <a:rPr lang="en-US" sz="2200" dirty="0">
                <a:solidFill>
                  <a:srgbClr val="0070C0"/>
                </a:solidFill>
              </a:rPr>
              <a:t>Caller must assume all </a:t>
            </a:r>
            <a:r>
              <a:rPr lang="en-US" sz="2200" dirty="0" err="1">
                <a:solidFill>
                  <a:srgbClr val="0070C0"/>
                </a:solidFill>
              </a:rPr>
              <a:t>args</a:t>
            </a:r>
            <a:r>
              <a:rPr lang="en-US" sz="2200" dirty="0">
                <a:solidFill>
                  <a:srgbClr val="0070C0"/>
                </a:solidFill>
              </a:rPr>
              <a:t> including ones on the stack are changed by the caller</a:t>
            </a:r>
          </a:p>
        </p:txBody>
      </p:sp>
      <p:sp>
        <p:nvSpPr>
          <p:cNvPr id="7" name="Rectangle 6">
            <a:extLst>
              <a:ext uri="{FF2B5EF4-FFF2-40B4-BE49-F238E27FC236}">
                <a16:creationId xmlns:a16="http://schemas.microsoft.com/office/drawing/2014/main" id="{04F771C4-0798-BC4F-8A4F-5DE6600CB464}"/>
              </a:ext>
            </a:extLst>
          </p:cNvPr>
          <p:cNvSpPr/>
          <p:nvPr/>
        </p:nvSpPr>
        <p:spPr>
          <a:xfrm>
            <a:off x="9957850" y="43493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73098" y="4349397"/>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327006" y="450750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58840" y="403914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50817" y="338613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1109412" y="821518"/>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56630" y="371660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5404" cy="2943091"/>
            <a:chOff x="7735026" y="1979934"/>
            <a:chExt cx="1645404" cy="2943091"/>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79145" cy="2943091"/>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dirty="0"/>
              <a:t>Passing More Than Four Arguments - 2</a:t>
            </a:r>
          </a:p>
        </p:txBody>
      </p:sp>
      <p:sp>
        <p:nvSpPr>
          <p:cNvPr id="7" name="Rectangle 6">
            <a:extLst>
              <a:ext uri="{FF2B5EF4-FFF2-40B4-BE49-F238E27FC236}">
                <a16:creationId xmlns:a16="http://schemas.microsoft.com/office/drawing/2014/main" id="{04F771C4-0798-BC4F-8A4F-5DE6600CB464}"/>
              </a:ext>
            </a:extLst>
          </p:cNvPr>
          <p:cNvSpPr/>
          <p:nvPr/>
        </p:nvSpPr>
        <p:spPr>
          <a:xfrm>
            <a:off x="9918356" y="294970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99538" y="4909447"/>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353446" y="50675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19346" y="36110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19345" y="70018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19346" y="26394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11323" y="19864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8303053" y="621285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8301076" y="58941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8301076" y="55694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8301076" y="5235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7957699" y="619661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7957699" y="586255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7945293" y="555806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7901168" y="523322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115281" y="1021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7688017" y="652077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35042" y="3307321"/>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28270" y="342717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17136" y="2316908"/>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19345" y="4566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01076" y="341146"/>
            <a:ext cx="1645404" cy="2943091"/>
            <a:chOff x="7735026" y="1979934"/>
            <a:chExt cx="1645404" cy="2943091"/>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79145" cy="2943091"/>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32259" y="1022955"/>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32258" y="1661665"/>
            <a:ext cx="1375959" cy="33854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variables</a:t>
            </a:r>
          </a:p>
        </p:txBody>
      </p:sp>
      <p:sp>
        <p:nvSpPr>
          <p:cNvPr id="47" name="Content Placeholder 6">
            <a:extLst>
              <a:ext uri="{FF2B5EF4-FFF2-40B4-BE49-F238E27FC236}">
                <a16:creationId xmlns:a16="http://schemas.microsoft.com/office/drawing/2014/main" id="{FB7FE5BC-9A3D-3B63-4920-186D082B2668}"/>
              </a:ext>
            </a:extLst>
          </p:cNvPr>
          <p:cNvSpPr>
            <a:spLocks noGrp="1"/>
          </p:cNvSpPr>
          <p:nvPr>
            <p:ph sz="half" idx="1"/>
          </p:nvPr>
        </p:nvSpPr>
        <p:spPr>
          <a:xfrm>
            <a:off x="404616" y="2067436"/>
            <a:ext cx="7452427" cy="3719324"/>
          </a:xfrm>
          <a:solidFill>
            <a:schemeClr val="accent4">
              <a:lumMod val="20000"/>
              <a:lumOff val="80000"/>
            </a:schemeClr>
          </a:solidFill>
          <a:ln>
            <a:solidFill>
              <a:schemeClr val="accent1"/>
            </a:solidFill>
          </a:ln>
        </p:spPr>
        <p:txBody>
          <a:bodyPr/>
          <a:lstStyle/>
          <a:p>
            <a:pPr>
              <a:lnSpc>
                <a:spcPct val="100000"/>
              </a:lnSpc>
            </a:pPr>
            <a:r>
              <a:rPr lang="en-US" sz="2400" b="1" dirty="0">
                <a:solidFill>
                  <a:schemeClr val="tx2"/>
                </a:solidFill>
              </a:rPr>
              <a:t>Addressing rules</a:t>
            </a:r>
          </a:p>
          <a:p>
            <a:pPr lvl="1"/>
            <a:r>
              <a:rPr lang="en-US" dirty="0">
                <a:solidFill>
                  <a:srgbClr val="0070C0"/>
                </a:solidFill>
              </a:rPr>
              <a:t>Adding to </a:t>
            </a:r>
            <a:r>
              <a:rPr lang="en-US" dirty="0" err="1">
                <a:solidFill>
                  <a:srgbClr val="0070C0"/>
                </a:solidFill>
              </a:rPr>
              <a:t>fp</a:t>
            </a:r>
            <a:r>
              <a:rPr lang="en-US" dirty="0">
                <a:solidFill>
                  <a:srgbClr val="0070C0"/>
                </a:solidFill>
              </a:rPr>
              <a:t> to get </a:t>
            </a:r>
            <a:r>
              <a:rPr lang="en-US" dirty="0" err="1">
                <a:solidFill>
                  <a:srgbClr val="0070C0"/>
                </a:solidFill>
              </a:rPr>
              <a:t>arg</a:t>
            </a:r>
            <a:r>
              <a:rPr lang="en-US" dirty="0">
                <a:solidFill>
                  <a:srgbClr val="0070C0"/>
                </a:solidFill>
              </a:rPr>
              <a:t> address in caller's frame</a:t>
            </a:r>
          </a:p>
          <a:p>
            <a:pPr lvl="1"/>
            <a:r>
              <a:rPr lang="en-US" dirty="0">
                <a:solidFill>
                  <a:srgbClr val="0070C0"/>
                </a:solidFill>
              </a:rPr>
              <a:t>Subtracting from </a:t>
            </a:r>
            <a:r>
              <a:rPr lang="en-US" dirty="0" err="1">
                <a:solidFill>
                  <a:srgbClr val="0070C0"/>
                </a:solidFill>
              </a:rPr>
              <a:t>fp</a:t>
            </a:r>
            <a:r>
              <a:rPr lang="en-US" dirty="0">
                <a:solidFill>
                  <a:srgbClr val="0070C0"/>
                </a:solidFill>
              </a:rPr>
              <a:t> are addresses in called frame </a:t>
            </a:r>
          </a:p>
          <a:p>
            <a:pPr>
              <a:lnSpc>
                <a:spcPct val="100000"/>
              </a:lnSpc>
            </a:pPr>
            <a:r>
              <a:rPr lang="en-US" sz="2400" dirty="0"/>
              <a:t>Why does it work this way?</a:t>
            </a:r>
          </a:p>
          <a:p>
            <a:pPr>
              <a:lnSpc>
                <a:spcPct val="100000"/>
              </a:lnSpc>
            </a:pPr>
            <a:r>
              <a:rPr lang="en-US" sz="2400" dirty="0"/>
              <a:t>This "algorithm" for finding </a:t>
            </a:r>
            <a:r>
              <a:rPr lang="en-US" sz="2400" dirty="0" err="1"/>
              <a:t>args</a:t>
            </a:r>
            <a:r>
              <a:rPr lang="en-US" sz="2400" dirty="0"/>
              <a:t> was </a:t>
            </a:r>
            <a:r>
              <a:rPr lang="en-US" sz="2400" dirty="0">
                <a:solidFill>
                  <a:srgbClr val="0070C0"/>
                </a:solidFill>
              </a:rPr>
              <a:t>designed to enable languages to have variable argument count functions like: </a:t>
            </a:r>
          </a:p>
          <a:p>
            <a:pPr marL="0" indent="0">
              <a:lnSpc>
                <a:spcPct val="100000"/>
              </a:lnSpc>
              <a:buNone/>
            </a:pPr>
            <a:r>
              <a:rPr lang="en-US" sz="2400" dirty="0">
                <a:solidFill>
                  <a:srgbClr val="0070C0"/>
                </a:solidFill>
              </a:rPr>
              <a:t>	</a:t>
            </a:r>
            <a:r>
              <a:rPr lang="en-US" sz="2000" dirty="0" err="1">
                <a:solidFill>
                  <a:schemeClr val="tx2"/>
                </a:solidFill>
                <a:latin typeface="Consolas" panose="020B0609020204030204" pitchFamily="49" charset="0"/>
                <a:cs typeface="Consolas" panose="020B0609020204030204" pitchFamily="49" charset="0"/>
              </a:rPr>
              <a:t>printf</a:t>
            </a:r>
            <a:r>
              <a:rPr lang="en-US" sz="2000" dirty="0">
                <a:solidFill>
                  <a:schemeClr val="tx2"/>
                </a:solidFill>
                <a:latin typeface="Consolas" panose="020B0609020204030204" pitchFamily="49" charset="0"/>
                <a:cs typeface="Consolas" panose="020B0609020204030204" pitchFamily="49" charset="0"/>
              </a:rPr>
              <a:t>("conversion list", arg0, … </a:t>
            </a:r>
            <a:r>
              <a:rPr lang="en-US" sz="2000" dirty="0" err="1">
                <a:solidFill>
                  <a:schemeClr val="tx2"/>
                </a:solidFill>
                <a:latin typeface="Consolas" panose="020B0609020204030204" pitchFamily="49" charset="0"/>
                <a:cs typeface="Consolas" panose="020B0609020204030204" pitchFamily="49" charset="0"/>
              </a:rPr>
              <a:t>argn</a:t>
            </a:r>
            <a:r>
              <a:rPr lang="en-US" sz="2000" dirty="0">
                <a:solidFill>
                  <a:schemeClr val="tx2"/>
                </a:solidFill>
                <a:latin typeface="Consolas" panose="020B0609020204030204" pitchFamily="49" charset="0"/>
                <a:cs typeface="Consolas" panose="020B0609020204030204" pitchFamily="49" charset="0"/>
              </a:rPr>
              <a:t>);</a:t>
            </a:r>
            <a:endParaRPr lang="en-US" sz="2400" dirty="0">
              <a:solidFill>
                <a:schemeClr val="tx2"/>
              </a:solidFill>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ECE5FE21-AF7A-FD25-AB8B-BE4636B11FC1}"/>
              </a:ext>
            </a:extLst>
          </p:cNvPr>
          <p:cNvSpPr/>
          <p:nvPr/>
        </p:nvSpPr>
        <p:spPr>
          <a:xfrm>
            <a:off x="9938142" y="327592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Rectangle 51">
            <a:extLst>
              <a:ext uri="{FF2B5EF4-FFF2-40B4-BE49-F238E27FC236}">
                <a16:creationId xmlns:a16="http://schemas.microsoft.com/office/drawing/2014/main" id="{B9C930A9-05C1-35CA-0131-02D03BA76DA0}"/>
              </a:ext>
            </a:extLst>
          </p:cNvPr>
          <p:cNvSpPr/>
          <p:nvPr/>
        </p:nvSpPr>
        <p:spPr>
          <a:xfrm>
            <a:off x="9938141" y="361501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3" name="Rectangle 52">
            <a:extLst>
              <a:ext uri="{FF2B5EF4-FFF2-40B4-BE49-F238E27FC236}">
                <a16:creationId xmlns:a16="http://schemas.microsoft.com/office/drawing/2014/main" id="{956AA516-B626-F8DD-F0E1-77FCA55CFEEB}"/>
              </a:ext>
            </a:extLst>
          </p:cNvPr>
          <p:cNvSpPr/>
          <p:nvPr/>
        </p:nvSpPr>
        <p:spPr>
          <a:xfrm>
            <a:off x="9951055" y="3937778"/>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grpSp>
        <p:nvGrpSpPr>
          <p:cNvPr id="55" name="Group 54">
            <a:extLst>
              <a:ext uri="{FF2B5EF4-FFF2-40B4-BE49-F238E27FC236}">
                <a16:creationId xmlns:a16="http://schemas.microsoft.com/office/drawing/2014/main" id="{123C1C27-E104-17D8-5BA1-3CCD57450589}"/>
              </a:ext>
            </a:extLst>
          </p:cNvPr>
          <p:cNvGrpSpPr/>
          <p:nvPr/>
        </p:nvGrpSpPr>
        <p:grpSpPr>
          <a:xfrm>
            <a:off x="8290989" y="3302618"/>
            <a:ext cx="1620334" cy="1888905"/>
            <a:chOff x="7760096" y="1979934"/>
            <a:chExt cx="1620334" cy="1888905"/>
          </a:xfrm>
        </p:grpSpPr>
        <p:sp>
          <p:nvSpPr>
            <p:cNvPr id="56" name="Left Brace 55">
              <a:extLst>
                <a:ext uri="{FF2B5EF4-FFF2-40B4-BE49-F238E27FC236}">
                  <a16:creationId xmlns:a16="http://schemas.microsoft.com/office/drawing/2014/main" id="{2619856E-4296-B3A5-0300-EC9B998E54C5}"/>
                </a:ext>
              </a:extLst>
            </p:cNvPr>
            <p:cNvSpPr/>
            <p:nvPr/>
          </p:nvSpPr>
          <p:spPr>
            <a:xfrm>
              <a:off x="9001285" y="1979934"/>
              <a:ext cx="379145" cy="1888905"/>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5E1BBD58-058B-8850-65BB-8C8132ABA1AB}"/>
                </a:ext>
              </a:extLst>
            </p:cNvPr>
            <p:cNvSpPr txBox="1"/>
            <p:nvPr/>
          </p:nvSpPr>
          <p:spPr>
            <a:xfrm>
              <a:off x="7760096" y="2336544"/>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called functions </a:t>
              </a:r>
              <a:r>
                <a:rPr lang="en-US" dirty="0">
                  <a:solidFill>
                    <a:schemeClr val="tx2"/>
                  </a:solidFill>
                </a:rPr>
                <a:t>stack frame</a:t>
              </a:r>
            </a:p>
          </p:txBody>
        </p:sp>
      </p:grpSp>
      <p:sp>
        <p:nvSpPr>
          <p:cNvPr id="62" name="TextBox 61">
            <a:extLst>
              <a:ext uri="{FF2B5EF4-FFF2-40B4-BE49-F238E27FC236}">
                <a16:creationId xmlns:a16="http://schemas.microsoft.com/office/drawing/2014/main" id="{91E48E16-8E88-C743-E5D4-D6670696CA81}"/>
              </a:ext>
            </a:extLst>
          </p:cNvPr>
          <p:cNvSpPr txBox="1"/>
          <p:nvPr/>
        </p:nvSpPr>
        <p:spPr>
          <a:xfrm>
            <a:off x="11403736" y="3592111"/>
            <a:ext cx="710451" cy="369332"/>
          </a:xfrm>
          <a:prstGeom prst="rect">
            <a:avLst/>
          </a:prstGeom>
          <a:noFill/>
        </p:spPr>
        <p:txBody>
          <a:bodyPr wrap="none" rtlCol="0">
            <a:spAutoFit/>
          </a:bodyPr>
          <a:lstStyle/>
          <a:p>
            <a:r>
              <a:rPr lang="en-US" dirty="0" err="1"/>
              <a:t>fp</a:t>
            </a:r>
            <a:r>
              <a:rPr lang="en-US" dirty="0"/>
              <a:t> - 4</a:t>
            </a:r>
          </a:p>
        </p:txBody>
      </p:sp>
      <p:sp>
        <p:nvSpPr>
          <p:cNvPr id="63" name="TextBox 62">
            <a:extLst>
              <a:ext uri="{FF2B5EF4-FFF2-40B4-BE49-F238E27FC236}">
                <a16:creationId xmlns:a16="http://schemas.microsoft.com/office/drawing/2014/main" id="{63380944-228A-7C6C-2B16-862AB071A1C2}"/>
              </a:ext>
            </a:extLst>
          </p:cNvPr>
          <p:cNvSpPr txBox="1"/>
          <p:nvPr/>
        </p:nvSpPr>
        <p:spPr>
          <a:xfrm>
            <a:off x="11340518" y="3943979"/>
            <a:ext cx="710451" cy="369332"/>
          </a:xfrm>
          <a:prstGeom prst="rect">
            <a:avLst/>
          </a:prstGeom>
          <a:noFill/>
        </p:spPr>
        <p:txBody>
          <a:bodyPr wrap="none" rtlCol="0">
            <a:spAutoFit/>
          </a:bodyPr>
          <a:lstStyle/>
          <a:p>
            <a:r>
              <a:rPr lang="en-US" dirty="0" err="1"/>
              <a:t>fp</a:t>
            </a:r>
            <a:r>
              <a:rPr lang="en-US" dirty="0"/>
              <a:t> - 8</a:t>
            </a:r>
          </a:p>
        </p:txBody>
      </p:sp>
      <p:sp>
        <p:nvSpPr>
          <p:cNvPr id="64" name="Rectangle 63">
            <a:extLst>
              <a:ext uri="{FF2B5EF4-FFF2-40B4-BE49-F238E27FC236}">
                <a16:creationId xmlns:a16="http://schemas.microsoft.com/office/drawing/2014/main" id="{DEE81D49-55DA-5E46-BE21-1ECE211613BC}"/>
              </a:ext>
            </a:extLst>
          </p:cNvPr>
          <p:cNvSpPr/>
          <p:nvPr/>
        </p:nvSpPr>
        <p:spPr>
          <a:xfrm>
            <a:off x="9951054" y="4562073"/>
            <a:ext cx="1375959" cy="62945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65" name="Rectangle 64">
            <a:extLst>
              <a:ext uri="{FF2B5EF4-FFF2-40B4-BE49-F238E27FC236}">
                <a16:creationId xmlns:a16="http://schemas.microsoft.com/office/drawing/2014/main" id="{1583AB13-BE9D-421B-1FA6-E288A2F90E49}"/>
              </a:ext>
            </a:extLst>
          </p:cNvPr>
          <p:cNvSpPr/>
          <p:nvPr/>
        </p:nvSpPr>
        <p:spPr>
          <a:xfrm>
            <a:off x="9933094" y="1345330"/>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66" name="Rectangle 65">
            <a:extLst>
              <a:ext uri="{FF2B5EF4-FFF2-40B4-BE49-F238E27FC236}">
                <a16:creationId xmlns:a16="http://schemas.microsoft.com/office/drawing/2014/main" id="{E4215F08-016A-F2AF-F9A2-0900BB00177C}"/>
              </a:ext>
            </a:extLst>
          </p:cNvPr>
          <p:cNvSpPr/>
          <p:nvPr/>
        </p:nvSpPr>
        <p:spPr>
          <a:xfrm>
            <a:off x="9961967" y="4259393"/>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67" name="TextBox 66">
            <a:extLst>
              <a:ext uri="{FF2B5EF4-FFF2-40B4-BE49-F238E27FC236}">
                <a16:creationId xmlns:a16="http://schemas.microsoft.com/office/drawing/2014/main" id="{2634848D-FF44-7D2A-30ED-C90F2F0BF0C2}"/>
              </a:ext>
            </a:extLst>
          </p:cNvPr>
          <p:cNvSpPr txBox="1"/>
          <p:nvPr/>
        </p:nvSpPr>
        <p:spPr>
          <a:xfrm>
            <a:off x="11321134" y="2905970"/>
            <a:ext cx="768159" cy="369332"/>
          </a:xfrm>
          <a:prstGeom prst="rect">
            <a:avLst/>
          </a:prstGeom>
          <a:noFill/>
        </p:spPr>
        <p:txBody>
          <a:bodyPr wrap="none" rtlCol="0">
            <a:spAutoFit/>
          </a:bodyPr>
          <a:lstStyle/>
          <a:p>
            <a:r>
              <a:rPr lang="en-US" dirty="0" err="1"/>
              <a:t>fp</a:t>
            </a:r>
            <a:r>
              <a:rPr lang="en-US" dirty="0"/>
              <a:t> + 4</a:t>
            </a:r>
          </a:p>
        </p:txBody>
      </p:sp>
      <p:sp>
        <p:nvSpPr>
          <p:cNvPr id="68" name="TextBox 67">
            <a:extLst>
              <a:ext uri="{FF2B5EF4-FFF2-40B4-BE49-F238E27FC236}">
                <a16:creationId xmlns:a16="http://schemas.microsoft.com/office/drawing/2014/main" id="{60DAF0A9-5A28-705E-D841-12D641A565FA}"/>
              </a:ext>
            </a:extLst>
          </p:cNvPr>
          <p:cNvSpPr txBox="1"/>
          <p:nvPr/>
        </p:nvSpPr>
        <p:spPr>
          <a:xfrm>
            <a:off x="11313790" y="2596344"/>
            <a:ext cx="768159" cy="369332"/>
          </a:xfrm>
          <a:prstGeom prst="rect">
            <a:avLst/>
          </a:prstGeom>
          <a:noFill/>
        </p:spPr>
        <p:txBody>
          <a:bodyPr wrap="none" rtlCol="0">
            <a:spAutoFit/>
          </a:bodyPr>
          <a:lstStyle/>
          <a:p>
            <a:r>
              <a:rPr lang="en-US" dirty="0" err="1"/>
              <a:t>fp</a:t>
            </a:r>
            <a:r>
              <a:rPr lang="en-US" dirty="0"/>
              <a:t> + 8</a:t>
            </a:r>
          </a:p>
        </p:txBody>
      </p:sp>
      <p:sp>
        <p:nvSpPr>
          <p:cNvPr id="69" name="TextBox 68">
            <a:extLst>
              <a:ext uri="{FF2B5EF4-FFF2-40B4-BE49-F238E27FC236}">
                <a16:creationId xmlns:a16="http://schemas.microsoft.com/office/drawing/2014/main" id="{23EB5DB8-5621-2046-9F7C-C884A2E2F5DF}"/>
              </a:ext>
            </a:extLst>
          </p:cNvPr>
          <p:cNvSpPr txBox="1"/>
          <p:nvPr/>
        </p:nvSpPr>
        <p:spPr>
          <a:xfrm>
            <a:off x="11364002" y="4286750"/>
            <a:ext cx="838691" cy="369332"/>
          </a:xfrm>
          <a:prstGeom prst="rect">
            <a:avLst/>
          </a:prstGeom>
          <a:noFill/>
        </p:spPr>
        <p:txBody>
          <a:bodyPr wrap="none" rtlCol="0">
            <a:spAutoFit/>
          </a:bodyPr>
          <a:lstStyle/>
          <a:p>
            <a:r>
              <a:rPr lang="en-US" dirty="0" err="1"/>
              <a:t>fp</a:t>
            </a:r>
            <a:r>
              <a:rPr lang="en-US" dirty="0"/>
              <a:t> - 12</a:t>
            </a:r>
          </a:p>
        </p:txBody>
      </p:sp>
    </p:spTree>
    <p:extLst>
      <p:ext uri="{BB962C8B-B14F-4D97-AF65-F5344CB8AC3E}">
        <p14:creationId xmlns:p14="http://schemas.microsoft.com/office/powerpoint/2010/main" val="114405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dirty="0"/>
              <a:t>Passing More Than Four Arguments – Calling Function </a:t>
            </a:r>
          </a:p>
        </p:txBody>
      </p:sp>
      <p:sp>
        <p:nvSpPr>
          <p:cNvPr id="7" name="Rectangle 6">
            <a:extLst>
              <a:ext uri="{FF2B5EF4-FFF2-40B4-BE49-F238E27FC236}">
                <a16:creationId xmlns:a16="http://schemas.microsoft.com/office/drawing/2014/main" id="{04F771C4-0798-BC4F-8A4F-5DE6600CB464}"/>
              </a:ext>
            </a:extLst>
          </p:cNvPr>
          <p:cNvSpPr/>
          <p:nvPr/>
        </p:nvSpPr>
        <p:spPr>
          <a:xfrm>
            <a:off x="9957850" y="43493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73098" y="4349397"/>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327006" y="450750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58840" y="403914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50817" y="338613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1109412" y="691743"/>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56630" y="371660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5404" cy="2943091"/>
            <a:chOff x="7735026" y="1979934"/>
            <a:chExt cx="1645404" cy="2943091"/>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79145" cy="2943091"/>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5" name="Content Placeholder 4">
            <a:extLst>
              <a:ext uri="{FF2B5EF4-FFF2-40B4-BE49-F238E27FC236}">
                <a16:creationId xmlns:a16="http://schemas.microsoft.com/office/drawing/2014/main" id="{3F2461E8-5FA0-65EF-D42C-2972778C7513}"/>
              </a:ext>
            </a:extLst>
          </p:cNvPr>
          <p:cNvSpPr>
            <a:spLocks noGrp="1"/>
          </p:cNvSpPr>
          <p:nvPr>
            <p:ph sz="half" idx="1"/>
          </p:nvPr>
        </p:nvSpPr>
        <p:spPr>
          <a:xfrm>
            <a:off x="325675" y="1777793"/>
            <a:ext cx="7811509" cy="4254616"/>
          </a:xfrm>
          <a:solidFill>
            <a:schemeClr val="accent4">
              <a:lumMod val="20000"/>
              <a:lumOff val="80000"/>
            </a:schemeClr>
          </a:solidFill>
          <a:ln>
            <a:solidFill>
              <a:srgbClr val="0070C0"/>
            </a:solidFill>
          </a:ln>
        </p:spPr>
        <p:txBody>
          <a:bodyPr/>
          <a:lstStyle/>
          <a:p>
            <a:pPr>
              <a:lnSpc>
                <a:spcPct val="100000"/>
              </a:lnSpc>
            </a:pPr>
            <a:r>
              <a:rPr lang="en-US" sz="2200" dirty="0"/>
              <a:t>Calling function prior to making the call</a:t>
            </a:r>
          </a:p>
          <a:p>
            <a:pPr marL="696912" lvl="1" indent="-342900">
              <a:buFont typeface="+mj-lt"/>
              <a:buAutoNum type="arabicPeriod"/>
            </a:pPr>
            <a:r>
              <a:rPr lang="en-US" sz="2200" dirty="0"/>
              <a:t>Evaluate first four </a:t>
            </a:r>
            <a:r>
              <a:rPr lang="en-US" sz="2200" dirty="0" err="1"/>
              <a:t>args</a:t>
            </a:r>
            <a:r>
              <a:rPr lang="en-US" sz="2200" dirty="0"/>
              <a:t>: place resulting values in r0-r3</a:t>
            </a:r>
          </a:p>
          <a:p>
            <a:pPr marL="696912" lvl="1" indent="-342900">
              <a:buFont typeface="+mj-lt"/>
              <a:buAutoNum type="arabicPeriod"/>
            </a:pPr>
            <a:r>
              <a:rPr lang="en-US" sz="2200" dirty="0"/>
              <a:t>Arg 5 and greater are evaluated</a:t>
            </a:r>
          </a:p>
          <a:p>
            <a:pPr marL="696912" lvl="1" indent="-342900">
              <a:buFont typeface="+mj-lt"/>
              <a:buAutoNum type="arabicPeriod"/>
            </a:pPr>
            <a:r>
              <a:rPr lang="en-US" sz="2200" dirty="0">
                <a:solidFill>
                  <a:schemeClr val="accent5"/>
                </a:solidFill>
              </a:rPr>
              <a:t>Store Arg 5 and greater parameter values on the stack</a:t>
            </a:r>
          </a:p>
          <a:p>
            <a:r>
              <a:rPr lang="en-US" sz="2200" b="1" u="sng" dirty="0">
                <a:solidFill>
                  <a:srgbClr val="FF0000"/>
                </a:solidFill>
              </a:rPr>
              <a:t>One </a:t>
            </a:r>
            <a:r>
              <a:rPr lang="en-US" sz="2200" b="1" u="sng" dirty="0" err="1">
                <a:solidFill>
                  <a:srgbClr val="FF0000"/>
                </a:solidFill>
              </a:rPr>
              <a:t>arg</a:t>
            </a:r>
            <a:r>
              <a:rPr lang="en-US" sz="2200" b="1" u="sng" dirty="0">
                <a:solidFill>
                  <a:srgbClr val="FF0000"/>
                </a:solidFill>
              </a:rPr>
              <a:t> value per slot</a:t>
            </a:r>
            <a:r>
              <a:rPr lang="en-US" sz="2200" dirty="0">
                <a:solidFill>
                  <a:srgbClr val="FF0000"/>
                </a:solidFill>
              </a:rPr>
              <a:t>! </a:t>
            </a:r>
            <a:r>
              <a:rPr lang="en-US" sz="2200" dirty="0"/>
              <a:t>– NO arrays across multiple slots</a:t>
            </a:r>
          </a:p>
          <a:p>
            <a:r>
              <a:rPr lang="en-US" sz="2200" dirty="0"/>
              <a:t>chars, shorts and </a:t>
            </a:r>
            <a:r>
              <a:rPr lang="en-US" sz="2200" dirty="0" err="1"/>
              <a:t>ints</a:t>
            </a:r>
            <a:r>
              <a:rPr lang="en-US" sz="2200" dirty="0"/>
              <a:t> are directly stored</a:t>
            </a:r>
          </a:p>
          <a:p>
            <a:r>
              <a:rPr lang="en-US" sz="2200" dirty="0"/>
              <a:t>Structs (not always</a:t>
            </a:r>
            <a:r>
              <a:rPr lang="en-US" sz="2200"/>
              <a:t>), and arrays </a:t>
            </a:r>
            <a:r>
              <a:rPr lang="en-US" sz="2200" dirty="0"/>
              <a:t>are passed via a pointer </a:t>
            </a:r>
          </a:p>
          <a:p>
            <a:r>
              <a:rPr lang="en-US" sz="2200" b="1" dirty="0">
                <a:solidFill>
                  <a:srgbClr val="C00000"/>
                </a:solidFill>
              </a:rPr>
              <a:t>Pointers</a:t>
            </a:r>
            <a:r>
              <a:rPr lang="en-US" sz="2200" dirty="0">
                <a:solidFill>
                  <a:srgbClr val="C00000"/>
                </a:solidFill>
              </a:rPr>
              <a:t> passed as output parameters </a:t>
            </a:r>
            <a:r>
              <a:rPr lang="en-US" sz="2200" dirty="0"/>
              <a:t>usually contain an </a:t>
            </a:r>
            <a:r>
              <a:rPr lang="en-US" sz="2200" dirty="0">
                <a:solidFill>
                  <a:srgbClr val="FF0000"/>
                </a:solidFill>
              </a:rPr>
              <a:t>address</a:t>
            </a:r>
            <a:r>
              <a:rPr lang="en-US" sz="2200" dirty="0">
                <a:solidFill>
                  <a:srgbClr val="2C895B"/>
                </a:solidFill>
              </a:rPr>
              <a:t> </a:t>
            </a:r>
            <a:r>
              <a:rPr lang="en-US" sz="2200" b="1" i="1" dirty="0">
                <a:solidFill>
                  <a:srgbClr val="002060"/>
                </a:solidFill>
              </a:rPr>
              <a:t>that points at </a:t>
            </a:r>
            <a:r>
              <a:rPr lang="en-US" sz="2200" dirty="0">
                <a:solidFill>
                  <a:schemeClr val="tx2"/>
                </a:solidFill>
              </a:rPr>
              <a:t>the</a:t>
            </a:r>
            <a:r>
              <a:rPr lang="en-US" sz="2200" dirty="0">
                <a:solidFill>
                  <a:srgbClr val="2C895B"/>
                </a:solidFill>
              </a:rPr>
              <a:t> </a:t>
            </a:r>
            <a:r>
              <a:rPr lang="en-US" sz="2200" dirty="0">
                <a:solidFill>
                  <a:srgbClr val="0070C0"/>
                </a:solidFill>
              </a:rPr>
              <a:t>stack</a:t>
            </a:r>
            <a:r>
              <a:rPr lang="en-US" sz="2200" dirty="0">
                <a:solidFill>
                  <a:srgbClr val="2C895B"/>
                </a:solidFill>
              </a:rPr>
              <a:t>, </a:t>
            </a:r>
            <a:r>
              <a:rPr lang="en-US" sz="2200" dirty="0">
                <a:solidFill>
                  <a:srgbClr val="F37440"/>
                </a:solidFill>
              </a:rPr>
              <a:t>BSS</a:t>
            </a:r>
            <a:r>
              <a:rPr lang="en-US" sz="2200" dirty="0">
                <a:solidFill>
                  <a:srgbClr val="2C895B"/>
                </a:solidFill>
              </a:rPr>
              <a:t>, </a:t>
            </a:r>
            <a:r>
              <a:rPr lang="en-US" sz="2200" dirty="0">
                <a:solidFill>
                  <a:srgbClr val="7030A0"/>
                </a:solidFill>
              </a:rPr>
              <a:t>data</a:t>
            </a:r>
            <a:r>
              <a:rPr lang="en-US" sz="2200" dirty="0">
                <a:solidFill>
                  <a:srgbClr val="2C895B"/>
                </a:solidFill>
              </a:rPr>
              <a:t>, or </a:t>
            </a:r>
            <a:r>
              <a:rPr lang="en-US" sz="2200" dirty="0">
                <a:solidFill>
                  <a:srgbClr val="C00000"/>
                </a:solidFill>
              </a:rPr>
              <a:t>heap</a:t>
            </a:r>
            <a:r>
              <a:rPr lang="en-US" sz="2200" dirty="0">
                <a:solidFill>
                  <a:srgbClr val="2C895B"/>
                </a:solidFill>
              </a:rPr>
              <a:t> </a:t>
            </a:r>
          </a:p>
        </p:txBody>
      </p:sp>
    </p:spTree>
    <p:extLst>
      <p:ext uri="{BB962C8B-B14F-4D97-AF65-F5344CB8AC3E}">
        <p14:creationId xmlns:p14="http://schemas.microsoft.com/office/powerpoint/2010/main" val="23649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376960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for odd # params</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6357713" y="2528547"/>
            <a:ext cx="3445478" cy="1695774"/>
            <a:chOff x="5865526" y="2826911"/>
            <a:chExt cx="3445478" cy="1695774"/>
          </a:xfrm>
        </p:grpSpPr>
        <p:sp>
          <p:nvSpPr>
            <p:cNvPr id="48" name="Left Brace 47">
              <a:extLst>
                <a:ext uri="{FF2B5EF4-FFF2-40B4-BE49-F238E27FC236}">
                  <a16:creationId xmlns:a16="http://schemas.microsoft.com/office/drawing/2014/main" id="{B2D36AB6-2133-F24D-B340-7E115C00E397}"/>
                </a:ext>
              </a:extLst>
            </p:cNvPr>
            <p:cNvSpPr/>
            <p:nvPr/>
          </p:nvSpPr>
          <p:spPr>
            <a:xfrm>
              <a:off x="8728534" y="2826911"/>
              <a:ext cx="582470" cy="1607433"/>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09DC02D-14C6-F140-A1CC-651E8411A06A}"/>
              </a:ext>
            </a:extLst>
          </p:cNvPr>
          <p:cNvSpPr/>
          <p:nvPr/>
        </p:nvSpPr>
        <p:spPr>
          <a:xfrm>
            <a:off x="9724334" y="191079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921268641"/>
              </p:ext>
            </p:extLst>
          </p:nvPr>
        </p:nvGraphicFramePr>
        <p:xfrm>
          <a:off x="287076" y="3724278"/>
          <a:ext cx="5758109" cy="2480015"/>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4764967"/>
            <a:ext cx="1442187" cy="1246765"/>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3" grpId="0"/>
      <p:bldP spid="3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IARG6,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IARG5,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IARG5]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IARG6]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IARG5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IARG6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3224334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21003"/>
            <a:ext cx="11038021" cy="464764"/>
          </a:xfrm>
        </p:spPr>
        <p:txBody>
          <a:bodyPr/>
          <a:lstStyle/>
          <a:p>
            <a:r>
              <a:rPr lang="en-US" dirty="0"/>
              <a:t>C </a:t>
            </a:r>
            <a:r>
              <a:rPr lang="en-US" dirty="0" err="1"/>
              <a:t>fread</a:t>
            </a:r>
            <a:r>
              <a:rPr lang="en-US" dirty="0"/>
              <a:t>/</a:t>
            </a:r>
            <a:r>
              <a:rPr lang="en-US" dirty="0" err="1"/>
              <a:t>fwrite</a:t>
            </a:r>
            <a:r>
              <a:rPr lang="en-US" dirty="0"/>
              <a:t> Example - 1</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292495" y="518848"/>
            <a:ext cx="5739338" cy="590140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stdio.h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stdlib.h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errno.h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define BFSZ	8192 </a:t>
            </a:r>
            <a:r>
              <a:rPr lang="en-US" sz="1400" dirty="0">
                <a:solidFill>
                  <a:srgbClr val="00B050"/>
                </a:solidFill>
                <a:latin typeface="Consolas" panose="020B0609020204030204" pitchFamily="49" charset="0"/>
                <a:cs typeface="Consolas" panose="020B0609020204030204" pitchFamily="49" charset="0"/>
              </a:rPr>
              <a:t>/* size of read */</a:t>
            </a:r>
          </a:p>
          <a:p>
            <a:r>
              <a:rPr lang="en-US" sz="1400" dirty="0">
                <a:solidFill>
                  <a:schemeClr val="tx1">
                    <a:lumMod val="50000"/>
                  </a:schemeClr>
                </a:solidFill>
                <a:latin typeface="Consolas" panose="020B0609020204030204" pitchFamily="49" charset="0"/>
                <a:cs typeface="Consolas" panose="020B0609020204030204" pitchFamily="49" charset="0"/>
              </a:rPr>
              <a:t>int main(void) </a:t>
            </a:r>
          </a:p>
          <a:p>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char</a:t>
            </a:r>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fbuf</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BFSZ</a:t>
            </a:r>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dirty="0">
                <a:solidFill>
                  <a:schemeClr val="tx1">
                    <a:lumMod val="50000"/>
                  </a:schemeClr>
                </a:solidFill>
                <a:latin typeface="Consolas" panose="020B0609020204030204" pitchFamily="49" charset="0"/>
                <a:cs typeface="Consolas" panose="020B0609020204030204" pitchFamily="49" charset="0"/>
              </a:rPr>
              <a:t>  FILE *fin, *</a:t>
            </a:r>
            <a:r>
              <a:rPr lang="en-US" sz="1400" dirty="0" err="1">
                <a:solidFill>
                  <a:schemeClr val="tx1">
                    <a:lumMod val="50000"/>
                  </a:schemeClr>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66FF"/>
                </a:solidFill>
                <a:latin typeface="Consolas" panose="020B0609020204030204" pitchFamily="49" charset="0"/>
                <a:cs typeface="Consolas" panose="020B0609020204030204" pitchFamily="49" charset="0"/>
              </a:rPr>
              <a:t> </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readlen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bytes_copied</a:t>
            </a:r>
            <a:r>
              <a:rPr lang="en-US" sz="1400" dirty="0">
                <a:solidFill>
                  <a:schemeClr val="tx1">
                    <a:lumMod val="50000"/>
                  </a:schemeClr>
                </a:solidFill>
                <a:latin typeface="Consolas" panose="020B0609020204030204" pitchFamily="49" charset="0"/>
                <a:cs typeface="Consolas" panose="020B0609020204030204" pitchFamily="49" charset="0"/>
              </a:rPr>
              <a:t> = 0;</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retval</a:t>
            </a:r>
            <a:r>
              <a:rPr lang="en-US" sz="1400" dirty="0">
                <a:solidFill>
                  <a:schemeClr val="tx1">
                    <a:lumMod val="50000"/>
                  </a:schemeClr>
                </a:solidFill>
                <a:latin typeface="Consolas" panose="020B0609020204030204" pitchFamily="49" charset="0"/>
                <a:cs typeface="Consolas" panose="020B0609020204030204" pitchFamily="49" charset="0"/>
              </a:rPr>
              <a:t> = EXIT_SUCCESS;</a:t>
            </a:r>
          </a:p>
          <a:p>
            <a:endParaRPr lang="en-US" sz="1400" dirty="0">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chemeClr val="tx1">
                    <a:lumMod val="50000"/>
                  </a:schemeClr>
                </a:solidFill>
                <a:latin typeface="Consolas" panose="020B0609020204030204" pitchFamily="49" charset="0"/>
                <a:cs typeface="Consolas" panose="020B0609020204030204" pitchFamily="49" charset="0"/>
              </a:rPr>
              <a:t>argc</a:t>
            </a:r>
            <a:r>
              <a:rPr lang="en-US" sz="1400" dirty="0">
                <a:solidFill>
                  <a:schemeClr val="tx1">
                    <a:lumMod val="50000"/>
                  </a:schemeClr>
                </a:solidFill>
                <a:latin typeface="Consolas" panose="020B0609020204030204" pitchFamily="49" charset="0"/>
                <a:cs typeface="Consolas" panose="020B0609020204030204" pitchFamily="49" charset="0"/>
              </a:rPr>
              <a:t> != 3){</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"%s requires two </a:t>
            </a:r>
            <a:r>
              <a:rPr lang="en-US" sz="1400" dirty="0" err="1">
                <a:solidFill>
                  <a:schemeClr val="tx1">
                    <a:lumMod val="50000"/>
                  </a:schemeClr>
                </a:solidFill>
                <a:latin typeface="Consolas" panose="020B0609020204030204" pitchFamily="49" charset="0"/>
                <a:cs typeface="Consolas" panose="020B0609020204030204" pitchFamily="49" charset="0"/>
              </a:rPr>
              <a:t>args</a:t>
            </a:r>
            <a:r>
              <a:rPr lang="en-US" sz="1400" dirty="0">
                <a:solidFill>
                  <a:schemeClr val="tx1">
                    <a:lumMod val="50000"/>
                  </a:schemeClr>
                </a:solidFill>
                <a:latin typeface="Consolas" panose="020B0609020204030204" pitchFamily="49" charset="0"/>
                <a:cs typeface="Consolas" panose="020B0609020204030204" pitchFamily="49" charset="0"/>
              </a:rPr>
              <a:t>\n", </a:t>
            </a:r>
            <a:r>
              <a:rPr lang="en-US" sz="1400" dirty="0" err="1">
                <a:solidFill>
                  <a:schemeClr val="tx1">
                    <a:lumMod val="50000"/>
                  </a:schemeClr>
                </a:solidFill>
                <a:latin typeface="Consolas" panose="020B0609020204030204" pitchFamily="49" charset="0"/>
                <a:cs typeface="Consolas" panose="020B0609020204030204" pitchFamily="49" charset="0"/>
              </a:rPr>
              <a:t>argv</a:t>
            </a:r>
            <a:r>
              <a:rPr lang="en-US" sz="1400" dirty="0">
                <a:solidFill>
                  <a:schemeClr val="tx1">
                    <a:lumMod val="50000"/>
                  </a:schemeClr>
                </a:solidFill>
                <a:latin typeface="Consolas" panose="020B0609020204030204" pitchFamily="49" charset="0"/>
                <a:cs typeface="Consolas" panose="020B0609020204030204" pitchFamily="49" charset="0"/>
              </a:rPr>
              <a:t>[0]);</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i="1" dirty="0">
                <a:solidFill>
                  <a:schemeClr val="tx1">
                    <a:lumMod val="50000"/>
                  </a:schemeClr>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input file for read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[1]</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"r"</a:t>
            </a:r>
            <a:r>
              <a:rPr lang="en-US" sz="1400" dirty="0">
                <a:solidFill>
                  <a:schemeClr val="tx1">
                    <a:lumMod val="50000"/>
                  </a:schemeClr>
                </a:solidFill>
                <a:latin typeface="Consolas" panose="020B0609020204030204" pitchFamily="49" charset="0"/>
                <a:cs typeface="Consolas" panose="020B0609020204030204" pitchFamily="49" charset="0"/>
              </a:rPr>
              <a:t>)) == NULL) {</a:t>
            </a:r>
            <a:endParaRPr lang="en-US" sz="1400" i="1" dirty="0">
              <a:solidFill>
                <a:schemeClr val="tx1">
                  <a:lumMod val="50000"/>
                </a:schemeClr>
              </a:solidFill>
              <a:latin typeface="Consolas" panose="020B0609020204030204" pitchFamily="49" charset="0"/>
              <a:cs typeface="Consolas" panose="020B0609020204030204" pitchFamily="49" charset="0"/>
            </a:endParaRP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read failed\n");</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latin typeface="Consolas" panose="020B0609020204030204" pitchFamily="49" charset="0"/>
                <a:cs typeface="Consolas" panose="020B0609020204030204" pitchFamily="49" charset="0"/>
              </a:rPr>
              <a:t>  }</a:t>
            </a:r>
          </a:p>
          <a:p>
            <a:r>
              <a:rPr lang="en-US" sz="1400" i="1" dirty="0">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output file for write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rgbClr val="7030A0"/>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[2]</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"w</a:t>
            </a:r>
            <a:r>
              <a:rPr lang="en-US" sz="1400" dirty="0">
                <a:solidFill>
                  <a:schemeClr val="tx1">
                    <a:lumMod val="50000"/>
                  </a:schemeClr>
                </a:solidFill>
                <a:latin typeface="Consolas" panose="020B0609020204030204" pitchFamily="49" charset="0"/>
                <a:cs typeface="Consolas" panose="020B0609020204030204" pitchFamily="49" charset="0"/>
              </a:rPr>
              <a:t>") == NULL) {</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write failed\n");</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fclose</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8" name="Group 17">
            <a:extLst>
              <a:ext uri="{FF2B5EF4-FFF2-40B4-BE49-F238E27FC236}">
                <a16:creationId xmlns:a16="http://schemas.microsoft.com/office/drawing/2014/main" id="{101D5A35-4B53-2D48-A888-0EB55992BA0B}"/>
              </a:ext>
            </a:extLst>
          </p:cNvPr>
          <p:cNvGrpSpPr/>
          <p:nvPr/>
        </p:nvGrpSpPr>
        <p:grpSpPr>
          <a:xfrm>
            <a:off x="2943855" y="2294372"/>
            <a:ext cx="2045184" cy="646331"/>
            <a:chOff x="292495" y="3059445"/>
            <a:chExt cx="2045184" cy="646331"/>
          </a:xfrm>
        </p:grpSpPr>
        <p:sp>
          <p:nvSpPr>
            <p:cNvPr id="7" name="Left Brace 6">
              <a:extLst>
                <a:ext uri="{FF2B5EF4-FFF2-40B4-BE49-F238E27FC236}">
                  <a16:creationId xmlns:a16="http://schemas.microsoft.com/office/drawing/2014/main" id="{6080B038-9898-5D42-954B-CB45BD386E14}"/>
                </a:ext>
              </a:extLst>
            </p:cNvPr>
            <p:cNvSpPr/>
            <p:nvPr/>
          </p:nvSpPr>
          <p:spPr>
            <a:xfrm rot="10800000">
              <a:off x="292495" y="3241011"/>
              <a:ext cx="535497" cy="4647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5E9A2F15-4DA6-A147-87F0-F1FBAF2340BA}"/>
                </a:ext>
              </a:extLst>
            </p:cNvPr>
            <p:cNvSpPr txBox="1"/>
            <p:nvPr/>
          </p:nvSpPr>
          <p:spPr>
            <a:xfrm>
              <a:off x="740107" y="3059445"/>
              <a:ext cx="1597572" cy="646331"/>
            </a:xfrm>
            <a:prstGeom prst="rect">
              <a:avLst/>
            </a:prstGeom>
            <a:solidFill>
              <a:schemeClr val="bg1"/>
            </a:solidFill>
            <a:ln w="28575">
              <a:solidFill>
                <a:schemeClr val="accent1"/>
              </a:solidFill>
            </a:ln>
          </p:spPr>
          <p:txBody>
            <a:bodyPr wrap="square" rtlCol="0">
              <a:spAutoFit/>
            </a:bodyPr>
            <a:lstStyle/>
            <a:p>
              <a:r>
                <a:rPr lang="en-US" dirty="0">
                  <a:solidFill>
                    <a:srgbClr val="0070C0"/>
                  </a:solidFill>
                </a:rPr>
                <a:t>To handle </a:t>
              </a:r>
              <a:r>
                <a:rPr lang="en-US" dirty="0">
                  <a:solidFill>
                    <a:srgbClr val="FF0000"/>
                  </a:solidFill>
                </a:rPr>
                <a:t>bytes</a:t>
              </a:r>
              <a:r>
                <a:rPr lang="en-US" dirty="0">
                  <a:solidFill>
                    <a:srgbClr val="0070C0"/>
                  </a:solidFill>
                </a:rPr>
                <a:t> moved</a:t>
              </a:r>
            </a:p>
          </p:txBody>
        </p:sp>
      </p:grpSp>
      <p:sp>
        <p:nvSpPr>
          <p:cNvPr id="21" name="Rounded Rectangle 20">
            <a:extLst>
              <a:ext uri="{FF2B5EF4-FFF2-40B4-BE49-F238E27FC236}">
                <a16:creationId xmlns:a16="http://schemas.microsoft.com/office/drawing/2014/main" id="{F6D6A6A5-2387-1A42-8EE5-6D379C05B132}"/>
              </a:ext>
            </a:extLst>
          </p:cNvPr>
          <p:cNvSpPr/>
          <p:nvPr/>
        </p:nvSpPr>
        <p:spPr bwMode="auto">
          <a:xfrm>
            <a:off x="6130711" y="2637178"/>
            <a:ext cx="5591146" cy="1583643"/>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 ls –ls ZZZ</a:t>
            </a:r>
          </a:p>
          <a:p>
            <a:r>
              <a:rPr lang="en-US" sz="1400" dirty="0">
                <a:solidFill>
                  <a:schemeClr val="tx1">
                    <a:lumMod val="50000"/>
                  </a:schemeClr>
                </a:solidFill>
                <a:latin typeface="Consolas" panose="020B0609020204030204" pitchFamily="49" charset="0"/>
                <a:cs typeface="Consolas" panose="020B0609020204030204" pitchFamily="49" charset="0"/>
              </a:rPr>
              <a:t>ls: ZZZ: No such file or directory</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a.out</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bytes copied: 1122</a:t>
            </a:r>
          </a:p>
          <a:p>
            <a:r>
              <a:rPr lang="en-US" sz="1400" dirty="0">
                <a:solidFill>
                  <a:schemeClr val="tx1">
                    <a:lumMod val="50000"/>
                  </a:schemeClr>
                </a:solidFill>
                <a:latin typeface="Consolas" panose="020B0609020204030204" pitchFamily="49" charset="0"/>
                <a:cs typeface="Consolas" panose="020B0609020204030204" pitchFamily="49" charset="0"/>
              </a:rPr>
              <a:t>% ls -ls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08:51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08:49 </a:t>
            </a:r>
            <a:r>
              <a:rPr lang="en-US" sz="1400" dirty="0" err="1">
                <a:solidFill>
                  <a:schemeClr val="tx1">
                    <a:lumMod val="50000"/>
                  </a:schemeClr>
                </a:solidFill>
                <a:latin typeface="Consolas" panose="020B0609020204030204" pitchFamily="49" charset="0"/>
                <a:cs typeface="Consolas" panose="020B0609020204030204" pitchFamily="49" charset="0"/>
              </a:rPr>
              <a:t>cp.</a:t>
            </a:r>
            <a:r>
              <a:rPr lang="en-US" sz="1400" dirty="0" err="1">
                <a:latin typeface="Consolas" panose="020B0609020204030204" pitchFamily="49" charset="0"/>
                <a:cs typeface="Consolas" panose="020B0609020204030204" pitchFamily="49" charset="0"/>
              </a:rPr>
              <a:t>c</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50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a:t>
            </a:r>
            <a:r>
              <a:rPr lang="en-US" dirty="0" err="1"/>
              <a:t>fwrite</a:t>
            </a:r>
            <a:r>
              <a:rPr lang="en-US" dirty="0"/>
              <a:t> Example - 2</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211681" y="743378"/>
            <a:ext cx="7289667" cy="5773361"/>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i="1" dirty="0">
                <a:solidFill>
                  <a:srgbClr val="00B050"/>
                </a:solidFill>
                <a:latin typeface="Consolas" panose="020B0609020204030204" pitchFamily="49" charset="0"/>
                <a:cs typeface="Consolas" panose="020B0609020204030204" pitchFamily="49" charset="0"/>
              </a:rPr>
              <a:t>  /* Read from the file, write to </a:t>
            </a:r>
            <a:r>
              <a:rPr lang="en-US" i="1" dirty="0" err="1">
                <a:solidFill>
                  <a:srgbClr val="00B050"/>
                </a:solidFill>
                <a:latin typeface="Consolas" panose="020B0609020204030204" pitchFamily="49" charset="0"/>
                <a:cs typeface="Consolas" panose="020B0609020204030204" pitchFamily="49" charset="0"/>
              </a:rPr>
              <a:t>fout</a:t>
            </a:r>
            <a:r>
              <a:rPr lang="en-US" i="1" dirty="0">
                <a:solidFill>
                  <a:srgbClr val="00B050"/>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solidFill>
                  <a:srgbClr val="E2661A"/>
                </a:solidFill>
                <a:latin typeface="Consolas" panose="020B0609020204030204" pitchFamily="49" charset="0"/>
                <a:cs typeface="Consolas" panose="020B0609020204030204" pitchFamily="49" charset="0"/>
              </a:rPr>
              <a:t>  while</a:t>
            </a:r>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latin typeface="Consolas" panose="020B0609020204030204" pitchFamily="49" charset="0"/>
                <a:cs typeface="Consolas" panose="020B0609020204030204" pitchFamily="49" charset="0"/>
              </a:rPr>
              <a:t> = </a:t>
            </a:r>
            <a:r>
              <a:rPr lang="en-US" dirty="0" err="1">
                <a:solidFill>
                  <a:srgbClr val="FF0000"/>
                </a:solidFill>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1, </a:t>
            </a:r>
            <a:r>
              <a:rPr lang="en-US" dirty="0">
                <a:solidFill>
                  <a:schemeClr val="accent1"/>
                </a:solidFill>
                <a:latin typeface="Consolas" panose="020B0609020204030204" pitchFamily="49" charset="0"/>
                <a:cs typeface="Consolas" panose="020B0609020204030204" pitchFamily="49" charset="0"/>
              </a:rPr>
              <a:t>BUFSIZ</a:t>
            </a:r>
            <a:r>
              <a:rPr lang="en-US" dirty="0">
                <a:solidFill>
                  <a:schemeClr val="tx1">
                    <a:lumMod val="50000"/>
                  </a:schemeClr>
                </a:solidFill>
                <a:latin typeface="Consolas" panose="020B0609020204030204" pitchFamily="49" charset="0"/>
                <a:cs typeface="Consolas" panose="020B0609020204030204" pitchFamily="49" charset="0"/>
              </a:rPr>
              <a:t>, fin)) &gt; 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fwrite</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1,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solidFill>
                  <a:srgbClr val="669900"/>
                </a:solidFill>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fprintf</a:t>
            </a:r>
            <a:r>
              <a:rPr lang="en-US" dirty="0">
                <a:latin typeface="Consolas" panose="020B0609020204030204" pitchFamily="49" charset="0"/>
                <a:cs typeface="Consolas" panose="020B0609020204030204" pitchFamily="49" charset="0"/>
              </a:rPr>
              <a:t>(stderr, </a:t>
            </a:r>
            <a:r>
              <a:rPr lang="en-US" dirty="0">
                <a:solidFill>
                  <a:srgbClr val="D94B7B"/>
                </a:solidFill>
                <a:latin typeface="Consolas" panose="020B0609020204030204" pitchFamily="49" charset="0"/>
                <a:cs typeface="Consolas" panose="020B0609020204030204" pitchFamily="49" charset="0"/>
              </a:rPr>
              <a:t>"write failed\n"</a:t>
            </a:r>
            <a:r>
              <a:rPr lang="en-US" dirty="0">
                <a:latin typeface="Consolas" panose="020B0609020204030204" pitchFamily="49" charset="0"/>
                <a:cs typeface="Consolas" panose="020B0609020204030204" pitchFamily="49" charset="0"/>
              </a:rPr>
              <a:t>);</a:t>
            </a:r>
          </a:p>
          <a:p>
            <a:r>
              <a:rPr lang="en-US" dirty="0">
                <a:solidFill>
                  <a:srgbClr val="E2661A"/>
                </a:solidFill>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a:solidFill>
                  <a:srgbClr val="09CE9D"/>
                </a:solidFill>
                <a:latin typeface="Consolas" panose="020B0609020204030204" pitchFamily="49" charset="0"/>
                <a:cs typeface="Consolas" panose="020B0609020204030204" pitchFamily="49" charset="0"/>
              </a:rPr>
              <a:t>EXIT_FAILURE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break;</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3"/>
                </a:solidFill>
                <a:latin typeface="Consolas" panose="020B0609020204030204" pitchFamily="49" charset="0"/>
                <a:cs typeface="Consolas" panose="020B0609020204030204" pitchFamily="49" charset="0"/>
              </a:rPr>
              <a:t>//running sum bytes copied</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a:p>
            <a:r>
              <a:rPr lang="en-US" dirty="0">
                <a:solidFill>
                  <a:schemeClr val="tx1">
                    <a:lumMod val="50000"/>
                  </a:schemeClr>
                </a:solidFill>
                <a:latin typeface="Consolas" panose="020B0609020204030204" pitchFamily="49" charset="0"/>
                <a:cs typeface="Consolas" panose="020B0609020204030204" pitchFamily="49" charset="0"/>
              </a:rPr>
              <a:t>  if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EXIT_FAILURE)</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("Failure Copy did not complete only ");</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("Bytes copied: </a:t>
            </a:r>
            <a:r>
              <a:rPr lang="en-US" dirty="0">
                <a:solidFill>
                  <a:srgbClr val="FF0000"/>
                </a:solidFill>
                <a:latin typeface="Consolas" panose="020B0609020204030204" pitchFamily="49" charset="0"/>
                <a:cs typeface="Consolas" panose="020B0609020204030204" pitchFamily="49" charset="0"/>
              </a:rPr>
              <a:t>%</a:t>
            </a:r>
            <a:r>
              <a:rPr lang="en-US" dirty="0" err="1">
                <a:solidFill>
                  <a:srgbClr val="FF0000"/>
                </a:solidFill>
                <a:latin typeface="Consolas" panose="020B0609020204030204" pitchFamily="49" charset="0"/>
                <a:cs typeface="Consolas" panose="020B0609020204030204" pitchFamily="49" charset="0"/>
              </a:rPr>
              <a:t>zu</a:t>
            </a:r>
            <a:r>
              <a:rPr lang="en-US" dirty="0">
                <a:solidFill>
                  <a:schemeClr val="tx1">
                    <a:lumMod val="50000"/>
                  </a:schemeClr>
                </a:solidFill>
                <a:latin typeface="Consolas" panose="020B0609020204030204" pitchFamily="49" charset="0"/>
                <a:cs typeface="Consolas" panose="020B0609020204030204" pitchFamily="49" charset="0"/>
              </a:rPr>
              <a:t>\n",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r>
              <a:rPr lang="en-US" dirty="0">
                <a:solidFill>
                  <a:schemeClr val="tx1">
                    <a:lumMod val="50000"/>
                  </a:schemeClr>
                </a:solidFill>
                <a:latin typeface="Consolas" panose="020B0609020204030204" pitchFamily="49" charset="0"/>
                <a:cs typeface="Consolas" panose="020B0609020204030204" pitchFamily="49" charset="0"/>
              </a:rPr>
              <a:t>fin);</a:t>
            </a: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solidFill>
                  <a:srgbClr val="09CE9D"/>
                </a:solidFill>
                <a:latin typeface="Consolas" panose="020B0609020204030204" pitchFamily="49" charset="0"/>
                <a:cs typeface="Consolas" panose="020B0609020204030204" pitchFamily="49" charset="0"/>
              </a:rPr>
              <a:t>retval</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891918" y="6516739"/>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6813706" y="852436"/>
            <a:ext cx="5228253" cy="1477328"/>
            <a:chOff x="7739189" y="672350"/>
            <a:chExt cx="5228253" cy="1477328"/>
          </a:xfrm>
        </p:grpSpPr>
        <p:sp>
          <p:nvSpPr>
            <p:cNvPr id="7" name="TextBox 6">
              <a:extLst>
                <a:ext uri="{FF2B5EF4-FFF2-40B4-BE49-F238E27FC236}">
                  <a16:creationId xmlns:a16="http://schemas.microsoft.com/office/drawing/2014/main" id="{00BEBF4A-F2F1-AB4F-B86C-6F358D5F4602}"/>
                </a:ext>
              </a:extLst>
            </p:cNvPr>
            <p:cNvSpPr txBox="1"/>
            <p:nvPr/>
          </p:nvSpPr>
          <p:spPr>
            <a:xfrm>
              <a:off x="9114473" y="672350"/>
              <a:ext cx="3852969" cy="1477328"/>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By using an element size of 1 with a char buffer, this is byte I/O</a:t>
              </a:r>
            </a:p>
            <a:p>
              <a:endParaRPr lang="en-US" dirty="0">
                <a:solidFill>
                  <a:srgbClr val="0070C0"/>
                </a:solidFill>
              </a:endParaRPr>
            </a:p>
            <a:p>
              <a:r>
                <a:rPr lang="en-US" dirty="0">
                  <a:solidFill>
                    <a:srgbClr val="0070C0"/>
                  </a:solidFill>
                </a:rPr>
                <a:t>Capture the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flipH="1">
              <a:off x="8067063" y="1319042"/>
              <a:ext cx="104741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8D6D3C-FEAD-044A-A748-069C038E0FF8}"/>
                </a:ext>
              </a:extLst>
            </p:cNvPr>
            <p:cNvCxnSpPr>
              <a:cxnSpLocks/>
            </p:cNvCxnSpPr>
            <p:nvPr/>
          </p:nvCxnSpPr>
          <p:spPr>
            <a:xfrm flipH="1">
              <a:off x="7739189" y="1843827"/>
              <a:ext cx="1383076"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8508204" y="4669563"/>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 name="Group 11">
            <a:extLst>
              <a:ext uri="{FF2B5EF4-FFF2-40B4-BE49-F238E27FC236}">
                <a16:creationId xmlns:a16="http://schemas.microsoft.com/office/drawing/2014/main" id="{3F310037-1D4E-974B-B079-DDB3D0D64D60}"/>
              </a:ext>
            </a:extLst>
          </p:cNvPr>
          <p:cNvGrpSpPr/>
          <p:nvPr/>
        </p:nvGrpSpPr>
        <p:grpSpPr>
          <a:xfrm>
            <a:off x="8446492" y="2539966"/>
            <a:ext cx="3039343" cy="4247317"/>
            <a:chOff x="8941079" y="2124916"/>
            <a:chExt cx="3039343" cy="4247317"/>
          </a:xfrm>
        </p:grpSpPr>
        <p:sp>
          <p:nvSpPr>
            <p:cNvPr id="13" name="Left Brace 12">
              <a:extLst>
                <a:ext uri="{FF2B5EF4-FFF2-40B4-BE49-F238E27FC236}">
                  <a16:creationId xmlns:a16="http://schemas.microsoft.com/office/drawing/2014/main" id="{CF7C8431-B1E8-7949-8DA1-B95E9621B7DA}"/>
                </a:ext>
              </a:extLst>
            </p:cNvPr>
            <p:cNvSpPr/>
            <p:nvPr/>
          </p:nvSpPr>
          <p:spPr>
            <a:xfrm rot="5400000">
              <a:off x="9793266" y="2978503"/>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8941079" y="2124916"/>
              <a:ext cx="3039343" cy="4247317"/>
            </a:xfrm>
            <a:prstGeom prst="rect">
              <a:avLst/>
            </a:prstGeom>
            <a:noFill/>
          </p:spPr>
          <p:txBody>
            <a:bodyPr wrap="square" rtlCol="0">
              <a:spAutoFit/>
            </a:bodyPr>
            <a:lstStyle/>
            <a:p>
              <a:r>
                <a:rPr lang="en-US" dirty="0">
                  <a:solidFill>
                    <a:schemeClr val="tx1">
                      <a:lumMod val="50000"/>
                    </a:schemeClr>
                  </a:solidFill>
                </a:rPr>
                <a:t>unless file length is an exact multiple of BUFSIZ,</a:t>
              </a:r>
            </a:p>
            <a:p>
              <a:r>
                <a:rPr lang="en-US" dirty="0">
                  <a:solidFill>
                    <a:schemeClr val="tx1">
                      <a:lumMod val="50000"/>
                    </a:schemeClr>
                  </a:solidFill>
                </a:rPr>
                <a:t>the last </a:t>
              </a:r>
              <a:r>
                <a:rPr lang="en-US" dirty="0" err="1">
                  <a:solidFill>
                    <a:schemeClr val="tx1">
                      <a:lumMod val="50000"/>
                    </a:schemeClr>
                  </a:solidFill>
                </a:rPr>
                <a:t>fread</a:t>
              </a:r>
              <a:r>
                <a:rPr lang="en-US" dirty="0">
                  <a:solidFill>
                    <a:schemeClr val="tx1">
                      <a:lumMod val="50000"/>
                    </a:schemeClr>
                  </a:solidFill>
                </a:rPr>
                <a:t>() will always be less than BUFSIZ which is why you write </a:t>
              </a:r>
              <a:r>
                <a:rPr lang="en-US" dirty="0" err="1">
                  <a:solidFill>
                    <a:schemeClr val="tx1">
                      <a:lumMod val="50000"/>
                    </a:schemeClr>
                  </a:solidFill>
                </a:rPr>
                <a:t>readln</a:t>
              </a:r>
              <a:endParaRPr lang="en-US" dirty="0"/>
            </a:p>
            <a:p>
              <a:r>
                <a:rPr lang="en-US" dirty="0"/>
                <a:t>          </a:t>
              </a:r>
              <a:r>
                <a:rPr lang="en-US" dirty="0" err="1">
                  <a:solidFill>
                    <a:schemeClr val="tx1">
                      <a:lumMod val="50000"/>
                    </a:schemeClr>
                  </a:solidFill>
                </a:rPr>
                <a:t>readln</a:t>
              </a:r>
              <a:endParaRPr lang="en-US" dirty="0">
                <a:solidFill>
                  <a:schemeClr val="tx1">
                    <a:lumMod val="50000"/>
                  </a:schemeClr>
                </a:solidFill>
              </a:endParaRPr>
            </a:p>
            <a:p>
              <a:endParaRPr lang="en-US" dirty="0"/>
            </a:p>
            <a:p>
              <a:endParaRPr lang="en-US" dirty="0"/>
            </a:p>
            <a:p>
              <a:endParaRPr lang="en-US" dirty="0"/>
            </a:p>
            <a:p>
              <a:endParaRPr lang="en-US" dirty="0"/>
            </a:p>
            <a:p>
              <a:endParaRPr lang="en-US" dirty="0"/>
            </a:p>
            <a:p>
              <a:r>
                <a:rPr lang="en-US" dirty="0">
                  <a:solidFill>
                    <a:schemeClr val="tx1">
                      <a:lumMod val="50000"/>
                    </a:schemeClr>
                  </a:solidFill>
                </a:rPr>
                <a:t>                BUFSZ</a:t>
              </a:r>
            </a:p>
            <a:p>
              <a:endParaRPr lang="en-US" dirty="0">
                <a:solidFill>
                  <a:schemeClr val="tx1">
                    <a:lumMod val="50000"/>
                  </a:schemeClr>
                </a:solidFill>
              </a:endParaRP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10169692" y="3463457"/>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88557428-BD77-8914-D9D8-6B8240F89E2E}"/>
              </a:ext>
            </a:extLst>
          </p:cNvPr>
          <p:cNvCxnSpPr>
            <a:cxnSpLocks/>
          </p:cNvCxnSpPr>
          <p:nvPr/>
        </p:nvCxnSpPr>
        <p:spPr>
          <a:xfrm>
            <a:off x="2338086" y="1585732"/>
            <a:ext cx="960699" cy="3472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7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69261</TotalTime>
  <Words>12785</Words>
  <Application>Microsoft Macintosh PowerPoint</Application>
  <PresentationFormat>Widescreen</PresentationFormat>
  <Paragraphs>2604</Paragraphs>
  <Slides>69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Arial Regular</vt:lpstr>
      <vt:lpstr>Calibri</vt:lpstr>
      <vt:lpstr>Consolas</vt:lpstr>
      <vt:lpstr>Courier New</vt:lpstr>
      <vt:lpstr>Menlo</vt:lpstr>
      <vt:lpstr>Source Sans Pro</vt:lpstr>
      <vt:lpstr>Theme1</vt:lpstr>
      <vt:lpstr>PowerPoint Presentation</vt:lpstr>
      <vt:lpstr>The Stack</vt:lpstr>
      <vt:lpstr>The Stack</vt:lpstr>
      <vt:lpstr>The Stack</vt:lpstr>
      <vt:lpstr>The Stack</vt:lpstr>
      <vt:lpstr>The Stack</vt:lpstr>
      <vt:lpstr>The Stack</vt:lpstr>
      <vt:lpstr>The Stack</vt:lpstr>
      <vt:lpstr>Ghost of Stack Frames Past…..</vt:lpstr>
      <vt:lpstr>Function Header and Footer Assembler Directives</vt:lpstr>
      <vt:lpstr>Support For Function Calls and Function Call Return - 1</vt:lpstr>
      <vt:lpstr>Support For Function Calls and Function Call Return - 2</vt:lpstr>
      <vt:lpstr>bl and bx operation working together</vt:lpstr>
      <vt:lpstr>Preserving lr (and fp): The Foundation of a stack frame</vt:lpstr>
      <vt:lpstr>Preserving lr (and fp): The Foundation of a stack frame</vt:lpstr>
      <vt:lpstr>Minimal Stack Frame (Arm Arch32 Procedure Call Standards)</vt:lpstr>
      <vt:lpstr>Minimal Stack Frame (Arm Arch32 Procedure Call Standards)</vt:lpstr>
      <vt:lpstr>Review Return Value and Passing Parameters to Functions (Four parameters or less)</vt:lpstr>
      <vt:lpstr>Argument and Return Value Requirements</vt:lpstr>
      <vt:lpstr>Preserved Registers: Protocols for Use</vt:lpstr>
      <vt:lpstr>Preserved Registers: When to Use?</vt:lpstr>
      <vt:lpstr>Preserving and Restoring Registers by copying to/from Stack  Moves sp to allocate (Push) or deallocate (pop) stack space</vt:lpstr>
      <vt:lpstr>Preserving and Restoring Registers on the Stack Function entry and Function exit</vt:lpstr>
      <vt:lpstr>push: Multiple Register Save (str to stack)</vt:lpstr>
      <vt:lpstr>pop: Multiple Register Restore (ldr from stack)</vt:lpstr>
      <vt:lpstr>Basic Stack Frames (Arm Arch32 Procedure Call Standards)</vt:lpstr>
      <vt:lpstr>Saving/Restoring Preserved Registers Prologue &amp; Epilogue</vt:lpstr>
      <vt:lpstr>Setting FP_OFF: Distance from FP to SP</vt:lpstr>
      <vt:lpstr>Function Prologue and Epilogue: Minimum Stack Frame</vt:lpstr>
      <vt:lpstr>Allocating 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offsets from [fp]</vt:lpstr>
      <vt:lpstr>Step 3 Allocate Space in the Prologue</vt:lpstr>
      <vt:lpstr>Accessing Stack variables</vt:lpstr>
      <vt:lpstr>Step 4 Initialize the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- 1</vt:lpstr>
      <vt:lpstr>Passing More Than Four Arguments - 2</vt:lpstr>
      <vt:lpstr>Passing More Than Four Arguments – Calling Function </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C fread/fwrite Example - 1</vt:lpstr>
      <vt:lpstr>C fread/fwrite Example - 2</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2965</cp:revision>
  <cp:lastPrinted>2022-11-10T18:36:43Z</cp:lastPrinted>
  <dcterms:created xsi:type="dcterms:W3CDTF">2018-10-05T16:35:28Z</dcterms:created>
  <dcterms:modified xsi:type="dcterms:W3CDTF">2022-11-24T04:07:30Z</dcterms:modified>
  <cp:category/>
</cp:coreProperties>
</file>