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51"/>
  </p:notesMasterIdLst>
  <p:handoutMasterIdLst>
    <p:handoutMasterId r:id="rId52"/>
  </p:handoutMasterIdLst>
  <p:sldIdLst>
    <p:sldId id="3013" r:id="rId2"/>
    <p:sldId id="2501" r:id="rId3"/>
    <p:sldId id="2981" r:id="rId4"/>
    <p:sldId id="3038" r:id="rId5"/>
    <p:sldId id="3043" r:id="rId6"/>
    <p:sldId id="2502" r:id="rId7"/>
    <p:sldId id="2776" r:id="rId8"/>
    <p:sldId id="2500" r:id="rId9"/>
    <p:sldId id="3039" r:id="rId10"/>
    <p:sldId id="2969" r:id="rId11"/>
    <p:sldId id="3045" r:id="rId12"/>
    <p:sldId id="3036" r:id="rId13"/>
    <p:sldId id="2985" r:id="rId14"/>
    <p:sldId id="3025" r:id="rId15"/>
    <p:sldId id="2863" r:id="rId16"/>
    <p:sldId id="3027" r:id="rId17"/>
    <p:sldId id="2824" r:id="rId18"/>
    <p:sldId id="2990" r:id="rId19"/>
    <p:sldId id="2991" r:id="rId20"/>
    <p:sldId id="3034" r:id="rId21"/>
    <p:sldId id="2992" r:id="rId22"/>
    <p:sldId id="2472" r:id="rId23"/>
    <p:sldId id="3046" r:id="rId24"/>
    <p:sldId id="3030" r:id="rId25"/>
    <p:sldId id="3041" r:id="rId26"/>
    <p:sldId id="3031" r:id="rId27"/>
    <p:sldId id="2841" r:id="rId28"/>
    <p:sldId id="2842" r:id="rId29"/>
    <p:sldId id="2125" r:id="rId30"/>
    <p:sldId id="2547" r:id="rId31"/>
    <p:sldId id="3033" r:id="rId32"/>
    <p:sldId id="2559" r:id="rId33"/>
    <p:sldId id="2840" r:id="rId34"/>
    <p:sldId id="2640" r:id="rId35"/>
    <p:sldId id="3000" r:id="rId36"/>
    <p:sldId id="2993" r:id="rId37"/>
    <p:sldId id="3001" r:id="rId38"/>
    <p:sldId id="2877" r:id="rId39"/>
    <p:sldId id="2150" r:id="rId40"/>
    <p:sldId id="2996" r:id="rId41"/>
    <p:sldId id="2701" r:id="rId42"/>
    <p:sldId id="2798" r:id="rId43"/>
    <p:sldId id="2471" r:id="rId44"/>
    <p:sldId id="2659" r:id="rId45"/>
    <p:sldId id="3042" r:id="rId46"/>
    <p:sldId id="2834" r:id="rId47"/>
    <p:sldId id="2611" r:id="rId48"/>
    <p:sldId id="3003" r:id="rId49"/>
    <p:sldId id="279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F3753F"/>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p:restoredTop sz="96201"/>
  </p:normalViewPr>
  <p:slideViewPr>
    <p:cSldViewPr snapToGrid="0" snapToObjects="1">
      <p:cViewPr varScale="1">
        <p:scale>
          <a:sx n="185" d="100"/>
          <a:sy n="185" d="100"/>
        </p:scale>
        <p:origin x="192" y="360"/>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12/2/22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10</a:t>
            </a:fld>
            <a:endParaRPr lang="en-US"/>
          </a:p>
        </p:txBody>
      </p:sp>
    </p:spTree>
    <p:extLst>
      <p:ext uri="{BB962C8B-B14F-4D97-AF65-F5344CB8AC3E}">
        <p14:creationId xmlns:p14="http://schemas.microsoft.com/office/powerpoint/2010/main" val="94347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2138896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1.10</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a:t>
            </a:r>
            <a:r>
              <a:rPr lang="en-US" sz="2400">
                <a:solidFill>
                  <a:schemeClr val="bg1"/>
                </a:solidFill>
              </a:rPr>
              <a:t>November 29, </a:t>
            </a:r>
            <a:r>
              <a:rPr lang="en-US" sz="2400" dirty="0">
                <a:solidFill>
                  <a:schemeClr val="bg1"/>
                </a:solidFill>
              </a:rPr>
              <a:t>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401389"/>
          </a:xfrm>
        </p:spPr>
        <p:txBody>
          <a:bodyPr/>
          <a:lstStyle/>
          <a:p>
            <a:r>
              <a:rPr lang="en-US" dirty="0"/>
              <a:t>Accessing </a:t>
            </a:r>
            <a:r>
              <a:rPr lang="en-US" dirty="0" err="1"/>
              <a:t>argv</a:t>
            </a:r>
            <a:r>
              <a:rPr lang="en-US" dirty="0"/>
              <a:t> from Assembly (stderr version)</a:t>
            </a:r>
          </a:p>
        </p:txBody>
      </p:sp>
      <p:sp>
        <p:nvSpPr>
          <p:cNvPr id="4" name="TextBox 3">
            <a:extLst>
              <a:ext uri="{FF2B5EF4-FFF2-40B4-BE49-F238E27FC236}">
                <a16:creationId xmlns:a16="http://schemas.microsoft.com/office/drawing/2014/main" id="{CB571FB4-2C22-7549-EF2A-A31E16EF9FE9}"/>
              </a:ext>
            </a:extLst>
          </p:cNvPr>
          <p:cNvSpPr txBox="1"/>
          <p:nvPr/>
        </p:nvSpPr>
        <p:spPr>
          <a:xfrm>
            <a:off x="548020" y="556246"/>
            <a:ext cx="5670142" cy="6217087"/>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=stderr      // get the address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[r4]         // get the contents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 get the address of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r6, 0            // set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 0;</a:t>
            </a:r>
          </a:p>
          <a:p>
            <a:r>
              <a:rPr lang="en-US" sz="1200" dirty="0">
                <a:solidFill>
                  <a:srgbClr val="000000"/>
                </a:solidFill>
                <a:effectLst/>
                <a:latin typeface="Menlo" panose="020B0609030804020204" pitchFamily="49" charset="0"/>
              </a:rPr>
              <a:t>    mov     r7, r1           // save </a:t>
            </a:r>
            <a:r>
              <a:rPr lang="en-US" sz="1200" dirty="0" err="1">
                <a:solidFill>
                  <a:srgbClr val="000000"/>
                </a:solidFill>
                <a:effectLst/>
                <a:latin typeface="Menlo" panose="020B0609030804020204" pitchFamily="49" charset="0"/>
              </a:rPr>
              <a:t>argv</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fprintf</a:t>
            </a:r>
            <a:r>
              <a:rPr lang="en-US" sz="1200" dirty="0">
                <a:solidFill>
                  <a:srgbClr val="000000"/>
                </a:solidFill>
                <a:effectLst/>
                <a:latin typeface="Menlo" panose="020B0609030804020204" pitchFamily="49" charset="0"/>
              </a:rPr>
              <a:t>(stderr,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[r7]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r3, 0           // check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]==NULL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 if so done</a:t>
            </a:r>
          </a:p>
          <a:p>
            <a:r>
              <a:rPr lang="en-US" sz="1200" dirty="0">
                <a:solidFill>
                  <a:srgbClr val="000000"/>
                </a:solidFill>
                <a:effectLst/>
                <a:latin typeface="Menlo" panose="020B0609030804020204" pitchFamily="49" charset="0"/>
              </a:rPr>
              <a:t>    mov     r2, r6          // </a:t>
            </a:r>
            <a:r>
              <a:rPr lang="en-US" sz="1200" dirty="0" err="1">
                <a:solidFill>
                  <a:srgbClr val="000000"/>
                </a:solidFill>
                <a:effectLst/>
                <a:latin typeface="Menlo" panose="020B0609030804020204" pitchFamily="49" charset="0"/>
              </a:rPr>
              <a:t>indx</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r1, r5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mov     r0, r4          // stderr</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fprintf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r6, r6, 1       //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r7, r7, 4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400" dirty="0">
              <a:solidFill>
                <a:srgbClr val="000000"/>
              </a:solidFill>
              <a:effectLst/>
              <a:latin typeface="Menlo" panose="020B0609030804020204" pitchFamily="49" charset="0"/>
            </a:endParaRPr>
          </a:p>
        </p:txBody>
      </p:sp>
      <p:grpSp>
        <p:nvGrpSpPr>
          <p:cNvPr id="3" name="Group 2">
            <a:extLst>
              <a:ext uri="{FF2B5EF4-FFF2-40B4-BE49-F238E27FC236}">
                <a16:creationId xmlns:a16="http://schemas.microsoft.com/office/drawing/2014/main" id="{02CAEE09-B86A-D54A-80F1-4625B65EA157}"/>
              </a:ext>
            </a:extLst>
          </p:cNvPr>
          <p:cNvGrpSpPr/>
          <p:nvPr/>
        </p:nvGrpSpPr>
        <p:grpSpPr>
          <a:xfrm>
            <a:off x="3045284" y="5574802"/>
            <a:ext cx="7386641" cy="923330"/>
            <a:chOff x="9274108" y="5986003"/>
            <a:chExt cx="7386641" cy="923330"/>
          </a:xfrm>
        </p:grpSpPr>
        <p:sp>
          <p:nvSpPr>
            <p:cNvPr id="22" name="TextBox 21">
              <a:extLst>
                <a:ext uri="{FF2B5EF4-FFF2-40B4-BE49-F238E27FC236}">
                  <a16:creationId xmlns:a16="http://schemas.microsoft.com/office/drawing/2014/main" id="{C74638C7-5500-CAF2-A6CC-A4F7BE67A27D}"/>
                </a:ext>
              </a:extLst>
            </p:cNvPr>
            <p:cNvSpPr txBox="1"/>
            <p:nvPr/>
          </p:nvSpPr>
          <p:spPr>
            <a:xfrm>
              <a:off x="10087507" y="5986003"/>
              <a:ext cx="6573242" cy="923330"/>
            </a:xfrm>
            <a:prstGeom prst="rect">
              <a:avLst/>
            </a:prstGeom>
            <a:solidFill>
              <a:schemeClr val="bg1"/>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00B050"/>
                  </a:solidFill>
                </a:rPr>
                <a:t>Branch to this to exit the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23" name="Right Brace 22">
              <a:extLst>
                <a:ext uri="{FF2B5EF4-FFF2-40B4-BE49-F238E27FC236}">
                  <a16:creationId xmlns:a16="http://schemas.microsoft.com/office/drawing/2014/main" id="{FE264996-067D-1B40-8956-85EAE344A661}"/>
                </a:ext>
              </a:extLst>
            </p:cNvPr>
            <p:cNvSpPr/>
            <p:nvPr/>
          </p:nvSpPr>
          <p:spPr>
            <a:xfrm>
              <a:off x="9274108" y="6311120"/>
              <a:ext cx="423893" cy="59821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Arrow 23">
              <a:extLst>
                <a:ext uri="{FF2B5EF4-FFF2-40B4-BE49-F238E27FC236}">
                  <a16:creationId xmlns:a16="http://schemas.microsoft.com/office/drawing/2014/main" id="{EDFB933A-2868-7F08-6B2A-66F7D089E0C8}"/>
                </a:ext>
              </a:extLst>
            </p:cNvPr>
            <p:cNvSpPr/>
            <p:nvPr/>
          </p:nvSpPr>
          <p:spPr>
            <a:xfrm>
              <a:off x="9709945" y="651384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87AA2A7-2545-5F10-023D-F679163739E8}"/>
              </a:ext>
            </a:extLst>
          </p:cNvPr>
          <p:cNvSpPr/>
          <p:nvPr/>
        </p:nvSpPr>
        <p:spPr>
          <a:xfrm>
            <a:off x="6997970" y="462945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26" name="Rectangle 25">
            <a:extLst>
              <a:ext uri="{FF2B5EF4-FFF2-40B4-BE49-F238E27FC236}">
                <a16:creationId xmlns:a16="http://schemas.microsoft.com/office/drawing/2014/main" id="{7E56EF9E-B136-A0C7-A7D4-18CCFB7DE903}"/>
              </a:ext>
            </a:extLst>
          </p:cNvPr>
          <p:cNvSpPr/>
          <p:nvPr/>
        </p:nvSpPr>
        <p:spPr>
          <a:xfrm>
            <a:off x="6995993" y="431071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27" name="Rectangle 26">
            <a:extLst>
              <a:ext uri="{FF2B5EF4-FFF2-40B4-BE49-F238E27FC236}">
                <a16:creationId xmlns:a16="http://schemas.microsoft.com/office/drawing/2014/main" id="{E4F3184C-2507-CC62-136C-950C4736C1B3}"/>
              </a:ext>
            </a:extLst>
          </p:cNvPr>
          <p:cNvSpPr/>
          <p:nvPr/>
        </p:nvSpPr>
        <p:spPr>
          <a:xfrm>
            <a:off x="6995993" y="39860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855B57-5938-3B53-B614-3E8690DC6E56}"/>
              </a:ext>
            </a:extLst>
          </p:cNvPr>
          <p:cNvSpPr/>
          <p:nvPr/>
        </p:nvSpPr>
        <p:spPr>
          <a:xfrm>
            <a:off x="6995993" y="36522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F1BC294-0FBF-1B68-3EFF-8E51E435206E}"/>
              </a:ext>
            </a:extLst>
          </p:cNvPr>
          <p:cNvSpPr txBox="1"/>
          <p:nvPr/>
        </p:nvSpPr>
        <p:spPr>
          <a:xfrm>
            <a:off x="7104326" y="3261064"/>
            <a:ext cx="1159292" cy="369332"/>
          </a:xfrm>
          <a:prstGeom prst="rect">
            <a:avLst/>
          </a:prstGeom>
          <a:noFill/>
        </p:spPr>
        <p:txBody>
          <a:bodyPr wrap="none" rtlCol="0">
            <a:spAutoFit/>
          </a:bodyPr>
          <a:lstStyle/>
          <a:p>
            <a:r>
              <a:rPr lang="en-US" dirty="0"/>
              <a:t>Registers</a:t>
            </a:r>
          </a:p>
        </p:txBody>
      </p:sp>
      <p:cxnSp>
        <p:nvCxnSpPr>
          <p:cNvPr id="30" name="Straight Arrow Connector 29">
            <a:extLst>
              <a:ext uri="{FF2B5EF4-FFF2-40B4-BE49-F238E27FC236}">
                <a16:creationId xmlns:a16="http://schemas.microsoft.com/office/drawing/2014/main" id="{35BE18EB-FFEA-3CD4-8D67-66E89938B1B5}"/>
              </a:ext>
            </a:extLst>
          </p:cNvPr>
          <p:cNvCxnSpPr>
            <a:cxnSpLocks/>
            <a:stCxn id="26" idx="3"/>
            <a:endCxn id="31" idx="1"/>
          </p:cNvCxnSpPr>
          <p:nvPr/>
        </p:nvCxnSpPr>
        <p:spPr>
          <a:xfrm flipV="1">
            <a:off x="8371952" y="3507511"/>
            <a:ext cx="910775" cy="9592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ECEB252-00D9-8597-A4D3-19A3DFCC3CCE}"/>
              </a:ext>
            </a:extLst>
          </p:cNvPr>
          <p:cNvSpPr/>
          <p:nvPr/>
        </p:nvSpPr>
        <p:spPr>
          <a:xfrm>
            <a:off x="9282727" y="3261064"/>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32" name="Rectangle 31">
            <a:extLst>
              <a:ext uri="{FF2B5EF4-FFF2-40B4-BE49-F238E27FC236}">
                <a16:creationId xmlns:a16="http://schemas.microsoft.com/office/drawing/2014/main" id="{7E0F9604-FC2A-3657-5A0E-D89545DEE59A}"/>
              </a:ext>
            </a:extLst>
          </p:cNvPr>
          <p:cNvSpPr/>
          <p:nvPr/>
        </p:nvSpPr>
        <p:spPr>
          <a:xfrm>
            <a:off x="10655438" y="409142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33" name="Straight Arrow Connector 32">
            <a:extLst>
              <a:ext uri="{FF2B5EF4-FFF2-40B4-BE49-F238E27FC236}">
                <a16:creationId xmlns:a16="http://schemas.microsoft.com/office/drawing/2014/main" id="{E3151BB7-0091-B108-1E44-D1808C479717}"/>
              </a:ext>
            </a:extLst>
          </p:cNvPr>
          <p:cNvCxnSpPr>
            <a:cxnSpLocks/>
            <a:endCxn id="32" idx="1"/>
          </p:cNvCxnSpPr>
          <p:nvPr/>
        </p:nvCxnSpPr>
        <p:spPr>
          <a:xfrm>
            <a:off x="10384421" y="364497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4FE9B1-7FD3-103F-071B-8429CE95C952}"/>
              </a:ext>
            </a:extLst>
          </p:cNvPr>
          <p:cNvSpPr/>
          <p:nvPr/>
        </p:nvSpPr>
        <p:spPr>
          <a:xfrm>
            <a:off x="10655438" y="267918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35" name="Rectangle 34">
            <a:extLst>
              <a:ext uri="{FF2B5EF4-FFF2-40B4-BE49-F238E27FC236}">
                <a16:creationId xmlns:a16="http://schemas.microsoft.com/office/drawing/2014/main" id="{F4F4E420-EBBC-35FC-4D5E-18180BA4AFF6}"/>
              </a:ext>
            </a:extLst>
          </p:cNvPr>
          <p:cNvSpPr/>
          <p:nvPr/>
        </p:nvSpPr>
        <p:spPr>
          <a:xfrm>
            <a:off x="10667400" y="312751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36" name="Rectangle 35">
            <a:extLst>
              <a:ext uri="{FF2B5EF4-FFF2-40B4-BE49-F238E27FC236}">
                <a16:creationId xmlns:a16="http://schemas.microsoft.com/office/drawing/2014/main" id="{118CC258-E029-F393-FFB8-7F849AD4D8DB}"/>
              </a:ext>
            </a:extLst>
          </p:cNvPr>
          <p:cNvSpPr/>
          <p:nvPr/>
        </p:nvSpPr>
        <p:spPr>
          <a:xfrm>
            <a:off x="10655438" y="358174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37" name="Straight Arrow Connector 36">
            <a:extLst>
              <a:ext uri="{FF2B5EF4-FFF2-40B4-BE49-F238E27FC236}">
                <a16:creationId xmlns:a16="http://schemas.microsoft.com/office/drawing/2014/main" id="{B3CE215C-99FC-8FF6-475A-6EF79FE77C10}"/>
              </a:ext>
            </a:extLst>
          </p:cNvPr>
          <p:cNvCxnSpPr>
            <a:cxnSpLocks/>
            <a:endCxn id="36" idx="1"/>
          </p:cNvCxnSpPr>
          <p:nvPr/>
        </p:nvCxnSpPr>
        <p:spPr>
          <a:xfrm>
            <a:off x="10378440" y="3507511"/>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E3583F-29D6-CBEB-F286-538B3D17276D}"/>
              </a:ext>
            </a:extLst>
          </p:cNvPr>
          <p:cNvCxnSpPr>
            <a:cxnSpLocks/>
            <a:endCxn id="35" idx="1"/>
          </p:cNvCxnSpPr>
          <p:nvPr/>
        </p:nvCxnSpPr>
        <p:spPr>
          <a:xfrm flipV="1">
            <a:off x="10372459" y="3328213"/>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F435DC-2884-E219-FDD5-3B86D71B1638}"/>
              </a:ext>
            </a:extLst>
          </p:cNvPr>
          <p:cNvCxnSpPr>
            <a:cxnSpLocks/>
          </p:cNvCxnSpPr>
          <p:nvPr/>
        </p:nvCxnSpPr>
        <p:spPr>
          <a:xfrm flipV="1">
            <a:off x="10372459" y="2964898"/>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0311B5A-C02B-01B1-6488-EA775E1BFDB8}"/>
              </a:ext>
            </a:extLst>
          </p:cNvPr>
          <p:cNvSpPr txBox="1"/>
          <p:nvPr/>
        </p:nvSpPr>
        <p:spPr>
          <a:xfrm>
            <a:off x="6610835" y="3672292"/>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41" name="TextBox 40">
            <a:extLst>
              <a:ext uri="{FF2B5EF4-FFF2-40B4-BE49-F238E27FC236}">
                <a16:creationId xmlns:a16="http://schemas.microsoft.com/office/drawing/2014/main" id="{BA34E311-A22C-F814-34A4-9D29DBD3DEAB}"/>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grpSp>
        <p:nvGrpSpPr>
          <p:cNvPr id="42" name="Group 41">
            <a:extLst>
              <a:ext uri="{FF2B5EF4-FFF2-40B4-BE49-F238E27FC236}">
                <a16:creationId xmlns:a16="http://schemas.microsoft.com/office/drawing/2014/main" id="{17D906A3-515A-B9C7-640B-CA9BC49E9756}"/>
              </a:ext>
            </a:extLst>
          </p:cNvPr>
          <p:cNvGrpSpPr/>
          <p:nvPr/>
        </p:nvGrpSpPr>
        <p:grpSpPr>
          <a:xfrm>
            <a:off x="3048333" y="1660121"/>
            <a:ext cx="4501667" cy="1025134"/>
            <a:chOff x="9538831" y="4813384"/>
            <a:chExt cx="4501667" cy="1025134"/>
          </a:xfrm>
        </p:grpSpPr>
        <p:sp>
          <p:nvSpPr>
            <p:cNvPr id="43" name="TextBox 42">
              <a:extLst>
                <a:ext uri="{FF2B5EF4-FFF2-40B4-BE49-F238E27FC236}">
                  <a16:creationId xmlns:a16="http://schemas.microsoft.com/office/drawing/2014/main" id="{C8C1FEE4-46D8-788A-E41F-C85CF0E5F141}"/>
                </a:ext>
              </a:extLst>
            </p:cNvPr>
            <p:cNvSpPr txBox="1"/>
            <p:nvPr/>
          </p:nvSpPr>
          <p:spPr>
            <a:xfrm>
              <a:off x="11376822" y="4813384"/>
              <a:ext cx="2663676" cy="923330"/>
            </a:xfrm>
            <a:prstGeom prst="rect">
              <a:avLst/>
            </a:prstGeom>
            <a:solidFill>
              <a:schemeClr val="bg1"/>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44" name="Right Brace 43">
              <a:extLst>
                <a:ext uri="{FF2B5EF4-FFF2-40B4-BE49-F238E27FC236}">
                  <a16:creationId xmlns:a16="http://schemas.microsoft.com/office/drawing/2014/main" id="{066184D2-8ACD-3B25-5D20-EE5B09DFB746}"/>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Left Arrow 44">
              <a:extLst>
                <a:ext uri="{FF2B5EF4-FFF2-40B4-BE49-F238E27FC236}">
                  <a16:creationId xmlns:a16="http://schemas.microsoft.com/office/drawing/2014/main" id="{2828E8E2-8F94-4128-65A0-CD62FE4334AB}"/>
                </a:ext>
              </a:extLst>
            </p:cNvPr>
            <p:cNvSpPr/>
            <p:nvPr/>
          </p:nvSpPr>
          <p:spPr>
            <a:xfrm>
              <a:off x="9861509" y="5446525"/>
              <a:ext cx="1515313"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46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2511" y="1930804"/>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34183"/>
            <a:chOff x="14827692" y="4663997"/>
            <a:chExt cx="399475" cy="934183"/>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40841" cy="85617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31719" y="3656726"/>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770070721"/>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22192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t>
            </a:r>
            <a:r>
              <a:rPr lang="en-US" sz="2200" b="1" dirty="0">
                <a:solidFill>
                  <a:srgbClr val="F37440"/>
                </a:solidFill>
              </a:rPr>
              <a:t>distance in bytes</a:t>
            </a:r>
            <a:r>
              <a:rPr lang="en-US" sz="2200" b="1" dirty="0">
                <a:solidFill>
                  <a:srgbClr val="0070C0"/>
                </a:solidFill>
              </a:rPr>
              <a: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3566501011"/>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 size + </a:t>
                      </a:r>
                      <a:r>
                        <a:rPr lang="en-US" dirty="0" err="1"/>
                        <a:t>prev</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91526" y="439965"/>
            <a:ext cx="6922024"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a:t>
            </a:r>
            <a:r>
              <a:rPr lang="en-US" sz="2000" b="1" dirty="0">
                <a:solidFill>
                  <a:schemeClr val="accent1"/>
                </a:solidFill>
              </a:rPr>
              <a:t>distance</a:t>
            </a:r>
            <a:r>
              <a:rPr lang="en-US" sz="2000" dirty="0"/>
              <a:t> from the address contained in </a:t>
            </a:r>
            <a:r>
              <a:rPr lang="en-US" sz="2000" dirty="0" err="1"/>
              <a:t>fp</a:t>
            </a:r>
            <a:r>
              <a:rPr lang="en-US" sz="2000" dirty="0"/>
              <a:t>        </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using distance offsets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2328557872"/>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how to get the 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how to read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1347451330"/>
              </p:ext>
            </p:extLst>
          </p:nvPr>
        </p:nvGraphicFramePr>
        <p:xfrm>
          <a:off x="1715219" y="4944293"/>
          <a:ext cx="3795895"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84433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how to write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11770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a:solidFill>
                  <a:schemeClr val="bg1"/>
                </a:solidFill>
              </a:rPr>
              <a:t>Version 1.10</a:t>
            </a:r>
            <a:endParaRPr lang="en-US" sz="1400" dirty="0">
              <a:solidFill>
                <a:schemeClr val="bg1"/>
              </a:solidFill>
            </a:endParaRP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21 – December 1,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477749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505421" y="119999"/>
            <a:ext cx="10515600" cy="486132"/>
          </a:xfrm>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8353552" y="4311922"/>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8010254" y="4440234"/>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6546470" y="5271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6544390" y="886987"/>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6546323" y="1270590"/>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8349464" y="959087"/>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7993870" y="1106388"/>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6562707" y="3062851"/>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5708378" y="4311922"/>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6557495" y="2698188"/>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6551338" y="2332083"/>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6551339" y="197793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6551339" y="160860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
        <p:nvSpPr>
          <p:cNvPr id="3" name="Rectangle 2">
            <a:extLst>
              <a:ext uri="{FF2B5EF4-FFF2-40B4-BE49-F238E27FC236}">
                <a16:creationId xmlns:a16="http://schemas.microsoft.com/office/drawing/2014/main" id="{4DEB926D-8B6B-7824-B72D-AE0925F9DC66}"/>
              </a:ext>
            </a:extLst>
          </p:cNvPr>
          <p:cNvSpPr/>
          <p:nvPr/>
        </p:nvSpPr>
        <p:spPr>
          <a:xfrm>
            <a:off x="9174092" y="1935555"/>
            <a:ext cx="1148414" cy="269089"/>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FILE *</a:t>
            </a:r>
          </a:p>
        </p:txBody>
      </p:sp>
      <p:sp>
        <p:nvSpPr>
          <p:cNvPr id="4" name="TextBox 3">
            <a:extLst>
              <a:ext uri="{FF2B5EF4-FFF2-40B4-BE49-F238E27FC236}">
                <a16:creationId xmlns:a16="http://schemas.microsoft.com/office/drawing/2014/main" id="{F6789A8A-69A0-26A8-C594-D38D9C0A84E8}"/>
              </a:ext>
            </a:extLst>
          </p:cNvPr>
          <p:cNvSpPr txBox="1"/>
          <p:nvPr/>
        </p:nvSpPr>
        <p:spPr>
          <a:xfrm>
            <a:off x="9126371" y="1239943"/>
            <a:ext cx="1860317" cy="646331"/>
          </a:xfrm>
          <a:prstGeom prst="rect">
            <a:avLst/>
          </a:prstGeom>
          <a:noFill/>
        </p:spPr>
        <p:txBody>
          <a:bodyPr wrap="none" rtlCol="0">
            <a:spAutoFit/>
          </a:bodyPr>
          <a:lstStyle/>
          <a:p>
            <a:r>
              <a:rPr lang="en-US" dirty="0"/>
              <a:t>Data Segment</a:t>
            </a:r>
          </a:p>
          <a:p>
            <a:r>
              <a:rPr lang="en-US" dirty="0"/>
              <a:t>Global Variables</a:t>
            </a:r>
          </a:p>
        </p:txBody>
      </p:sp>
      <p:sp>
        <p:nvSpPr>
          <p:cNvPr id="5" name="Rectangle 4">
            <a:extLst>
              <a:ext uri="{FF2B5EF4-FFF2-40B4-BE49-F238E27FC236}">
                <a16:creationId xmlns:a16="http://schemas.microsoft.com/office/drawing/2014/main" id="{7F0558B6-EAAB-1256-34F8-38440A63ED87}"/>
              </a:ext>
            </a:extLst>
          </p:cNvPr>
          <p:cNvSpPr/>
          <p:nvPr/>
        </p:nvSpPr>
        <p:spPr>
          <a:xfrm>
            <a:off x="9174092" y="2277192"/>
            <a:ext cx="1148414" cy="268049"/>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cs typeface="Consolas" panose="020B0609020204030204" pitchFamily="49" charset="0"/>
              </a:rPr>
              <a:t>FILE *</a:t>
            </a:r>
          </a:p>
        </p:txBody>
      </p:sp>
      <p:sp>
        <p:nvSpPr>
          <p:cNvPr id="7" name="TextBox 6">
            <a:extLst>
              <a:ext uri="{FF2B5EF4-FFF2-40B4-BE49-F238E27FC236}">
                <a16:creationId xmlns:a16="http://schemas.microsoft.com/office/drawing/2014/main" id="{3B19FB36-B19F-6084-760B-6D0EA78811B3}"/>
              </a:ext>
            </a:extLst>
          </p:cNvPr>
          <p:cNvSpPr txBox="1"/>
          <p:nvPr/>
        </p:nvSpPr>
        <p:spPr>
          <a:xfrm>
            <a:off x="8349464" y="1949476"/>
            <a:ext cx="877163" cy="646331"/>
          </a:xfrm>
          <a:prstGeom prst="rect">
            <a:avLst/>
          </a:prstGeom>
          <a:noFill/>
        </p:spPr>
        <p:txBody>
          <a:bodyPr wrap="none" rtlCol="0">
            <a:spAutoFit/>
          </a:bodyPr>
          <a:lstStyle/>
          <a:p>
            <a:r>
              <a:rPr lang="en-US" dirty="0"/>
              <a:t>stdin:</a:t>
            </a:r>
          </a:p>
          <a:p>
            <a:r>
              <a:rPr lang="en-US" dirty="0" err="1"/>
              <a:t>stdout</a:t>
            </a:r>
            <a:r>
              <a:rPr lang="en-US" dirty="0"/>
              <a:t>:</a:t>
            </a:r>
          </a:p>
        </p:txBody>
      </p:sp>
      <p:sp>
        <p:nvSpPr>
          <p:cNvPr id="8" name="Rectangle 7">
            <a:extLst>
              <a:ext uri="{FF2B5EF4-FFF2-40B4-BE49-F238E27FC236}">
                <a16:creationId xmlns:a16="http://schemas.microsoft.com/office/drawing/2014/main" id="{8298AEAB-2A21-1676-2020-7B882E081B18}"/>
              </a:ext>
            </a:extLst>
          </p:cNvPr>
          <p:cNvSpPr/>
          <p:nvPr/>
        </p:nvSpPr>
        <p:spPr>
          <a:xfrm>
            <a:off x="10787342" y="1919048"/>
            <a:ext cx="1148414" cy="269089"/>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struct</a:t>
            </a:r>
          </a:p>
        </p:txBody>
      </p:sp>
      <p:sp>
        <p:nvSpPr>
          <p:cNvPr id="10" name="Rectangle 9">
            <a:extLst>
              <a:ext uri="{FF2B5EF4-FFF2-40B4-BE49-F238E27FC236}">
                <a16:creationId xmlns:a16="http://schemas.microsoft.com/office/drawing/2014/main" id="{519603DA-2A18-77BB-F1D4-E33A15903569}"/>
              </a:ext>
            </a:extLst>
          </p:cNvPr>
          <p:cNvSpPr/>
          <p:nvPr/>
        </p:nvSpPr>
        <p:spPr>
          <a:xfrm>
            <a:off x="10787342" y="2300997"/>
            <a:ext cx="1148414" cy="269089"/>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onsolas" panose="020B0609020204030204" pitchFamily="49" charset="0"/>
                <a:cs typeface="Consolas" panose="020B0609020204030204" pitchFamily="49" charset="0"/>
              </a:rPr>
              <a:t>struct</a:t>
            </a:r>
          </a:p>
        </p:txBody>
      </p:sp>
      <p:sp>
        <p:nvSpPr>
          <p:cNvPr id="14" name="Right Arrow 13">
            <a:extLst>
              <a:ext uri="{FF2B5EF4-FFF2-40B4-BE49-F238E27FC236}">
                <a16:creationId xmlns:a16="http://schemas.microsoft.com/office/drawing/2014/main" id="{FE716020-26E2-0A09-EE52-FDA27B4C953A}"/>
              </a:ext>
            </a:extLst>
          </p:cNvPr>
          <p:cNvSpPr/>
          <p:nvPr/>
        </p:nvSpPr>
        <p:spPr>
          <a:xfrm>
            <a:off x="10293581" y="2020764"/>
            <a:ext cx="522686" cy="106671"/>
          </a:xfrm>
          <a:prstGeom prst="rightArrow">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36A3E99-CBCD-B1A3-8B21-51E2390F2F29}"/>
              </a:ext>
            </a:extLst>
          </p:cNvPr>
          <p:cNvSpPr/>
          <p:nvPr/>
        </p:nvSpPr>
        <p:spPr>
          <a:xfrm>
            <a:off x="10322506" y="2373284"/>
            <a:ext cx="522686" cy="106671"/>
          </a:xfrm>
          <a:prstGeom prst="rightArrow">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769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fread</a:t>
            </a:r>
            <a:r>
              <a:rPr lang="en-US" sz="1400" dirty="0">
                <a:solidFill>
                  <a:srgbClr val="00B050"/>
                </a:solidFill>
                <a:effectLst/>
                <a:latin typeface="Menlo" panose="020B0609030804020204" pitchFamily="49" charset="0"/>
              </a:rPr>
              <a:t>(buffer</a:t>
            </a:r>
            <a:r>
              <a:rPr lang="en-US" sz="1400" dirty="0">
                <a:solidFill>
                  <a:srgbClr val="00B050"/>
                </a:solidFill>
                <a:latin typeface="Menlo" panose="020B0609030804020204" pitchFamily="49" charset="0"/>
              </a:rPr>
              <a:t>, </a:t>
            </a:r>
            <a:r>
              <a:rPr lang="en-US" sz="1400" dirty="0" err="1">
                <a:solidFill>
                  <a:srgbClr val="00B050"/>
                </a:solidFill>
                <a:latin typeface="Menlo" panose="020B0609030804020204" pitchFamily="49" charset="0"/>
              </a:rPr>
              <a:t>element_size</a:t>
            </a:r>
            <a:r>
              <a:rPr lang="en-US" sz="1400" dirty="0">
                <a:solidFill>
                  <a:srgbClr val="00B050"/>
                </a:solidFill>
                <a:latin typeface="Menlo" panose="020B0609030804020204" pitchFamily="49" charset="0"/>
              </a:rPr>
              <a:t>, number of elements, FILE *)</a:t>
            </a:r>
          </a:p>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fread</a:t>
            </a:r>
            <a:r>
              <a:rPr lang="en-US" sz="1400" dirty="0">
                <a:solidFill>
                  <a:srgbClr val="00B050"/>
                </a:solidFill>
                <a:effectLst/>
                <a:latin typeface="Menlo" panose="020B0609030804020204" pitchFamily="49" charset="0"/>
              </a:rPr>
              <a:t>(r0=</a:t>
            </a:r>
            <a:r>
              <a:rPr lang="en-US" sz="1400" dirty="0" err="1">
                <a:solidFill>
                  <a:srgbClr val="00B050"/>
                </a:solidFill>
                <a:effectLst/>
                <a:latin typeface="Menlo" panose="020B0609030804020204" pitchFamily="49" charset="0"/>
              </a:rPr>
              <a:t>buf</a:t>
            </a:r>
            <a:r>
              <a:rPr lang="en-US" sz="1400" dirty="0">
                <a:solidFill>
                  <a:srgbClr val="00B050"/>
                </a:solidFill>
                <a:effectLst/>
                <a:latin typeface="Menlo" panose="020B0609030804020204" pitchFamily="49" charset="0"/>
              </a:rPr>
              <a:t>, r1=1, r2=BUFSZ, r3=</a:t>
            </a:r>
            <a:r>
              <a:rPr lang="en-US" sz="1400" dirty="0">
                <a:solidFill>
                  <a:srgbClr val="00B050"/>
                </a:solidFill>
                <a:latin typeface="Menlo" panose="020B0609030804020204" pitchFamily="49" charset="0"/>
              </a:rPr>
              <a:t>std</a:t>
            </a:r>
            <a:r>
              <a:rPr lang="en-US" sz="1400" dirty="0">
                <a:solidFill>
                  <a:srgbClr val="00B050"/>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fwrite</a:t>
            </a:r>
            <a:r>
              <a:rPr lang="en-US" sz="1400" dirty="0">
                <a:solidFill>
                  <a:srgbClr val="00B050"/>
                </a:solidFill>
                <a:effectLst/>
                <a:latin typeface="Menlo" panose="020B0609030804020204" pitchFamily="49" charset="0"/>
              </a:rPr>
              <a:t>(buffer</a:t>
            </a:r>
            <a:r>
              <a:rPr lang="en-US" sz="1400" dirty="0">
                <a:solidFill>
                  <a:srgbClr val="00B050"/>
                </a:solidFill>
                <a:latin typeface="Menlo" panose="020B0609030804020204" pitchFamily="49" charset="0"/>
              </a:rPr>
              <a:t>, </a:t>
            </a:r>
            <a:r>
              <a:rPr lang="en-US" sz="1400" dirty="0" err="1">
                <a:solidFill>
                  <a:srgbClr val="00B050"/>
                </a:solidFill>
                <a:latin typeface="Menlo" panose="020B0609030804020204" pitchFamily="49" charset="0"/>
              </a:rPr>
              <a:t>element_size</a:t>
            </a:r>
            <a:r>
              <a:rPr lang="en-US" sz="1400" dirty="0">
                <a:solidFill>
                  <a:srgbClr val="00B050"/>
                </a:solidFill>
                <a:latin typeface="Menlo" panose="020B0609030804020204" pitchFamily="49" charset="0"/>
              </a:rPr>
              <a:t>, number of elements, FILE *)</a:t>
            </a:r>
          </a:p>
          <a:p>
            <a:r>
              <a:rPr lang="en-US" sz="1400" dirty="0">
                <a:solidFill>
                  <a:srgbClr val="00B050"/>
                </a:solidFill>
                <a:latin typeface="Menlo" panose="020B0609030804020204" pitchFamily="49" charset="0"/>
              </a:rPr>
              <a:t>    </a:t>
            </a:r>
            <a:r>
              <a:rPr lang="en-US" sz="1400" dirty="0">
                <a:solidFill>
                  <a:srgbClr val="00B050"/>
                </a:solidFill>
                <a:effectLst/>
                <a:latin typeface="Menlo" panose="020B0609030804020204" pitchFamily="49" charset="0"/>
              </a:rPr>
              <a:t>// </a:t>
            </a:r>
            <a:r>
              <a:rPr lang="en-US" sz="1400" dirty="0" err="1">
                <a:solidFill>
                  <a:srgbClr val="00B050"/>
                </a:solidFill>
                <a:effectLst/>
                <a:latin typeface="Menlo" panose="020B0609030804020204" pitchFamily="49" charset="0"/>
              </a:rPr>
              <a:t>fwrite</a:t>
            </a:r>
            <a:r>
              <a:rPr lang="en-US" sz="1400" dirty="0">
                <a:solidFill>
                  <a:srgbClr val="00B050"/>
                </a:solidFill>
                <a:effectLst/>
                <a:latin typeface="Menlo" panose="020B0609030804020204" pitchFamily="49" charset="0"/>
              </a:rPr>
              <a:t>(r0=</a:t>
            </a:r>
            <a:r>
              <a:rPr lang="en-US" sz="1400" dirty="0" err="1">
                <a:solidFill>
                  <a:srgbClr val="00B050"/>
                </a:solidFill>
                <a:effectLst/>
                <a:latin typeface="Menlo" panose="020B0609030804020204" pitchFamily="49" charset="0"/>
              </a:rPr>
              <a:t>buf</a:t>
            </a:r>
            <a:r>
              <a:rPr lang="en-US" sz="1400" dirty="0">
                <a:solidFill>
                  <a:srgbClr val="00B050"/>
                </a:solidFill>
                <a:effectLst/>
                <a:latin typeface="Menlo" panose="020B0609030804020204" pitchFamily="49" charset="0"/>
              </a:rPr>
              <a:t>, r1=1, r2=</a:t>
            </a:r>
            <a:r>
              <a:rPr lang="en-US" sz="1400" dirty="0" err="1">
                <a:solidFill>
                  <a:srgbClr val="00B050"/>
                </a:solidFill>
                <a:effectLst/>
                <a:latin typeface="Menlo" panose="020B0609030804020204" pitchFamily="49" charset="0"/>
              </a:rPr>
              <a:t>cnt</a:t>
            </a:r>
            <a:r>
              <a:rPr lang="en-US" sz="1400" dirty="0">
                <a:solidFill>
                  <a:srgbClr val="00B050"/>
                </a:solidFill>
                <a:effectLst/>
                <a:latin typeface="Menlo" panose="020B0609030804020204" pitchFamily="49" charset="0"/>
              </a:rPr>
              <a:t>, r3=</a:t>
            </a:r>
            <a:r>
              <a:rPr lang="en-US" sz="1400" dirty="0" err="1">
                <a:solidFill>
                  <a:srgbClr val="00B050"/>
                </a:solidFill>
                <a:effectLst/>
                <a:latin typeface="Menlo" panose="020B0609030804020204" pitchFamily="49" charset="0"/>
              </a:rPr>
              <a:t>stdout</a:t>
            </a:r>
            <a:r>
              <a:rPr lang="en-US" sz="1400" dirty="0">
                <a:solidFill>
                  <a:srgbClr val="00B05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6723959" y="965264"/>
            <a:ext cx="5153975"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B05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distance from </a:t>
            </a:r>
            <a:r>
              <a:rPr lang="en-US" sz="1400" dirty="0" err="1">
                <a:solidFill>
                  <a:srgbClr val="000000"/>
                </a:solidFill>
                <a:effectLst/>
                <a:latin typeface="Consolas" panose="020B0609020204030204" pitchFamily="49" charset="0"/>
                <a:cs typeface="Consolas" panose="020B0609020204030204" pitchFamily="49" charset="0"/>
              </a:rPr>
              <a:t>fp</a:t>
            </a:r>
            <a:endParaRPr lang="en-US" sz="1400" dirty="0">
              <a:solidFill>
                <a:srgbClr val="00000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 global</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 global</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distances from </a:t>
            </a:r>
            <a:r>
              <a:rPr lang="en-US" sz="1200" i="1" dirty="0" err="1">
                <a:solidFill>
                  <a:srgbClr val="00B050"/>
                </a:solidFill>
                <a:effectLst/>
                <a:latin typeface="Consolas" panose="020B0609020204030204" pitchFamily="49" charset="0"/>
                <a:cs typeface="Consolas" panose="020B0609020204030204" pitchFamily="49" charset="0"/>
              </a:rPr>
              <a:t>fp</a:t>
            </a:r>
            <a:r>
              <a:rPr lang="en-US" sz="1200" i="1" dirty="0">
                <a:solidFill>
                  <a:srgbClr val="00B05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555641"/>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distance from </a:t>
            </a:r>
            <a:r>
              <a:rPr lang="en-US" sz="1200" dirty="0" err="1">
                <a:solidFill>
                  <a:srgbClr val="000000"/>
                </a:solidFill>
                <a:effectLst/>
                <a:latin typeface="Menlo" panose="020B0609030804020204" pitchFamily="49" charset="0"/>
              </a:rPr>
              <a:t>fp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 global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 global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3093113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88263" y="884791"/>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563772"/>
            <a:ext cx="6552827" cy="5998393"/>
            <a:chOff x="7652187" y="474470"/>
            <a:chExt cx="6552827" cy="5998393"/>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0363318" y="474470"/>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19816" y="189990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10442" y="1751128"/>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522920049"/>
              </p:ext>
            </p:extLst>
          </p:nvPr>
        </p:nvGraphicFramePr>
        <p:xfrm>
          <a:off x="468179" y="3611381"/>
          <a:ext cx="6971712" cy="2757613"/>
        </p:xfrm>
        <a:graphic>
          <a:graphicData uri="http://schemas.openxmlformats.org/drawingml/2006/table">
            <a:tbl>
              <a:tblPr firstRow="1" firstCol="1" bandRow="1"/>
              <a:tblGrid>
                <a:gridCol w="2285051">
                  <a:extLst>
                    <a:ext uri="{9D8B030D-6E8A-4147-A177-3AD203B41FA5}">
                      <a16:colId xmlns:a16="http://schemas.microsoft.com/office/drawing/2014/main" val="2257053543"/>
                    </a:ext>
                  </a:extLst>
                </a:gridCol>
                <a:gridCol w="4686661">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r1</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r2, =CNT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r2,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r2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8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r2,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as needed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80015"/>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74085" y="5268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6970601" y="47484"/>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454880"/>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if open for writing, then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B7338E-AD3F-D342-AD85-F357D1C294B4}"/>
              </a:ext>
            </a:extLst>
          </p:cNvPr>
          <p:cNvSpPr/>
          <p:nvPr/>
        </p:nvSpPr>
        <p:spPr bwMode="auto">
          <a:xfrm>
            <a:off x="2773673" y="340307"/>
            <a:ext cx="5956048" cy="796873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500" b="1" dirty="0">
                <a:solidFill>
                  <a:srgbClr val="7030A0"/>
                </a:solidFill>
                <a:latin typeface="Courier New" panose="02070309020205020404" pitchFamily="49" charset="0"/>
                <a:cs typeface="Courier New" panose="02070309020205020404" pitchFamily="49" charset="0"/>
              </a:rPr>
              <a:t>        .arch armv6</a:t>
            </a:r>
          </a:p>
          <a:p>
            <a:r>
              <a:rPr lang="en-US" sz="1500" b="1" dirty="0">
                <a:solidFill>
                  <a:srgbClr val="7030A0"/>
                </a:solidFill>
                <a:latin typeface="Courier New" panose="02070309020205020404" pitchFamily="49" charset="0"/>
                <a:cs typeface="Courier New" panose="02070309020205020404" pitchFamily="49" charset="0"/>
              </a:rPr>
              <a:t>        .arm</a:t>
            </a:r>
          </a:p>
          <a:p>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fpu</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vfp</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        .syntax unified</a:t>
            </a:r>
          </a:p>
          <a:p>
            <a:r>
              <a:rPr lang="en-US" sz="1500" b="1" dirty="0">
                <a:solidFill>
                  <a:srgbClr val="F37440"/>
                </a:solidFill>
                <a:latin typeface="Courier New" panose="02070309020205020404" pitchFamily="49" charset="0"/>
                <a:cs typeface="Courier New" panose="020703090202050204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BSS Segment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bss</a:t>
            </a:r>
            <a:r>
              <a:rPr lang="en-US" sz="1600" dirty="0">
                <a:latin typeface="Consolas" panose="020B0609020204030204" pitchFamily="49" charset="0"/>
                <a:cs typeface="Consolas" panose="020B0609020204030204" pitchFamily="49" charset="0"/>
              </a:rPr>
              <a:t>	</a:t>
            </a:r>
            <a:endParaRPr lang="en-US" sz="1600" dirty="0">
              <a:solidFill>
                <a:srgbClr val="2C895B"/>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Data Segment (only when needed)</a:t>
            </a:r>
          </a:p>
          <a:p>
            <a:r>
              <a:rPr lang="en-US" sz="1600" dirty="0">
                <a:solidFill>
                  <a:srgbClr val="7030A0"/>
                </a:solidFill>
                <a:latin typeface="Consolas" panose="020B0609020204030204" pitchFamily="49" charset="0"/>
                <a:cs typeface="Consolas" panose="020B0609020204030204" pitchFamily="49" charset="0"/>
              </a:rPr>
              <a:t>        .data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Read-Only Data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r>
              <a:rPr lang="en-US" sz="1600" dirty="0">
                <a:latin typeface="Consolas" panose="020B0609020204030204" pitchFamily="49" charset="0"/>
                <a:cs typeface="Consolas" panose="020B0609020204030204" pitchFamily="49" charset="0"/>
              </a:rPr>
              <a:t>    </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Text Segment – your code</a:t>
            </a:r>
            <a:endParaRPr lang="en-US" sz="1500" b="1" dirty="0">
              <a:solidFill>
                <a:srgbClr val="F37440"/>
              </a:solidFill>
              <a:latin typeface="Courier New" panose="02070309020205020404" pitchFamily="49" charset="0"/>
              <a:cs typeface="Courier New" panose="02070309020205020404" pitchFamily="49" charset="0"/>
            </a:endParaRP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.text</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type</a:t>
            </a:r>
            <a:r>
              <a:rPr lang="en-US" sz="1500" b="1" dirty="0">
                <a:solidFill>
                  <a:srgbClr val="0070C0"/>
                </a:solidFill>
                <a:latin typeface="Courier New" panose="02070309020205020404" pitchFamily="49" charset="0"/>
                <a:cs typeface="Courier New" panose="02070309020205020404" pitchFamily="49" charset="0"/>
              </a:rPr>
              <a:t>   main, %function</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global</a:t>
            </a:r>
            <a:r>
              <a:rPr lang="en-US" sz="1500" b="1" dirty="0">
                <a:solidFill>
                  <a:srgbClr val="0070C0"/>
                </a:solidFill>
                <a:latin typeface="Courier New" panose="02070309020205020404" pitchFamily="49" charset="0"/>
                <a:cs typeface="Courier New" panose="02070309020205020404" pitchFamily="49" charset="0"/>
              </a:rPr>
              <a:t> main             </a:t>
            </a:r>
          </a:p>
          <a:p>
            <a:r>
              <a:rPr lang="en-US" sz="1500" b="1" dirty="0">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r>
              <a:rPr lang="en-US" sz="1500" b="1" dirty="0">
                <a:latin typeface="Courier New" panose="02070309020205020404" pitchFamily="49" charset="0"/>
                <a:cs typeface="Courier New" panose="02070309020205020404" pitchFamily="49" charset="0"/>
              </a:rPr>
              <a:t>,       </a:t>
            </a:r>
            <a:r>
              <a:rPr lang="en-US" sz="1500" b="1" dirty="0">
                <a:solidFill>
                  <a:srgbClr val="F37440"/>
                </a:solidFill>
                <a:latin typeface="Courier New" panose="02070309020205020404" pitchFamily="49" charset="0"/>
                <a:cs typeface="Courier New" panose="02070309020205020404" pitchFamily="49" charset="0"/>
              </a:rPr>
              <a:t>4</a:t>
            </a: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EXIT_SUCCESS</a:t>
            </a:r>
            <a:r>
              <a:rPr lang="en-US" sz="1500" b="1" dirty="0">
                <a:latin typeface="Courier New" panose="02070309020205020404" pitchFamily="49" charset="0"/>
                <a:cs typeface="Courier New" panose="02070309020205020404" pitchFamily="49" charset="0"/>
              </a:rPr>
              <a:t>, </a:t>
            </a:r>
            <a:r>
              <a:rPr lang="en-US" sz="1500" b="1" dirty="0">
                <a:solidFill>
                  <a:srgbClr val="F3753F"/>
                </a:solidFill>
                <a:latin typeface="Courier New" panose="02070309020205020404" pitchFamily="49" charset="0"/>
                <a:cs typeface="Courier New" panose="02070309020205020404" pitchFamily="49" charset="0"/>
              </a:rPr>
              <a:t>0</a:t>
            </a:r>
            <a:endParaRPr lang="en-US" sz="1500" b="1" dirty="0">
              <a:solidFill>
                <a:srgbClr val="0070C0"/>
              </a:solidFill>
              <a:latin typeface="Courier New" panose="02070309020205020404" pitchFamily="49" charset="0"/>
              <a:cs typeface="Courier New" panose="02070309020205020404" pitchFamily="49" charset="0"/>
            </a:endParaRPr>
          </a:p>
          <a:p>
            <a:endParaRPr lang="en-US" sz="1500" b="1" dirty="0">
              <a:solidFill>
                <a:srgbClr val="0070C0"/>
              </a:solidFill>
              <a:latin typeface="Courier New" panose="02070309020205020404" pitchFamily="49" charset="0"/>
              <a:cs typeface="Courier New" panose="02070309020205020404" pitchFamily="49" charset="0"/>
            </a:endParaRPr>
          </a:p>
          <a:p>
            <a:r>
              <a:rPr lang="en-US" sz="1500" b="1" dirty="0">
                <a:solidFill>
                  <a:srgbClr val="0070C0"/>
                </a:solidFill>
                <a:latin typeface="Courier New" panose="02070309020205020404" pitchFamily="49" charset="0"/>
                <a:cs typeface="Courier New" panose="02070309020205020404" pitchFamily="49" charset="0"/>
              </a:rPr>
              <a:t>main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push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add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p>
          <a:p>
            <a:r>
              <a:rPr lang="en-US" sz="1500" b="1" dirty="0">
                <a:solidFill>
                  <a:srgbClr val="00B050"/>
                </a:solidFill>
                <a:latin typeface="Courier New" panose="02070309020205020404" pitchFamily="49" charset="0"/>
                <a:cs typeface="Courier New" panose="02070309020205020404" pitchFamily="49" charset="0"/>
              </a:rPr>
              <a:t>	</a:t>
            </a:r>
          </a:p>
          <a:p>
            <a:r>
              <a:rPr lang="en-US" sz="1500" b="1" dirty="0">
                <a:solidFill>
                  <a:srgbClr val="00B050"/>
                </a:solidFill>
                <a:latin typeface="Courier New" panose="02070309020205020404" pitchFamily="49" charset="0"/>
                <a:cs typeface="Courier New" panose="02070309020205020404" pitchFamily="49" charset="0"/>
              </a:rPr>
              <a:t>	// main() code goes here</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mov     r0, EXIT_SUCCESS</a:t>
            </a:r>
          </a:p>
          <a:p>
            <a:r>
              <a:rPr lang="en-US" sz="1500" b="1" dirty="0">
                <a:latin typeface="Courier New" panose="02070309020205020404" pitchFamily="49" charset="0"/>
                <a:cs typeface="Courier New" panose="02070309020205020404" pitchFamily="49" charset="0"/>
              </a:rPr>
              <a:t>        sub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a:t>
            </a:r>
            <a:r>
              <a:rPr lang="en-US" sz="1500" b="1" dirty="0">
                <a:solidFill>
                  <a:schemeClr val="accent3"/>
                </a:solidFill>
                <a:latin typeface="Courier New" panose="02070309020205020404" pitchFamily="49" charset="0"/>
                <a:cs typeface="Courier New" panose="02070309020205020404" pitchFamily="49" charset="0"/>
              </a:rPr>
              <a:t> FP_OFF</a:t>
            </a:r>
          </a:p>
          <a:p>
            <a:r>
              <a:rPr lang="en-US" sz="1500" b="1" dirty="0">
                <a:latin typeface="Courier New" panose="02070309020205020404" pitchFamily="49" charset="0"/>
                <a:cs typeface="Courier New" panose="02070309020205020404" pitchFamily="49" charset="0"/>
              </a:rPr>
              <a:t>        pop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bx      </a:t>
            </a:r>
            <a:r>
              <a:rPr lang="en-US" sz="1500" b="1" dirty="0" err="1">
                <a:latin typeface="Courier New" panose="02070309020205020404" pitchFamily="49" charset="0"/>
                <a:cs typeface="Courier New" panose="02070309020205020404" pitchFamily="49" charset="0"/>
              </a:rPr>
              <a:t>lr</a:t>
            </a:r>
            <a:endParaRPr lang="en-US" sz="1500" b="1" dirty="0">
              <a:solidFill>
                <a:srgbClr val="00B050"/>
              </a:solidFill>
              <a:latin typeface="Courier New" panose="02070309020205020404" pitchFamily="49" charset="0"/>
              <a:cs typeface="Courier New" panose="02070309020205020404" pitchFamily="49" charset="0"/>
            </a:endParaRPr>
          </a:p>
          <a:p>
            <a:endParaRPr lang="en-US" sz="1500" b="1" dirty="0">
              <a:solidFill>
                <a:srgbClr val="00B05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size</a:t>
            </a:r>
            <a:r>
              <a:rPr lang="en-US" sz="1500" b="1" dirty="0">
                <a:solidFill>
                  <a:srgbClr val="0070C0"/>
                </a:solidFill>
                <a:latin typeface="Courier New" panose="02070309020205020404" pitchFamily="49" charset="0"/>
                <a:cs typeface="Courier New" panose="02070309020205020404" pitchFamily="49" charset="0"/>
              </a:rPr>
              <a:t> main, (. – main)</a:t>
            </a:r>
            <a:endParaRPr lang="en-US" sz="1500" dirty="0">
              <a:solidFill>
                <a:srgbClr val="7030A0"/>
              </a:solidFill>
            </a:endParaRPr>
          </a:p>
          <a:p>
            <a:r>
              <a:rPr lang="en-US" sz="1500" dirty="0">
                <a:solidFill>
                  <a:srgbClr val="7030A0"/>
                </a:solidFill>
              </a:rPr>
              <a:t>                </a:t>
            </a:r>
          </a:p>
          <a:p>
            <a:r>
              <a:rPr lang="en-US" sz="1500" dirty="0">
                <a:solidFill>
                  <a:srgbClr val="7030A0"/>
                </a:solidFill>
              </a:rPr>
              <a:t>	.</a:t>
            </a:r>
            <a:r>
              <a:rPr lang="en-US" sz="1500" b="1" dirty="0">
                <a:solidFill>
                  <a:srgbClr val="7030A0"/>
                </a:solidFill>
                <a:latin typeface="Courier New" panose="02070309020205020404" pitchFamily="49" charset="0"/>
                <a:cs typeface="Courier New" panose="02070309020205020404" pitchFamily="49" charset="0"/>
              </a:rPr>
              <a:t>section </a:t>
            </a:r>
            <a:r>
              <a:rPr lang="en-US" sz="1500" b="1" dirty="0">
                <a:solidFill>
                  <a:srgbClr val="F37440"/>
                </a:solidFill>
                <a:latin typeface="Courier New" panose="02070309020205020404" pitchFamily="49" charset="0"/>
                <a:cs typeface="Courier New" panose="02070309020205020404" pitchFamily="49" charset="0"/>
              </a:rPr>
              <a:t>.note.GNU-stack</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a:t>
            </a:r>
            <a:r>
              <a:rPr lang="en-US" sz="1500" b="1" dirty="0" err="1">
                <a:solidFill>
                  <a:srgbClr val="7030A0"/>
                </a:solidFill>
                <a:latin typeface="Courier New" panose="02070309020205020404" pitchFamily="49" charset="0"/>
                <a:cs typeface="Courier New" panose="02070309020205020404" pitchFamily="49" charset="0"/>
              </a:rPr>
              <a:t>progbits</a:t>
            </a:r>
            <a:r>
              <a:rPr lang="en-US" sz="1500" b="1" dirty="0">
                <a:solidFill>
                  <a:srgbClr val="7030A0"/>
                </a:solidFill>
                <a:latin typeface="Courier New" panose="02070309020205020404" pitchFamily="49" charset="0"/>
                <a:cs typeface="Courier New" panose="02070309020205020404" pitchFamily="49" charset="0"/>
              </a:rPr>
              <a:t> </a:t>
            </a:r>
          </a:p>
          <a:p>
            <a:r>
              <a:rPr lang="en-US" sz="1500" b="1" dirty="0">
                <a:solidFill>
                  <a:srgbClr val="7030A0"/>
                </a:solidFill>
                <a:latin typeface="Courier New" panose="02070309020205020404" pitchFamily="49" charset="0"/>
                <a:cs typeface="Courier New" panose="02070309020205020404" pitchFamily="49" charset="0"/>
              </a:rPr>
              <a:t>.end</a:t>
            </a:r>
          </a:p>
        </p:txBody>
      </p:sp>
      <p:grpSp>
        <p:nvGrpSpPr>
          <p:cNvPr id="8" name="Group 7">
            <a:extLst>
              <a:ext uri="{FF2B5EF4-FFF2-40B4-BE49-F238E27FC236}">
                <a16:creationId xmlns:a16="http://schemas.microsoft.com/office/drawing/2014/main" id="{2CA753D1-D7AA-244A-8908-8C2F8F3349FF}"/>
              </a:ext>
            </a:extLst>
          </p:cNvPr>
          <p:cNvGrpSpPr/>
          <p:nvPr/>
        </p:nvGrpSpPr>
        <p:grpSpPr>
          <a:xfrm>
            <a:off x="1008004" y="3586188"/>
            <a:ext cx="2868506" cy="855372"/>
            <a:chOff x="8925138" y="173481"/>
            <a:chExt cx="2868506" cy="855372"/>
          </a:xfrm>
        </p:grpSpPr>
        <p:sp>
          <p:nvSpPr>
            <p:cNvPr id="9" name="Right Brace 8">
              <a:extLst>
                <a:ext uri="{FF2B5EF4-FFF2-40B4-BE49-F238E27FC236}">
                  <a16:creationId xmlns:a16="http://schemas.microsoft.com/office/drawing/2014/main" id="{6886412A-9BAF-D347-AF76-BDDDFAB7CACD}"/>
                </a:ext>
              </a:extLst>
            </p:cNvPr>
            <p:cNvSpPr/>
            <p:nvPr/>
          </p:nvSpPr>
          <p:spPr>
            <a:xfrm rot="10800000">
              <a:off x="11344084" y="173481"/>
              <a:ext cx="449560" cy="85537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D68E33E-2691-214A-AAC8-1FD512C14661}"/>
                </a:ext>
              </a:extLst>
            </p:cNvPr>
            <p:cNvSpPr txBox="1"/>
            <p:nvPr/>
          </p:nvSpPr>
          <p:spPr>
            <a:xfrm>
              <a:off x="8925138" y="173481"/>
              <a:ext cx="2418945" cy="646331"/>
            </a:xfrm>
            <a:prstGeom prst="rect">
              <a:avLst/>
            </a:prstGeom>
            <a:solidFill>
              <a:schemeClr val="bg1"/>
            </a:solidFill>
            <a:ln w="25400">
              <a:solidFill>
                <a:schemeClr val="accent5"/>
              </a:solidFill>
            </a:ln>
          </p:spPr>
          <p:txBody>
            <a:bodyPr wrap="square" rtlCol="0">
              <a:spAutoFit/>
            </a:bodyPr>
            <a:lstStyle/>
            <a:p>
              <a:pPr algn="ctr"/>
              <a:r>
                <a:rPr lang="en-US" dirty="0"/>
                <a:t>function header</a:t>
              </a:r>
            </a:p>
            <a:p>
              <a:pPr algn="ctr"/>
              <a:r>
                <a:rPr lang="en-US" dirty="0"/>
                <a:t>+ prologue constant</a:t>
              </a:r>
            </a:p>
          </p:txBody>
        </p:sp>
      </p:grpSp>
      <p:grpSp>
        <p:nvGrpSpPr>
          <p:cNvPr id="11" name="Group 10">
            <a:extLst>
              <a:ext uri="{FF2B5EF4-FFF2-40B4-BE49-F238E27FC236}">
                <a16:creationId xmlns:a16="http://schemas.microsoft.com/office/drawing/2014/main" id="{6271EE52-25C4-A442-B3F2-3BF43398B1FF}"/>
              </a:ext>
            </a:extLst>
          </p:cNvPr>
          <p:cNvGrpSpPr/>
          <p:nvPr/>
        </p:nvGrpSpPr>
        <p:grpSpPr>
          <a:xfrm>
            <a:off x="1448550" y="6318702"/>
            <a:ext cx="2624645" cy="535344"/>
            <a:chOff x="9511573" y="506697"/>
            <a:chExt cx="2624645" cy="535344"/>
          </a:xfrm>
        </p:grpSpPr>
        <p:sp>
          <p:nvSpPr>
            <p:cNvPr id="12" name="Right Brace 11">
              <a:extLst>
                <a:ext uri="{FF2B5EF4-FFF2-40B4-BE49-F238E27FC236}">
                  <a16:creationId xmlns:a16="http://schemas.microsoft.com/office/drawing/2014/main" id="{291A5675-4367-F848-9BA0-D76938E787E2}"/>
                </a:ext>
              </a:extLst>
            </p:cNvPr>
            <p:cNvSpPr/>
            <p:nvPr/>
          </p:nvSpPr>
          <p:spPr>
            <a:xfrm rot="10800000">
              <a:off x="11446283" y="506697"/>
              <a:ext cx="689935" cy="45865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F9DEDED-9076-F640-8352-73D4B14A7D07}"/>
                </a:ext>
              </a:extLst>
            </p:cNvPr>
            <p:cNvSpPr txBox="1"/>
            <p:nvPr/>
          </p:nvSpPr>
          <p:spPr>
            <a:xfrm>
              <a:off x="9511573" y="672709"/>
              <a:ext cx="1936852" cy="369332"/>
            </a:xfrm>
            <a:prstGeom prst="rect">
              <a:avLst/>
            </a:prstGeom>
            <a:solidFill>
              <a:schemeClr val="bg1"/>
            </a:solidFill>
            <a:ln w="25400">
              <a:solidFill>
                <a:schemeClr val="accent5"/>
              </a:solidFill>
            </a:ln>
          </p:spPr>
          <p:txBody>
            <a:bodyPr wrap="square" rtlCol="0">
              <a:spAutoFit/>
            </a:bodyPr>
            <a:lstStyle/>
            <a:p>
              <a:r>
                <a:rPr lang="en-US" dirty="0"/>
                <a:t>function epilogue</a:t>
              </a:r>
            </a:p>
          </p:txBody>
        </p:sp>
      </p:grpSp>
      <p:grpSp>
        <p:nvGrpSpPr>
          <p:cNvPr id="17" name="Group 16">
            <a:extLst>
              <a:ext uri="{FF2B5EF4-FFF2-40B4-BE49-F238E27FC236}">
                <a16:creationId xmlns:a16="http://schemas.microsoft.com/office/drawing/2014/main" id="{C2495F7E-55F9-264D-9A75-6491F70CCB09}"/>
              </a:ext>
            </a:extLst>
          </p:cNvPr>
          <p:cNvGrpSpPr/>
          <p:nvPr/>
        </p:nvGrpSpPr>
        <p:grpSpPr>
          <a:xfrm>
            <a:off x="6311589" y="7241673"/>
            <a:ext cx="2354853" cy="387244"/>
            <a:chOff x="9553133" y="528278"/>
            <a:chExt cx="844473" cy="387244"/>
          </a:xfrm>
        </p:grpSpPr>
        <p:sp>
          <p:nvSpPr>
            <p:cNvPr id="18" name="Right Brace 17">
              <a:extLst>
                <a:ext uri="{FF2B5EF4-FFF2-40B4-BE49-F238E27FC236}">
                  <a16:creationId xmlns:a16="http://schemas.microsoft.com/office/drawing/2014/main" id="{B4B57A15-9816-9746-85B2-C1791FF3C5EE}"/>
                </a:ext>
              </a:extLst>
            </p:cNvPr>
            <p:cNvSpPr/>
            <p:nvPr/>
          </p:nvSpPr>
          <p:spPr>
            <a:xfrm>
              <a:off x="9553133" y="528278"/>
              <a:ext cx="185285" cy="2293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5D093C8-D121-E441-B88F-0D0942542881}"/>
                </a:ext>
              </a:extLst>
            </p:cNvPr>
            <p:cNvSpPr txBox="1"/>
            <p:nvPr/>
          </p:nvSpPr>
          <p:spPr>
            <a:xfrm>
              <a:off x="9760593" y="546190"/>
              <a:ext cx="637013" cy="369332"/>
            </a:xfrm>
            <a:prstGeom prst="rect">
              <a:avLst/>
            </a:prstGeom>
            <a:solidFill>
              <a:schemeClr val="bg1"/>
            </a:solidFill>
            <a:ln w="25400">
              <a:solidFill>
                <a:schemeClr val="accent5"/>
              </a:solidFill>
            </a:ln>
          </p:spPr>
          <p:txBody>
            <a:bodyPr wrap="square" rtlCol="0">
              <a:spAutoFit/>
            </a:bodyPr>
            <a:lstStyle/>
            <a:p>
              <a:r>
                <a:rPr lang="en-US" dirty="0"/>
                <a:t>function footer</a:t>
              </a:r>
            </a:p>
          </p:txBody>
        </p:sp>
      </p:grpSp>
      <p:grpSp>
        <p:nvGrpSpPr>
          <p:cNvPr id="20" name="Group 19">
            <a:extLst>
              <a:ext uri="{FF2B5EF4-FFF2-40B4-BE49-F238E27FC236}">
                <a16:creationId xmlns:a16="http://schemas.microsoft.com/office/drawing/2014/main" id="{BE3CE5C6-4BC2-574E-8559-9B8D70575824}"/>
              </a:ext>
            </a:extLst>
          </p:cNvPr>
          <p:cNvGrpSpPr/>
          <p:nvPr/>
        </p:nvGrpSpPr>
        <p:grpSpPr>
          <a:xfrm>
            <a:off x="6569926" y="5945253"/>
            <a:ext cx="3354142" cy="369332"/>
            <a:chOff x="9553133" y="546190"/>
            <a:chExt cx="1202828" cy="369332"/>
          </a:xfrm>
        </p:grpSpPr>
        <p:sp>
          <p:nvSpPr>
            <p:cNvPr id="21" name="Right Brace 20">
              <a:extLst>
                <a:ext uri="{FF2B5EF4-FFF2-40B4-BE49-F238E27FC236}">
                  <a16:creationId xmlns:a16="http://schemas.microsoft.com/office/drawing/2014/main" id="{18791BE5-0702-8F43-AD2E-581AEEAB36FE}"/>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5F15F06-B0AA-CE4B-B09E-5C6FC6CD63BC}"/>
                </a:ext>
              </a:extLst>
            </p:cNvPr>
            <p:cNvSpPr txBox="1"/>
            <p:nvPr/>
          </p:nvSpPr>
          <p:spPr>
            <a:xfrm>
              <a:off x="9760593" y="546190"/>
              <a:ext cx="995368" cy="369332"/>
            </a:xfrm>
            <a:prstGeom prst="rect">
              <a:avLst/>
            </a:prstGeom>
            <a:solidFill>
              <a:schemeClr val="bg1"/>
            </a:solidFill>
            <a:ln w="25400">
              <a:solidFill>
                <a:schemeClr val="accent5"/>
              </a:solidFill>
            </a:ln>
          </p:spPr>
          <p:txBody>
            <a:bodyPr wrap="square" rtlCol="0">
              <a:spAutoFit/>
            </a:bodyPr>
            <a:lstStyle/>
            <a:p>
              <a:r>
                <a:rPr lang="en-US" dirty="0"/>
                <a:t>function return value in r0</a:t>
              </a:r>
            </a:p>
          </p:txBody>
        </p:sp>
      </p:grpSp>
      <p:grpSp>
        <p:nvGrpSpPr>
          <p:cNvPr id="23" name="Group 22">
            <a:extLst>
              <a:ext uri="{FF2B5EF4-FFF2-40B4-BE49-F238E27FC236}">
                <a16:creationId xmlns:a16="http://schemas.microsoft.com/office/drawing/2014/main" id="{7DACAE43-90CA-D540-9338-7E12B70A62BB}"/>
              </a:ext>
            </a:extLst>
          </p:cNvPr>
          <p:cNvGrpSpPr/>
          <p:nvPr/>
        </p:nvGrpSpPr>
        <p:grpSpPr>
          <a:xfrm>
            <a:off x="4998321" y="6798711"/>
            <a:ext cx="3301581" cy="369332"/>
            <a:chOff x="9588439" y="423567"/>
            <a:chExt cx="1183979" cy="369332"/>
          </a:xfrm>
        </p:grpSpPr>
        <p:sp>
          <p:nvSpPr>
            <p:cNvPr id="24" name="Right Brace 23">
              <a:extLst>
                <a:ext uri="{FF2B5EF4-FFF2-40B4-BE49-F238E27FC236}">
                  <a16:creationId xmlns:a16="http://schemas.microsoft.com/office/drawing/2014/main" id="{EE52FC94-0E1C-544B-9305-9AFD918257A2}"/>
                </a:ext>
              </a:extLst>
            </p:cNvPr>
            <p:cNvSpPr/>
            <p:nvPr/>
          </p:nvSpPr>
          <p:spPr>
            <a:xfrm>
              <a:off x="9588439" y="435013"/>
              <a:ext cx="204447" cy="20411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3AF0D1D-ABCB-BD47-8527-9C59F9016005}"/>
                </a:ext>
              </a:extLst>
            </p:cNvPr>
            <p:cNvSpPr txBox="1"/>
            <p:nvPr/>
          </p:nvSpPr>
          <p:spPr>
            <a:xfrm>
              <a:off x="9777050" y="423567"/>
              <a:ext cx="995368" cy="369332"/>
            </a:xfrm>
            <a:prstGeom prst="rect">
              <a:avLst/>
            </a:prstGeom>
            <a:solidFill>
              <a:schemeClr val="bg1"/>
            </a:solidFill>
            <a:ln w="25400">
              <a:solidFill>
                <a:schemeClr val="accent5"/>
              </a:solidFill>
            </a:ln>
          </p:spPr>
          <p:txBody>
            <a:bodyPr wrap="square" rtlCol="0">
              <a:spAutoFit/>
            </a:bodyPr>
            <a:lstStyle/>
            <a:p>
              <a:r>
                <a:rPr lang="en-US" dirty="0"/>
                <a:t>“branch” (return) to caller</a:t>
              </a:r>
            </a:p>
          </p:txBody>
        </p:sp>
      </p:grpSp>
      <p:grpSp>
        <p:nvGrpSpPr>
          <p:cNvPr id="26" name="Group 25">
            <a:extLst>
              <a:ext uri="{FF2B5EF4-FFF2-40B4-BE49-F238E27FC236}">
                <a16:creationId xmlns:a16="http://schemas.microsoft.com/office/drawing/2014/main" id="{B6B610BD-3AB8-A14E-9AD2-88CBFBA93A9F}"/>
              </a:ext>
            </a:extLst>
          </p:cNvPr>
          <p:cNvGrpSpPr/>
          <p:nvPr/>
        </p:nvGrpSpPr>
        <p:grpSpPr>
          <a:xfrm>
            <a:off x="1227810" y="4940854"/>
            <a:ext cx="2813661" cy="547239"/>
            <a:chOff x="7566384" y="477168"/>
            <a:chExt cx="1009006" cy="547239"/>
          </a:xfrm>
        </p:grpSpPr>
        <p:sp>
          <p:nvSpPr>
            <p:cNvPr id="27" name="Right Brace 26">
              <a:extLst>
                <a:ext uri="{FF2B5EF4-FFF2-40B4-BE49-F238E27FC236}">
                  <a16:creationId xmlns:a16="http://schemas.microsoft.com/office/drawing/2014/main" id="{A29792BC-0A87-9F4F-B9F9-321B9DC519BE}"/>
                </a:ext>
              </a:extLst>
            </p:cNvPr>
            <p:cNvSpPr/>
            <p:nvPr/>
          </p:nvSpPr>
          <p:spPr>
            <a:xfrm rot="10800000">
              <a:off x="8327973" y="477168"/>
              <a:ext cx="247417" cy="54723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2A666FE-12E9-614B-87F0-C9379BF89390}"/>
                </a:ext>
              </a:extLst>
            </p:cNvPr>
            <p:cNvSpPr txBox="1"/>
            <p:nvPr/>
          </p:nvSpPr>
          <p:spPr>
            <a:xfrm>
              <a:off x="7566384" y="532697"/>
              <a:ext cx="750276" cy="369332"/>
            </a:xfrm>
            <a:prstGeom prst="rect">
              <a:avLst/>
            </a:prstGeom>
            <a:solidFill>
              <a:schemeClr val="bg1"/>
            </a:solidFill>
            <a:ln w="25400">
              <a:solidFill>
                <a:schemeClr val="accent5"/>
              </a:solidFill>
            </a:ln>
          </p:spPr>
          <p:txBody>
            <a:bodyPr wrap="square" rtlCol="0">
              <a:spAutoFit/>
            </a:bodyPr>
            <a:lstStyle/>
            <a:p>
              <a:r>
                <a:rPr lang="en-US" dirty="0"/>
                <a:t>function prologue</a:t>
              </a:r>
            </a:p>
          </p:txBody>
        </p:sp>
      </p:grpSp>
      <p:grpSp>
        <p:nvGrpSpPr>
          <p:cNvPr id="34" name="Group 33">
            <a:extLst>
              <a:ext uri="{FF2B5EF4-FFF2-40B4-BE49-F238E27FC236}">
                <a16:creationId xmlns:a16="http://schemas.microsoft.com/office/drawing/2014/main" id="{B387C33E-0384-A04F-AC82-72379E02B1CA}"/>
              </a:ext>
            </a:extLst>
          </p:cNvPr>
          <p:cNvGrpSpPr/>
          <p:nvPr/>
        </p:nvGrpSpPr>
        <p:grpSpPr>
          <a:xfrm>
            <a:off x="1448550" y="7570917"/>
            <a:ext cx="1673156" cy="607932"/>
            <a:chOff x="9984895" y="450222"/>
            <a:chExt cx="600010" cy="607932"/>
          </a:xfrm>
        </p:grpSpPr>
        <p:sp>
          <p:nvSpPr>
            <p:cNvPr id="38" name="Right Brace 37">
              <a:extLst>
                <a:ext uri="{FF2B5EF4-FFF2-40B4-BE49-F238E27FC236}">
                  <a16:creationId xmlns:a16="http://schemas.microsoft.com/office/drawing/2014/main" id="{186C3E91-0907-D843-BCB6-E57EDF2C3A2F}"/>
                </a:ext>
              </a:extLst>
            </p:cNvPr>
            <p:cNvSpPr/>
            <p:nvPr/>
          </p:nvSpPr>
          <p:spPr>
            <a:xfrm rot="10800000">
              <a:off x="10399620" y="450222"/>
              <a:ext cx="185285" cy="60793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98B38D15-9800-C54B-86A4-C264D7B6FF6E}"/>
                </a:ext>
              </a:extLst>
            </p:cNvPr>
            <p:cNvSpPr txBox="1"/>
            <p:nvPr/>
          </p:nvSpPr>
          <p:spPr>
            <a:xfrm>
              <a:off x="9984895" y="546190"/>
              <a:ext cx="412711" cy="369332"/>
            </a:xfrm>
            <a:prstGeom prst="rect">
              <a:avLst/>
            </a:prstGeom>
            <a:solidFill>
              <a:schemeClr val="bg1"/>
            </a:solidFill>
            <a:ln w="25400">
              <a:solidFill>
                <a:schemeClr val="accent5"/>
              </a:solidFill>
            </a:ln>
          </p:spPr>
          <p:txBody>
            <a:bodyPr wrap="square" rtlCol="0">
              <a:spAutoFit/>
            </a:bodyPr>
            <a:lstStyle/>
            <a:p>
              <a:r>
                <a:rPr lang="en-US" dirty="0"/>
                <a:t>file footer</a:t>
              </a:r>
            </a:p>
          </p:txBody>
        </p:sp>
      </p:grpSp>
      <p:sp>
        <p:nvSpPr>
          <p:cNvPr id="3" name="Title 2">
            <a:extLst>
              <a:ext uri="{FF2B5EF4-FFF2-40B4-BE49-F238E27FC236}">
                <a16:creationId xmlns:a16="http://schemas.microsoft.com/office/drawing/2014/main" id="{06075FB1-E752-614C-A527-EFEED102363B}"/>
              </a:ext>
            </a:extLst>
          </p:cNvPr>
          <p:cNvSpPr>
            <a:spLocks noGrp="1"/>
          </p:cNvSpPr>
          <p:nvPr>
            <p:ph type="title"/>
          </p:nvPr>
        </p:nvSpPr>
        <p:spPr>
          <a:xfrm>
            <a:off x="189571" y="11104"/>
            <a:ext cx="11418850" cy="414929"/>
          </a:xfrm>
          <a:noFill/>
        </p:spPr>
        <p:txBody>
          <a:bodyPr/>
          <a:lstStyle/>
          <a:p>
            <a:r>
              <a:rPr lang="en-US" dirty="0" err="1"/>
              <a:t>main.S</a:t>
            </a:r>
            <a:r>
              <a:rPr lang="en-US" dirty="0"/>
              <a:t> Source File Showing a minimum stack frame</a:t>
            </a:r>
            <a:endParaRPr lang="en-US" u="sng" dirty="0">
              <a:solidFill>
                <a:srgbClr val="F37440"/>
              </a:solidFill>
            </a:endParaRPr>
          </a:p>
        </p:txBody>
      </p:sp>
      <p:sp>
        <p:nvSpPr>
          <p:cNvPr id="40" name="TextBox 39">
            <a:extLst>
              <a:ext uri="{FF2B5EF4-FFF2-40B4-BE49-F238E27FC236}">
                <a16:creationId xmlns:a16="http://schemas.microsoft.com/office/drawing/2014/main" id="{3394F333-EFD5-264B-8DA6-64C528D172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1" name="Group 40">
            <a:extLst>
              <a:ext uri="{FF2B5EF4-FFF2-40B4-BE49-F238E27FC236}">
                <a16:creationId xmlns:a16="http://schemas.microsoft.com/office/drawing/2014/main" id="{9FFBF1B2-A249-604B-B7C3-F4D46E6E161B}"/>
              </a:ext>
            </a:extLst>
          </p:cNvPr>
          <p:cNvGrpSpPr/>
          <p:nvPr/>
        </p:nvGrpSpPr>
        <p:grpSpPr>
          <a:xfrm>
            <a:off x="2076469" y="531406"/>
            <a:ext cx="1738561" cy="907107"/>
            <a:chOff x="9928273" y="404454"/>
            <a:chExt cx="623465" cy="907107"/>
          </a:xfrm>
        </p:grpSpPr>
        <p:sp>
          <p:nvSpPr>
            <p:cNvPr id="42" name="Right Brace 41">
              <a:extLst>
                <a:ext uri="{FF2B5EF4-FFF2-40B4-BE49-F238E27FC236}">
                  <a16:creationId xmlns:a16="http://schemas.microsoft.com/office/drawing/2014/main" id="{CF3C6933-99A3-5C42-BC92-11E78835EA7A}"/>
                </a:ext>
              </a:extLst>
            </p:cNvPr>
            <p:cNvSpPr/>
            <p:nvPr/>
          </p:nvSpPr>
          <p:spPr>
            <a:xfrm rot="10800000">
              <a:off x="10390521" y="404454"/>
              <a:ext cx="161217" cy="90710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2AC599F-5E37-7D49-AE1E-A793B727BD84}"/>
                </a:ext>
              </a:extLst>
            </p:cNvPr>
            <p:cNvSpPr txBox="1"/>
            <p:nvPr/>
          </p:nvSpPr>
          <p:spPr>
            <a:xfrm>
              <a:off x="9928273" y="546190"/>
              <a:ext cx="469333" cy="369332"/>
            </a:xfrm>
            <a:prstGeom prst="rect">
              <a:avLst/>
            </a:prstGeom>
            <a:solidFill>
              <a:schemeClr val="bg1"/>
            </a:solidFill>
            <a:ln w="25400">
              <a:solidFill>
                <a:schemeClr val="accent5"/>
              </a:solidFill>
            </a:ln>
          </p:spPr>
          <p:txBody>
            <a:bodyPr wrap="square" rtlCol="0">
              <a:spAutoFit/>
            </a:bodyPr>
            <a:lstStyle/>
            <a:p>
              <a:r>
                <a:rPr lang="en-US" dirty="0"/>
                <a:t>file header</a:t>
              </a:r>
            </a:p>
          </p:txBody>
        </p:sp>
      </p:grpSp>
      <p:grpSp>
        <p:nvGrpSpPr>
          <p:cNvPr id="29" name="Group 28">
            <a:extLst>
              <a:ext uri="{FF2B5EF4-FFF2-40B4-BE49-F238E27FC236}">
                <a16:creationId xmlns:a16="http://schemas.microsoft.com/office/drawing/2014/main" id="{7B1DE593-AD06-2545-BD58-559391DD5FF5}"/>
              </a:ext>
            </a:extLst>
          </p:cNvPr>
          <p:cNvGrpSpPr/>
          <p:nvPr/>
        </p:nvGrpSpPr>
        <p:grpSpPr>
          <a:xfrm>
            <a:off x="6352105" y="3632354"/>
            <a:ext cx="2282345" cy="1200329"/>
            <a:chOff x="9553133" y="269191"/>
            <a:chExt cx="818471" cy="1200329"/>
          </a:xfrm>
        </p:grpSpPr>
        <p:sp>
          <p:nvSpPr>
            <p:cNvPr id="30" name="Right Brace 29">
              <a:extLst>
                <a:ext uri="{FF2B5EF4-FFF2-40B4-BE49-F238E27FC236}">
                  <a16:creationId xmlns:a16="http://schemas.microsoft.com/office/drawing/2014/main" id="{F8627971-B2F8-AE41-9868-DED252CCDBCC}"/>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21BEA863-15A2-8941-8B79-ADE1EA0EB3C9}"/>
                </a:ext>
              </a:extLst>
            </p:cNvPr>
            <p:cNvSpPr txBox="1"/>
            <p:nvPr/>
          </p:nvSpPr>
          <p:spPr>
            <a:xfrm>
              <a:off x="9760593" y="269191"/>
              <a:ext cx="611011" cy="1200329"/>
            </a:xfrm>
            <a:prstGeom prst="rect">
              <a:avLst/>
            </a:prstGeom>
            <a:solidFill>
              <a:schemeClr val="bg1"/>
            </a:solidFill>
            <a:ln w="25400">
              <a:solidFill>
                <a:schemeClr val="accent5"/>
              </a:solidFill>
            </a:ln>
          </p:spPr>
          <p:txBody>
            <a:bodyPr wrap="square" rtlCol="0">
              <a:spAutoFit/>
            </a:bodyPr>
            <a:lstStyle/>
            <a:p>
              <a:r>
                <a:rPr lang="en-US" dirty="0"/>
                <a:t>4 is for minimum stack frame this will vary</a:t>
              </a:r>
            </a:p>
          </p:txBody>
        </p:sp>
      </p:grpSp>
    </p:spTree>
    <p:extLst>
      <p:ext uri="{BB962C8B-B14F-4D97-AF65-F5344CB8AC3E}">
        <p14:creationId xmlns:p14="http://schemas.microsoft.com/office/powerpoint/2010/main" val="26034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325560" y="573581"/>
            <a:ext cx="7798758" cy="2899228"/>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rgbClr val="7030A0"/>
                </a:solidFill>
                <a:latin typeface="Consolas" panose="020B0609020204030204" pitchFamily="49" charset="0"/>
                <a:cs typeface="Consolas" panose="020B0609020204030204" pitchFamily="49" charset="0"/>
              </a:rPr>
              <a:t>push {</a:t>
            </a:r>
            <a:r>
              <a:rPr lang="en-US" sz="1800" dirty="0" err="1">
                <a:solidFill>
                  <a:srgbClr val="7030A0"/>
                </a:solidFill>
                <a:latin typeface="Consolas" panose="020B0609020204030204" pitchFamily="49" charset="0"/>
                <a:cs typeface="Consolas" panose="020B0609020204030204" pitchFamily="49" charset="0"/>
              </a:rPr>
              <a:t>fp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lr</a:t>
            </a:r>
            <a:r>
              <a:rPr lang="en-US" sz="1800" dirty="0">
                <a:solidFill>
                  <a:srgbClr val="7030A0"/>
                </a:solidFill>
                <a:latin typeface="Consolas" panose="020B0609020204030204" pitchFamily="49" charset="0"/>
                <a:cs typeface="Consolas" panose="020B0609020204030204" pitchFamily="49" charset="0"/>
              </a:rPr>
              <a:t>}</a:t>
            </a:r>
          </a:p>
          <a:p>
            <a:pPr>
              <a:lnSpc>
                <a:spcPct val="100000"/>
              </a:lnSpc>
            </a:pPr>
            <a:r>
              <a:rPr lang="en-US" sz="1800" dirty="0">
                <a:solidFill>
                  <a:schemeClr val="accent1"/>
                </a:solidFill>
                <a:cs typeface="Calibri" panose="020F0502020204030204" pitchFamily="34" charset="0"/>
              </a:rPr>
              <a:t>The top two entries in a stack frame are always (1) saved </a:t>
            </a:r>
            <a:r>
              <a:rPr lang="en-US" sz="1800" dirty="0" err="1">
                <a:solidFill>
                  <a:schemeClr val="accent1"/>
                </a:solidFill>
                <a:cs typeface="Calibri" panose="020F0502020204030204" pitchFamily="34" charset="0"/>
              </a:rPr>
              <a:t>lr</a:t>
            </a:r>
            <a:r>
              <a:rPr lang="en-US" sz="1800" dirty="0">
                <a:solidFill>
                  <a:schemeClr val="accent1"/>
                </a:solidFill>
                <a:cs typeface="Calibri" panose="020F0502020204030204" pitchFamily="34" charset="0"/>
              </a:rPr>
              <a:t>, (2) saved </a:t>
            </a:r>
            <a:r>
              <a:rPr lang="en-US" sz="1800" dirty="0" err="1">
                <a:solidFill>
                  <a:schemeClr val="accent1"/>
                </a:solidFill>
                <a:cs typeface="Calibri" panose="020F0502020204030204" pitchFamily="34" charset="0"/>
              </a:rPr>
              <a:t>fp</a:t>
            </a:r>
            <a:endParaRPr lang="en-US" sz="1800" dirty="0">
              <a:solidFill>
                <a:schemeClr val="accent1"/>
              </a:solidFill>
              <a:cs typeface="Calibri" panose="020F0502020204030204" pitchFamily="34" charset="0"/>
            </a:endParaRP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522606" y="3680989"/>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137933" y="3910167"/>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751584" y="6353073"/>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953645" y="4076207"/>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561742" y="4189918"/>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729808" y="374536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4058968" y="4784454"/>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7563487" y="5719375"/>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7555068" y="4843891"/>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550524" y="490772"/>
            <a:ext cx="3550180" cy="2431631"/>
            <a:chOff x="5098721" y="636336"/>
            <a:chExt cx="3550180" cy="243163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636336"/>
              <a:ext cx="1495140" cy="1477328"/>
            </a:xfrm>
            <a:prstGeom prst="rect">
              <a:avLst/>
            </a:prstGeom>
            <a:noFill/>
          </p:spPr>
          <p:txBody>
            <a:bodyPr wrap="square" rtlCol="0">
              <a:spAutoFit/>
            </a:bodyPr>
            <a:lstStyle/>
            <a:p>
              <a:r>
                <a:rPr lang="en-US" dirty="0"/>
                <a:t>high address</a:t>
              </a:r>
            </a:p>
            <a:p>
              <a:endParaRPr lang="en-US" dirty="0"/>
            </a:p>
            <a:p>
              <a:endParaRPr lang="en-US" dirty="0"/>
            </a:p>
            <a:p>
              <a:endParaRPr lang="en-US" dirty="0"/>
            </a:p>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098721" y="1095336"/>
              <a:ext cx="3550180" cy="1972631"/>
              <a:chOff x="5098721" y="1095336"/>
              <a:chExt cx="3550180" cy="197263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098721" y="214463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8826506" y="3601990"/>
            <a:ext cx="2692429" cy="923330"/>
            <a:chOff x="3488149" y="5809654"/>
            <a:chExt cx="2692429"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49" y="5809654"/>
              <a:ext cx="2692429"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8768974" y="4840262"/>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 name="Group 6">
            <a:extLst>
              <a:ext uri="{FF2B5EF4-FFF2-40B4-BE49-F238E27FC236}">
                <a16:creationId xmlns:a16="http://schemas.microsoft.com/office/drawing/2014/main" id="{BCEEA7FD-0AE7-23F4-01BD-667EB81627BA}"/>
              </a:ext>
            </a:extLst>
          </p:cNvPr>
          <p:cNvGrpSpPr/>
          <p:nvPr/>
        </p:nvGrpSpPr>
        <p:grpSpPr>
          <a:xfrm>
            <a:off x="6179109" y="5430526"/>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7579690" y="6270252"/>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00707" y="807348"/>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22478" y="993880"/>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 add space for locals</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145619" y="3184391"/>
            <a:ext cx="3082241" cy="959998"/>
            <a:chOff x="9504017" y="5108580"/>
            <a:chExt cx="3082241" cy="959998"/>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04017" y="5172123"/>
              <a:ext cx="273697" cy="89645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777714" y="5520679"/>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F0EF416-9F2D-FD90-5AF4-6AC755603E4A}"/>
              </a:ext>
            </a:extLst>
          </p:cNvPr>
          <p:cNvSpPr txBox="1">
            <a:spLocks/>
          </p:cNvSpPr>
          <p:nvPr/>
        </p:nvSpPr>
        <p:spPr>
          <a:xfrm>
            <a:off x="176353" y="524161"/>
            <a:ext cx="4353817" cy="6090349"/>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Each function has only </a:t>
            </a:r>
            <a:r>
              <a:rPr lang="en-US" sz="1800" dirty="0">
                <a:solidFill>
                  <a:schemeClr val="accent1"/>
                </a:solidFill>
              </a:rPr>
              <a:t>one Prologue at the top of the function bod</a:t>
            </a:r>
            <a:r>
              <a:rPr lang="en-US" sz="1800" dirty="0">
                <a:solidFill>
                  <a:schemeClr val="tx1"/>
                </a:solidFill>
              </a:rPr>
              <a:t>y </a:t>
            </a:r>
            <a:r>
              <a:rPr lang="en-US" sz="1800" dirty="0">
                <a:solidFill>
                  <a:srgbClr val="7030A0"/>
                </a:solidFill>
              </a:rPr>
              <a:t>and only one Epilogue at the bottom of the function body</a:t>
            </a:r>
          </a:p>
          <a:p>
            <a:r>
              <a:rPr lang="en-US" sz="1800" dirty="0">
                <a:solidFill>
                  <a:srgbClr val="00B0F0"/>
                </a:solidFill>
              </a:rPr>
              <a:t>When you want to exit the function</a:t>
            </a:r>
            <a:r>
              <a:rPr lang="en-US" sz="1800" dirty="0">
                <a:solidFill>
                  <a:srgbClr val="7030A0"/>
                </a:solidFill>
              </a:rPr>
              <a:t>, set the return value in r0, and then branch (or fall through) to the epilogue</a:t>
            </a:r>
          </a:p>
          <a:p>
            <a:r>
              <a:rPr lang="en-US" sz="1800" dirty="0">
                <a:solidFill>
                  <a:srgbClr val="C00000"/>
                </a:solidFill>
              </a:rPr>
              <a:t>Function entry </a:t>
            </a:r>
            <a:r>
              <a:rPr lang="en-US" sz="1800" dirty="0"/>
              <a:t>(</a:t>
            </a:r>
            <a:r>
              <a:rPr lang="en-US" sz="1800" dirty="0">
                <a:solidFill>
                  <a:srgbClr val="FF0000"/>
                </a:solidFill>
              </a:rPr>
              <a:t>Function </a:t>
            </a:r>
            <a:r>
              <a:rPr lang="en-US" sz="1800" b="1" dirty="0">
                <a:solidFill>
                  <a:srgbClr val="FF0000"/>
                </a:solidFill>
              </a:rPr>
              <a:t>Prologue</a:t>
            </a:r>
            <a:r>
              <a:rPr lang="en-US" sz="1800" dirty="0"/>
              <a:t>): </a:t>
            </a:r>
          </a:p>
          <a:p>
            <a:pPr marL="800100" lvl="1" indent="-457200">
              <a:buFont typeface="+mj-lt"/>
              <a:buAutoNum type="arabicPeriod"/>
            </a:pPr>
            <a:r>
              <a:rPr lang="en-US" sz="1800" dirty="0"/>
              <a:t>save preserved registers</a:t>
            </a:r>
          </a:p>
          <a:p>
            <a:pPr marL="800100" lvl="1" indent="-457200">
              <a:buFont typeface="+mj-lt"/>
              <a:buAutoNum type="arabicPeriod"/>
            </a:pPr>
            <a:r>
              <a:rPr lang="en-US" sz="1800" dirty="0"/>
              <a:t>set the </a:t>
            </a:r>
            <a:r>
              <a:rPr lang="en-US" sz="1800" dirty="0" err="1"/>
              <a:t>fp</a:t>
            </a:r>
            <a:r>
              <a:rPr lang="en-US" sz="1800" dirty="0"/>
              <a:t> to point at saved </a:t>
            </a:r>
            <a:r>
              <a:rPr lang="en-US" sz="1800" dirty="0" err="1"/>
              <a:t>lr</a:t>
            </a:r>
            <a:endParaRPr lang="en-US" sz="1800" dirty="0"/>
          </a:p>
          <a:p>
            <a:pPr marL="800100" lvl="1" indent="-457200">
              <a:buFont typeface="+mj-lt"/>
              <a:buAutoNum type="arabicPeriod"/>
            </a:pPr>
            <a:r>
              <a:rPr lang="en-US" sz="1800" dirty="0"/>
              <a:t>allocate space for locals</a:t>
            </a:r>
          </a:p>
          <a:p>
            <a:pPr marL="342900" lvl="1" indent="0">
              <a:buFont typeface="Arial" panose="020B0604020202020204" pitchFamily="34" charset="0"/>
              <a:buNone/>
            </a:pPr>
            <a:r>
              <a:rPr lang="en-US" sz="1800" dirty="0">
                <a:solidFill>
                  <a:srgbClr val="0070C0"/>
                </a:solidFill>
              </a:rPr>
              <a:t>	(subtracts from </a:t>
            </a:r>
            <a:r>
              <a:rPr lang="en-US" sz="1800" dirty="0" err="1">
                <a:solidFill>
                  <a:srgbClr val="0070C0"/>
                </a:solidFill>
              </a:rPr>
              <a:t>sp</a:t>
            </a:r>
            <a:r>
              <a:rPr lang="en-US" sz="1800" dirty="0"/>
              <a:t>)</a:t>
            </a:r>
          </a:p>
          <a:p>
            <a:r>
              <a:rPr lang="en-US" sz="1800" dirty="0">
                <a:solidFill>
                  <a:srgbClr val="2C895B"/>
                </a:solidFill>
              </a:rPr>
              <a:t>Function return </a:t>
            </a:r>
            <a:r>
              <a:rPr lang="en-US" sz="1800" dirty="0"/>
              <a:t>(</a:t>
            </a:r>
            <a:r>
              <a:rPr lang="en-US" sz="1800" dirty="0">
                <a:solidFill>
                  <a:srgbClr val="2C895B"/>
                </a:solidFill>
              </a:rPr>
              <a:t>Function </a:t>
            </a:r>
            <a:r>
              <a:rPr lang="en-US" sz="1800" b="1" dirty="0">
                <a:solidFill>
                  <a:srgbClr val="2C895B"/>
                </a:solidFill>
              </a:rPr>
              <a:t>Epilogue</a:t>
            </a:r>
            <a:r>
              <a:rPr lang="en-US" sz="1800" dirty="0"/>
              <a:t>): </a:t>
            </a:r>
          </a:p>
          <a:p>
            <a:pPr marL="800100" lvl="1" indent="-457200">
              <a:buFont typeface="+mj-lt"/>
              <a:buAutoNum type="arabicPeriod"/>
            </a:pPr>
            <a:r>
              <a:rPr lang="en-US" sz="1800" dirty="0"/>
              <a:t>deallocate space for locals (</a:t>
            </a:r>
            <a:r>
              <a:rPr lang="en-US" sz="1800" dirty="0">
                <a:solidFill>
                  <a:srgbClr val="0070C0"/>
                </a:solidFill>
              </a:rPr>
              <a:t>adds to </a:t>
            </a:r>
            <a:r>
              <a:rPr lang="en-US" sz="1800" dirty="0" err="1">
                <a:solidFill>
                  <a:srgbClr val="0070C0"/>
                </a:solidFill>
              </a:rPr>
              <a:t>sp</a:t>
            </a:r>
            <a:r>
              <a:rPr lang="en-US" sz="1800" dirty="0"/>
              <a:t>) </a:t>
            </a:r>
          </a:p>
          <a:p>
            <a:pPr marL="800100" lvl="1" indent="-457200">
              <a:buFont typeface="+mj-lt"/>
              <a:buAutoNum type="arabicPeriod"/>
            </a:pPr>
            <a:r>
              <a:rPr lang="en-US" sz="1800" dirty="0"/>
              <a:t>restores preserved registers</a:t>
            </a:r>
          </a:p>
          <a:p>
            <a:pPr marL="800100" lvl="1" indent="-457200">
              <a:buFont typeface="+mj-lt"/>
              <a:buAutoNum type="arabicPeriod"/>
            </a:pPr>
            <a:r>
              <a:rPr lang="en-US" sz="1800" dirty="0"/>
              <a:t>return to caller</a:t>
            </a:r>
          </a:p>
        </p:txBody>
      </p: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70661</TotalTime>
  <Words>10094</Words>
  <Application>Microsoft Macintosh PowerPoint</Application>
  <PresentationFormat>Widescreen</PresentationFormat>
  <Paragraphs>1928</Paragraphs>
  <Slides>49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and Epilogue: Minimum Stack Frame</vt:lpstr>
      <vt:lpstr>Function Prologue: Allocating the Stack Frame</vt:lpstr>
      <vt:lpstr>Function Epilogue: Deallocating the Stack Frame</vt:lpstr>
      <vt:lpstr>Review Return Value and Passing Parameters to Functions (Four parameters or less)</vt:lpstr>
      <vt:lpstr>Accessing argv from Assembly (stderr version)</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using distance offsets</vt:lpstr>
      <vt:lpstr>Step 4 Initialize the Local Variables</vt:lpstr>
      <vt:lpstr>C Stream Functions Array/block read/write</vt:lpstr>
      <vt:lpstr>PowerPoint Presentation</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lpstr>main.S Source File Showing a minimum stack frame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3021</cp:revision>
  <cp:lastPrinted>2022-11-28T20:30:36Z</cp:lastPrinted>
  <dcterms:created xsi:type="dcterms:W3CDTF">2018-10-05T16:35:28Z</dcterms:created>
  <dcterms:modified xsi:type="dcterms:W3CDTF">2022-12-02T16:00:44Z</dcterms:modified>
  <cp:category/>
</cp:coreProperties>
</file>