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29"/>
  </p:notesMasterIdLst>
  <p:handoutMasterIdLst>
    <p:handoutMasterId r:id="rId30"/>
  </p:handoutMasterIdLst>
  <p:sldIdLst>
    <p:sldId id="3013" r:id="rId2"/>
    <p:sldId id="2125" r:id="rId3"/>
    <p:sldId id="2559" r:id="rId4"/>
    <p:sldId id="2472" r:id="rId5"/>
    <p:sldId id="3030" r:id="rId6"/>
    <p:sldId id="3035" r:id="rId7"/>
    <p:sldId id="3038" r:id="rId8"/>
    <p:sldId id="3039" r:id="rId9"/>
    <p:sldId id="3042" r:id="rId10"/>
    <p:sldId id="3043" r:id="rId11"/>
    <p:sldId id="3052" r:id="rId12"/>
    <p:sldId id="2863" r:id="rId13"/>
    <p:sldId id="3027" r:id="rId14"/>
    <p:sldId id="2824" r:id="rId15"/>
    <p:sldId id="2990" r:id="rId16"/>
    <p:sldId id="3053" r:id="rId17"/>
    <p:sldId id="3051" r:id="rId18"/>
    <p:sldId id="2547" r:id="rId19"/>
    <p:sldId id="3054" r:id="rId20"/>
    <p:sldId id="3049" r:id="rId21"/>
    <p:sldId id="3044" r:id="rId22"/>
    <p:sldId id="3046" r:id="rId23"/>
    <p:sldId id="3047" r:id="rId24"/>
    <p:sldId id="3045" r:id="rId25"/>
    <p:sldId id="3048" r:id="rId26"/>
    <p:sldId id="3040" r:id="rId27"/>
    <p:sldId id="305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40"/>
    <a:srgbClr val="F3753F"/>
    <a:srgbClr val="2C895B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/>
    <p:restoredTop sz="96226"/>
  </p:normalViewPr>
  <p:slideViewPr>
    <p:cSldViewPr snapToGrid="0" snapToObjects="1">
      <p:cViewPr varScale="1">
        <p:scale>
          <a:sx n="162" d="100"/>
          <a:sy n="162" d="100"/>
        </p:scale>
        <p:origin x="592" y="192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11/28/22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11/28/22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97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7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7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1.00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3832850" y="1427672"/>
            <a:ext cx="4135559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PA9 – Part 1 writing </a:t>
            </a:r>
            <a:r>
              <a:rPr lang="en-US" sz="2400" dirty="0" err="1">
                <a:solidFill>
                  <a:schemeClr val="bg1"/>
                </a:solidFill>
              </a:rPr>
              <a:t>rdbuf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1.00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3832850" y="1427672"/>
            <a:ext cx="4660701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PA9 – Part 3 main() stack frame</a:t>
            </a:r>
          </a:p>
        </p:txBody>
      </p:sp>
    </p:spTree>
    <p:extLst>
      <p:ext uri="{BB962C8B-B14F-4D97-AF65-F5344CB8AC3E}">
        <p14:creationId xmlns:p14="http://schemas.microsoft.com/office/powerpoint/2010/main" val="320683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9C64-D4F5-625D-FEEF-778061CA6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19" y="80182"/>
            <a:ext cx="10515600" cy="715294"/>
          </a:xfrm>
        </p:spPr>
        <p:txBody>
          <a:bodyPr/>
          <a:lstStyle/>
          <a:p>
            <a:r>
              <a:rPr lang="en-US" dirty="0" err="1"/>
              <a:t>Cmain.c</a:t>
            </a:r>
            <a:r>
              <a:rPr lang="en-US" dirty="0"/>
              <a:t> extract….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9E3E3-E85E-25CE-E878-B22E7992ED36}"/>
              </a:ext>
            </a:extLst>
          </p:cNvPr>
          <p:cNvSpPr txBox="1"/>
          <p:nvPr/>
        </p:nvSpPr>
        <p:spPr>
          <a:xfrm>
            <a:off x="1844389" y="795476"/>
            <a:ext cx="7595349" cy="4616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char **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/*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* do not change the definition order of these local variables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*/</a:t>
            </a:r>
          </a:p>
          <a:p>
            <a:r>
              <a:rPr lang="en-US" sz="14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    FILE *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fpbook</a:t>
            </a:r>
            <a:r>
              <a:rPr lang="en-US" sz="14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    char 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iobuf</a:t>
            </a:r>
            <a:r>
              <a:rPr lang="en-US" sz="14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[BUFSZ];</a:t>
            </a:r>
          </a:p>
          <a:p>
            <a:r>
              <a:rPr lang="en-US" sz="14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    int mode;</a:t>
            </a:r>
          </a:p>
          <a:p>
            <a:r>
              <a:rPr lang="en-US" sz="14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    char 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bookbuf</a:t>
            </a:r>
            <a:r>
              <a:rPr lang="en-US" sz="14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[BUFSZ];</a:t>
            </a:r>
          </a:p>
          <a:p>
            <a:r>
              <a:rPr lang="en-US" sz="14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    char *argv0;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/* do not put on stack, use a register for this */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rest of code not shown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/*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* read the input and book file until EOF on the input file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* Either encrypt or decrypt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* then write it out.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*/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while ((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rdbuf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(stdin,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fpbook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BUFSZ,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iobuf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bookbuf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 &gt; 0) {</a:t>
            </a:r>
          </a:p>
        </p:txBody>
      </p:sp>
    </p:spTree>
    <p:extLst>
      <p:ext uri="{BB962C8B-B14F-4D97-AF65-F5344CB8AC3E}">
        <p14:creationId xmlns:p14="http://schemas.microsoft.com/office/powerpoint/2010/main" val="289961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515" y="888448"/>
            <a:ext cx="8766165" cy="540424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rgbClr val="2C895B"/>
                </a:solidFill>
              </a:rPr>
              <a:t>Space </a:t>
            </a:r>
            <a:r>
              <a:rPr lang="en-US" sz="2200" dirty="0">
                <a:solidFill>
                  <a:srgbClr val="FF0000"/>
                </a:solidFill>
              </a:rPr>
              <a:t>padding</a:t>
            </a:r>
            <a:r>
              <a:rPr lang="en-US" sz="2200" dirty="0">
                <a:solidFill>
                  <a:srgbClr val="2C895B"/>
                </a:solidFill>
              </a:rPr>
              <a:t> (0 or 4 bytes) </a:t>
            </a:r>
            <a:r>
              <a:rPr lang="en-US" sz="2200" dirty="0">
                <a:solidFill>
                  <a:srgbClr val="F3753F"/>
                </a:solidFill>
              </a:rPr>
              <a:t>when necessary</a:t>
            </a:r>
            <a:r>
              <a:rPr lang="en-US" sz="2200" dirty="0">
                <a:solidFill>
                  <a:srgbClr val="2C895B"/>
                </a:solidFill>
              </a:rPr>
              <a:t> is added at the </a:t>
            </a:r>
            <a:r>
              <a:rPr lang="en-US" sz="2200" dirty="0">
                <a:solidFill>
                  <a:srgbClr val="FF0000"/>
                </a:solidFill>
              </a:rPr>
              <a:t>high address end </a:t>
            </a:r>
            <a:r>
              <a:rPr lang="en-US" sz="2200" dirty="0">
                <a:solidFill>
                  <a:srgbClr val="2C895B"/>
                </a:solidFill>
              </a:rPr>
              <a:t>of a variables allocated space, based on the variable's alignment and the requirements of </a:t>
            </a:r>
            <a:r>
              <a:rPr lang="en-US" sz="2200" dirty="0">
                <a:solidFill>
                  <a:srgbClr val="F3753F"/>
                </a:solidFill>
              </a:rPr>
              <a:t>variable below it on the stack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rgbClr val="C00000"/>
                </a:solidFill>
              </a:rPr>
              <a:t>After all the variables have been allocated, </a:t>
            </a:r>
            <a:r>
              <a:rPr lang="en-US" sz="2200" dirty="0">
                <a:solidFill>
                  <a:srgbClr val="2C895B"/>
                </a:solidFill>
              </a:rPr>
              <a:t>add padding at stack frame bottom </a:t>
            </a:r>
            <a:r>
              <a:rPr lang="en-US" sz="2200" dirty="0">
                <a:solidFill>
                  <a:schemeClr val="tx2"/>
                </a:solidFill>
              </a:rPr>
              <a:t>(low memory) so the </a:t>
            </a:r>
            <a:r>
              <a:rPr lang="en-US" sz="2200" dirty="0">
                <a:solidFill>
                  <a:srgbClr val="C00000"/>
                </a:solidFill>
              </a:rPr>
              <a:t>total stack frame size </a:t>
            </a:r>
            <a:r>
              <a:rPr lang="en-US" sz="2200" dirty="0">
                <a:solidFill>
                  <a:schemeClr val="tx2"/>
                </a:solidFill>
              </a:rPr>
              <a:t>(including all saved registers) is a </a:t>
            </a:r>
            <a:r>
              <a:rPr lang="en-US" sz="2200" dirty="0">
                <a:solidFill>
                  <a:srgbClr val="0070C0"/>
                </a:solidFill>
              </a:rPr>
              <a:t>multiple of 8 </a:t>
            </a:r>
            <a:r>
              <a:rPr lang="en-US" sz="2200" dirty="0">
                <a:solidFill>
                  <a:schemeClr val="tx2"/>
                </a:solidFill>
              </a:rPr>
              <a:t>when the prologue is finished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DB7F56D-F9F9-7607-C377-56C8DF757E04}"/>
              </a:ext>
            </a:extLst>
          </p:cNvPr>
          <p:cNvGrpSpPr/>
          <p:nvPr/>
        </p:nvGrpSpPr>
        <p:grpSpPr>
          <a:xfrm>
            <a:off x="9501688" y="3992786"/>
            <a:ext cx="1554878" cy="1061171"/>
            <a:chOff x="5602097" y="1600973"/>
            <a:chExt cx="1554878" cy="106117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EBFD17C-3893-427E-287C-8AE892023DDB}"/>
                </a:ext>
              </a:extLst>
            </p:cNvPr>
            <p:cNvSpPr/>
            <p:nvPr/>
          </p:nvSpPr>
          <p:spPr>
            <a:xfrm>
              <a:off x="6894170" y="2328363"/>
              <a:ext cx="262805" cy="333781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2A9986C-2881-DFCF-5DF7-BA85E179E33E}"/>
                </a:ext>
              </a:extLst>
            </p:cNvPr>
            <p:cNvSpPr/>
            <p:nvPr/>
          </p:nvSpPr>
          <p:spPr>
            <a:xfrm>
              <a:off x="6497677" y="2323849"/>
              <a:ext cx="262805" cy="333781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DC6302B-B90C-4002-7C3B-16F7D1BD973B}"/>
                </a:ext>
              </a:extLst>
            </p:cNvPr>
            <p:cNvSpPr/>
            <p:nvPr/>
          </p:nvSpPr>
          <p:spPr>
            <a:xfrm>
              <a:off x="6068772" y="2323849"/>
              <a:ext cx="262805" cy="333781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7C422D0-D428-2814-78F7-C894D6B4517B}"/>
                </a:ext>
              </a:extLst>
            </p:cNvPr>
            <p:cNvSpPr/>
            <p:nvPr/>
          </p:nvSpPr>
          <p:spPr>
            <a:xfrm>
              <a:off x="5602097" y="2323849"/>
              <a:ext cx="262805" cy="333781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6913AFD-6AF6-F1AE-63A7-A8DDA861649F}"/>
                </a:ext>
              </a:extLst>
            </p:cNvPr>
            <p:cNvSpPr/>
            <p:nvPr/>
          </p:nvSpPr>
          <p:spPr>
            <a:xfrm>
              <a:off x="6894170" y="1600973"/>
              <a:ext cx="262805" cy="333781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C6A2A1C-BD94-01D4-B5B6-1403A64EE06D}"/>
              </a:ext>
            </a:extLst>
          </p:cNvPr>
          <p:cNvGrpSpPr/>
          <p:nvPr/>
        </p:nvGrpSpPr>
        <p:grpSpPr>
          <a:xfrm>
            <a:off x="9419530" y="3821185"/>
            <a:ext cx="2037885" cy="2116935"/>
            <a:chOff x="8844692" y="4530355"/>
            <a:chExt cx="2037885" cy="211693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6B60258-B427-312E-19DA-5815FB47A519}"/>
                </a:ext>
              </a:extLst>
            </p:cNvPr>
            <p:cNvSpPr/>
            <p:nvPr/>
          </p:nvSpPr>
          <p:spPr>
            <a:xfrm>
              <a:off x="8855099" y="6011186"/>
              <a:ext cx="1926869" cy="636104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54A0DC3-4D8E-04E0-0550-E8432BB41009}"/>
                </a:ext>
              </a:extLst>
            </p:cNvPr>
            <p:cNvSpPr/>
            <p:nvPr/>
          </p:nvSpPr>
          <p:spPr>
            <a:xfrm>
              <a:off x="8844692" y="4530355"/>
              <a:ext cx="2037885" cy="1470991"/>
            </a:xfrm>
            <a:prstGeom prst="rect">
              <a:avLst/>
            </a:prstGeom>
            <a:noFill/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EE54022-B3D5-4310-3E00-930D95E06875}"/>
                </a:ext>
              </a:extLst>
            </p:cNvPr>
            <p:cNvSpPr/>
            <p:nvPr/>
          </p:nvSpPr>
          <p:spPr>
            <a:xfrm>
              <a:off x="8855099" y="5309330"/>
              <a:ext cx="1926869" cy="636104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47542" y="3993338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E9A0BFA-17FE-6227-9991-65F7356FBCCE}"/>
              </a:ext>
            </a:extLst>
          </p:cNvPr>
          <p:cNvGrpSpPr/>
          <p:nvPr/>
        </p:nvGrpSpPr>
        <p:grpSpPr>
          <a:xfrm>
            <a:off x="9423744" y="2341341"/>
            <a:ext cx="2037885" cy="2132917"/>
            <a:chOff x="8854817" y="4514373"/>
            <a:chExt cx="2037885" cy="21329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80E1485-E358-3E92-739B-A00AE3F745D0}"/>
                </a:ext>
              </a:extLst>
            </p:cNvPr>
            <p:cNvSpPr/>
            <p:nvPr/>
          </p:nvSpPr>
          <p:spPr>
            <a:xfrm>
              <a:off x="8855099" y="6011186"/>
              <a:ext cx="1926869" cy="636104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597B270-F775-7BEB-3758-FD001EEF7D60}"/>
                </a:ext>
              </a:extLst>
            </p:cNvPr>
            <p:cNvSpPr/>
            <p:nvPr/>
          </p:nvSpPr>
          <p:spPr>
            <a:xfrm>
              <a:off x="8854817" y="4514373"/>
              <a:ext cx="2037885" cy="1470991"/>
            </a:xfrm>
            <a:prstGeom prst="rect">
              <a:avLst/>
            </a:prstGeom>
            <a:noFill/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CE01D43-C831-4E8E-BE66-97A676A59352}"/>
              </a:ext>
            </a:extLst>
          </p:cNvPr>
          <p:cNvGrpSpPr/>
          <p:nvPr/>
        </p:nvGrpSpPr>
        <p:grpSpPr>
          <a:xfrm>
            <a:off x="9433919" y="5278291"/>
            <a:ext cx="2037885" cy="1470991"/>
            <a:chOff x="8853170" y="5259442"/>
            <a:chExt cx="2037885" cy="1470991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146A355-B107-941B-95A7-25016B8F62DC}"/>
                </a:ext>
              </a:extLst>
            </p:cNvPr>
            <p:cNvSpPr/>
            <p:nvPr/>
          </p:nvSpPr>
          <p:spPr>
            <a:xfrm>
              <a:off x="8855099" y="6011186"/>
              <a:ext cx="1926869" cy="636104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17B022C-C1BA-4737-3997-93B36BCDADD6}"/>
                </a:ext>
              </a:extLst>
            </p:cNvPr>
            <p:cNvSpPr/>
            <p:nvPr/>
          </p:nvSpPr>
          <p:spPr>
            <a:xfrm>
              <a:off x="8853170" y="5259442"/>
              <a:ext cx="2037885" cy="1470991"/>
            </a:xfrm>
            <a:prstGeom prst="rect">
              <a:avLst/>
            </a:prstGeom>
            <a:noFill/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76854" y="5347896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4D892E-0854-DA3F-CDD7-5686DF891E0B}"/>
              </a:ext>
            </a:extLst>
          </p:cNvPr>
          <p:cNvSpPr txBox="1"/>
          <p:nvPr/>
        </p:nvSpPr>
        <p:spPr>
          <a:xfrm>
            <a:off x="9561141" y="6159995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 (as needed)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44571" y="3999480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77895" y="4001276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90386" y="2471793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71038" y="3235954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33534" y="3219596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24026" y="315625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10194022" y="18551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10231168" y="1325638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9341181" y="69251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9481030" y="132563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9456178" y="176188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10236991" y="597687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uiExpand="1" build="p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850446" cy="459137"/>
          </a:xfrm>
        </p:spPr>
        <p:txBody>
          <a:bodyPr/>
          <a:lstStyle/>
          <a:p>
            <a:r>
              <a:rPr lang="en-US" dirty="0"/>
              <a:t>Step 1: Stack Frame Design – Local Variables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85552A5-9929-70C5-6EF2-7B64ABC78801}"/>
              </a:ext>
            </a:extLst>
          </p:cNvPr>
          <p:cNvSpPr/>
          <p:nvPr/>
        </p:nvSpPr>
        <p:spPr bwMode="auto">
          <a:xfrm>
            <a:off x="2032587" y="1013586"/>
            <a:ext cx="4127930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x = 0;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short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str[] ="ABCDE";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&amp;array[0];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19F2424-18B5-A566-5E85-A45CBEB2C4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692027"/>
              </p:ext>
            </p:extLst>
          </p:nvPr>
        </p:nvGraphicFramePr>
        <p:xfrm>
          <a:off x="383824" y="3170379"/>
          <a:ext cx="7891842" cy="357186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77644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54611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035612">
                  <a:extLst>
                    <a:ext uri="{9D8B030D-6E8A-4147-A177-3AD203B41FA5}">
                      <a16:colId xmlns:a16="http://schemas.microsoft.com/office/drawing/2014/main" val="1680578828"/>
                    </a:ext>
                  </a:extLst>
                </a:gridCol>
                <a:gridCol w="1654727">
                  <a:extLst>
                    <a:ext uri="{9D8B030D-6E8A-4147-A177-3AD203B41FA5}">
                      <a16:colId xmlns:a16="http://schemas.microsoft.com/office/drawing/2014/main" val="1970105616"/>
                    </a:ext>
                  </a:extLst>
                </a:gridCol>
                <a:gridCol w="878949">
                  <a:extLst>
                    <a:ext uri="{9D8B030D-6E8A-4147-A177-3AD203B41FA5}">
                      <a16:colId xmlns:a16="http://schemas.microsoft.com/office/drawing/2014/main" val="16569953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Alignment pad to next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a[]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2*2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str[]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"ABCDE"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91555891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8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&amp;array[0]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061216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PAD Added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213292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FRMADD (locals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etc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959882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Saved Register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 *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456988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Total Frame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20076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E154848-6296-1725-D0AC-F50D22BAD5D9}"/>
              </a:ext>
            </a:extLst>
          </p:cNvPr>
          <p:cNvSpPr txBox="1"/>
          <p:nvPr/>
        </p:nvSpPr>
        <p:spPr>
          <a:xfrm>
            <a:off x="91655" y="523676"/>
            <a:ext cx="804579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this example we are allocating in order of variable definition, </a:t>
            </a:r>
            <a:r>
              <a:rPr lang="en-US" b="1" dirty="0">
                <a:solidFill>
                  <a:srgbClr val="FF0000"/>
                </a:solidFill>
              </a:rPr>
              <a:t>no reordering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DFCF2F8-3E2B-25EF-E5DF-88D54B2D08D8}"/>
              </a:ext>
            </a:extLst>
          </p:cNvPr>
          <p:cNvGrpSpPr/>
          <p:nvPr/>
        </p:nvGrpSpPr>
        <p:grpSpPr>
          <a:xfrm>
            <a:off x="9466933" y="3837799"/>
            <a:ext cx="2037885" cy="2116935"/>
            <a:chOff x="8844692" y="4530355"/>
            <a:chExt cx="2037885" cy="2116935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46E8D30-C96F-BA68-1F16-64F03873D10D}"/>
                </a:ext>
              </a:extLst>
            </p:cNvPr>
            <p:cNvSpPr/>
            <p:nvPr/>
          </p:nvSpPr>
          <p:spPr>
            <a:xfrm>
              <a:off x="8855099" y="6011186"/>
              <a:ext cx="1926869" cy="636104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037E0DB-6F2F-EAD7-9C43-5C2BDC07EA14}"/>
                </a:ext>
              </a:extLst>
            </p:cNvPr>
            <p:cNvSpPr/>
            <p:nvPr/>
          </p:nvSpPr>
          <p:spPr>
            <a:xfrm>
              <a:off x="8844692" y="4530355"/>
              <a:ext cx="2037885" cy="1470991"/>
            </a:xfrm>
            <a:prstGeom prst="rect">
              <a:avLst/>
            </a:prstGeom>
            <a:noFill/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8B9D8E7-6733-EA64-FC9E-9E4A0D2952FE}"/>
                </a:ext>
              </a:extLst>
            </p:cNvPr>
            <p:cNvSpPr/>
            <p:nvPr/>
          </p:nvSpPr>
          <p:spPr>
            <a:xfrm>
              <a:off x="8855099" y="5309330"/>
              <a:ext cx="1926869" cy="636104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4A1BCEF-4683-26C1-2FDF-D8490F13F3B7}"/>
              </a:ext>
            </a:extLst>
          </p:cNvPr>
          <p:cNvGrpSpPr/>
          <p:nvPr/>
        </p:nvGrpSpPr>
        <p:grpSpPr>
          <a:xfrm>
            <a:off x="9680327" y="4021056"/>
            <a:ext cx="1554878" cy="1061171"/>
            <a:chOff x="11967999" y="4049526"/>
            <a:chExt cx="1554878" cy="1061171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89FEA7D-62FC-0DF5-34F0-C4736E293054}"/>
                </a:ext>
              </a:extLst>
            </p:cNvPr>
            <p:cNvGrpSpPr/>
            <p:nvPr/>
          </p:nvGrpSpPr>
          <p:grpSpPr>
            <a:xfrm>
              <a:off x="11967999" y="4049526"/>
              <a:ext cx="1554878" cy="1061171"/>
              <a:chOff x="5602097" y="1600973"/>
              <a:chExt cx="1554878" cy="1061171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1727CBD-6FC6-7B54-001F-9505CC200D05}"/>
                  </a:ext>
                </a:extLst>
              </p:cNvPr>
              <p:cNvSpPr/>
              <p:nvPr/>
            </p:nvSpPr>
            <p:spPr>
              <a:xfrm>
                <a:off x="6894170" y="2328363"/>
                <a:ext cx="262805" cy="333781"/>
              </a:xfrm>
              <a:prstGeom prst="rect">
                <a:avLst/>
              </a:prstGeom>
              <a:solidFill>
                <a:srgbClr val="00B05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EA0E8EA-A32B-1370-D2AF-4B6A25824A83}"/>
                  </a:ext>
                </a:extLst>
              </p:cNvPr>
              <p:cNvSpPr/>
              <p:nvPr/>
            </p:nvSpPr>
            <p:spPr>
              <a:xfrm>
                <a:off x="6497677" y="2323849"/>
                <a:ext cx="262805" cy="333781"/>
              </a:xfrm>
              <a:prstGeom prst="rect">
                <a:avLst/>
              </a:prstGeom>
              <a:solidFill>
                <a:srgbClr val="00B05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B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A1FA97DD-AD20-82D8-8944-AE7A4BD9CC54}"/>
                  </a:ext>
                </a:extLst>
              </p:cNvPr>
              <p:cNvSpPr/>
              <p:nvPr/>
            </p:nvSpPr>
            <p:spPr>
              <a:xfrm>
                <a:off x="6068772" y="2323849"/>
                <a:ext cx="262805" cy="333781"/>
              </a:xfrm>
              <a:prstGeom prst="rect">
                <a:avLst/>
              </a:prstGeom>
              <a:solidFill>
                <a:srgbClr val="00B05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7555A7D-D5E1-EBB7-8A2E-72A41AA91B05}"/>
                  </a:ext>
                </a:extLst>
              </p:cNvPr>
              <p:cNvSpPr/>
              <p:nvPr/>
            </p:nvSpPr>
            <p:spPr>
              <a:xfrm>
                <a:off x="5602097" y="2323849"/>
                <a:ext cx="262805" cy="333781"/>
              </a:xfrm>
              <a:prstGeom prst="rect">
                <a:avLst/>
              </a:prstGeom>
              <a:solidFill>
                <a:srgbClr val="00B05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D4064757-1623-A402-FC3A-0EEEA3931EEB}"/>
                  </a:ext>
                </a:extLst>
              </p:cNvPr>
              <p:cNvSpPr/>
              <p:nvPr/>
            </p:nvSpPr>
            <p:spPr>
              <a:xfrm>
                <a:off x="6894170" y="1600973"/>
                <a:ext cx="262805" cy="333781"/>
              </a:xfrm>
              <a:prstGeom prst="rect">
                <a:avLst/>
              </a:prstGeom>
              <a:solidFill>
                <a:srgbClr val="00B05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E</a:t>
                </a:r>
              </a:p>
            </p:txBody>
          </p:sp>
        </p:grp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5C04AA8-EA8E-9912-49AC-3E5A047C3396}"/>
                </a:ext>
              </a:extLst>
            </p:cNvPr>
            <p:cNvSpPr/>
            <p:nvPr/>
          </p:nvSpPr>
          <p:spPr>
            <a:xfrm>
              <a:off x="12900984" y="4049526"/>
              <a:ext cx="262805" cy="333781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953E0F6-728B-B5B4-160E-D5FDF3918C46}"/>
              </a:ext>
            </a:extLst>
          </p:cNvPr>
          <p:cNvSpPr/>
          <p:nvPr/>
        </p:nvSpPr>
        <p:spPr>
          <a:xfrm>
            <a:off x="9484681" y="389452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F1AAB9A-7014-CF95-1675-7F7385BEA625}"/>
              </a:ext>
            </a:extLst>
          </p:cNvPr>
          <p:cNvSpPr/>
          <p:nvPr/>
        </p:nvSpPr>
        <p:spPr>
          <a:xfrm>
            <a:off x="9471147" y="2357955"/>
            <a:ext cx="2037885" cy="1470991"/>
          </a:xfrm>
          <a:prstGeom prst="rect">
            <a:avLst/>
          </a:prstGeom>
          <a:noFill/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A89C66E-4538-0279-983D-C783EBEF1FB9}"/>
              </a:ext>
            </a:extLst>
          </p:cNvPr>
          <p:cNvGrpSpPr/>
          <p:nvPr/>
        </p:nvGrpSpPr>
        <p:grpSpPr>
          <a:xfrm>
            <a:off x="9481322" y="5294905"/>
            <a:ext cx="2037885" cy="1470991"/>
            <a:chOff x="8853170" y="5259442"/>
            <a:chExt cx="2037885" cy="1470991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2F6F810-6D04-C218-FD41-7C8F83243CCE}"/>
                </a:ext>
              </a:extLst>
            </p:cNvPr>
            <p:cNvSpPr/>
            <p:nvPr/>
          </p:nvSpPr>
          <p:spPr>
            <a:xfrm>
              <a:off x="8855099" y="6011186"/>
              <a:ext cx="1926869" cy="636104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2B0D1AE-B864-4978-0A23-892E1E965FDF}"/>
                </a:ext>
              </a:extLst>
            </p:cNvPr>
            <p:cNvSpPr/>
            <p:nvPr/>
          </p:nvSpPr>
          <p:spPr>
            <a:xfrm>
              <a:off x="8853170" y="5259442"/>
              <a:ext cx="2037885" cy="1470991"/>
            </a:xfrm>
            <a:prstGeom prst="rect">
              <a:avLst/>
            </a:prstGeom>
            <a:noFill/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E12C5B5-9AFC-BC6F-84E6-300926646A27}"/>
              </a:ext>
            </a:extLst>
          </p:cNvPr>
          <p:cNvSpPr/>
          <p:nvPr/>
        </p:nvSpPr>
        <p:spPr>
          <a:xfrm>
            <a:off x="9548124" y="5357872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 </a:t>
            </a:r>
            <a:r>
              <a:rPr lang="en-US" sz="2000" dirty="0" err="1"/>
              <a:t>ptr</a:t>
            </a:r>
            <a:endParaRPr lang="en-US" sz="20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03C94B0-ACA3-8DAC-42DC-49486822D0E2}"/>
              </a:ext>
            </a:extLst>
          </p:cNvPr>
          <p:cNvSpPr txBox="1"/>
          <p:nvPr/>
        </p:nvSpPr>
        <p:spPr>
          <a:xfrm>
            <a:off x="9782308" y="6187940"/>
            <a:ext cx="1402948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Pad 4 bytes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6B34B91-27E5-3F4D-C3CC-17D90F9289A2}"/>
              </a:ext>
            </a:extLst>
          </p:cNvPr>
          <p:cNvSpPr/>
          <p:nvPr/>
        </p:nvSpPr>
        <p:spPr>
          <a:xfrm>
            <a:off x="9466933" y="447095"/>
            <a:ext cx="2033698" cy="4781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74318B1-1EB6-2ED4-2889-B4C14B079D8C}"/>
              </a:ext>
            </a:extLst>
          </p:cNvPr>
          <p:cNvSpPr/>
          <p:nvPr/>
        </p:nvSpPr>
        <p:spPr>
          <a:xfrm>
            <a:off x="9466933" y="941778"/>
            <a:ext cx="2033698" cy="478144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918D70D-70F1-919D-8971-B3646BCAF603}"/>
              </a:ext>
            </a:extLst>
          </p:cNvPr>
          <p:cNvSpPr txBox="1"/>
          <p:nvPr/>
        </p:nvSpPr>
        <p:spPr>
          <a:xfrm>
            <a:off x="11680773" y="6407796"/>
            <a:ext cx="520089" cy="478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sp</a:t>
            </a:r>
            <a:endParaRPr lang="en-US" sz="2000" dirty="0"/>
          </a:p>
        </p:txBody>
      </p:sp>
      <p:sp>
        <p:nvSpPr>
          <p:cNvPr id="150" name="Left Arrow 149">
            <a:extLst>
              <a:ext uri="{FF2B5EF4-FFF2-40B4-BE49-F238E27FC236}">
                <a16:creationId xmlns:a16="http://schemas.microsoft.com/office/drawing/2014/main" id="{F01A968B-E2C7-6A8B-B2C9-9538D357AC70}"/>
              </a:ext>
            </a:extLst>
          </p:cNvPr>
          <p:cNvSpPr/>
          <p:nvPr/>
        </p:nvSpPr>
        <p:spPr>
          <a:xfrm>
            <a:off x="11465280" y="6557272"/>
            <a:ext cx="255757" cy="181454"/>
          </a:xfrm>
          <a:prstGeom prst="leftArrow">
            <a:avLst>
              <a:gd name="adj1" fmla="val 42613"/>
              <a:gd name="adj2" fmla="val 50000"/>
            </a:avLst>
          </a:prstGeom>
          <a:solidFill>
            <a:srgbClr val="0070C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A20C92C-6F97-A121-59E0-A36C285E73FB}"/>
              </a:ext>
            </a:extLst>
          </p:cNvPr>
          <p:cNvSpPr txBox="1"/>
          <p:nvPr/>
        </p:nvSpPr>
        <p:spPr>
          <a:xfrm>
            <a:off x="11706521" y="624910"/>
            <a:ext cx="454210" cy="478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152" name="Left Arrow 151">
            <a:extLst>
              <a:ext uri="{FF2B5EF4-FFF2-40B4-BE49-F238E27FC236}">
                <a16:creationId xmlns:a16="http://schemas.microsoft.com/office/drawing/2014/main" id="{3A77892A-1920-9B60-0020-2B4A4F97637B}"/>
              </a:ext>
            </a:extLst>
          </p:cNvPr>
          <p:cNvSpPr/>
          <p:nvPr/>
        </p:nvSpPr>
        <p:spPr>
          <a:xfrm>
            <a:off x="11530920" y="773318"/>
            <a:ext cx="255756" cy="181454"/>
          </a:xfrm>
          <a:prstGeom prst="lef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4671642-7045-F206-523B-CA69697E3853}"/>
              </a:ext>
            </a:extLst>
          </p:cNvPr>
          <p:cNvGrpSpPr/>
          <p:nvPr/>
        </p:nvGrpSpPr>
        <p:grpSpPr>
          <a:xfrm>
            <a:off x="9656501" y="4029618"/>
            <a:ext cx="729481" cy="335577"/>
            <a:chOff x="9625298" y="4016094"/>
            <a:chExt cx="729481" cy="335577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6985092-09F8-2355-B0A9-2D18AA644386}"/>
                </a:ext>
              </a:extLst>
            </p:cNvPr>
            <p:cNvSpPr/>
            <p:nvPr/>
          </p:nvSpPr>
          <p:spPr>
            <a:xfrm>
              <a:off x="10091974" y="4016094"/>
              <a:ext cx="262805" cy="3337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3D9819C-36B0-D137-4BB5-C2DEA1E4233C}"/>
                </a:ext>
              </a:extLst>
            </p:cNvPr>
            <p:cNvSpPr/>
            <p:nvPr/>
          </p:nvSpPr>
          <p:spPr>
            <a:xfrm>
              <a:off x="9625298" y="4017890"/>
              <a:ext cx="262805" cy="3337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62C7BDE-5F8C-D6FC-3FDF-807023627426}"/>
              </a:ext>
            </a:extLst>
          </p:cNvPr>
          <p:cNvCxnSpPr>
            <a:cxnSpLocks/>
          </p:cNvCxnSpPr>
          <p:nvPr/>
        </p:nvCxnSpPr>
        <p:spPr>
          <a:xfrm flipH="1">
            <a:off x="8545455" y="472750"/>
            <a:ext cx="991911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9C7A16D-51AB-DBF2-4150-82F95774DB3E}"/>
              </a:ext>
            </a:extLst>
          </p:cNvPr>
          <p:cNvCxnSpPr>
            <a:cxnSpLocks/>
          </p:cNvCxnSpPr>
          <p:nvPr/>
        </p:nvCxnSpPr>
        <p:spPr>
          <a:xfrm flipH="1">
            <a:off x="8533873" y="6754456"/>
            <a:ext cx="937373" cy="10351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B62B877-0C3D-A024-9750-09100DAAC497}"/>
              </a:ext>
            </a:extLst>
          </p:cNvPr>
          <p:cNvCxnSpPr>
            <a:cxnSpLocks/>
          </p:cNvCxnSpPr>
          <p:nvPr/>
        </p:nvCxnSpPr>
        <p:spPr>
          <a:xfrm>
            <a:off x="8674039" y="487410"/>
            <a:ext cx="40189" cy="6277397"/>
          </a:xfrm>
          <a:prstGeom prst="straightConnector1">
            <a:avLst/>
          </a:prstGeom>
          <a:ln w="34925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DF41E30-4531-7938-F655-215AB9B3D8AB}"/>
              </a:ext>
            </a:extLst>
          </p:cNvPr>
          <p:cNvSpPr txBox="1"/>
          <p:nvPr/>
        </p:nvSpPr>
        <p:spPr>
          <a:xfrm rot="16200000">
            <a:off x="6783791" y="3685491"/>
            <a:ext cx="376737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total frame size must divide evenly by 8</a:t>
            </a:r>
          </a:p>
        </p:txBody>
      </p:sp>
      <p:sp>
        <p:nvSpPr>
          <p:cNvPr id="159" name="Left-Right Arrow 158">
            <a:extLst>
              <a:ext uri="{FF2B5EF4-FFF2-40B4-BE49-F238E27FC236}">
                <a16:creationId xmlns:a16="http://schemas.microsoft.com/office/drawing/2014/main" id="{49AC0041-1BA7-8D44-CB65-663AD9BFEE37}"/>
              </a:ext>
            </a:extLst>
          </p:cNvPr>
          <p:cNvSpPr/>
          <p:nvPr/>
        </p:nvSpPr>
        <p:spPr>
          <a:xfrm>
            <a:off x="9537789" y="147310"/>
            <a:ext cx="1934015" cy="2115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6165116-FDD8-037D-2F5B-893269BDD8F8}"/>
              </a:ext>
            </a:extLst>
          </p:cNvPr>
          <p:cNvSpPr txBox="1"/>
          <p:nvPr/>
        </p:nvSpPr>
        <p:spPr>
          <a:xfrm>
            <a:off x="10123087" y="80122"/>
            <a:ext cx="9284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 bytes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9152B6D-E18F-5482-F8D0-A48B758ED543}"/>
              </a:ext>
            </a:extLst>
          </p:cNvPr>
          <p:cNvSpPr/>
          <p:nvPr/>
        </p:nvSpPr>
        <p:spPr>
          <a:xfrm>
            <a:off x="9466933" y="1890247"/>
            <a:ext cx="2061994" cy="478144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regs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69C0B32-21ED-3913-E671-DB1D7250BEA9}"/>
              </a:ext>
            </a:extLst>
          </p:cNvPr>
          <p:cNvSpPr/>
          <p:nvPr/>
        </p:nvSpPr>
        <p:spPr>
          <a:xfrm>
            <a:off x="9466933" y="1419634"/>
            <a:ext cx="2061994" cy="478144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regs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7BC20D4-4A39-1C71-2BEA-EE7805D10EFA}"/>
              </a:ext>
            </a:extLst>
          </p:cNvPr>
          <p:cNvSpPr/>
          <p:nvPr/>
        </p:nvSpPr>
        <p:spPr>
          <a:xfrm>
            <a:off x="9548406" y="2474496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 x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7CC8513-88BB-3E78-F05B-7E672F30FDA5}"/>
              </a:ext>
            </a:extLst>
          </p:cNvPr>
          <p:cNvGrpSpPr/>
          <p:nvPr/>
        </p:nvGrpSpPr>
        <p:grpSpPr>
          <a:xfrm>
            <a:off x="9598450" y="3234210"/>
            <a:ext cx="1734842" cy="452609"/>
            <a:chOff x="9580937" y="3236210"/>
            <a:chExt cx="1734842" cy="452609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DC2F8F8-ADE7-3C8D-525C-4D09D7A01D3B}"/>
                </a:ext>
              </a:extLst>
            </p:cNvPr>
            <p:cNvSpPr/>
            <p:nvPr/>
          </p:nvSpPr>
          <p:spPr>
            <a:xfrm>
              <a:off x="10518441" y="3252568"/>
              <a:ext cx="797338" cy="436251"/>
            </a:xfrm>
            <a:prstGeom prst="rect">
              <a:avLst/>
            </a:prstGeom>
            <a:solidFill>
              <a:srgbClr val="F3753F"/>
            </a:solidFill>
            <a:ln w="3175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a[0]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F7409CF-41EE-E9E9-C4BF-35E98D40EEBD}"/>
                </a:ext>
              </a:extLst>
            </p:cNvPr>
            <p:cNvSpPr/>
            <p:nvPr/>
          </p:nvSpPr>
          <p:spPr>
            <a:xfrm>
              <a:off x="9580937" y="3236210"/>
              <a:ext cx="797338" cy="436251"/>
            </a:xfrm>
            <a:prstGeom prst="rect">
              <a:avLst/>
            </a:prstGeom>
            <a:solidFill>
              <a:srgbClr val="F3753F"/>
            </a:solidFill>
            <a:ln w="3175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a[1]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5E4B1C8-06C2-0486-2081-6B2D26C131C4}"/>
              </a:ext>
            </a:extLst>
          </p:cNvPr>
          <p:cNvSpPr/>
          <p:nvPr/>
        </p:nvSpPr>
        <p:spPr>
          <a:xfrm>
            <a:off x="9471429" y="3172873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F943A4F-74EA-2405-9A6F-DAE8C0D44C73}"/>
              </a:ext>
            </a:extLst>
          </p:cNvPr>
          <p:cNvGrpSpPr/>
          <p:nvPr/>
        </p:nvGrpSpPr>
        <p:grpSpPr>
          <a:xfrm>
            <a:off x="9000461" y="474074"/>
            <a:ext cx="509763" cy="6307512"/>
            <a:chOff x="9000461" y="474074"/>
            <a:chExt cx="509763" cy="6307512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583760F-30A5-F421-520B-95D81FB9B5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2559" y="2357955"/>
              <a:ext cx="507665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632EA45B-77C3-60FC-5D16-046792F1713E}"/>
                </a:ext>
              </a:extLst>
            </p:cNvPr>
            <p:cNvCxnSpPr>
              <a:cxnSpLocks/>
            </p:cNvCxnSpPr>
            <p:nvPr/>
          </p:nvCxnSpPr>
          <p:spPr>
            <a:xfrm>
              <a:off x="9206882" y="2357955"/>
              <a:ext cx="0" cy="4423631"/>
            </a:xfrm>
            <a:prstGeom prst="straightConnector1">
              <a:avLst/>
            </a:prstGeom>
            <a:ln w="34925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CAA4E17-57FC-281D-FC43-13C8C6ECD456}"/>
                </a:ext>
              </a:extLst>
            </p:cNvPr>
            <p:cNvSpPr txBox="1"/>
            <p:nvPr/>
          </p:nvSpPr>
          <p:spPr>
            <a:xfrm rot="16200000">
              <a:off x="8639785" y="4198475"/>
              <a:ext cx="105990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FRMADD</a:t>
              </a: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8B15F448-E68B-0539-0C4C-C68A2E74B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6882" y="474074"/>
              <a:ext cx="129" cy="1942386"/>
            </a:xfrm>
            <a:prstGeom prst="straightConnector1">
              <a:avLst/>
            </a:prstGeom>
            <a:ln w="34925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C1CC1F0-AE8F-D189-7588-6C52CAF793E9}"/>
                </a:ext>
              </a:extLst>
            </p:cNvPr>
            <p:cNvSpPr txBox="1"/>
            <p:nvPr/>
          </p:nvSpPr>
          <p:spPr>
            <a:xfrm rot="16200000">
              <a:off x="8536392" y="1208587"/>
              <a:ext cx="126669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REG Space</a:t>
              </a:r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3EEE0E6-4D44-DD2E-7ECC-002EE0326E41}"/>
              </a:ext>
            </a:extLst>
          </p:cNvPr>
          <p:cNvSpPr/>
          <p:nvPr/>
        </p:nvSpPr>
        <p:spPr>
          <a:xfrm>
            <a:off x="9505386" y="2455920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549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45" grpId="0" animBg="1"/>
      <p:bldP spid="146" grpId="0" animBg="1"/>
      <p:bldP spid="1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27" y="22391"/>
            <a:ext cx="5682387" cy="992388"/>
          </a:xfrm>
        </p:spPr>
        <p:txBody>
          <a:bodyPr/>
          <a:lstStyle/>
          <a:p>
            <a:r>
              <a:rPr lang="en-US" sz="2800" dirty="0"/>
              <a:t>Accessing Stack Variables</a:t>
            </a:r>
            <a:br>
              <a:rPr lang="en-US" sz="2800" dirty="0"/>
            </a:br>
            <a:r>
              <a:rPr lang="en-US" sz="2800" dirty="0"/>
              <a:t>The Hard Way…..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75977" y="996463"/>
            <a:ext cx="7058086" cy="325493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3753F"/>
                </a:solidFill>
              </a:rPr>
              <a:t>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Use base register </a:t>
            </a:r>
            <a:r>
              <a:rPr lang="en-US" sz="22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rgbClr val="0070C0"/>
                </a:solidFill>
              </a:rPr>
              <a:t>with offset addressing </a:t>
            </a:r>
            <a:r>
              <a:rPr lang="en-US" sz="2200" dirty="0">
                <a:solidFill>
                  <a:schemeClr val="tx2"/>
                </a:solidFill>
              </a:rPr>
              <a:t>(either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2"/>
                </a:solidFill>
              </a:rPr>
              <a:t>No matter where in memory the stack is located, </a:t>
            </a:r>
            <a:r>
              <a:rPr lang="en-US" sz="22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200" dirty="0">
                <a:solidFill>
                  <a:srgbClr val="0070C0"/>
                </a:solidFill>
              </a:rPr>
              <a:t> always points at saved </a:t>
            </a:r>
            <a:r>
              <a:rPr lang="en-US" sz="22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200" dirty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3753F"/>
                </a:solidFill>
              </a:rPr>
              <a:t>Word offset </a:t>
            </a:r>
            <a:r>
              <a:rPr lang="en-US" sz="2200" dirty="0"/>
              <a:t>is a way to visualize the distance from </a:t>
            </a:r>
            <a:r>
              <a:rPr lang="en-US" sz="2200" dirty="0" err="1"/>
              <a:t>fp</a:t>
            </a:r>
            <a:r>
              <a:rPr lang="en-US" sz="2200" dirty="0"/>
              <a:t> for calculating offset 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1E7C0D-0AEE-B1B8-1BD1-D116572233BC}"/>
              </a:ext>
            </a:extLst>
          </p:cNvPr>
          <p:cNvGrpSpPr/>
          <p:nvPr/>
        </p:nvGrpSpPr>
        <p:grpSpPr>
          <a:xfrm>
            <a:off x="8164507" y="3749398"/>
            <a:ext cx="2037885" cy="2116935"/>
            <a:chOff x="8844692" y="4530355"/>
            <a:chExt cx="2037885" cy="21169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FBDA62-0E7E-25A6-F48D-5E8A515BE5FB}"/>
                </a:ext>
              </a:extLst>
            </p:cNvPr>
            <p:cNvSpPr/>
            <p:nvPr/>
          </p:nvSpPr>
          <p:spPr>
            <a:xfrm>
              <a:off x="8855099" y="6011186"/>
              <a:ext cx="1926869" cy="636104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E4FA3A-7B9C-8862-6E92-8FC3B9CA7624}"/>
                </a:ext>
              </a:extLst>
            </p:cNvPr>
            <p:cNvSpPr/>
            <p:nvPr/>
          </p:nvSpPr>
          <p:spPr>
            <a:xfrm>
              <a:off x="8844692" y="4530355"/>
              <a:ext cx="2037885" cy="1470991"/>
            </a:xfrm>
            <a:prstGeom prst="rect">
              <a:avLst/>
            </a:prstGeom>
            <a:noFill/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4B516E-3617-8E87-25C5-48D7A34C16C5}"/>
                </a:ext>
              </a:extLst>
            </p:cNvPr>
            <p:cNvSpPr/>
            <p:nvPr/>
          </p:nvSpPr>
          <p:spPr>
            <a:xfrm>
              <a:off x="8855099" y="5309330"/>
              <a:ext cx="1926869" cy="636104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7428499-6FB0-9468-64FF-1CE5DC6AA2FC}"/>
              </a:ext>
            </a:extLst>
          </p:cNvPr>
          <p:cNvGrpSpPr/>
          <p:nvPr/>
        </p:nvGrpSpPr>
        <p:grpSpPr>
          <a:xfrm>
            <a:off x="8377901" y="3932655"/>
            <a:ext cx="1554878" cy="1061171"/>
            <a:chOff x="11967999" y="4049526"/>
            <a:chExt cx="1554878" cy="106117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99501B8-3BC1-F5DD-03E7-83B0FEC5FDE2}"/>
                </a:ext>
              </a:extLst>
            </p:cNvPr>
            <p:cNvGrpSpPr/>
            <p:nvPr/>
          </p:nvGrpSpPr>
          <p:grpSpPr>
            <a:xfrm>
              <a:off x="11967999" y="4049526"/>
              <a:ext cx="1554878" cy="1061171"/>
              <a:chOff x="5602097" y="1600973"/>
              <a:chExt cx="1554878" cy="106117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2D54BE-2425-410A-8365-990C1ADDD65D}"/>
                  </a:ext>
                </a:extLst>
              </p:cNvPr>
              <p:cNvSpPr/>
              <p:nvPr/>
            </p:nvSpPr>
            <p:spPr>
              <a:xfrm>
                <a:off x="6894170" y="2328363"/>
                <a:ext cx="262805" cy="333781"/>
              </a:xfrm>
              <a:prstGeom prst="rect">
                <a:avLst/>
              </a:prstGeom>
              <a:solidFill>
                <a:srgbClr val="00B05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A09C5B0-95AD-10AF-5297-2B4E98D56D18}"/>
                  </a:ext>
                </a:extLst>
              </p:cNvPr>
              <p:cNvSpPr/>
              <p:nvPr/>
            </p:nvSpPr>
            <p:spPr>
              <a:xfrm>
                <a:off x="6497677" y="2323849"/>
                <a:ext cx="262805" cy="333781"/>
              </a:xfrm>
              <a:prstGeom prst="rect">
                <a:avLst/>
              </a:prstGeom>
              <a:solidFill>
                <a:srgbClr val="00B05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B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040BFC-47EC-315F-5D4E-44C13BB010A4}"/>
                  </a:ext>
                </a:extLst>
              </p:cNvPr>
              <p:cNvSpPr/>
              <p:nvPr/>
            </p:nvSpPr>
            <p:spPr>
              <a:xfrm>
                <a:off x="6068772" y="2323849"/>
                <a:ext cx="262805" cy="333781"/>
              </a:xfrm>
              <a:prstGeom prst="rect">
                <a:avLst/>
              </a:prstGeom>
              <a:solidFill>
                <a:srgbClr val="00B05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4BD335F-D2DC-845F-6180-2EA6AEA419FE}"/>
                  </a:ext>
                </a:extLst>
              </p:cNvPr>
              <p:cNvSpPr/>
              <p:nvPr/>
            </p:nvSpPr>
            <p:spPr>
              <a:xfrm>
                <a:off x="5602097" y="2323849"/>
                <a:ext cx="262805" cy="333781"/>
              </a:xfrm>
              <a:prstGeom prst="rect">
                <a:avLst/>
              </a:prstGeom>
              <a:solidFill>
                <a:srgbClr val="00B05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FCBA1CD-A512-9C18-0142-D93FE4F6CE5D}"/>
                  </a:ext>
                </a:extLst>
              </p:cNvPr>
              <p:cNvSpPr/>
              <p:nvPr/>
            </p:nvSpPr>
            <p:spPr>
              <a:xfrm>
                <a:off x="6894170" y="1600973"/>
                <a:ext cx="262805" cy="333781"/>
              </a:xfrm>
              <a:prstGeom prst="rect">
                <a:avLst/>
              </a:prstGeom>
              <a:solidFill>
                <a:srgbClr val="00B05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0CB308-5EC7-73C8-4A6B-C973E4DD8864}"/>
                </a:ext>
              </a:extLst>
            </p:cNvPr>
            <p:cNvSpPr/>
            <p:nvPr/>
          </p:nvSpPr>
          <p:spPr>
            <a:xfrm>
              <a:off x="12900984" y="4049526"/>
              <a:ext cx="262805" cy="333781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863D8B5-D68C-6D48-E396-F7F15B5E641E}"/>
              </a:ext>
            </a:extLst>
          </p:cNvPr>
          <p:cNvSpPr/>
          <p:nvPr/>
        </p:nvSpPr>
        <p:spPr>
          <a:xfrm>
            <a:off x="8182255" y="3806123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D1A1D-B2C6-0F1D-92B7-80A2E3217083}"/>
              </a:ext>
            </a:extLst>
          </p:cNvPr>
          <p:cNvSpPr/>
          <p:nvPr/>
        </p:nvSpPr>
        <p:spPr>
          <a:xfrm>
            <a:off x="8168721" y="2269554"/>
            <a:ext cx="2037885" cy="1470991"/>
          </a:xfrm>
          <a:prstGeom prst="rect">
            <a:avLst/>
          </a:prstGeom>
          <a:noFill/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C81F07-7779-38E0-CED1-A80D083F112E}"/>
              </a:ext>
            </a:extLst>
          </p:cNvPr>
          <p:cNvGrpSpPr/>
          <p:nvPr/>
        </p:nvGrpSpPr>
        <p:grpSpPr>
          <a:xfrm>
            <a:off x="8178896" y="5206504"/>
            <a:ext cx="2037885" cy="1470991"/>
            <a:chOff x="8853170" y="5259442"/>
            <a:chExt cx="2037885" cy="147099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39A37D-4DD3-536B-A982-6E6167396217}"/>
                </a:ext>
              </a:extLst>
            </p:cNvPr>
            <p:cNvSpPr/>
            <p:nvPr/>
          </p:nvSpPr>
          <p:spPr>
            <a:xfrm>
              <a:off x="8855099" y="6011186"/>
              <a:ext cx="1926869" cy="636104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A8B852F-E743-E774-72E8-86E72B19CD2A}"/>
                </a:ext>
              </a:extLst>
            </p:cNvPr>
            <p:cNvSpPr/>
            <p:nvPr/>
          </p:nvSpPr>
          <p:spPr>
            <a:xfrm>
              <a:off x="8853170" y="5259442"/>
              <a:ext cx="2037885" cy="1470991"/>
            </a:xfrm>
            <a:prstGeom prst="rect">
              <a:avLst/>
            </a:prstGeom>
            <a:noFill/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1BB4A34-6A66-F137-57F2-03E301C02348}"/>
              </a:ext>
            </a:extLst>
          </p:cNvPr>
          <p:cNvSpPr/>
          <p:nvPr/>
        </p:nvSpPr>
        <p:spPr>
          <a:xfrm>
            <a:off x="8245698" y="526947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 </a:t>
            </a:r>
            <a:r>
              <a:rPr lang="en-US" sz="2000" dirty="0" err="1"/>
              <a:t>ptr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641DAB-E5CC-6C05-AEEB-FDA2D299DA9C}"/>
              </a:ext>
            </a:extLst>
          </p:cNvPr>
          <p:cNvSpPr txBox="1"/>
          <p:nvPr/>
        </p:nvSpPr>
        <p:spPr>
          <a:xfrm>
            <a:off x="8479882" y="6099539"/>
            <a:ext cx="1402948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Pad 4 bytes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813FB3-F61D-D1B4-7734-BA6158D6F9EA}"/>
              </a:ext>
            </a:extLst>
          </p:cNvPr>
          <p:cNvSpPr/>
          <p:nvPr/>
        </p:nvSpPr>
        <p:spPr>
          <a:xfrm>
            <a:off x="8164507" y="358694"/>
            <a:ext cx="2033698" cy="4781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C15282-413F-85C4-780E-BCE480F54EEC}"/>
              </a:ext>
            </a:extLst>
          </p:cNvPr>
          <p:cNvSpPr/>
          <p:nvPr/>
        </p:nvSpPr>
        <p:spPr>
          <a:xfrm>
            <a:off x="8164507" y="853377"/>
            <a:ext cx="2033698" cy="478144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fp</a:t>
            </a:r>
            <a:endParaRPr lang="en-US" sz="2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30F16C6-DD6A-BAE7-8A73-F17525B77985}"/>
              </a:ext>
            </a:extLst>
          </p:cNvPr>
          <p:cNvGrpSpPr/>
          <p:nvPr/>
        </p:nvGrpSpPr>
        <p:grpSpPr>
          <a:xfrm>
            <a:off x="8354075" y="3941217"/>
            <a:ext cx="729481" cy="335577"/>
            <a:chOff x="9625298" y="4016094"/>
            <a:chExt cx="729481" cy="33557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ACFFF0A-0131-8CBF-5CE2-3B09B3F87626}"/>
                </a:ext>
              </a:extLst>
            </p:cNvPr>
            <p:cNvSpPr/>
            <p:nvPr/>
          </p:nvSpPr>
          <p:spPr>
            <a:xfrm>
              <a:off x="10091974" y="4016094"/>
              <a:ext cx="262805" cy="3337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03A8DF-395F-A7BD-33CA-F9583D42675C}"/>
                </a:ext>
              </a:extLst>
            </p:cNvPr>
            <p:cNvSpPr/>
            <p:nvPr/>
          </p:nvSpPr>
          <p:spPr>
            <a:xfrm>
              <a:off x="9625298" y="4017890"/>
              <a:ext cx="262805" cy="3337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9AF06766-8460-71AE-A8BA-37AB63F7C19B}"/>
              </a:ext>
            </a:extLst>
          </p:cNvPr>
          <p:cNvSpPr/>
          <p:nvPr/>
        </p:nvSpPr>
        <p:spPr>
          <a:xfrm>
            <a:off x="8164507" y="1801846"/>
            <a:ext cx="2061994" cy="478144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regs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713853E-B0A6-BE8A-4E9B-6A61A9CCA362}"/>
              </a:ext>
            </a:extLst>
          </p:cNvPr>
          <p:cNvSpPr/>
          <p:nvPr/>
        </p:nvSpPr>
        <p:spPr>
          <a:xfrm>
            <a:off x="8164507" y="1331233"/>
            <a:ext cx="2061994" cy="478144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regs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BAECAC-6ACB-F82C-3534-910889B47440}"/>
              </a:ext>
            </a:extLst>
          </p:cNvPr>
          <p:cNvSpPr/>
          <p:nvPr/>
        </p:nvSpPr>
        <p:spPr>
          <a:xfrm>
            <a:off x="8245980" y="2386095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 x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40FA3F2-7A53-1654-7865-4653421E864D}"/>
              </a:ext>
            </a:extLst>
          </p:cNvPr>
          <p:cNvGrpSpPr/>
          <p:nvPr/>
        </p:nvGrpSpPr>
        <p:grpSpPr>
          <a:xfrm>
            <a:off x="8296024" y="3145809"/>
            <a:ext cx="1734842" cy="452609"/>
            <a:chOff x="9580937" y="3236210"/>
            <a:chExt cx="1734842" cy="45260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790B8-E666-C4D6-3B1F-7EE9A13E3E1B}"/>
                </a:ext>
              </a:extLst>
            </p:cNvPr>
            <p:cNvSpPr/>
            <p:nvPr/>
          </p:nvSpPr>
          <p:spPr>
            <a:xfrm>
              <a:off x="10518441" y="3252568"/>
              <a:ext cx="797338" cy="436251"/>
            </a:xfrm>
            <a:prstGeom prst="rect">
              <a:avLst/>
            </a:prstGeom>
            <a:solidFill>
              <a:srgbClr val="F3753F"/>
            </a:solidFill>
            <a:ln w="3175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a[0]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F67513F-0107-9CCF-8A09-3C37EA586283}"/>
                </a:ext>
              </a:extLst>
            </p:cNvPr>
            <p:cNvSpPr/>
            <p:nvPr/>
          </p:nvSpPr>
          <p:spPr>
            <a:xfrm>
              <a:off x="9580937" y="3236210"/>
              <a:ext cx="797338" cy="436251"/>
            </a:xfrm>
            <a:prstGeom prst="rect">
              <a:avLst/>
            </a:prstGeom>
            <a:solidFill>
              <a:srgbClr val="F3753F"/>
            </a:solidFill>
            <a:ln w="3175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a[1]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3E2F05F0-D831-BEAB-6DB0-23C2534E9590}"/>
              </a:ext>
            </a:extLst>
          </p:cNvPr>
          <p:cNvSpPr/>
          <p:nvPr/>
        </p:nvSpPr>
        <p:spPr>
          <a:xfrm>
            <a:off x="8169003" y="3084472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A6A2C02-4556-150E-4A8A-FA669AF6C09A}"/>
              </a:ext>
            </a:extLst>
          </p:cNvPr>
          <p:cNvSpPr/>
          <p:nvPr/>
        </p:nvSpPr>
        <p:spPr>
          <a:xfrm>
            <a:off x="8202960" y="236751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F7B74D-7287-C4A9-C6C5-84B173028851}"/>
              </a:ext>
            </a:extLst>
          </p:cNvPr>
          <p:cNvSpPr txBox="1"/>
          <p:nvPr/>
        </p:nvSpPr>
        <p:spPr>
          <a:xfrm>
            <a:off x="7781580" y="309361"/>
            <a:ext cx="311304" cy="6355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endParaRPr lang="en-US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endParaRPr lang="en-US" sz="16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endParaRPr lang="en-US" sz="20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endParaRPr lang="en-US" sz="10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endParaRPr lang="en-US" sz="1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endParaRPr lang="en-US" sz="9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endParaRPr lang="en-US" sz="11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endParaRPr lang="en-US" sz="28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8F2646-DD6E-5F7B-B368-B7B336DE3FB6}"/>
              </a:ext>
            </a:extLst>
          </p:cNvPr>
          <p:cNvSpPr txBox="1"/>
          <p:nvPr/>
        </p:nvSpPr>
        <p:spPr>
          <a:xfrm>
            <a:off x="6879374" y="58113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3753F"/>
                </a:solidFill>
              </a:rPr>
              <a:t>Word #</a:t>
            </a:r>
          </a:p>
          <a:p>
            <a:r>
              <a:rPr lang="en-US" dirty="0">
                <a:solidFill>
                  <a:srgbClr val="F3753F"/>
                </a:solidFill>
              </a:rPr>
              <a:t>From </a:t>
            </a:r>
            <a:r>
              <a:rPr lang="en-US" dirty="0" err="1">
                <a:solidFill>
                  <a:srgbClr val="F3753F"/>
                </a:solidFill>
              </a:rPr>
              <a:t>fp</a:t>
            </a:r>
            <a:endParaRPr lang="en-US" dirty="0">
              <a:solidFill>
                <a:srgbClr val="F3753F"/>
              </a:solidFill>
            </a:endParaRP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284727" y="4454657"/>
          <a:ext cx="6836402" cy="18345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83232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974495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307867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offset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ldr</a:t>
                      </a:r>
                      <a:r>
                        <a:rPr lang="en-US" dirty="0"/>
                        <a:t> instruction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a[]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str[]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91555891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8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-32]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061216"/>
                  </a:ext>
                </a:extLst>
              </a:tr>
            </a:tbl>
          </a:graphicData>
        </a:graphic>
      </p:graphicFrame>
      <p:sp>
        <p:nvSpPr>
          <p:cNvPr id="27" name="Left Arrow 26">
            <a:extLst>
              <a:ext uri="{FF2B5EF4-FFF2-40B4-BE49-F238E27FC236}">
                <a16:creationId xmlns:a16="http://schemas.microsoft.com/office/drawing/2014/main" id="{E8F94448-6AD0-DBB7-98AB-BAD408602BF6}"/>
              </a:ext>
            </a:extLst>
          </p:cNvPr>
          <p:cNvSpPr/>
          <p:nvPr/>
        </p:nvSpPr>
        <p:spPr>
          <a:xfrm>
            <a:off x="10162854" y="6468871"/>
            <a:ext cx="255757" cy="181454"/>
          </a:xfrm>
          <a:prstGeom prst="leftArrow">
            <a:avLst>
              <a:gd name="adj1" fmla="val 42613"/>
              <a:gd name="adj2" fmla="val 50000"/>
            </a:avLst>
          </a:prstGeom>
          <a:solidFill>
            <a:srgbClr val="0070C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222A5E-A9FD-0965-04D1-17A8EF5D65E7}"/>
              </a:ext>
            </a:extLst>
          </p:cNvPr>
          <p:cNvSpPr txBox="1"/>
          <p:nvPr/>
        </p:nvSpPr>
        <p:spPr>
          <a:xfrm>
            <a:off x="10546166" y="536509"/>
            <a:ext cx="454210" cy="478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AB824D00-175C-9EE3-4B96-1A9EE355F7C0}"/>
              </a:ext>
            </a:extLst>
          </p:cNvPr>
          <p:cNvSpPr/>
          <p:nvPr/>
        </p:nvSpPr>
        <p:spPr>
          <a:xfrm>
            <a:off x="10228494" y="684917"/>
            <a:ext cx="255756" cy="181454"/>
          </a:xfrm>
          <a:prstGeom prst="lef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Left Arrow 30">
            <a:extLst>
              <a:ext uri="{FF2B5EF4-FFF2-40B4-BE49-F238E27FC236}">
                <a16:creationId xmlns:a16="http://schemas.microsoft.com/office/drawing/2014/main" id="{2486F72C-1165-736B-AE6F-4143DA666DBB}"/>
              </a:ext>
            </a:extLst>
          </p:cNvPr>
          <p:cNvSpPr/>
          <p:nvPr/>
        </p:nvSpPr>
        <p:spPr>
          <a:xfrm>
            <a:off x="10165846" y="2840245"/>
            <a:ext cx="565006" cy="191842"/>
          </a:xfrm>
          <a:prstGeom prst="leftArrow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6D4AC9-993A-E0FF-E698-EB2BEB9AB0FC}"/>
              </a:ext>
            </a:extLst>
          </p:cNvPr>
          <p:cNvSpPr txBox="1"/>
          <p:nvPr/>
        </p:nvSpPr>
        <p:spPr>
          <a:xfrm>
            <a:off x="10719450" y="272307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-16]</a:t>
            </a:r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5F881F6B-0864-663A-1153-18D172AC4EB4}"/>
              </a:ext>
            </a:extLst>
          </p:cNvPr>
          <p:cNvSpPr/>
          <p:nvPr/>
        </p:nvSpPr>
        <p:spPr>
          <a:xfrm>
            <a:off x="10236038" y="3561559"/>
            <a:ext cx="565006" cy="191842"/>
          </a:xfrm>
          <a:prstGeom prst="leftArrow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5FB898-80F1-C4AD-5479-B7D911D0D569}"/>
              </a:ext>
            </a:extLst>
          </p:cNvPr>
          <p:cNvSpPr txBox="1"/>
          <p:nvPr/>
        </p:nvSpPr>
        <p:spPr>
          <a:xfrm>
            <a:off x="10789642" y="344438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-20]</a:t>
            </a: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190BF8A0-0EAA-CC33-3710-55567B4FEC59}"/>
              </a:ext>
            </a:extLst>
          </p:cNvPr>
          <p:cNvSpPr/>
          <p:nvPr/>
        </p:nvSpPr>
        <p:spPr>
          <a:xfrm>
            <a:off x="10209316" y="4967203"/>
            <a:ext cx="565006" cy="191842"/>
          </a:xfrm>
          <a:prstGeom prst="leftArrow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E9A10D-C0A9-15C4-B261-1FA924E5D266}"/>
              </a:ext>
            </a:extLst>
          </p:cNvPr>
          <p:cNvSpPr txBox="1"/>
          <p:nvPr/>
        </p:nvSpPr>
        <p:spPr>
          <a:xfrm>
            <a:off x="10762920" y="485002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-28]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5F1BFC4E-192E-5DBE-8176-81A4036D1D39}"/>
              </a:ext>
            </a:extLst>
          </p:cNvPr>
          <p:cNvSpPr/>
          <p:nvPr/>
        </p:nvSpPr>
        <p:spPr>
          <a:xfrm>
            <a:off x="10203432" y="5731646"/>
            <a:ext cx="565006" cy="191842"/>
          </a:xfrm>
          <a:prstGeom prst="leftArrow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08FBA0-CDD4-8A49-1E1B-5CB93A88DD33}"/>
              </a:ext>
            </a:extLst>
          </p:cNvPr>
          <p:cNvSpPr txBox="1"/>
          <p:nvPr/>
        </p:nvSpPr>
        <p:spPr>
          <a:xfrm>
            <a:off x="10757036" y="561447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-32]</a:t>
            </a:r>
          </a:p>
        </p:txBody>
      </p:sp>
      <p:sp>
        <p:nvSpPr>
          <p:cNvPr id="44" name="Left Arrow 43">
            <a:extLst>
              <a:ext uri="{FF2B5EF4-FFF2-40B4-BE49-F238E27FC236}">
                <a16:creationId xmlns:a16="http://schemas.microsoft.com/office/drawing/2014/main" id="{C49F7C8A-BBFE-7380-DE79-1820A4A028EB}"/>
              </a:ext>
            </a:extLst>
          </p:cNvPr>
          <p:cNvSpPr/>
          <p:nvPr/>
        </p:nvSpPr>
        <p:spPr>
          <a:xfrm>
            <a:off x="10203432" y="2090466"/>
            <a:ext cx="565006" cy="191842"/>
          </a:xfrm>
          <a:prstGeom prst="leftArrow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7FD803-280B-551C-67C3-1ED8CB6BABD5}"/>
              </a:ext>
            </a:extLst>
          </p:cNvPr>
          <p:cNvSpPr txBox="1"/>
          <p:nvPr/>
        </p:nvSpPr>
        <p:spPr>
          <a:xfrm>
            <a:off x="10757036" y="197329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-12]</a:t>
            </a:r>
          </a:p>
        </p:txBody>
      </p:sp>
      <p:sp>
        <p:nvSpPr>
          <p:cNvPr id="46" name="Up-Down Arrow 45">
            <a:extLst>
              <a:ext uri="{FF2B5EF4-FFF2-40B4-BE49-F238E27FC236}">
                <a16:creationId xmlns:a16="http://schemas.microsoft.com/office/drawing/2014/main" id="{DFAE48E6-051E-66B1-4885-11B893C425AB}"/>
              </a:ext>
            </a:extLst>
          </p:cNvPr>
          <p:cNvSpPr/>
          <p:nvPr/>
        </p:nvSpPr>
        <p:spPr>
          <a:xfrm>
            <a:off x="10481882" y="866371"/>
            <a:ext cx="128568" cy="1274340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2EE729-B0B0-895B-10F0-74C3D6CBF139}"/>
              </a:ext>
            </a:extLst>
          </p:cNvPr>
          <p:cNvSpPr txBox="1"/>
          <p:nvPr/>
        </p:nvSpPr>
        <p:spPr>
          <a:xfrm>
            <a:off x="10539045" y="12907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 = 12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E6B520-9C5A-53DE-CBF3-8502075F87BD}"/>
              </a:ext>
            </a:extLst>
          </p:cNvPr>
          <p:cNvSpPr txBox="1"/>
          <p:nvPr/>
        </p:nvSpPr>
        <p:spPr>
          <a:xfrm>
            <a:off x="10418611" y="636366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or[fp,-36]</a:t>
            </a:r>
          </a:p>
        </p:txBody>
      </p:sp>
      <p:sp>
        <p:nvSpPr>
          <p:cNvPr id="49" name="Up-Down Arrow 48">
            <a:extLst>
              <a:ext uri="{FF2B5EF4-FFF2-40B4-BE49-F238E27FC236}">
                <a16:creationId xmlns:a16="http://schemas.microsoft.com/office/drawing/2014/main" id="{666EEFD0-348F-B672-470E-FF49C9D0B90C}"/>
              </a:ext>
            </a:extLst>
          </p:cNvPr>
          <p:cNvSpPr/>
          <p:nvPr/>
        </p:nvSpPr>
        <p:spPr>
          <a:xfrm>
            <a:off x="10401644" y="2246264"/>
            <a:ext cx="144522" cy="637882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A4DA10-0746-1275-4F32-A16631D3C471}"/>
              </a:ext>
            </a:extLst>
          </p:cNvPr>
          <p:cNvSpPr txBox="1"/>
          <p:nvPr/>
        </p:nvSpPr>
        <p:spPr>
          <a:xfrm>
            <a:off x="10473688" y="24114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1" name="Up-Down Arrow 50">
            <a:extLst>
              <a:ext uri="{FF2B5EF4-FFF2-40B4-BE49-F238E27FC236}">
                <a16:creationId xmlns:a16="http://schemas.microsoft.com/office/drawing/2014/main" id="{915895DF-36BA-F152-5B59-FC5710CEFE06}"/>
              </a:ext>
            </a:extLst>
          </p:cNvPr>
          <p:cNvSpPr/>
          <p:nvPr/>
        </p:nvSpPr>
        <p:spPr>
          <a:xfrm>
            <a:off x="10401644" y="2987922"/>
            <a:ext cx="144522" cy="637882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903A88-E26D-5EC6-31B2-8BB7167C2A26}"/>
              </a:ext>
            </a:extLst>
          </p:cNvPr>
          <p:cNvSpPr txBox="1"/>
          <p:nvPr/>
        </p:nvSpPr>
        <p:spPr>
          <a:xfrm>
            <a:off x="10473688" y="315312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4534F846-59F3-EA2C-D35C-FCC6587349F4}"/>
              </a:ext>
            </a:extLst>
          </p:cNvPr>
          <p:cNvSpPr/>
          <p:nvPr/>
        </p:nvSpPr>
        <p:spPr>
          <a:xfrm>
            <a:off x="10401644" y="5127600"/>
            <a:ext cx="144522" cy="637882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02A470-7354-FFCF-729B-B08DC6B35AAA}"/>
              </a:ext>
            </a:extLst>
          </p:cNvPr>
          <p:cNvSpPr txBox="1"/>
          <p:nvPr/>
        </p:nvSpPr>
        <p:spPr>
          <a:xfrm>
            <a:off x="10473688" y="52928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Up-Down Arrow 59">
            <a:extLst>
              <a:ext uri="{FF2B5EF4-FFF2-40B4-BE49-F238E27FC236}">
                <a16:creationId xmlns:a16="http://schemas.microsoft.com/office/drawing/2014/main" id="{CD4D8ACE-01B4-B529-7EE1-348142C69DAC}"/>
              </a:ext>
            </a:extLst>
          </p:cNvPr>
          <p:cNvSpPr/>
          <p:nvPr/>
        </p:nvSpPr>
        <p:spPr>
          <a:xfrm>
            <a:off x="10501074" y="5837963"/>
            <a:ext cx="144522" cy="637882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B80F74-3AE5-ECF0-7302-2B2EB520CEF8}"/>
              </a:ext>
            </a:extLst>
          </p:cNvPr>
          <p:cNvSpPr txBox="1"/>
          <p:nvPr/>
        </p:nvSpPr>
        <p:spPr>
          <a:xfrm>
            <a:off x="10573118" y="60031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4" name="Up-Down Arrow 63">
            <a:extLst>
              <a:ext uri="{FF2B5EF4-FFF2-40B4-BE49-F238E27FC236}">
                <a16:creationId xmlns:a16="http://schemas.microsoft.com/office/drawing/2014/main" id="{FDF1963B-7A17-5333-89F2-972CE1629CAD}"/>
              </a:ext>
            </a:extLst>
          </p:cNvPr>
          <p:cNvSpPr/>
          <p:nvPr/>
        </p:nvSpPr>
        <p:spPr>
          <a:xfrm>
            <a:off x="10409838" y="3748556"/>
            <a:ext cx="144522" cy="1240755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E3D102-DEDB-CDBF-179E-450C9364076C}"/>
              </a:ext>
            </a:extLst>
          </p:cNvPr>
          <p:cNvSpPr txBox="1"/>
          <p:nvPr/>
        </p:nvSpPr>
        <p:spPr>
          <a:xfrm>
            <a:off x="10522974" y="41436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064" y="22191"/>
            <a:ext cx="10973681" cy="459137"/>
          </a:xfrm>
        </p:spPr>
        <p:txBody>
          <a:bodyPr/>
          <a:lstStyle/>
          <a:p>
            <a:r>
              <a:rPr lang="en-US" dirty="0"/>
              <a:t>Step 2 Generate Distance offsets from [</a:t>
            </a:r>
            <a:r>
              <a:rPr lang="en-US" dirty="0" err="1"/>
              <a:t>fp</a:t>
            </a:r>
            <a:r>
              <a:rPr lang="en-US" dirty="0"/>
              <a:t>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736DE2-EE7E-1782-40B7-6ECB32D4F0D1}"/>
              </a:ext>
            </a:extLst>
          </p:cNvPr>
          <p:cNvSpPr txBox="1"/>
          <p:nvPr/>
        </p:nvSpPr>
        <p:spPr>
          <a:xfrm>
            <a:off x="10428477" y="6231338"/>
            <a:ext cx="520089" cy="478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sp</a:t>
            </a:r>
            <a:endParaRPr lang="en-US" sz="2000" dirty="0"/>
          </a:p>
        </p:txBody>
      </p:sp>
      <p:sp>
        <p:nvSpPr>
          <p:cNvPr id="51" name="Left Arrow 50">
            <a:extLst>
              <a:ext uri="{FF2B5EF4-FFF2-40B4-BE49-F238E27FC236}">
                <a16:creationId xmlns:a16="http://schemas.microsoft.com/office/drawing/2014/main" id="{348D65F2-4037-F128-4238-9932A4D25751}"/>
              </a:ext>
            </a:extLst>
          </p:cNvPr>
          <p:cNvSpPr/>
          <p:nvPr/>
        </p:nvSpPr>
        <p:spPr>
          <a:xfrm>
            <a:off x="9885426" y="6426455"/>
            <a:ext cx="567969" cy="181454"/>
          </a:xfrm>
          <a:prstGeom prst="leftArrow">
            <a:avLst>
              <a:gd name="adj1" fmla="val 42613"/>
              <a:gd name="adj2" fmla="val 50000"/>
            </a:avLst>
          </a:prstGeom>
          <a:solidFill>
            <a:srgbClr val="0070C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5E4960-1A97-65DE-2AE6-088E8ABAAD89}"/>
              </a:ext>
            </a:extLst>
          </p:cNvPr>
          <p:cNvSpPr txBox="1"/>
          <p:nvPr/>
        </p:nvSpPr>
        <p:spPr>
          <a:xfrm>
            <a:off x="10440444" y="423058"/>
            <a:ext cx="454210" cy="478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53" name="Left Arrow 52">
            <a:extLst>
              <a:ext uri="{FF2B5EF4-FFF2-40B4-BE49-F238E27FC236}">
                <a16:creationId xmlns:a16="http://schemas.microsoft.com/office/drawing/2014/main" id="{4DAD6A8B-53C5-41DF-5391-8D3E1F0EA8FE}"/>
              </a:ext>
            </a:extLst>
          </p:cNvPr>
          <p:cNvSpPr/>
          <p:nvPr/>
        </p:nvSpPr>
        <p:spPr>
          <a:xfrm>
            <a:off x="9875438" y="584113"/>
            <a:ext cx="565006" cy="191842"/>
          </a:xfrm>
          <a:prstGeom prst="lef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4" name="Left Arrow 43">
            <a:extLst>
              <a:ext uri="{FF2B5EF4-FFF2-40B4-BE49-F238E27FC236}">
                <a16:creationId xmlns:a16="http://schemas.microsoft.com/office/drawing/2014/main" id="{F6B07760-6553-DDC5-458B-6FA0BCA2931C}"/>
              </a:ext>
            </a:extLst>
          </p:cNvPr>
          <p:cNvSpPr/>
          <p:nvPr/>
        </p:nvSpPr>
        <p:spPr>
          <a:xfrm>
            <a:off x="9899791" y="2015533"/>
            <a:ext cx="565006" cy="191842"/>
          </a:xfrm>
          <a:prstGeom prst="leftArrow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467F15-0327-6DAF-5B88-D536BA1B476B}"/>
              </a:ext>
            </a:extLst>
          </p:cNvPr>
          <p:cNvSpPr txBox="1"/>
          <p:nvPr/>
        </p:nvSpPr>
        <p:spPr>
          <a:xfrm>
            <a:off x="10453395" y="189835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-FP_OFF]</a:t>
            </a:r>
          </a:p>
        </p:txBody>
      </p:sp>
      <p:sp>
        <p:nvSpPr>
          <p:cNvPr id="58" name="Left Arrow 57">
            <a:extLst>
              <a:ext uri="{FF2B5EF4-FFF2-40B4-BE49-F238E27FC236}">
                <a16:creationId xmlns:a16="http://schemas.microsoft.com/office/drawing/2014/main" id="{367A5225-7EEE-9247-335D-EBFEF196F932}"/>
              </a:ext>
            </a:extLst>
          </p:cNvPr>
          <p:cNvSpPr/>
          <p:nvPr/>
        </p:nvSpPr>
        <p:spPr>
          <a:xfrm>
            <a:off x="9886187" y="2771599"/>
            <a:ext cx="565006" cy="191842"/>
          </a:xfrm>
          <a:prstGeom prst="leftArrow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E9EEBD-61D2-71BD-7F57-F2B8FF6A21C2}"/>
              </a:ext>
            </a:extLst>
          </p:cNvPr>
          <p:cNvSpPr txBox="1"/>
          <p:nvPr/>
        </p:nvSpPr>
        <p:spPr>
          <a:xfrm>
            <a:off x="10414856" y="268285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-X]</a:t>
            </a:r>
          </a:p>
        </p:txBody>
      </p:sp>
      <p:sp>
        <p:nvSpPr>
          <p:cNvPr id="61" name="Left Arrow 60">
            <a:extLst>
              <a:ext uri="{FF2B5EF4-FFF2-40B4-BE49-F238E27FC236}">
                <a16:creationId xmlns:a16="http://schemas.microsoft.com/office/drawing/2014/main" id="{A0DAC3BE-B2A8-03C2-B114-8FFC0EF5405F}"/>
              </a:ext>
            </a:extLst>
          </p:cNvPr>
          <p:cNvSpPr/>
          <p:nvPr/>
        </p:nvSpPr>
        <p:spPr>
          <a:xfrm>
            <a:off x="9922524" y="3470640"/>
            <a:ext cx="565006" cy="191842"/>
          </a:xfrm>
          <a:prstGeom prst="leftArrow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1B235E-0542-AA3C-CEE9-3337D4B38156}"/>
              </a:ext>
            </a:extLst>
          </p:cNvPr>
          <p:cNvSpPr txBox="1"/>
          <p:nvPr/>
        </p:nvSpPr>
        <p:spPr>
          <a:xfrm>
            <a:off x="10451193" y="338189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-A]</a:t>
            </a:r>
          </a:p>
        </p:txBody>
      </p:sp>
      <p:sp>
        <p:nvSpPr>
          <p:cNvPr id="63" name="Left Arrow 62">
            <a:extLst>
              <a:ext uri="{FF2B5EF4-FFF2-40B4-BE49-F238E27FC236}">
                <a16:creationId xmlns:a16="http://schemas.microsoft.com/office/drawing/2014/main" id="{AF576973-CB15-2144-BB0D-B0E152795F7E}"/>
              </a:ext>
            </a:extLst>
          </p:cNvPr>
          <p:cNvSpPr/>
          <p:nvPr/>
        </p:nvSpPr>
        <p:spPr>
          <a:xfrm>
            <a:off x="9896771" y="4933083"/>
            <a:ext cx="565006" cy="191842"/>
          </a:xfrm>
          <a:prstGeom prst="leftArrow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0656DF-B710-3C4F-96B4-75214B5013EA}"/>
              </a:ext>
            </a:extLst>
          </p:cNvPr>
          <p:cNvSpPr txBox="1"/>
          <p:nvPr/>
        </p:nvSpPr>
        <p:spPr>
          <a:xfrm>
            <a:off x="10413791" y="480458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-STR]</a:t>
            </a:r>
          </a:p>
        </p:txBody>
      </p:sp>
      <p:sp>
        <p:nvSpPr>
          <p:cNvPr id="65" name="Left Arrow 64">
            <a:extLst>
              <a:ext uri="{FF2B5EF4-FFF2-40B4-BE49-F238E27FC236}">
                <a16:creationId xmlns:a16="http://schemas.microsoft.com/office/drawing/2014/main" id="{B184E65B-DBE9-0D53-A552-895D7BF1C22B}"/>
              </a:ext>
            </a:extLst>
          </p:cNvPr>
          <p:cNvSpPr/>
          <p:nvPr/>
        </p:nvSpPr>
        <p:spPr>
          <a:xfrm>
            <a:off x="9911775" y="5748639"/>
            <a:ext cx="565006" cy="191842"/>
          </a:xfrm>
          <a:prstGeom prst="leftArrow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E7D81C-A629-692E-94A7-2B08277AB7D1}"/>
              </a:ext>
            </a:extLst>
          </p:cNvPr>
          <p:cNvSpPr txBox="1"/>
          <p:nvPr/>
        </p:nvSpPr>
        <p:spPr>
          <a:xfrm>
            <a:off x="10440444" y="565989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-PTR]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699046-066B-9673-C6E5-A1DC682715E7}"/>
              </a:ext>
            </a:extLst>
          </p:cNvPr>
          <p:cNvSpPr txBox="1"/>
          <p:nvPr/>
        </p:nvSpPr>
        <p:spPr>
          <a:xfrm>
            <a:off x="10833307" y="631602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-PAD]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2135A3-D6E0-55B0-57D8-8321F115E01D}"/>
              </a:ext>
            </a:extLst>
          </p:cNvPr>
          <p:cNvSpPr txBox="1"/>
          <p:nvPr/>
        </p:nvSpPr>
        <p:spPr>
          <a:xfrm rot="16200000">
            <a:off x="9856669" y="1221156"/>
            <a:ext cx="95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12 bytes</a:t>
            </a:r>
          </a:p>
        </p:txBody>
      </p:sp>
      <p:sp>
        <p:nvSpPr>
          <p:cNvPr id="59" name="Up-Down Arrow 58">
            <a:extLst>
              <a:ext uri="{FF2B5EF4-FFF2-40B4-BE49-F238E27FC236}">
                <a16:creationId xmlns:a16="http://schemas.microsoft.com/office/drawing/2014/main" id="{56E28CA3-C433-27FC-6529-3514FEF8994F}"/>
              </a:ext>
            </a:extLst>
          </p:cNvPr>
          <p:cNvSpPr/>
          <p:nvPr/>
        </p:nvSpPr>
        <p:spPr>
          <a:xfrm>
            <a:off x="10116494" y="782716"/>
            <a:ext cx="128568" cy="1274340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5346C4-5F63-AB9E-0426-022720D992F4}"/>
              </a:ext>
            </a:extLst>
          </p:cNvPr>
          <p:cNvSpPr txBox="1"/>
          <p:nvPr/>
        </p:nvSpPr>
        <p:spPr>
          <a:xfrm rot="16200000">
            <a:off x="10258502" y="2340845"/>
            <a:ext cx="23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69" name="Up-Down Arrow 68">
            <a:extLst>
              <a:ext uri="{FF2B5EF4-FFF2-40B4-BE49-F238E27FC236}">
                <a16:creationId xmlns:a16="http://schemas.microsoft.com/office/drawing/2014/main" id="{6A5B8B4A-D53D-7C41-3AA4-B36F503E8A08}"/>
              </a:ext>
            </a:extLst>
          </p:cNvPr>
          <p:cNvSpPr/>
          <p:nvPr/>
        </p:nvSpPr>
        <p:spPr>
          <a:xfrm>
            <a:off x="10097144" y="2166169"/>
            <a:ext cx="145663" cy="615924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6FADDC-38DB-3750-2211-DA9F29440617}"/>
              </a:ext>
            </a:extLst>
          </p:cNvPr>
          <p:cNvSpPr txBox="1"/>
          <p:nvPr/>
        </p:nvSpPr>
        <p:spPr>
          <a:xfrm rot="16200000">
            <a:off x="10258502" y="3072916"/>
            <a:ext cx="23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1" name="Up-Down Arrow 70">
            <a:extLst>
              <a:ext uri="{FF2B5EF4-FFF2-40B4-BE49-F238E27FC236}">
                <a16:creationId xmlns:a16="http://schemas.microsoft.com/office/drawing/2014/main" id="{E5F97629-B286-5727-8597-1DCAAEDEC700}"/>
              </a:ext>
            </a:extLst>
          </p:cNvPr>
          <p:cNvSpPr/>
          <p:nvPr/>
        </p:nvSpPr>
        <p:spPr>
          <a:xfrm>
            <a:off x="10097144" y="2898240"/>
            <a:ext cx="145663" cy="615924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2D1FC4-DC32-FB76-345F-97D4FB065323}"/>
              </a:ext>
            </a:extLst>
          </p:cNvPr>
          <p:cNvSpPr txBox="1"/>
          <p:nvPr/>
        </p:nvSpPr>
        <p:spPr>
          <a:xfrm rot="16200000">
            <a:off x="10234553" y="4099607"/>
            <a:ext cx="23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73" name="Up-Down Arrow 72">
            <a:extLst>
              <a:ext uri="{FF2B5EF4-FFF2-40B4-BE49-F238E27FC236}">
                <a16:creationId xmlns:a16="http://schemas.microsoft.com/office/drawing/2014/main" id="{6A16015A-4A38-8DC1-7322-4DE3E1404F63}"/>
              </a:ext>
            </a:extLst>
          </p:cNvPr>
          <p:cNvSpPr/>
          <p:nvPr/>
        </p:nvSpPr>
        <p:spPr>
          <a:xfrm>
            <a:off x="10097144" y="3661983"/>
            <a:ext cx="123697" cy="1260851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3F128B-AE4A-05A5-E111-244ADF77C370}"/>
              </a:ext>
            </a:extLst>
          </p:cNvPr>
          <p:cNvSpPr txBox="1"/>
          <p:nvPr/>
        </p:nvSpPr>
        <p:spPr>
          <a:xfrm rot="16200000">
            <a:off x="10283773" y="5330251"/>
            <a:ext cx="23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5" name="Up-Down Arrow 74">
            <a:extLst>
              <a:ext uri="{FF2B5EF4-FFF2-40B4-BE49-F238E27FC236}">
                <a16:creationId xmlns:a16="http://schemas.microsoft.com/office/drawing/2014/main" id="{5B494AB8-048A-02C7-D484-C0DAB5055A76}"/>
              </a:ext>
            </a:extLst>
          </p:cNvPr>
          <p:cNvSpPr/>
          <p:nvPr/>
        </p:nvSpPr>
        <p:spPr>
          <a:xfrm>
            <a:off x="10122415" y="5155575"/>
            <a:ext cx="145663" cy="615924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03E1C7-C763-2117-A03A-9FA641B02B50}"/>
              </a:ext>
            </a:extLst>
          </p:cNvPr>
          <p:cNvSpPr txBox="1"/>
          <p:nvPr/>
        </p:nvSpPr>
        <p:spPr>
          <a:xfrm rot="16200000">
            <a:off x="10298613" y="6063470"/>
            <a:ext cx="23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7" name="Up-Down Arrow 76">
            <a:extLst>
              <a:ext uri="{FF2B5EF4-FFF2-40B4-BE49-F238E27FC236}">
                <a16:creationId xmlns:a16="http://schemas.microsoft.com/office/drawing/2014/main" id="{DF2790DD-37F4-81F5-563C-D9315D8DA686}"/>
              </a:ext>
            </a:extLst>
          </p:cNvPr>
          <p:cNvSpPr/>
          <p:nvPr/>
        </p:nvSpPr>
        <p:spPr>
          <a:xfrm>
            <a:off x="10137256" y="5888794"/>
            <a:ext cx="142448" cy="537661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29F3C7-0BD2-6E7E-F8B5-E9A48AC3EE6D}"/>
              </a:ext>
            </a:extLst>
          </p:cNvPr>
          <p:cNvSpPr txBox="1"/>
          <p:nvPr/>
        </p:nvSpPr>
        <p:spPr>
          <a:xfrm rot="16200000">
            <a:off x="6144962" y="4418690"/>
            <a:ext cx="2541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PAD – FP_OFF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DE6827F-1072-A18C-0DBD-BD8616113C84}"/>
              </a:ext>
            </a:extLst>
          </p:cNvPr>
          <p:cNvGrpSpPr/>
          <p:nvPr/>
        </p:nvGrpSpPr>
        <p:grpSpPr>
          <a:xfrm>
            <a:off x="7811722" y="3681834"/>
            <a:ext cx="2037885" cy="2116935"/>
            <a:chOff x="8844692" y="4530355"/>
            <a:chExt cx="2037885" cy="2116935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839D9AE-09C9-867C-D844-B94E9222596E}"/>
                </a:ext>
              </a:extLst>
            </p:cNvPr>
            <p:cNvSpPr/>
            <p:nvPr/>
          </p:nvSpPr>
          <p:spPr>
            <a:xfrm>
              <a:off x="8855099" y="6011186"/>
              <a:ext cx="1926869" cy="636104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DF78BCB-88D2-4B90-0855-198C9469E62C}"/>
                </a:ext>
              </a:extLst>
            </p:cNvPr>
            <p:cNvSpPr/>
            <p:nvPr/>
          </p:nvSpPr>
          <p:spPr>
            <a:xfrm>
              <a:off x="8844692" y="4530355"/>
              <a:ext cx="2037885" cy="1470991"/>
            </a:xfrm>
            <a:prstGeom prst="rect">
              <a:avLst/>
            </a:prstGeom>
            <a:noFill/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B5D7B23-A2F9-895B-D3D9-B509CA96F499}"/>
                </a:ext>
              </a:extLst>
            </p:cNvPr>
            <p:cNvSpPr/>
            <p:nvPr/>
          </p:nvSpPr>
          <p:spPr>
            <a:xfrm>
              <a:off x="8855099" y="5309330"/>
              <a:ext cx="1926869" cy="636104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05A57C9-EB7C-5771-B71A-9423B396BA66}"/>
              </a:ext>
            </a:extLst>
          </p:cNvPr>
          <p:cNvGrpSpPr/>
          <p:nvPr/>
        </p:nvGrpSpPr>
        <p:grpSpPr>
          <a:xfrm>
            <a:off x="8025116" y="3865091"/>
            <a:ext cx="1554878" cy="1061171"/>
            <a:chOff x="11967999" y="4049526"/>
            <a:chExt cx="1554878" cy="1061171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90573C8-6ED5-4D66-2A61-F3F767F68043}"/>
                </a:ext>
              </a:extLst>
            </p:cNvPr>
            <p:cNvGrpSpPr/>
            <p:nvPr/>
          </p:nvGrpSpPr>
          <p:grpSpPr>
            <a:xfrm>
              <a:off x="11967999" y="4049526"/>
              <a:ext cx="1554878" cy="1061171"/>
              <a:chOff x="5602097" y="1600973"/>
              <a:chExt cx="1554878" cy="1061171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6F8E791-3405-C6C0-FFF0-B5607E22F4BF}"/>
                  </a:ext>
                </a:extLst>
              </p:cNvPr>
              <p:cNvSpPr/>
              <p:nvPr/>
            </p:nvSpPr>
            <p:spPr>
              <a:xfrm>
                <a:off x="6894170" y="2328363"/>
                <a:ext cx="262805" cy="333781"/>
              </a:xfrm>
              <a:prstGeom prst="rect">
                <a:avLst/>
              </a:prstGeom>
              <a:solidFill>
                <a:srgbClr val="00B05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D35F006-E82F-8AAB-FA38-9A6D53CEAD38}"/>
                  </a:ext>
                </a:extLst>
              </p:cNvPr>
              <p:cNvSpPr/>
              <p:nvPr/>
            </p:nvSpPr>
            <p:spPr>
              <a:xfrm>
                <a:off x="6497677" y="2323849"/>
                <a:ext cx="262805" cy="333781"/>
              </a:xfrm>
              <a:prstGeom prst="rect">
                <a:avLst/>
              </a:prstGeom>
              <a:solidFill>
                <a:srgbClr val="00B05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B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CD32492A-738B-9054-E450-F28425DAACDD}"/>
                  </a:ext>
                </a:extLst>
              </p:cNvPr>
              <p:cNvSpPr/>
              <p:nvPr/>
            </p:nvSpPr>
            <p:spPr>
              <a:xfrm>
                <a:off x="6068772" y="2323849"/>
                <a:ext cx="262805" cy="333781"/>
              </a:xfrm>
              <a:prstGeom prst="rect">
                <a:avLst/>
              </a:prstGeom>
              <a:solidFill>
                <a:srgbClr val="00B05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87E1AB5F-5AED-D9DA-977D-A22FD01AE691}"/>
                  </a:ext>
                </a:extLst>
              </p:cNvPr>
              <p:cNvSpPr/>
              <p:nvPr/>
            </p:nvSpPr>
            <p:spPr>
              <a:xfrm>
                <a:off x="5602097" y="2323849"/>
                <a:ext cx="262805" cy="333781"/>
              </a:xfrm>
              <a:prstGeom prst="rect">
                <a:avLst/>
              </a:prstGeom>
              <a:solidFill>
                <a:srgbClr val="00B05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58665EE-17FB-084B-D858-8586209ECE4F}"/>
                  </a:ext>
                </a:extLst>
              </p:cNvPr>
              <p:cNvSpPr/>
              <p:nvPr/>
            </p:nvSpPr>
            <p:spPr>
              <a:xfrm>
                <a:off x="6894170" y="1600973"/>
                <a:ext cx="262805" cy="333781"/>
              </a:xfrm>
              <a:prstGeom prst="rect">
                <a:avLst/>
              </a:prstGeom>
              <a:solidFill>
                <a:srgbClr val="00B05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E</a:t>
                </a:r>
              </a:p>
            </p:txBody>
          </p:sp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13789EF-1522-20DA-97C1-F42F279D1E51}"/>
                </a:ext>
              </a:extLst>
            </p:cNvPr>
            <p:cNvSpPr/>
            <p:nvPr/>
          </p:nvSpPr>
          <p:spPr>
            <a:xfrm>
              <a:off x="12900984" y="4049526"/>
              <a:ext cx="262805" cy="333781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9E5EC92-E61C-7841-4956-07A0B43771C7}"/>
              </a:ext>
            </a:extLst>
          </p:cNvPr>
          <p:cNvSpPr/>
          <p:nvPr/>
        </p:nvSpPr>
        <p:spPr>
          <a:xfrm>
            <a:off x="7829470" y="373855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0833C16-CFAC-DD7C-284C-2469F14B118C}"/>
              </a:ext>
            </a:extLst>
          </p:cNvPr>
          <p:cNvSpPr/>
          <p:nvPr/>
        </p:nvSpPr>
        <p:spPr>
          <a:xfrm>
            <a:off x="7815936" y="2201990"/>
            <a:ext cx="2037885" cy="1470991"/>
          </a:xfrm>
          <a:prstGeom prst="rect">
            <a:avLst/>
          </a:prstGeom>
          <a:noFill/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96FDC30-FE5E-7495-30AA-60793D47B855}"/>
              </a:ext>
            </a:extLst>
          </p:cNvPr>
          <p:cNvGrpSpPr/>
          <p:nvPr/>
        </p:nvGrpSpPr>
        <p:grpSpPr>
          <a:xfrm>
            <a:off x="7826111" y="5138940"/>
            <a:ext cx="2037885" cy="1470991"/>
            <a:chOff x="8853170" y="5259442"/>
            <a:chExt cx="2037885" cy="147099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FCDF7B9-EB77-DE4C-CB63-7920762EA3D4}"/>
                </a:ext>
              </a:extLst>
            </p:cNvPr>
            <p:cNvSpPr/>
            <p:nvPr/>
          </p:nvSpPr>
          <p:spPr>
            <a:xfrm>
              <a:off x="8855099" y="6011186"/>
              <a:ext cx="1926869" cy="636104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B6A9FAE-546F-405F-2892-D3DA9D7540BF}"/>
                </a:ext>
              </a:extLst>
            </p:cNvPr>
            <p:cNvSpPr/>
            <p:nvPr/>
          </p:nvSpPr>
          <p:spPr>
            <a:xfrm>
              <a:off x="8853170" y="5259442"/>
              <a:ext cx="2037885" cy="1470991"/>
            </a:xfrm>
            <a:prstGeom prst="rect">
              <a:avLst/>
            </a:prstGeom>
            <a:noFill/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C6372D0-0EC4-74BE-417B-0694524304AD}"/>
              </a:ext>
            </a:extLst>
          </p:cNvPr>
          <p:cNvSpPr/>
          <p:nvPr/>
        </p:nvSpPr>
        <p:spPr>
          <a:xfrm>
            <a:off x="7892913" y="5201907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 </a:t>
            </a:r>
            <a:r>
              <a:rPr lang="en-US" sz="2000" dirty="0" err="1"/>
              <a:t>ptr</a:t>
            </a:r>
            <a:endParaRPr lang="en-US" sz="20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9BBCD9B-A957-EE0E-18AE-57787711144D}"/>
              </a:ext>
            </a:extLst>
          </p:cNvPr>
          <p:cNvSpPr txBox="1"/>
          <p:nvPr/>
        </p:nvSpPr>
        <p:spPr>
          <a:xfrm>
            <a:off x="8127097" y="6031975"/>
            <a:ext cx="1402948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Pad 4 bytes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474DDD7-1F16-F4A1-90D3-6A266AD5572B}"/>
              </a:ext>
            </a:extLst>
          </p:cNvPr>
          <p:cNvSpPr/>
          <p:nvPr/>
        </p:nvSpPr>
        <p:spPr>
          <a:xfrm>
            <a:off x="7811722" y="291130"/>
            <a:ext cx="2033698" cy="4781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272D3A1-1254-A299-02C1-69D767865956}"/>
              </a:ext>
            </a:extLst>
          </p:cNvPr>
          <p:cNvSpPr/>
          <p:nvPr/>
        </p:nvSpPr>
        <p:spPr>
          <a:xfrm>
            <a:off x="7811722" y="785813"/>
            <a:ext cx="2033698" cy="478144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fp</a:t>
            </a:r>
            <a:endParaRPr lang="en-US" sz="2000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4958C08-5FA9-B250-555A-8ADA3A19523C}"/>
              </a:ext>
            </a:extLst>
          </p:cNvPr>
          <p:cNvGrpSpPr/>
          <p:nvPr/>
        </p:nvGrpSpPr>
        <p:grpSpPr>
          <a:xfrm>
            <a:off x="8001290" y="3873653"/>
            <a:ext cx="729481" cy="335577"/>
            <a:chOff x="9625298" y="4016094"/>
            <a:chExt cx="729481" cy="335577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4734DFC-1873-4DC3-2A46-99B7622A72FD}"/>
                </a:ext>
              </a:extLst>
            </p:cNvPr>
            <p:cNvSpPr/>
            <p:nvPr/>
          </p:nvSpPr>
          <p:spPr>
            <a:xfrm>
              <a:off x="10091974" y="4016094"/>
              <a:ext cx="262805" cy="3337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8A18474-0BBE-4C9B-0980-E450A547D9ED}"/>
                </a:ext>
              </a:extLst>
            </p:cNvPr>
            <p:cNvSpPr/>
            <p:nvPr/>
          </p:nvSpPr>
          <p:spPr>
            <a:xfrm>
              <a:off x="9625298" y="4017890"/>
              <a:ext cx="262805" cy="3337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447DC7-3DAF-E4B0-D13A-4664E516DF82}"/>
              </a:ext>
            </a:extLst>
          </p:cNvPr>
          <p:cNvSpPr/>
          <p:nvPr/>
        </p:nvSpPr>
        <p:spPr>
          <a:xfrm>
            <a:off x="7811722" y="1734282"/>
            <a:ext cx="2061994" cy="478144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regs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6FFA045-B0B5-A9E1-1D8D-571FC7F30E52}"/>
              </a:ext>
            </a:extLst>
          </p:cNvPr>
          <p:cNvSpPr/>
          <p:nvPr/>
        </p:nvSpPr>
        <p:spPr>
          <a:xfrm>
            <a:off x="7811722" y="1263669"/>
            <a:ext cx="2061994" cy="478144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regs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0B679AC-22C8-471D-C646-418C2F156B5F}"/>
              </a:ext>
            </a:extLst>
          </p:cNvPr>
          <p:cNvSpPr/>
          <p:nvPr/>
        </p:nvSpPr>
        <p:spPr>
          <a:xfrm>
            <a:off x="7893195" y="231853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 x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8A15555-BAF4-94DF-5450-DC95A76295DF}"/>
              </a:ext>
            </a:extLst>
          </p:cNvPr>
          <p:cNvGrpSpPr/>
          <p:nvPr/>
        </p:nvGrpSpPr>
        <p:grpSpPr>
          <a:xfrm>
            <a:off x="7943239" y="3078245"/>
            <a:ext cx="1734842" cy="452609"/>
            <a:chOff x="9580937" y="3236210"/>
            <a:chExt cx="1734842" cy="452609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1DFE5FA-8354-9B22-40D4-31AA33E1AB5A}"/>
                </a:ext>
              </a:extLst>
            </p:cNvPr>
            <p:cNvSpPr/>
            <p:nvPr/>
          </p:nvSpPr>
          <p:spPr>
            <a:xfrm>
              <a:off x="10518441" y="3252568"/>
              <a:ext cx="797338" cy="436251"/>
            </a:xfrm>
            <a:prstGeom prst="rect">
              <a:avLst/>
            </a:prstGeom>
            <a:solidFill>
              <a:srgbClr val="F3753F"/>
            </a:solidFill>
            <a:ln w="3175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a[0]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961DEF3-6CCC-F7EB-BF04-C70CF5A124CC}"/>
                </a:ext>
              </a:extLst>
            </p:cNvPr>
            <p:cNvSpPr/>
            <p:nvPr/>
          </p:nvSpPr>
          <p:spPr>
            <a:xfrm>
              <a:off x="9580937" y="3236210"/>
              <a:ext cx="797338" cy="436251"/>
            </a:xfrm>
            <a:prstGeom prst="rect">
              <a:avLst/>
            </a:prstGeom>
            <a:solidFill>
              <a:srgbClr val="F3753F"/>
            </a:solidFill>
            <a:ln w="3175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a[1]</a:t>
              </a:r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CE2DAF8-B9AE-DB01-5C1C-F79ADC579420}"/>
              </a:ext>
            </a:extLst>
          </p:cNvPr>
          <p:cNvSpPr/>
          <p:nvPr/>
        </p:nvSpPr>
        <p:spPr>
          <a:xfrm>
            <a:off x="7816218" y="3016908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EEC5769-4E4F-0FB3-057C-EA87B3F501FA}"/>
              </a:ext>
            </a:extLst>
          </p:cNvPr>
          <p:cNvSpPr/>
          <p:nvPr/>
        </p:nvSpPr>
        <p:spPr>
          <a:xfrm>
            <a:off x="7850175" y="229995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graphicFrame>
        <p:nvGraphicFramePr>
          <p:cNvPr id="138" name="Table 137">
            <a:extLst>
              <a:ext uri="{FF2B5EF4-FFF2-40B4-BE49-F238E27FC236}">
                <a16:creationId xmlns:a16="http://schemas.microsoft.com/office/drawing/2014/main" id="{EFFED664-40F5-2C20-DBBA-89B73BE5BF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2421060"/>
              </p:ext>
            </p:extLst>
          </p:nvPr>
        </p:nvGraphicFramePr>
        <p:xfrm>
          <a:off x="336913" y="3334960"/>
          <a:ext cx="6639920" cy="3211806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87588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681970">
                  <a:extLst>
                    <a:ext uri="{9D8B030D-6E8A-4147-A177-3AD203B41FA5}">
                      <a16:colId xmlns:a16="http://schemas.microsoft.com/office/drawing/2014/main" val="16569953"/>
                    </a:ext>
                  </a:extLst>
                </a:gridCol>
                <a:gridCol w="1258577">
                  <a:extLst>
                    <a:ext uri="{9D8B030D-6E8A-4147-A177-3AD203B41FA5}">
                      <a16:colId xmlns:a16="http://schemas.microsoft.com/office/drawing/2014/main" val="2191915447"/>
                    </a:ext>
                  </a:extLst>
                </a:gridCol>
                <a:gridCol w="1532181">
                  <a:extLst>
                    <a:ext uri="{9D8B030D-6E8A-4147-A177-3AD203B41FA5}">
                      <a16:colId xmlns:a16="http://schemas.microsoft.com/office/drawing/2014/main" val="2821277942"/>
                    </a:ext>
                  </a:extLst>
                </a:gridCol>
                <a:gridCol w="1291308">
                  <a:extLst>
                    <a:ext uri="{9D8B030D-6E8A-4147-A177-3AD203B41FA5}">
                      <a16:colId xmlns:a16="http://schemas.microsoft.com/office/drawing/2014/main" val="3131982378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expression</a:t>
                      </a:r>
                    </a:p>
                    <a:p>
                      <a:pPr algn="ctr"/>
                      <a:r>
                        <a:rPr lang="en-US" dirty="0" err="1"/>
                        <a:t>size+prev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Pushed regs-1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FP_OFF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34741163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 + FP_OFF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a[]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 +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str[]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 +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91555891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8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 + 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061216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PAD Added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 + 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213292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FRMADD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FRMADD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PAD-FP_OFF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959882"/>
                  </a:ext>
                </a:extLst>
              </a:tr>
            </a:tbl>
          </a:graphicData>
        </a:graphic>
      </p:graphicFrame>
      <p:sp>
        <p:nvSpPr>
          <p:cNvPr id="139" name="Up-Down Arrow 138">
            <a:extLst>
              <a:ext uri="{FF2B5EF4-FFF2-40B4-BE49-F238E27FC236}">
                <a16:creationId xmlns:a16="http://schemas.microsoft.com/office/drawing/2014/main" id="{81A6382F-670E-CA1B-30B8-B722889C83D8}"/>
              </a:ext>
            </a:extLst>
          </p:cNvPr>
          <p:cNvSpPr/>
          <p:nvPr/>
        </p:nvSpPr>
        <p:spPr>
          <a:xfrm>
            <a:off x="7586626" y="2201991"/>
            <a:ext cx="128701" cy="4298704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7C1D217-48DC-527C-744D-346A0F47DD6F}"/>
              </a:ext>
            </a:extLst>
          </p:cNvPr>
          <p:cNvCxnSpPr>
            <a:cxnSpLocks/>
          </p:cNvCxnSpPr>
          <p:nvPr/>
        </p:nvCxnSpPr>
        <p:spPr>
          <a:xfrm flipH="1">
            <a:off x="7453993" y="6512683"/>
            <a:ext cx="35772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682C902-FE4A-4EC0-7B11-C2AD7F338FB1}"/>
              </a:ext>
            </a:extLst>
          </p:cNvPr>
          <p:cNvCxnSpPr>
            <a:cxnSpLocks/>
          </p:cNvCxnSpPr>
          <p:nvPr/>
        </p:nvCxnSpPr>
        <p:spPr>
          <a:xfrm flipH="1">
            <a:off x="7284624" y="2195219"/>
            <a:ext cx="544846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8B1EC95-8C03-B59F-ECE7-4AA93B3D8EF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8241" y="439965"/>
            <a:ext cx="7166383" cy="278683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Use the assembler to calculate the offsets from the address contained in </a:t>
            </a:r>
            <a:r>
              <a:rPr lang="en-US" sz="2000" dirty="0" err="1"/>
              <a:t>fp</a:t>
            </a:r>
            <a:r>
              <a:rPr lang="en-US" sz="2000" dirty="0"/>
              <a:t>    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-offset]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FP_OFF, 12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4+FP_OFF // X = 16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A, 4+X      // A = 20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Assign label names for each local variable</a:t>
            </a:r>
          </a:p>
          <a:p>
            <a:pPr marL="800100" lvl="1" indent="-457200"/>
            <a:r>
              <a:rPr lang="en-US" sz="2000" dirty="0"/>
              <a:t>Each name is .</a:t>
            </a:r>
            <a:r>
              <a:rPr lang="en-US" sz="2000" dirty="0" err="1"/>
              <a:t>equ</a:t>
            </a:r>
            <a:r>
              <a:rPr lang="en-US" sz="2000" dirty="0"/>
              <a:t>  to be the offset from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FEBA32-0551-4F07-9F31-B49F2F3090CD}"/>
              </a:ext>
            </a:extLst>
          </p:cNvPr>
          <p:cNvSpPr txBox="1"/>
          <p:nvPr/>
        </p:nvSpPr>
        <p:spPr>
          <a:xfrm>
            <a:off x="11800490" y="27904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8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91"/>
            <a:ext cx="10973681" cy="459137"/>
          </a:xfrm>
        </p:spPr>
        <p:txBody>
          <a:bodyPr/>
          <a:lstStyle/>
          <a:p>
            <a:r>
              <a:rPr lang="en-US" dirty="0"/>
              <a:t>Step 3 Allocate Space in the Prologue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3F30D8E-9223-73C7-D258-3476A3F58E2F}"/>
              </a:ext>
            </a:extLst>
          </p:cNvPr>
          <p:cNvSpPr/>
          <p:nvPr/>
        </p:nvSpPr>
        <p:spPr bwMode="auto">
          <a:xfrm>
            <a:off x="311920" y="423058"/>
            <a:ext cx="6752993" cy="630245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%function 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FP_OFF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 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		4 + FP_OFF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		4 +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		8 +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		4 +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		4 +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		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FP_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push    {r4, r5,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 add 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r3, =FRMADD //frames can be large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sub    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space for locals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 of function code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no change to epilogue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sub    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  // deallocate locals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pop      {r4, r5,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bx     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.size  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(. –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075F03-FF0F-3AA4-7F69-2AF5A646C436}"/>
              </a:ext>
            </a:extLst>
          </p:cNvPr>
          <p:cNvGrpSpPr/>
          <p:nvPr/>
        </p:nvGrpSpPr>
        <p:grpSpPr>
          <a:xfrm>
            <a:off x="238043" y="5201907"/>
            <a:ext cx="5057385" cy="172337"/>
            <a:chOff x="1038615" y="4564297"/>
            <a:chExt cx="5057385" cy="172337"/>
          </a:xfrm>
        </p:grpSpPr>
        <p:sp>
          <p:nvSpPr>
            <p:cNvPr id="2" name="Right Arrow 1">
              <a:extLst>
                <a:ext uri="{FF2B5EF4-FFF2-40B4-BE49-F238E27FC236}">
                  <a16:creationId xmlns:a16="http://schemas.microsoft.com/office/drawing/2014/main" id="{8A2FA83E-C3A7-3D16-878D-969F7B5F9418}"/>
                </a:ext>
              </a:extLst>
            </p:cNvPr>
            <p:cNvSpPr/>
            <p:nvPr/>
          </p:nvSpPr>
          <p:spPr>
            <a:xfrm>
              <a:off x="1038615" y="4564297"/>
              <a:ext cx="644056" cy="158726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C49B915F-4491-D156-8961-7ECC324C731A}"/>
                </a:ext>
              </a:extLst>
            </p:cNvPr>
            <p:cNvSpPr/>
            <p:nvPr/>
          </p:nvSpPr>
          <p:spPr>
            <a:xfrm rot="10800000">
              <a:off x="5451944" y="4577908"/>
              <a:ext cx="644056" cy="158726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3384BE4-8665-771A-7D0B-5D528AB6FCC3}"/>
              </a:ext>
            </a:extLst>
          </p:cNvPr>
          <p:cNvSpPr txBox="1"/>
          <p:nvPr/>
        </p:nvSpPr>
        <p:spPr>
          <a:xfrm>
            <a:off x="10428477" y="6231338"/>
            <a:ext cx="520089" cy="478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sp</a:t>
            </a:r>
            <a:endParaRPr lang="en-US" sz="2000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7036E595-068E-7C09-1E18-0B7AA701DC57}"/>
              </a:ext>
            </a:extLst>
          </p:cNvPr>
          <p:cNvSpPr/>
          <p:nvPr/>
        </p:nvSpPr>
        <p:spPr>
          <a:xfrm>
            <a:off x="9885426" y="6426455"/>
            <a:ext cx="567969" cy="181454"/>
          </a:xfrm>
          <a:prstGeom prst="leftArrow">
            <a:avLst>
              <a:gd name="adj1" fmla="val 42613"/>
              <a:gd name="adj2" fmla="val 50000"/>
            </a:avLst>
          </a:prstGeom>
          <a:solidFill>
            <a:srgbClr val="0070C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F0A294-2307-7567-1AB8-857F0C0CB2D1}"/>
              </a:ext>
            </a:extLst>
          </p:cNvPr>
          <p:cNvSpPr txBox="1"/>
          <p:nvPr/>
        </p:nvSpPr>
        <p:spPr>
          <a:xfrm>
            <a:off x="10440444" y="423058"/>
            <a:ext cx="454210" cy="478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187DAD95-7E8E-13B6-48F6-4AEF18748CB8}"/>
              </a:ext>
            </a:extLst>
          </p:cNvPr>
          <p:cNvSpPr/>
          <p:nvPr/>
        </p:nvSpPr>
        <p:spPr>
          <a:xfrm>
            <a:off x="9875438" y="584113"/>
            <a:ext cx="565006" cy="191842"/>
          </a:xfrm>
          <a:prstGeom prst="lef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4CCE25F-E500-CA6D-956C-1CEFC3E4055D}"/>
              </a:ext>
            </a:extLst>
          </p:cNvPr>
          <p:cNvSpPr/>
          <p:nvPr/>
        </p:nvSpPr>
        <p:spPr>
          <a:xfrm>
            <a:off x="9899791" y="2015533"/>
            <a:ext cx="565006" cy="191842"/>
          </a:xfrm>
          <a:prstGeom prst="leftArrow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22C084-91FB-C045-EA82-82EBE91AA3DD}"/>
              </a:ext>
            </a:extLst>
          </p:cNvPr>
          <p:cNvSpPr txBox="1"/>
          <p:nvPr/>
        </p:nvSpPr>
        <p:spPr>
          <a:xfrm>
            <a:off x="10453395" y="189835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-FP_OFF]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52108012-04FF-3197-50A4-B36EDBFBB8DE}"/>
              </a:ext>
            </a:extLst>
          </p:cNvPr>
          <p:cNvSpPr/>
          <p:nvPr/>
        </p:nvSpPr>
        <p:spPr>
          <a:xfrm>
            <a:off x="9886187" y="2771599"/>
            <a:ext cx="565006" cy="191842"/>
          </a:xfrm>
          <a:prstGeom prst="leftArrow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3F4ECD-EB91-A4ED-DEA1-17E2EB0933B4}"/>
              </a:ext>
            </a:extLst>
          </p:cNvPr>
          <p:cNvSpPr txBox="1"/>
          <p:nvPr/>
        </p:nvSpPr>
        <p:spPr>
          <a:xfrm>
            <a:off x="10414856" y="268285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-X]</a:t>
            </a:r>
          </a:p>
        </p:txBody>
      </p:sp>
      <p:sp>
        <p:nvSpPr>
          <p:cNvPr id="28" name="Left Arrow 27">
            <a:extLst>
              <a:ext uri="{FF2B5EF4-FFF2-40B4-BE49-F238E27FC236}">
                <a16:creationId xmlns:a16="http://schemas.microsoft.com/office/drawing/2014/main" id="{2022936B-5F4F-016D-1532-C60F3BB2D432}"/>
              </a:ext>
            </a:extLst>
          </p:cNvPr>
          <p:cNvSpPr/>
          <p:nvPr/>
        </p:nvSpPr>
        <p:spPr>
          <a:xfrm>
            <a:off x="9922524" y="3470640"/>
            <a:ext cx="565006" cy="191842"/>
          </a:xfrm>
          <a:prstGeom prst="leftArrow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6B5A3F-178B-76B6-948D-5BE7FD82D88C}"/>
              </a:ext>
            </a:extLst>
          </p:cNvPr>
          <p:cNvSpPr txBox="1"/>
          <p:nvPr/>
        </p:nvSpPr>
        <p:spPr>
          <a:xfrm>
            <a:off x="10451193" y="338189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-A]</a:t>
            </a: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76A750C9-DFF3-6FB5-880F-EEC539F3EE7F}"/>
              </a:ext>
            </a:extLst>
          </p:cNvPr>
          <p:cNvSpPr/>
          <p:nvPr/>
        </p:nvSpPr>
        <p:spPr>
          <a:xfrm>
            <a:off x="9896771" y="4933083"/>
            <a:ext cx="565006" cy="191842"/>
          </a:xfrm>
          <a:prstGeom prst="leftArrow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82D96F-6B4A-6628-8750-D3DB9026F569}"/>
              </a:ext>
            </a:extLst>
          </p:cNvPr>
          <p:cNvSpPr txBox="1"/>
          <p:nvPr/>
        </p:nvSpPr>
        <p:spPr>
          <a:xfrm>
            <a:off x="10413791" y="480458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-STR]</a:t>
            </a:r>
          </a:p>
        </p:txBody>
      </p:sp>
      <p:sp>
        <p:nvSpPr>
          <p:cNvPr id="48" name="Left Arrow 47">
            <a:extLst>
              <a:ext uri="{FF2B5EF4-FFF2-40B4-BE49-F238E27FC236}">
                <a16:creationId xmlns:a16="http://schemas.microsoft.com/office/drawing/2014/main" id="{C2499811-2CA3-4167-569C-7F8689FE4D71}"/>
              </a:ext>
            </a:extLst>
          </p:cNvPr>
          <p:cNvSpPr/>
          <p:nvPr/>
        </p:nvSpPr>
        <p:spPr>
          <a:xfrm>
            <a:off x="9911775" y="5748639"/>
            <a:ext cx="565006" cy="191842"/>
          </a:xfrm>
          <a:prstGeom prst="leftArrow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4DA256-2A28-373E-DC5A-7A5748962C8C}"/>
              </a:ext>
            </a:extLst>
          </p:cNvPr>
          <p:cNvSpPr txBox="1"/>
          <p:nvPr/>
        </p:nvSpPr>
        <p:spPr>
          <a:xfrm>
            <a:off x="10440444" y="565989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-PTR]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6E831DF-30DD-C599-DE1F-F33CEB310BAF}"/>
              </a:ext>
            </a:extLst>
          </p:cNvPr>
          <p:cNvSpPr txBox="1"/>
          <p:nvPr/>
        </p:nvSpPr>
        <p:spPr>
          <a:xfrm>
            <a:off x="10833307" y="631602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-PAD]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BAC778-310B-2719-C6B5-B0202FD3EF2D}"/>
              </a:ext>
            </a:extLst>
          </p:cNvPr>
          <p:cNvSpPr txBox="1"/>
          <p:nvPr/>
        </p:nvSpPr>
        <p:spPr>
          <a:xfrm rot="16200000">
            <a:off x="9856669" y="1221156"/>
            <a:ext cx="95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12 bytes</a:t>
            </a:r>
          </a:p>
        </p:txBody>
      </p:sp>
      <p:sp>
        <p:nvSpPr>
          <p:cNvPr id="73" name="Up-Down Arrow 72">
            <a:extLst>
              <a:ext uri="{FF2B5EF4-FFF2-40B4-BE49-F238E27FC236}">
                <a16:creationId xmlns:a16="http://schemas.microsoft.com/office/drawing/2014/main" id="{6489F159-CB27-78A3-E017-5DDECE2540A6}"/>
              </a:ext>
            </a:extLst>
          </p:cNvPr>
          <p:cNvSpPr/>
          <p:nvPr/>
        </p:nvSpPr>
        <p:spPr>
          <a:xfrm>
            <a:off x="10116494" y="782716"/>
            <a:ext cx="128568" cy="1274340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F9C5CB-F686-0AD8-D81A-71E704D0756A}"/>
              </a:ext>
            </a:extLst>
          </p:cNvPr>
          <p:cNvSpPr txBox="1"/>
          <p:nvPr/>
        </p:nvSpPr>
        <p:spPr>
          <a:xfrm rot="16200000">
            <a:off x="10258502" y="2340845"/>
            <a:ext cx="23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5" name="Up-Down Arrow 74">
            <a:extLst>
              <a:ext uri="{FF2B5EF4-FFF2-40B4-BE49-F238E27FC236}">
                <a16:creationId xmlns:a16="http://schemas.microsoft.com/office/drawing/2014/main" id="{6B4C86D6-C134-6EE5-7B22-A4AD7F089A9F}"/>
              </a:ext>
            </a:extLst>
          </p:cNvPr>
          <p:cNvSpPr/>
          <p:nvPr/>
        </p:nvSpPr>
        <p:spPr>
          <a:xfrm>
            <a:off x="10097144" y="2166169"/>
            <a:ext cx="145663" cy="615924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D2CF200-3CBD-39E8-1141-0C97FAF28C43}"/>
              </a:ext>
            </a:extLst>
          </p:cNvPr>
          <p:cNvSpPr txBox="1"/>
          <p:nvPr/>
        </p:nvSpPr>
        <p:spPr>
          <a:xfrm rot="16200000">
            <a:off x="10258502" y="3072916"/>
            <a:ext cx="23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7" name="Up-Down Arrow 76">
            <a:extLst>
              <a:ext uri="{FF2B5EF4-FFF2-40B4-BE49-F238E27FC236}">
                <a16:creationId xmlns:a16="http://schemas.microsoft.com/office/drawing/2014/main" id="{1BFD9844-34DD-764E-71AE-F8FCD101232A}"/>
              </a:ext>
            </a:extLst>
          </p:cNvPr>
          <p:cNvSpPr/>
          <p:nvPr/>
        </p:nvSpPr>
        <p:spPr>
          <a:xfrm>
            <a:off x="10097144" y="2898240"/>
            <a:ext cx="145663" cy="615924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E50D12-0AE9-0159-9ADF-5829B28BEAA3}"/>
              </a:ext>
            </a:extLst>
          </p:cNvPr>
          <p:cNvSpPr txBox="1"/>
          <p:nvPr/>
        </p:nvSpPr>
        <p:spPr>
          <a:xfrm rot="16200000">
            <a:off x="10234553" y="4099607"/>
            <a:ext cx="23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79" name="Up-Down Arrow 78">
            <a:extLst>
              <a:ext uri="{FF2B5EF4-FFF2-40B4-BE49-F238E27FC236}">
                <a16:creationId xmlns:a16="http://schemas.microsoft.com/office/drawing/2014/main" id="{158CDFA6-BF71-A9A6-5170-B72ACD9D548E}"/>
              </a:ext>
            </a:extLst>
          </p:cNvPr>
          <p:cNvSpPr/>
          <p:nvPr/>
        </p:nvSpPr>
        <p:spPr>
          <a:xfrm>
            <a:off x="10097144" y="3661983"/>
            <a:ext cx="123697" cy="1260851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CFD41B-32D4-7ABC-62A3-2237B7EC9D23}"/>
              </a:ext>
            </a:extLst>
          </p:cNvPr>
          <p:cNvSpPr txBox="1"/>
          <p:nvPr/>
        </p:nvSpPr>
        <p:spPr>
          <a:xfrm rot="16200000">
            <a:off x="10283773" y="5330251"/>
            <a:ext cx="23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81" name="Up-Down Arrow 80">
            <a:extLst>
              <a:ext uri="{FF2B5EF4-FFF2-40B4-BE49-F238E27FC236}">
                <a16:creationId xmlns:a16="http://schemas.microsoft.com/office/drawing/2014/main" id="{78F1D6D1-F489-6356-B9B4-51FF708E6340}"/>
              </a:ext>
            </a:extLst>
          </p:cNvPr>
          <p:cNvSpPr/>
          <p:nvPr/>
        </p:nvSpPr>
        <p:spPr>
          <a:xfrm>
            <a:off x="10122415" y="5155575"/>
            <a:ext cx="145663" cy="615924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BA9013-C6BC-67AE-B277-5B7A3DF037DE}"/>
              </a:ext>
            </a:extLst>
          </p:cNvPr>
          <p:cNvSpPr txBox="1"/>
          <p:nvPr/>
        </p:nvSpPr>
        <p:spPr>
          <a:xfrm rot="16200000">
            <a:off x="10298613" y="6063470"/>
            <a:ext cx="23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83" name="Up-Down Arrow 82">
            <a:extLst>
              <a:ext uri="{FF2B5EF4-FFF2-40B4-BE49-F238E27FC236}">
                <a16:creationId xmlns:a16="http://schemas.microsoft.com/office/drawing/2014/main" id="{5C5BC13F-AED0-8B6B-8965-80B51715F3E2}"/>
              </a:ext>
            </a:extLst>
          </p:cNvPr>
          <p:cNvSpPr/>
          <p:nvPr/>
        </p:nvSpPr>
        <p:spPr>
          <a:xfrm>
            <a:off x="10137256" y="5888794"/>
            <a:ext cx="142448" cy="537661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A210BF-2F2F-051B-C2E5-0F1262E53DCC}"/>
              </a:ext>
            </a:extLst>
          </p:cNvPr>
          <p:cNvSpPr txBox="1"/>
          <p:nvPr/>
        </p:nvSpPr>
        <p:spPr>
          <a:xfrm rot="16200000">
            <a:off x="6144962" y="4418690"/>
            <a:ext cx="2541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PAD – FP_OFF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4CA42A4-87F2-78C1-A0F9-E8FB65D0CA79}"/>
              </a:ext>
            </a:extLst>
          </p:cNvPr>
          <p:cNvGrpSpPr/>
          <p:nvPr/>
        </p:nvGrpSpPr>
        <p:grpSpPr>
          <a:xfrm>
            <a:off x="7811722" y="3681834"/>
            <a:ext cx="2037885" cy="2116935"/>
            <a:chOff x="8844692" y="4530355"/>
            <a:chExt cx="2037885" cy="211693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FEF6F1C-64D0-4397-27B5-BDF583AB20BC}"/>
                </a:ext>
              </a:extLst>
            </p:cNvPr>
            <p:cNvSpPr/>
            <p:nvPr/>
          </p:nvSpPr>
          <p:spPr>
            <a:xfrm>
              <a:off x="8855099" y="6011186"/>
              <a:ext cx="1926869" cy="636104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471EED7-9987-22F6-97B9-EC92F382D90F}"/>
                </a:ext>
              </a:extLst>
            </p:cNvPr>
            <p:cNvSpPr/>
            <p:nvPr/>
          </p:nvSpPr>
          <p:spPr>
            <a:xfrm>
              <a:off x="8844692" y="4530355"/>
              <a:ext cx="2037885" cy="1470991"/>
            </a:xfrm>
            <a:prstGeom prst="rect">
              <a:avLst/>
            </a:prstGeom>
            <a:noFill/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85E9C68-745B-EC3E-C022-BEE015BE11B5}"/>
                </a:ext>
              </a:extLst>
            </p:cNvPr>
            <p:cNvSpPr/>
            <p:nvPr/>
          </p:nvSpPr>
          <p:spPr>
            <a:xfrm>
              <a:off x="8855099" y="5309330"/>
              <a:ext cx="1926869" cy="636104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88805B0-0F6C-3E70-C755-0860F4673D5F}"/>
              </a:ext>
            </a:extLst>
          </p:cNvPr>
          <p:cNvGrpSpPr/>
          <p:nvPr/>
        </p:nvGrpSpPr>
        <p:grpSpPr>
          <a:xfrm>
            <a:off x="8025116" y="3865091"/>
            <a:ext cx="1554878" cy="1061171"/>
            <a:chOff x="11967999" y="4049526"/>
            <a:chExt cx="1554878" cy="106117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7375506-E26C-4454-9C72-28EC999684F0}"/>
                </a:ext>
              </a:extLst>
            </p:cNvPr>
            <p:cNvGrpSpPr/>
            <p:nvPr/>
          </p:nvGrpSpPr>
          <p:grpSpPr>
            <a:xfrm>
              <a:off x="11967999" y="4049526"/>
              <a:ext cx="1554878" cy="1061171"/>
              <a:chOff x="5602097" y="1600973"/>
              <a:chExt cx="1554878" cy="1061171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E2C1C12-73E4-E88D-6722-451AFA0E2EEF}"/>
                  </a:ext>
                </a:extLst>
              </p:cNvPr>
              <p:cNvSpPr/>
              <p:nvPr/>
            </p:nvSpPr>
            <p:spPr>
              <a:xfrm>
                <a:off x="6894170" y="2328363"/>
                <a:ext cx="262805" cy="333781"/>
              </a:xfrm>
              <a:prstGeom prst="rect">
                <a:avLst/>
              </a:prstGeom>
              <a:solidFill>
                <a:srgbClr val="00B05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F9D483F-CBC2-8ABD-8E86-B25551B05E78}"/>
                  </a:ext>
                </a:extLst>
              </p:cNvPr>
              <p:cNvSpPr/>
              <p:nvPr/>
            </p:nvSpPr>
            <p:spPr>
              <a:xfrm>
                <a:off x="6497677" y="2323849"/>
                <a:ext cx="262805" cy="333781"/>
              </a:xfrm>
              <a:prstGeom prst="rect">
                <a:avLst/>
              </a:prstGeom>
              <a:solidFill>
                <a:srgbClr val="00B05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B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7B2DA22-065B-BD83-B741-8EAC9E776AFA}"/>
                  </a:ext>
                </a:extLst>
              </p:cNvPr>
              <p:cNvSpPr/>
              <p:nvPr/>
            </p:nvSpPr>
            <p:spPr>
              <a:xfrm>
                <a:off x="6068772" y="2323849"/>
                <a:ext cx="262805" cy="333781"/>
              </a:xfrm>
              <a:prstGeom prst="rect">
                <a:avLst/>
              </a:prstGeom>
              <a:solidFill>
                <a:srgbClr val="00B05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AD45EAB-F65C-21FF-299C-232AF3372807}"/>
                  </a:ext>
                </a:extLst>
              </p:cNvPr>
              <p:cNvSpPr/>
              <p:nvPr/>
            </p:nvSpPr>
            <p:spPr>
              <a:xfrm>
                <a:off x="5602097" y="2323849"/>
                <a:ext cx="262805" cy="333781"/>
              </a:xfrm>
              <a:prstGeom prst="rect">
                <a:avLst/>
              </a:prstGeom>
              <a:solidFill>
                <a:srgbClr val="00B05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FCE40B6-A7FD-F44A-415C-F5EA3B5E282F}"/>
                  </a:ext>
                </a:extLst>
              </p:cNvPr>
              <p:cNvSpPr/>
              <p:nvPr/>
            </p:nvSpPr>
            <p:spPr>
              <a:xfrm>
                <a:off x="6894170" y="1600973"/>
                <a:ext cx="262805" cy="333781"/>
              </a:xfrm>
              <a:prstGeom prst="rect">
                <a:avLst/>
              </a:prstGeom>
              <a:solidFill>
                <a:srgbClr val="00B05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E</a:t>
                </a:r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2BF0389-B24A-CE68-EA02-67DC73EAE22C}"/>
                </a:ext>
              </a:extLst>
            </p:cNvPr>
            <p:cNvSpPr/>
            <p:nvPr/>
          </p:nvSpPr>
          <p:spPr>
            <a:xfrm>
              <a:off x="12900984" y="4049526"/>
              <a:ext cx="262805" cy="333781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B2A7E8B8-0440-31EB-8A88-A7DD52DD4620}"/>
              </a:ext>
            </a:extLst>
          </p:cNvPr>
          <p:cNvSpPr/>
          <p:nvPr/>
        </p:nvSpPr>
        <p:spPr>
          <a:xfrm>
            <a:off x="7829470" y="373855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FB2FB6A-4033-7351-D4DB-8444C70BAC09}"/>
              </a:ext>
            </a:extLst>
          </p:cNvPr>
          <p:cNvSpPr/>
          <p:nvPr/>
        </p:nvSpPr>
        <p:spPr>
          <a:xfrm>
            <a:off x="7815936" y="2201990"/>
            <a:ext cx="2037885" cy="1470991"/>
          </a:xfrm>
          <a:prstGeom prst="rect">
            <a:avLst/>
          </a:prstGeom>
          <a:noFill/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6A8943A-3074-D762-C876-719A631886D1}"/>
              </a:ext>
            </a:extLst>
          </p:cNvPr>
          <p:cNvGrpSpPr/>
          <p:nvPr/>
        </p:nvGrpSpPr>
        <p:grpSpPr>
          <a:xfrm>
            <a:off x="7826111" y="5138940"/>
            <a:ext cx="2037885" cy="1470991"/>
            <a:chOff x="8853170" y="5259442"/>
            <a:chExt cx="2037885" cy="147099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B2DFB8-D03D-71AC-44D0-047F0B8554EF}"/>
                </a:ext>
              </a:extLst>
            </p:cNvPr>
            <p:cNvSpPr/>
            <p:nvPr/>
          </p:nvSpPr>
          <p:spPr>
            <a:xfrm>
              <a:off x="8855099" y="6011186"/>
              <a:ext cx="1926869" cy="636104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26AF463-5CC5-6B7D-9076-CB524A432E32}"/>
                </a:ext>
              </a:extLst>
            </p:cNvPr>
            <p:cNvSpPr/>
            <p:nvPr/>
          </p:nvSpPr>
          <p:spPr>
            <a:xfrm>
              <a:off x="8853170" y="5259442"/>
              <a:ext cx="2037885" cy="1470991"/>
            </a:xfrm>
            <a:prstGeom prst="rect">
              <a:avLst/>
            </a:prstGeom>
            <a:noFill/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7571E55-51E8-C8BB-8D6C-C4A24B7FF2FA}"/>
              </a:ext>
            </a:extLst>
          </p:cNvPr>
          <p:cNvSpPr/>
          <p:nvPr/>
        </p:nvSpPr>
        <p:spPr>
          <a:xfrm>
            <a:off x="7892913" y="5201907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 </a:t>
            </a:r>
            <a:r>
              <a:rPr lang="en-US" sz="2000" dirty="0" err="1"/>
              <a:t>ptr</a:t>
            </a:r>
            <a:endParaRPr lang="en-US" sz="2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9FE1958-955B-EB41-5FFD-358DED2C54B1}"/>
              </a:ext>
            </a:extLst>
          </p:cNvPr>
          <p:cNvSpPr txBox="1"/>
          <p:nvPr/>
        </p:nvSpPr>
        <p:spPr>
          <a:xfrm>
            <a:off x="8127097" y="6031975"/>
            <a:ext cx="1402948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Pad 4 bytes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422C722-C5FF-25BD-00A0-9839B3546815}"/>
              </a:ext>
            </a:extLst>
          </p:cNvPr>
          <p:cNvSpPr/>
          <p:nvPr/>
        </p:nvSpPr>
        <p:spPr>
          <a:xfrm>
            <a:off x="7811722" y="291130"/>
            <a:ext cx="2033698" cy="4781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0495F2-FA64-FD00-B75B-6D2F3B678360}"/>
              </a:ext>
            </a:extLst>
          </p:cNvPr>
          <p:cNvSpPr/>
          <p:nvPr/>
        </p:nvSpPr>
        <p:spPr>
          <a:xfrm>
            <a:off x="7811722" y="785813"/>
            <a:ext cx="2033698" cy="478144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fp</a:t>
            </a:r>
            <a:endParaRPr lang="en-US" sz="20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AEB6379-EE11-6A4D-6EC1-27E876EA236F}"/>
              </a:ext>
            </a:extLst>
          </p:cNvPr>
          <p:cNvGrpSpPr/>
          <p:nvPr/>
        </p:nvGrpSpPr>
        <p:grpSpPr>
          <a:xfrm>
            <a:off x="8001290" y="3873653"/>
            <a:ext cx="729481" cy="335577"/>
            <a:chOff x="9625298" y="4016094"/>
            <a:chExt cx="729481" cy="33557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D54B425-DF68-5418-0E4B-B39372D56818}"/>
                </a:ext>
              </a:extLst>
            </p:cNvPr>
            <p:cNvSpPr/>
            <p:nvPr/>
          </p:nvSpPr>
          <p:spPr>
            <a:xfrm>
              <a:off x="10091974" y="4016094"/>
              <a:ext cx="262805" cy="3337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70FC4C4-E6C8-22FE-9AF1-14A6366B96FB}"/>
                </a:ext>
              </a:extLst>
            </p:cNvPr>
            <p:cNvSpPr/>
            <p:nvPr/>
          </p:nvSpPr>
          <p:spPr>
            <a:xfrm>
              <a:off x="9625298" y="4017890"/>
              <a:ext cx="262805" cy="3337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45F41A-03A6-BA0E-44C1-F2062E887546}"/>
              </a:ext>
            </a:extLst>
          </p:cNvPr>
          <p:cNvSpPr/>
          <p:nvPr/>
        </p:nvSpPr>
        <p:spPr>
          <a:xfrm>
            <a:off x="7811722" y="1734282"/>
            <a:ext cx="2061994" cy="478144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regs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BEDAA0C-FD1C-4207-18C7-DA093E327AA6}"/>
              </a:ext>
            </a:extLst>
          </p:cNvPr>
          <p:cNvSpPr/>
          <p:nvPr/>
        </p:nvSpPr>
        <p:spPr>
          <a:xfrm>
            <a:off x="7811722" y="1263669"/>
            <a:ext cx="2061994" cy="478144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regs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6643554-A8D0-CFEE-4F8B-574E6C9EA132}"/>
              </a:ext>
            </a:extLst>
          </p:cNvPr>
          <p:cNvSpPr/>
          <p:nvPr/>
        </p:nvSpPr>
        <p:spPr>
          <a:xfrm>
            <a:off x="7893195" y="231853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 x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78F253F-86D2-63B9-2C74-AA3852904010}"/>
              </a:ext>
            </a:extLst>
          </p:cNvPr>
          <p:cNvGrpSpPr/>
          <p:nvPr/>
        </p:nvGrpSpPr>
        <p:grpSpPr>
          <a:xfrm>
            <a:off x="7943239" y="3078245"/>
            <a:ext cx="1734842" cy="452609"/>
            <a:chOff x="9580937" y="3236210"/>
            <a:chExt cx="1734842" cy="452609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7194E4A-8B99-3BA3-A99C-6EF1D693016F}"/>
                </a:ext>
              </a:extLst>
            </p:cNvPr>
            <p:cNvSpPr/>
            <p:nvPr/>
          </p:nvSpPr>
          <p:spPr>
            <a:xfrm>
              <a:off x="10518441" y="3252568"/>
              <a:ext cx="797338" cy="436251"/>
            </a:xfrm>
            <a:prstGeom prst="rect">
              <a:avLst/>
            </a:prstGeom>
            <a:solidFill>
              <a:srgbClr val="F3753F"/>
            </a:solidFill>
            <a:ln w="3175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a[0]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5907137-315C-8CF8-C327-3DAEE5890C2B}"/>
                </a:ext>
              </a:extLst>
            </p:cNvPr>
            <p:cNvSpPr/>
            <p:nvPr/>
          </p:nvSpPr>
          <p:spPr>
            <a:xfrm>
              <a:off x="9580937" y="3236210"/>
              <a:ext cx="797338" cy="436251"/>
            </a:xfrm>
            <a:prstGeom prst="rect">
              <a:avLst/>
            </a:prstGeom>
            <a:solidFill>
              <a:srgbClr val="F3753F"/>
            </a:solidFill>
            <a:ln w="3175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a[1]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BDC141C-50BA-77A9-6294-BDBB484277EB}"/>
              </a:ext>
            </a:extLst>
          </p:cNvPr>
          <p:cNvSpPr/>
          <p:nvPr/>
        </p:nvSpPr>
        <p:spPr>
          <a:xfrm>
            <a:off x="7816218" y="3016908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BC2BB64-6ABE-692A-F871-F060B3B50442}"/>
              </a:ext>
            </a:extLst>
          </p:cNvPr>
          <p:cNvSpPr/>
          <p:nvPr/>
        </p:nvSpPr>
        <p:spPr>
          <a:xfrm>
            <a:off x="7850175" y="229995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B3C8F027-66B9-66D3-8FD9-4075651C959A}"/>
              </a:ext>
            </a:extLst>
          </p:cNvPr>
          <p:cNvSpPr/>
          <p:nvPr/>
        </p:nvSpPr>
        <p:spPr>
          <a:xfrm>
            <a:off x="7586626" y="2201991"/>
            <a:ext cx="128701" cy="4298704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965F00C-7355-0A9E-01D1-91B418344E3B}"/>
              </a:ext>
            </a:extLst>
          </p:cNvPr>
          <p:cNvCxnSpPr>
            <a:cxnSpLocks/>
          </p:cNvCxnSpPr>
          <p:nvPr/>
        </p:nvCxnSpPr>
        <p:spPr>
          <a:xfrm flipH="1">
            <a:off x="7453993" y="6512683"/>
            <a:ext cx="35772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1AD7A72-E2FE-BB2A-13D9-D0164DDD19E2}"/>
              </a:ext>
            </a:extLst>
          </p:cNvPr>
          <p:cNvCxnSpPr>
            <a:cxnSpLocks/>
          </p:cNvCxnSpPr>
          <p:nvPr/>
        </p:nvCxnSpPr>
        <p:spPr>
          <a:xfrm flipH="1">
            <a:off x="7284624" y="2195219"/>
            <a:ext cx="544846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94" y="86849"/>
            <a:ext cx="10973681" cy="459137"/>
          </a:xfrm>
        </p:spPr>
        <p:txBody>
          <a:bodyPr/>
          <a:lstStyle/>
          <a:p>
            <a:r>
              <a:rPr lang="en-US" dirty="0"/>
              <a:t>Accessing Stack variables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6419E015-C156-3A13-A8D6-DD8FA7F93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965497"/>
              </p:ext>
            </p:extLst>
          </p:nvPr>
        </p:nvGraphicFramePr>
        <p:xfrm>
          <a:off x="347926" y="496167"/>
          <a:ext cx="6306315" cy="4213822"/>
        </p:xfrm>
        <a:graphic>
          <a:graphicData uri="http://schemas.openxmlformats.org/drawingml/2006/table">
            <a:tbl>
              <a:tblPr firstRow="1" firstCol="1" bandRow="1"/>
              <a:tblGrid>
                <a:gridCol w="95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7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7618">
                  <a:extLst>
                    <a:ext uri="{9D8B030D-6E8A-4147-A177-3AD203B41FA5}">
                      <a16:colId xmlns:a16="http://schemas.microsoft.com/office/drawing/2014/main" val="1489637881"/>
                    </a:ext>
                  </a:extLst>
                </a:gridCol>
              </a:tblGrid>
              <a:tr h="252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var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how to get the address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how to read contents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sub    r0,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, 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, -r0]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a[0]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sub    r0,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, 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r0, [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, -r0]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393317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a[1]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=A - 2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sub    r0,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, 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=A - 2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r0, [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, -r0]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763319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str[1]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=STR - 1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sub    r0,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, 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=STR - 1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r0, [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, -r0]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8450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ptr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=PTR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sub    r0,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, 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=PTR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, -r0]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18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ptr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=PTR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sub    r0,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, r0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=PTR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, -r0]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6855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384BE4-8665-771A-7D0B-5D528AB6FCC3}"/>
              </a:ext>
            </a:extLst>
          </p:cNvPr>
          <p:cNvSpPr txBox="1"/>
          <p:nvPr/>
        </p:nvSpPr>
        <p:spPr>
          <a:xfrm>
            <a:off x="10428477" y="6231338"/>
            <a:ext cx="520089" cy="478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sp</a:t>
            </a:r>
            <a:endParaRPr lang="en-US" sz="2000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7036E595-068E-7C09-1E18-0B7AA701DC57}"/>
              </a:ext>
            </a:extLst>
          </p:cNvPr>
          <p:cNvSpPr/>
          <p:nvPr/>
        </p:nvSpPr>
        <p:spPr>
          <a:xfrm>
            <a:off x="9885426" y="6426455"/>
            <a:ext cx="567969" cy="181454"/>
          </a:xfrm>
          <a:prstGeom prst="leftArrow">
            <a:avLst>
              <a:gd name="adj1" fmla="val 42613"/>
              <a:gd name="adj2" fmla="val 50000"/>
            </a:avLst>
          </a:prstGeom>
          <a:solidFill>
            <a:srgbClr val="0070C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F0A294-2307-7567-1AB8-857F0C0CB2D1}"/>
              </a:ext>
            </a:extLst>
          </p:cNvPr>
          <p:cNvSpPr txBox="1"/>
          <p:nvPr/>
        </p:nvSpPr>
        <p:spPr>
          <a:xfrm>
            <a:off x="10440444" y="423058"/>
            <a:ext cx="454210" cy="478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187DAD95-7E8E-13B6-48F6-4AEF18748CB8}"/>
              </a:ext>
            </a:extLst>
          </p:cNvPr>
          <p:cNvSpPr/>
          <p:nvPr/>
        </p:nvSpPr>
        <p:spPr>
          <a:xfrm>
            <a:off x="9875438" y="584113"/>
            <a:ext cx="565006" cy="191842"/>
          </a:xfrm>
          <a:prstGeom prst="lef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4CCE25F-E500-CA6D-956C-1CEFC3E4055D}"/>
              </a:ext>
            </a:extLst>
          </p:cNvPr>
          <p:cNvSpPr/>
          <p:nvPr/>
        </p:nvSpPr>
        <p:spPr>
          <a:xfrm>
            <a:off x="9899791" y="2015533"/>
            <a:ext cx="565006" cy="191842"/>
          </a:xfrm>
          <a:prstGeom prst="leftArrow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22C084-91FB-C045-EA82-82EBE91AA3DD}"/>
              </a:ext>
            </a:extLst>
          </p:cNvPr>
          <p:cNvSpPr txBox="1"/>
          <p:nvPr/>
        </p:nvSpPr>
        <p:spPr>
          <a:xfrm>
            <a:off x="10453395" y="189835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-FP_OFF]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52108012-04FF-3197-50A4-B36EDBFBB8DE}"/>
              </a:ext>
            </a:extLst>
          </p:cNvPr>
          <p:cNvSpPr/>
          <p:nvPr/>
        </p:nvSpPr>
        <p:spPr>
          <a:xfrm>
            <a:off x="9886187" y="2771599"/>
            <a:ext cx="565006" cy="191842"/>
          </a:xfrm>
          <a:prstGeom prst="leftArrow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3F4ECD-EB91-A4ED-DEA1-17E2EB0933B4}"/>
              </a:ext>
            </a:extLst>
          </p:cNvPr>
          <p:cNvSpPr txBox="1"/>
          <p:nvPr/>
        </p:nvSpPr>
        <p:spPr>
          <a:xfrm>
            <a:off x="10414856" y="268285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-X]</a:t>
            </a:r>
          </a:p>
        </p:txBody>
      </p:sp>
      <p:sp>
        <p:nvSpPr>
          <p:cNvPr id="28" name="Left Arrow 27">
            <a:extLst>
              <a:ext uri="{FF2B5EF4-FFF2-40B4-BE49-F238E27FC236}">
                <a16:creationId xmlns:a16="http://schemas.microsoft.com/office/drawing/2014/main" id="{2022936B-5F4F-016D-1532-C60F3BB2D432}"/>
              </a:ext>
            </a:extLst>
          </p:cNvPr>
          <p:cNvSpPr/>
          <p:nvPr/>
        </p:nvSpPr>
        <p:spPr>
          <a:xfrm>
            <a:off x="9922524" y="3470640"/>
            <a:ext cx="565006" cy="191842"/>
          </a:xfrm>
          <a:prstGeom prst="leftArrow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6B5A3F-178B-76B6-948D-5BE7FD82D88C}"/>
              </a:ext>
            </a:extLst>
          </p:cNvPr>
          <p:cNvSpPr txBox="1"/>
          <p:nvPr/>
        </p:nvSpPr>
        <p:spPr>
          <a:xfrm>
            <a:off x="10451193" y="338189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-A]</a:t>
            </a: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76A750C9-DFF3-6FB5-880F-EEC539F3EE7F}"/>
              </a:ext>
            </a:extLst>
          </p:cNvPr>
          <p:cNvSpPr/>
          <p:nvPr/>
        </p:nvSpPr>
        <p:spPr>
          <a:xfrm>
            <a:off x="9896771" y="4933083"/>
            <a:ext cx="565006" cy="191842"/>
          </a:xfrm>
          <a:prstGeom prst="leftArrow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82D96F-6B4A-6628-8750-D3DB9026F569}"/>
              </a:ext>
            </a:extLst>
          </p:cNvPr>
          <p:cNvSpPr txBox="1"/>
          <p:nvPr/>
        </p:nvSpPr>
        <p:spPr>
          <a:xfrm>
            <a:off x="10413791" y="480458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-STR]</a:t>
            </a:r>
          </a:p>
        </p:txBody>
      </p:sp>
      <p:sp>
        <p:nvSpPr>
          <p:cNvPr id="48" name="Left Arrow 47">
            <a:extLst>
              <a:ext uri="{FF2B5EF4-FFF2-40B4-BE49-F238E27FC236}">
                <a16:creationId xmlns:a16="http://schemas.microsoft.com/office/drawing/2014/main" id="{C2499811-2CA3-4167-569C-7F8689FE4D71}"/>
              </a:ext>
            </a:extLst>
          </p:cNvPr>
          <p:cNvSpPr/>
          <p:nvPr/>
        </p:nvSpPr>
        <p:spPr>
          <a:xfrm>
            <a:off x="9911775" y="5748639"/>
            <a:ext cx="565006" cy="191842"/>
          </a:xfrm>
          <a:prstGeom prst="leftArrow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4DA256-2A28-373E-DC5A-7A5748962C8C}"/>
              </a:ext>
            </a:extLst>
          </p:cNvPr>
          <p:cNvSpPr txBox="1"/>
          <p:nvPr/>
        </p:nvSpPr>
        <p:spPr>
          <a:xfrm>
            <a:off x="10440444" y="565989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-PTR]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6E831DF-30DD-C599-DE1F-F33CEB310BAF}"/>
              </a:ext>
            </a:extLst>
          </p:cNvPr>
          <p:cNvSpPr txBox="1"/>
          <p:nvPr/>
        </p:nvSpPr>
        <p:spPr>
          <a:xfrm>
            <a:off x="10833307" y="631602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-PAD]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BAC778-310B-2719-C6B5-B0202FD3EF2D}"/>
              </a:ext>
            </a:extLst>
          </p:cNvPr>
          <p:cNvSpPr txBox="1"/>
          <p:nvPr/>
        </p:nvSpPr>
        <p:spPr>
          <a:xfrm rot="16200000">
            <a:off x="9856669" y="1221156"/>
            <a:ext cx="95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12 bytes</a:t>
            </a:r>
          </a:p>
        </p:txBody>
      </p:sp>
      <p:sp>
        <p:nvSpPr>
          <p:cNvPr id="73" name="Up-Down Arrow 72">
            <a:extLst>
              <a:ext uri="{FF2B5EF4-FFF2-40B4-BE49-F238E27FC236}">
                <a16:creationId xmlns:a16="http://schemas.microsoft.com/office/drawing/2014/main" id="{6489F159-CB27-78A3-E017-5DDECE2540A6}"/>
              </a:ext>
            </a:extLst>
          </p:cNvPr>
          <p:cNvSpPr/>
          <p:nvPr/>
        </p:nvSpPr>
        <p:spPr>
          <a:xfrm>
            <a:off x="10116494" y="782716"/>
            <a:ext cx="128568" cy="1274340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F9C5CB-F686-0AD8-D81A-71E704D0756A}"/>
              </a:ext>
            </a:extLst>
          </p:cNvPr>
          <p:cNvSpPr txBox="1"/>
          <p:nvPr/>
        </p:nvSpPr>
        <p:spPr>
          <a:xfrm rot="16200000">
            <a:off x="10258502" y="2340845"/>
            <a:ext cx="23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5" name="Up-Down Arrow 74">
            <a:extLst>
              <a:ext uri="{FF2B5EF4-FFF2-40B4-BE49-F238E27FC236}">
                <a16:creationId xmlns:a16="http://schemas.microsoft.com/office/drawing/2014/main" id="{6B4C86D6-C134-6EE5-7B22-A4AD7F089A9F}"/>
              </a:ext>
            </a:extLst>
          </p:cNvPr>
          <p:cNvSpPr/>
          <p:nvPr/>
        </p:nvSpPr>
        <p:spPr>
          <a:xfrm>
            <a:off x="10097144" y="2166169"/>
            <a:ext cx="145663" cy="615924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D2CF200-3CBD-39E8-1141-0C97FAF28C43}"/>
              </a:ext>
            </a:extLst>
          </p:cNvPr>
          <p:cNvSpPr txBox="1"/>
          <p:nvPr/>
        </p:nvSpPr>
        <p:spPr>
          <a:xfrm rot="16200000">
            <a:off x="10258502" y="3072916"/>
            <a:ext cx="23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7" name="Up-Down Arrow 76">
            <a:extLst>
              <a:ext uri="{FF2B5EF4-FFF2-40B4-BE49-F238E27FC236}">
                <a16:creationId xmlns:a16="http://schemas.microsoft.com/office/drawing/2014/main" id="{1BFD9844-34DD-764E-71AE-F8FCD101232A}"/>
              </a:ext>
            </a:extLst>
          </p:cNvPr>
          <p:cNvSpPr/>
          <p:nvPr/>
        </p:nvSpPr>
        <p:spPr>
          <a:xfrm>
            <a:off x="10097144" y="2898240"/>
            <a:ext cx="145663" cy="615924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E50D12-0AE9-0159-9ADF-5829B28BEAA3}"/>
              </a:ext>
            </a:extLst>
          </p:cNvPr>
          <p:cNvSpPr txBox="1"/>
          <p:nvPr/>
        </p:nvSpPr>
        <p:spPr>
          <a:xfrm rot="16200000">
            <a:off x="10234553" y="4099607"/>
            <a:ext cx="23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79" name="Up-Down Arrow 78">
            <a:extLst>
              <a:ext uri="{FF2B5EF4-FFF2-40B4-BE49-F238E27FC236}">
                <a16:creationId xmlns:a16="http://schemas.microsoft.com/office/drawing/2014/main" id="{158CDFA6-BF71-A9A6-5170-B72ACD9D548E}"/>
              </a:ext>
            </a:extLst>
          </p:cNvPr>
          <p:cNvSpPr/>
          <p:nvPr/>
        </p:nvSpPr>
        <p:spPr>
          <a:xfrm>
            <a:off x="10097144" y="3661983"/>
            <a:ext cx="123697" cy="1260851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CFD41B-32D4-7ABC-62A3-2237B7EC9D23}"/>
              </a:ext>
            </a:extLst>
          </p:cNvPr>
          <p:cNvSpPr txBox="1"/>
          <p:nvPr/>
        </p:nvSpPr>
        <p:spPr>
          <a:xfrm rot="16200000">
            <a:off x="10283773" y="5330251"/>
            <a:ext cx="23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81" name="Up-Down Arrow 80">
            <a:extLst>
              <a:ext uri="{FF2B5EF4-FFF2-40B4-BE49-F238E27FC236}">
                <a16:creationId xmlns:a16="http://schemas.microsoft.com/office/drawing/2014/main" id="{78F1D6D1-F489-6356-B9B4-51FF708E6340}"/>
              </a:ext>
            </a:extLst>
          </p:cNvPr>
          <p:cNvSpPr/>
          <p:nvPr/>
        </p:nvSpPr>
        <p:spPr>
          <a:xfrm>
            <a:off x="10122415" y="5155575"/>
            <a:ext cx="145663" cy="615924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BA9013-C6BC-67AE-B277-5B7A3DF037DE}"/>
              </a:ext>
            </a:extLst>
          </p:cNvPr>
          <p:cNvSpPr txBox="1"/>
          <p:nvPr/>
        </p:nvSpPr>
        <p:spPr>
          <a:xfrm rot="16200000">
            <a:off x="10298613" y="6063470"/>
            <a:ext cx="23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83" name="Up-Down Arrow 82">
            <a:extLst>
              <a:ext uri="{FF2B5EF4-FFF2-40B4-BE49-F238E27FC236}">
                <a16:creationId xmlns:a16="http://schemas.microsoft.com/office/drawing/2014/main" id="{5C5BC13F-AED0-8B6B-8965-80B51715F3E2}"/>
              </a:ext>
            </a:extLst>
          </p:cNvPr>
          <p:cNvSpPr/>
          <p:nvPr/>
        </p:nvSpPr>
        <p:spPr>
          <a:xfrm>
            <a:off x="10137256" y="5888794"/>
            <a:ext cx="142448" cy="537661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A210BF-2F2F-051B-C2E5-0F1262E53DCC}"/>
              </a:ext>
            </a:extLst>
          </p:cNvPr>
          <p:cNvSpPr txBox="1"/>
          <p:nvPr/>
        </p:nvSpPr>
        <p:spPr>
          <a:xfrm rot="16200000">
            <a:off x="6144962" y="4418690"/>
            <a:ext cx="2541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PAD – FP_OFF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4CA42A4-87F2-78C1-A0F9-E8FB65D0CA79}"/>
              </a:ext>
            </a:extLst>
          </p:cNvPr>
          <p:cNvGrpSpPr/>
          <p:nvPr/>
        </p:nvGrpSpPr>
        <p:grpSpPr>
          <a:xfrm>
            <a:off x="7811722" y="3681834"/>
            <a:ext cx="2037885" cy="2116935"/>
            <a:chOff x="8844692" y="4530355"/>
            <a:chExt cx="2037885" cy="211693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FEF6F1C-64D0-4397-27B5-BDF583AB20BC}"/>
                </a:ext>
              </a:extLst>
            </p:cNvPr>
            <p:cNvSpPr/>
            <p:nvPr/>
          </p:nvSpPr>
          <p:spPr>
            <a:xfrm>
              <a:off x="8855099" y="6011186"/>
              <a:ext cx="1926869" cy="636104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471EED7-9987-22F6-97B9-EC92F382D90F}"/>
                </a:ext>
              </a:extLst>
            </p:cNvPr>
            <p:cNvSpPr/>
            <p:nvPr/>
          </p:nvSpPr>
          <p:spPr>
            <a:xfrm>
              <a:off x="8844692" y="4530355"/>
              <a:ext cx="2037885" cy="1470991"/>
            </a:xfrm>
            <a:prstGeom prst="rect">
              <a:avLst/>
            </a:prstGeom>
            <a:noFill/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85E9C68-745B-EC3E-C022-BEE015BE11B5}"/>
                </a:ext>
              </a:extLst>
            </p:cNvPr>
            <p:cNvSpPr/>
            <p:nvPr/>
          </p:nvSpPr>
          <p:spPr>
            <a:xfrm>
              <a:off x="8855099" y="5309330"/>
              <a:ext cx="1926869" cy="636104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88805B0-0F6C-3E70-C755-0860F4673D5F}"/>
              </a:ext>
            </a:extLst>
          </p:cNvPr>
          <p:cNvGrpSpPr/>
          <p:nvPr/>
        </p:nvGrpSpPr>
        <p:grpSpPr>
          <a:xfrm>
            <a:off x="8025116" y="3865091"/>
            <a:ext cx="1554878" cy="1061171"/>
            <a:chOff x="11967999" y="4049526"/>
            <a:chExt cx="1554878" cy="106117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7375506-E26C-4454-9C72-28EC999684F0}"/>
                </a:ext>
              </a:extLst>
            </p:cNvPr>
            <p:cNvGrpSpPr/>
            <p:nvPr/>
          </p:nvGrpSpPr>
          <p:grpSpPr>
            <a:xfrm>
              <a:off x="11967999" y="4049526"/>
              <a:ext cx="1554878" cy="1061171"/>
              <a:chOff x="5602097" y="1600973"/>
              <a:chExt cx="1554878" cy="1061171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E2C1C12-73E4-E88D-6722-451AFA0E2EEF}"/>
                  </a:ext>
                </a:extLst>
              </p:cNvPr>
              <p:cNvSpPr/>
              <p:nvPr/>
            </p:nvSpPr>
            <p:spPr>
              <a:xfrm>
                <a:off x="6894170" y="2328363"/>
                <a:ext cx="262805" cy="333781"/>
              </a:xfrm>
              <a:prstGeom prst="rect">
                <a:avLst/>
              </a:prstGeom>
              <a:solidFill>
                <a:srgbClr val="00B05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F9D483F-CBC2-8ABD-8E86-B25551B05E78}"/>
                  </a:ext>
                </a:extLst>
              </p:cNvPr>
              <p:cNvSpPr/>
              <p:nvPr/>
            </p:nvSpPr>
            <p:spPr>
              <a:xfrm>
                <a:off x="6497677" y="2323849"/>
                <a:ext cx="262805" cy="333781"/>
              </a:xfrm>
              <a:prstGeom prst="rect">
                <a:avLst/>
              </a:prstGeom>
              <a:solidFill>
                <a:srgbClr val="00B05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B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7B2DA22-065B-BD83-B741-8EAC9E776AFA}"/>
                  </a:ext>
                </a:extLst>
              </p:cNvPr>
              <p:cNvSpPr/>
              <p:nvPr/>
            </p:nvSpPr>
            <p:spPr>
              <a:xfrm>
                <a:off x="6068772" y="2323849"/>
                <a:ext cx="262805" cy="333781"/>
              </a:xfrm>
              <a:prstGeom prst="rect">
                <a:avLst/>
              </a:prstGeom>
              <a:solidFill>
                <a:srgbClr val="00B05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AD45EAB-F65C-21FF-299C-232AF3372807}"/>
                  </a:ext>
                </a:extLst>
              </p:cNvPr>
              <p:cNvSpPr/>
              <p:nvPr/>
            </p:nvSpPr>
            <p:spPr>
              <a:xfrm>
                <a:off x="5602097" y="2323849"/>
                <a:ext cx="262805" cy="333781"/>
              </a:xfrm>
              <a:prstGeom prst="rect">
                <a:avLst/>
              </a:prstGeom>
              <a:solidFill>
                <a:srgbClr val="00B05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FCE40B6-A7FD-F44A-415C-F5EA3B5E282F}"/>
                  </a:ext>
                </a:extLst>
              </p:cNvPr>
              <p:cNvSpPr/>
              <p:nvPr/>
            </p:nvSpPr>
            <p:spPr>
              <a:xfrm>
                <a:off x="6894170" y="1600973"/>
                <a:ext cx="262805" cy="333781"/>
              </a:xfrm>
              <a:prstGeom prst="rect">
                <a:avLst/>
              </a:prstGeom>
              <a:solidFill>
                <a:srgbClr val="00B05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E</a:t>
                </a:r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2BF0389-B24A-CE68-EA02-67DC73EAE22C}"/>
                </a:ext>
              </a:extLst>
            </p:cNvPr>
            <p:cNvSpPr/>
            <p:nvPr/>
          </p:nvSpPr>
          <p:spPr>
            <a:xfrm>
              <a:off x="12900984" y="4049526"/>
              <a:ext cx="262805" cy="333781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B2A7E8B8-0440-31EB-8A88-A7DD52DD4620}"/>
              </a:ext>
            </a:extLst>
          </p:cNvPr>
          <p:cNvSpPr/>
          <p:nvPr/>
        </p:nvSpPr>
        <p:spPr>
          <a:xfrm>
            <a:off x="7829470" y="373855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FB2FB6A-4033-7351-D4DB-8444C70BAC09}"/>
              </a:ext>
            </a:extLst>
          </p:cNvPr>
          <p:cNvSpPr/>
          <p:nvPr/>
        </p:nvSpPr>
        <p:spPr>
          <a:xfrm>
            <a:off x="7815936" y="2201990"/>
            <a:ext cx="2037885" cy="1470991"/>
          </a:xfrm>
          <a:prstGeom prst="rect">
            <a:avLst/>
          </a:prstGeom>
          <a:noFill/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6A8943A-3074-D762-C876-719A631886D1}"/>
              </a:ext>
            </a:extLst>
          </p:cNvPr>
          <p:cNvGrpSpPr/>
          <p:nvPr/>
        </p:nvGrpSpPr>
        <p:grpSpPr>
          <a:xfrm>
            <a:off x="7826111" y="5138940"/>
            <a:ext cx="2037885" cy="1470991"/>
            <a:chOff x="8853170" y="5259442"/>
            <a:chExt cx="2037885" cy="147099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B2DFB8-D03D-71AC-44D0-047F0B8554EF}"/>
                </a:ext>
              </a:extLst>
            </p:cNvPr>
            <p:cNvSpPr/>
            <p:nvPr/>
          </p:nvSpPr>
          <p:spPr>
            <a:xfrm>
              <a:off x="8855099" y="6011186"/>
              <a:ext cx="1926869" cy="636104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26AF463-5CC5-6B7D-9076-CB524A432E32}"/>
                </a:ext>
              </a:extLst>
            </p:cNvPr>
            <p:cNvSpPr/>
            <p:nvPr/>
          </p:nvSpPr>
          <p:spPr>
            <a:xfrm>
              <a:off x="8853170" y="5259442"/>
              <a:ext cx="2037885" cy="1470991"/>
            </a:xfrm>
            <a:prstGeom prst="rect">
              <a:avLst/>
            </a:prstGeom>
            <a:noFill/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7571E55-51E8-C8BB-8D6C-C4A24B7FF2FA}"/>
              </a:ext>
            </a:extLst>
          </p:cNvPr>
          <p:cNvSpPr/>
          <p:nvPr/>
        </p:nvSpPr>
        <p:spPr>
          <a:xfrm>
            <a:off x="7892913" y="5201907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 </a:t>
            </a:r>
            <a:r>
              <a:rPr lang="en-US" sz="2000" dirty="0" err="1"/>
              <a:t>ptr</a:t>
            </a:r>
            <a:endParaRPr lang="en-US" sz="2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9FE1958-955B-EB41-5FFD-358DED2C54B1}"/>
              </a:ext>
            </a:extLst>
          </p:cNvPr>
          <p:cNvSpPr txBox="1"/>
          <p:nvPr/>
        </p:nvSpPr>
        <p:spPr>
          <a:xfrm>
            <a:off x="8127097" y="6031975"/>
            <a:ext cx="1402948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Pad 4 bytes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422C722-C5FF-25BD-00A0-9839B3546815}"/>
              </a:ext>
            </a:extLst>
          </p:cNvPr>
          <p:cNvSpPr/>
          <p:nvPr/>
        </p:nvSpPr>
        <p:spPr>
          <a:xfrm>
            <a:off x="7811722" y="291130"/>
            <a:ext cx="2033698" cy="4781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0495F2-FA64-FD00-B75B-6D2F3B678360}"/>
              </a:ext>
            </a:extLst>
          </p:cNvPr>
          <p:cNvSpPr/>
          <p:nvPr/>
        </p:nvSpPr>
        <p:spPr>
          <a:xfrm>
            <a:off x="7811722" y="785813"/>
            <a:ext cx="2033698" cy="478144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fp</a:t>
            </a:r>
            <a:endParaRPr lang="en-US" sz="20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AEB6379-EE11-6A4D-6EC1-27E876EA236F}"/>
              </a:ext>
            </a:extLst>
          </p:cNvPr>
          <p:cNvGrpSpPr/>
          <p:nvPr/>
        </p:nvGrpSpPr>
        <p:grpSpPr>
          <a:xfrm>
            <a:off x="8001290" y="3873653"/>
            <a:ext cx="729481" cy="335577"/>
            <a:chOff x="9625298" y="4016094"/>
            <a:chExt cx="729481" cy="33557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D54B425-DF68-5418-0E4B-B39372D56818}"/>
                </a:ext>
              </a:extLst>
            </p:cNvPr>
            <p:cNvSpPr/>
            <p:nvPr/>
          </p:nvSpPr>
          <p:spPr>
            <a:xfrm>
              <a:off x="10091974" y="4016094"/>
              <a:ext cx="262805" cy="3337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70FC4C4-E6C8-22FE-9AF1-14A6366B96FB}"/>
                </a:ext>
              </a:extLst>
            </p:cNvPr>
            <p:cNvSpPr/>
            <p:nvPr/>
          </p:nvSpPr>
          <p:spPr>
            <a:xfrm>
              <a:off x="9625298" y="4017890"/>
              <a:ext cx="262805" cy="3337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45F41A-03A6-BA0E-44C1-F2062E887546}"/>
              </a:ext>
            </a:extLst>
          </p:cNvPr>
          <p:cNvSpPr/>
          <p:nvPr/>
        </p:nvSpPr>
        <p:spPr>
          <a:xfrm>
            <a:off x="7811722" y="1734282"/>
            <a:ext cx="2061994" cy="478144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regs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BEDAA0C-FD1C-4207-18C7-DA093E327AA6}"/>
              </a:ext>
            </a:extLst>
          </p:cNvPr>
          <p:cNvSpPr/>
          <p:nvPr/>
        </p:nvSpPr>
        <p:spPr>
          <a:xfrm>
            <a:off x="7811722" y="1263669"/>
            <a:ext cx="2061994" cy="478144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regs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6643554-A8D0-CFEE-4F8B-574E6C9EA132}"/>
              </a:ext>
            </a:extLst>
          </p:cNvPr>
          <p:cNvSpPr/>
          <p:nvPr/>
        </p:nvSpPr>
        <p:spPr>
          <a:xfrm>
            <a:off x="7893195" y="231853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 x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78F253F-86D2-63B9-2C74-AA3852904010}"/>
              </a:ext>
            </a:extLst>
          </p:cNvPr>
          <p:cNvGrpSpPr/>
          <p:nvPr/>
        </p:nvGrpSpPr>
        <p:grpSpPr>
          <a:xfrm>
            <a:off x="7943239" y="3078245"/>
            <a:ext cx="1734842" cy="452609"/>
            <a:chOff x="9580937" y="3236210"/>
            <a:chExt cx="1734842" cy="452609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7194E4A-8B99-3BA3-A99C-6EF1D693016F}"/>
                </a:ext>
              </a:extLst>
            </p:cNvPr>
            <p:cNvSpPr/>
            <p:nvPr/>
          </p:nvSpPr>
          <p:spPr>
            <a:xfrm>
              <a:off x="10518441" y="3252568"/>
              <a:ext cx="797338" cy="436251"/>
            </a:xfrm>
            <a:prstGeom prst="rect">
              <a:avLst/>
            </a:prstGeom>
            <a:solidFill>
              <a:srgbClr val="F3753F"/>
            </a:solidFill>
            <a:ln w="3175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a[0]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5907137-315C-8CF8-C327-3DAEE5890C2B}"/>
                </a:ext>
              </a:extLst>
            </p:cNvPr>
            <p:cNvSpPr/>
            <p:nvPr/>
          </p:nvSpPr>
          <p:spPr>
            <a:xfrm>
              <a:off x="9580937" y="3236210"/>
              <a:ext cx="797338" cy="436251"/>
            </a:xfrm>
            <a:prstGeom prst="rect">
              <a:avLst/>
            </a:prstGeom>
            <a:solidFill>
              <a:srgbClr val="F3753F"/>
            </a:solidFill>
            <a:ln w="3175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a[1]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BDC141C-50BA-77A9-6294-BDBB484277EB}"/>
              </a:ext>
            </a:extLst>
          </p:cNvPr>
          <p:cNvSpPr/>
          <p:nvPr/>
        </p:nvSpPr>
        <p:spPr>
          <a:xfrm>
            <a:off x="7816218" y="3016908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BC2BB64-6ABE-692A-F871-F060B3B50442}"/>
              </a:ext>
            </a:extLst>
          </p:cNvPr>
          <p:cNvSpPr/>
          <p:nvPr/>
        </p:nvSpPr>
        <p:spPr>
          <a:xfrm>
            <a:off x="7850175" y="229995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B3C8F027-66B9-66D3-8FD9-4075651C959A}"/>
              </a:ext>
            </a:extLst>
          </p:cNvPr>
          <p:cNvSpPr/>
          <p:nvPr/>
        </p:nvSpPr>
        <p:spPr>
          <a:xfrm>
            <a:off x="7586626" y="2201991"/>
            <a:ext cx="128701" cy="4298704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965F00C-7355-0A9E-01D1-91B418344E3B}"/>
              </a:ext>
            </a:extLst>
          </p:cNvPr>
          <p:cNvCxnSpPr>
            <a:cxnSpLocks/>
          </p:cNvCxnSpPr>
          <p:nvPr/>
        </p:nvCxnSpPr>
        <p:spPr>
          <a:xfrm flipH="1">
            <a:off x="7453993" y="6512683"/>
            <a:ext cx="35772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1AD7A72-E2FE-BB2A-13D9-D0164DDD19E2}"/>
              </a:ext>
            </a:extLst>
          </p:cNvPr>
          <p:cNvCxnSpPr>
            <a:cxnSpLocks/>
          </p:cNvCxnSpPr>
          <p:nvPr/>
        </p:nvCxnSpPr>
        <p:spPr>
          <a:xfrm flipH="1">
            <a:off x="7284624" y="2195219"/>
            <a:ext cx="544846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A1B7B13-101D-9F7B-D549-D11F13D2F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629119"/>
              </p:ext>
            </p:extLst>
          </p:nvPr>
        </p:nvGraphicFramePr>
        <p:xfrm>
          <a:off x="1715219" y="4936410"/>
          <a:ext cx="3795895" cy="1762578"/>
        </p:xfrm>
        <a:graphic>
          <a:graphicData uri="http://schemas.openxmlformats.org/drawingml/2006/table">
            <a:tbl>
              <a:tblPr firstRow="1" firstCol="1" bandRow="1"/>
              <a:tblGrid>
                <a:gridCol w="951562">
                  <a:extLst>
                    <a:ext uri="{9D8B030D-6E8A-4147-A177-3AD203B41FA5}">
                      <a16:colId xmlns:a16="http://schemas.microsoft.com/office/drawing/2014/main" val="2257053543"/>
                    </a:ext>
                  </a:extLst>
                </a:gridCol>
                <a:gridCol w="2844333">
                  <a:extLst>
                    <a:ext uri="{9D8B030D-6E8A-4147-A177-3AD203B41FA5}">
                      <a16:colId xmlns:a16="http://schemas.microsoft.com/office/drawing/2014/main" val="2438932684"/>
                    </a:ext>
                  </a:extLst>
                </a:gridCol>
              </a:tblGrid>
              <a:tr h="252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var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how to write contents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630401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=PTR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r1, [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, -r0]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511390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=PTR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</a:t>
                      </a:r>
                      <a:r>
                        <a:rPr lang="en-US" sz="1600" b="0" i="0" dirty="0" err="1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, -r0]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r1,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677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91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Function:</a:t>
            </a:r>
            <a:r>
              <a:rPr lang="en-US" sz="2800" dirty="0"/>
              <a:t> Allocating Stack Parameter Space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4481" y="917096"/>
            <a:ext cx="7346910" cy="543246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At the point of a function call (</a:t>
            </a:r>
            <a:r>
              <a:rPr lang="en-US" sz="22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2200" dirty="0"/>
              <a:t>):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 err="1"/>
              <a:t>sp</a:t>
            </a:r>
            <a:r>
              <a:rPr lang="en-US" sz="2200" dirty="0"/>
              <a:t> must point at arg5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</a:rPr>
              <a:t>arg5 </a:t>
            </a:r>
            <a:r>
              <a:rPr lang="en-US" sz="2200" b="1" dirty="0">
                <a:solidFill>
                  <a:schemeClr val="tx2"/>
                </a:solidFill>
              </a:rPr>
              <a:t>must be at an 8-byte boundary</a:t>
            </a:r>
            <a:r>
              <a:rPr lang="en-US" sz="2200" dirty="0">
                <a:solidFill>
                  <a:schemeClr val="tx2"/>
                </a:solidFill>
              </a:rPr>
              <a:t>, 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sz="2000" b="1" dirty="0">
                <a:solidFill>
                  <a:schemeClr val="tx2"/>
                </a:solidFill>
              </a:rPr>
              <a:t>padding</a:t>
            </a:r>
            <a:r>
              <a:rPr lang="en-US" sz="2000" dirty="0">
                <a:solidFill>
                  <a:schemeClr val="tx2"/>
                </a:solidFill>
              </a:rPr>
              <a:t> to force arg5 alignment is </a:t>
            </a:r>
            <a:r>
              <a:rPr lang="en-US" sz="2000" b="1" dirty="0">
                <a:solidFill>
                  <a:schemeClr val="tx2"/>
                </a:solidFill>
              </a:rPr>
              <a:t>placed above</a:t>
            </a:r>
            <a:r>
              <a:rPr lang="en-US" sz="2000" dirty="0">
                <a:solidFill>
                  <a:schemeClr val="tx2"/>
                </a:solidFill>
              </a:rPr>
              <a:t> the last </a:t>
            </a:r>
            <a:r>
              <a:rPr lang="en-US" sz="2000" b="1" dirty="0">
                <a:solidFill>
                  <a:schemeClr val="tx2"/>
                </a:solidFill>
              </a:rPr>
              <a:t>argument the called function is expecting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chemeClr val="accent1"/>
                </a:solidFill>
              </a:rPr>
              <a:t>Approach</a:t>
            </a:r>
            <a:r>
              <a:rPr lang="en-US" sz="2200" dirty="0"/>
              <a:t>: </a:t>
            </a:r>
            <a:r>
              <a:rPr lang="en-US" sz="2200" dirty="0">
                <a:solidFill>
                  <a:srgbClr val="0070C0"/>
                </a:solidFill>
              </a:rPr>
              <a:t>Extend the stack frame </a:t>
            </a:r>
            <a:r>
              <a:rPr lang="en-US" sz="2200" dirty="0"/>
              <a:t>to include enough space for stack arguments function with the greatest </a:t>
            </a:r>
            <a:r>
              <a:rPr lang="en-US" sz="2200" dirty="0" err="1"/>
              <a:t>arg</a:t>
            </a:r>
            <a:r>
              <a:rPr lang="en-US" sz="2200" dirty="0"/>
              <a:t> count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Find the function call with greatest </a:t>
            </a:r>
            <a:r>
              <a:rPr lang="en-US" sz="2200" dirty="0" err="1"/>
              <a:t>arg</a:t>
            </a:r>
            <a:r>
              <a:rPr lang="en-US" sz="2200" dirty="0"/>
              <a:t> count, Determines space needed for outgoing </a:t>
            </a:r>
            <a:r>
              <a:rPr lang="en-US" sz="2200" dirty="0" err="1"/>
              <a:t>args</a:t>
            </a:r>
            <a:r>
              <a:rPr lang="en-US" sz="22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Add the space needed to the frame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9248256" y="45393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198932" y="458842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0639105" y="4759705"/>
            <a:ext cx="634499" cy="1287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9248256" y="421469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BB7B3B-2A02-514B-BC37-10F19E406615}"/>
              </a:ext>
            </a:extLst>
          </p:cNvPr>
          <p:cNvSpPr/>
          <p:nvPr/>
        </p:nvSpPr>
        <p:spPr>
          <a:xfrm>
            <a:off x="9246279" y="38959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D47012-74DB-6A43-8A53-F1B1AEC7693E}"/>
              </a:ext>
            </a:extLst>
          </p:cNvPr>
          <p:cNvSpPr/>
          <p:nvPr/>
        </p:nvSpPr>
        <p:spPr>
          <a:xfrm>
            <a:off x="9246279" y="35770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59AA48-A53D-4141-8075-D9068CA0F6E7}"/>
              </a:ext>
            </a:extLst>
          </p:cNvPr>
          <p:cNvSpPr/>
          <p:nvPr/>
        </p:nvSpPr>
        <p:spPr>
          <a:xfrm>
            <a:off x="9246278" y="32592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9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6A68C43-36E8-DE4F-B680-81466F99CD8E}"/>
              </a:ext>
            </a:extLst>
          </p:cNvPr>
          <p:cNvGrpSpPr/>
          <p:nvPr/>
        </p:nvGrpSpPr>
        <p:grpSpPr>
          <a:xfrm>
            <a:off x="7628908" y="2938543"/>
            <a:ext cx="1683433" cy="1921653"/>
            <a:chOff x="7718556" y="2512691"/>
            <a:chExt cx="1683433" cy="1921653"/>
          </a:xfrm>
        </p:grpSpPr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B2D36AB6-2133-F24D-B340-7E115C00E397}"/>
                </a:ext>
              </a:extLst>
            </p:cNvPr>
            <p:cNvSpPr/>
            <p:nvPr/>
          </p:nvSpPr>
          <p:spPr>
            <a:xfrm>
              <a:off x="8962860" y="2512691"/>
              <a:ext cx="439129" cy="1921653"/>
            </a:xfrm>
            <a:prstGeom prst="leftBrace">
              <a:avLst>
                <a:gd name="adj1" fmla="val 8333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72989A-484E-1C4C-95FD-1E1829373E1D}"/>
                </a:ext>
              </a:extLst>
            </p:cNvPr>
            <p:cNvSpPr txBox="1"/>
            <p:nvPr/>
          </p:nvSpPr>
          <p:spPr>
            <a:xfrm>
              <a:off x="7718556" y="2559890"/>
              <a:ext cx="1244271" cy="1384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space part of calling functions frame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9239753" y="1482576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9239752" y="180308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0630603" y="169202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A7B81D-5ECE-8A40-8A30-87175270C566}"/>
              </a:ext>
            </a:extLst>
          </p:cNvPr>
          <p:cNvSpPr/>
          <p:nvPr/>
        </p:nvSpPr>
        <p:spPr>
          <a:xfrm>
            <a:off x="9246215" y="2107513"/>
            <a:ext cx="1375959" cy="831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rest of frame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059443" y="15462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5E1C057-4617-5B4A-A480-5E87643DFB5B}"/>
              </a:ext>
            </a:extLst>
          </p:cNvPr>
          <p:cNvGrpSpPr/>
          <p:nvPr/>
        </p:nvGrpSpPr>
        <p:grpSpPr>
          <a:xfrm>
            <a:off x="7699136" y="1481046"/>
            <a:ext cx="1540554" cy="1429424"/>
            <a:chOff x="2035779" y="3706071"/>
            <a:chExt cx="1540554" cy="142942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EE145F-8402-1B40-889F-6E8886FD1379}"/>
                </a:ext>
              </a:extLst>
            </p:cNvPr>
            <p:cNvSpPr txBox="1"/>
            <p:nvPr/>
          </p:nvSpPr>
          <p:spPr>
            <a:xfrm>
              <a:off x="2035779" y="3925058"/>
              <a:ext cx="1244271" cy="9541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Preserved registers</a:t>
              </a:r>
            </a:p>
            <a:p>
              <a:r>
                <a:rPr lang="en-US" sz="1400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local vars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7" name="Right Brace 66">
              <a:extLst>
                <a:ext uri="{FF2B5EF4-FFF2-40B4-BE49-F238E27FC236}">
                  <a16:creationId xmlns:a16="http://schemas.microsoft.com/office/drawing/2014/main" id="{25AA1EB1-1948-6641-BB10-9CF2D2FB0B2E}"/>
                </a:ext>
              </a:extLst>
            </p:cNvPr>
            <p:cNvSpPr/>
            <p:nvPr/>
          </p:nvSpPr>
          <p:spPr>
            <a:xfrm rot="10800000">
              <a:off x="3267831" y="3706071"/>
              <a:ext cx="308502" cy="1429424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7688725" y="5259722"/>
            <a:ext cx="38211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387C4D-816B-8BE0-7CF5-4B8EBEF1B52F}"/>
              </a:ext>
            </a:extLst>
          </p:cNvPr>
          <p:cNvGrpSpPr/>
          <p:nvPr/>
        </p:nvGrpSpPr>
        <p:grpSpPr>
          <a:xfrm>
            <a:off x="10662709" y="1497612"/>
            <a:ext cx="1387383" cy="3362584"/>
            <a:chOff x="2296173" y="3462792"/>
            <a:chExt cx="1387383" cy="336258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625A-F579-AA95-B4F0-E4CC30FF1A38}"/>
                </a:ext>
              </a:extLst>
            </p:cNvPr>
            <p:cNvSpPr txBox="1"/>
            <p:nvPr/>
          </p:nvSpPr>
          <p:spPr>
            <a:xfrm>
              <a:off x="2735335" y="4742369"/>
              <a:ext cx="948221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Callers stack frame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23F4FB9F-7B9A-6520-F11F-853C4F49AC02}"/>
                </a:ext>
              </a:extLst>
            </p:cNvPr>
            <p:cNvSpPr/>
            <p:nvPr/>
          </p:nvSpPr>
          <p:spPr>
            <a:xfrm rot="10800000" flipH="1">
              <a:off x="2296173" y="3462792"/>
              <a:ext cx="439162" cy="3362584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9229207" y="491356"/>
            <a:ext cx="1375959" cy="97736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97BAA3-B01A-010F-646F-6A0F09FC72DD}"/>
              </a:ext>
            </a:extLst>
          </p:cNvPr>
          <p:cNvSpPr/>
          <p:nvPr/>
        </p:nvSpPr>
        <p:spPr>
          <a:xfrm>
            <a:off x="9252678" y="2945498"/>
            <a:ext cx="1375959" cy="312087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PAD </a:t>
            </a:r>
            <a:r>
              <a:rPr lang="en-US" sz="1100" dirty="0">
                <a:solidFill>
                  <a:schemeClr val="tx1"/>
                </a:solidFill>
              </a:rPr>
              <a:t>(if needed)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4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42" grpId="0" animBg="1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90"/>
            <a:ext cx="10973681" cy="459137"/>
          </a:xfrm>
        </p:spPr>
        <p:txBody>
          <a:bodyPr/>
          <a:lstStyle/>
          <a:p>
            <a:r>
              <a:rPr lang="en-US" sz="2800" dirty="0"/>
              <a:t>Step 3 Allocate Space in the Prologue + arg5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3F30D8E-9223-73C7-D258-3476A3F58E2F}"/>
              </a:ext>
            </a:extLst>
          </p:cNvPr>
          <p:cNvSpPr/>
          <p:nvPr/>
        </p:nvSpPr>
        <p:spPr bwMode="auto">
          <a:xfrm>
            <a:off x="117318" y="1634421"/>
            <a:ext cx="6752993" cy="48456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%function 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FP_OFF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 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		4 + FP_OFF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		4 +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		8 +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		4 +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		0 +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</a:p>
          <a:p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OARG5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		4 </a:t>
            </a:r>
            <a:r>
              <a:rPr lang="en-US" sz="200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00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</a:t>
            </a:r>
            <a:endParaRPr lang="en-US" sz="2000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		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OARG5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FP_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push    {r4, r5,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 add 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r3, =FRMADD //frames can be large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sub    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space for locals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384BE4-8665-771A-7D0B-5D528AB6FCC3}"/>
              </a:ext>
            </a:extLst>
          </p:cNvPr>
          <p:cNvSpPr txBox="1"/>
          <p:nvPr/>
        </p:nvSpPr>
        <p:spPr>
          <a:xfrm>
            <a:off x="10428477" y="6231338"/>
            <a:ext cx="520089" cy="478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sp</a:t>
            </a:r>
            <a:endParaRPr lang="en-US" sz="2000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7036E595-068E-7C09-1E18-0B7AA701DC57}"/>
              </a:ext>
            </a:extLst>
          </p:cNvPr>
          <p:cNvSpPr/>
          <p:nvPr/>
        </p:nvSpPr>
        <p:spPr>
          <a:xfrm>
            <a:off x="9885426" y="6426455"/>
            <a:ext cx="567969" cy="181454"/>
          </a:xfrm>
          <a:prstGeom prst="leftArrow">
            <a:avLst>
              <a:gd name="adj1" fmla="val 42613"/>
              <a:gd name="adj2" fmla="val 50000"/>
            </a:avLst>
          </a:prstGeom>
          <a:solidFill>
            <a:srgbClr val="0070C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F0A294-2307-7567-1AB8-857F0C0CB2D1}"/>
              </a:ext>
            </a:extLst>
          </p:cNvPr>
          <p:cNvSpPr txBox="1"/>
          <p:nvPr/>
        </p:nvSpPr>
        <p:spPr>
          <a:xfrm>
            <a:off x="10440444" y="423058"/>
            <a:ext cx="454210" cy="478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187DAD95-7E8E-13B6-48F6-4AEF18748CB8}"/>
              </a:ext>
            </a:extLst>
          </p:cNvPr>
          <p:cNvSpPr/>
          <p:nvPr/>
        </p:nvSpPr>
        <p:spPr>
          <a:xfrm>
            <a:off x="9875438" y="584113"/>
            <a:ext cx="565006" cy="191842"/>
          </a:xfrm>
          <a:prstGeom prst="lef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4CCE25F-E500-CA6D-956C-1CEFC3E4055D}"/>
              </a:ext>
            </a:extLst>
          </p:cNvPr>
          <p:cNvSpPr/>
          <p:nvPr/>
        </p:nvSpPr>
        <p:spPr>
          <a:xfrm>
            <a:off x="9899791" y="2015533"/>
            <a:ext cx="565006" cy="191842"/>
          </a:xfrm>
          <a:prstGeom prst="leftArrow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22C084-91FB-C045-EA82-82EBE91AA3DD}"/>
              </a:ext>
            </a:extLst>
          </p:cNvPr>
          <p:cNvSpPr txBox="1"/>
          <p:nvPr/>
        </p:nvSpPr>
        <p:spPr>
          <a:xfrm>
            <a:off x="10453395" y="189835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-FP_OFF]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52108012-04FF-3197-50A4-B36EDBFBB8DE}"/>
              </a:ext>
            </a:extLst>
          </p:cNvPr>
          <p:cNvSpPr/>
          <p:nvPr/>
        </p:nvSpPr>
        <p:spPr>
          <a:xfrm>
            <a:off x="9886187" y="2771599"/>
            <a:ext cx="565006" cy="191842"/>
          </a:xfrm>
          <a:prstGeom prst="leftArrow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3F4ECD-EB91-A4ED-DEA1-17E2EB0933B4}"/>
              </a:ext>
            </a:extLst>
          </p:cNvPr>
          <p:cNvSpPr txBox="1"/>
          <p:nvPr/>
        </p:nvSpPr>
        <p:spPr>
          <a:xfrm>
            <a:off x="10414856" y="268285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-X]</a:t>
            </a:r>
          </a:p>
        </p:txBody>
      </p:sp>
      <p:sp>
        <p:nvSpPr>
          <p:cNvPr id="28" name="Left Arrow 27">
            <a:extLst>
              <a:ext uri="{FF2B5EF4-FFF2-40B4-BE49-F238E27FC236}">
                <a16:creationId xmlns:a16="http://schemas.microsoft.com/office/drawing/2014/main" id="{2022936B-5F4F-016D-1532-C60F3BB2D432}"/>
              </a:ext>
            </a:extLst>
          </p:cNvPr>
          <p:cNvSpPr/>
          <p:nvPr/>
        </p:nvSpPr>
        <p:spPr>
          <a:xfrm>
            <a:off x="9922524" y="3470640"/>
            <a:ext cx="565006" cy="191842"/>
          </a:xfrm>
          <a:prstGeom prst="leftArrow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6B5A3F-178B-76B6-948D-5BE7FD82D88C}"/>
              </a:ext>
            </a:extLst>
          </p:cNvPr>
          <p:cNvSpPr txBox="1"/>
          <p:nvPr/>
        </p:nvSpPr>
        <p:spPr>
          <a:xfrm>
            <a:off x="10451193" y="338189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-A]</a:t>
            </a: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76A750C9-DFF3-6FB5-880F-EEC539F3EE7F}"/>
              </a:ext>
            </a:extLst>
          </p:cNvPr>
          <p:cNvSpPr/>
          <p:nvPr/>
        </p:nvSpPr>
        <p:spPr>
          <a:xfrm>
            <a:off x="9896771" y="4933083"/>
            <a:ext cx="565006" cy="191842"/>
          </a:xfrm>
          <a:prstGeom prst="leftArrow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82D96F-6B4A-6628-8750-D3DB9026F569}"/>
              </a:ext>
            </a:extLst>
          </p:cNvPr>
          <p:cNvSpPr txBox="1"/>
          <p:nvPr/>
        </p:nvSpPr>
        <p:spPr>
          <a:xfrm>
            <a:off x="10413791" y="480458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-STR]</a:t>
            </a:r>
          </a:p>
        </p:txBody>
      </p:sp>
      <p:sp>
        <p:nvSpPr>
          <p:cNvPr id="48" name="Left Arrow 47">
            <a:extLst>
              <a:ext uri="{FF2B5EF4-FFF2-40B4-BE49-F238E27FC236}">
                <a16:creationId xmlns:a16="http://schemas.microsoft.com/office/drawing/2014/main" id="{C2499811-2CA3-4167-569C-7F8689FE4D71}"/>
              </a:ext>
            </a:extLst>
          </p:cNvPr>
          <p:cNvSpPr/>
          <p:nvPr/>
        </p:nvSpPr>
        <p:spPr>
          <a:xfrm>
            <a:off x="9911775" y="5748639"/>
            <a:ext cx="565006" cy="191842"/>
          </a:xfrm>
          <a:prstGeom prst="leftArrow">
            <a:avLst/>
          </a:prstGeom>
          <a:solidFill>
            <a:srgbClr val="00B05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4DA256-2A28-373E-DC5A-7A5748962C8C}"/>
              </a:ext>
            </a:extLst>
          </p:cNvPr>
          <p:cNvSpPr txBox="1"/>
          <p:nvPr/>
        </p:nvSpPr>
        <p:spPr>
          <a:xfrm>
            <a:off x="10440444" y="565989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-PTR]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6E831DF-30DD-C599-DE1F-F33CEB310BAF}"/>
              </a:ext>
            </a:extLst>
          </p:cNvPr>
          <p:cNvSpPr txBox="1"/>
          <p:nvPr/>
        </p:nvSpPr>
        <p:spPr>
          <a:xfrm>
            <a:off x="10833307" y="631602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-PAD]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BAC778-310B-2719-C6B5-B0202FD3EF2D}"/>
              </a:ext>
            </a:extLst>
          </p:cNvPr>
          <p:cNvSpPr txBox="1"/>
          <p:nvPr/>
        </p:nvSpPr>
        <p:spPr>
          <a:xfrm rot="16200000">
            <a:off x="9856669" y="1221156"/>
            <a:ext cx="95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12 bytes</a:t>
            </a:r>
          </a:p>
        </p:txBody>
      </p:sp>
      <p:sp>
        <p:nvSpPr>
          <p:cNvPr id="73" name="Up-Down Arrow 72">
            <a:extLst>
              <a:ext uri="{FF2B5EF4-FFF2-40B4-BE49-F238E27FC236}">
                <a16:creationId xmlns:a16="http://schemas.microsoft.com/office/drawing/2014/main" id="{6489F159-CB27-78A3-E017-5DDECE2540A6}"/>
              </a:ext>
            </a:extLst>
          </p:cNvPr>
          <p:cNvSpPr/>
          <p:nvPr/>
        </p:nvSpPr>
        <p:spPr>
          <a:xfrm>
            <a:off x="10116494" y="782716"/>
            <a:ext cx="128568" cy="1274340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F9C5CB-F686-0AD8-D81A-71E704D0756A}"/>
              </a:ext>
            </a:extLst>
          </p:cNvPr>
          <p:cNvSpPr txBox="1"/>
          <p:nvPr/>
        </p:nvSpPr>
        <p:spPr>
          <a:xfrm rot="16200000">
            <a:off x="10258502" y="2340845"/>
            <a:ext cx="23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5" name="Up-Down Arrow 74">
            <a:extLst>
              <a:ext uri="{FF2B5EF4-FFF2-40B4-BE49-F238E27FC236}">
                <a16:creationId xmlns:a16="http://schemas.microsoft.com/office/drawing/2014/main" id="{6B4C86D6-C134-6EE5-7B22-A4AD7F089A9F}"/>
              </a:ext>
            </a:extLst>
          </p:cNvPr>
          <p:cNvSpPr/>
          <p:nvPr/>
        </p:nvSpPr>
        <p:spPr>
          <a:xfrm>
            <a:off x="10097144" y="2166169"/>
            <a:ext cx="145663" cy="615924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D2CF200-3CBD-39E8-1141-0C97FAF28C43}"/>
              </a:ext>
            </a:extLst>
          </p:cNvPr>
          <p:cNvSpPr txBox="1"/>
          <p:nvPr/>
        </p:nvSpPr>
        <p:spPr>
          <a:xfrm rot="16200000">
            <a:off x="10258502" y="3072916"/>
            <a:ext cx="23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7" name="Up-Down Arrow 76">
            <a:extLst>
              <a:ext uri="{FF2B5EF4-FFF2-40B4-BE49-F238E27FC236}">
                <a16:creationId xmlns:a16="http://schemas.microsoft.com/office/drawing/2014/main" id="{1BFD9844-34DD-764E-71AE-F8FCD101232A}"/>
              </a:ext>
            </a:extLst>
          </p:cNvPr>
          <p:cNvSpPr/>
          <p:nvPr/>
        </p:nvSpPr>
        <p:spPr>
          <a:xfrm>
            <a:off x="10097144" y="2898240"/>
            <a:ext cx="145663" cy="615924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E50D12-0AE9-0159-9ADF-5829B28BEAA3}"/>
              </a:ext>
            </a:extLst>
          </p:cNvPr>
          <p:cNvSpPr txBox="1"/>
          <p:nvPr/>
        </p:nvSpPr>
        <p:spPr>
          <a:xfrm rot="16200000">
            <a:off x="10234553" y="4099607"/>
            <a:ext cx="23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79" name="Up-Down Arrow 78">
            <a:extLst>
              <a:ext uri="{FF2B5EF4-FFF2-40B4-BE49-F238E27FC236}">
                <a16:creationId xmlns:a16="http://schemas.microsoft.com/office/drawing/2014/main" id="{158CDFA6-BF71-A9A6-5170-B72ACD9D548E}"/>
              </a:ext>
            </a:extLst>
          </p:cNvPr>
          <p:cNvSpPr/>
          <p:nvPr/>
        </p:nvSpPr>
        <p:spPr>
          <a:xfrm>
            <a:off x="10097144" y="3661983"/>
            <a:ext cx="123697" cy="1260851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CFD41B-32D4-7ABC-62A3-2237B7EC9D23}"/>
              </a:ext>
            </a:extLst>
          </p:cNvPr>
          <p:cNvSpPr txBox="1"/>
          <p:nvPr/>
        </p:nvSpPr>
        <p:spPr>
          <a:xfrm rot="16200000">
            <a:off x="10283773" y="5330251"/>
            <a:ext cx="23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81" name="Up-Down Arrow 80">
            <a:extLst>
              <a:ext uri="{FF2B5EF4-FFF2-40B4-BE49-F238E27FC236}">
                <a16:creationId xmlns:a16="http://schemas.microsoft.com/office/drawing/2014/main" id="{78F1D6D1-F489-6356-B9B4-51FF708E6340}"/>
              </a:ext>
            </a:extLst>
          </p:cNvPr>
          <p:cNvSpPr/>
          <p:nvPr/>
        </p:nvSpPr>
        <p:spPr>
          <a:xfrm>
            <a:off x="10122415" y="5155575"/>
            <a:ext cx="145663" cy="615924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BA9013-C6BC-67AE-B277-5B7A3DF037DE}"/>
              </a:ext>
            </a:extLst>
          </p:cNvPr>
          <p:cNvSpPr txBox="1"/>
          <p:nvPr/>
        </p:nvSpPr>
        <p:spPr>
          <a:xfrm rot="16200000">
            <a:off x="10298613" y="6063470"/>
            <a:ext cx="232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83" name="Up-Down Arrow 82">
            <a:extLst>
              <a:ext uri="{FF2B5EF4-FFF2-40B4-BE49-F238E27FC236}">
                <a16:creationId xmlns:a16="http://schemas.microsoft.com/office/drawing/2014/main" id="{5C5BC13F-AED0-8B6B-8965-80B51715F3E2}"/>
              </a:ext>
            </a:extLst>
          </p:cNvPr>
          <p:cNvSpPr/>
          <p:nvPr/>
        </p:nvSpPr>
        <p:spPr>
          <a:xfrm>
            <a:off x="10137256" y="5888794"/>
            <a:ext cx="142448" cy="537661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A210BF-2F2F-051B-C2E5-0F1262E53DCC}"/>
              </a:ext>
            </a:extLst>
          </p:cNvPr>
          <p:cNvSpPr txBox="1"/>
          <p:nvPr/>
        </p:nvSpPr>
        <p:spPr>
          <a:xfrm rot="16200000">
            <a:off x="6144962" y="4418690"/>
            <a:ext cx="2541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PAD – FP_OFF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4CA42A4-87F2-78C1-A0F9-E8FB65D0CA79}"/>
              </a:ext>
            </a:extLst>
          </p:cNvPr>
          <p:cNvGrpSpPr/>
          <p:nvPr/>
        </p:nvGrpSpPr>
        <p:grpSpPr>
          <a:xfrm>
            <a:off x="7811722" y="3681834"/>
            <a:ext cx="2037885" cy="2116935"/>
            <a:chOff x="8844692" y="4530355"/>
            <a:chExt cx="2037885" cy="211693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FEF6F1C-64D0-4397-27B5-BDF583AB20BC}"/>
                </a:ext>
              </a:extLst>
            </p:cNvPr>
            <p:cNvSpPr/>
            <p:nvPr/>
          </p:nvSpPr>
          <p:spPr>
            <a:xfrm>
              <a:off x="8855099" y="6011186"/>
              <a:ext cx="1926869" cy="636104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471EED7-9987-22F6-97B9-EC92F382D90F}"/>
                </a:ext>
              </a:extLst>
            </p:cNvPr>
            <p:cNvSpPr/>
            <p:nvPr/>
          </p:nvSpPr>
          <p:spPr>
            <a:xfrm>
              <a:off x="8844692" y="4530355"/>
              <a:ext cx="2037885" cy="1470991"/>
            </a:xfrm>
            <a:prstGeom prst="rect">
              <a:avLst/>
            </a:prstGeom>
            <a:noFill/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85E9C68-745B-EC3E-C022-BEE015BE11B5}"/>
                </a:ext>
              </a:extLst>
            </p:cNvPr>
            <p:cNvSpPr/>
            <p:nvPr/>
          </p:nvSpPr>
          <p:spPr>
            <a:xfrm>
              <a:off x="8855099" y="5309330"/>
              <a:ext cx="1926869" cy="636104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88805B0-0F6C-3E70-C755-0860F4673D5F}"/>
              </a:ext>
            </a:extLst>
          </p:cNvPr>
          <p:cNvGrpSpPr/>
          <p:nvPr/>
        </p:nvGrpSpPr>
        <p:grpSpPr>
          <a:xfrm>
            <a:off x="8025116" y="3865091"/>
            <a:ext cx="1554878" cy="1061171"/>
            <a:chOff x="11967999" y="4049526"/>
            <a:chExt cx="1554878" cy="106117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7375506-E26C-4454-9C72-28EC999684F0}"/>
                </a:ext>
              </a:extLst>
            </p:cNvPr>
            <p:cNvGrpSpPr/>
            <p:nvPr/>
          </p:nvGrpSpPr>
          <p:grpSpPr>
            <a:xfrm>
              <a:off x="11967999" y="4049526"/>
              <a:ext cx="1554878" cy="1061171"/>
              <a:chOff x="5602097" y="1600973"/>
              <a:chExt cx="1554878" cy="1061171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E2C1C12-73E4-E88D-6722-451AFA0E2EEF}"/>
                  </a:ext>
                </a:extLst>
              </p:cNvPr>
              <p:cNvSpPr/>
              <p:nvPr/>
            </p:nvSpPr>
            <p:spPr>
              <a:xfrm>
                <a:off x="6894170" y="2328363"/>
                <a:ext cx="262805" cy="333781"/>
              </a:xfrm>
              <a:prstGeom prst="rect">
                <a:avLst/>
              </a:prstGeom>
              <a:solidFill>
                <a:srgbClr val="00B05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A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F9D483F-CBC2-8ABD-8E86-B25551B05E78}"/>
                  </a:ext>
                </a:extLst>
              </p:cNvPr>
              <p:cNvSpPr/>
              <p:nvPr/>
            </p:nvSpPr>
            <p:spPr>
              <a:xfrm>
                <a:off x="6497677" y="2323849"/>
                <a:ext cx="262805" cy="333781"/>
              </a:xfrm>
              <a:prstGeom prst="rect">
                <a:avLst/>
              </a:prstGeom>
              <a:solidFill>
                <a:srgbClr val="00B05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B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7B2DA22-065B-BD83-B741-8EAC9E776AFA}"/>
                  </a:ext>
                </a:extLst>
              </p:cNvPr>
              <p:cNvSpPr/>
              <p:nvPr/>
            </p:nvSpPr>
            <p:spPr>
              <a:xfrm>
                <a:off x="6068772" y="2323849"/>
                <a:ext cx="262805" cy="333781"/>
              </a:xfrm>
              <a:prstGeom prst="rect">
                <a:avLst/>
              </a:prstGeom>
              <a:solidFill>
                <a:srgbClr val="00B05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AD45EAB-F65C-21FF-299C-232AF3372807}"/>
                  </a:ext>
                </a:extLst>
              </p:cNvPr>
              <p:cNvSpPr/>
              <p:nvPr/>
            </p:nvSpPr>
            <p:spPr>
              <a:xfrm>
                <a:off x="5602097" y="2323849"/>
                <a:ext cx="262805" cy="333781"/>
              </a:xfrm>
              <a:prstGeom prst="rect">
                <a:avLst/>
              </a:prstGeom>
              <a:solidFill>
                <a:srgbClr val="00B05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D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FCE40B6-A7FD-F44A-415C-F5EA3B5E282F}"/>
                  </a:ext>
                </a:extLst>
              </p:cNvPr>
              <p:cNvSpPr/>
              <p:nvPr/>
            </p:nvSpPr>
            <p:spPr>
              <a:xfrm>
                <a:off x="6894170" y="1600973"/>
                <a:ext cx="262805" cy="333781"/>
              </a:xfrm>
              <a:prstGeom prst="rect">
                <a:avLst/>
              </a:prstGeom>
              <a:solidFill>
                <a:srgbClr val="00B050"/>
              </a:solidFill>
              <a:ln w="317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E</a:t>
                </a:r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2BF0389-B24A-CE68-EA02-67DC73EAE22C}"/>
                </a:ext>
              </a:extLst>
            </p:cNvPr>
            <p:cNvSpPr/>
            <p:nvPr/>
          </p:nvSpPr>
          <p:spPr>
            <a:xfrm>
              <a:off x="12900984" y="4049526"/>
              <a:ext cx="262805" cy="333781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B2A7E8B8-0440-31EB-8A88-A7DD52DD4620}"/>
              </a:ext>
            </a:extLst>
          </p:cNvPr>
          <p:cNvSpPr/>
          <p:nvPr/>
        </p:nvSpPr>
        <p:spPr>
          <a:xfrm>
            <a:off x="7829470" y="373855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FB2FB6A-4033-7351-D4DB-8444C70BAC09}"/>
              </a:ext>
            </a:extLst>
          </p:cNvPr>
          <p:cNvSpPr/>
          <p:nvPr/>
        </p:nvSpPr>
        <p:spPr>
          <a:xfrm>
            <a:off x="7815936" y="2201990"/>
            <a:ext cx="2037885" cy="1470991"/>
          </a:xfrm>
          <a:prstGeom prst="rect">
            <a:avLst/>
          </a:prstGeom>
          <a:noFill/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6A8943A-3074-D762-C876-719A631886D1}"/>
              </a:ext>
            </a:extLst>
          </p:cNvPr>
          <p:cNvGrpSpPr/>
          <p:nvPr/>
        </p:nvGrpSpPr>
        <p:grpSpPr>
          <a:xfrm>
            <a:off x="7826111" y="5138940"/>
            <a:ext cx="2037885" cy="1470991"/>
            <a:chOff x="8853170" y="5259442"/>
            <a:chExt cx="2037885" cy="147099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B2DFB8-D03D-71AC-44D0-047F0B8554EF}"/>
                </a:ext>
              </a:extLst>
            </p:cNvPr>
            <p:cNvSpPr/>
            <p:nvPr/>
          </p:nvSpPr>
          <p:spPr>
            <a:xfrm>
              <a:off x="8855099" y="6011186"/>
              <a:ext cx="1926869" cy="636104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26AF463-5CC5-6B7D-9076-CB524A432E32}"/>
                </a:ext>
              </a:extLst>
            </p:cNvPr>
            <p:cNvSpPr/>
            <p:nvPr/>
          </p:nvSpPr>
          <p:spPr>
            <a:xfrm>
              <a:off x="8853170" y="5259442"/>
              <a:ext cx="2037885" cy="1470991"/>
            </a:xfrm>
            <a:prstGeom prst="rect">
              <a:avLst/>
            </a:prstGeom>
            <a:noFill/>
            <a:ln w="317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7571E55-51E8-C8BB-8D6C-C4A24B7FF2FA}"/>
              </a:ext>
            </a:extLst>
          </p:cNvPr>
          <p:cNvSpPr/>
          <p:nvPr/>
        </p:nvSpPr>
        <p:spPr>
          <a:xfrm>
            <a:off x="7892913" y="5201907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 </a:t>
            </a:r>
            <a:r>
              <a:rPr lang="en-US" sz="2000" dirty="0" err="1"/>
              <a:t>ptr</a:t>
            </a:r>
            <a:endParaRPr lang="en-US" sz="2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9FE1958-955B-EB41-5FFD-358DED2C54B1}"/>
              </a:ext>
            </a:extLst>
          </p:cNvPr>
          <p:cNvSpPr txBox="1"/>
          <p:nvPr/>
        </p:nvSpPr>
        <p:spPr>
          <a:xfrm>
            <a:off x="7864100" y="5986525"/>
            <a:ext cx="1869641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OARG5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422C722-C5FF-25BD-00A0-9839B3546815}"/>
              </a:ext>
            </a:extLst>
          </p:cNvPr>
          <p:cNvSpPr/>
          <p:nvPr/>
        </p:nvSpPr>
        <p:spPr>
          <a:xfrm>
            <a:off x="7811722" y="291130"/>
            <a:ext cx="2033698" cy="4781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0495F2-FA64-FD00-B75B-6D2F3B678360}"/>
              </a:ext>
            </a:extLst>
          </p:cNvPr>
          <p:cNvSpPr/>
          <p:nvPr/>
        </p:nvSpPr>
        <p:spPr>
          <a:xfrm>
            <a:off x="7811722" y="785813"/>
            <a:ext cx="2033698" cy="478144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fp</a:t>
            </a:r>
            <a:endParaRPr lang="en-US" sz="20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AEB6379-EE11-6A4D-6EC1-27E876EA236F}"/>
              </a:ext>
            </a:extLst>
          </p:cNvPr>
          <p:cNvGrpSpPr/>
          <p:nvPr/>
        </p:nvGrpSpPr>
        <p:grpSpPr>
          <a:xfrm>
            <a:off x="8001290" y="3873653"/>
            <a:ext cx="729481" cy="335577"/>
            <a:chOff x="9625298" y="4016094"/>
            <a:chExt cx="729481" cy="33557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D54B425-DF68-5418-0E4B-B39372D56818}"/>
                </a:ext>
              </a:extLst>
            </p:cNvPr>
            <p:cNvSpPr/>
            <p:nvPr/>
          </p:nvSpPr>
          <p:spPr>
            <a:xfrm>
              <a:off x="10091974" y="4016094"/>
              <a:ext cx="262805" cy="3337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70FC4C4-E6C8-22FE-9AF1-14A6366B96FB}"/>
                </a:ext>
              </a:extLst>
            </p:cNvPr>
            <p:cNvSpPr/>
            <p:nvPr/>
          </p:nvSpPr>
          <p:spPr>
            <a:xfrm>
              <a:off x="9625298" y="4017890"/>
              <a:ext cx="262805" cy="3337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45F41A-03A6-BA0E-44C1-F2062E887546}"/>
              </a:ext>
            </a:extLst>
          </p:cNvPr>
          <p:cNvSpPr/>
          <p:nvPr/>
        </p:nvSpPr>
        <p:spPr>
          <a:xfrm>
            <a:off x="7811722" y="1734282"/>
            <a:ext cx="2061994" cy="478144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regs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BEDAA0C-FD1C-4207-18C7-DA093E327AA6}"/>
              </a:ext>
            </a:extLst>
          </p:cNvPr>
          <p:cNvSpPr/>
          <p:nvPr/>
        </p:nvSpPr>
        <p:spPr>
          <a:xfrm>
            <a:off x="7811722" y="1263669"/>
            <a:ext cx="2061994" cy="478144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regs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6643554-A8D0-CFEE-4F8B-574E6C9EA132}"/>
              </a:ext>
            </a:extLst>
          </p:cNvPr>
          <p:cNvSpPr/>
          <p:nvPr/>
        </p:nvSpPr>
        <p:spPr>
          <a:xfrm>
            <a:off x="7893195" y="231853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 x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78F253F-86D2-63B9-2C74-AA3852904010}"/>
              </a:ext>
            </a:extLst>
          </p:cNvPr>
          <p:cNvGrpSpPr/>
          <p:nvPr/>
        </p:nvGrpSpPr>
        <p:grpSpPr>
          <a:xfrm>
            <a:off x="7943239" y="3078245"/>
            <a:ext cx="1734842" cy="452609"/>
            <a:chOff x="9580937" y="3236210"/>
            <a:chExt cx="1734842" cy="452609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7194E4A-8B99-3BA3-A99C-6EF1D693016F}"/>
                </a:ext>
              </a:extLst>
            </p:cNvPr>
            <p:cNvSpPr/>
            <p:nvPr/>
          </p:nvSpPr>
          <p:spPr>
            <a:xfrm>
              <a:off x="10518441" y="3252568"/>
              <a:ext cx="797338" cy="436251"/>
            </a:xfrm>
            <a:prstGeom prst="rect">
              <a:avLst/>
            </a:prstGeom>
            <a:solidFill>
              <a:srgbClr val="F3753F"/>
            </a:solidFill>
            <a:ln w="3175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a[0]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5907137-315C-8CF8-C327-3DAEE5890C2B}"/>
                </a:ext>
              </a:extLst>
            </p:cNvPr>
            <p:cNvSpPr/>
            <p:nvPr/>
          </p:nvSpPr>
          <p:spPr>
            <a:xfrm>
              <a:off x="9580937" y="3236210"/>
              <a:ext cx="797338" cy="436251"/>
            </a:xfrm>
            <a:prstGeom prst="rect">
              <a:avLst/>
            </a:prstGeom>
            <a:solidFill>
              <a:srgbClr val="F3753F"/>
            </a:solidFill>
            <a:ln w="3175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a[1]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BDC141C-50BA-77A9-6294-BDBB484277EB}"/>
              </a:ext>
            </a:extLst>
          </p:cNvPr>
          <p:cNvSpPr/>
          <p:nvPr/>
        </p:nvSpPr>
        <p:spPr>
          <a:xfrm>
            <a:off x="7816218" y="3016908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BC2BB64-6ABE-692A-F871-F060B3B50442}"/>
              </a:ext>
            </a:extLst>
          </p:cNvPr>
          <p:cNvSpPr/>
          <p:nvPr/>
        </p:nvSpPr>
        <p:spPr>
          <a:xfrm>
            <a:off x="7850175" y="229995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B3C8F027-66B9-66D3-8FD9-4075651C959A}"/>
              </a:ext>
            </a:extLst>
          </p:cNvPr>
          <p:cNvSpPr/>
          <p:nvPr/>
        </p:nvSpPr>
        <p:spPr>
          <a:xfrm>
            <a:off x="7586626" y="2201991"/>
            <a:ext cx="128701" cy="4298704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965F00C-7355-0A9E-01D1-91B418344E3B}"/>
              </a:ext>
            </a:extLst>
          </p:cNvPr>
          <p:cNvCxnSpPr>
            <a:cxnSpLocks/>
          </p:cNvCxnSpPr>
          <p:nvPr/>
        </p:nvCxnSpPr>
        <p:spPr>
          <a:xfrm flipH="1">
            <a:off x="7453993" y="6512683"/>
            <a:ext cx="357729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1AD7A72-E2FE-BB2A-13D9-D0164DDD19E2}"/>
              </a:ext>
            </a:extLst>
          </p:cNvPr>
          <p:cNvCxnSpPr>
            <a:cxnSpLocks/>
          </p:cNvCxnSpPr>
          <p:nvPr/>
        </p:nvCxnSpPr>
        <p:spPr>
          <a:xfrm flipH="1">
            <a:off x="7284624" y="2195219"/>
            <a:ext cx="544846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99BAA0-2644-5767-1803-6264E46E40C9}"/>
              </a:ext>
            </a:extLst>
          </p:cNvPr>
          <p:cNvSpPr txBox="1"/>
          <p:nvPr/>
        </p:nvSpPr>
        <p:spPr>
          <a:xfrm>
            <a:off x="486790" y="763714"/>
            <a:ext cx="607089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 space to previous example for passing 5 arguments</a:t>
            </a:r>
          </a:p>
          <a:p>
            <a:r>
              <a:rPr lang="en-US" dirty="0"/>
              <a:t>to a function that will be called</a:t>
            </a:r>
          </a:p>
        </p:txBody>
      </p:sp>
    </p:spTree>
    <p:extLst>
      <p:ext uri="{BB962C8B-B14F-4D97-AF65-F5344CB8AC3E}">
        <p14:creationId xmlns:p14="http://schemas.microsoft.com/office/powerpoint/2010/main" val="32877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936" y="1259198"/>
            <a:ext cx="8207330" cy="538279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chemeClr val="accent5"/>
                </a:solidFill>
              </a:rPr>
              <a:t>Args</a:t>
            </a:r>
            <a:r>
              <a:rPr lang="en-US" sz="2000" b="1" dirty="0">
                <a:solidFill>
                  <a:schemeClr val="accent5"/>
                </a:solidFill>
              </a:rPr>
              <a:t> &gt; 4 are in the </a:t>
            </a:r>
            <a:r>
              <a:rPr lang="en-US" sz="20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2000" b="1" dirty="0">
                <a:solidFill>
                  <a:schemeClr val="accent5"/>
                </a:solidFill>
              </a:rPr>
              <a:t> at SP (argv5), an up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Called functions have the </a:t>
            </a:r>
            <a:r>
              <a:rPr lang="en-US" sz="2000" dirty="0">
                <a:solidFill>
                  <a:srgbClr val="0070C0"/>
                </a:solidFill>
              </a:rPr>
              <a:t>right to change stack </a:t>
            </a:r>
            <a:r>
              <a:rPr lang="en-US" sz="2000" dirty="0" err="1">
                <a:solidFill>
                  <a:srgbClr val="0070C0"/>
                </a:solidFill>
              </a:rPr>
              <a:t>args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2000" dirty="0" err="1">
                <a:solidFill>
                  <a:schemeClr val="tx2"/>
                </a:solidFill>
              </a:rPr>
              <a:t>args</a:t>
            </a:r>
            <a:r>
              <a:rPr lang="en-US" sz="20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Caller must assume all </a:t>
            </a:r>
            <a:r>
              <a:rPr lang="en-US" sz="2000" dirty="0" err="1">
                <a:solidFill>
                  <a:srgbClr val="0070C0"/>
                </a:solidFill>
              </a:rPr>
              <a:t>args</a:t>
            </a:r>
            <a:r>
              <a:rPr lang="en-US" sz="2000" dirty="0">
                <a:solidFill>
                  <a:srgbClr val="0070C0"/>
                </a:solidFill>
              </a:rPr>
              <a:t> including ones on the stack are changed by the caller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Calling function prior to making the call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/>
              <a:t>Evaluate </a:t>
            </a:r>
            <a:r>
              <a:rPr lang="en-US" sz="2000" dirty="0">
                <a:solidFill>
                  <a:schemeClr val="accent3"/>
                </a:solidFill>
              </a:rPr>
              <a:t>first four </a:t>
            </a:r>
            <a:r>
              <a:rPr lang="en-US" sz="2000" dirty="0" err="1">
                <a:solidFill>
                  <a:schemeClr val="accent3"/>
                </a:solidFill>
              </a:rPr>
              <a:t>args</a:t>
            </a:r>
            <a:r>
              <a:rPr lang="en-US" sz="2000" dirty="0"/>
              <a:t>: place resulting </a:t>
            </a:r>
            <a:r>
              <a:rPr lang="en-US" sz="20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Store Arg 5 and greater parameter values on the stack</a:t>
            </a:r>
          </a:p>
          <a:p>
            <a:r>
              <a:rPr lang="en-US" sz="2000" b="1" u="sng" dirty="0">
                <a:solidFill>
                  <a:srgbClr val="FF0000"/>
                </a:solidFill>
              </a:rPr>
              <a:t>One </a:t>
            </a:r>
            <a:r>
              <a:rPr lang="en-US" sz="2000" b="1" u="sng" dirty="0" err="1">
                <a:solidFill>
                  <a:srgbClr val="FF0000"/>
                </a:solidFill>
              </a:rPr>
              <a:t>arg</a:t>
            </a:r>
            <a:r>
              <a:rPr lang="en-US" sz="2000" b="1" u="sng" dirty="0">
                <a:solidFill>
                  <a:srgbClr val="FF0000"/>
                </a:solidFill>
              </a:rPr>
              <a:t> value per slot</a:t>
            </a:r>
            <a:r>
              <a:rPr lang="en-US" sz="2000" dirty="0">
                <a:solidFill>
                  <a:srgbClr val="FF0000"/>
                </a:solidFill>
              </a:rPr>
              <a:t>! </a:t>
            </a:r>
            <a:r>
              <a:rPr lang="en-US" sz="2000" dirty="0"/>
              <a:t>– NO arrays across multiple slots</a:t>
            </a:r>
          </a:p>
          <a:p>
            <a:pPr lvl="1"/>
            <a:r>
              <a:rPr lang="en-US" sz="2000" dirty="0"/>
              <a:t>chars, shorts and </a:t>
            </a:r>
            <a:r>
              <a:rPr lang="en-US" sz="2000" dirty="0" err="1"/>
              <a:t>ints</a:t>
            </a:r>
            <a:r>
              <a:rPr lang="en-US" sz="2000" dirty="0"/>
              <a:t> are directly stored</a:t>
            </a:r>
          </a:p>
          <a:p>
            <a:pPr lvl="1"/>
            <a:r>
              <a:rPr lang="en-US" sz="2000" dirty="0"/>
              <a:t>Structs (not always), and arrays are passed via a pointer 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Pointers</a:t>
            </a:r>
            <a:r>
              <a:rPr lang="en-US" sz="2000" dirty="0">
                <a:solidFill>
                  <a:srgbClr val="C00000"/>
                </a:solidFill>
              </a:rPr>
              <a:t> passed as output parameters </a:t>
            </a:r>
            <a:r>
              <a:rPr lang="en-US" sz="2000" dirty="0"/>
              <a:t>usually contain an </a:t>
            </a:r>
            <a:r>
              <a:rPr lang="en-US" sz="2000" dirty="0">
                <a:solidFill>
                  <a:srgbClr val="FF0000"/>
                </a:solidFill>
              </a:rPr>
              <a:t>address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b="1" i="1" dirty="0">
                <a:solidFill>
                  <a:srgbClr val="002060"/>
                </a:solidFill>
              </a:rPr>
              <a:t>that points at </a:t>
            </a:r>
            <a:r>
              <a:rPr lang="en-US" sz="2000" dirty="0">
                <a:solidFill>
                  <a:schemeClr val="tx2"/>
                </a:solidFill>
              </a:rPr>
              <a:t>the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stack</a:t>
            </a:r>
            <a:r>
              <a:rPr lang="en-US" sz="2000" dirty="0">
                <a:solidFill>
                  <a:srgbClr val="2C895B"/>
                </a:solidFill>
              </a:rPr>
              <a:t>, </a:t>
            </a:r>
            <a:r>
              <a:rPr lang="en-US" sz="2000" dirty="0">
                <a:solidFill>
                  <a:srgbClr val="F37440"/>
                </a:solidFill>
              </a:rPr>
              <a:t>BSS</a:t>
            </a:r>
            <a:r>
              <a:rPr lang="en-US" sz="2000" dirty="0">
                <a:solidFill>
                  <a:srgbClr val="2C895B"/>
                </a:solidFill>
              </a:rPr>
              <a:t>, </a:t>
            </a:r>
            <a:r>
              <a:rPr lang="en-US" sz="2000" dirty="0">
                <a:solidFill>
                  <a:srgbClr val="7030A0"/>
                </a:solidFill>
              </a:rPr>
              <a:t>data</a:t>
            </a:r>
            <a:r>
              <a:rPr lang="en-US" sz="2000" dirty="0">
                <a:solidFill>
                  <a:srgbClr val="2C895B"/>
                </a:solidFill>
              </a:rPr>
              <a:t>, or </a:t>
            </a:r>
            <a:r>
              <a:rPr lang="en-US" sz="2000" dirty="0">
                <a:solidFill>
                  <a:srgbClr val="C00000"/>
                </a:solidFill>
              </a:rPr>
              <a:t>heap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F771C4-0798-BC4F-8A4F-5DE6600CB464}"/>
              </a:ext>
            </a:extLst>
          </p:cNvPr>
          <p:cNvSpPr/>
          <p:nvPr/>
        </p:nvSpPr>
        <p:spPr>
          <a:xfrm>
            <a:off x="9931284" y="465048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4AE11-D397-4745-B6D3-800E48E38C08}"/>
              </a:ext>
            </a:extLst>
          </p:cNvPr>
          <p:cNvSpPr txBox="1"/>
          <p:nvPr/>
        </p:nvSpPr>
        <p:spPr>
          <a:xfrm>
            <a:off x="11744018" y="470221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3051061E-D751-224B-AD80-62F97C92CD4A}"/>
              </a:ext>
            </a:extLst>
          </p:cNvPr>
          <p:cNvSpPr/>
          <p:nvPr/>
        </p:nvSpPr>
        <p:spPr>
          <a:xfrm>
            <a:off x="11297926" y="4860318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E26D7-B75F-8946-A81A-F229AADA8590}"/>
              </a:ext>
            </a:extLst>
          </p:cNvPr>
          <p:cNvSpPr/>
          <p:nvPr/>
        </p:nvSpPr>
        <p:spPr>
          <a:xfrm>
            <a:off x="9958840" y="176079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1E7363-FD8D-8F46-AF8B-4D6547DCC233}"/>
              </a:ext>
            </a:extLst>
          </p:cNvPr>
          <p:cNvSpPr/>
          <p:nvPr/>
        </p:nvSpPr>
        <p:spPr>
          <a:xfrm>
            <a:off x="9958839" y="209988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EED71D-DD1D-AA47-A8D2-F371FBED0E10}"/>
              </a:ext>
            </a:extLst>
          </p:cNvPr>
          <p:cNvSpPr/>
          <p:nvPr/>
        </p:nvSpPr>
        <p:spPr>
          <a:xfrm>
            <a:off x="9932274" y="434023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323C20-AAE7-7C41-B5BC-15E7DD393A2C}"/>
              </a:ext>
            </a:extLst>
          </p:cNvPr>
          <p:cNvSpPr/>
          <p:nvPr/>
        </p:nvSpPr>
        <p:spPr>
          <a:xfrm>
            <a:off x="9924251" y="368722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E6C615-2C69-2743-B108-3B56F8CED92F}"/>
              </a:ext>
            </a:extLst>
          </p:cNvPr>
          <p:cNvSpPr/>
          <p:nvPr/>
        </p:nvSpPr>
        <p:spPr>
          <a:xfrm>
            <a:off x="9933261" y="621119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10C63F-6B6D-BF42-84B6-26E231C650F3}"/>
              </a:ext>
            </a:extLst>
          </p:cNvPr>
          <p:cNvSpPr/>
          <p:nvPr/>
        </p:nvSpPr>
        <p:spPr>
          <a:xfrm>
            <a:off x="9931284" y="589245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894921-EA67-7A44-A211-F02F4D499690}"/>
              </a:ext>
            </a:extLst>
          </p:cNvPr>
          <p:cNvSpPr/>
          <p:nvPr/>
        </p:nvSpPr>
        <p:spPr>
          <a:xfrm>
            <a:off x="9931284" y="55678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66A87E-346B-A94D-A979-F645FAD23828}"/>
              </a:ext>
            </a:extLst>
          </p:cNvPr>
          <p:cNvSpPr/>
          <p:nvPr/>
        </p:nvSpPr>
        <p:spPr>
          <a:xfrm>
            <a:off x="9931284" y="52339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F14B4B-E4A5-504D-AD3D-EB1CD756BE7C}"/>
              </a:ext>
            </a:extLst>
          </p:cNvPr>
          <p:cNvSpPr txBox="1"/>
          <p:nvPr/>
        </p:nvSpPr>
        <p:spPr>
          <a:xfrm>
            <a:off x="9587907" y="619495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F939C1-9247-5343-A756-A06A105E178B}"/>
              </a:ext>
            </a:extLst>
          </p:cNvPr>
          <p:cNvSpPr txBox="1"/>
          <p:nvPr/>
        </p:nvSpPr>
        <p:spPr>
          <a:xfrm>
            <a:off x="9587907" y="586089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B3BA55-334D-194E-8DEC-923EF58C49C2}"/>
              </a:ext>
            </a:extLst>
          </p:cNvPr>
          <p:cNvSpPr txBox="1"/>
          <p:nvPr/>
        </p:nvSpPr>
        <p:spPr>
          <a:xfrm>
            <a:off x="9575501" y="555640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0C5789-6F75-7349-925F-87B3FC861428}"/>
              </a:ext>
            </a:extLst>
          </p:cNvPr>
          <p:cNvSpPr txBox="1"/>
          <p:nvPr/>
        </p:nvSpPr>
        <p:spPr>
          <a:xfrm>
            <a:off x="9531376" y="523156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973488" y="498655"/>
            <a:ext cx="784414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r3, arg5, arg6, … </a:t>
            </a:r>
            <a:r>
              <a:rPr lang="en-US" sz="2000" b="1" kern="0" dirty="0" err="1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argn</a:t>
            </a:r>
            <a:r>
              <a:rPr lang="en-US" sz="2000" b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395D11-13C6-124D-90D7-6D43DA76B309}"/>
              </a:ext>
            </a:extLst>
          </p:cNvPr>
          <p:cNvSpPr txBox="1"/>
          <p:nvPr/>
        </p:nvSpPr>
        <p:spPr>
          <a:xfrm>
            <a:off x="9318225" y="6519115"/>
            <a:ext cx="231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Temporary Registers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43E74-5099-094D-9B56-2C55A5453AA8}"/>
              </a:ext>
            </a:extLst>
          </p:cNvPr>
          <p:cNvSpPr txBox="1"/>
          <p:nvPr/>
        </p:nvSpPr>
        <p:spPr>
          <a:xfrm>
            <a:off x="11756462" y="185040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51" name="Left Arrow 50">
            <a:extLst>
              <a:ext uri="{FF2B5EF4-FFF2-40B4-BE49-F238E27FC236}">
                <a16:creationId xmlns:a16="http://schemas.microsoft.com/office/drawing/2014/main" id="{40266368-C328-E540-8371-F7CCD5CF2FEC}"/>
              </a:ext>
            </a:extLst>
          </p:cNvPr>
          <p:cNvSpPr/>
          <p:nvPr/>
        </p:nvSpPr>
        <p:spPr>
          <a:xfrm>
            <a:off x="11349690" y="197025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80FDDB-3CF3-6D40-9699-651C2581C76D}"/>
              </a:ext>
            </a:extLst>
          </p:cNvPr>
          <p:cNvSpPr/>
          <p:nvPr/>
        </p:nvSpPr>
        <p:spPr>
          <a:xfrm>
            <a:off x="9930064" y="4017694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4052989-868D-F34C-9318-B8F7661FA700}"/>
              </a:ext>
            </a:extLst>
          </p:cNvPr>
          <p:cNvSpPr/>
          <p:nvPr/>
        </p:nvSpPr>
        <p:spPr>
          <a:xfrm>
            <a:off x="9958839" y="1445364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748CA2-349D-494C-93A1-DC0197918C71}"/>
              </a:ext>
            </a:extLst>
          </p:cNvPr>
          <p:cNvGrpSpPr/>
          <p:nvPr/>
        </p:nvGrpSpPr>
        <p:grpSpPr>
          <a:xfrm>
            <a:off x="8340570" y="1740842"/>
            <a:ext cx="1647640" cy="3230720"/>
            <a:chOff x="7735026" y="1979934"/>
            <a:chExt cx="1647640" cy="3230720"/>
          </a:xfrm>
        </p:grpSpPr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844C63E0-3623-5A4E-969E-06DEF95D3266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4F584F6-260D-444C-85FE-59C09A06A5A6}"/>
                </a:ext>
              </a:extLst>
            </p:cNvPr>
            <p:cNvSpPr txBox="1"/>
            <p:nvPr/>
          </p:nvSpPr>
          <p:spPr>
            <a:xfrm>
              <a:off x="7735026" y="2623921"/>
              <a:ext cx="1225977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368B02B-A65E-904C-982B-462E878BA41F}"/>
              </a:ext>
            </a:extLst>
          </p:cNvPr>
          <p:cNvSpPr txBox="1"/>
          <p:nvPr/>
        </p:nvSpPr>
        <p:spPr>
          <a:xfrm>
            <a:off x="9804096" y="859393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A12605-248B-E84A-5CA0-7AC61BCC95C5}"/>
              </a:ext>
            </a:extLst>
          </p:cNvPr>
          <p:cNvSpPr/>
          <p:nvPr/>
        </p:nvSpPr>
        <p:spPr>
          <a:xfrm>
            <a:off x="9971753" y="2422651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7D62624-3855-A940-E67B-363F63FD2DBB}"/>
              </a:ext>
            </a:extLst>
          </p:cNvPr>
          <p:cNvSpPr/>
          <p:nvPr/>
        </p:nvSpPr>
        <p:spPr>
          <a:xfrm>
            <a:off x="9971752" y="2744822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7FA09-0ACA-4F2A-2F1B-7AA65AF016B8}"/>
              </a:ext>
            </a:extLst>
          </p:cNvPr>
          <p:cNvSpPr/>
          <p:nvPr/>
        </p:nvSpPr>
        <p:spPr>
          <a:xfrm>
            <a:off x="9931284" y="3383026"/>
            <a:ext cx="1375959" cy="312087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PAD </a:t>
            </a:r>
            <a:r>
              <a:rPr lang="en-US" sz="1100" dirty="0">
                <a:solidFill>
                  <a:schemeClr val="tx1"/>
                </a:solidFill>
              </a:rPr>
              <a:t>(if needed)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3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928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1.00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2595257" y="1472014"/>
            <a:ext cx="6359557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PA9 – Part 2 main() </a:t>
            </a:r>
            <a:r>
              <a:rPr lang="en-US" sz="2400" dirty="0" err="1">
                <a:solidFill>
                  <a:schemeClr val="bg1"/>
                </a:solidFill>
              </a:rPr>
              <a:t>argv</a:t>
            </a:r>
            <a:r>
              <a:rPr lang="en-US" sz="2400" dirty="0">
                <a:solidFill>
                  <a:schemeClr val="bg1"/>
                </a:solidFill>
              </a:rPr>
              <a:t> and calling setup</a:t>
            </a:r>
          </a:p>
        </p:txBody>
      </p:sp>
    </p:spTree>
    <p:extLst>
      <p:ext uri="{BB962C8B-B14F-4D97-AF65-F5344CB8AC3E}">
        <p14:creationId xmlns:p14="http://schemas.microsoft.com/office/powerpoint/2010/main" val="2769551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9C64-D4F5-625D-FEEF-778061CA6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19" y="80182"/>
            <a:ext cx="10515600" cy="715294"/>
          </a:xfrm>
        </p:spPr>
        <p:txBody>
          <a:bodyPr/>
          <a:lstStyle/>
          <a:p>
            <a:r>
              <a:rPr lang="en-US" dirty="0" err="1"/>
              <a:t>main.c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9E3E3-E85E-25CE-E878-B22E7992ED36}"/>
              </a:ext>
            </a:extLst>
          </p:cNvPr>
          <p:cNvSpPr txBox="1"/>
          <p:nvPr/>
        </p:nvSpPr>
        <p:spPr>
          <a:xfrm>
            <a:off x="1690639" y="58846"/>
            <a:ext cx="5009705" cy="6740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main(int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char **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/*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* do not change the definition order of these local variables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*/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FILE *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fpbook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char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iobuf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[BUFSZ];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mode;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char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bookbuf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[BUFSZ];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char *argv0;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/* do not put on stack, use a register for this */</a:t>
            </a: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/*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* parse the command line arguments, set mode (encrypt or decrypt)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* and open the book file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*/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argv0 = *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if (setup(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&amp;mode, &amp;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fpbook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== EXIT_FAIL)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return EXIT_FAILURE;</a:t>
            </a: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/*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* read the input and book file until EOF on the input file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* Either encrypt or decrypt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* then write it out.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*/ 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while ((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rdbuf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(stdin,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fpbook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BUFSZ,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iobuf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bookbuf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 &gt; 0)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if (mode == ENCRYPT_MODE)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encrypt(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iobuf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bookbuf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else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decrypt(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iobuf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bookbuf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if (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fwrite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iobuf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1,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stdout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  != (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"%s: write failed\n", argv0);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fclose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fpbook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return EXIT_FAILURE; 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/*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* close the book file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*/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fclose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fpbook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if (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EXIT_FAIL)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"%s: read failed\n", argv0);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return EXIT_FAILURE;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67DF1A-81BF-0C83-0598-16764AD2A7D3}"/>
              </a:ext>
            </a:extLst>
          </p:cNvPr>
          <p:cNvSpPr/>
          <p:nvPr/>
        </p:nvSpPr>
        <p:spPr>
          <a:xfrm>
            <a:off x="6787055" y="2453579"/>
            <a:ext cx="440200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setup(r0, r1, r2, r3);</a:t>
            </a:r>
            <a:endParaRPr lang="en-US" sz="1400" b="1" i="1" kern="0" dirty="0">
              <a:solidFill>
                <a:schemeClr val="tx2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73618-F8EC-8BAE-2A53-26AC9E955C93}"/>
              </a:ext>
            </a:extLst>
          </p:cNvPr>
          <p:cNvSpPr/>
          <p:nvPr/>
        </p:nvSpPr>
        <p:spPr>
          <a:xfrm>
            <a:off x="6787055" y="3772726"/>
            <a:ext cx="540494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</a:t>
            </a:r>
            <a:r>
              <a:rPr lang="en-US" sz="2000" b="1" kern="0" dirty="0" err="1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rdbuf</a:t>
            </a:r>
            <a:r>
              <a:rPr lang="en-US" sz="2000" b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(r0, r1, r2, r3, OARG5);</a:t>
            </a:r>
            <a:endParaRPr lang="en-US" sz="1400" b="1" i="1" kern="0" dirty="0">
              <a:solidFill>
                <a:schemeClr val="tx2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66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91D7-EA7D-8CAE-0E30-CB9BB548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6371897" cy="715294"/>
          </a:xfrm>
        </p:spPr>
        <p:txBody>
          <a:bodyPr/>
          <a:lstStyle/>
          <a:p>
            <a:r>
              <a:rPr lang="en-US" dirty="0"/>
              <a:t>main() stack frame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9C0956-143F-9AD9-70D8-AF66EAD3C97E}"/>
              </a:ext>
            </a:extLst>
          </p:cNvPr>
          <p:cNvSpPr/>
          <p:nvPr/>
        </p:nvSpPr>
        <p:spPr>
          <a:xfrm>
            <a:off x="3448508" y="4250912"/>
            <a:ext cx="1436755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oarg5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8C9E1-11AC-570C-DE68-89DEDF4751D6}"/>
              </a:ext>
            </a:extLst>
          </p:cNvPr>
          <p:cNvSpPr/>
          <p:nvPr/>
        </p:nvSpPr>
        <p:spPr>
          <a:xfrm>
            <a:off x="3502358" y="88307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178D1B-0F83-1243-61CD-20A78C01D09E}"/>
              </a:ext>
            </a:extLst>
          </p:cNvPr>
          <p:cNvSpPr/>
          <p:nvPr/>
        </p:nvSpPr>
        <p:spPr>
          <a:xfrm>
            <a:off x="3502357" y="120358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4DE21F-8234-5C25-F361-03164AB3DB21}"/>
              </a:ext>
            </a:extLst>
          </p:cNvPr>
          <p:cNvSpPr/>
          <p:nvPr/>
        </p:nvSpPr>
        <p:spPr>
          <a:xfrm>
            <a:off x="3463910" y="2244121"/>
            <a:ext cx="1375959" cy="2006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6F9546-F133-6F68-45D4-ACD94077A2CF}"/>
              </a:ext>
            </a:extLst>
          </p:cNvPr>
          <p:cNvSpPr/>
          <p:nvPr/>
        </p:nvSpPr>
        <p:spPr>
          <a:xfrm>
            <a:off x="3468603" y="2632775"/>
            <a:ext cx="1375959" cy="50975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iobuf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DEE255-87C4-772D-98FC-B30230A4F426}"/>
              </a:ext>
            </a:extLst>
          </p:cNvPr>
          <p:cNvSpPr/>
          <p:nvPr/>
        </p:nvSpPr>
        <p:spPr>
          <a:xfrm>
            <a:off x="3479312" y="3418711"/>
            <a:ext cx="1375959" cy="50975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bookbuf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CD2402-19A7-B1D9-1DBF-2263390B2714}"/>
              </a:ext>
            </a:extLst>
          </p:cNvPr>
          <p:cNvSpPr/>
          <p:nvPr/>
        </p:nvSpPr>
        <p:spPr>
          <a:xfrm>
            <a:off x="3456516" y="1534761"/>
            <a:ext cx="1436755" cy="715293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saved r4-r10</a:t>
            </a:r>
          </a:p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56D9F0-BFF7-5BC8-33C5-39A58D0C055C}"/>
              </a:ext>
            </a:extLst>
          </p:cNvPr>
          <p:cNvSpPr/>
          <p:nvPr/>
        </p:nvSpPr>
        <p:spPr>
          <a:xfrm>
            <a:off x="6226526" y="36370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argc</a:t>
            </a:r>
            <a:endParaRPr lang="en-US" sz="14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BC355B0-8589-4F99-0CAB-232D9D275741}"/>
              </a:ext>
            </a:extLst>
          </p:cNvPr>
          <p:cNvSpPr/>
          <p:nvPr/>
        </p:nvSpPr>
        <p:spPr>
          <a:xfrm>
            <a:off x="6224549" y="331827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70D551-2F03-EFA2-4121-224F7EBF0787}"/>
              </a:ext>
            </a:extLst>
          </p:cNvPr>
          <p:cNvSpPr/>
          <p:nvPr/>
        </p:nvSpPr>
        <p:spPr>
          <a:xfrm>
            <a:off x="6224549" y="299366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11C40E-A005-081B-2960-3D52B8E4FCEB}"/>
              </a:ext>
            </a:extLst>
          </p:cNvPr>
          <p:cNvSpPr/>
          <p:nvPr/>
        </p:nvSpPr>
        <p:spPr>
          <a:xfrm>
            <a:off x="6224549" y="265976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7C7EA6-5E9E-B8BC-611F-DB1AAEE486F0}"/>
              </a:ext>
            </a:extLst>
          </p:cNvPr>
          <p:cNvSpPr txBox="1"/>
          <p:nvPr/>
        </p:nvSpPr>
        <p:spPr>
          <a:xfrm>
            <a:off x="6332882" y="226862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BE6FBF-8555-41A7-0315-10ABA691F1DA}"/>
              </a:ext>
            </a:extLst>
          </p:cNvPr>
          <p:cNvSpPr txBox="1"/>
          <p:nvPr/>
        </p:nvSpPr>
        <p:spPr>
          <a:xfrm>
            <a:off x="5839391" y="2679855"/>
            <a:ext cx="4667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A1A017-8C2C-FD94-56BF-FA39E6F14285}"/>
              </a:ext>
            </a:extLst>
          </p:cNvPr>
          <p:cNvSpPr/>
          <p:nvPr/>
        </p:nvSpPr>
        <p:spPr>
          <a:xfrm>
            <a:off x="3474073" y="2265840"/>
            <a:ext cx="1375959" cy="37166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fpbook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45FB2C5-133D-5DEE-9626-B0E7D4ED5D6D}"/>
              </a:ext>
            </a:extLst>
          </p:cNvPr>
          <p:cNvCxnSpPr>
            <a:cxnSpLocks/>
            <a:stCxn id="48" idx="3"/>
            <a:endCxn id="115" idx="1"/>
          </p:cNvCxnSpPr>
          <p:nvPr/>
        </p:nvCxnSpPr>
        <p:spPr>
          <a:xfrm>
            <a:off x="7600508" y="3474323"/>
            <a:ext cx="864965" cy="1472302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3A447C7-1D50-6EFD-6268-C9DB6459F595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4850032" y="1557271"/>
            <a:ext cx="4591924" cy="89440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E6C8BD3-8E5A-6005-6D3F-F190CA96F855}"/>
              </a:ext>
            </a:extLst>
          </p:cNvPr>
          <p:cNvGrpSpPr/>
          <p:nvPr/>
        </p:nvGrpSpPr>
        <p:grpSpPr>
          <a:xfrm>
            <a:off x="1783536" y="943653"/>
            <a:ext cx="1718819" cy="3602370"/>
            <a:chOff x="7810582" y="1580146"/>
            <a:chExt cx="1718819" cy="3602370"/>
          </a:xfrm>
        </p:grpSpPr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id="{9B92EA10-6A14-4309-AAD0-AD4C4EBE5E95}"/>
                </a:ext>
              </a:extLst>
            </p:cNvPr>
            <p:cNvSpPr/>
            <p:nvPr/>
          </p:nvSpPr>
          <p:spPr>
            <a:xfrm>
              <a:off x="9129901" y="1580146"/>
              <a:ext cx="399500" cy="360237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A3D1D8C-60EE-A257-5634-8FB760E32316}"/>
                </a:ext>
              </a:extLst>
            </p:cNvPr>
            <p:cNvSpPr txBox="1"/>
            <p:nvPr/>
          </p:nvSpPr>
          <p:spPr>
            <a:xfrm>
              <a:off x="7810582" y="2880614"/>
              <a:ext cx="122597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main()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BF0B68-EE1D-6AAB-1ECC-0CD6DB2B3782}"/>
              </a:ext>
            </a:extLst>
          </p:cNvPr>
          <p:cNvSpPr/>
          <p:nvPr/>
        </p:nvSpPr>
        <p:spPr>
          <a:xfrm>
            <a:off x="3490611" y="3152982"/>
            <a:ext cx="1375959" cy="246019"/>
          </a:xfrm>
          <a:prstGeom prst="rect">
            <a:avLst/>
          </a:prstGeom>
          <a:solidFill>
            <a:srgbClr val="7030A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CC7246-B270-FBD9-C046-729DDEC70C92}"/>
              </a:ext>
            </a:extLst>
          </p:cNvPr>
          <p:cNvSpPr/>
          <p:nvPr/>
        </p:nvSpPr>
        <p:spPr>
          <a:xfrm>
            <a:off x="3488468" y="3935448"/>
            <a:ext cx="1375959" cy="30491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*argv0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64EE8A-EA1A-BD43-13A3-12A9C6C43B0B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4882546" y="4118303"/>
            <a:ext cx="4955638" cy="1612932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DCF668E-ADFD-6862-66E9-E1706BE59252}"/>
              </a:ext>
            </a:extLst>
          </p:cNvPr>
          <p:cNvSpPr txBox="1"/>
          <p:nvPr/>
        </p:nvSpPr>
        <p:spPr>
          <a:xfrm>
            <a:off x="5300043" y="9436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89" name="Left Arrow 88">
            <a:extLst>
              <a:ext uri="{FF2B5EF4-FFF2-40B4-BE49-F238E27FC236}">
                <a16:creationId xmlns:a16="http://schemas.microsoft.com/office/drawing/2014/main" id="{8764BBBB-1C8C-70A5-BB9A-1C44362D5D21}"/>
              </a:ext>
            </a:extLst>
          </p:cNvPr>
          <p:cNvSpPr/>
          <p:nvPr/>
        </p:nvSpPr>
        <p:spPr>
          <a:xfrm>
            <a:off x="4893271" y="1063503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11AF3F-EEFD-FC34-4D65-CDC851BC4D9C}"/>
              </a:ext>
            </a:extLst>
          </p:cNvPr>
          <p:cNvSpPr txBox="1"/>
          <p:nvPr/>
        </p:nvSpPr>
        <p:spPr>
          <a:xfrm>
            <a:off x="5521247" y="425821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2" name="Left Arrow 91">
            <a:extLst>
              <a:ext uri="{FF2B5EF4-FFF2-40B4-BE49-F238E27FC236}">
                <a16:creationId xmlns:a16="http://schemas.microsoft.com/office/drawing/2014/main" id="{C2AA6ED9-E865-F671-28CE-BE1D099920C7}"/>
              </a:ext>
            </a:extLst>
          </p:cNvPr>
          <p:cNvSpPr/>
          <p:nvPr/>
        </p:nvSpPr>
        <p:spPr>
          <a:xfrm>
            <a:off x="4893718" y="4460201"/>
            <a:ext cx="588065" cy="116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A1EDF2-FB02-48DC-AC5B-C71541C6303E}"/>
              </a:ext>
            </a:extLst>
          </p:cNvPr>
          <p:cNvSpPr/>
          <p:nvPr/>
        </p:nvSpPr>
        <p:spPr>
          <a:xfrm>
            <a:off x="9399025" y="3178835"/>
            <a:ext cx="1748231" cy="65508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stdin struct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FE1DD3B-A20E-B4AD-1693-9C953E092408}"/>
              </a:ext>
            </a:extLst>
          </p:cNvPr>
          <p:cNvSpPr/>
          <p:nvPr/>
        </p:nvSpPr>
        <p:spPr>
          <a:xfrm>
            <a:off x="9441956" y="1004292"/>
            <a:ext cx="1748231" cy="65508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fpbook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struct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B996986-F368-3255-0A15-2C9596AC8270}"/>
              </a:ext>
            </a:extLst>
          </p:cNvPr>
          <p:cNvSpPr txBox="1"/>
          <p:nvPr/>
        </p:nvSpPr>
        <p:spPr>
          <a:xfrm>
            <a:off x="9399025" y="55140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Segment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0F402C6-5D14-8017-32A4-F33CC4781D85}"/>
              </a:ext>
            </a:extLst>
          </p:cNvPr>
          <p:cNvSpPr/>
          <p:nvPr/>
        </p:nvSpPr>
        <p:spPr>
          <a:xfrm>
            <a:off x="9399024" y="2416530"/>
            <a:ext cx="1748231" cy="65508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struct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26EE4A4-6E17-E77E-82F3-A4E002E551F5}"/>
              </a:ext>
            </a:extLst>
          </p:cNvPr>
          <p:cNvSpPr/>
          <p:nvPr/>
        </p:nvSpPr>
        <p:spPr>
          <a:xfrm>
            <a:off x="9407921" y="1718685"/>
            <a:ext cx="1748231" cy="65508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stderr struct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AD5C242-140A-8A58-3B17-F0567D942167}"/>
              </a:ext>
            </a:extLst>
          </p:cNvPr>
          <p:cNvSpPr/>
          <p:nvPr/>
        </p:nvSpPr>
        <p:spPr>
          <a:xfrm>
            <a:off x="8465473" y="4700178"/>
            <a:ext cx="1101694" cy="492894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9B5636F-D2A3-402A-9506-9D875FC42B9C}"/>
              </a:ext>
            </a:extLst>
          </p:cNvPr>
          <p:cNvSpPr/>
          <p:nvPr/>
        </p:nvSpPr>
        <p:spPr>
          <a:xfrm>
            <a:off x="9838184" y="5530541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380C4E4-2E2D-2A12-0BD9-D005EDFFB64A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9567167" y="5084090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1F22F42-D436-D812-C028-461ADA669DBB}"/>
              </a:ext>
            </a:extLst>
          </p:cNvPr>
          <p:cNvSpPr/>
          <p:nvPr/>
        </p:nvSpPr>
        <p:spPr>
          <a:xfrm>
            <a:off x="9838184" y="4118303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93E0827-07BA-3DB0-3C4E-F945C41BEEA8}"/>
              </a:ext>
            </a:extLst>
          </p:cNvPr>
          <p:cNvSpPr/>
          <p:nvPr/>
        </p:nvSpPr>
        <p:spPr>
          <a:xfrm>
            <a:off x="9850146" y="4566633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1BE4F6C-F33D-C039-D90D-9496AD264DD5}"/>
              </a:ext>
            </a:extLst>
          </p:cNvPr>
          <p:cNvSpPr/>
          <p:nvPr/>
        </p:nvSpPr>
        <p:spPr>
          <a:xfrm>
            <a:off x="9838184" y="5020861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7E31070-CE1B-0055-B42C-B5B2D1B3A8BF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9561186" y="4946625"/>
            <a:ext cx="276998" cy="27493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634E969-C254-2E18-428F-E57F010B87B9}"/>
              </a:ext>
            </a:extLst>
          </p:cNvPr>
          <p:cNvCxnSpPr>
            <a:cxnSpLocks/>
            <a:endCxn id="119" idx="1"/>
          </p:cNvCxnSpPr>
          <p:nvPr/>
        </p:nvCxnSpPr>
        <p:spPr>
          <a:xfrm flipV="1">
            <a:off x="9555205" y="4767327"/>
            <a:ext cx="294941" cy="3517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5C24184-04B8-B41A-EF58-0E8AF9D4AC46}"/>
              </a:ext>
            </a:extLst>
          </p:cNvPr>
          <p:cNvCxnSpPr>
            <a:cxnSpLocks/>
          </p:cNvCxnSpPr>
          <p:nvPr/>
        </p:nvCxnSpPr>
        <p:spPr>
          <a:xfrm flipV="1">
            <a:off x="9555205" y="4404012"/>
            <a:ext cx="282979" cy="287773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054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84667"/>
            <a:ext cx="10515600" cy="401389"/>
          </a:xfrm>
        </p:spPr>
        <p:txBody>
          <a:bodyPr/>
          <a:lstStyle/>
          <a:p>
            <a:r>
              <a:rPr lang="en-US" dirty="0"/>
              <a:t>Accessing </a:t>
            </a:r>
            <a:r>
              <a:rPr lang="en-US" dirty="0" err="1"/>
              <a:t>argv</a:t>
            </a:r>
            <a:r>
              <a:rPr lang="en-US" dirty="0"/>
              <a:t> from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481249" y="496095"/>
            <a:ext cx="5554726" cy="63401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  .string "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    // main(r0=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r1=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    20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=.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r6, r1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[r6]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beq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r5, r5, 1       //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   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r6, r6, 4       //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   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27361B-3C56-E662-4819-429AD551D147}"/>
              </a:ext>
            </a:extLst>
          </p:cNvPr>
          <p:cNvSpPr/>
          <p:nvPr/>
        </p:nvSpPr>
        <p:spPr>
          <a:xfrm>
            <a:off x="6820267" y="219937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B883CF-370A-6062-D4DE-087B79C9A023}"/>
              </a:ext>
            </a:extLst>
          </p:cNvPr>
          <p:cNvSpPr/>
          <p:nvPr/>
        </p:nvSpPr>
        <p:spPr>
          <a:xfrm>
            <a:off x="6818290" y="188063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07BD8-179A-7FA3-03AF-FC7D3DC037D3}"/>
              </a:ext>
            </a:extLst>
          </p:cNvPr>
          <p:cNvSpPr/>
          <p:nvPr/>
        </p:nvSpPr>
        <p:spPr>
          <a:xfrm>
            <a:off x="6818290" y="155601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84FD44-CDC2-A179-FCF0-02E0D0DD3385}"/>
              </a:ext>
            </a:extLst>
          </p:cNvPr>
          <p:cNvSpPr/>
          <p:nvPr/>
        </p:nvSpPr>
        <p:spPr>
          <a:xfrm>
            <a:off x="6818290" y="122212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C761DA-E9E0-94E3-58FF-5572CA160C7E}"/>
              </a:ext>
            </a:extLst>
          </p:cNvPr>
          <p:cNvSpPr txBox="1"/>
          <p:nvPr/>
        </p:nvSpPr>
        <p:spPr>
          <a:xfrm>
            <a:off x="6926623" y="83098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43A238-6850-C602-223A-7C117297A8C7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8194249" y="2036677"/>
            <a:ext cx="864965" cy="1472302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092DE5-E699-E76E-4A96-AD8B6CD73FB8}"/>
              </a:ext>
            </a:extLst>
          </p:cNvPr>
          <p:cNvSpPr/>
          <p:nvPr/>
        </p:nvSpPr>
        <p:spPr>
          <a:xfrm>
            <a:off x="9059214" y="3262532"/>
            <a:ext cx="1101694" cy="492894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CCD717-CDF8-6527-4269-E5A8DE2974FF}"/>
              </a:ext>
            </a:extLst>
          </p:cNvPr>
          <p:cNvSpPr/>
          <p:nvPr/>
        </p:nvSpPr>
        <p:spPr>
          <a:xfrm>
            <a:off x="10431925" y="4092895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DDDC6F-B47E-4C52-0702-11D0EE889B8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0160908" y="3646444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1A558BD-34F4-F185-7F4A-34AA41A0BD72}"/>
              </a:ext>
            </a:extLst>
          </p:cNvPr>
          <p:cNvSpPr/>
          <p:nvPr/>
        </p:nvSpPr>
        <p:spPr>
          <a:xfrm>
            <a:off x="10431925" y="268065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766FF6-D9C7-B6C1-E8E3-360FF00E352B}"/>
              </a:ext>
            </a:extLst>
          </p:cNvPr>
          <p:cNvSpPr/>
          <p:nvPr/>
        </p:nvSpPr>
        <p:spPr>
          <a:xfrm>
            <a:off x="10443887" y="312898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CF725C-4D2B-38C2-D6AA-187A40088938}"/>
              </a:ext>
            </a:extLst>
          </p:cNvPr>
          <p:cNvSpPr/>
          <p:nvPr/>
        </p:nvSpPr>
        <p:spPr>
          <a:xfrm>
            <a:off x="10431925" y="3583215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11D9B2-2D6C-8FC3-6A84-EBBFC7F8805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0154927" y="3508979"/>
            <a:ext cx="276998" cy="27493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32288E-B19C-302B-EB47-C07A1546EEF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0148946" y="3329681"/>
            <a:ext cx="294941" cy="3517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1823DB-BBA4-13FC-0A08-8398C475CB05}"/>
              </a:ext>
            </a:extLst>
          </p:cNvPr>
          <p:cNvCxnSpPr>
            <a:cxnSpLocks/>
          </p:cNvCxnSpPr>
          <p:nvPr/>
        </p:nvCxnSpPr>
        <p:spPr>
          <a:xfrm flipV="1">
            <a:off x="10148946" y="2966366"/>
            <a:ext cx="282979" cy="287773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63912A5-EC5E-8856-B073-1B4092CDCAEC}"/>
              </a:ext>
            </a:extLst>
          </p:cNvPr>
          <p:cNvSpPr txBox="1"/>
          <p:nvPr/>
        </p:nvSpPr>
        <p:spPr>
          <a:xfrm>
            <a:off x="6433132" y="1242209"/>
            <a:ext cx="4667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14CA1C-2F86-DA9D-8718-FF02054E8047}"/>
              </a:ext>
            </a:extLst>
          </p:cNvPr>
          <p:cNvSpPr txBox="1"/>
          <p:nvPr/>
        </p:nvSpPr>
        <p:spPr>
          <a:xfrm>
            <a:off x="7156035" y="4897216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</p:spTree>
    <p:extLst>
      <p:ext uri="{BB962C8B-B14F-4D97-AF65-F5344CB8AC3E}">
        <p14:creationId xmlns:p14="http://schemas.microsoft.com/office/powerpoint/2010/main" val="1289333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9C64-D4F5-625D-FEEF-778061CA6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19" y="80182"/>
            <a:ext cx="10515600" cy="715294"/>
          </a:xfrm>
        </p:spPr>
        <p:txBody>
          <a:bodyPr/>
          <a:lstStyle/>
          <a:p>
            <a:r>
              <a:rPr lang="en-US" dirty="0" err="1"/>
              <a:t>main.c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9E3E3-E85E-25CE-E878-B22E7992ED36}"/>
              </a:ext>
            </a:extLst>
          </p:cNvPr>
          <p:cNvSpPr txBox="1"/>
          <p:nvPr/>
        </p:nvSpPr>
        <p:spPr>
          <a:xfrm>
            <a:off x="1690639" y="58846"/>
            <a:ext cx="5009705" cy="6740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main(int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char **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/*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* do not change the definition order of these local variables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*/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FILE *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fpbook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char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iobuf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[BUFSZ];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mode;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char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bookbuf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[BUFSZ];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char *argv0;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/* do not put on stack, use a register for this */</a:t>
            </a: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/*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* parse the command line arguments, set mode (encrypt or decrypt)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* and open the book file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*/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argv0 = *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if (setup(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&amp;mode, &amp;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fpbook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== EXIT_FAIL)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return EXIT_FAILURE;</a:t>
            </a:r>
          </a:p>
          <a:p>
            <a:b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/*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* read the input and book file until EOF on the input file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* Either encrypt or decrypt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* then write it out.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*/ 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while ((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rdbuf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(stdin,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fpbook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BUFSZ,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iobuf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bookbuf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 &gt; 0)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if (mode == ENCRYPT_MODE)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encrypt(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iobuf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bookbuf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else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decrypt(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iobuf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bookbuf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if (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fwrite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iobuf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1,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stdout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  != (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"%s: write failed\n", argv0);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fclose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fpbook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return EXIT_FAILURE; 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}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/*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* close the book file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*/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fclose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fpbook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if (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EXIT_FAIL)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"%s: read failed\n", argv0);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return EXIT_FAILURE;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67DF1A-81BF-0C83-0598-16764AD2A7D3}"/>
              </a:ext>
            </a:extLst>
          </p:cNvPr>
          <p:cNvSpPr/>
          <p:nvPr/>
        </p:nvSpPr>
        <p:spPr>
          <a:xfrm>
            <a:off x="6787055" y="2453579"/>
            <a:ext cx="440200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setup(r0, r1, r2, r3);</a:t>
            </a:r>
            <a:endParaRPr lang="en-US" sz="1400" b="1" i="1" kern="0" dirty="0">
              <a:solidFill>
                <a:schemeClr val="tx2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73618-F8EC-8BAE-2A53-26AC9E955C93}"/>
              </a:ext>
            </a:extLst>
          </p:cNvPr>
          <p:cNvSpPr/>
          <p:nvPr/>
        </p:nvSpPr>
        <p:spPr>
          <a:xfrm>
            <a:off x="6787055" y="3772726"/>
            <a:ext cx="540494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</a:t>
            </a:r>
            <a:r>
              <a:rPr lang="en-US" sz="2000" b="1" kern="0" dirty="0" err="1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rdbuf</a:t>
            </a:r>
            <a:r>
              <a:rPr lang="en-US" sz="2000" b="1" kern="0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(r0, r1, r2, r3, OARG5);</a:t>
            </a:r>
            <a:endParaRPr lang="en-US" sz="1400" b="1" i="1" kern="0" dirty="0">
              <a:solidFill>
                <a:schemeClr val="tx2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189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91D7-EA7D-8CAE-0E30-CB9BB548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6371897" cy="715294"/>
          </a:xfrm>
        </p:spPr>
        <p:txBody>
          <a:bodyPr/>
          <a:lstStyle/>
          <a:p>
            <a:r>
              <a:rPr lang="en-US" dirty="0"/>
              <a:t>setup() stack 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A9D90B-8AB2-2CD8-827D-C006C6750BF5}"/>
              </a:ext>
            </a:extLst>
          </p:cNvPr>
          <p:cNvSpPr/>
          <p:nvPr/>
        </p:nvSpPr>
        <p:spPr>
          <a:xfrm>
            <a:off x="3456518" y="4574161"/>
            <a:ext cx="1428745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B83A4-4421-9D07-035D-CD0510BFCBD3}"/>
              </a:ext>
            </a:extLst>
          </p:cNvPr>
          <p:cNvSpPr/>
          <p:nvPr/>
        </p:nvSpPr>
        <p:spPr>
          <a:xfrm>
            <a:off x="3456517" y="4913246"/>
            <a:ext cx="1428745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D3031-4A4C-5038-7D9E-51454BB888C7}"/>
              </a:ext>
            </a:extLst>
          </p:cNvPr>
          <p:cNvSpPr txBox="1"/>
          <p:nvPr/>
        </p:nvSpPr>
        <p:spPr>
          <a:xfrm>
            <a:off x="5246641" y="466490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41C91FA-14BA-94F7-57F4-3034E99F26C7}"/>
              </a:ext>
            </a:extLst>
          </p:cNvPr>
          <p:cNvSpPr/>
          <p:nvPr/>
        </p:nvSpPr>
        <p:spPr>
          <a:xfrm>
            <a:off x="4839869" y="478475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EB891-7532-EFC7-1AB9-210C85FBC376}"/>
              </a:ext>
            </a:extLst>
          </p:cNvPr>
          <p:cNvSpPr txBox="1"/>
          <p:nvPr/>
        </p:nvSpPr>
        <p:spPr>
          <a:xfrm>
            <a:off x="5505846" y="614972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32C01354-C3E4-7865-4D18-60FA1B00733C}"/>
              </a:ext>
            </a:extLst>
          </p:cNvPr>
          <p:cNvSpPr/>
          <p:nvPr/>
        </p:nvSpPr>
        <p:spPr>
          <a:xfrm>
            <a:off x="4878317" y="6351711"/>
            <a:ext cx="588065" cy="116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9C0956-143F-9AD9-70D8-AF66EAD3C97E}"/>
              </a:ext>
            </a:extLst>
          </p:cNvPr>
          <p:cNvSpPr/>
          <p:nvPr/>
        </p:nvSpPr>
        <p:spPr>
          <a:xfrm>
            <a:off x="3448508" y="4250912"/>
            <a:ext cx="1436755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oarg5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8C9E1-11AC-570C-DE68-89DEDF4751D6}"/>
              </a:ext>
            </a:extLst>
          </p:cNvPr>
          <p:cNvSpPr/>
          <p:nvPr/>
        </p:nvSpPr>
        <p:spPr>
          <a:xfrm>
            <a:off x="3502358" y="88307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178D1B-0F83-1243-61CD-20A78C01D09E}"/>
              </a:ext>
            </a:extLst>
          </p:cNvPr>
          <p:cNvSpPr/>
          <p:nvPr/>
        </p:nvSpPr>
        <p:spPr>
          <a:xfrm>
            <a:off x="3502357" y="120358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4DE21F-8234-5C25-F361-03164AB3DB21}"/>
              </a:ext>
            </a:extLst>
          </p:cNvPr>
          <p:cNvSpPr/>
          <p:nvPr/>
        </p:nvSpPr>
        <p:spPr>
          <a:xfrm>
            <a:off x="3463910" y="2244121"/>
            <a:ext cx="1375959" cy="2006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6F9546-F133-6F68-45D4-ACD94077A2CF}"/>
              </a:ext>
            </a:extLst>
          </p:cNvPr>
          <p:cNvSpPr/>
          <p:nvPr/>
        </p:nvSpPr>
        <p:spPr>
          <a:xfrm>
            <a:off x="3468603" y="2632775"/>
            <a:ext cx="1375959" cy="50975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iobuf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DEE255-87C4-772D-98FC-B30230A4F426}"/>
              </a:ext>
            </a:extLst>
          </p:cNvPr>
          <p:cNvSpPr/>
          <p:nvPr/>
        </p:nvSpPr>
        <p:spPr>
          <a:xfrm>
            <a:off x="3479312" y="3418711"/>
            <a:ext cx="1375959" cy="50975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bookbuf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385DE1-297B-0E68-D956-C5483C2A2EBD}"/>
              </a:ext>
            </a:extLst>
          </p:cNvPr>
          <p:cNvSpPr/>
          <p:nvPr/>
        </p:nvSpPr>
        <p:spPr>
          <a:xfrm>
            <a:off x="3445793" y="5207886"/>
            <a:ext cx="1436755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5A2EE-508E-93FE-D5EC-B5513FE9B888}"/>
              </a:ext>
            </a:extLst>
          </p:cNvPr>
          <p:cNvSpPr/>
          <p:nvPr/>
        </p:nvSpPr>
        <p:spPr>
          <a:xfrm>
            <a:off x="3445792" y="5525554"/>
            <a:ext cx="1436755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eflag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27033A-3241-17B2-E91D-010C900E3BD5}"/>
              </a:ext>
            </a:extLst>
          </p:cNvPr>
          <p:cNvSpPr/>
          <p:nvPr/>
        </p:nvSpPr>
        <p:spPr>
          <a:xfrm>
            <a:off x="3445792" y="5837641"/>
            <a:ext cx="1436755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dflag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D6BE70-9F1B-B85C-0E42-F91857CA85DB}"/>
              </a:ext>
            </a:extLst>
          </p:cNvPr>
          <p:cNvSpPr/>
          <p:nvPr/>
        </p:nvSpPr>
        <p:spPr>
          <a:xfrm>
            <a:off x="3445791" y="6149728"/>
            <a:ext cx="1436755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CD2402-19A7-B1D9-1DBF-2263390B2714}"/>
              </a:ext>
            </a:extLst>
          </p:cNvPr>
          <p:cNvSpPr/>
          <p:nvPr/>
        </p:nvSpPr>
        <p:spPr>
          <a:xfrm>
            <a:off x="3456516" y="1534761"/>
            <a:ext cx="1436755" cy="715293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saved r4-r10</a:t>
            </a:r>
          </a:p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56D9F0-BFF7-5BC8-33C5-39A58D0C055C}"/>
              </a:ext>
            </a:extLst>
          </p:cNvPr>
          <p:cNvSpPr/>
          <p:nvPr/>
        </p:nvSpPr>
        <p:spPr>
          <a:xfrm>
            <a:off x="6771615" y="387771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argc</a:t>
            </a:r>
            <a:endParaRPr lang="en-US" sz="14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BC355B0-8589-4F99-0CAB-232D9D275741}"/>
              </a:ext>
            </a:extLst>
          </p:cNvPr>
          <p:cNvSpPr/>
          <p:nvPr/>
        </p:nvSpPr>
        <p:spPr>
          <a:xfrm>
            <a:off x="6769638" y="355897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70D551-2F03-EFA2-4121-224F7EBF0787}"/>
              </a:ext>
            </a:extLst>
          </p:cNvPr>
          <p:cNvSpPr/>
          <p:nvPr/>
        </p:nvSpPr>
        <p:spPr>
          <a:xfrm>
            <a:off x="6769638" y="32343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*mode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11C40E-A005-081B-2960-3D52B8E4FCEB}"/>
              </a:ext>
            </a:extLst>
          </p:cNvPr>
          <p:cNvSpPr/>
          <p:nvPr/>
        </p:nvSpPr>
        <p:spPr>
          <a:xfrm>
            <a:off x="6769638" y="290046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**book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7C7EA6-5E9E-B8BC-611F-DB1AAEE486F0}"/>
              </a:ext>
            </a:extLst>
          </p:cNvPr>
          <p:cNvSpPr txBox="1"/>
          <p:nvPr/>
        </p:nvSpPr>
        <p:spPr>
          <a:xfrm>
            <a:off x="6877971" y="250932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BE6FBF-8555-41A7-0315-10ABA691F1DA}"/>
              </a:ext>
            </a:extLst>
          </p:cNvPr>
          <p:cNvSpPr txBox="1"/>
          <p:nvPr/>
        </p:nvSpPr>
        <p:spPr>
          <a:xfrm>
            <a:off x="6341049" y="2944096"/>
            <a:ext cx="4667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A1A017-8C2C-FD94-56BF-FA39E6F14285}"/>
              </a:ext>
            </a:extLst>
          </p:cNvPr>
          <p:cNvSpPr/>
          <p:nvPr/>
        </p:nvSpPr>
        <p:spPr>
          <a:xfrm>
            <a:off x="3474073" y="2265840"/>
            <a:ext cx="1375959" cy="37166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fpbook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45FB2C5-133D-5DEE-9626-B0E7D4ED5D6D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8145597" y="3715021"/>
            <a:ext cx="1191586" cy="168653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3A447C7-1D50-6EFD-6268-C9DB6459F595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4850032" y="2451674"/>
            <a:ext cx="4487151" cy="18374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B7F1391-41AB-B2F1-7969-888F564C4397}"/>
              </a:ext>
            </a:extLst>
          </p:cNvPr>
          <p:cNvCxnSpPr>
            <a:cxnSpLocks/>
          </p:cNvCxnSpPr>
          <p:nvPr/>
        </p:nvCxnSpPr>
        <p:spPr>
          <a:xfrm flipH="1" flipV="1">
            <a:off x="4802275" y="2575465"/>
            <a:ext cx="1969340" cy="492945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127CDFF-97FF-8543-7F43-C644BD1694B6}"/>
              </a:ext>
            </a:extLst>
          </p:cNvPr>
          <p:cNvCxnSpPr>
            <a:cxnSpLocks/>
            <a:stCxn id="49" idx="1"/>
            <a:endCxn id="12" idx="3"/>
          </p:cNvCxnSpPr>
          <p:nvPr/>
        </p:nvCxnSpPr>
        <p:spPr>
          <a:xfrm flipH="1" flipV="1">
            <a:off x="4866570" y="3275992"/>
            <a:ext cx="1903068" cy="11441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E6C8BD3-8E5A-6005-6D3F-F190CA96F855}"/>
              </a:ext>
            </a:extLst>
          </p:cNvPr>
          <p:cNvGrpSpPr/>
          <p:nvPr/>
        </p:nvGrpSpPr>
        <p:grpSpPr>
          <a:xfrm>
            <a:off x="1783536" y="943653"/>
            <a:ext cx="1718819" cy="3602370"/>
            <a:chOff x="7810582" y="1580146"/>
            <a:chExt cx="1718819" cy="3602370"/>
          </a:xfrm>
        </p:grpSpPr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id="{9B92EA10-6A14-4309-AAD0-AD4C4EBE5E95}"/>
                </a:ext>
              </a:extLst>
            </p:cNvPr>
            <p:cNvSpPr/>
            <p:nvPr/>
          </p:nvSpPr>
          <p:spPr>
            <a:xfrm>
              <a:off x="9129901" y="1580146"/>
              <a:ext cx="399500" cy="360237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A3D1D8C-60EE-A257-5634-8FB760E32316}"/>
                </a:ext>
              </a:extLst>
            </p:cNvPr>
            <p:cNvSpPr txBox="1"/>
            <p:nvPr/>
          </p:nvSpPr>
          <p:spPr>
            <a:xfrm>
              <a:off x="7810582" y="2880614"/>
              <a:ext cx="122597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main()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6A101E0-3A86-E57C-79ED-A80B8E43E386}"/>
              </a:ext>
            </a:extLst>
          </p:cNvPr>
          <p:cNvGrpSpPr/>
          <p:nvPr/>
        </p:nvGrpSpPr>
        <p:grpSpPr>
          <a:xfrm>
            <a:off x="1687516" y="4546871"/>
            <a:ext cx="1782032" cy="1914943"/>
            <a:chOff x="8207404" y="2564273"/>
            <a:chExt cx="1782032" cy="1914943"/>
          </a:xfrm>
        </p:grpSpPr>
        <p:sp>
          <p:nvSpPr>
            <p:cNvPr id="70" name="Left Brace 69">
              <a:extLst>
                <a:ext uri="{FF2B5EF4-FFF2-40B4-BE49-F238E27FC236}">
                  <a16:creationId xmlns:a16="http://schemas.microsoft.com/office/drawing/2014/main" id="{B1057C84-1642-6F51-67C1-E51E93CFBC5F}"/>
                </a:ext>
              </a:extLst>
            </p:cNvPr>
            <p:cNvSpPr/>
            <p:nvPr/>
          </p:nvSpPr>
          <p:spPr>
            <a:xfrm>
              <a:off x="9466188" y="2564273"/>
              <a:ext cx="523248" cy="1914943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8E13551-247E-4A07-DD67-8BE95D63A797}"/>
                </a:ext>
              </a:extLst>
            </p:cNvPr>
            <p:cNvSpPr txBox="1"/>
            <p:nvPr/>
          </p:nvSpPr>
          <p:spPr>
            <a:xfrm>
              <a:off x="8207404" y="3086691"/>
              <a:ext cx="122597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setup()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7B6E68A5-953E-71CB-3366-92391C7C1804}"/>
              </a:ext>
            </a:extLst>
          </p:cNvPr>
          <p:cNvSpPr/>
          <p:nvPr/>
        </p:nvSpPr>
        <p:spPr>
          <a:xfrm>
            <a:off x="3432912" y="6149728"/>
            <a:ext cx="1436755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r>
              <a:rPr lang="en-US" dirty="0" err="1"/>
              <a:t>bookname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BF0B68-EE1D-6AAB-1ECC-0CD6DB2B3782}"/>
              </a:ext>
            </a:extLst>
          </p:cNvPr>
          <p:cNvSpPr/>
          <p:nvPr/>
        </p:nvSpPr>
        <p:spPr>
          <a:xfrm>
            <a:off x="3490611" y="3152982"/>
            <a:ext cx="1375959" cy="246019"/>
          </a:xfrm>
          <a:prstGeom prst="rect">
            <a:avLst/>
          </a:prstGeom>
          <a:solidFill>
            <a:srgbClr val="7030A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CC7246-B270-FBD9-C046-729DDEC70C92}"/>
              </a:ext>
            </a:extLst>
          </p:cNvPr>
          <p:cNvSpPr/>
          <p:nvPr/>
        </p:nvSpPr>
        <p:spPr>
          <a:xfrm>
            <a:off x="3488468" y="3935448"/>
            <a:ext cx="1375959" cy="30491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*argv0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64EE8A-EA1A-BD43-13A3-12A9C6C43B0B}"/>
              </a:ext>
            </a:extLst>
          </p:cNvPr>
          <p:cNvCxnSpPr>
            <a:cxnSpLocks/>
          </p:cNvCxnSpPr>
          <p:nvPr/>
        </p:nvCxnSpPr>
        <p:spPr>
          <a:xfrm>
            <a:off x="4882546" y="4118303"/>
            <a:ext cx="4493615" cy="1283256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2A69F5-E33E-8005-E542-0B7BFA0389C6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4890846" y="4977697"/>
            <a:ext cx="5853544" cy="1254164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B4B7BF1-B510-6C03-F3D3-457369B568F3}"/>
              </a:ext>
            </a:extLst>
          </p:cNvPr>
          <p:cNvSpPr/>
          <p:nvPr/>
        </p:nvSpPr>
        <p:spPr>
          <a:xfrm>
            <a:off x="9376162" y="4009821"/>
            <a:ext cx="1748231" cy="65508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stdin struct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921A5F-7E74-CC00-21F3-BD47A2C3112A}"/>
              </a:ext>
            </a:extLst>
          </p:cNvPr>
          <p:cNvSpPr/>
          <p:nvPr/>
        </p:nvSpPr>
        <p:spPr>
          <a:xfrm>
            <a:off x="9419093" y="1835278"/>
            <a:ext cx="1748231" cy="65508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fpbook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struct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E489F8-637D-0791-018A-7074FD585A25}"/>
              </a:ext>
            </a:extLst>
          </p:cNvPr>
          <p:cNvSpPr txBox="1"/>
          <p:nvPr/>
        </p:nvSpPr>
        <p:spPr>
          <a:xfrm>
            <a:off x="9376162" y="138239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Segment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27865E-0EE1-4748-0F89-1C74C6531D61}"/>
              </a:ext>
            </a:extLst>
          </p:cNvPr>
          <p:cNvSpPr/>
          <p:nvPr/>
        </p:nvSpPr>
        <p:spPr>
          <a:xfrm>
            <a:off x="9376161" y="3247516"/>
            <a:ext cx="1748231" cy="65508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struct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32D590-F468-18FF-42F1-C7E651C4B5A8}"/>
              </a:ext>
            </a:extLst>
          </p:cNvPr>
          <p:cNvSpPr/>
          <p:nvPr/>
        </p:nvSpPr>
        <p:spPr>
          <a:xfrm>
            <a:off x="9385058" y="2549671"/>
            <a:ext cx="1748231" cy="65508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stderr struct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B6D968-7B18-C90C-2257-19853AA778BD}"/>
              </a:ext>
            </a:extLst>
          </p:cNvPr>
          <p:cNvSpPr/>
          <p:nvPr/>
        </p:nvSpPr>
        <p:spPr>
          <a:xfrm>
            <a:off x="9371679" y="5358878"/>
            <a:ext cx="1101694" cy="492894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743E92-F204-EB62-CC49-486F8D4D5861}"/>
              </a:ext>
            </a:extLst>
          </p:cNvPr>
          <p:cNvSpPr/>
          <p:nvPr/>
        </p:nvSpPr>
        <p:spPr>
          <a:xfrm>
            <a:off x="10744390" y="6189241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6C7815B-03FA-8D0A-528B-24E1B853358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0473373" y="5742790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E40531E-1A70-1962-A096-159DB5DA48DF}"/>
              </a:ext>
            </a:extLst>
          </p:cNvPr>
          <p:cNvSpPr/>
          <p:nvPr/>
        </p:nvSpPr>
        <p:spPr>
          <a:xfrm>
            <a:off x="10744390" y="4777003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DF17795-2057-EEDE-B470-4F2F1C5C6430}"/>
              </a:ext>
            </a:extLst>
          </p:cNvPr>
          <p:cNvSpPr/>
          <p:nvPr/>
        </p:nvSpPr>
        <p:spPr>
          <a:xfrm>
            <a:off x="10756352" y="5225333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AF84BF4-38FE-3FEB-7608-BC34C8758398}"/>
              </a:ext>
            </a:extLst>
          </p:cNvPr>
          <p:cNvSpPr/>
          <p:nvPr/>
        </p:nvSpPr>
        <p:spPr>
          <a:xfrm>
            <a:off x="10744390" y="5679561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2F42F97-83DE-17DC-2963-68C077758300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10467392" y="5605325"/>
            <a:ext cx="276998" cy="27493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76420BF-0DBF-90A3-C66D-F95A2452404F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10461411" y="5426027"/>
            <a:ext cx="294941" cy="3517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BD50DEA-E042-86ED-9E9F-963FCCF8B356}"/>
              </a:ext>
            </a:extLst>
          </p:cNvPr>
          <p:cNvCxnSpPr>
            <a:cxnSpLocks/>
          </p:cNvCxnSpPr>
          <p:nvPr/>
        </p:nvCxnSpPr>
        <p:spPr>
          <a:xfrm flipV="1">
            <a:off x="10461411" y="5062712"/>
            <a:ext cx="282979" cy="287773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585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82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833" y="700398"/>
            <a:ext cx="9376954" cy="221798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 function start and before the push{} the </a:t>
            </a:r>
            <a:r>
              <a:rPr lang="en-US" dirty="0" err="1">
                <a:solidFill>
                  <a:schemeClr val="accent5"/>
                </a:solidFill>
              </a:rPr>
              <a:t>sp</a:t>
            </a:r>
            <a:r>
              <a:rPr lang="en-US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b="1" dirty="0" err="1">
                <a:solidFill>
                  <a:schemeClr val="accent5"/>
                </a:solidFill>
              </a:rPr>
              <a:t>Args</a:t>
            </a:r>
            <a:r>
              <a:rPr lang="en-US" b="1" dirty="0">
                <a:solidFill>
                  <a:schemeClr val="accent5"/>
                </a:solidFill>
              </a:rPr>
              <a:t> are in the </a:t>
            </a:r>
            <a:r>
              <a:rPr lang="en-US" b="1" u="sng" dirty="0">
                <a:solidFill>
                  <a:schemeClr val="accent5"/>
                </a:solidFill>
              </a:rPr>
              <a:t>caller's stack frame </a:t>
            </a:r>
            <a:r>
              <a:rPr lang="en-US" b="1" dirty="0">
                <a:solidFill>
                  <a:schemeClr val="accent5"/>
                </a:solidFill>
              </a:rPr>
              <a:t>and </a:t>
            </a:r>
            <a:r>
              <a:rPr lang="en-US" b="1" dirty="0" err="1">
                <a:solidFill>
                  <a:schemeClr val="accent5"/>
                </a:solidFill>
              </a:rPr>
              <a:t>arg</a:t>
            </a:r>
            <a:r>
              <a:rPr lang="en-US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dirty="0"/>
              <a:t>Additional </a:t>
            </a:r>
            <a:r>
              <a:rPr lang="en-US" dirty="0" err="1"/>
              <a:t>args</a:t>
            </a:r>
            <a:r>
              <a:rPr lang="en-US" dirty="0"/>
              <a:t> are higher up the stack, with one “slot” every 4-bytes</a:t>
            </a:r>
          </a:p>
          <a:p>
            <a:pPr>
              <a:lnSpc>
                <a:spcPct val="100000"/>
              </a:lnSpc>
            </a:pPr>
            <a:r>
              <a:rPr lang="en-US" dirty="0"/>
              <a:t>This "algorithm" for finding </a:t>
            </a:r>
            <a:r>
              <a:rPr lang="en-US" dirty="0" err="1"/>
              <a:t>args</a:t>
            </a:r>
            <a:r>
              <a:rPr lang="en-US" dirty="0"/>
              <a:t> was </a:t>
            </a:r>
            <a:r>
              <a:rPr lang="en-US" dirty="0">
                <a:solidFill>
                  <a:srgbClr val="0070C0"/>
                </a:solidFill>
              </a:rPr>
              <a:t>designed to enable variable </a:t>
            </a:r>
            <a:r>
              <a:rPr lang="en-US" dirty="0" err="1">
                <a:solidFill>
                  <a:srgbClr val="0070C0"/>
                </a:solidFill>
              </a:rPr>
              <a:t>arg</a:t>
            </a:r>
            <a:r>
              <a:rPr lang="en-US" dirty="0">
                <a:solidFill>
                  <a:srgbClr val="0070C0"/>
                </a:solidFill>
              </a:rPr>
              <a:t> count functions like </a:t>
            </a:r>
            <a:r>
              <a:rPr lang="en-US" dirty="0" err="1">
                <a:solidFill>
                  <a:srgbClr val="0070C0"/>
                </a:solidFill>
              </a:rPr>
              <a:t>printf</a:t>
            </a:r>
            <a:r>
              <a:rPr lang="en-US" dirty="0">
                <a:solidFill>
                  <a:srgbClr val="0070C0"/>
                </a:solidFill>
              </a:rPr>
              <a:t>("conversion list", arg0, … </a:t>
            </a:r>
            <a:r>
              <a:rPr lang="en-US" dirty="0" err="1">
                <a:solidFill>
                  <a:srgbClr val="0070C0"/>
                </a:solidFill>
              </a:rPr>
              <a:t>argn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EADA27-8166-6044-A2C9-74191A4F29A0}"/>
              </a:ext>
            </a:extLst>
          </p:cNvPr>
          <p:cNvSpPr txBox="1"/>
          <p:nvPr/>
        </p:nvSpPr>
        <p:spPr>
          <a:xfrm>
            <a:off x="659884" y="6374866"/>
            <a:ext cx="10791095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Called functions always access stack parameters using a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A55D3E2E-113C-6F4E-B344-B297154A0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783981"/>
              </p:ext>
            </p:extLst>
          </p:nvPr>
        </p:nvGraphicFramePr>
        <p:xfrm>
          <a:off x="287076" y="3724278"/>
          <a:ext cx="5758109" cy="2480015"/>
        </p:xfrm>
        <a:graphic>
          <a:graphicData uri="http://schemas.openxmlformats.org/drawingml/2006/table">
            <a:tbl>
              <a:tblPr firstRow="1" firstCol="1" bandRow="1"/>
              <a:tblGrid>
                <a:gridCol w="123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111">
                  <a:extLst>
                    <a:ext uri="{9D8B030D-6E8A-4147-A177-3AD203B41FA5}">
                      <a16:colId xmlns:a16="http://schemas.microsoft.com/office/drawing/2014/main" val="4185267331"/>
                    </a:ext>
                  </a:extLst>
                </a:gridCol>
                <a:gridCol w="3110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Constant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Offset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 arm </a:t>
                      </a:r>
                      <a:r>
                        <a:rPr lang="en-US" sz="1800" b="1" i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ldr</a:t>
                      </a: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/str statement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ARG</a:t>
                      </a:r>
                      <a:r>
                        <a:rPr lang="en-US" sz="1800" b="0" i="0" dirty="0">
                          <a:solidFill>
                            <a:srgbClr val="F3744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800" b="0" i="0" dirty="0">
                          <a:solidFill>
                            <a:srgbClr val="F3744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-4)*4</a:t>
                      </a:r>
                      <a:endParaRPr lang="en-US" sz="1800" b="0" i="0" dirty="0">
                        <a:solidFill>
                          <a:srgbClr val="F3744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r4, [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, ARGN]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185701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ARG9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r4, [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, ARG9]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ARG8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r4, [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, ARG8]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ARG7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r4, [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, ARG7]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ARG6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r4, [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, ARG6]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ldrh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r4, [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, ARG5]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700116"/>
                  </a:ext>
                </a:extLst>
              </a:tr>
            </a:tbl>
          </a:graphicData>
        </a:graphic>
      </p:graphicFrame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287075" y="3022923"/>
            <a:ext cx="6167969" cy="6017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a1, int a2, int a3, int a4,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 a5, int a6, char a7, int a8, int a9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6178914" y="4787481"/>
            <a:ext cx="2197030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ARG9,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ARG8,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ARG7,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ARG6,   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ARG5,   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5EF835-8160-0BE8-F728-A4840F10A585}"/>
              </a:ext>
            </a:extLst>
          </p:cNvPr>
          <p:cNvGrpSpPr/>
          <p:nvPr/>
        </p:nvGrpSpPr>
        <p:grpSpPr>
          <a:xfrm>
            <a:off x="6357713" y="772935"/>
            <a:ext cx="5857713" cy="5309340"/>
            <a:chOff x="6357713" y="772935"/>
            <a:chExt cx="5857713" cy="530934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6A68C43-36E8-DE4F-B680-81466F99CD8E}"/>
                </a:ext>
              </a:extLst>
            </p:cNvPr>
            <p:cNvGrpSpPr/>
            <p:nvPr/>
          </p:nvGrpSpPr>
          <p:grpSpPr>
            <a:xfrm>
              <a:off x="6357713" y="801363"/>
              <a:ext cx="3413602" cy="3422958"/>
              <a:chOff x="5865526" y="1099727"/>
              <a:chExt cx="3413602" cy="3422958"/>
            </a:xfrm>
          </p:grpSpPr>
          <p:sp>
            <p:nvSpPr>
              <p:cNvPr id="48" name="Left Brace 47">
                <a:extLst>
                  <a:ext uri="{FF2B5EF4-FFF2-40B4-BE49-F238E27FC236}">
                    <a16:creationId xmlns:a16="http://schemas.microsoft.com/office/drawing/2014/main" id="{B2D36AB6-2133-F24D-B340-7E115C00E397}"/>
                  </a:ext>
                </a:extLst>
              </p:cNvPr>
              <p:cNvSpPr/>
              <p:nvPr/>
            </p:nvSpPr>
            <p:spPr>
              <a:xfrm>
                <a:off x="8728534" y="1099727"/>
                <a:ext cx="550594" cy="3334618"/>
              </a:xfrm>
              <a:prstGeom prst="leftBrace">
                <a:avLst>
                  <a:gd name="adj1" fmla="val 8333"/>
                  <a:gd name="adj2" fmla="val 78904"/>
                </a:avLst>
              </a:prstGeom>
              <a:ln w="254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472989A-484E-1C4C-95FD-1E1829373E1D}"/>
                  </a:ext>
                </a:extLst>
              </p:cNvPr>
              <p:cNvSpPr txBox="1"/>
              <p:nvPr/>
            </p:nvSpPr>
            <p:spPr>
              <a:xfrm>
                <a:off x="5865526" y="3291579"/>
                <a:ext cx="2908969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b="1" dirty="0">
                    <a:solidFill>
                      <a:schemeClr val="accent5"/>
                    </a:solidFill>
                  </a:rPr>
                  <a:t>Callers Stack frame</a:t>
                </a:r>
                <a:endParaRPr lang="en-US" b="1" dirty="0">
                  <a:solidFill>
                    <a:schemeClr val="accent5"/>
                  </a:solidFill>
                </a:endParaRPr>
              </a:p>
              <a:p>
                <a:pPr algn="r"/>
                <a:r>
                  <a:rPr lang="en-US" dirty="0">
                    <a:solidFill>
                      <a:schemeClr val="accent5"/>
                    </a:solidFill>
                  </a:rPr>
                  <a:t>no defined limit to number of </a:t>
                </a:r>
                <a:r>
                  <a:rPr lang="en-US" dirty="0" err="1">
                    <a:solidFill>
                      <a:schemeClr val="accent5"/>
                    </a:solidFill>
                  </a:rPr>
                  <a:t>args</a:t>
                </a:r>
                <a:r>
                  <a:rPr lang="en-US" dirty="0">
                    <a:solidFill>
                      <a:schemeClr val="accent5"/>
                    </a:solidFill>
                  </a:rPr>
                  <a:t>, keep going up stack 4 bytes at a time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DE077F7-2311-934F-AEF0-120DB3AC50F7}"/>
                </a:ext>
              </a:extLst>
            </p:cNvPr>
            <p:cNvSpPr/>
            <p:nvPr/>
          </p:nvSpPr>
          <p:spPr>
            <a:xfrm>
              <a:off x="9737776" y="4137376"/>
              <a:ext cx="1428745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67DD52A-A1D2-CC44-BE78-CBE42EB03710}"/>
                </a:ext>
              </a:extLst>
            </p:cNvPr>
            <p:cNvSpPr/>
            <p:nvPr/>
          </p:nvSpPr>
          <p:spPr>
            <a:xfrm>
              <a:off x="9737775" y="4476461"/>
              <a:ext cx="1428745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EB5C0F2-6A62-A84B-8BD4-0DA369FA169D}"/>
                </a:ext>
              </a:extLst>
            </p:cNvPr>
            <p:cNvSpPr txBox="1"/>
            <p:nvPr/>
          </p:nvSpPr>
          <p:spPr>
            <a:xfrm>
              <a:off x="11527899" y="422811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43" name="Left Arrow 42">
              <a:extLst>
                <a:ext uri="{FF2B5EF4-FFF2-40B4-BE49-F238E27FC236}">
                  <a16:creationId xmlns:a16="http://schemas.microsoft.com/office/drawing/2014/main" id="{C4C1323C-265E-114F-BCC4-9C4A9B58406B}"/>
                </a:ext>
              </a:extLst>
            </p:cNvPr>
            <p:cNvSpPr/>
            <p:nvPr/>
          </p:nvSpPr>
          <p:spPr>
            <a:xfrm>
              <a:off x="11121127" y="434796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55EACC-BA79-A741-A822-D96D17B3284B}"/>
                </a:ext>
              </a:extLst>
            </p:cNvPr>
            <p:cNvSpPr txBox="1"/>
            <p:nvPr/>
          </p:nvSpPr>
          <p:spPr>
            <a:xfrm>
              <a:off x="11787104" y="571294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59" name="Left Arrow 58">
              <a:extLst>
                <a:ext uri="{FF2B5EF4-FFF2-40B4-BE49-F238E27FC236}">
                  <a16:creationId xmlns:a16="http://schemas.microsoft.com/office/drawing/2014/main" id="{F843DC69-6D4F-C04D-BDC0-1ED3E05E21B4}"/>
                </a:ext>
              </a:extLst>
            </p:cNvPr>
            <p:cNvSpPr/>
            <p:nvPr/>
          </p:nvSpPr>
          <p:spPr>
            <a:xfrm>
              <a:off x="11159575" y="5914926"/>
              <a:ext cx="588065" cy="11619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817132B-FE02-5940-857F-FD8B76E1E139}"/>
                </a:ext>
              </a:extLst>
            </p:cNvPr>
            <p:cNvSpPr txBox="1"/>
            <p:nvPr/>
          </p:nvSpPr>
          <p:spPr>
            <a:xfrm>
              <a:off x="11131020" y="3200562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fp+12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316E827-0AD3-FF4B-852B-59C028D2B991}"/>
                </a:ext>
              </a:extLst>
            </p:cNvPr>
            <p:cNvSpPr txBox="1"/>
            <p:nvPr/>
          </p:nvSpPr>
          <p:spPr>
            <a:xfrm>
              <a:off x="11131020" y="2879796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fp+16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976C25E-3B1D-9E4E-B794-8AAA57E7DEF1}"/>
                </a:ext>
              </a:extLst>
            </p:cNvPr>
            <p:cNvSpPr txBox="1"/>
            <p:nvPr/>
          </p:nvSpPr>
          <p:spPr>
            <a:xfrm>
              <a:off x="11131020" y="2570815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fp+20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F4991E6-7D5D-FF4C-8FFE-FB6EE239E77A}"/>
                </a:ext>
              </a:extLst>
            </p:cNvPr>
            <p:cNvSpPr txBox="1"/>
            <p:nvPr/>
          </p:nvSpPr>
          <p:spPr>
            <a:xfrm>
              <a:off x="11131020" y="3505805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fp+8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658ED71-5242-AE44-8DFD-093B00A2E8D6}"/>
                </a:ext>
              </a:extLst>
            </p:cNvPr>
            <p:cNvSpPr txBox="1"/>
            <p:nvPr/>
          </p:nvSpPr>
          <p:spPr>
            <a:xfrm>
              <a:off x="11131020" y="3811048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fp+4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FC29060-80B2-0946-ABB3-4A600A119BFB}"/>
                </a:ext>
              </a:extLst>
            </p:cNvPr>
            <p:cNvSpPr/>
            <p:nvPr/>
          </p:nvSpPr>
          <p:spPr>
            <a:xfrm>
              <a:off x="10425992" y="3814127"/>
              <a:ext cx="74052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arg5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3036491-5C1C-B247-929B-EDBFE8C4B00C}"/>
                </a:ext>
              </a:extLst>
            </p:cNvPr>
            <p:cNvSpPr/>
            <p:nvPr/>
          </p:nvSpPr>
          <p:spPr>
            <a:xfrm>
              <a:off x="9727547" y="3498961"/>
              <a:ext cx="1436755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arg6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A31D99C-766B-6149-B0AA-06A0775A587F}"/>
                </a:ext>
              </a:extLst>
            </p:cNvPr>
            <p:cNvSpPr/>
            <p:nvPr/>
          </p:nvSpPr>
          <p:spPr>
            <a:xfrm>
              <a:off x="10647989" y="3180219"/>
              <a:ext cx="516314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arg7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CC87B4F-D0A2-7D4E-A2A0-CC834E9C90E7}"/>
                </a:ext>
              </a:extLst>
            </p:cNvPr>
            <p:cNvSpPr/>
            <p:nvPr/>
          </p:nvSpPr>
          <p:spPr>
            <a:xfrm>
              <a:off x="9727547" y="2861307"/>
              <a:ext cx="1436755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arg8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49CDA64-31D5-7A45-A99A-1983FEBA9FF0}"/>
                </a:ext>
              </a:extLst>
            </p:cNvPr>
            <p:cNvSpPr/>
            <p:nvPr/>
          </p:nvSpPr>
          <p:spPr>
            <a:xfrm>
              <a:off x="9727547" y="2543514"/>
              <a:ext cx="1436755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arg9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9D9BC26-700F-6046-87DF-0F1C6F1307CA}"/>
                </a:ext>
              </a:extLst>
            </p:cNvPr>
            <p:cNvSpPr/>
            <p:nvPr/>
          </p:nvSpPr>
          <p:spPr>
            <a:xfrm>
              <a:off x="9715384" y="2216460"/>
              <a:ext cx="1436755" cy="3120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04629A9-BB68-0C41-8C22-9BD0EA153899}"/>
                </a:ext>
              </a:extLst>
            </p:cNvPr>
            <p:cNvSpPr/>
            <p:nvPr/>
          </p:nvSpPr>
          <p:spPr>
            <a:xfrm>
              <a:off x="9744832" y="3814127"/>
              <a:ext cx="676411" cy="312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0's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4F1E89E-0B96-F446-AD43-3378942314AD}"/>
                </a:ext>
              </a:extLst>
            </p:cNvPr>
            <p:cNvSpPr/>
            <p:nvPr/>
          </p:nvSpPr>
          <p:spPr>
            <a:xfrm>
              <a:off x="9715384" y="3181168"/>
              <a:ext cx="932605" cy="312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0's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FDBD4C9-9997-734D-B3A3-8BB6B54553DC}"/>
                </a:ext>
              </a:extLst>
            </p:cNvPr>
            <p:cNvSpPr/>
            <p:nvPr/>
          </p:nvSpPr>
          <p:spPr>
            <a:xfrm>
              <a:off x="9724333" y="5306758"/>
              <a:ext cx="1442187" cy="70497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Local variables</a:t>
              </a:r>
            </a:p>
          </p:txBody>
        </p:sp>
        <p:sp>
          <p:nvSpPr>
            <p:cNvPr id="72" name="Left Brace 71">
              <a:extLst>
                <a:ext uri="{FF2B5EF4-FFF2-40B4-BE49-F238E27FC236}">
                  <a16:creationId xmlns:a16="http://schemas.microsoft.com/office/drawing/2014/main" id="{9FEBD980-5C07-AA4E-A437-AEBFDE1C4FE2}"/>
                </a:ext>
              </a:extLst>
            </p:cNvPr>
            <p:cNvSpPr/>
            <p:nvPr/>
          </p:nvSpPr>
          <p:spPr>
            <a:xfrm>
              <a:off x="9169128" y="4147568"/>
              <a:ext cx="582470" cy="1864164"/>
            </a:xfrm>
            <a:prstGeom prst="lef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85B843C-81F4-974D-9E49-71FF152B1980}"/>
                </a:ext>
              </a:extLst>
            </p:cNvPr>
            <p:cNvSpPr txBox="1"/>
            <p:nvPr/>
          </p:nvSpPr>
          <p:spPr>
            <a:xfrm>
              <a:off x="8183615" y="4373115"/>
              <a:ext cx="12281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accent5"/>
                  </a:solidFill>
                </a:rPr>
                <a:t>Current Stack Frame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5BEFAF-941A-D0F9-534A-7E86631077C6}"/>
                </a:ext>
              </a:extLst>
            </p:cNvPr>
            <p:cNvSpPr/>
            <p:nvPr/>
          </p:nvSpPr>
          <p:spPr>
            <a:xfrm>
              <a:off x="9751598" y="4775791"/>
              <a:ext cx="1375959" cy="53096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Registers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A54107-DA85-1DA7-BFB7-52F855BEB9F0}"/>
                </a:ext>
              </a:extLst>
            </p:cNvPr>
            <p:cNvSpPr/>
            <p:nvPr/>
          </p:nvSpPr>
          <p:spPr>
            <a:xfrm>
              <a:off x="9715384" y="77293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1107F2-AE47-A712-0496-2B5CDB04F33F}"/>
                </a:ext>
              </a:extLst>
            </p:cNvPr>
            <p:cNvSpPr/>
            <p:nvPr/>
          </p:nvSpPr>
          <p:spPr>
            <a:xfrm>
              <a:off x="9715383" y="109344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7B9238-BECC-3400-B101-4B6475BC2EA2}"/>
                </a:ext>
              </a:extLst>
            </p:cNvPr>
            <p:cNvSpPr/>
            <p:nvPr/>
          </p:nvSpPr>
          <p:spPr>
            <a:xfrm>
              <a:off x="9721846" y="1397872"/>
              <a:ext cx="1375959" cy="8310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rest of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6" grpId="0" animBg="1"/>
      <p:bldP spid="32" grpId="0" animBg="1"/>
      <p:bldP spid="33" grpId="0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B4B6-D96B-F746-A561-E831460B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01" y="96202"/>
            <a:ext cx="10841015" cy="514139"/>
          </a:xfrm>
        </p:spPr>
        <p:txBody>
          <a:bodyPr/>
          <a:lstStyle/>
          <a:p>
            <a:r>
              <a:rPr lang="en-US" dirty="0"/>
              <a:t>C Stream Functions Array/block read/write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90036-2270-6547-9536-AFD95F10941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1031" y="610341"/>
            <a:ext cx="8295726" cy="59452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1600" dirty="0">
                <a:solidFill>
                  <a:srgbClr val="2C895B"/>
                </a:solidFill>
              </a:rPr>
              <a:t>Read/write </a:t>
            </a:r>
            <a:r>
              <a:rPr lang="en-US" altLang="en-US" sz="1600" dirty="0">
                <a:solidFill>
                  <a:schemeClr val="tx2"/>
                </a:solidFill>
              </a:rPr>
              <a:t>ops </a:t>
            </a:r>
            <a:r>
              <a:rPr lang="en-US" altLang="en-US" sz="1600" i="1" dirty="0">
                <a:solidFill>
                  <a:srgbClr val="0070C0"/>
                </a:solidFill>
              </a:rPr>
              <a:t>advance</a:t>
            </a:r>
            <a:r>
              <a:rPr lang="en-US" altLang="en-US" sz="1600" dirty="0">
                <a:solidFill>
                  <a:srgbClr val="0070C0"/>
                </a:solidFill>
              </a:rPr>
              <a:t> </a:t>
            </a:r>
            <a:r>
              <a:rPr lang="en-US" altLang="en-US" sz="16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altLang="en-US" sz="1600" dirty="0"/>
              <a:t> </a:t>
            </a:r>
            <a:r>
              <a:rPr lang="en-US" altLang="en-US" sz="1600" b="1" i="1" dirty="0">
                <a:solidFill>
                  <a:schemeClr val="accent5"/>
                </a:solidFill>
              </a:rPr>
              <a:t>file position pointer </a:t>
            </a:r>
            <a:r>
              <a:rPr lang="en-US" altLang="en-US" sz="1600" dirty="0">
                <a:solidFill>
                  <a:srgbClr val="2C895B"/>
                </a:solidFill>
              </a:rPr>
              <a:t>from</a:t>
            </a:r>
            <a:r>
              <a:rPr lang="en-US" altLang="en-US" sz="1600" dirty="0">
                <a:solidFill>
                  <a:schemeClr val="tx1">
                    <a:lumMod val="50000"/>
                  </a:schemeClr>
                </a:solidFill>
              </a:rPr>
              <a:t> TOF </a:t>
            </a:r>
            <a:r>
              <a:rPr lang="en-US" altLang="en-US" sz="1600" dirty="0">
                <a:solidFill>
                  <a:srgbClr val="2C895B"/>
                </a:solidFill>
              </a:rPr>
              <a:t>towards</a:t>
            </a:r>
            <a:r>
              <a:rPr lang="en-US" altLang="en-US" sz="1600" dirty="0">
                <a:solidFill>
                  <a:schemeClr val="tx1">
                    <a:lumMod val="50000"/>
                  </a:schemeClr>
                </a:solidFill>
              </a:rPr>
              <a:t> EOF </a:t>
            </a:r>
            <a:r>
              <a:rPr lang="en-US" altLang="en-US" sz="1600" dirty="0">
                <a:solidFill>
                  <a:srgbClr val="FF0000"/>
                </a:solidFill>
              </a:rPr>
              <a:t>on each I/O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Moves towards EOF by number of bytes read/written</a:t>
            </a:r>
          </a:p>
          <a:p>
            <a:pPr marL="285750" lvl="1" indent="-285750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fwrite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(void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size,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count, FILE *stream);</a:t>
            </a:r>
          </a:p>
          <a:p>
            <a:pPr lvl="1"/>
            <a:r>
              <a:rPr lang="en-US" sz="1600" dirty="0"/>
              <a:t>Writes an array *</a:t>
            </a:r>
            <a:r>
              <a:rPr lang="en-US" sz="1600" dirty="0" err="1"/>
              <a:t>ptr</a:t>
            </a:r>
            <a:r>
              <a:rPr lang="en-US" sz="1600" dirty="0"/>
              <a:t> of </a:t>
            </a:r>
            <a:r>
              <a:rPr lang="en-US" sz="1600" i="1" dirty="0">
                <a:solidFill>
                  <a:srgbClr val="0070C0"/>
                </a:solidFill>
              </a:rPr>
              <a:t>count</a:t>
            </a:r>
            <a:r>
              <a:rPr lang="en-US" sz="1600" dirty="0"/>
              <a:t> </a:t>
            </a:r>
            <a:r>
              <a:rPr lang="en-US" sz="1600" b="1" i="1" dirty="0">
                <a:solidFill>
                  <a:srgbClr val="0070C0"/>
                </a:solidFill>
              </a:rPr>
              <a:t>elements</a:t>
            </a:r>
            <a:r>
              <a:rPr lang="en-US" sz="1600" dirty="0"/>
              <a:t> of </a:t>
            </a:r>
            <a:r>
              <a:rPr lang="en-US" sz="1600" b="1" i="1" dirty="0">
                <a:solidFill>
                  <a:srgbClr val="0070C0"/>
                </a:solidFill>
              </a:rPr>
              <a:t>size</a:t>
            </a:r>
            <a:r>
              <a:rPr lang="en-US" sz="1600" dirty="0"/>
              <a:t> bytes from </a:t>
            </a:r>
            <a:r>
              <a:rPr lang="en-US" sz="1600" b="1" dirty="0">
                <a:solidFill>
                  <a:srgbClr val="0070C0"/>
                </a:solidFill>
              </a:rPr>
              <a:t>stream</a:t>
            </a:r>
          </a:p>
          <a:p>
            <a:pPr lvl="1"/>
            <a:r>
              <a:rPr lang="en-US" sz="1600" i="1" dirty="0"/>
              <a:t>Updates the </a:t>
            </a:r>
            <a:r>
              <a:rPr lang="en-US" sz="1600" i="1" dirty="0">
                <a:solidFill>
                  <a:srgbClr val="0070C0"/>
                </a:solidFill>
              </a:rPr>
              <a:t>write file pointer forward </a:t>
            </a:r>
            <a:r>
              <a:rPr lang="en-US" sz="1600" i="1" dirty="0"/>
              <a:t>by the </a:t>
            </a:r>
            <a:r>
              <a:rPr lang="en-US" sz="1600" i="1" dirty="0">
                <a:solidFill>
                  <a:srgbClr val="0070C0"/>
                </a:solidFill>
              </a:rPr>
              <a:t>number of bytes written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</a:rPr>
              <a:t>returns number of elements written</a:t>
            </a:r>
          </a:p>
          <a:p>
            <a:pPr lvl="2"/>
            <a:r>
              <a:rPr lang="en-US" sz="1600" dirty="0"/>
              <a:t>Treat return != count as an error</a:t>
            </a:r>
          </a:p>
          <a:p>
            <a:pPr marL="285750" lvl="1" indent="-285750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fread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(void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size,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count, FILE *stream);</a:t>
            </a:r>
          </a:p>
          <a:p>
            <a:pPr lvl="1"/>
            <a:r>
              <a:rPr lang="en-US" sz="1600" dirty="0"/>
              <a:t>Reads an array *</a:t>
            </a:r>
            <a:r>
              <a:rPr lang="en-US" sz="1600" dirty="0" err="1"/>
              <a:t>ptr</a:t>
            </a:r>
            <a:r>
              <a:rPr lang="en-US" sz="1600" dirty="0"/>
              <a:t> of </a:t>
            </a:r>
            <a:r>
              <a:rPr lang="en-US" sz="1600" b="1" i="1" dirty="0">
                <a:solidFill>
                  <a:srgbClr val="0070C0"/>
                </a:solidFill>
              </a:rPr>
              <a:t>count elements </a:t>
            </a:r>
            <a:r>
              <a:rPr lang="en-US" sz="1600" dirty="0"/>
              <a:t>of </a:t>
            </a:r>
            <a:r>
              <a:rPr lang="en-US" sz="1600" b="1" i="1" dirty="0">
                <a:solidFill>
                  <a:srgbClr val="0070C0"/>
                </a:solidFill>
              </a:rPr>
              <a:t>size</a:t>
            </a:r>
            <a:r>
              <a:rPr lang="en-US" sz="1600" dirty="0"/>
              <a:t> bytes from </a:t>
            </a:r>
            <a:r>
              <a:rPr lang="en-US" sz="1600" i="1" dirty="0"/>
              <a:t>stream</a:t>
            </a:r>
            <a:r>
              <a:rPr lang="en-US" sz="1600" dirty="0"/>
              <a:t> </a:t>
            </a:r>
            <a:endParaRPr lang="en-US" sz="1600" i="1" dirty="0"/>
          </a:p>
          <a:p>
            <a:pPr lvl="1"/>
            <a:r>
              <a:rPr lang="en-US" sz="1600" i="1" dirty="0"/>
              <a:t>Updates the </a:t>
            </a:r>
            <a:r>
              <a:rPr lang="en-US" sz="1600" i="1" dirty="0">
                <a:solidFill>
                  <a:srgbClr val="0070C0"/>
                </a:solidFill>
              </a:rPr>
              <a:t>read file pointer forward </a:t>
            </a:r>
            <a:r>
              <a:rPr lang="en-US" sz="1600" i="1" dirty="0"/>
              <a:t>by the </a:t>
            </a:r>
            <a:r>
              <a:rPr lang="en-US" sz="1600" i="1" dirty="0">
                <a:solidFill>
                  <a:srgbClr val="0070C0"/>
                </a:solidFill>
              </a:rPr>
              <a:t>number of bytes read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</a:rPr>
              <a:t>returns number of elements read</a:t>
            </a:r>
            <a:r>
              <a:rPr lang="en-US" sz="1600" dirty="0"/>
              <a:t>, </a:t>
            </a:r>
          </a:p>
          <a:p>
            <a:pPr lvl="2"/>
            <a:r>
              <a:rPr lang="en-US" sz="1600" dirty="0">
                <a:solidFill>
                  <a:srgbClr val="FF0000"/>
                </a:solidFill>
              </a:rPr>
              <a:t>Treat a return of 0 as being in EOF state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Set element size to 1 to return bytes read/written</a:t>
            </a:r>
          </a:p>
          <a:p>
            <a:r>
              <a:rPr lang="en-US" altLang="en-US" sz="1600" dirty="0">
                <a:solidFill>
                  <a:srgbClr val="FF0000"/>
                </a:solidFill>
              </a:rPr>
              <a:t>EOF is </a:t>
            </a:r>
            <a:r>
              <a:rPr lang="en-US" altLang="en-US" sz="1600" b="1" dirty="0">
                <a:solidFill>
                  <a:srgbClr val="FF0000"/>
                </a:solidFill>
              </a:rPr>
              <a:t>NOT</a:t>
            </a:r>
            <a:r>
              <a:rPr lang="en-US" altLang="en-US" sz="1600" dirty="0">
                <a:solidFill>
                  <a:srgbClr val="FF0000"/>
                </a:solidFill>
              </a:rPr>
              <a:t> </a:t>
            </a:r>
            <a:r>
              <a:rPr lang="en-US" altLang="en-US" sz="1600" b="1" dirty="0">
                <a:solidFill>
                  <a:srgbClr val="FF0000"/>
                </a:solidFill>
              </a:rPr>
              <a:t>a character in the file</a:t>
            </a:r>
            <a:r>
              <a:rPr lang="en-US" altLang="en-US" sz="1600" dirty="0">
                <a:solidFill>
                  <a:srgbClr val="0070C0"/>
                </a:solidFill>
              </a:rPr>
              <a:t>, but a condition on the stream</a:t>
            </a:r>
            <a:endParaRPr lang="en-US" sz="1600" b="1" dirty="0">
              <a:solidFill>
                <a:srgbClr val="0070C0"/>
              </a:solidFill>
            </a:endParaRPr>
          </a:p>
          <a:p>
            <a:pPr fontAlgn="t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feof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(FILE *stream)</a:t>
            </a:r>
          </a:p>
          <a:p>
            <a:pPr lvl="1" fontAlgn="t"/>
            <a:r>
              <a:rPr lang="en-US" sz="1600" dirty="0"/>
              <a:t>Returns non-zero at  end-of-file for stream</a:t>
            </a:r>
          </a:p>
          <a:p>
            <a:pPr fontAlgn="t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ferror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(FILE *stream)</a:t>
            </a:r>
          </a:p>
          <a:p>
            <a:pPr lvl="1" fontAlgn="t"/>
            <a:r>
              <a:rPr lang="en-US" sz="1600" dirty="0"/>
              <a:t>Returns non-zero if error for stream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DA7A6-9A03-1535-8B2F-6DF152D2AC48}"/>
              </a:ext>
            </a:extLst>
          </p:cNvPr>
          <p:cNvSpPr txBox="1"/>
          <p:nvPr/>
        </p:nvSpPr>
        <p:spPr>
          <a:xfrm>
            <a:off x="11927778" y="6555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A7C1514B-BCF6-5C34-9C9E-5E66B1325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982B330-D520-9635-9D26-A9396525F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6560" y="2817674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35D3C-CE1E-E230-9A81-4366B94E31A9}"/>
              </a:ext>
            </a:extLst>
          </p:cNvPr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Old file position pointer</a:t>
            </a: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07F84471-5F18-1A67-7CB6-F61877261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0535" y="4465379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5E96CC-3BD6-9BE4-84AA-10D3344EA74E}"/>
              </a:ext>
            </a:extLst>
          </p:cNvPr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New file position pointer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56E80F-6F36-8D77-E2D7-0415A44EB81E}"/>
              </a:ext>
            </a:extLst>
          </p:cNvPr>
          <p:cNvCxnSpPr>
            <a:cxnSpLocks/>
          </p:cNvCxnSpPr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02B767-C396-C63C-3B78-44768DDF664E}"/>
              </a:ext>
            </a:extLst>
          </p:cNvPr>
          <p:cNvSpPr txBox="1"/>
          <p:nvPr/>
        </p:nvSpPr>
        <p:spPr>
          <a:xfrm>
            <a:off x="8951693" y="3397803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read or write  N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bytes/chars</a:t>
            </a:r>
          </a:p>
        </p:txBody>
      </p:sp>
    </p:spTree>
    <p:extLst>
      <p:ext uri="{BB962C8B-B14F-4D97-AF65-F5344CB8AC3E}">
        <p14:creationId xmlns:p14="http://schemas.microsoft.com/office/powerpoint/2010/main" val="117705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7DEC-CCB6-8559-E23F-50A5F481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Pointers to Stack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2B0B6A-C27A-BBB1-2E9C-674EB8294024}"/>
              </a:ext>
            </a:extLst>
          </p:cNvPr>
          <p:cNvSpPr txBox="1"/>
          <p:nvPr/>
        </p:nvSpPr>
        <p:spPr>
          <a:xfrm>
            <a:off x="256244" y="839468"/>
            <a:ext cx="5452134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errno.h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#define BUFSZ 4096</a:t>
            </a:r>
            <a:b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 main(void)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[BUFSZ];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  // assign to a register only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// read from stdin, up to BUFSZ bytes</a:t>
            </a:r>
          </a:p>
          <a:p>
            <a:r>
              <a:rPr lang="en-US" sz="1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and store them in </a:t>
            </a:r>
            <a:r>
              <a:rPr lang="en-US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endParaRPr lang="en-US" sz="1400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Number of bytes read is in </a:t>
            </a:r>
            <a:r>
              <a:rPr lang="en-US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sz="1400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while ((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fread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1, BUFSZ, stdin)) &gt; 0)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</a:p>
          <a:p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write </a:t>
            </a:r>
            <a:r>
              <a:rPr lang="en-US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bytes from </a:t>
            </a:r>
            <a:r>
              <a:rPr lang="en-US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en-US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endParaRPr lang="en-US" sz="1400" i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if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fwrite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!=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 EXIT_FAILURE;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CCEFE7-E5AA-FB29-772A-B014A37D6D4F}"/>
              </a:ext>
            </a:extLst>
          </p:cNvPr>
          <p:cNvGrpSpPr/>
          <p:nvPr/>
        </p:nvGrpSpPr>
        <p:grpSpPr>
          <a:xfrm>
            <a:off x="7330880" y="238460"/>
            <a:ext cx="3343543" cy="4216372"/>
            <a:chOff x="7330880" y="238460"/>
            <a:chExt cx="3343543" cy="421637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563AB1-F8E3-BE82-5481-C5B0781E5A9F}"/>
                </a:ext>
              </a:extLst>
            </p:cNvPr>
            <p:cNvSpPr txBox="1"/>
            <p:nvPr/>
          </p:nvSpPr>
          <p:spPr>
            <a:xfrm>
              <a:off x="9976054" y="4023281"/>
              <a:ext cx="698369" cy="431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9E81E8BB-871A-1D80-0812-C54CFCCAFB1E}"/>
                </a:ext>
              </a:extLst>
            </p:cNvPr>
            <p:cNvSpPr/>
            <p:nvPr/>
          </p:nvSpPr>
          <p:spPr>
            <a:xfrm>
              <a:off x="9632756" y="4151593"/>
              <a:ext cx="406011" cy="174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5F6D3D-3D32-4824-AE20-4C4A73056489}"/>
                </a:ext>
              </a:extLst>
            </p:cNvPr>
            <p:cNvSpPr/>
            <p:nvPr/>
          </p:nvSpPr>
          <p:spPr>
            <a:xfrm>
              <a:off x="8168972" y="238460"/>
              <a:ext cx="1447547" cy="364663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0AB96D-6895-D79D-8F21-6DCA3B511E06}"/>
                </a:ext>
              </a:extLst>
            </p:cNvPr>
            <p:cNvSpPr/>
            <p:nvPr/>
          </p:nvSpPr>
          <p:spPr>
            <a:xfrm>
              <a:off x="8166892" y="598346"/>
              <a:ext cx="1447547" cy="364663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F774F4-C9B9-CE53-6FC0-991CBD4C9F0C}"/>
                </a:ext>
              </a:extLst>
            </p:cNvPr>
            <p:cNvSpPr/>
            <p:nvPr/>
          </p:nvSpPr>
          <p:spPr>
            <a:xfrm>
              <a:off x="8168825" y="981949"/>
              <a:ext cx="1447547" cy="36466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F65E6E-DBAE-7CC3-3DA6-6CDB74AD9F6E}"/>
                </a:ext>
              </a:extLst>
            </p:cNvPr>
            <p:cNvSpPr txBox="1"/>
            <p:nvPr/>
          </p:nvSpPr>
          <p:spPr>
            <a:xfrm>
              <a:off x="9971966" y="670446"/>
              <a:ext cx="482373" cy="431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fp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6AEC80B3-3C74-A559-7DBE-E9DE7390D1E0}"/>
                </a:ext>
              </a:extLst>
            </p:cNvPr>
            <p:cNvSpPr/>
            <p:nvPr/>
          </p:nvSpPr>
          <p:spPr>
            <a:xfrm>
              <a:off x="9616372" y="817747"/>
              <a:ext cx="406011" cy="174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923D11-33FE-72E2-AFB5-CD5159EB827B}"/>
                </a:ext>
              </a:extLst>
            </p:cNvPr>
            <p:cNvSpPr/>
            <p:nvPr/>
          </p:nvSpPr>
          <p:spPr>
            <a:xfrm>
              <a:off x="8185209" y="2774210"/>
              <a:ext cx="1447547" cy="14937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[BUFSZ]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0DBC8B-CCEB-2F12-0043-0C5DDFCD4F9C}"/>
                </a:ext>
              </a:extLst>
            </p:cNvPr>
            <p:cNvSpPr txBox="1"/>
            <p:nvPr/>
          </p:nvSpPr>
          <p:spPr>
            <a:xfrm>
              <a:off x="7330880" y="4023281"/>
              <a:ext cx="1070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buf</a:t>
              </a:r>
              <a:r>
                <a:rPr lang="en-US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0158BD1-E17D-FC43-310E-5CACD60DB463}"/>
                </a:ext>
              </a:extLst>
            </p:cNvPr>
            <p:cNvSpPr/>
            <p:nvPr/>
          </p:nvSpPr>
          <p:spPr>
            <a:xfrm>
              <a:off x="8179997" y="2409547"/>
              <a:ext cx="1447547" cy="364663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B484E73-EEB3-05AD-09F0-8464513179D7}"/>
                </a:ext>
              </a:extLst>
            </p:cNvPr>
            <p:cNvSpPr/>
            <p:nvPr/>
          </p:nvSpPr>
          <p:spPr>
            <a:xfrm>
              <a:off x="8173840" y="2043442"/>
              <a:ext cx="1447547" cy="364663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95D22D-96F3-882E-4662-77D2B4EC55FB}"/>
                </a:ext>
              </a:extLst>
            </p:cNvPr>
            <p:cNvSpPr/>
            <p:nvPr/>
          </p:nvSpPr>
          <p:spPr>
            <a:xfrm>
              <a:off x="8173841" y="1689291"/>
              <a:ext cx="1447547" cy="364663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r6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290A93-9058-ECC8-428D-E6E30B9D010A}"/>
                </a:ext>
              </a:extLst>
            </p:cNvPr>
            <p:cNvSpPr/>
            <p:nvPr/>
          </p:nvSpPr>
          <p:spPr>
            <a:xfrm>
              <a:off x="8173841" y="1319966"/>
              <a:ext cx="1447547" cy="364663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r7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F69C1E6-C4D8-9346-C812-D8BE5583086D}"/>
              </a:ext>
            </a:extLst>
          </p:cNvPr>
          <p:cNvSpPr txBox="1"/>
          <p:nvPr/>
        </p:nvSpPr>
        <p:spPr>
          <a:xfrm>
            <a:off x="3901789" y="4664442"/>
            <a:ext cx="7928980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.text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    </a:t>
            </a:r>
            <a:r>
              <a:rPr lang="en-US" sz="1600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stack frame below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BUFSZ,      4096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FP_OFF,     20   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offset in main stack frame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BUF,        BUFSZ+FP_OFF// buffer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PAD,        0+BUF       // Stack frame PAD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FRMADD,     PAD-FP_OFF  // space for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locals+passed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7DEC-CCB6-8559-E23F-50A5F481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89" y="342421"/>
            <a:ext cx="10515600" cy="715294"/>
          </a:xfrm>
        </p:spPr>
        <p:txBody>
          <a:bodyPr/>
          <a:lstStyle/>
          <a:p>
            <a:r>
              <a:rPr lang="en-US" dirty="0"/>
              <a:t>Reading and Writing bytes using C library routines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fread</a:t>
            </a:r>
            <a:r>
              <a:rPr lang="en-US" dirty="0"/>
              <a:t>() and </a:t>
            </a:r>
            <a:r>
              <a:rPr lang="en-US" dirty="0" err="1"/>
              <a:t>fwrite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E265C-5F35-5A4D-1A71-8B7AC6F511B6}"/>
              </a:ext>
            </a:extLst>
          </p:cNvPr>
          <p:cNvSpPr txBox="1"/>
          <p:nvPr/>
        </p:nvSpPr>
        <p:spPr>
          <a:xfrm>
            <a:off x="4889468" y="2700071"/>
            <a:ext cx="721274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fread</a:t>
            </a:r>
            <a:r>
              <a:rPr lang="en-US" sz="14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(buffer</a:t>
            </a:r>
            <a:r>
              <a:rPr lang="en-US" sz="1400" dirty="0">
                <a:solidFill>
                  <a:schemeClr val="accent1"/>
                </a:solidFill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chemeClr val="accent1"/>
                </a:solidFill>
                <a:latin typeface="Menlo" panose="020B0609030804020204" pitchFamily="49" charset="0"/>
              </a:rPr>
              <a:t>element_size</a:t>
            </a:r>
            <a:r>
              <a:rPr lang="en-US" sz="1400" dirty="0">
                <a:solidFill>
                  <a:schemeClr val="accent1"/>
                </a:solidFill>
                <a:latin typeface="Menlo" panose="020B0609030804020204" pitchFamily="49" charset="0"/>
              </a:rPr>
              <a:t>, number of elements, FILE *)</a:t>
            </a:r>
          </a:p>
          <a:p>
            <a:r>
              <a:rPr lang="en-US" sz="14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   // 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fread</a:t>
            </a:r>
            <a:r>
              <a:rPr lang="en-US" sz="14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(r0=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buf</a:t>
            </a:r>
            <a:r>
              <a:rPr lang="en-US" sz="14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, r1=1, r2=BUFSZ, r3=</a:t>
            </a:r>
            <a:r>
              <a:rPr lang="en-US" sz="1400" dirty="0">
                <a:solidFill>
                  <a:schemeClr val="accent1"/>
                </a:solidFill>
                <a:latin typeface="Menlo" panose="020B0609030804020204" pitchFamily="49" charset="0"/>
              </a:rPr>
              <a:t>std</a:t>
            </a:r>
            <a:r>
              <a:rPr lang="en-US" sz="14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in)</a:t>
            </a:r>
          </a:p>
          <a:p>
            <a:r>
              <a:rPr lang="en-US" sz="14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    mov     r0, r4              // 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buf</a:t>
            </a:r>
            <a:endParaRPr lang="en-US" sz="1400" dirty="0">
              <a:solidFill>
                <a:schemeClr val="accent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    mov     r1, 1               // bytes</a:t>
            </a:r>
          </a:p>
          <a:p>
            <a:r>
              <a:rPr lang="en-US" sz="14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    mov     r2, BUFSZ           // 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4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(or 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r2, =BUFSZ)</a:t>
            </a:r>
          </a:p>
          <a:p>
            <a:r>
              <a:rPr lang="en-US" sz="14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    mov     r3, r5              // stdin</a:t>
            </a:r>
          </a:p>
          <a:p>
            <a:r>
              <a:rPr lang="en-US" sz="14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fread</a:t>
            </a:r>
            <a:endParaRPr lang="en-US" sz="1400" dirty="0">
              <a:solidFill>
                <a:schemeClr val="accent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4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r0, 0		      // check return value from 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fread</a:t>
            </a:r>
            <a:endParaRPr lang="en-US" sz="1400" dirty="0">
              <a:solidFill>
                <a:schemeClr val="accent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DEFB73-ACBC-CB8C-2986-18CB482775E4}"/>
              </a:ext>
            </a:extLst>
          </p:cNvPr>
          <p:cNvSpPr txBox="1"/>
          <p:nvPr/>
        </p:nvSpPr>
        <p:spPr>
          <a:xfrm>
            <a:off x="4889469" y="4867116"/>
            <a:ext cx="721274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fwrite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(buffer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7030A0"/>
                </a:solidFill>
                <a:latin typeface="Menlo" panose="020B0609030804020204" pitchFamily="49" charset="0"/>
              </a:rPr>
              <a:t>element_size</a:t>
            </a:r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</a:rPr>
              <a:t>, number of elements, FILE *)</a:t>
            </a:r>
          </a:p>
          <a:p>
            <a:r>
              <a:rPr lang="en-US" sz="1400" dirty="0">
                <a:solidFill>
                  <a:srgbClr val="7030A0"/>
                </a:solidFill>
                <a:latin typeface="Menlo" panose="020B0609030804020204" pitchFamily="49" charset="0"/>
              </a:rPr>
              <a:t>    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fwrite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(r0=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buf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r1=1, r2=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r3=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stdout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mov     r0, r4              //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buf</a:t>
            </a:r>
            <a:endParaRPr lang="en-US" sz="14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mov     r1, 1               // bytes</a:t>
            </a: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mov     r2, r7              //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cnt</a:t>
            </a:r>
            <a:endParaRPr lang="en-US" sz="14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mov     r3, r6              //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stdout</a:t>
            </a:r>
            <a:endParaRPr lang="en-US" sz="14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fwrite</a:t>
            </a:r>
            <a:endParaRPr lang="en-US" sz="14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r0, r7	       // check return value from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fwrite</a:t>
            </a:r>
            <a:endParaRPr lang="en-US" sz="14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A20809-1131-CBB9-34C4-2BD862BEF25D}"/>
              </a:ext>
            </a:extLst>
          </p:cNvPr>
          <p:cNvSpPr txBox="1"/>
          <p:nvPr/>
        </p:nvSpPr>
        <p:spPr>
          <a:xfrm>
            <a:off x="7358959" y="762649"/>
            <a:ext cx="4657044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save values in preserved registers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r4, =BUF     // offset in frame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sub     r4,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r4   // pointer to buffer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r5, =stdin   // standard input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r5, [r5]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r6, =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// standard output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  r6, [r6]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38DD8C-3419-A6BC-498D-FFF69869F2BB}"/>
              </a:ext>
            </a:extLst>
          </p:cNvPr>
          <p:cNvSpPr txBox="1"/>
          <p:nvPr/>
        </p:nvSpPr>
        <p:spPr>
          <a:xfrm>
            <a:off x="3395593" y="6291335"/>
            <a:ext cx="698369" cy="431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CF845EC0-13C2-6271-A09C-5FE3DD5B1375}"/>
              </a:ext>
            </a:extLst>
          </p:cNvPr>
          <p:cNvSpPr/>
          <p:nvPr/>
        </p:nvSpPr>
        <p:spPr>
          <a:xfrm>
            <a:off x="3052295" y="6419647"/>
            <a:ext cx="406011" cy="174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28C2C7-8E60-6C59-78D6-F2A0CA8BFB2E}"/>
              </a:ext>
            </a:extLst>
          </p:cNvPr>
          <p:cNvSpPr/>
          <p:nvPr/>
        </p:nvSpPr>
        <p:spPr>
          <a:xfrm>
            <a:off x="1586431" y="2866400"/>
            <a:ext cx="1447547" cy="3646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444338-AFD1-5C8E-53D3-6905E44B0C53}"/>
              </a:ext>
            </a:extLst>
          </p:cNvPr>
          <p:cNvSpPr/>
          <p:nvPr/>
        </p:nvSpPr>
        <p:spPr>
          <a:xfrm>
            <a:off x="1588364" y="3250003"/>
            <a:ext cx="1447547" cy="364663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7191FE-D314-26B4-DE08-2F55C861A085}"/>
              </a:ext>
            </a:extLst>
          </p:cNvPr>
          <p:cNvSpPr txBox="1"/>
          <p:nvPr/>
        </p:nvSpPr>
        <p:spPr>
          <a:xfrm>
            <a:off x="3391505" y="2938500"/>
            <a:ext cx="482373" cy="431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6A8CD722-813B-26B7-2413-7D07646374A8}"/>
              </a:ext>
            </a:extLst>
          </p:cNvPr>
          <p:cNvSpPr/>
          <p:nvPr/>
        </p:nvSpPr>
        <p:spPr>
          <a:xfrm>
            <a:off x="3035911" y="3085801"/>
            <a:ext cx="406011" cy="174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B1D366-3746-CFAD-B236-7A39914785E3}"/>
              </a:ext>
            </a:extLst>
          </p:cNvPr>
          <p:cNvSpPr/>
          <p:nvPr/>
        </p:nvSpPr>
        <p:spPr>
          <a:xfrm>
            <a:off x="1604748" y="5042264"/>
            <a:ext cx="1447547" cy="1493762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r>
              <a:rPr lang="en-US" dirty="0">
                <a:solidFill>
                  <a:schemeClr val="accent6"/>
                </a:solidFill>
              </a:rPr>
              <a:t>[BUFSZ]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E03CBA-77BA-8945-F6BA-8ED86DE58FB3}"/>
              </a:ext>
            </a:extLst>
          </p:cNvPr>
          <p:cNvSpPr txBox="1"/>
          <p:nvPr/>
        </p:nvSpPr>
        <p:spPr>
          <a:xfrm>
            <a:off x="445680" y="6301436"/>
            <a:ext cx="1070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DBAE56-1B93-6E44-9A8B-F79E8DC9C9D1}"/>
              </a:ext>
            </a:extLst>
          </p:cNvPr>
          <p:cNvSpPr/>
          <p:nvPr/>
        </p:nvSpPr>
        <p:spPr>
          <a:xfrm>
            <a:off x="1599536" y="4677601"/>
            <a:ext cx="1447547" cy="364663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893FFF-233A-087D-EB27-A7E65F39D736}"/>
              </a:ext>
            </a:extLst>
          </p:cNvPr>
          <p:cNvSpPr/>
          <p:nvPr/>
        </p:nvSpPr>
        <p:spPr>
          <a:xfrm>
            <a:off x="1593379" y="4311496"/>
            <a:ext cx="1447547" cy="364663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70334A-F240-1EAD-037B-3D3A388E1486}"/>
              </a:ext>
            </a:extLst>
          </p:cNvPr>
          <p:cNvSpPr/>
          <p:nvPr/>
        </p:nvSpPr>
        <p:spPr>
          <a:xfrm>
            <a:off x="1593380" y="3957345"/>
            <a:ext cx="1447547" cy="364663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C7B13C-A06B-4414-DE0C-F4C3407E9E7F}"/>
              </a:ext>
            </a:extLst>
          </p:cNvPr>
          <p:cNvSpPr/>
          <p:nvPr/>
        </p:nvSpPr>
        <p:spPr>
          <a:xfrm>
            <a:off x="1593380" y="3588020"/>
            <a:ext cx="1447547" cy="364663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r7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A68A03-8A95-55A3-67B2-AA3C35BD55FB}"/>
              </a:ext>
            </a:extLst>
          </p:cNvPr>
          <p:cNvCxnSpPr>
            <a:cxnSpLocks/>
          </p:cNvCxnSpPr>
          <p:nvPr/>
        </p:nvCxnSpPr>
        <p:spPr>
          <a:xfrm>
            <a:off x="3542334" y="3231063"/>
            <a:ext cx="0" cy="31885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DB9627-432E-B536-BC50-BC388F067903}"/>
              </a:ext>
            </a:extLst>
          </p:cNvPr>
          <p:cNvSpPr txBox="1"/>
          <p:nvPr/>
        </p:nvSpPr>
        <p:spPr>
          <a:xfrm>
            <a:off x="3560010" y="4135228"/>
            <a:ext cx="1268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BUF=</a:t>
            </a:r>
          </a:p>
          <a:p>
            <a:r>
              <a:rPr lang="en-US" dirty="0"/>
              <a:t>FP_OFF +</a:t>
            </a:r>
          </a:p>
          <a:p>
            <a:r>
              <a:rPr lang="en-US" dirty="0"/>
              <a:t>BUFSZ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DA5E29-467C-9E02-7F93-31343540CF6B}"/>
              </a:ext>
            </a:extLst>
          </p:cNvPr>
          <p:cNvSpPr txBox="1"/>
          <p:nvPr/>
        </p:nvSpPr>
        <p:spPr>
          <a:xfrm>
            <a:off x="93515" y="1036548"/>
            <a:ext cx="632357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.text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    </a:t>
            </a:r>
            <a:r>
              <a:rPr lang="en-US" sz="1200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stack frame below 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BUFSZ,      4096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FP_OFF,     20      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offset in main stack frame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BUF,        BUFSZ+FP_OFF// buffer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PAD,        0+BUF       // Stack frame PAD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FRMADD,     PAD-FP_OFF  // space for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locals+passed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38D39B1-6B7F-A169-624F-226AF17C35B2}"/>
              </a:ext>
            </a:extLst>
          </p:cNvPr>
          <p:cNvSpPr/>
          <p:nvPr/>
        </p:nvSpPr>
        <p:spPr>
          <a:xfrm>
            <a:off x="973742" y="3260728"/>
            <a:ext cx="622973" cy="1781536"/>
          </a:xfrm>
          <a:prstGeom prst="leftBrac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08173-73B3-18CA-C428-7E6F01964D3E}"/>
              </a:ext>
            </a:extLst>
          </p:cNvPr>
          <p:cNvSpPr txBox="1"/>
          <p:nvPr/>
        </p:nvSpPr>
        <p:spPr>
          <a:xfrm>
            <a:off x="-190849" y="3910352"/>
            <a:ext cx="1313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5"/>
                </a:solidFill>
              </a:rPr>
              <a:t>FP_OFF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6FF9A5F9-94BC-DE4F-1A45-E0A9CD6F614D}"/>
              </a:ext>
            </a:extLst>
          </p:cNvPr>
          <p:cNvSpPr/>
          <p:nvPr/>
        </p:nvSpPr>
        <p:spPr>
          <a:xfrm>
            <a:off x="978030" y="5071929"/>
            <a:ext cx="608401" cy="1443650"/>
          </a:xfrm>
          <a:prstGeom prst="leftBrac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49A3C8-4CB7-E8E3-FE26-7C17F7D83F1D}"/>
              </a:ext>
            </a:extLst>
          </p:cNvPr>
          <p:cNvSpPr txBox="1"/>
          <p:nvPr/>
        </p:nvSpPr>
        <p:spPr>
          <a:xfrm>
            <a:off x="-241044" y="5566060"/>
            <a:ext cx="128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5"/>
                </a:solidFill>
              </a:rPr>
              <a:t>BUFSZ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6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54DF-D419-F1D4-A788-09BA6A62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35456"/>
          </a:xfrm>
        </p:spPr>
        <p:txBody>
          <a:bodyPr/>
          <a:lstStyle/>
          <a:p>
            <a:r>
              <a:rPr lang="en-US" dirty="0" err="1"/>
              <a:t>Crdbuf.c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62C30-EA9E-933F-301C-D703A63C8543}"/>
              </a:ext>
            </a:extLst>
          </p:cNvPr>
          <p:cNvSpPr txBox="1"/>
          <p:nvPr/>
        </p:nvSpPr>
        <p:spPr>
          <a:xfrm>
            <a:off x="192185" y="610136"/>
            <a:ext cx="8039380" cy="6247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rdbuf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(FILE *in, FILE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fpbook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iobuf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bookbuf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bytes; /* use in a register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/*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* read the file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should be really a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but on ARM32 it is an int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feof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(in))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0;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ferror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(in))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EXIT_FAIL;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((bytes = (int)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fread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iobuf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1,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in)) &lt;= 0)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0;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/*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* now read the same number of chars from the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bookfile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* as was read from the input file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((int)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fread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bookbuf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1, bytes,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fpbook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!= bytes)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EXIT_FAIL;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/*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* return the number of chars read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bytes;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F6B5E3-D94E-D630-9D46-FFDEE98CED35}"/>
              </a:ext>
            </a:extLst>
          </p:cNvPr>
          <p:cNvSpPr/>
          <p:nvPr/>
        </p:nvSpPr>
        <p:spPr>
          <a:xfrm>
            <a:off x="10251582" y="3406526"/>
            <a:ext cx="1748231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F0223E-64FF-2634-5894-B5C13F31DC5C}"/>
              </a:ext>
            </a:extLst>
          </p:cNvPr>
          <p:cNvSpPr/>
          <p:nvPr/>
        </p:nvSpPr>
        <p:spPr>
          <a:xfrm>
            <a:off x="10251582" y="4455811"/>
            <a:ext cx="1748231" cy="655083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bookbuf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C7983B-1BBD-F6DE-6C98-89FD4859B272}"/>
              </a:ext>
            </a:extLst>
          </p:cNvPr>
          <p:cNvSpPr/>
          <p:nvPr/>
        </p:nvSpPr>
        <p:spPr>
          <a:xfrm>
            <a:off x="8232837" y="655455"/>
            <a:ext cx="1281246" cy="655083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File *in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4DB643-E4F0-A278-03D5-21BF23139390}"/>
              </a:ext>
            </a:extLst>
          </p:cNvPr>
          <p:cNvSpPr/>
          <p:nvPr/>
        </p:nvSpPr>
        <p:spPr>
          <a:xfrm>
            <a:off x="10251582" y="610136"/>
            <a:ext cx="1748231" cy="65508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stdin struct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CFE24E-26BE-08A9-88E4-27C336291624}"/>
              </a:ext>
            </a:extLst>
          </p:cNvPr>
          <p:cNvSpPr/>
          <p:nvPr/>
        </p:nvSpPr>
        <p:spPr>
          <a:xfrm>
            <a:off x="8232837" y="1588947"/>
            <a:ext cx="1281246" cy="655083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File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fpbook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942481-EB1E-D8F6-87B3-50A5892DD3F5}"/>
              </a:ext>
            </a:extLst>
          </p:cNvPr>
          <p:cNvSpPr/>
          <p:nvPr/>
        </p:nvSpPr>
        <p:spPr>
          <a:xfrm>
            <a:off x="10251581" y="1601033"/>
            <a:ext cx="1748231" cy="65508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fpbook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struct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F576F7-82F1-F957-8768-8CA7FA50230C}"/>
              </a:ext>
            </a:extLst>
          </p:cNvPr>
          <p:cNvSpPr/>
          <p:nvPr/>
        </p:nvSpPr>
        <p:spPr>
          <a:xfrm>
            <a:off x="8232837" y="2518480"/>
            <a:ext cx="1281246" cy="655083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10AAB1-8EB8-0D8D-A19A-7001204A9BDF}"/>
              </a:ext>
            </a:extLst>
          </p:cNvPr>
          <p:cNvSpPr/>
          <p:nvPr/>
        </p:nvSpPr>
        <p:spPr>
          <a:xfrm>
            <a:off x="8232837" y="3429000"/>
            <a:ext cx="1281246" cy="655083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iobuf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EFC4A3-C394-BC88-F5B5-0D12F3DD0D04}"/>
              </a:ext>
            </a:extLst>
          </p:cNvPr>
          <p:cNvSpPr/>
          <p:nvPr/>
        </p:nvSpPr>
        <p:spPr>
          <a:xfrm>
            <a:off x="8232837" y="4429012"/>
            <a:ext cx="1281246" cy="655083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bookbuf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5EB990CA-E30D-8420-8AA4-C428B01BDDD9}"/>
              </a:ext>
            </a:extLst>
          </p:cNvPr>
          <p:cNvSpPr/>
          <p:nvPr/>
        </p:nvSpPr>
        <p:spPr>
          <a:xfrm>
            <a:off x="9514083" y="963377"/>
            <a:ext cx="737499" cy="182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5986699-C923-7B3D-4A08-BEA23067B759}"/>
              </a:ext>
            </a:extLst>
          </p:cNvPr>
          <p:cNvSpPr/>
          <p:nvPr/>
        </p:nvSpPr>
        <p:spPr>
          <a:xfrm>
            <a:off x="9514082" y="1800416"/>
            <a:ext cx="737499" cy="182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D57EA07-8D5A-0E5B-8920-0C1704A3BC54}"/>
              </a:ext>
            </a:extLst>
          </p:cNvPr>
          <p:cNvSpPr/>
          <p:nvPr/>
        </p:nvSpPr>
        <p:spPr>
          <a:xfrm>
            <a:off x="9514082" y="3684438"/>
            <a:ext cx="737499" cy="182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0C334DC-E67D-2E55-7C0F-CD52172A2BB2}"/>
              </a:ext>
            </a:extLst>
          </p:cNvPr>
          <p:cNvSpPr/>
          <p:nvPr/>
        </p:nvSpPr>
        <p:spPr>
          <a:xfrm>
            <a:off x="9514082" y="4693155"/>
            <a:ext cx="737499" cy="182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FBD450-D62F-09D6-0B49-AD7C965AE9FC}"/>
              </a:ext>
            </a:extLst>
          </p:cNvPr>
          <p:cNvSpPr txBox="1"/>
          <p:nvPr/>
        </p:nvSpPr>
        <p:spPr>
          <a:xfrm>
            <a:off x="10295981" y="24080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Segment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FAEC1C-B577-8095-2226-616DC8CFD755}"/>
              </a:ext>
            </a:extLst>
          </p:cNvPr>
          <p:cNvSpPr txBox="1"/>
          <p:nvPr/>
        </p:nvSpPr>
        <p:spPr>
          <a:xfrm>
            <a:off x="9973298" y="301043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 stack frame</a:t>
            </a:r>
          </a:p>
        </p:txBody>
      </p:sp>
    </p:spTree>
    <p:extLst>
      <p:ext uri="{BB962C8B-B14F-4D97-AF65-F5344CB8AC3E}">
        <p14:creationId xmlns:p14="http://schemas.microsoft.com/office/powerpoint/2010/main" val="257685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91D7-EA7D-8CAE-0E30-CB9BB548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6371897" cy="715294"/>
          </a:xfrm>
        </p:spPr>
        <p:txBody>
          <a:bodyPr/>
          <a:lstStyle/>
          <a:p>
            <a:r>
              <a:rPr lang="en-US" dirty="0" err="1"/>
              <a:t>rdbuf</a:t>
            </a:r>
            <a:r>
              <a:rPr lang="en-US" dirty="0"/>
              <a:t>() stack 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A9D90B-8AB2-2CD8-827D-C006C6750BF5}"/>
              </a:ext>
            </a:extLst>
          </p:cNvPr>
          <p:cNvSpPr/>
          <p:nvPr/>
        </p:nvSpPr>
        <p:spPr>
          <a:xfrm>
            <a:off x="3456518" y="4574161"/>
            <a:ext cx="1428745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B83A4-4421-9D07-035D-CD0510BFCBD3}"/>
              </a:ext>
            </a:extLst>
          </p:cNvPr>
          <p:cNvSpPr/>
          <p:nvPr/>
        </p:nvSpPr>
        <p:spPr>
          <a:xfrm>
            <a:off x="3456517" y="4913246"/>
            <a:ext cx="1428745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D3031-4A4C-5038-7D9E-51454BB888C7}"/>
              </a:ext>
            </a:extLst>
          </p:cNvPr>
          <p:cNvSpPr txBox="1"/>
          <p:nvPr/>
        </p:nvSpPr>
        <p:spPr>
          <a:xfrm>
            <a:off x="5246641" y="466490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41C91FA-14BA-94F7-57F4-3034E99F26C7}"/>
              </a:ext>
            </a:extLst>
          </p:cNvPr>
          <p:cNvSpPr/>
          <p:nvPr/>
        </p:nvSpPr>
        <p:spPr>
          <a:xfrm>
            <a:off x="4839869" y="478475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EB891-7532-EFC7-1AB9-210C85FBC376}"/>
              </a:ext>
            </a:extLst>
          </p:cNvPr>
          <p:cNvSpPr txBox="1"/>
          <p:nvPr/>
        </p:nvSpPr>
        <p:spPr>
          <a:xfrm>
            <a:off x="5505846" y="614972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32C01354-C3E4-7865-4D18-60FA1B00733C}"/>
              </a:ext>
            </a:extLst>
          </p:cNvPr>
          <p:cNvSpPr/>
          <p:nvPr/>
        </p:nvSpPr>
        <p:spPr>
          <a:xfrm>
            <a:off x="4878317" y="6351711"/>
            <a:ext cx="588065" cy="116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9C0956-143F-9AD9-70D8-AF66EAD3C97E}"/>
              </a:ext>
            </a:extLst>
          </p:cNvPr>
          <p:cNvSpPr/>
          <p:nvPr/>
        </p:nvSpPr>
        <p:spPr>
          <a:xfrm>
            <a:off x="3448508" y="4250912"/>
            <a:ext cx="1436755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arg5 *</a:t>
            </a:r>
            <a:r>
              <a:rPr lang="en-US" sz="1400" dirty="0" err="1"/>
              <a:t>bookbuf</a:t>
            </a: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8C9E1-11AC-570C-DE68-89DEDF4751D6}"/>
              </a:ext>
            </a:extLst>
          </p:cNvPr>
          <p:cNvSpPr/>
          <p:nvPr/>
        </p:nvSpPr>
        <p:spPr>
          <a:xfrm>
            <a:off x="3502358" y="88307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178D1B-0F83-1243-61CD-20A78C01D09E}"/>
              </a:ext>
            </a:extLst>
          </p:cNvPr>
          <p:cNvSpPr/>
          <p:nvPr/>
        </p:nvSpPr>
        <p:spPr>
          <a:xfrm>
            <a:off x="3502357" y="120358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4DE21F-8234-5C25-F361-03164AB3DB21}"/>
              </a:ext>
            </a:extLst>
          </p:cNvPr>
          <p:cNvSpPr/>
          <p:nvPr/>
        </p:nvSpPr>
        <p:spPr>
          <a:xfrm>
            <a:off x="3463910" y="2244121"/>
            <a:ext cx="1375959" cy="2006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6F9546-F133-6F68-45D4-ACD94077A2CF}"/>
              </a:ext>
            </a:extLst>
          </p:cNvPr>
          <p:cNvSpPr/>
          <p:nvPr/>
        </p:nvSpPr>
        <p:spPr>
          <a:xfrm>
            <a:off x="3468603" y="2632775"/>
            <a:ext cx="1375959" cy="50975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iobuf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DEE255-87C4-772D-98FC-B30230A4F426}"/>
              </a:ext>
            </a:extLst>
          </p:cNvPr>
          <p:cNvSpPr/>
          <p:nvPr/>
        </p:nvSpPr>
        <p:spPr>
          <a:xfrm>
            <a:off x="3479312" y="3418711"/>
            <a:ext cx="1375959" cy="50975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bookbuf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0DDD58-1847-94CB-61AB-FF8B25BDFC61}"/>
              </a:ext>
            </a:extLst>
          </p:cNvPr>
          <p:cNvSpPr/>
          <p:nvPr/>
        </p:nvSpPr>
        <p:spPr>
          <a:xfrm>
            <a:off x="9390389" y="3499009"/>
            <a:ext cx="1748231" cy="65508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stdin struct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27BF6F-5916-BB8D-F53D-AABDDC249A26}"/>
              </a:ext>
            </a:extLst>
          </p:cNvPr>
          <p:cNvSpPr/>
          <p:nvPr/>
        </p:nvSpPr>
        <p:spPr>
          <a:xfrm>
            <a:off x="9433320" y="1324466"/>
            <a:ext cx="1748231" cy="65508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fpbook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struct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385DE1-297B-0E68-D956-C5483C2A2EBD}"/>
              </a:ext>
            </a:extLst>
          </p:cNvPr>
          <p:cNvSpPr/>
          <p:nvPr/>
        </p:nvSpPr>
        <p:spPr>
          <a:xfrm>
            <a:off x="3445793" y="5207886"/>
            <a:ext cx="1436755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5A2EE-508E-93FE-D5EC-B5513FE9B888}"/>
              </a:ext>
            </a:extLst>
          </p:cNvPr>
          <p:cNvSpPr/>
          <p:nvPr/>
        </p:nvSpPr>
        <p:spPr>
          <a:xfrm>
            <a:off x="3445792" y="5525554"/>
            <a:ext cx="1436755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27033A-3241-17B2-E91D-010C900E3BD5}"/>
              </a:ext>
            </a:extLst>
          </p:cNvPr>
          <p:cNvSpPr/>
          <p:nvPr/>
        </p:nvSpPr>
        <p:spPr>
          <a:xfrm>
            <a:off x="3445792" y="5837641"/>
            <a:ext cx="1436755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D6BE70-9F1B-B85C-0E42-F91857CA85DB}"/>
              </a:ext>
            </a:extLst>
          </p:cNvPr>
          <p:cNvSpPr/>
          <p:nvPr/>
        </p:nvSpPr>
        <p:spPr>
          <a:xfrm>
            <a:off x="3445791" y="6149728"/>
            <a:ext cx="1436755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CD2402-19A7-B1D9-1DBF-2263390B2714}"/>
              </a:ext>
            </a:extLst>
          </p:cNvPr>
          <p:cNvSpPr/>
          <p:nvPr/>
        </p:nvSpPr>
        <p:spPr>
          <a:xfrm>
            <a:off x="3456516" y="1534761"/>
            <a:ext cx="1436755" cy="715293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saved r4-r10</a:t>
            </a:r>
          </a:p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56D9F0-BFF7-5BC8-33C5-39A58D0C055C}"/>
              </a:ext>
            </a:extLst>
          </p:cNvPr>
          <p:cNvSpPr/>
          <p:nvPr/>
        </p:nvSpPr>
        <p:spPr>
          <a:xfrm>
            <a:off x="6900971" y="394613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*in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BC355B0-8589-4F99-0CAB-232D9D275741}"/>
              </a:ext>
            </a:extLst>
          </p:cNvPr>
          <p:cNvSpPr/>
          <p:nvPr/>
        </p:nvSpPr>
        <p:spPr>
          <a:xfrm>
            <a:off x="6898994" y="36273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r>
              <a:rPr lang="en-US" dirty="0" err="1"/>
              <a:t>fpbook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70D551-2F03-EFA2-4121-224F7EBF0787}"/>
              </a:ext>
            </a:extLst>
          </p:cNvPr>
          <p:cNvSpPr/>
          <p:nvPr/>
        </p:nvSpPr>
        <p:spPr>
          <a:xfrm>
            <a:off x="6898994" y="330277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11C40E-A005-081B-2960-3D52B8E4FCEB}"/>
              </a:ext>
            </a:extLst>
          </p:cNvPr>
          <p:cNvSpPr/>
          <p:nvPr/>
        </p:nvSpPr>
        <p:spPr>
          <a:xfrm>
            <a:off x="6898994" y="296887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r>
              <a:rPr lang="en-US" dirty="0" err="1"/>
              <a:t>iobuf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7C7EA6-5E9E-B8BC-611F-DB1AAEE486F0}"/>
              </a:ext>
            </a:extLst>
          </p:cNvPr>
          <p:cNvSpPr txBox="1"/>
          <p:nvPr/>
        </p:nvSpPr>
        <p:spPr>
          <a:xfrm>
            <a:off x="7007327" y="257773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BE6FBF-8555-41A7-0315-10ABA691F1DA}"/>
              </a:ext>
            </a:extLst>
          </p:cNvPr>
          <p:cNvSpPr txBox="1"/>
          <p:nvPr/>
        </p:nvSpPr>
        <p:spPr>
          <a:xfrm>
            <a:off x="6513836" y="2988965"/>
            <a:ext cx="4667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934CD3-782D-4879-4A4A-D92A7637C8E9}"/>
              </a:ext>
            </a:extLst>
          </p:cNvPr>
          <p:cNvSpPr txBox="1"/>
          <p:nvPr/>
        </p:nvSpPr>
        <p:spPr>
          <a:xfrm>
            <a:off x="9390389" y="87158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Segment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A1A017-8C2C-FD94-56BF-FA39E6F14285}"/>
              </a:ext>
            </a:extLst>
          </p:cNvPr>
          <p:cNvSpPr/>
          <p:nvPr/>
        </p:nvSpPr>
        <p:spPr>
          <a:xfrm>
            <a:off x="3474073" y="2265840"/>
            <a:ext cx="1375959" cy="37166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fpbook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45FB2C5-133D-5DEE-9626-B0E7D4ED5D6D}"/>
              </a:ext>
            </a:extLst>
          </p:cNvPr>
          <p:cNvCxnSpPr>
            <a:cxnSpLocks/>
            <a:stCxn id="48" idx="3"/>
            <a:endCxn id="33" idx="1"/>
          </p:cNvCxnSpPr>
          <p:nvPr/>
        </p:nvCxnSpPr>
        <p:spPr>
          <a:xfrm flipV="1">
            <a:off x="8274953" y="1652008"/>
            <a:ext cx="1158367" cy="2131425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3A447C7-1D50-6EFD-6268-C9DB6459F595}"/>
              </a:ext>
            </a:extLst>
          </p:cNvPr>
          <p:cNvCxnSpPr>
            <a:cxnSpLocks/>
            <a:stCxn id="54" idx="3"/>
            <a:endCxn id="33" idx="1"/>
          </p:cNvCxnSpPr>
          <p:nvPr/>
        </p:nvCxnSpPr>
        <p:spPr>
          <a:xfrm flipV="1">
            <a:off x="4850032" y="1652008"/>
            <a:ext cx="4583288" cy="79966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B7F1391-41AB-B2F1-7969-888F564C4397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8276930" y="4051880"/>
            <a:ext cx="1122355" cy="50295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127CDFF-97FF-8543-7F43-C644BD1694B6}"/>
              </a:ext>
            </a:extLst>
          </p:cNvPr>
          <p:cNvCxnSpPr>
            <a:cxnSpLocks/>
          </p:cNvCxnSpPr>
          <p:nvPr/>
        </p:nvCxnSpPr>
        <p:spPr>
          <a:xfrm flipH="1" flipV="1">
            <a:off x="4823213" y="3016676"/>
            <a:ext cx="2095646" cy="6511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E6C8BD3-8E5A-6005-6D3F-F190CA96F855}"/>
              </a:ext>
            </a:extLst>
          </p:cNvPr>
          <p:cNvGrpSpPr/>
          <p:nvPr/>
        </p:nvGrpSpPr>
        <p:grpSpPr>
          <a:xfrm>
            <a:off x="1783536" y="943653"/>
            <a:ext cx="1718819" cy="3602370"/>
            <a:chOff x="7810582" y="1580146"/>
            <a:chExt cx="1718819" cy="3602370"/>
          </a:xfrm>
        </p:grpSpPr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id="{9B92EA10-6A14-4309-AAD0-AD4C4EBE5E95}"/>
                </a:ext>
              </a:extLst>
            </p:cNvPr>
            <p:cNvSpPr/>
            <p:nvPr/>
          </p:nvSpPr>
          <p:spPr>
            <a:xfrm>
              <a:off x="9129901" y="1580146"/>
              <a:ext cx="399500" cy="360237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A3D1D8C-60EE-A257-5634-8FB760E32316}"/>
                </a:ext>
              </a:extLst>
            </p:cNvPr>
            <p:cNvSpPr txBox="1"/>
            <p:nvPr/>
          </p:nvSpPr>
          <p:spPr>
            <a:xfrm>
              <a:off x="7810582" y="2880614"/>
              <a:ext cx="122597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main()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6A101E0-3A86-E57C-79ED-A80B8E43E386}"/>
              </a:ext>
            </a:extLst>
          </p:cNvPr>
          <p:cNvGrpSpPr/>
          <p:nvPr/>
        </p:nvGrpSpPr>
        <p:grpSpPr>
          <a:xfrm>
            <a:off x="1687516" y="4546871"/>
            <a:ext cx="1782032" cy="1914943"/>
            <a:chOff x="8207404" y="2564273"/>
            <a:chExt cx="1782032" cy="1914943"/>
          </a:xfrm>
        </p:grpSpPr>
        <p:sp>
          <p:nvSpPr>
            <p:cNvPr id="70" name="Left Brace 69">
              <a:extLst>
                <a:ext uri="{FF2B5EF4-FFF2-40B4-BE49-F238E27FC236}">
                  <a16:creationId xmlns:a16="http://schemas.microsoft.com/office/drawing/2014/main" id="{B1057C84-1642-6F51-67C1-E51E93CFBC5F}"/>
                </a:ext>
              </a:extLst>
            </p:cNvPr>
            <p:cNvSpPr/>
            <p:nvPr/>
          </p:nvSpPr>
          <p:spPr>
            <a:xfrm>
              <a:off x="9466188" y="2564273"/>
              <a:ext cx="523248" cy="1914943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8E13551-247E-4A07-DD67-8BE95D63A797}"/>
                </a:ext>
              </a:extLst>
            </p:cNvPr>
            <p:cNvSpPr txBox="1"/>
            <p:nvPr/>
          </p:nvSpPr>
          <p:spPr>
            <a:xfrm>
              <a:off x="8207404" y="3086691"/>
              <a:ext cx="122597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err="1">
                  <a:solidFill>
                    <a:schemeClr val="tx2"/>
                  </a:solidFill>
                </a:rPr>
                <a:t>rdbuf</a:t>
              </a:r>
              <a:r>
                <a:rPr lang="en-US" b="1" dirty="0">
                  <a:solidFill>
                    <a:schemeClr val="tx2"/>
                  </a:solidFill>
                </a:rPr>
                <a:t>()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7B6E68A5-953E-71CB-3366-92391C7C1804}"/>
              </a:ext>
            </a:extLst>
          </p:cNvPr>
          <p:cNvSpPr/>
          <p:nvPr/>
        </p:nvSpPr>
        <p:spPr>
          <a:xfrm>
            <a:off x="3432912" y="6149728"/>
            <a:ext cx="1436755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04" name="U-Turn Arrow 103">
            <a:extLst>
              <a:ext uri="{FF2B5EF4-FFF2-40B4-BE49-F238E27FC236}">
                <a16:creationId xmlns:a16="http://schemas.microsoft.com/office/drawing/2014/main" id="{E40D0D40-17B4-E721-F277-E4DD83EE12DD}"/>
              </a:ext>
            </a:extLst>
          </p:cNvPr>
          <p:cNvSpPr/>
          <p:nvPr/>
        </p:nvSpPr>
        <p:spPr>
          <a:xfrm rot="16200000" flipV="1">
            <a:off x="4706476" y="3760429"/>
            <a:ext cx="844154" cy="592392"/>
          </a:xfrm>
          <a:prstGeom prst="uturnArrow">
            <a:avLst>
              <a:gd name="adj1" fmla="val 15789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BF0B68-EE1D-6AAB-1ECC-0CD6DB2B3782}"/>
              </a:ext>
            </a:extLst>
          </p:cNvPr>
          <p:cNvSpPr/>
          <p:nvPr/>
        </p:nvSpPr>
        <p:spPr>
          <a:xfrm>
            <a:off x="3490611" y="3152982"/>
            <a:ext cx="1375959" cy="246019"/>
          </a:xfrm>
          <a:prstGeom prst="rect">
            <a:avLst/>
          </a:prstGeom>
          <a:solidFill>
            <a:srgbClr val="7030A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CC7246-B270-FBD9-C046-729DDEC70C92}"/>
              </a:ext>
            </a:extLst>
          </p:cNvPr>
          <p:cNvSpPr/>
          <p:nvPr/>
        </p:nvSpPr>
        <p:spPr>
          <a:xfrm>
            <a:off x="3488468" y="3935448"/>
            <a:ext cx="1375959" cy="30491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argv0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64EE8A-EA1A-BD43-13A3-12A9C6C43B0B}"/>
              </a:ext>
            </a:extLst>
          </p:cNvPr>
          <p:cNvCxnSpPr>
            <a:cxnSpLocks/>
            <a:stCxn id="14" idx="3"/>
            <a:endCxn id="80" idx="1"/>
          </p:cNvCxnSpPr>
          <p:nvPr/>
        </p:nvCxnSpPr>
        <p:spPr>
          <a:xfrm>
            <a:off x="4864427" y="4087907"/>
            <a:ext cx="5222915" cy="1879866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B3B2928-8584-9974-F5CA-CDF458EEFBF6}"/>
              </a:ext>
            </a:extLst>
          </p:cNvPr>
          <p:cNvSpPr/>
          <p:nvPr/>
        </p:nvSpPr>
        <p:spPr>
          <a:xfrm>
            <a:off x="9390388" y="2736704"/>
            <a:ext cx="1748231" cy="65508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struct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C99ACB-264D-26C5-76C7-1E57B47399C0}"/>
              </a:ext>
            </a:extLst>
          </p:cNvPr>
          <p:cNvSpPr/>
          <p:nvPr/>
        </p:nvSpPr>
        <p:spPr>
          <a:xfrm>
            <a:off x="9399285" y="2038859"/>
            <a:ext cx="1748231" cy="65508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stderr struct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45EAF64-7E4D-B1F7-9BAD-30D75C1AF9D7}"/>
              </a:ext>
            </a:extLst>
          </p:cNvPr>
          <p:cNvSpPr/>
          <p:nvPr/>
        </p:nvSpPr>
        <p:spPr>
          <a:xfrm>
            <a:off x="8714631" y="4936716"/>
            <a:ext cx="1101694" cy="492894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DDA7CA1-6925-C36C-E82B-228772BE6C51}"/>
              </a:ext>
            </a:extLst>
          </p:cNvPr>
          <p:cNvSpPr/>
          <p:nvPr/>
        </p:nvSpPr>
        <p:spPr>
          <a:xfrm>
            <a:off x="10087342" y="576707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E826C3D-6854-B7B7-2891-1BCFEE778EE9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9816325" y="5320628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C0EFE54F-EF05-97A6-D6A2-AE49F1C11A87}"/>
              </a:ext>
            </a:extLst>
          </p:cNvPr>
          <p:cNvSpPr/>
          <p:nvPr/>
        </p:nvSpPr>
        <p:spPr>
          <a:xfrm>
            <a:off x="10087342" y="4354841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055A6A7-A6AC-98C0-B39B-8A7CC652AD43}"/>
              </a:ext>
            </a:extLst>
          </p:cNvPr>
          <p:cNvSpPr/>
          <p:nvPr/>
        </p:nvSpPr>
        <p:spPr>
          <a:xfrm>
            <a:off x="10099304" y="4803171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6B4EDF9-164D-E259-A423-A5BA75A07E4A}"/>
              </a:ext>
            </a:extLst>
          </p:cNvPr>
          <p:cNvSpPr/>
          <p:nvPr/>
        </p:nvSpPr>
        <p:spPr>
          <a:xfrm>
            <a:off x="10087342" y="525739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39FEA3A-0519-D3B0-F90F-18DD6CF97889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9810344" y="5183163"/>
            <a:ext cx="276998" cy="27493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BF6D813-6723-BF15-0FCA-0B1016657DA8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9804363" y="5003865"/>
            <a:ext cx="294941" cy="3517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E7B25DC-506A-9209-8E58-F435C01248DE}"/>
              </a:ext>
            </a:extLst>
          </p:cNvPr>
          <p:cNvCxnSpPr>
            <a:cxnSpLocks/>
          </p:cNvCxnSpPr>
          <p:nvPr/>
        </p:nvCxnSpPr>
        <p:spPr>
          <a:xfrm flipV="1">
            <a:off x="9804363" y="4640550"/>
            <a:ext cx="282979" cy="287773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5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50620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70330</TotalTime>
  <Words>4710</Words>
  <Application>Microsoft Macintosh PowerPoint</Application>
  <PresentationFormat>Widescreen</PresentationFormat>
  <Paragraphs>1000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Regular</vt:lpstr>
      <vt:lpstr>Consolas</vt:lpstr>
      <vt:lpstr>Courier New</vt:lpstr>
      <vt:lpstr>Menlo</vt:lpstr>
      <vt:lpstr>Theme1</vt:lpstr>
      <vt:lpstr>PowerPoint Presentation</vt:lpstr>
      <vt:lpstr>Passing More Than Four Arguments – At the point of Call</vt:lpstr>
      <vt:lpstr>Called Function: Retrieving Args From the Stack</vt:lpstr>
      <vt:lpstr>C Stream Functions Array/block read/write</vt:lpstr>
      <vt:lpstr>Passing Pointers to Stack Variables</vt:lpstr>
      <vt:lpstr>Reading and Writing bytes using C library routines  fread() and fwrite()</vt:lpstr>
      <vt:lpstr>Crdbuf.c</vt:lpstr>
      <vt:lpstr>rdbuf() stack frame</vt:lpstr>
      <vt:lpstr>PowerPoint Presentation</vt:lpstr>
      <vt:lpstr>PowerPoint Presentation</vt:lpstr>
      <vt:lpstr>Cmain.c extract….</vt:lpstr>
      <vt:lpstr>Stack Frame Design – Local Variables</vt:lpstr>
      <vt:lpstr>Step 1: Stack Frame Design – Local Variables</vt:lpstr>
      <vt:lpstr>Accessing Stack Variables The Hard Way…..</vt:lpstr>
      <vt:lpstr>Step 2 Generate Distance offsets from [fp]</vt:lpstr>
      <vt:lpstr>Step 3 Allocate Space in the Prologue</vt:lpstr>
      <vt:lpstr>Accessing Stack variables</vt:lpstr>
      <vt:lpstr>Calling Function: Allocating Stack Parameter Space</vt:lpstr>
      <vt:lpstr>Step 3 Allocate Space in the Prologue + arg5</vt:lpstr>
      <vt:lpstr>PowerPoint Presentation</vt:lpstr>
      <vt:lpstr>PowerPoint Presentation</vt:lpstr>
      <vt:lpstr>main.c</vt:lpstr>
      <vt:lpstr>main() stack frame</vt:lpstr>
      <vt:lpstr>Accessing argv from Assembly</vt:lpstr>
      <vt:lpstr>main.c</vt:lpstr>
      <vt:lpstr>setup() stack frame</vt:lpstr>
      <vt:lpstr>PowerPoint Presentation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2985</cp:revision>
  <cp:lastPrinted>2022-11-10T18:36:43Z</cp:lastPrinted>
  <dcterms:created xsi:type="dcterms:W3CDTF">2018-10-05T16:35:28Z</dcterms:created>
  <dcterms:modified xsi:type="dcterms:W3CDTF">2022-11-28T21:21:19Z</dcterms:modified>
  <cp:category/>
</cp:coreProperties>
</file>