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34"/>
  </p:notesMasterIdLst>
  <p:handoutMasterIdLst>
    <p:handoutMasterId r:id="rId35"/>
  </p:handoutMasterIdLst>
  <p:sldIdLst>
    <p:sldId id="3013" r:id="rId2"/>
    <p:sldId id="565" r:id="rId3"/>
    <p:sldId id="574" r:id="rId4"/>
    <p:sldId id="575" r:id="rId5"/>
    <p:sldId id="576" r:id="rId6"/>
    <p:sldId id="577" r:id="rId7"/>
    <p:sldId id="578" r:id="rId8"/>
    <p:sldId id="579" r:id="rId9"/>
    <p:sldId id="3024" r:id="rId10"/>
    <p:sldId id="2966" r:id="rId11"/>
    <p:sldId id="2529" r:id="rId12"/>
    <p:sldId id="2972" r:id="rId13"/>
    <p:sldId id="2630" r:id="rId14"/>
    <p:sldId id="2979" r:id="rId15"/>
    <p:sldId id="2965" r:id="rId16"/>
    <p:sldId id="2969" r:id="rId17"/>
    <p:sldId id="2970" r:id="rId18"/>
    <p:sldId id="2158" r:id="rId19"/>
    <p:sldId id="2980" r:id="rId20"/>
    <p:sldId id="2498" r:id="rId21"/>
    <p:sldId id="2784" r:id="rId22"/>
    <p:sldId id="3040" r:id="rId23"/>
    <p:sldId id="3041" r:id="rId24"/>
    <p:sldId id="3042" r:id="rId25"/>
    <p:sldId id="3043" r:id="rId26"/>
    <p:sldId id="2973" r:id="rId27"/>
    <p:sldId id="2502" r:id="rId28"/>
    <p:sldId id="3046" r:id="rId29"/>
    <p:sldId id="3047" r:id="rId30"/>
    <p:sldId id="3048" r:id="rId31"/>
    <p:sldId id="3049" r:id="rId32"/>
    <p:sldId id="30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2"/>
    <p:restoredTop sz="96242"/>
  </p:normalViewPr>
  <p:slideViewPr>
    <p:cSldViewPr snapToGrid="0" snapToObjects="1">
      <p:cViewPr varScale="1">
        <p:scale>
          <a:sx n="226" d="100"/>
          <a:sy n="226" d="100"/>
        </p:scale>
        <p:origin x="200" y="1392"/>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16</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18</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19</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20</a:t>
            </a:fld>
            <a:endParaRPr lang="en-US"/>
          </a:p>
        </p:txBody>
      </p:sp>
    </p:spTree>
    <p:extLst>
      <p:ext uri="{BB962C8B-B14F-4D97-AF65-F5344CB8AC3E}">
        <p14:creationId xmlns:p14="http://schemas.microsoft.com/office/powerpoint/2010/main" val="4215621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2" descr="Recalibrating global data center energy-use estimates | Science">
            <a:extLst>
              <a:ext uri="{FF2B5EF4-FFF2-40B4-BE49-F238E27FC236}">
                <a16:creationId xmlns:a16="http://schemas.microsoft.com/office/drawing/2014/main" id="{5DA5E66C-D8AA-714D-5279-EF3A3BEC54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1.04</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19 – November 22,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4</a:t>
            </a: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522243" y="372434"/>
            <a:ext cx="7919896"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.text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global</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make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global for linking</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type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%function </a:t>
            </a:r>
            <a:r>
              <a:rPr lang="en-US" sz="1600" dirty="0">
                <a:solidFill>
                  <a:srgbClr val="0070C0"/>
                </a:solidFill>
                <a:latin typeface="Consolas" panose="020B0609020204030204" pitchFamily="49" charset="0"/>
                <a:cs typeface="Consolas" panose="020B0609020204030204" pitchFamily="49" charset="0"/>
              </a:rPr>
              <a:t>// define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to be a function</a:t>
            </a:r>
          </a:p>
          <a:p>
            <a:r>
              <a:rPr lang="en-US" sz="1600" dirty="0">
                <a:solidFill>
                  <a:srgbClr val="0070C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equ</a:t>
            </a:r>
            <a:r>
              <a:rPr lang="en-US" sz="1600" dirty="0">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FP_OFF</a:t>
            </a:r>
            <a:r>
              <a:rPr lang="en-US" sz="1600" dirty="0">
                <a:latin typeface="Consolas" panose="020B0609020204030204" pitchFamily="49" charset="0"/>
                <a:cs typeface="Consolas" panose="020B0609020204030204" pitchFamily="49" charset="0"/>
              </a:rPr>
              <a:t>,  4        //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offset in main stack frame</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myfunc</a:t>
            </a:r>
            <a:r>
              <a:rPr lang="en-US" sz="1600" dirty="0">
                <a:latin typeface="Consolas" panose="020B0609020204030204" pitchFamily="49" charset="0"/>
                <a:cs typeface="Consolas" panose="020B0609020204030204" pitchFamily="49" charset="0"/>
              </a:rPr>
              <a:t>:</a:t>
            </a:r>
          </a:p>
          <a:p>
            <a:r>
              <a:rPr lang="en-US" sz="1600" dirty="0">
                <a:solidFill>
                  <a:srgbClr val="00B050"/>
                </a:solidFill>
                <a:latin typeface="Consolas" panose="020B0609020204030204" pitchFamily="49" charset="0"/>
                <a:cs typeface="Consolas" panose="020B0609020204030204" pitchFamily="49" charset="0"/>
              </a:rPr>
              <a:t>	  // function prologue, stack frame setup</a:t>
            </a:r>
          </a:p>
          <a:p>
            <a:pPr lvl="2"/>
            <a:r>
              <a:rPr lang="en-US" sz="1600" dirty="0">
                <a:solidFill>
                  <a:srgbClr val="00B050"/>
                </a:solidFill>
                <a:latin typeface="Consolas" panose="020B0609020204030204" pitchFamily="49" charset="0"/>
                <a:cs typeface="Consolas" panose="020B0609020204030204" pitchFamily="49" charset="0"/>
              </a:rPr>
              <a:t>  // your code</a:t>
            </a:r>
          </a:p>
          <a:p>
            <a:r>
              <a:rPr lang="en-US" sz="1600" dirty="0">
                <a:solidFill>
                  <a:srgbClr val="00B050"/>
                </a:solidFill>
                <a:latin typeface="Consolas" panose="020B0609020204030204" pitchFamily="49" charset="0"/>
                <a:cs typeface="Consolas" panose="020B0609020204030204" pitchFamily="49" charset="0"/>
              </a:rPr>
              <a:t>	  // function epilogue, stack frame teardown</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size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in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339228" y="55867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594424" y="2414000"/>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extLst>
              <p:ext uri="{D42A27DB-BD31-4B8C-83A1-F6EECF244321}">
                <p14:modId xmlns:p14="http://schemas.microsoft.com/office/powerpoint/2010/main" val="803913477"/>
              </p:ext>
            </p:extLst>
          </p:nvPr>
        </p:nvGraphicFramePr>
        <p:xfrm>
          <a:off x="533400" y="699096"/>
          <a:ext cx="10545843" cy="152860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r12, 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Done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lang="en-US" sz="1600" kern="1200" dirty="0">
                        <a:solidFill>
                          <a:srgbClr val="000000"/>
                        </a:solidFill>
                        <a:effectLst/>
                        <a:latin typeface="+mn-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323203"/>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extLst>
              <p:ext uri="{D42A27DB-BD31-4B8C-83A1-F6EECF244321}">
                <p14:modId xmlns:p14="http://schemas.microsoft.com/office/powerpoint/2010/main" val="2582989069"/>
              </p:ext>
            </p:extLst>
          </p:nvPr>
        </p:nvGraphicFramePr>
        <p:xfrm>
          <a:off x="828505" y="731169"/>
          <a:ext cx="10545843" cy="152860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r12, 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Done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lang="en-US" sz="1600" kern="1200" dirty="0">
                        <a:solidFill>
                          <a:srgbClr val="000000"/>
                        </a:solidFill>
                        <a:effectLst/>
                        <a:latin typeface="+mn-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940507"/>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by copying to/from Stack </a:t>
            </a:r>
            <a:br>
              <a:rPr lang="en-US" sz="2800" dirty="0"/>
            </a:br>
            <a:r>
              <a:rPr lang="en-US" sz="2800" dirty="0"/>
              <a:t>Moves </a:t>
            </a:r>
            <a:r>
              <a:rPr lang="en-US" sz="2800" dirty="0" err="1"/>
              <a:t>sp</a:t>
            </a:r>
            <a:r>
              <a:rPr lang="en-US" sz="2800" dirty="0"/>
              <a:t> to allocate (Push) or deallocate (pop) stack space</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882732" y="4628288"/>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45263" y="5396588"/>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917544" y="4764626"/>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01763" y="4665334"/>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extLst>
              <p:ext uri="{D42A27DB-BD31-4B8C-83A1-F6EECF244321}">
                <p14:modId xmlns:p14="http://schemas.microsoft.com/office/powerpoint/2010/main" val="3688789218"/>
              </p:ext>
            </p:extLst>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Operations</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781643" y="5375504"/>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693104" y="5327277"/>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698744" y="5311593"/>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549131" y="4256759"/>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290821" y="4224708"/>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extLst>
              <p:ext uri="{D42A27DB-BD31-4B8C-83A1-F6EECF244321}">
                <p14:modId xmlns:p14="http://schemas.microsoft.com/office/powerpoint/2010/main" val="191038674"/>
              </p:ext>
            </p:extLst>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3764045"/>
            <a:ext cx="10736969" cy="2910355"/>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solidFill>
                  <a:schemeClr val="accent1"/>
                </a:solidFill>
                <a:latin typeface="Consolas" panose="020B0609020204030204" pitchFamily="49" charset="0"/>
                <a:cs typeface="Consolas" panose="020B0609020204030204" pitchFamily="49" charset="0"/>
              </a:rPr>
              <a:t>Do not push/pop r12, r13, or r15 </a:t>
            </a:r>
          </a:p>
          <a:p>
            <a:pPr lvl="1"/>
            <a:r>
              <a:rPr lang="en-US" sz="2000" dirty="0">
                <a:solidFill>
                  <a:schemeClr val="accent1"/>
                </a:solidFill>
                <a:latin typeface="Consolas" panose="020B0609020204030204" pitchFamily="49" charset="0"/>
                <a:cs typeface="Consolas" panose="020B0609020204030204" pitchFamily="49" charset="0"/>
              </a:rPr>
              <a:t>the last two registers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 </a:t>
            </a:r>
            <a:r>
              <a:rPr lang="en-US" sz="2000" dirty="0" err="1">
                <a:solidFill>
                  <a:schemeClr val="accent1"/>
                </a:solidFill>
                <a:latin typeface="Consolas" panose="020B0609020204030204" pitchFamily="49" charset="0"/>
                <a:cs typeface="Consolas" panose="020B0609020204030204" pitchFamily="49" charset="0"/>
              </a:rPr>
              <a:t>lr</a:t>
            </a:r>
            <a:endParaRPr lang="en-US" sz="2000" dirty="0">
              <a:solidFill>
                <a:schemeClr val="accent1"/>
              </a:solidFill>
              <a:latin typeface="Consolas" panose="020B0609020204030204" pitchFamily="49" charset="0"/>
              <a:cs typeface="Consolas" panose="020B0609020204030204" pitchFamily="49" charset="0"/>
            </a:endParaRP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37206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019590" y="392379"/>
            <a:ext cx="7099819" cy="2271637"/>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chemeClr val="accent1"/>
                </a:solidFill>
                <a:latin typeface="Courier New" panose="02070309020205020404" pitchFamily="49" charset="0"/>
                <a:cs typeface="Courier New" panose="02070309020205020404" pitchFamily="49" charset="0"/>
              </a:rPr>
              <a:t>push {</a:t>
            </a:r>
            <a:r>
              <a:rPr lang="en-US" sz="1800" dirty="0" err="1">
                <a:solidFill>
                  <a:schemeClr val="accent1"/>
                </a:solidFill>
                <a:latin typeface="Courier New" panose="02070309020205020404" pitchFamily="49" charset="0"/>
                <a:cs typeface="Courier New" panose="02070309020205020404" pitchFamily="49" charset="0"/>
              </a:rPr>
              <a:t>fp</a:t>
            </a:r>
            <a:r>
              <a:rPr lang="en-US" sz="1800" dirty="0">
                <a:solidFill>
                  <a:schemeClr val="accent1"/>
                </a:solidFill>
                <a:latin typeface="Courier New" panose="02070309020205020404" pitchFamily="49" charset="0"/>
                <a:cs typeface="Courier New" panose="02070309020205020404" pitchFamily="49" charset="0"/>
              </a:rPr>
              <a:t>, </a:t>
            </a:r>
            <a:r>
              <a:rPr lang="en-US" sz="1800" dirty="0" err="1">
                <a:solidFill>
                  <a:schemeClr val="accent1"/>
                </a:solidFill>
                <a:latin typeface="Courier New" panose="02070309020205020404" pitchFamily="49" charset="0"/>
                <a:cs typeface="Courier New" panose="02070309020205020404" pitchFamily="49" charset="0"/>
              </a:rPr>
              <a:t>lr</a:t>
            </a:r>
            <a:r>
              <a:rPr lang="en-US" sz="1800" dirty="0">
                <a:solidFill>
                  <a:schemeClr val="accent1"/>
                </a:solidFill>
                <a:latin typeface="Courier New" panose="02070309020205020404" pitchFamily="49" charset="0"/>
                <a:cs typeface="Courier New" panose="02070309020205020404" pitchFamily="49" charset="0"/>
              </a:rPr>
              <a:t>}</a:t>
            </a: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4797140" y="2753036"/>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4412467" y="2982214"/>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026118" y="5425120"/>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228179" y="3148254"/>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6836276" y="3261965"/>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163455" y="278001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333502" y="3856501"/>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6838021" y="4791422"/>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6829602" y="3915938"/>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848293" y="673662"/>
            <a:ext cx="3297809" cy="1877261"/>
            <a:chOff x="5351092" y="1095336"/>
            <a:chExt cx="3297809" cy="187726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351092" y="1095336"/>
              <a:ext cx="3297809" cy="1877261"/>
              <a:chOff x="5351092" y="1095336"/>
              <a:chExt cx="3297809" cy="187726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351092" y="204926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2433555" y="5874873"/>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4961232" y="5873445"/>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3" name="Content Placeholder 2">
            <a:extLst>
              <a:ext uri="{FF2B5EF4-FFF2-40B4-BE49-F238E27FC236}">
                <a16:creationId xmlns:a16="http://schemas.microsoft.com/office/drawing/2014/main" id="{849E4C82-8B9B-BCBB-7082-10B40514C9AB}"/>
              </a:ext>
            </a:extLst>
          </p:cNvPr>
          <p:cNvSpPr>
            <a:spLocks noGrp="1"/>
          </p:cNvSpPr>
          <p:nvPr>
            <p:ph sz="quarter" idx="16"/>
          </p:nvPr>
        </p:nvSpPr>
        <p:spPr>
          <a:xfrm>
            <a:off x="8283320" y="2912586"/>
            <a:ext cx="3756094" cy="3250737"/>
          </a:xfrm>
          <a:solidFill>
            <a:schemeClr val="accent4">
              <a:lumMod val="20000"/>
              <a:lumOff val="80000"/>
            </a:schemeClr>
          </a:solidFill>
          <a:ln>
            <a:solidFill>
              <a:srgbClr val="0070C0"/>
            </a:solidFill>
          </a:ln>
        </p:spPr>
        <p:txBody>
          <a:bodyPr/>
          <a:lstStyle/>
          <a:p>
            <a:r>
              <a:rPr lang="en-US" sz="1600" dirty="0">
                <a:solidFill>
                  <a:srgbClr val="C00000"/>
                </a:solidFill>
              </a:rPr>
              <a:t>Function entry </a:t>
            </a:r>
            <a:r>
              <a:rPr lang="en-US" sz="1600" dirty="0"/>
              <a:t>(</a:t>
            </a:r>
            <a:r>
              <a:rPr lang="en-US" sz="1600" dirty="0">
                <a:solidFill>
                  <a:srgbClr val="FF0000"/>
                </a:solidFill>
              </a:rPr>
              <a:t>Function </a:t>
            </a:r>
            <a:r>
              <a:rPr lang="en-US" sz="1600" b="1" dirty="0">
                <a:solidFill>
                  <a:srgbClr val="FF0000"/>
                </a:solidFill>
              </a:rPr>
              <a:t>Prologue</a:t>
            </a:r>
            <a:r>
              <a:rPr lang="en-US" sz="1600" dirty="0"/>
              <a:t>): </a:t>
            </a:r>
          </a:p>
          <a:p>
            <a:pPr marL="800100" lvl="1" indent="-457200">
              <a:buFont typeface="+mj-lt"/>
              <a:buAutoNum type="arabicPeriod"/>
            </a:pPr>
            <a:r>
              <a:rPr lang="en-US" sz="1600" dirty="0"/>
              <a:t>create frame (</a:t>
            </a:r>
            <a:r>
              <a:rPr lang="en-US" sz="1600" dirty="0">
                <a:solidFill>
                  <a:srgbClr val="0070C0"/>
                </a:solidFill>
              </a:rPr>
              <a:t>subtract</a:t>
            </a:r>
            <a:endParaRPr lang="en-US" sz="1600" dirty="0"/>
          </a:p>
          <a:p>
            <a:pPr marL="800100" lvl="1" indent="-457200">
              <a:buFont typeface="+mj-lt"/>
              <a:buAutoNum type="arabicPeriod"/>
            </a:pPr>
            <a:r>
              <a:rPr lang="en-US" sz="1600" dirty="0"/>
              <a:t>save preserved registers</a:t>
            </a:r>
          </a:p>
          <a:p>
            <a:pPr marL="800100" lvl="1" indent="-457200">
              <a:buFont typeface="+mj-lt"/>
              <a:buAutoNum type="arabicPeriod"/>
            </a:pPr>
            <a:r>
              <a:rPr lang="en-US" sz="1600" dirty="0"/>
              <a:t>allocate space for locals</a:t>
            </a:r>
          </a:p>
          <a:p>
            <a:pPr marL="342900" lvl="1" indent="0">
              <a:buNone/>
            </a:pPr>
            <a:r>
              <a:rPr lang="en-US" sz="1600" dirty="0">
                <a:solidFill>
                  <a:srgbClr val="0070C0"/>
                </a:solidFill>
              </a:rPr>
              <a:t>	(subtracts from </a:t>
            </a:r>
            <a:r>
              <a:rPr lang="en-US" sz="1600" dirty="0" err="1">
                <a:solidFill>
                  <a:srgbClr val="0070C0"/>
                </a:solidFill>
              </a:rPr>
              <a:t>sp</a:t>
            </a:r>
            <a:r>
              <a:rPr lang="en-US" sz="1600" dirty="0"/>
              <a:t>)</a:t>
            </a:r>
          </a:p>
          <a:p>
            <a:r>
              <a:rPr lang="en-US" sz="1600" dirty="0">
                <a:solidFill>
                  <a:srgbClr val="2C895B"/>
                </a:solidFill>
              </a:rPr>
              <a:t>Function return </a:t>
            </a:r>
            <a:r>
              <a:rPr lang="en-US" sz="1600" dirty="0"/>
              <a:t>(</a:t>
            </a:r>
            <a:r>
              <a:rPr lang="en-US" sz="1600" dirty="0">
                <a:solidFill>
                  <a:srgbClr val="2C895B"/>
                </a:solidFill>
              </a:rPr>
              <a:t>Function </a:t>
            </a:r>
            <a:r>
              <a:rPr lang="en-US" sz="1600" b="1" dirty="0">
                <a:solidFill>
                  <a:srgbClr val="2C895B"/>
                </a:solidFill>
              </a:rPr>
              <a:t>Epilogue</a:t>
            </a:r>
            <a:r>
              <a:rPr lang="en-US" sz="1600" dirty="0"/>
              <a:t>): </a:t>
            </a:r>
          </a:p>
          <a:p>
            <a:pPr marL="800100" lvl="1" indent="-457200">
              <a:buFont typeface="+mj-lt"/>
              <a:buAutoNum type="arabicPeriod"/>
            </a:pPr>
            <a:r>
              <a:rPr lang="en-US" sz="1600" dirty="0"/>
              <a:t>deallocate space for locals (</a:t>
            </a:r>
            <a:r>
              <a:rPr lang="en-US" sz="1600" dirty="0">
                <a:solidFill>
                  <a:srgbClr val="0070C0"/>
                </a:solidFill>
              </a:rPr>
              <a:t>adds to </a:t>
            </a:r>
            <a:r>
              <a:rPr lang="en-US" sz="1600" dirty="0" err="1">
                <a:solidFill>
                  <a:srgbClr val="0070C0"/>
                </a:solidFill>
              </a:rPr>
              <a:t>sp</a:t>
            </a:r>
            <a:r>
              <a:rPr lang="en-US" sz="1600" dirty="0"/>
              <a:t>) </a:t>
            </a:r>
          </a:p>
          <a:p>
            <a:pPr marL="800100" lvl="1" indent="-457200">
              <a:buFont typeface="+mj-lt"/>
              <a:buAutoNum type="arabicPeriod"/>
            </a:pPr>
            <a:r>
              <a:rPr lang="en-US" sz="1600" dirty="0"/>
              <a:t>restores preserved registers</a:t>
            </a:r>
          </a:p>
          <a:p>
            <a:pPr marL="800100" lvl="1" indent="-457200">
              <a:buFont typeface="+mj-lt"/>
              <a:buAutoNum type="arabicPeriod"/>
            </a:pPr>
            <a:r>
              <a:rPr lang="en-US" sz="1600" dirty="0"/>
              <a:t>removes the frame</a:t>
            </a:r>
          </a:p>
        </p:txBody>
      </p:sp>
      <p:grpSp>
        <p:nvGrpSpPr>
          <p:cNvPr id="7" name="Group 6">
            <a:extLst>
              <a:ext uri="{FF2B5EF4-FFF2-40B4-BE49-F238E27FC236}">
                <a16:creationId xmlns:a16="http://schemas.microsoft.com/office/drawing/2014/main" id="{BCEEA7FD-0AE7-23F4-01BD-667EB81627BA}"/>
              </a:ext>
            </a:extLst>
          </p:cNvPr>
          <p:cNvGrpSpPr/>
          <p:nvPr/>
        </p:nvGrpSpPr>
        <p:grpSpPr>
          <a:xfrm>
            <a:off x="5453643" y="4502573"/>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6854224" y="5342299"/>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24318" y="523432"/>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46089" y="709964"/>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P spid="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46711" y="4371688"/>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7449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943573" y="4789585"/>
            <a:ext cx="334571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so the pop works (this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58321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6429358"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a:t>Calculate how much additional space is needed by local variables</a:t>
            </a:r>
          </a:p>
          <a:p>
            <a:pPr marL="342900" indent="-342900">
              <a:lnSpc>
                <a:spcPct val="100000"/>
              </a:lnSpc>
              <a:buFont typeface="+mj-lt"/>
              <a:buAutoNum type="arabicPeriod"/>
            </a:pPr>
            <a:r>
              <a:rPr lang="en-US" sz="2000" b="1">
                <a:solidFill>
                  <a:srgbClr val="0070C0"/>
                </a:solidFill>
              </a:rPr>
              <a:t>After the register save push, </a:t>
            </a:r>
            <a:r>
              <a:rPr lang="en-US" sz="2000" b="1">
                <a:solidFill>
                  <a:srgbClr val="FF0000"/>
                </a:solidFill>
              </a:rPr>
              <a:t>Subtract from the sp </a:t>
            </a:r>
            <a:r>
              <a:rPr lang="en-US" sz="2000">
                <a:solidFill>
                  <a:srgbClr val="0070C0"/>
                </a:solidFill>
              </a:rPr>
              <a:t>the </a:t>
            </a:r>
            <a:r>
              <a:rPr lang="en-US" sz="2000">
                <a:solidFill>
                  <a:srgbClr val="00B050"/>
                </a:solidFill>
              </a:rPr>
              <a:t>size of the variable in bytes </a:t>
            </a:r>
            <a:r>
              <a:rPr lang="en-US" sz="2000"/>
              <a:t>(+ padding - later slides)</a:t>
            </a:r>
            <a:endParaRPr lang="en-US" sz="2000" dirty="0"/>
          </a:p>
        </p:txBody>
      </p:sp>
    </p:spTree>
    <p:extLst>
      <p:ext uri="{BB962C8B-B14F-4D97-AF65-F5344CB8AC3E}">
        <p14:creationId xmlns:p14="http://schemas.microsoft.com/office/powerpoint/2010/main" val="7746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1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7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9501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37696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322433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69795</TotalTime>
  <Words>4936</Words>
  <Application>Microsoft Macintosh PowerPoint</Application>
  <PresentationFormat>Widescreen</PresentationFormat>
  <Paragraphs>1145</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Regular</vt:lpstr>
      <vt:lpstr>Calibri</vt:lpstr>
      <vt:lpstr>Consolas</vt:lpstr>
      <vt:lpstr>Courier New</vt:lpstr>
      <vt:lpstr>Menlo</vt:lpstr>
      <vt:lpstr>Source Sans Pro</vt:lpstr>
      <vt:lpstr>Theme1</vt:lpstr>
      <vt:lpstr>PowerPoint Presentation</vt:lpstr>
      <vt:lpstr>The Stack</vt:lpstr>
      <vt:lpstr>The Stack</vt:lpstr>
      <vt:lpstr>The Stack</vt:lpstr>
      <vt:lpstr>The Stack</vt:lpstr>
      <vt:lpstr>The Stack</vt:lpstr>
      <vt:lpstr>The Stack</vt:lpstr>
      <vt:lpstr>The Stack</vt:lpstr>
      <vt:lpstr>Ghost of Stack Frames Past…..</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by copying to/from Stack  Moves sp to allocate (Push) or deallocate (pop) stack space</vt:lpstr>
      <vt:lpstr>Preserving and Restoring Registers on the Stack Function entry and Function exit</vt:lpstr>
      <vt:lpstr>Preserving and Restoring Registers on the Stack Function entry and Function exit</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Allocating the Stack Frame</vt:lpstr>
      <vt:lpstr>Function Epilogue: Deallocating the Stack Frame</vt:lpstr>
      <vt:lpstr>Local Variables on the Stack</vt:lpstr>
      <vt:lpstr>Function prologue with local variables</vt:lpstr>
      <vt:lpstr>Function epilogue with local variables</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2977</cp:revision>
  <cp:lastPrinted>2022-11-10T18:36:43Z</cp:lastPrinted>
  <dcterms:created xsi:type="dcterms:W3CDTF">2018-10-05T16:35:28Z</dcterms:created>
  <dcterms:modified xsi:type="dcterms:W3CDTF">2022-11-28T00:16:43Z</dcterms:modified>
  <cp:category/>
</cp:coreProperties>
</file>