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47"/>
  </p:notesMasterIdLst>
  <p:handoutMasterIdLst>
    <p:handoutMasterId r:id="rId48"/>
  </p:handoutMasterIdLst>
  <p:sldIdLst>
    <p:sldId id="3013" r:id="rId2"/>
    <p:sldId id="2501" r:id="rId3"/>
    <p:sldId id="2981" r:id="rId4"/>
    <p:sldId id="3038" r:id="rId5"/>
    <p:sldId id="3043" r:id="rId6"/>
    <p:sldId id="2502" r:id="rId7"/>
    <p:sldId id="2500" r:id="rId8"/>
    <p:sldId id="3039" r:id="rId9"/>
    <p:sldId id="3036" r:id="rId10"/>
    <p:sldId id="2985" r:id="rId11"/>
    <p:sldId id="3025" r:id="rId12"/>
    <p:sldId id="2863" r:id="rId13"/>
    <p:sldId id="3027" r:id="rId14"/>
    <p:sldId id="2824" r:id="rId15"/>
    <p:sldId id="2990" r:id="rId16"/>
    <p:sldId id="2991" r:id="rId17"/>
    <p:sldId id="3034" r:id="rId18"/>
    <p:sldId id="2992" r:id="rId19"/>
    <p:sldId id="3032" r:id="rId20"/>
    <p:sldId id="3030" r:id="rId21"/>
    <p:sldId id="3041" r:id="rId22"/>
    <p:sldId id="3031" r:id="rId23"/>
    <p:sldId id="2841" r:id="rId24"/>
    <p:sldId id="2842" r:id="rId25"/>
    <p:sldId id="2125" r:id="rId26"/>
    <p:sldId id="2547" r:id="rId27"/>
    <p:sldId id="3033" r:id="rId28"/>
    <p:sldId id="2559" r:id="rId29"/>
    <p:sldId id="2840" r:id="rId30"/>
    <p:sldId id="2640" r:id="rId31"/>
    <p:sldId id="3000" r:id="rId32"/>
    <p:sldId id="2993" r:id="rId33"/>
    <p:sldId id="3001" r:id="rId34"/>
    <p:sldId id="3040" r:id="rId35"/>
    <p:sldId id="2877" r:id="rId36"/>
    <p:sldId id="2150" r:id="rId37"/>
    <p:sldId id="2996" r:id="rId38"/>
    <p:sldId id="2701" r:id="rId39"/>
    <p:sldId id="2798" r:id="rId40"/>
    <p:sldId id="2471" r:id="rId41"/>
    <p:sldId id="2659" r:id="rId42"/>
    <p:sldId id="3042" r:id="rId43"/>
    <p:sldId id="2834" r:id="rId44"/>
    <p:sldId id="2611" r:id="rId45"/>
    <p:sldId id="300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17"/>
    <p:restoredTop sz="96201"/>
  </p:normalViewPr>
  <p:slideViewPr>
    <p:cSldViewPr snapToGrid="0" snapToObjects="1">
      <p:cViewPr varScale="1">
        <p:scale>
          <a:sx n="177" d="100"/>
          <a:sy n="177" d="100"/>
        </p:scale>
        <p:origin x="216" y="544"/>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11/27/22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3103346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1028" name="Picture 4" descr="U.S. Retakes Top Spot in Supercomputer Race - The New York Times">
            <a:extLst>
              <a:ext uri="{FF2B5EF4-FFF2-40B4-BE49-F238E27FC236}">
                <a16:creationId xmlns:a16="http://schemas.microsoft.com/office/drawing/2014/main" id="{6FF59836-70DD-6570-41D8-A7ED788281C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00" y="0"/>
            <a:ext cx="12307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1.00</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20 – December 1,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28157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prologue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955405" y="4712397"/>
            <a:ext cx="3651770" cy="1963532"/>
          </a:xfrm>
          <a:solidFill>
            <a:schemeClr val="accent4">
              <a:lumMod val="20000"/>
              <a:lumOff val="80000"/>
            </a:schemeClr>
          </a:solidFill>
          <a:ln>
            <a:solidFill>
              <a:schemeClr val="accent1"/>
            </a:solidFill>
          </a:ln>
        </p:spPr>
        <p:txBody>
          <a:bodyPr/>
          <a:lstStyle/>
          <a:p>
            <a:pPr>
              <a:lnSpc>
                <a:spcPct val="100000"/>
              </a:lnSpc>
            </a:pPr>
            <a:r>
              <a:rPr lang="en-US" sz="2400" dirty="0">
                <a:cs typeface="Courier New" panose="02070309020205020404" pitchFamily="49" charset="0"/>
              </a:rPr>
              <a:t>move the </a:t>
            </a:r>
            <a:r>
              <a:rPr lang="en-US" sz="2400" dirty="0" err="1">
                <a:cs typeface="Courier New" panose="02070309020205020404" pitchFamily="49" charset="0"/>
              </a:rPr>
              <a:t>sp</a:t>
            </a:r>
            <a:r>
              <a:rPr lang="en-US" sz="2400" dirty="0">
                <a:cs typeface="Courier New" panose="02070309020205020404" pitchFamily="49" charset="0"/>
              </a:rPr>
              <a:t> to allocate space on the stack </a:t>
            </a:r>
            <a:r>
              <a:rPr lang="en-US" sz="2400" dirty="0">
                <a:solidFill>
                  <a:srgbClr val="2C895B"/>
                </a:solidFill>
                <a:cs typeface="Courier New" panose="02070309020205020404" pitchFamily="49" charset="0"/>
              </a:rPr>
              <a:t>for local variables </a:t>
            </a:r>
            <a:r>
              <a:rPr lang="en-US" sz="2400" dirty="0">
                <a:cs typeface="Courier New" panose="02070309020205020404" pitchFamily="49" charset="0"/>
              </a:rPr>
              <a:t>and</a:t>
            </a:r>
            <a:r>
              <a:rPr lang="en-US" sz="2400" dirty="0">
                <a:solidFill>
                  <a:srgbClr val="2C895B"/>
                </a:solidFill>
                <a:cs typeface="Courier New" panose="02070309020205020404" pitchFamily="49" charset="0"/>
              </a:rPr>
              <a:t> </a:t>
            </a:r>
            <a:r>
              <a:rPr lang="en-US" sz="2400" dirty="0">
                <a:solidFill>
                  <a:srgbClr val="F3753F"/>
                </a:solidFill>
                <a:cs typeface="Courier New" panose="02070309020205020404" pitchFamily="49" charset="0"/>
              </a:rPr>
              <a:t>outgoing parameters (later)</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1215102" y="1397540"/>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1493211" y="3403623"/>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6451903" y="907621"/>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8A02E118-0074-5DB5-0CED-FB6DFFBA4B80}"/>
              </a:ext>
            </a:extLst>
          </p:cNvPr>
          <p:cNvSpPr/>
          <p:nvPr/>
        </p:nvSpPr>
        <p:spPr>
          <a:xfrm rot="16200000">
            <a:off x="3585059" y="2235746"/>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3A103EE6-998F-C032-FDA8-277D9B27A27F}"/>
              </a:ext>
            </a:extLst>
          </p:cNvPr>
          <p:cNvGrpSpPr/>
          <p:nvPr/>
        </p:nvGrpSpPr>
        <p:grpSpPr>
          <a:xfrm>
            <a:off x="9345364" y="1590063"/>
            <a:ext cx="399475" cy="954028"/>
            <a:chOff x="14827692" y="4663997"/>
            <a:chExt cx="399475" cy="954028"/>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Up-Down Arrow 8">
            <a:extLst>
              <a:ext uri="{FF2B5EF4-FFF2-40B4-BE49-F238E27FC236}">
                <a16:creationId xmlns:a16="http://schemas.microsoft.com/office/drawing/2014/main" id="{FA563BA9-514A-0C88-5D9C-7127B9B82136}"/>
              </a:ext>
            </a:extLst>
          </p:cNvPr>
          <p:cNvSpPr/>
          <p:nvPr/>
        </p:nvSpPr>
        <p:spPr>
          <a:xfrm>
            <a:off x="3742842" y="2031302"/>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F7363C8-E5BE-DF34-FBD6-FCB4389DBDC9}"/>
              </a:ext>
            </a:extLst>
          </p:cNvPr>
          <p:cNvSpPr/>
          <p:nvPr/>
        </p:nvSpPr>
        <p:spPr bwMode="auto">
          <a:xfrm>
            <a:off x="4775380" y="4192785"/>
            <a:ext cx="7091649"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equ</a:t>
            </a:r>
            <a:r>
              <a:rPr lang="en-US" sz="2000" b="1" dirty="0">
                <a:solidFill>
                  <a:srgbClr val="7030A0"/>
                </a:solidFill>
                <a:latin typeface="Courier New" panose="02070309020205020404" pitchFamily="49" charset="0"/>
                <a:cs typeface="Courier New" panose="02070309020205020404" pitchFamily="49" charset="0"/>
              </a:rPr>
              <a:t>   FRMADD, 8</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r3, =FRMADD </a:t>
            </a:r>
            <a:r>
              <a:rPr lang="en-US" sz="2000" i="1" dirty="0">
                <a:solidFill>
                  <a:schemeClr val="tx2"/>
                </a:solidFill>
                <a:latin typeface="Consolas" panose="020B0609020204030204" pitchFamily="49" charset="0"/>
                <a:cs typeface="Consolas" panose="020B0609020204030204" pitchFamily="49" charset="0"/>
              </a:rPr>
              <a:t>// frames may be large</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sub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r3</a:t>
            </a:r>
            <a:endParaRPr lang="en-US" sz="2000" dirty="0">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 your code</a:t>
            </a:r>
          </a:p>
        </p:txBody>
      </p:sp>
      <p:grpSp>
        <p:nvGrpSpPr>
          <p:cNvPr id="15" name="Group 14">
            <a:extLst>
              <a:ext uri="{FF2B5EF4-FFF2-40B4-BE49-F238E27FC236}">
                <a16:creationId xmlns:a16="http://schemas.microsoft.com/office/drawing/2014/main" id="{DABC18FD-1755-5BC0-3157-B41D056D34A4}"/>
              </a:ext>
            </a:extLst>
          </p:cNvPr>
          <p:cNvGrpSpPr/>
          <p:nvPr/>
        </p:nvGrpSpPr>
        <p:grpSpPr>
          <a:xfrm>
            <a:off x="9355687" y="2465869"/>
            <a:ext cx="420112" cy="793721"/>
            <a:chOff x="14827692" y="4680410"/>
            <a:chExt cx="420112" cy="793721"/>
          </a:xfrm>
        </p:grpSpPr>
        <p:sp>
          <p:nvSpPr>
            <p:cNvPr id="16" name="Rectangle 15">
              <a:extLst>
                <a:ext uri="{FF2B5EF4-FFF2-40B4-BE49-F238E27FC236}">
                  <a16:creationId xmlns:a16="http://schemas.microsoft.com/office/drawing/2014/main" id="{8855A75A-EF4A-7B44-ED5E-F21F042B5535}"/>
                </a:ext>
              </a:extLst>
            </p:cNvPr>
            <p:cNvSpPr/>
            <p:nvPr/>
          </p:nvSpPr>
          <p:spPr>
            <a:xfrm rot="16200000">
              <a:off x="14697055" y="492338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a:t>
              </a:r>
              <a:endParaRPr lang="en-US" sz="1400" dirty="0">
                <a:solidFill>
                  <a:schemeClr val="accent5"/>
                </a:solidFill>
                <a:latin typeface="Consolas" panose="020B0609020204030204" pitchFamily="49" charset="0"/>
                <a:cs typeface="Consolas" panose="020B0609020204030204" pitchFamily="49" charset="0"/>
              </a:endParaRPr>
            </a:p>
          </p:txBody>
        </p:sp>
        <p:sp>
          <p:nvSpPr>
            <p:cNvPr id="18" name="Up-Down Arrow 17">
              <a:extLst>
                <a:ext uri="{FF2B5EF4-FFF2-40B4-BE49-F238E27FC236}">
                  <a16:creationId xmlns:a16="http://schemas.microsoft.com/office/drawing/2014/main" id="{943A7FBF-559F-E388-C46D-15C86279CFF0}"/>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a:extLst>
              <a:ext uri="{FF2B5EF4-FFF2-40B4-BE49-F238E27FC236}">
                <a16:creationId xmlns:a16="http://schemas.microsoft.com/office/drawing/2014/main" id="{713134EB-C068-61EE-0AD1-FE6041A50B9C}"/>
              </a:ext>
            </a:extLst>
          </p:cNvPr>
          <p:cNvSpPr/>
          <p:nvPr/>
        </p:nvSpPr>
        <p:spPr>
          <a:xfrm>
            <a:off x="4927780" y="1935767"/>
            <a:ext cx="1219200"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46DFE76-A8E6-67DB-6BB8-1E03500F3D45}"/>
              </a:ext>
            </a:extLst>
          </p:cNvPr>
          <p:cNvSpPr/>
          <p:nvPr/>
        </p:nvSpPr>
        <p:spPr>
          <a:xfrm>
            <a:off x="4607175" y="5576828"/>
            <a:ext cx="91147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A5AD4-077A-F117-F798-DA63DE53E15A}"/>
              </a:ext>
            </a:extLst>
          </p:cNvPr>
          <p:cNvSpPr txBox="1"/>
          <p:nvPr/>
        </p:nvSpPr>
        <p:spPr>
          <a:xfrm>
            <a:off x="10106772" y="1916654"/>
            <a:ext cx="934059" cy="923330"/>
          </a:xfrm>
          <a:prstGeom prst="rect">
            <a:avLst/>
          </a:prstGeom>
          <a:noFill/>
        </p:spPr>
        <p:txBody>
          <a:bodyPr wrap="square" rtlCol="0">
            <a:spAutoFit/>
          </a:bodyPr>
          <a:lstStyle/>
          <a:p>
            <a:r>
              <a:rPr lang="en-US" dirty="0"/>
              <a:t>stack frame</a:t>
            </a:r>
          </a:p>
          <a:p>
            <a:r>
              <a:rPr lang="en-US" dirty="0"/>
              <a:t>size</a:t>
            </a:r>
          </a:p>
        </p:txBody>
      </p:sp>
      <p:cxnSp>
        <p:nvCxnSpPr>
          <p:cNvPr id="17" name="Straight Connector 16">
            <a:extLst>
              <a:ext uri="{FF2B5EF4-FFF2-40B4-BE49-F238E27FC236}">
                <a16:creationId xmlns:a16="http://schemas.microsoft.com/office/drawing/2014/main" id="{9B5D4A95-0E62-F36F-9631-20337644442D}"/>
              </a:ext>
            </a:extLst>
          </p:cNvPr>
          <p:cNvCxnSpPr>
            <a:cxnSpLocks/>
          </p:cNvCxnSpPr>
          <p:nvPr/>
        </p:nvCxnSpPr>
        <p:spPr>
          <a:xfrm>
            <a:off x="9228384" y="13310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D413D5-1095-FA36-A98B-7CDCDFFB0423}"/>
              </a:ext>
            </a:extLst>
          </p:cNvPr>
          <p:cNvCxnSpPr>
            <a:cxnSpLocks/>
          </p:cNvCxnSpPr>
          <p:nvPr/>
        </p:nvCxnSpPr>
        <p:spPr>
          <a:xfrm>
            <a:off x="9228384" y="32363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Up-Down Arrow 22">
            <a:extLst>
              <a:ext uri="{FF2B5EF4-FFF2-40B4-BE49-F238E27FC236}">
                <a16:creationId xmlns:a16="http://schemas.microsoft.com/office/drawing/2014/main" id="{975C28BC-F9AA-B73D-4654-FEA1FBCEF12F}"/>
              </a:ext>
            </a:extLst>
          </p:cNvPr>
          <p:cNvSpPr/>
          <p:nvPr/>
        </p:nvSpPr>
        <p:spPr>
          <a:xfrm>
            <a:off x="10047113" y="1354858"/>
            <a:ext cx="123928" cy="18814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epilogue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5041682" y="727302"/>
            <a:ext cx="6228571" cy="1402188"/>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For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pPr lvl="1"/>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cs typeface="Courier New" panose="02070309020205020404" pitchFamily="49" charset="0"/>
              </a:rPr>
              <a:t> must point at the last saved preserved register put on the stack by the save register operation: the </a:t>
            </a:r>
            <a:r>
              <a:rPr lang="en-US" sz="2000" dirty="0">
                <a:solidFill>
                  <a:srgbClr val="F3753F"/>
                </a:solidFill>
                <a:latin typeface="Consolas" panose="020B0609020204030204" pitchFamily="49" charset="0"/>
                <a:cs typeface="Consolas" panose="020B0609020204030204" pitchFamily="49" charset="0"/>
              </a:rPr>
              <a:t>push</a:t>
            </a:r>
          </a:p>
        </p:txBody>
      </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7" name="Rounded Rectangle 16">
            <a:extLst>
              <a:ext uri="{FF2B5EF4-FFF2-40B4-BE49-F238E27FC236}">
                <a16:creationId xmlns:a16="http://schemas.microsoft.com/office/drawing/2014/main" id="{98156024-57FB-284A-A0BA-349848D6AF19}"/>
              </a:ext>
            </a:extLst>
          </p:cNvPr>
          <p:cNvSpPr/>
          <p:nvPr/>
        </p:nvSpPr>
        <p:spPr bwMode="auto">
          <a:xfrm>
            <a:off x="720999" y="3649370"/>
            <a:ext cx="4226858"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FRMADD,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ldr</a:t>
            </a:r>
            <a:r>
              <a:rPr lang="en-US" sz="1600" dirty="0">
                <a:solidFill>
                  <a:srgbClr val="7030A0"/>
                </a:solidFill>
                <a:latin typeface="Consolas" panose="020B0609020204030204" pitchFamily="49" charset="0"/>
                <a:cs typeface="Consolas" panose="020B0609020204030204" pitchFamily="49" charset="0"/>
              </a:rPr>
              <a:t>     r3, =FRMADD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r3</a:t>
            </a:r>
            <a:r>
              <a:rPr lang="en-US" sz="1600" dirty="0">
                <a:solidFill>
                  <a:srgbClr val="00B050"/>
                </a:solidFill>
                <a:latin typeface="Consolas" panose="020B0609020204030204" pitchFamily="49" charset="0"/>
                <a:cs typeface="Consolas" panose="020B0609020204030204" pitchFamily="49" charset="0"/>
              </a:rPr>
              <a:t>     </a:t>
            </a: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314470" y="653189"/>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Right Arrow 11">
            <a:extLst>
              <a:ext uri="{FF2B5EF4-FFF2-40B4-BE49-F238E27FC236}">
                <a16:creationId xmlns:a16="http://schemas.microsoft.com/office/drawing/2014/main" id="{739F6961-5A64-6049-13DC-0B6B6DD2BBE8}"/>
              </a:ext>
            </a:extLst>
          </p:cNvPr>
          <p:cNvSpPr/>
          <p:nvPr/>
        </p:nvSpPr>
        <p:spPr>
          <a:xfrm>
            <a:off x="403779" y="474111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759C33C-EBEB-084D-3920-5546D9CDFF4F}"/>
              </a:ext>
            </a:extLst>
          </p:cNvPr>
          <p:cNvGrpSpPr/>
          <p:nvPr/>
        </p:nvGrpSpPr>
        <p:grpSpPr>
          <a:xfrm>
            <a:off x="3979668" y="4999237"/>
            <a:ext cx="6563957" cy="1754124"/>
            <a:chOff x="3979668" y="4999237"/>
            <a:chExt cx="6563957" cy="1754124"/>
          </a:xfrm>
        </p:grpSpPr>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5463662" y="4999237"/>
              <a:ext cx="5079963" cy="175412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Return the </a:t>
              </a:r>
              <a:r>
                <a:rPr lang="en-US" sz="2000" b="1" dirty="0" err="1">
                  <a:solidFill>
                    <a:srgbClr val="0070C0"/>
                  </a:solidFill>
                  <a:latin typeface="Courier New" panose="02070309020205020404" pitchFamily="49" charset="0"/>
                  <a:cs typeface="Courier New" panose="02070309020205020404" pitchFamily="49" charset="0"/>
                </a:rPr>
                <a:t>sp</a:t>
              </a:r>
              <a:r>
                <a:rPr lang="en-US" sz="2000" dirty="0">
                  <a:solidFill>
                    <a:srgbClr val="FF0000"/>
                  </a:solidFill>
                  <a:cs typeface="Courier New" panose="02070309020205020404" pitchFamily="49" charset="0"/>
                </a:rPr>
                <a:t> </a:t>
              </a:r>
              <a:r>
                <a:rPr lang="en-US" sz="2000" dirty="0">
                  <a:solidFill>
                    <a:srgbClr val="0070C0"/>
                  </a:solidFill>
                  <a:cs typeface="Courier New" panose="02070309020205020404" pitchFamily="49" charset="0"/>
                </a:rPr>
                <a:t>(using the </a:t>
              </a:r>
              <a:r>
                <a:rPr lang="en-US" sz="2000" b="1" dirty="0" err="1">
                  <a:solidFill>
                    <a:srgbClr val="0070C0"/>
                  </a:solidFill>
                  <a:latin typeface="Courier New" panose="02070309020205020404" pitchFamily="49" charset="0"/>
                  <a:cs typeface="Courier New" panose="02070309020205020404" pitchFamily="49" charset="0"/>
                </a:rPr>
                <a:t>fp</a:t>
              </a:r>
              <a:r>
                <a:rPr lang="en-US" sz="2000" dirty="0">
                  <a:solidFill>
                    <a:srgbClr val="0070C0"/>
                  </a:solidFill>
                  <a:cs typeface="Courier New" panose="02070309020205020404" pitchFamily="49" charset="0"/>
                </a:rPr>
                <a:t>)</a:t>
              </a:r>
              <a:r>
                <a:rPr lang="en-US" sz="2000" dirty="0">
                  <a:solidFill>
                    <a:srgbClr val="FF0000"/>
                  </a:solidFill>
                  <a:cs typeface="Courier New" panose="02070309020205020404" pitchFamily="49" charset="0"/>
                </a:rPr>
                <a:t> to the same address it had after the push operation </a:t>
              </a:r>
              <a:r>
                <a:rPr lang="en-US" sz="2000" dirty="0">
                  <a:solidFill>
                    <a:srgbClr val="0070C0"/>
                  </a:solidFill>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sub </a:t>
              </a:r>
              <a:r>
                <a:rPr lang="en-US" sz="2000" b="1" dirty="0" err="1">
                  <a:solidFill>
                    <a:srgbClr val="0070C0"/>
                  </a:solidFill>
                  <a:latin typeface="Courier New" panose="02070309020205020404" pitchFamily="49" charset="0"/>
                  <a:cs typeface="Courier New" panose="02070309020205020404" pitchFamily="49" charset="0"/>
                </a:rPr>
                <a:t>sp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fp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440"/>
                  </a:solidFill>
                  <a:latin typeface="Consolas" panose="020B0609020204030204" pitchFamily="49" charset="0"/>
                  <a:cs typeface="Consolas" panose="020B0609020204030204" pitchFamily="49" charset="0"/>
                </a:rPr>
                <a:t>FP_OFF</a:t>
              </a:r>
            </a:p>
            <a:p>
              <a:pPr>
                <a:lnSpc>
                  <a:spcPct val="100000"/>
                </a:lnSpc>
              </a:pPr>
              <a:r>
                <a:rPr lang="en-US" sz="2000" dirty="0">
                  <a:solidFill>
                    <a:schemeClr val="accent1"/>
                  </a:solidFill>
                  <a:latin typeface="Calibri" panose="020F0502020204030204" pitchFamily="34" charset="0"/>
                  <a:cs typeface="Calibri" panose="020F0502020204030204" pitchFamily="34" charset="0"/>
                </a:rPr>
                <a:t>this works </a:t>
              </a:r>
              <a:r>
                <a:rPr lang="en-US" sz="2000" dirty="0">
                  <a:solidFill>
                    <a:srgbClr val="FF0000"/>
                  </a:solidFill>
                  <a:latin typeface="Calibri" panose="020F0502020204030204" pitchFamily="34" charset="0"/>
                  <a:cs typeface="Calibri" panose="020F0502020204030204" pitchFamily="34" charset="0"/>
                </a:rPr>
                <a:t>no matter how much space </a:t>
              </a:r>
              <a:r>
                <a:rPr lang="en-US" sz="2000" dirty="0">
                  <a:solidFill>
                    <a:schemeClr val="accent1"/>
                  </a:solidFill>
                  <a:latin typeface="Calibri" panose="020F0502020204030204" pitchFamily="34" charset="0"/>
                  <a:cs typeface="Calibri" panose="020F0502020204030204" pitchFamily="34" charset="0"/>
                </a:rPr>
                <a:t>was allocated in the prologue</a:t>
              </a:r>
            </a:p>
          </p:txBody>
        </p:sp>
        <p:sp>
          <p:nvSpPr>
            <p:cNvPr id="111" name="Right Arrow 110">
              <a:extLst>
                <a:ext uri="{FF2B5EF4-FFF2-40B4-BE49-F238E27FC236}">
                  <a16:creationId xmlns:a16="http://schemas.microsoft.com/office/drawing/2014/main" id="{86B6B03D-D017-3373-392A-AEA6CCE58E69}"/>
                </a:ext>
              </a:extLst>
            </p:cNvPr>
            <p:cNvSpPr/>
            <p:nvPr/>
          </p:nvSpPr>
          <p:spPr>
            <a:xfrm rot="10800000">
              <a:off x="3979668" y="5486400"/>
              <a:ext cx="1483993"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103EE6-998F-C032-FDA8-277D9B27A27F}"/>
              </a:ext>
            </a:extLst>
          </p:cNvPr>
          <p:cNvGrpSpPr/>
          <p:nvPr/>
        </p:nvGrpSpPr>
        <p:grpSpPr>
          <a:xfrm>
            <a:off x="3207931" y="1207023"/>
            <a:ext cx="379148" cy="1082636"/>
            <a:chOff x="14827692" y="4535389"/>
            <a:chExt cx="379148" cy="1082636"/>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585860" y="4848592"/>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25BF471-7743-5E49-5AEA-B13403D4EBAE}"/>
              </a:ext>
            </a:extLst>
          </p:cNvPr>
          <p:cNvGrpSpPr/>
          <p:nvPr/>
        </p:nvGrpSpPr>
        <p:grpSpPr>
          <a:xfrm>
            <a:off x="5649479" y="2141204"/>
            <a:ext cx="4587353" cy="2777082"/>
            <a:chOff x="8100004" y="353590"/>
            <a:chExt cx="4587353" cy="2777082"/>
          </a:xfrm>
        </p:grpSpPr>
        <p:sp>
          <p:nvSpPr>
            <p:cNvPr id="14" name="Rounded Rectangle 13">
              <a:extLst>
                <a:ext uri="{FF2B5EF4-FFF2-40B4-BE49-F238E27FC236}">
                  <a16:creationId xmlns:a16="http://schemas.microsoft.com/office/drawing/2014/main" id="{C6D1C933-75CA-A0C5-7203-001EAD40C46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FDD3183-056B-ECD1-EA35-647D3E48EB31}"/>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6" name="Rectangle 15">
              <a:extLst>
                <a:ext uri="{FF2B5EF4-FFF2-40B4-BE49-F238E27FC236}">
                  <a16:creationId xmlns:a16="http://schemas.microsoft.com/office/drawing/2014/main" id="{51AC2403-9BEB-2E3E-216C-06939F901915}"/>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8" name="TextBox 17">
              <a:extLst>
                <a:ext uri="{FF2B5EF4-FFF2-40B4-BE49-F238E27FC236}">
                  <a16:creationId xmlns:a16="http://schemas.microsoft.com/office/drawing/2014/main" id="{13CCA5F9-FEF2-1EB0-1EF1-3A3EA1DB3E76}"/>
                </a:ext>
              </a:extLst>
            </p:cNvPr>
            <p:cNvSpPr txBox="1"/>
            <p:nvPr/>
          </p:nvSpPr>
          <p:spPr>
            <a:xfrm>
              <a:off x="11225022" y="1794669"/>
              <a:ext cx="428322" cy="369332"/>
            </a:xfrm>
            <a:prstGeom prst="rect">
              <a:avLst/>
            </a:prstGeom>
            <a:noFill/>
          </p:spPr>
          <p:txBody>
            <a:bodyPr wrap="none" rtlCol="0">
              <a:spAutoFit/>
            </a:bodyPr>
            <a:lstStyle/>
            <a:p>
              <a:r>
                <a:rPr lang="en-US" dirty="0" err="1"/>
                <a:t>sp</a:t>
              </a:r>
              <a:endParaRPr lang="en-US" dirty="0"/>
            </a:p>
          </p:txBody>
        </p:sp>
        <p:sp>
          <p:nvSpPr>
            <p:cNvPr id="19" name="Left Arrow 18">
              <a:extLst>
                <a:ext uri="{FF2B5EF4-FFF2-40B4-BE49-F238E27FC236}">
                  <a16:creationId xmlns:a16="http://schemas.microsoft.com/office/drawing/2014/main" id="{2042E83B-7662-6811-97C7-5ACD55C73F18}"/>
                </a:ext>
              </a:extLst>
            </p:cNvPr>
            <p:cNvSpPr/>
            <p:nvPr/>
          </p:nvSpPr>
          <p:spPr>
            <a:xfrm>
              <a:off x="10896605" y="197365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C1606E-E7D3-BC3B-FBA8-904BECD6C7FC}"/>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1" name="Rectangle 20">
              <a:extLst>
                <a:ext uri="{FF2B5EF4-FFF2-40B4-BE49-F238E27FC236}">
                  <a16:creationId xmlns:a16="http://schemas.microsoft.com/office/drawing/2014/main" id="{6C48FC32-529E-1E54-AD0F-2C5D65C4281A}"/>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2" name="TextBox 21">
              <a:extLst>
                <a:ext uri="{FF2B5EF4-FFF2-40B4-BE49-F238E27FC236}">
                  <a16:creationId xmlns:a16="http://schemas.microsoft.com/office/drawing/2014/main" id="{66C82331-1527-DD56-BDBD-74C784AFE6BF}"/>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23" name="Left Arrow 22">
              <a:extLst>
                <a:ext uri="{FF2B5EF4-FFF2-40B4-BE49-F238E27FC236}">
                  <a16:creationId xmlns:a16="http://schemas.microsoft.com/office/drawing/2014/main" id="{AB0DFC05-B583-D4E7-AD02-CAD973A71731}"/>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3285A4-01EA-851A-8583-4A5311937390}"/>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25" name="TextBox 24">
              <a:extLst>
                <a:ext uri="{FF2B5EF4-FFF2-40B4-BE49-F238E27FC236}">
                  <a16:creationId xmlns:a16="http://schemas.microsoft.com/office/drawing/2014/main" id="{6D19B4E0-1E38-2AE3-AEEB-96439E7E7765}"/>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26" name="Down Arrow 25">
              <a:extLst>
                <a:ext uri="{FF2B5EF4-FFF2-40B4-BE49-F238E27FC236}">
                  <a16:creationId xmlns:a16="http://schemas.microsoft.com/office/drawing/2014/main" id="{5FCFDC0D-AA73-3081-F722-E7B2246CBD11}"/>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2B72D6-1635-DC74-9424-94B1DC73045C}"/>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5DA87AC0-3391-3C1E-93E2-F9AB5935194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9" name="TextBox 28">
              <a:extLst>
                <a:ext uri="{FF2B5EF4-FFF2-40B4-BE49-F238E27FC236}">
                  <a16:creationId xmlns:a16="http://schemas.microsoft.com/office/drawing/2014/main" id="{514DD1FD-683D-CDBF-4246-56A9147F3BE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30" name="Right Brace 29">
              <a:extLst>
                <a:ext uri="{FF2B5EF4-FFF2-40B4-BE49-F238E27FC236}">
                  <a16:creationId xmlns:a16="http://schemas.microsoft.com/office/drawing/2014/main" id="{430DE856-E30A-0B86-0267-91F7635ADE86}"/>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70D73496-0CEF-3E92-226C-8C1154DAEFB4}"/>
              </a:ext>
            </a:extLst>
          </p:cNvPr>
          <p:cNvGrpSpPr/>
          <p:nvPr/>
        </p:nvGrpSpPr>
        <p:grpSpPr>
          <a:xfrm>
            <a:off x="8542940" y="2823646"/>
            <a:ext cx="399475" cy="954028"/>
            <a:chOff x="14827692" y="4663997"/>
            <a:chExt cx="399475" cy="954028"/>
          </a:xfrm>
        </p:grpSpPr>
        <p:sp>
          <p:nvSpPr>
            <p:cNvPr id="32" name="Rectangle 31">
              <a:extLst>
                <a:ext uri="{FF2B5EF4-FFF2-40B4-BE49-F238E27FC236}">
                  <a16:creationId xmlns:a16="http://schemas.microsoft.com/office/drawing/2014/main" id="{47188F29-86D3-9301-6153-6681BCBC24B8}"/>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33" name="Up-Down Arrow 32">
              <a:extLst>
                <a:ext uri="{FF2B5EF4-FFF2-40B4-BE49-F238E27FC236}">
                  <a16:creationId xmlns:a16="http://schemas.microsoft.com/office/drawing/2014/main" id="{2C9B07A8-F87D-F54D-D572-A69E1D160088}"/>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7A84DE9-722F-735D-1FCE-61EF6650B910}"/>
              </a:ext>
            </a:extLst>
          </p:cNvPr>
          <p:cNvGrpSpPr/>
          <p:nvPr/>
        </p:nvGrpSpPr>
        <p:grpSpPr>
          <a:xfrm>
            <a:off x="3207931" y="2141205"/>
            <a:ext cx="431291" cy="793721"/>
            <a:chOff x="14827692" y="4601770"/>
            <a:chExt cx="431291" cy="793721"/>
          </a:xfrm>
        </p:grpSpPr>
        <p:sp>
          <p:nvSpPr>
            <p:cNvPr id="55" name="Rectangle 54">
              <a:extLst>
                <a:ext uri="{FF2B5EF4-FFF2-40B4-BE49-F238E27FC236}">
                  <a16:creationId xmlns:a16="http://schemas.microsoft.com/office/drawing/2014/main" id="{50755960-5949-3329-0EFC-BF72A5A70C3F}"/>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56" name="Up-Down Arrow 55">
              <a:extLst>
                <a:ext uri="{FF2B5EF4-FFF2-40B4-BE49-F238E27FC236}">
                  <a16:creationId xmlns:a16="http://schemas.microsoft.com/office/drawing/2014/main" id="{106435DE-DECD-16C7-CE3F-C49A72F4A2D7}"/>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5035AE4-D5FB-0CE8-1095-96EF2DC7B5DA}"/>
              </a:ext>
            </a:extLst>
          </p:cNvPr>
          <p:cNvGrpSpPr/>
          <p:nvPr/>
        </p:nvGrpSpPr>
        <p:grpSpPr>
          <a:xfrm>
            <a:off x="8511124" y="3691248"/>
            <a:ext cx="431291" cy="793721"/>
            <a:chOff x="14827692" y="4601770"/>
            <a:chExt cx="431291" cy="793721"/>
          </a:xfrm>
        </p:grpSpPr>
        <p:sp>
          <p:nvSpPr>
            <p:cNvPr id="59" name="Rectangle 58">
              <a:extLst>
                <a:ext uri="{FF2B5EF4-FFF2-40B4-BE49-F238E27FC236}">
                  <a16:creationId xmlns:a16="http://schemas.microsoft.com/office/drawing/2014/main" id="{E6A7779C-B87B-0D39-4ACA-D8847C341662}"/>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60" name="Up-Down Arrow 59">
              <a:extLst>
                <a:ext uri="{FF2B5EF4-FFF2-40B4-BE49-F238E27FC236}">
                  <a16:creationId xmlns:a16="http://schemas.microsoft.com/office/drawing/2014/main" id="{49D6523D-FF97-486C-ADC4-5205EA9A955C}"/>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ight Arrow 3">
            <a:extLst>
              <a:ext uri="{FF2B5EF4-FFF2-40B4-BE49-F238E27FC236}">
                <a16:creationId xmlns:a16="http://schemas.microsoft.com/office/drawing/2014/main" id="{35FF7F39-4611-0143-7222-E02F9E3F54EE}"/>
              </a:ext>
            </a:extLst>
          </p:cNvPr>
          <p:cNvSpPr/>
          <p:nvPr/>
        </p:nvSpPr>
        <p:spPr>
          <a:xfrm rot="10800000">
            <a:off x="9157511" y="3647810"/>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4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588457" cy="459137"/>
          </a:xfrm>
        </p:spPr>
        <p:txBody>
          <a:bodyPr/>
          <a:lstStyle/>
          <a:p>
            <a:r>
              <a:rPr lang="en-US" dirty="0"/>
              <a:t>Stack Frame Design – Local Variables</a:t>
            </a:r>
          </a:p>
        </p:txBody>
      </p:sp>
      <p:sp>
        <p:nvSpPr>
          <p:cNvPr id="163" name="Content Placeholder 162">
            <a:extLst>
              <a:ext uri="{FF2B5EF4-FFF2-40B4-BE49-F238E27FC236}">
                <a16:creationId xmlns:a16="http://schemas.microsoft.com/office/drawing/2014/main" id="{79827DBE-AD1A-8B4C-828B-222AD36D2CA9}"/>
              </a:ext>
            </a:extLst>
          </p:cNvPr>
          <p:cNvSpPr>
            <a:spLocks noGrp="1"/>
          </p:cNvSpPr>
          <p:nvPr>
            <p:ph sz="quarter" idx="17"/>
          </p:nvPr>
        </p:nvSpPr>
        <p:spPr>
          <a:xfrm>
            <a:off x="331823" y="1007436"/>
            <a:ext cx="8766165" cy="4935577"/>
          </a:xfrm>
          <a:solidFill>
            <a:schemeClr val="accent4">
              <a:lumMod val="20000"/>
              <a:lumOff val="80000"/>
            </a:schemeClr>
          </a:solidFill>
          <a:ln>
            <a:solidFill>
              <a:schemeClr val="accent1"/>
            </a:solidFill>
          </a:ln>
        </p:spPr>
        <p:txBody>
          <a:bodyPr/>
          <a:lstStyle/>
          <a:p>
            <a:r>
              <a:rPr lang="en-US" sz="2200" dirty="0">
                <a:solidFill>
                  <a:srgbClr val="2C895B"/>
                </a:solidFill>
              </a:rPr>
              <a:t>Arrays</a:t>
            </a:r>
            <a:r>
              <a:rPr lang="en-US" sz="2200" dirty="0">
                <a:solidFill>
                  <a:schemeClr val="tx2"/>
                </a:solidFill>
              </a:rPr>
              <a:t> start at a 4-byte boundary (even arrays with only 1 element)</a:t>
            </a:r>
          </a:p>
          <a:p>
            <a:pPr lvl="1"/>
            <a:r>
              <a:rPr lang="en-US" sz="2200" dirty="0">
                <a:solidFill>
                  <a:schemeClr val="tx2"/>
                </a:solidFill>
              </a:rPr>
              <a:t>Exception: double arrays [ ] start at an 8-byte boundary</a:t>
            </a:r>
          </a:p>
          <a:p>
            <a:pPr lvl="1"/>
            <a:r>
              <a:rPr lang="en-US" sz="2200" dirty="0">
                <a:solidFill>
                  <a:srgbClr val="0070C0"/>
                </a:solidFill>
              </a:rPr>
              <a:t>struct</a:t>
            </a:r>
            <a:r>
              <a:rPr lang="en-US" sz="2200" dirty="0">
                <a:solidFill>
                  <a:schemeClr val="tx2"/>
                </a:solidFill>
              </a:rPr>
              <a:t> arrays are </a:t>
            </a:r>
            <a:r>
              <a:rPr lang="en-US" sz="2200" dirty="0">
                <a:solidFill>
                  <a:srgbClr val="0070C0"/>
                </a:solidFill>
              </a:rPr>
              <a:t>aligned to the requirements of largest member </a:t>
            </a:r>
          </a:p>
          <a:p>
            <a:r>
              <a:rPr lang="en-US" sz="2200" dirty="0">
                <a:solidFill>
                  <a:srgbClr val="2C895B"/>
                </a:solidFill>
              </a:rPr>
              <a:t>Space </a:t>
            </a:r>
            <a:r>
              <a:rPr lang="en-US" sz="2200" dirty="0">
                <a:solidFill>
                  <a:srgbClr val="FF0000"/>
                </a:solidFill>
              </a:rPr>
              <a:t>padding</a:t>
            </a:r>
            <a:r>
              <a:rPr lang="en-US" sz="2200" dirty="0">
                <a:solidFill>
                  <a:srgbClr val="2C895B"/>
                </a:solidFill>
              </a:rPr>
              <a:t> (0 or 4 bytes) </a:t>
            </a:r>
            <a:r>
              <a:rPr lang="en-US" sz="2200" dirty="0">
                <a:solidFill>
                  <a:srgbClr val="F3753F"/>
                </a:solidFill>
              </a:rPr>
              <a:t>when necessary</a:t>
            </a:r>
            <a:r>
              <a:rPr lang="en-US" sz="2200" dirty="0">
                <a:solidFill>
                  <a:srgbClr val="2C895B"/>
                </a:solidFill>
              </a:rPr>
              <a:t> is added at the </a:t>
            </a:r>
            <a:r>
              <a:rPr lang="en-US" sz="2200" dirty="0">
                <a:solidFill>
                  <a:srgbClr val="FF0000"/>
                </a:solidFill>
              </a:rPr>
              <a:t>high address end </a:t>
            </a:r>
            <a:r>
              <a:rPr lang="en-US" sz="2200" dirty="0">
                <a:solidFill>
                  <a:srgbClr val="2C895B"/>
                </a:solidFill>
              </a:rPr>
              <a:t>of a variables allocated space, based on the variable's alignment and the requirements of </a:t>
            </a:r>
            <a:r>
              <a:rPr lang="en-US" sz="2200" dirty="0">
                <a:solidFill>
                  <a:srgbClr val="F3753F"/>
                </a:solidFill>
              </a:rPr>
              <a:t>variable below it on the stack</a:t>
            </a:r>
            <a:r>
              <a:rPr lang="en-US" sz="2200" dirty="0">
                <a:solidFill>
                  <a:srgbClr val="2C895B"/>
                </a:solidFill>
              </a:rPr>
              <a:t> </a:t>
            </a:r>
          </a:p>
          <a:p>
            <a:r>
              <a:rPr lang="en-US" sz="2200" dirty="0">
                <a:solidFill>
                  <a:schemeClr val="tx2"/>
                </a:solidFill>
              </a:rPr>
              <a:t>Single chars (and shorts) can be grouped together in same 4-byte word (following the alignment for the short)</a:t>
            </a:r>
          </a:p>
          <a:p>
            <a:r>
              <a:rPr lang="en-US" sz="2200" dirty="0">
                <a:solidFill>
                  <a:srgbClr val="C00000"/>
                </a:solidFill>
              </a:rPr>
              <a:t>After all the variables have been allocated, </a:t>
            </a:r>
            <a:r>
              <a:rPr lang="en-US" sz="2200" dirty="0">
                <a:solidFill>
                  <a:srgbClr val="2C895B"/>
                </a:solidFill>
              </a:rPr>
              <a:t>add padding at stack frame bottom </a:t>
            </a:r>
            <a:r>
              <a:rPr lang="en-US" sz="2200" dirty="0">
                <a:solidFill>
                  <a:schemeClr val="tx2"/>
                </a:solidFill>
              </a:rPr>
              <a:t>(low memory) so the </a:t>
            </a:r>
            <a:r>
              <a:rPr lang="en-US" sz="2200" dirty="0">
                <a:solidFill>
                  <a:srgbClr val="C00000"/>
                </a:solidFill>
              </a:rPr>
              <a:t>total stack frame size </a:t>
            </a:r>
            <a:r>
              <a:rPr lang="en-US" sz="2200" dirty="0">
                <a:solidFill>
                  <a:schemeClr val="tx2"/>
                </a:solidFill>
              </a:rPr>
              <a:t>(including all saved registers) is a </a:t>
            </a:r>
            <a:r>
              <a:rPr lang="en-US" sz="2200" dirty="0">
                <a:solidFill>
                  <a:srgbClr val="0070C0"/>
                </a:solidFill>
              </a:rPr>
              <a:t>multiple of 8 </a:t>
            </a:r>
            <a:r>
              <a:rPr lang="en-US" sz="2200" dirty="0">
                <a:solidFill>
                  <a:schemeClr val="tx2"/>
                </a:solidFill>
              </a:rPr>
              <a:t>when the prologue is finished</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4" name="Group 63">
            <a:extLst>
              <a:ext uri="{FF2B5EF4-FFF2-40B4-BE49-F238E27FC236}">
                <a16:creationId xmlns:a16="http://schemas.microsoft.com/office/drawing/2014/main" id="{9DB7F56D-F9F9-7607-C377-56C8DF757E04}"/>
              </a:ext>
            </a:extLst>
          </p:cNvPr>
          <p:cNvGrpSpPr/>
          <p:nvPr/>
        </p:nvGrpSpPr>
        <p:grpSpPr>
          <a:xfrm>
            <a:off x="9501688" y="3992786"/>
            <a:ext cx="1554878" cy="1061171"/>
            <a:chOff x="5602097" y="1600973"/>
            <a:chExt cx="1554878" cy="1061171"/>
          </a:xfrm>
        </p:grpSpPr>
        <p:sp>
          <p:nvSpPr>
            <p:cNvPr id="65" name="Rectangle 64">
              <a:extLst>
                <a:ext uri="{FF2B5EF4-FFF2-40B4-BE49-F238E27FC236}">
                  <a16:creationId xmlns:a16="http://schemas.microsoft.com/office/drawing/2014/main" id="{7EBFD17C-3893-427E-287C-8AE892023DDB}"/>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6" name="Rectangle 65">
              <a:extLst>
                <a:ext uri="{FF2B5EF4-FFF2-40B4-BE49-F238E27FC236}">
                  <a16:creationId xmlns:a16="http://schemas.microsoft.com/office/drawing/2014/main" id="{52A9986C-2881-DFCF-5DF7-BA85E179E33E}"/>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7" name="Rectangle 66">
              <a:extLst>
                <a:ext uri="{FF2B5EF4-FFF2-40B4-BE49-F238E27FC236}">
                  <a16:creationId xmlns:a16="http://schemas.microsoft.com/office/drawing/2014/main" id="{8DC6302B-B90C-4002-7C3B-16F7D1BD973B}"/>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8" name="Rectangle 67">
              <a:extLst>
                <a:ext uri="{FF2B5EF4-FFF2-40B4-BE49-F238E27FC236}">
                  <a16:creationId xmlns:a16="http://schemas.microsoft.com/office/drawing/2014/main" id="{57C422D0-D428-2814-78F7-C894D6B4517B}"/>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72" name="Rectangle 71">
              <a:extLst>
                <a:ext uri="{FF2B5EF4-FFF2-40B4-BE49-F238E27FC236}">
                  <a16:creationId xmlns:a16="http://schemas.microsoft.com/office/drawing/2014/main" id="{76913AFD-6AF6-F1AE-63A7-A8DDA861649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grpSp>
        <p:nvGrpSpPr>
          <p:cNvPr id="73" name="Group 72">
            <a:extLst>
              <a:ext uri="{FF2B5EF4-FFF2-40B4-BE49-F238E27FC236}">
                <a16:creationId xmlns:a16="http://schemas.microsoft.com/office/drawing/2014/main" id="{EC6A2A1C-BD94-01D4-B5B6-1403A64EE06D}"/>
              </a:ext>
            </a:extLst>
          </p:cNvPr>
          <p:cNvGrpSpPr/>
          <p:nvPr/>
        </p:nvGrpSpPr>
        <p:grpSpPr>
          <a:xfrm>
            <a:off x="9419530" y="3821185"/>
            <a:ext cx="2037885" cy="2116935"/>
            <a:chOff x="8844692" y="4530355"/>
            <a:chExt cx="2037885" cy="2116935"/>
          </a:xfrm>
        </p:grpSpPr>
        <p:sp>
          <p:nvSpPr>
            <p:cNvPr id="74" name="Rectangle 73">
              <a:extLst>
                <a:ext uri="{FF2B5EF4-FFF2-40B4-BE49-F238E27FC236}">
                  <a16:creationId xmlns:a16="http://schemas.microsoft.com/office/drawing/2014/main" id="{D6B60258-B427-312E-19DA-5815FB47A519}"/>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Rectangle 74">
              <a:extLst>
                <a:ext uri="{FF2B5EF4-FFF2-40B4-BE49-F238E27FC236}">
                  <a16:creationId xmlns:a16="http://schemas.microsoft.com/office/drawing/2014/main" id="{054A0DC3-4D8E-04E0-0550-E8432BB41009}"/>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Rectangle 75">
              <a:extLst>
                <a:ext uri="{FF2B5EF4-FFF2-40B4-BE49-F238E27FC236}">
                  <a16:creationId xmlns:a16="http://schemas.microsoft.com/office/drawing/2014/main" id="{6EE54022-B3D5-4310-3E00-930D95E0687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77" name="Rectangle 76">
            <a:extLst>
              <a:ext uri="{FF2B5EF4-FFF2-40B4-BE49-F238E27FC236}">
                <a16:creationId xmlns:a16="http://schemas.microsoft.com/office/drawing/2014/main" id="{20FF0E5B-B707-CCF7-0F8F-0B159020B835}"/>
              </a:ext>
            </a:extLst>
          </p:cNvPr>
          <p:cNvSpPr/>
          <p:nvPr/>
        </p:nvSpPr>
        <p:spPr>
          <a:xfrm>
            <a:off x="10447542" y="3993338"/>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nvGrpSpPr>
          <p:cNvPr id="96" name="Group 95">
            <a:extLst>
              <a:ext uri="{FF2B5EF4-FFF2-40B4-BE49-F238E27FC236}">
                <a16:creationId xmlns:a16="http://schemas.microsoft.com/office/drawing/2014/main" id="{AE9A0BFA-17FE-6227-9991-65F7356FBCCE}"/>
              </a:ext>
            </a:extLst>
          </p:cNvPr>
          <p:cNvGrpSpPr/>
          <p:nvPr/>
        </p:nvGrpSpPr>
        <p:grpSpPr>
          <a:xfrm>
            <a:off x="9423744" y="2341341"/>
            <a:ext cx="2037885" cy="2132917"/>
            <a:chOff x="8854817" y="4514373"/>
            <a:chExt cx="2037885" cy="2132917"/>
          </a:xfrm>
        </p:grpSpPr>
        <p:sp>
          <p:nvSpPr>
            <p:cNvPr id="97" name="Rectangle 96">
              <a:extLst>
                <a:ext uri="{FF2B5EF4-FFF2-40B4-BE49-F238E27FC236}">
                  <a16:creationId xmlns:a16="http://schemas.microsoft.com/office/drawing/2014/main" id="{380E1485-E358-3E92-739B-A00AE3F745D0}"/>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C597B270-F775-7BEB-3758-FD001EEF7D60}"/>
                </a:ext>
              </a:extLst>
            </p:cNvPr>
            <p:cNvSpPr/>
            <p:nvPr/>
          </p:nvSpPr>
          <p:spPr>
            <a:xfrm>
              <a:off x="8854817" y="4514373"/>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01" name="Group 100">
            <a:extLst>
              <a:ext uri="{FF2B5EF4-FFF2-40B4-BE49-F238E27FC236}">
                <a16:creationId xmlns:a16="http://schemas.microsoft.com/office/drawing/2014/main" id="{CCE01D43-C831-4E8E-BE66-97A676A59352}"/>
              </a:ext>
            </a:extLst>
          </p:cNvPr>
          <p:cNvGrpSpPr/>
          <p:nvPr/>
        </p:nvGrpSpPr>
        <p:grpSpPr>
          <a:xfrm>
            <a:off x="9433919" y="5278291"/>
            <a:ext cx="2037885" cy="1470991"/>
            <a:chOff x="8853170" y="5259442"/>
            <a:chExt cx="2037885" cy="1470991"/>
          </a:xfrm>
        </p:grpSpPr>
        <p:sp>
          <p:nvSpPr>
            <p:cNvPr id="102" name="Rectangle 101">
              <a:extLst>
                <a:ext uri="{FF2B5EF4-FFF2-40B4-BE49-F238E27FC236}">
                  <a16:creationId xmlns:a16="http://schemas.microsoft.com/office/drawing/2014/main" id="{4146A355-B107-941B-95A7-25016B8F62D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3" name="Rectangle 102">
              <a:extLst>
                <a:ext uri="{FF2B5EF4-FFF2-40B4-BE49-F238E27FC236}">
                  <a16:creationId xmlns:a16="http://schemas.microsoft.com/office/drawing/2014/main" id="{217B022C-C1BA-4737-3997-93B36BCDADD6}"/>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5" name="Rectangle 104">
            <a:extLst>
              <a:ext uri="{FF2B5EF4-FFF2-40B4-BE49-F238E27FC236}">
                <a16:creationId xmlns:a16="http://schemas.microsoft.com/office/drawing/2014/main" id="{B80F3F7D-E346-EA63-C560-CE8377EC9E0B}"/>
              </a:ext>
            </a:extLst>
          </p:cNvPr>
          <p:cNvSpPr/>
          <p:nvPr/>
        </p:nvSpPr>
        <p:spPr>
          <a:xfrm>
            <a:off x="9476854" y="53478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a:t>
            </a:r>
          </a:p>
        </p:txBody>
      </p:sp>
      <p:sp>
        <p:nvSpPr>
          <p:cNvPr id="12" name="TextBox 11">
            <a:extLst>
              <a:ext uri="{FF2B5EF4-FFF2-40B4-BE49-F238E27FC236}">
                <a16:creationId xmlns:a16="http://schemas.microsoft.com/office/drawing/2014/main" id="{A54D892E-0854-DA3F-CDD7-5686DF891E0B}"/>
              </a:ext>
            </a:extLst>
          </p:cNvPr>
          <p:cNvSpPr txBox="1"/>
          <p:nvPr/>
        </p:nvSpPr>
        <p:spPr>
          <a:xfrm>
            <a:off x="9561141" y="6159995"/>
            <a:ext cx="1890261" cy="369332"/>
          </a:xfrm>
          <a:prstGeom prst="rect">
            <a:avLst/>
          </a:prstGeom>
          <a:noFill/>
        </p:spPr>
        <p:txBody>
          <a:bodyPr wrap="none" rtlCol="0">
            <a:spAutoFit/>
          </a:bodyPr>
          <a:lstStyle/>
          <a:p>
            <a:r>
              <a:rPr lang="en-US" dirty="0"/>
              <a:t>Pad (as needed)</a:t>
            </a:r>
          </a:p>
        </p:txBody>
      </p:sp>
      <p:sp>
        <p:nvSpPr>
          <p:cNvPr id="112" name="Rectangle 111">
            <a:extLst>
              <a:ext uri="{FF2B5EF4-FFF2-40B4-BE49-F238E27FC236}">
                <a16:creationId xmlns:a16="http://schemas.microsoft.com/office/drawing/2014/main" id="{C6342E1C-4148-C479-A94D-2057A74F3B79}"/>
              </a:ext>
            </a:extLst>
          </p:cNvPr>
          <p:cNvSpPr/>
          <p:nvPr/>
        </p:nvSpPr>
        <p:spPr>
          <a:xfrm>
            <a:off x="10044571" y="399948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Rectangle 113">
            <a:extLst>
              <a:ext uri="{FF2B5EF4-FFF2-40B4-BE49-F238E27FC236}">
                <a16:creationId xmlns:a16="http://schemas.microsoft.com/office/drawing/2014/main" id="{4CF4793E-EDF6-8C06-292F-80840D34A9B4}"/>
              </a:ext>
            </a:extLst>
          </p:cNvPr>
          <p:cNvSpPr/>
          <p:nvPr/>
        </p:nvSpPr>
        <p:spPr>
          <a:xfrm>
            <a:off x="9577895" y="4001276"/>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Rectangle 16">
            <a:extLst>
              <a:ext uri="{FF2B5EF4-FFF2-40B4-BE49-F238E27FC236}">
                <a16:creationId xmlns:a16="http://schemas.microsoft.com/office/drawing/2014/main" id="{75C006CE-C9F5-F37B-EEE0-3945CDD4BFD8}"/>
              </a:ext>
            </a:extLst>
          </p:cNvPr>
          <p:cNvSpPr/>
          <p:nvPr/>
        </p:nvSpPr>
        <p:spPr>
          <a:xfrm>
            <a:off x="9490386" y="2471793"/>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a:t>
            </a:r>
          </a:p>
        </p:txBody>
      </p:sp>
      <p:sp>
        <p:nvSpPr>
          <p:cNvPr id="19" name="Rectangle 18">
            <a:extLst>
              <a:ext uri="{FF2B5EF4-FFF2-40B4-BE49-F238E27FC236}">
                <a16:creationId xmlns:a16="http://schemas.microsoft.com/office/drawing/2014/main" id="{ABB713AC-84BF-BBDE-E1FF-935397FE49DA}"/>
              </a:ext>
            </a:extLst>
          </p:cNvPr>
          <p:cNvSpPr/>
          <p:nvPr/>
        </p:nvSpPr>
        <p:spPr>
          <a:xfrm>
            <a:off x="10471038" y="3235954"/>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20" name="Rectangle 19">
            <a:extLst>
              <a:ext uri="{FF2B5EF4-FFF2-40B4-BE49-F238E27FC236}">
                <a16:creationId xmlns:a16="http://schemas.microsoft.com/office/drawing/2014/main" id="{1368D34B-F1F8-570F-DD5B-A72D6CCFE2B6}"/>
              </a:ext>
            </a:extLst>
          </p:cNvPr>
          <p:cNvSpPr/>
          <p:nvPr/>
        </p:nvSpPr>
        <p:spPr>
          <a:xfrm>
            <a:off x="9533534" y="3219596"/>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sp>
        <p:nvSpPr>
          <p:cNvPr id="23" name="Rectangle 22">
            <a:extLst>
              <a:ext uri="{FF2B5EF4-FFF2-40B4-BE49-F238E27FC236}">
                <a16:creationId xmlns:a16="http://schemas.microsoft.com/office/drawing/2014/main" id="{7186B067-AFE7-E3C0-ABE0-EDE1356EBA29}"/>
              </a:ext>
            </a:extLst>
          </p:cNvPr>
          <p:cNvSpPr/>
          <p:nvPr/>
        </p:nvSpPr>
        <p:spPr>
          <a:xfrm>
            <a:off x="9424026" y="31562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CB3B8267-4903-92BE-C40E-9790AEC0ABDE}"/>
              </a:ext>
            </a:extLst>
          </p:cNvPr>
          <p:cNvSpPr/>
          <p:nvPr/>
        </p:nvSpPr>
        <p:spPr>
          <a:xfrm>
            <a:off x="10194022" y="18551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7" name="Rectangle 26">
            <a:extLst>
              <a:ext uri="{FF2B5EF4-FFF2-40B4-BE49-F238E27FC236}">
                <a16:creationId xmlns:a16="http://schemas.microsoft.com/office/drawing/2014/main" id="{B23364B8-FA76-06E6-4761-290C2374EBFD}"/>
              </a:ext>
            </a:extLst>
          </p:cNvPr>
          <p:cNvSpPr/>
          <p:nvPr/>
        </p:nvSpPr>
        <p:spPr>
          <a:xfrm>
            <a:off x="10231168" y="132563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28" name="TextBox 27">
            <a:extLst>
              <a:ext uri="{FF2B5EF4-FFF2-40B4-BE49-F238E27FC236}">
                <a16:creationId xmlns:a16="http://schemas.microsoft.com/office/drawing/2014/main" id="{796CE0A6-F47A-0CC2-261C-635468E03B8F}"/>
              </a:ext>
            </a:extLst>
          </p:cNvPr>
          <p:cNvSpPr txBox="1"/>
          <p:nvPr/>
        </p:nvSpPr>
        <p:spPr>
          <a:xfrm>
            <a:off x="9341181" y="692516"/>
            <a:ext cx="889987" cy="369332"/>
          </a:xfrm>
          <a:prstGeom prst="rect">
            <a:avLst/>
          </a:prstGeom>
          <a:noFill/>
        </p:spPr>
        <p:txBody>
          <a:bodyPr wrap="none" rtlCol="0">
            <a:spAutoFit/>
          </a:bodyPr>
          <a:lstStyle/>
          <a:p>
            <a:r>
              <a:rPr lang="en-US" dirty="0"/>
              <a:t>integer</a:t>
            </a:r>
          </a:p>
        </p:txBody>
      </p:sp>
      <p:sp>
        <p:nvSpPr>
          <p:cNvPr id="29" name="TextBox 28">
            <a:extLst>
              <a:ext uri="{FF2B5EF4-FFF2-40B4-BE49-F238E27FC236}">
                <a16:creationId xmlns:a16="http://schemas.microsoft.com/office/drawing/2014/main" id="{6888FA6D-1C49-1CE6-E5D5-71FDEBBCF1F9}"/>
              </a:ext>
            </a:extLst>
          </p:cNvPr>
          <p:cNvSpPr txBox="1"/>
          <p:nvPr/>
        </p:nvSpPr>
        <p:spPr>
          <a:xfrm>
            <a:off x="9481030" y="1325638"/>
            <a:ext cx="697627" cy="369332"/>
          </a:xfrm>
          <a:prstGeom prst="rect">
            <a:avLst/>
          </a:prstGeom>
          <a:noFill/>
        </p:spPr>
        <p:txBody>
          <a:bodyPr wrap="none" rtlCol="0">
            <a:spAutoFit/>
          </a:bodyPr>
          <a:lstStyle/>
          <a:p>
            <a:r>
              <a:rPr lang="en-US" dirty="0"/>
              <a:t>short</a:t>
            </a:r>
          </a:p>
        </p:txBody>
      </p:sp>
      <p:sp>
        <p:nvSpPr>
          <p:cNvPr id="30" name="TextBox 29">
            <a:extLst>
              <a:ext uri="{FF2B5EF4-FFF2-40B4-BE49-F238E27FC236}">
                <a16:creationId xmlns:a16="http://schemas.microsoft.com/office/drawing/2014/main" id="{D87B4156-C572-7023-169B-96BB246389E2}"/>
              </a:ext>
            </a:extLst>
          </p:cNvPr>
          <p:cNvSpPr txBox="1"/>
          <p:nvPr/>
        </p:nvSpPr>
        <p:spPr>
          <a:xfrm>
            <a:off x="9456178" y="1761889"/>
            <a:ext cx="633507" cy="369332"/>
          </a:xfrm>
          <a:prstGeom prst="rect">
            <a:avLst/>
          </a:prstGeom>
          <a:noFill/>
        </p:spPr>
        <p:txBody>
          <a:bodyPr wrap="none" rtlCol="0">
            <a:spAutoFit/>
          </a:bodyPr>
          <a:lstStyle/>
          <a:p>
            <a:r>
              <a:rPr lang="en-US" dirty="0"/>
              <a:t>char</a:t>
            </a:r>
          </a:p>
        </p:txBody>
      </p:sp>
      <p:sp>
        <p:nvSpPr>
          <p:cNvPr id="31" name="Rectangle 30">
            <a:extLst>
              <a:ext uri="{FF2B5EF4-FFF2-40B4-BE49-F238E27FC236}">
                <a16:creationId xmlns:a16="http://schemas.microsoft.com/office/drawing/2014/main" id="{114A9B5E-544E-0A5B-FB6D-814A871775F4}"/>
              </a:ext>
            </a:extLst>
          </p:cNvPr>
          <p:cNvSpPr/>
          <p:nvPr/>
        </p:nvSpPr>
        <p:spPr>
          <a:xfrm>
            <a:off x="10236991" y="59768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Tree>
    <p:extLst>
      <p:ext uri="{BB962C8B-B14F-4D97-AF65-F5344CB8AC3E}">
        <p14:creationId xmlns:p14="http://schemas.microsoft.com/office/powerpoint/2010/main" val="2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uiExpand="1" build="p" animBg="1"/>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850446" cy="459137"/>
          </a:xfrm>
        </p:spPr>
        <p:txBody>
          <a:bodyPr/>
          <a:lstStyle/>
          <a:p>
            <a:r>
              <a:rPr lang="en-US" dirty="0"/>
              <a:t>Step 1: Stack Frame Design –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785552A5-9929-70C5-6EF2-7B64ABC78801}"/>
              </a:ext>
            </a:extLst>
          </p:cNvPr>
          <p:cNvSpPr/>
          <p:nvPr/>
        </p:nvSpPr>
        <p:spPr bwMode="auto">
          <a:xfrm>
            <a:off x="2032587" y="1013586"/>
            <a:ext cx="4127930"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(void)</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 x = 0;</a:t>
            </a:r>
          </a:p>
          <a:p>
            <a:r>
              <a:rPr lang="en-US" sz="2000" dirty="0">
                <a:latin typeface="Consolas" panose="020B0609020204030204" pitchFamily="49" charset="0"/>
                <a:cs typeface="Consolas" panose="020B0609020204030204" pitchFamily="49" charset="0"/>
              </a:rPr>
              <a:t>    short </a:t>
            </a:r>
            <a:r>
              <a:rPr lang="en-US" sz="2000" dirty="0" err="1">
                <a:latin typeface="Consolas" panose="020B0609020204030204" pitchFamily="49" charset="0"/>
                <a:cs typeface="Consolas" panose="020B0609020204030204" pitchFamily="49" charset="0"/>
              </a:rPr>
              <a:t>st</a:t>
            </a:r>
            <a:r>
              <a:rPr lang="en-US" sz="2000" dirty="0">
                <a:latin typeface="Consolas" panose="020B0609020204030204" pitchFamily="49" charset="0"/>
                <a:cs typeface="Consolas" panose="020B0609020204030204" pitchFamily="49" charset="0"/>
              </a:rPr>
              <a:t>[2];</a:t>
            </a:r>
          </a:p>
          <a:p>
            <a:r>
              <a:rPr lang="en-US" sz="2000" dirty="0">
                <a:latin typeface="Consolas" panose="020B0609020204030204" pitchFamily="49" charset="0"/>
                <a:cs typeface="Consolas" panose="020B0609020204030204" pitchFamily="49" charset="0"/>
              </a:rPr>
              <a:t>    char str[] ="ABCDE";</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&amp;array[0];</a:t>
            </a:r>
          </a:p>
        </p:txBody>
      </p:sp>
      <p:graphicFrame>
        <p:nvGraphicFramePr>
          <p:cNvPr id="9" name="Table 8">
            <a:extLst>
              <a:ext uri="{FF2B5EF4-FFF2-40B4-BE49-F238E27FC236}">
                <a16:creationId xmlns:a16="http://schemas.microsoft.com/office/drawing/2014/main" id="{019F2424-18B5-A566-5E85-A45CBEB2C432}"/>
              </a:ext>
            </a:extLst>
          </p:cNvPr>
          <p:cNvGraphicFramePr>
            <a:graphicFrameLocks/>
          </p:cNvGraphicFramePr>
          <p:nvPr>
            <p:extLst>
              <p:ext uri="{D42A27DB-BD31-4B8C-83A1-F6EECF244321}">
                <p14:modId xmlns:p14="http://schemas.microsoft.com/office/powerpoint/2010/main" val="190861829"/>
              </p:ext>
            </p:extLst>
          </p:nvPr>
        </p:nvGraphicFramePr>
        <p:xfrm>
          <a:off x="383824" y="3170379"/>
          <a:ext cx="7891842" cy="3571863"/>
        </p:xfrm>
        <a:graphic>
          <a:graphicData uri="http://schemas.openxmlformats.org/drawingml/2006/table">
            <a:tbl>
              <a:tblPr firstRow="1">
                <a:tableStyleId>{FABFCF23-3B69-468F-B69F-88F6DE6A72F2}</a:tableStyleId>
              </a:tblPr>
              <a:tblGrid>
                <a:gridCol w="2776440">
                  <a:extLst>
                    <a:ext uri="{9D8B030D-6E8A-4147-A177-3AD203B41FA5}">
                      <a16:colId xmlns:a16="http://schemas.microsoft.com/office/drawing/2014/main" val="2146949649"/>
                    </a:ext>
                  </a:extLst>
                </a:gridCol>
                <a:gridCol w="1546114">
                  <a:extLst>
                    <a:ext uri="{9D8B030D-6E8A-4147-A177-3AD203B41FA5}">
                      <a16:colId xmlns:a16="http://schemas.microsoft.com/office/drawing/2014/main" val="1067220819"/>
                    </a:ext>
                  </a:extLst>
                </a:gridCol>
                <a:gridCol w="1035612">
                  <a:extLst>
                    <a:ext uri="{9D8B030D-6E8A-4147-A177-3AD203B41FA5}">
                      <a16:colId xmlns:a16="http://schemas.microsoft.com/office/drawing/2014/main" val="1680578828"/>
                    </a:ext>
                  </a:extLst>
                </a:gridCol>
                <a:gridCol w="1654727">
                  <a:extLst>
                    <a:ext uri="{9D8B030D-6E8A-4147-A177-3AD203B41FA5}">
                      <a16:colId xmlns:a16="http://schemas.microsoft.com/office/drawing/2014/main" val="1970105616"/>
                    </a:ext>
                  </a:extLst>
                </a:gridCol>
                <a:gridCol w="878949">
                  <a:extLst>
                    <a:ext uri="{9D8B030D-6E8A-4147-A177-3AD203B41FA5}">
                      <a16:colId xmlns:a16="http://schemas.microsoft.com/office/drawing/2014/main" val="165699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Initial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Size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Alignment pad to 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Total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"ABCDE"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&amp;array[0]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 (locals </a:t>
                      </a:r>
                      <a:r>
                        <a:rPr lang="en-US" sz="1800" b="0" dirty="0" err="1">
                          <a:solidFill>
                            <a:schemeClr val="accent1"/>
                          </a:solidFill>
                          <a:latin typeface="Consolas" panose="020B0609020204030204" pitchFamily="49" charset="0"/>
                          <a:cs typeface="Consolas" panose="020B0609020204030204" pitchFamily="49" charset="0"/>
                        </a:rPr>
                        <a:t>etc</a:t>
                      </a:r>
                      <a:r>
                        <a:rPr lang="en-US" sz="1800" b="0" dirty="0">
                          <a:solidFill>
                            <a:schemeClr val="accent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Saved Register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56988"/>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Total Frame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200769"/>
                  </a:ext>
                </a:extLst>
              </a:tr>
            </a:tbl>
          </a:graphicData>
        </a:graphic>
      </p:graphicFrame>
      <p:sp>
        <p:nvSpPr>
          <p:cNvPr id="14" name="TextBox 13">
            <a:extLst>
              <a:ext uri="{FF2B5EF4-FFF2-40B4-BE49-F238E27FC236}">
                <a16:creationId xmlns:a16="http://schemas.microsoft.com/office/drawing/2014/main" id="{4E154848-6296-1725-D0AC-F50D22BAD5D9}"/>
              </a:ext>
            </a:extLst>
          </p:cNvPr>
          <p:cNvSpPr txBox="1"/>
          <p:nvPr/>
        </p:nvSpPr>
        <p:spPr>
          <a:xfrm>
            <a:off x="91655" y="523676"/>
            <a:ext cx="804579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In this example we are allocating in order of variable definition, </a:t>
            </a:r>
            <a:r>
              <a:rPr lang="en-US" b="1" dirty="0">
                <a:solidFill>
                  <a:srgbClr val="FF0000"/>
                </a:solidFill>
              </a:rPr>
              <a:t>no reordering</a:t>
            </a:r>
          </a:p>
        </p:txBody>
      </p:sp>
      <p:grpSp>
        <p:nvGrpSpPr>
          <p:cNvPr id="134" name="Group 133">
            <a:extLst>
              <a:ext uri="{FF2B5EF4-FFF2-40B4-BE49-F238E27FC236}">
                <a16:creationId xmlns:a16="http://schemas.microsoft.com/office/drawing/2014/main" id="{ADFCF2F8-3E2B-25EF-E5DF-88D54B2D08D8}"/>
              </a:ext>
            </a:extLst>
          </p:cNvPr>
          <p:cNvGrpSpPr/>
          <p:nvPr/>
        </p:nvGrpSpPr>
        <p:grpSpPr>
          <a:xfrm>
            <a:off x="9466933" y="3837799"/>
            <a:ext cx="2037885" cy="2116935"/>
            <a:chOff x="8844692" y="4530355"/>
            <a:chExt cx="2037885" cy="2116935"/>
          </a:xfrm>
        </p:grpSpPr>
        <p:sp>
          <p:nvSpPr>
            <p:cNvPr id="135" name="Rectangle 134">
              <a:extLst>
                <a:ext uri="{FF2B5EF4-FFF2-40B4-BE49-F238E27FC236}">
                  <a16:creationId xmlns:a16="http://schemas.microsoft.com/office/drawing/2014/main" id="{346E8D30-C96F-BA68-1F16-64F03873D10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6" name="Rectangle 135">
              <a:extLst>
                <a:ext uri="{FF2B5EF4-FFF2-40B4-BE49-F238E27FC236}">
                  <a16:creationId xmlns:a16="http://schemas.microsoft.com/office/drawing/2014/main" id="{E037E0DB-6F2F-EAD7-9C43-5C2BDC07EA1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B8B9D8E7-6733-EA64-FC9E-9E4A0D2952FE}"/>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87" name="Group 186">
            <a:extLst>
              <a:ext uri="{FF2B5EF4-FFF2-40B4-BE49-F238E27FC236}">
                <a16:creationId xmlns:a16="http://schemas.microsoft.com/office/drawing/2014/main" id="{D4A1BCEF-4683-26C1-2FDF-D8490F13F3B7}"/>
              </a:ext>
            </a:extLst>
          </p:cNvPr>
          <p:cNvGrpSpPr/>
          <p:nvPr/>
        </p:nvGrpSpPr>
        <p:grpSpPr>
          <a:xfrm>
            <a:off x="9680327" y="4021056"/>
            <a:ext cx="1554878" cy="1061171"/>
            <a:chOff x="11967999" y="4049526"/>
            <a:chExt cx="1554878" cy="1061171"/>
          </a:xfrm>
        </p:grpSpPr>
        <p:grpSp>
          <p:nvGrpSpPr>
            <p:cNvPr id="128" name="Group 127">
              <a:extLst>
                <a:ext uri="{FF2B5EF4-FFF2-40B4-BE49-F238E27FC236}">
                  <a16:creationId xmlns:a16="http://schemas.microsoft.com/office/drawing/2014/main" id="{F89FEA7D-62FC-0DF5-34F0-C4736E293054}"/>
                </a:ext>
              </a:extLst>
            </p:cNvPr>
            <p:cNvGrpSpPr/>
            <p:nvPr/>
          </p:nvGrpSpPr>
          <p:grpSpPr>
            <a:xfrm>
              <a:off x="11967999" y="4049526"/>
              <a:ext cx="1554878" cy="1061171"/>
              <a:chOff x="5602097" y="1600973"/>
              <a:chExt cx="1554878" cy="1061171"/>
            </a:xfrm>
          </p:grpSpPr>
          <p:sp>
            <p:nvSpPr>
              <p:cNvPr id="129" name="Rectangle 128">
                <a:extLst>
                  <a:ext uri="{FF2B5EF4-FFF2-40B4-BE49-F238E27FC236}">
                    <a16:creationId xmlns:a16="http://schemas.microsoft.com/office/drawing/2014/main" id="{C1727CBD-6FC6-7B54-001F-9505CC200D05}"/>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30" name="Rectangle 129">
                <a:extLst>
                  <a:ext uri="{FF2B5EF4-FFF2-40B4-BE49-F238E27FC236}">
                    <a16:creationId xmlns:a16="http://schemas.microsoft.com/office/drawing/2014/main" id="{3EA0E8EA-A32B-1370-D2AF-4B6A25824A83}"/>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1" name="Rectangle 130">
                <a:extLst>
                  <a:ext uri="{FF2B5EF4-FFF2-40B4-BE49-F238E27FC236}">
                    <a16:creationId xmlns:a16="http://schemas.microsoft.com/office/drawing/2014/main" id="{A1FA97DD-AD20-82D8-8944-AE7A4BD9CC5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32" name="Rectangle 131">
                <a:extLst>
                  <a:ext uri="{FF2B5EF4-FFF2-40B4-BE49-F238E27FC236}">
                    <a16:creationId xmlns:a16="http://schemas.microsoft.com/office/drawing/2014/main" id="{67555A7D-D5E1-EBB7-8A2E-72A41AA91B05}"/>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33" name="Rectangle 132">
                <a:extLst>
                  <a:ext uri="{FF2B5EF4-FFF2-40B4-BE49-F238E27FC236}">
                    <a16:creationId xmlns:a16="http://schemas.microsoft.com/office/drawing/2014/main" id="{D4064757-1623-A402-FC3A-0EEEA3931EEB}"/>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38" name="Rectangle 137">
              <a:extLst>
                <a:ext uri="{FF2B5EF4-FFF2-40B4-BE49-F238E27FC236}">
                  <a16:creationId xmlns:a16="http://schemas.microsoft.com/office/drawing/2014/main" id="{D5C04AA8-EA8E-9912-49AC-3E5A047C3396}"/>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40" name="Rectangle 139">
            <a:extLst>
              <a:ext uri="{FF2B5EF4-FFF2-40B4-BE49-F238E27FC236}">
                <a16:creationId xmlns:a16="http://schemas.microsoft.com/office/drawing/2014/main" id="{F953E0F6-728B-B5B4-160E-D5FDF3918C46}"/>
              </a:ext>
            </a:extLst>
          </p:cNvPr>
          <p:cNvSpPr/>
          <p:nvPr/>
        </p:nvSpPr>
        <p:spPr>
          <a:xfrm>
            <a:off x="9484681" y="3894524"/>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1" name="Rectangle 140">
            <a:extLst>
              <a:ext uri="{FF2B5EF4-FFF2-40B4-BE49-F238E27FC236}">
                <a16:creationId xmlns:a16="http://schemas.microsoft.com/office/drawing/2014/main" id="{FF1AAB9A-7014-CF95-1675-7F7385BEA625}"/>
              </a:ext>
            </a:extLst>
          </p:cNvPr>
          <p:cNvSpPr/>
          <p:nvPr/>
        </p:nvSpPr>
        <p:spPr>
          <a:xfrm>
            <a:off x="9471147" y="23579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42" name="Group 141">
            <a:extLst>
              <a:ext uri="{FF2B5EF4-FFF2-40B4-BE49-F238E27FC236}">
                <a16:creationId xmlns:a16="http://schemas.microsoft.com/office/drawing/2014/main" id="{6A89C66E-4538-0279-983D-C783EBEF1FB9}"/>
              </a:ext>
            </a:extLst>
          </p:cNvPr>
          <p:cNvGrpSpPr/>
          <p:nvPr/>
        </p:nvGrpSpPr>
        <p:grpSpPr>
          <a:xfrm>
            <a:off x="9481322" y="5294905"/>
            <a:ext cx="2037885" cy="1470991"/>
            <a:chOff x="8853170" y="5259442"/>
            <a:chExt cx="2037885" cy="1470991"/>
          </a:xfrm>
        </p:grpSpPr>
        <p:sp>
          <p:nvSpPr>
            <p:cNvPr id="143" name="Rectangle 142">
              <a:extLst>
                <a:ext uri="{FF2B5EF4-FFF2-40B4-BE49-F238E27FC236}">
                  <a16:creationId xmlns:a16="http://schemas.microsoft.com/office/drawing/2014/main" id="{72F6F810-6D04-C218-FD41-7C8F83243CC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4" name="Rectangle 143">
              <a:extLst>
                <a:ext uri="{FF2B5EF4-FFF2-40B4-BE49-F238E27FC236}">
                  <a16:creationId xmlns:a16="http://schemas.microsoft.com/office/drawing/2014/main" id="{C2B0D1AE-B864-4978-0A23-892E1E965FD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45" name="Rectangle 144">
            <a:extLst>
              <a:ext uri="{FF2B5EF4-FFF2-40B4-BE49-F238E27FC236}">
                <a16:creationId xmlns:a16="http://schemas.microsoft.com/office/drawing/2014/main" id="{9E12C5B5-9AFC-BC6F-84E6-300926646A27}"/>
              </a:ext>
            </a:extLst>
          </p:cNvPr>
          <p:cNvSpPr/>
          <p:nvPr/>
        </p:nvSpPr>
        <p:spPr>
          <a:xfrm>
            <a:off x="9548124" y="535787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46" name="TextBox 145">
            <a:extLst>
              <a:ext uri="{FF2B5EF4-FFF2-40B4-BE49-F238E27FC236}">
                <a16:creationId xmlns:a16="http://schemas.microsoft.com/office/drawing/2014/main" id="{E03C94B0-ACA3-8DAC-42DC-49486822D0E2}"/>
              </a:ext>
            </a:extLst>
          </p:cNvPr>
          <p:cNvSpPr txBox="1"/>
          <p:nvPr/>
        </p:nvSpPr>
        <p:spPr>
          <a:xfrm>
            <a:off x="9782308" y="6187940"/>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47" name="Rectangle 146">
            <a:extLst>
              <a:ext uri="{FF2B5EF4-FFF2-40B4-BE49-F238E27FC236}">
                <a16:creationId xmlns:a16="http://schemas.microsoft.com/office/drawing/2014/main" id="{56B34B91-27E5-3F4D-C3CC-17D90F9289A2}"/>
              </a:ext>
            </a:extLst>
          </p:cNvPr>
          <p:cNvSpPr/>
          <p:nvPr/>
        </p:nvSpPr>
        <p:spPr>
          <a:xfrm>
            <a:off x="9466933" y="447095"/>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48" name="Rectangle 147">
            <a:extLst>
              <a:ext uri="{FF2B5EF4-FFF2-40B4-BE49-F238E27FC236}">
                <a16:creationId xmlns:a16="http://schemas.microsoft.com/office/drawing/2014/main" id="{074318B1-1EB6-2ED4-2889-B4C14B079D8C}"/>
              </a:ext>
            </a:extLst>
          </p:cNvPr>
          <p:cNvSpPr/>
          <p:nvPr/>
        </p:nvSpPr>
        <p:spPr>
          <a:xfrm>
            <a:off x="9466933" y="941778"/>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sp>
        <p:nvSpPr>
          <p:cNvPr id="149" name="TextBox 148">
            <a:extLst>
              <a:ext uri="{FF2B5EF4-FFF2-40B4-BE49-F238E27FC236}">
                <a16:creationId xmlns:a16="http://schemas.microsoft.com/office/drawing/2014/main" id="{1918D70D-70F1-919D-8971-B3646BCAF603}"/>
              </a:ext>
            </a:extLst>
          </p:cNvPr>
          <p:cNvSpPr txBox="1"/>
          <p:nvPr/>
        </p:nvSpPr>
        <p:spPr>
          <a:xfrm>
            <a:off x="11680773" y="6407796"/>
            <a:ext cx="520089" cy="478270"/>
          </a:xfrm>
          <a:prstGeom prst="rect">
            <a:avLst/>
          </a:prstGeom>
          <a:noFill/>
        </p:spPr>
        <p:txBody>
          <a:bodyPr wrap="none" rtlCol="0">
            <a:spAutoFit/>
          </a:bodyPr>
          <a:lstStyle/>
          <a:p>
            <a:r>
              <a:rPr lang="en-US" sz="2000" dirty="0" err="1"/>
              <a:t>sp</a:t>
            </a:r>
            <a:endParaRPr lang="en-US" sz="2000" dirty="0"/>
          </a:p>
        </p:txBody>
      </p:sp>
      <p:sp>
        <p:nvSpPr>
          <p:cNvPr id="150" name="Left Arrow 149">
            <a:extLst>
              <a:ext uri="{FF2B5EF4-FFF2-40B4-BE49-F238E27FC236}">
                <a16:creationId xmlns:a16="http://schemas.microsoft.com/office/drawing/2014/main" id="{F01A968B-E2C7-6A8B-B2C9-9538D357AC70}"/>
              </a:ext>
            </a:extLst>
          </p:cNvPr>
          <p:cNvSpPr/>
          <p:nvPr/>
        </p:nvSpPr>
        <p:spPr>
          <a:xfrm>
            <a:off x="11465280" y="6557272"/>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TextBox 150">
            <a:extLst>
              <a:ext uri="{FF2B5EF4-FFF2-40B4-BE49-F238E27FC236}">
                <a16:creationId xmlns:a16="http://schemas.microsoft.com/office/drawing/2014/main" id="{DA20C92C-6F97-A121-59E0-A36C285E73FB}"/>
              </a:ext>
            </a:extLst>
          </p:cNvPr>
          <p:cNvSpPr txBox="1"/>
          <p:nvPr/>
        </p:nvSpPr>
        <p:spPr>
          <a:xfrm>
            <a:off x="11706521" y="624910"/>
            <a:ext cx="454210" cy="478270"/>
          </a:xfrm>
          <a:prstGeom prst="rect">
            <a:avLst/>
          </a:prstGeom>
          <a:noFill/>
        </p:spPr>
        <p:txBody>
          <a:bodyPr wrap="none" rtlCol="0">
            <a:spAutoFit/>
          </a:bodyPr>
          <a:lstStyle/>
          <a:p>
            <a:r>
              <a:rPr lang="en-US" sz="2000" dirty="0" err="1"/>
              <a:t>fp</a:t>
            </a:r>
            <a:endParaRPr lang="en-US" sz="2000" dirty="0"/>
          </a:p>
        </p:txBody>
      </p:sp>
      <p:sp>
        <p:nvSpPr>
          <p:cNvPr id="152" name="Left Arrow 151">
            <a:extLst>
              <a:ext uri="{FF2B5EF4-FFF2-40B4-BE49-F238E27FC236}">
                <a16:creationId xmlns:a16="http://schemas.microsoft.com/office/drawing/2014/main" id="{3A77892A-1920-9B60-0020-2B4A4F97637B}"/>
              </a:ext>
            </a:extLst>
          </p:cNvPr>
          <p:cNvSpPr/>
          <p:nvPr/>
        </p:nvSpPr>
        <p:spPr>
          <a:xfrm>
            <a:off x="11530920" y="773318"/>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80" name="Group 179">
            <a:extLst>
              <a:ext uri="{FF2B5EF4-FFF2-40B4-BE49-F238E27FC236}">
                <a16:creationId xmlns:a16="http://schemas.microsoft.com/office/drawing/2014/main" id="{F4671642-7045-F206-523B-CA69697E3853}"/>
              </a:ext>
            </a:extLst>
          </p:cNvPr>
          <p:cNvGrpSpPr/>
          <p:nvPr/>
        </p:nvGrpSpPr>
        <p:grpSpPr>
          <a:xfrm>
            <a:off x="9656501" y="4029618"/>
            <a:ext cx="729481" cy="335577"/>
            <a:chOff x="9625298" y="4016094"/>
            <a:chExt cx="729481" cy="335577"/>
          </a:xfrm>
        </p:grpSpPr>
        <p:sp>
          <p:nvSpPr>
            <p:cNvPr id="153" name="Rectangle 152">
              <a:extLst>
                <a:ext uri="{FF2B5EF4-FFF2-40B4-BE49-F238E27FC236}">
                  <a16:creationId xmlns:a16="http://schemas.microsoft.com/office/drawing/2014/main" id="{46985092-09F8-2355-B0A9-2D18AA64438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4" name="Rectangle 153">
              <a:extLst>
                <a:ext uri="{FF2B5EF4-FFF2-40B4-BE49-F238E27FC236}">
                  <a16:creationId xmlns:a16="http://schemas.microsoft.com/office/drawing/2014/main" id="{D3D9819C-36B0-D137-4BB5-C2DEA1E4233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155" name="Straight Connector 154">
            <a:extLst>
              <a:ext uri="{FF2B5EF4-FFF2-40B4-BE49-F238E27FC236}">
                <a16:creationId xmlns:a16="http://schemas.microsoft.com/office/drawing/2014/main" id="{E62C7BDE-5F8C-D6FC-3FDF-807023627426}"/>
              </a:ext>
            </a:extLst>
          </p:cNvPr>
          <p:cNvCxnSpPr>
            <a:cxnSpLocks/>
          </p:cNvCxnSpPr>
          <p:nvPr/>
        </p:nvCxnSpPr>
        <p:spPr>
          <a:xfrm flipH="1">
            <a:off x="8545455" y="472750"/>
            <a:ext cx="991911"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9C7A16D-51AB-DBF2-4150-82F95774DB3E}"/>
              </a:ext>
            </a:extLst>
          </p:cNvPr>
          <p:cNvCxnSpPr>
            <a:cxnSpLocks/>
          </p:cNvCxnSpPr>
          <p:nvPr/>
        </p:nvCxnSpPr>
        <p:spPr>
          <a:xfrm flipH="1">
            <a:off x="8533873" y="6754456"/>
            <a:ext cx="937373" cy="1035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B62B877-0C3D-A024-9750-09100DAAC497}"/>
              </a:ext>
            </a:extLst>
          </p:cNvPr>
          <p:cNvCxnSpPr>
            <a:cxnSpLocks/>
          </p:cNvCxnSpPr>
          <p:nvPr/>
        </p:nvCxnSpPr>
        <p:spPr>
          <a:xfrm>
            <a:off x="8674039" y="487410"/>
            <a:ext cx="40189" cy="6277397"/>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7DF41E30-4531-7938-F655-215AB9B3D8AB}"/>
              </a:ext>
            </a:extLst>
          </p:cNvPr>
          <p:cNvSpPr txBox="1"/>
          <p:nvPr/>
        </p:nvSpPr>
        <p:spPr>
          <a:xfrm rot="16200000">
            <a:off x="6783791" y="3685491"/>
            <a:ext cx="3767378" cy="338554"/>
          </a:xfrm>
          <a:prstGeom prst="rect">
            <a:avLst/>
          </a:prstGeom>
          <a:solidFill>
            <a:schemeClr val="bg1"/>
          </a:solidFill>
        </p:spPr>
        <p:txBody>
          <a:bodyPr wrap="none" rtlCol="0">
            <a:spAutoFit/>
          </a:bodyPr>
          <a:lstStyle/>
          <a:p>
            <a:r>
              <a:rPr lang="en-US" sz="1600" dirty="0">
                <a:solidFill>
                  <a:srgbClr val="C00000"/>
                </a:solidFill>
              </a:rPr>
              <a:t>total frame size must divide evenly by 8</a:t>
            </a:r>
          </a:p>
        </p:txBody>
      </p:sp>
      <p:sp>
        <p:nvSpPr>
          <p:cNvPr id="159" name="Left-Right Arrow 158">
            <a:extLst>
              <a:ext uri="{FF2B5EF4-FFF2-40B4-BE49-F238E27FC236}">
                <a16:creationId xmlns:a16="http://schemas.microsoft.com/office/drawing/2014/main" id="{49AC0041-1BA7-8D44-CB65-663AD9BFEE37}"/>
              </a:ext>
            </a:extLst>
          </p:cNvPr>
          <p:cNvSpPr/>
          <p:nvPr/>
        </p:nvSpPr>
        <p:spPr>
          <a:xfrm>
            <a:off x="9537789" y="147310"/>
            <a:ext cx="1934015" cy="2115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06165116-FDD8-037D-2F5B-893269BDD8F8}"/>
              </a:ext>
            </a:extLst>
          </p:cNvPr>
          <p:cNvSpPr txBox="1"/>
          <p:nvPr/>
        </p:nvSpPr>
        <p:spPr>
          <a:xfrm>
            <a:off x="10123087" y="80122"/>
            <a:ext cx="928459" cy="369332"/>
          </a:xfrm>
          <a:prstGeom prst="rect">
            <a:avLst/>
          </a:prstGeom>
          <a:solidFill>
            <a:schemeClr val="bg1"/>
          </a:solidFill>
        </p:spPr>
        <p:txBody>
          <a:bodyPr wrap="none" rtlCol="0">
            <a:spAutoFit/>
          </a:bodyPr>
          <a:lstStyle/>
          <a:p>
            <a:r>
              <a:rPr lang="en-US" dirty="0"/>
              <a:t>4 bytes</a:t>
            </a:r>
          </a:p>
        </p:txBody>
      </p:sp>
      <p:sp>
        <p:nvSpPr>
          <p:cNvPr id="161" name="Rectangle 160">
            <a:extLst>
              <a:ext uri="{FF2B5EF4-FFF2-40B4-BE49-F238E27FC236}">
                <a16:creationId xmlns:a16="http://schemas.microsoft.com/office/drawing/2014/main" id="{79152B6D-E18F-5482-F8D0-A48B758ED543}"/>
              </a:ext>
            </a:extLst>
          </p:cNvPr>
          <p:cNvSpPr/>
          <p:nvPr/>
        </p:nvSpPr>
        <p:spPr>
          <a:xfrm>
            <a:off x="9466933" y="1890247"/>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2" name="Rectangle 161">
            <a:extLst>
              <a:ext uri="{FF2B5EF4-FFF2-40B4-BE49-F238E27FC236}">
                <a16:creationId xmlns:a16="http://schemas.microsoft.com/office/drawing/2014/main" id="{469C0B32-21ED-3913-E671-DB1D7250BEA9}"/>
              </a:ext>
            </a:extLst>
          </p:cNvPr>
          <p:cNvSpPr/>
          <p:nvPr/>
        </p:nvSpPr>
        <p:spPr>
          <a:xfrm>
            <a:off x="9466933" y="1419634"/>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4" name="Rectangle 163">
            <a:extLst>
              <a:ext uri="{FF2B5EF4-FFF2-40B4-BE49-F238E27FC236}">
                <a16:creationId xmlns:a16="http://schemas.microsoft.com/office/drawing/2014/main" id="{77BC20D4-4A39-1C71-2BEA-EE7805D10EFA}"/>
              </a:ext>
            </a:extLst>
          </p:cNvPr>
          <p:cNvSpPr/>
          <p:nvPr/>
        </p:nvSpPr>
        <p:spPr>
          <a:xfrm>
            <a:off x="9548406" y="24744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79" name="Group 178">
            <a:extLst>
              <a:ext uri="{FF2B5EF4-FFF2-40B4-BE49-F238E27FC236}">
                <a16:creationId xmlns:a16="http://schemas.microsoft.com/office/drawing/2014/main" id="{47CC8513-88BB-3E78-F05B-7E672F30FDA5}"/>
              </a:ext>
            </a:extLst>
          </p:cNvPr>
          <p:cNvGrpSpPr/>
          <p:nvPr/>
        </p:nvGrpSpPr>
        <p:grpSpPr>
          <a:xfrm>
            <a:off x="9598450" y="3234210"/>
            <a:ext cx="1734842" cy="452609"/>
            <a:chOff x="9580937" y="3236210"/>
            <a:chExt cx="1734842" cy="452609"/>
          </a:xfrm>
        </p:grpSpPr>
        <p:sp>
          <p:nvSpPr>
            <p:cNvPr id="165" name="Rectangle 164">
              <a:extLst>
                <a:ext uri="{FF2B5EF4-FFF2-40B4-BE49-F238E27FC236}">
                  <a16:creationId xmlns:a16="http://schemas.microsoft.com/office/drawing/2014/main" id="{DDC2F8F8-ADE7-3C8D-525C-4D09D7A01D3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66" name="Rectangle 165">
              <a:extLst>
                <a:ext uri="{FF2B5EF4-FFF2-40B4-BE49-F238E27FC236}">
                  <a16:creationId xmlns:a16="http://schemas.microsoft.com/office/drawing/2014/main" id="{9F7409CF-41EE-E9E9-C4BF-35E98D40EEBD}"/>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67" name="Rectangle 166">
            <a:extLst>
              <a:ext uri="{FF2B5EF4-FFF2-40B4-BE49-F238E27FC236}">
                <a16:creationId xmlns:a16="http://schemas.microsoft.com/office/drawing/2014/main" id="{45E4B1C8-06C2-0486-2081-6B2D26C131C4}"/>
              </a:ext>
            </a:extLst>
          </p:cNvPr>
          <p:cNvSpPr/>
          <p:nvPr/>
        </p:nvSpPr>
        <p:spPr>
          <a:xfrm>
            <a:off x="9471429" y="317287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6" name="Group 185">
            <a:extLst>
              <a:ext uri="{FF2B5EF4-FFF2-40B4-BE49-F238E27FC236}">
                <a16:creationId xmlns:a16="http://schemas.microsoft.com/office/drawing/2014/main" id="{6F943A4F-74EA-2405-9A6F-DAE8C0D44C73}"/>
              </a:ext>
            </a:extLst>
          </p:cNvPr>
          <p:cNvGrpSpPr/>
          <p:nvPr/>
        </p:nvGrpSpPr>
        <p:grpSpPr>
          <a:xfrm>
            <a:off x="9000461" y="474074"/>
            <a:ext cx="509763" cy="6307512"/>
            <a:chOff x="9000461" y="474074"/>
            <a:chExt cx="509763" cy="6307512"/>
          </a:xfrm>
        </p:grpSpPr>
        <p:cxnSp>
          <p:nvCxnSpPr>
            <p:cNvPr id="170" name="Straight Connector 169">
              <a:extLst>
                <a:ext uri="{FF2B5EF4-FFF2-40B4-BE49-F238E27FC236}">
                  <a16:creationId xmlns:a16="http://schemas.microsoft.com/office/drawing/2014/main" id="{0583760F-30A5-F421-520B-95D81FB9B5A5}"/>
                </a:ext>
              </a:extLst>
            </p:cNvPr>
            <p:cNvCxnSpPr>
              <a:cxnSpLocks/>
            </p:cNvCxnSpPr>
            <p:nvPr/>
          </p:nvCxnSpPr>
          <p:spPr>
            <a:xfrm flipH="1">
              <a:off x="9002559" y="2357955"/>
              <a:ext cx="50766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32EA45B-77C3-60FC-5D16-046792F1713E}"/>
                </a:ext>
              </a:extLst>
            </p:cNvPr>
            <p:cNvCxnSpPr>
              <a:cxnSpLocks/>
            </p:cNvCxnSpPr>
            <p:nvPr/>
          </p:nvCxnSpPr>
          <p:spPr>
            <a:xfrm>
              <a:off x="9206882" y="2357955"/>
              <a:ext cx="0" cy="4423631"/>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5CAA4E17-57FC-281D-FC43-13C8C6ECD456}"/>
                </a:ext>
              </a:extLst>
            </p:cNvPr>
            <p:cNvSpPr txBox="1"/>
            <p:nvPr/>
          </p:nvSpPr>
          <p:spPr>
            <a:xfrm rot="16200000">
              <a:off x="8639785" y="4198475"/>
              <a:ext cx="1059906" cy="338554"/>
            </a:xfrm>
            <a:prstGeom prst="rect">
              <a:avLst/>
            </a:prstGeom>
            <a:solidFill>
              <a:schemeClr val="bg1"/>
            </a:solidFill>
          </p:spPr>
          <p:txBody>
            <a:bodyPr wrap="none" rtlCol="0">
              <a:spAutoFit/>
            </a:bodyPr>
            <a:lstStyle/>
            <a:p>
              <a:r>
                <a:rPr lang="en-US" sz="1600" dirty="0">
                  <a:solidFill>
                    <a:srgbClr val="C00000"/>
                  </a:solidFill>
                </a:rPr>
                <a:t>FRMADD</a:t>
              </a:r>
            </a:p>
          </p:txBody>
        </p:sp>
        <p:cxnSp>
          <p:nvCxnSpPr>
            <p:cNvPr id="175" name="Straight Arrow Connector 174">
              <a:extLst>
                <a:ext uri="{FF2B5EF4-FFF2-40B4-BE49-F238E27FC236}">
                  <a16:creationId xmlns:a16="http://schemas.microsoft.com/office/drawing/2014/main" id="{8B15F448-E68B-0539-0C4C-C68A2E74B602}"/>
                </a:ext>
              </a:extLst>
            </p:cNvPr>
            <p:cNvCxnSpPr>
              <a:cxnSpLocks/>
            </p:cNvCxnSpPr>
            <p:nvPr/>
          </p:nvCxnSpPr>
          <p:spPr>
            <a:xfrm flipH="1">
              <a:off x="9206882" y="474074"/>
              <a:ext cx="129" cy="1942386"/>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C1CC1F0-AE8F-D189-7588-6C52CAF793E9}"/>
                </a:ext>
              </a:extLst>
            </p:cNvPr>
            <p:cNvSpPr txBox="1"/>
            <p:nvPr/>
          </p:nvSpPr>
          <p:spPr>
            <a:xfrm rot="16200000">
              <a:off x="8536392" y="1208587"/>
              <a:ext cx="1266693" cy="338554"/>
            </a:xfrm>
            <a:prstGeom prst="rect">
              <a:avLst/>
            </a:prstGeom>
            <a:solidFill>
              <a:schemeClr val="bg1"/>
            </a:solidFill>
          </p:spPr>
          <p:txBody>
            <a:bodyPr wrap="none" rtlCol="0">
              <a:spAutoFit/>
            </a:bodyPr>
            <a:lstStyle/>
            <a:p>
              <a:r>
                <a:rPr lang="en-US" sz="1600" dirty="0">
                  <a:solidFill>
                    <a:srgbClr val="C00000"/>
                  </a:solidFill>
                </a:rPr>
                <a:t>REG Space</a:t>
              </a:r>
            </a:p>
          </p:txBody>
        </p:sp>
      </p:grpSp>
      <p:sp>
        <p:nvSpPr>
          <p:cNvPr id="178" name="Rectangle 177">
            <a:extLst>
              <a:ext uri="{FF2B5EF4-FFF2-40B4-BE49-F238E27FC236}">
                <a16:creationId xmlns:a16="http://schemas.microsoft.com/office/drawing/2014/main" id="{B3EEE0E6-4D44-DD2E-7ECC-002EE0326E41}"/>
              </a:ext>
            </a:extLst>
          </p:cNvPr>
          <p:cNvSpPr/>
          <p:nvPr/>
        </p:nvSpPr>
        <p:spPr>
          <a:xfrm>
            <a:off x="9505386" y="245592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23154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5" grpId="0" animBg="1"/>
      <p:bldP spid="146" grpId="0" animBg="1"/>
      <p:bldP spid="16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84727" y="22391"/>
            <a:ext cx="5682387" cy="992388"/>
          </a:xfrm>
        </p:spPr>
        <p:txBody>
          <a:bodyPr/>
          <a:lstStyle/>
          <a:p>
            <a:r>
              <a:rPr lang="en-US" sz="2800" dirty="0"/>
              <a:t>Accessing Stack Variables</a:t>
            </a:r>
            <a:br>
              <a:rPr lang="en-US" sz="2800" dirty="0"/>
            </a:br>
            <a:r>
              <a:rPr lang="en-US" sz="2800" dirty="0"/>
              <a:t>The Hard Way…..</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275977" y="996463"/>
            <a:ext cx="7058086" cy="3254934"/>
          </a:xfrm>
          <a:solidFill>
            <a:schemeClr val="accent4">
              <a:lumMod val="20000"/>
              <a:lumOff val="80000"/>
            </a:schemeClr>
          </a:solidFill>
          <a:ln>
            <a:solidFill>
              <a:schemeClr val="accent1"/>
            </a:solidFill>
          </a:ln>
        </p:spPr>
        <p:txBody>
          <a:bodyPr/>
          <a:lstStyle/>
          <a:p>
            <a:pPr>
              <a:lnSpc>
                <a:spcPct val="100000"/>
              </a:lnSpc>
            </a:pPr>
            <a:r>
              <a:rPr lang="en-US" sz="2200" dirty="0">
                <a:solidFill>
                  <a:srgbClr val="F3753F"/>
                </a:solidFill>
              </a:rPr>
              <a:t>Access data stored in the stack </a:t>
            </a:r>
          </a:p>
          <a:p>
            <a:pPr lvl="1"/>
            <a:r>
              <a:rPr lang="en-US" sz="2000" dirty="0">
                <a:solidFill>
                  <a:schemeClr val="tx2"/>
                </a:solidFill>
              </a:rPr>
              <a:t>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b="1" dirty="0">
                <a:solidFill>
                  <a:srgbClr val="0070C0"/>
                </a:solidFill>
                <a:latin typeface="Courier New" panose="02070309020205020404" pitchFamily="49" charset="0"/>
                <a:cs typeface="Courier New" panose="02070309020205020404" pitchFamily="49" charset="0"/>
              </a:rPr>
              <a:t>/str </a:t>
            </a:r>
            <a:r>
              <a:rPr lang="en-US" sz="2000" dirty="0">
                <a:solidFill>
                  <a:schemeClr val="tx2"/>
                </a:solidFill>
                <a:cs typeface="Courier New" panose="02070309020205020404" pitchFamily="49" charset="0"/>
              </a:rPr>
              <a:t>instructions</a:t>
            </a:r>
            <a:r>
              <a:rPr lang="en-US" sz="2000" dirty="0">
                <a:solidFill>
                  <a:schemeClr val="tx2"/>
                </a:solidFill>
              </a:rPr>
              <a:t> </a:t>
            </a:r>
          </a:p>
          <a:p>
            <a:pPr>
              <a:lnSpc>
                <a:spcPct val="100000"/>
              </a:lnSpc>
            </a:pPr>
            <a:r>
              <a:rPr lang="en-US" sz="2200" b="1" dirty="0">
                <a:solidFill>
                  <a:srgbClr val="0070C0"/>
                </a:solidFill>
              </a:rPr>
              <a:t>Use base register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chemeClr val="tx2"/>
                </a:solidFill>
              </a:rPr>
              <a:t> </a:t>
            </a:r>
            <a:r>
              <a:rPr lang="en-US" sz="2200" b="1" dirty="0">
                <a:solidFill>
                  <a:srgbClr val="0070C0"/>
                </a:solidFill>
              </a:rPr>
              <a:t>with offset addressing </a:t>
            </a:r>
            <a:r>
              <a:rPr lang="en-US" sz="2200" dirty="0">
                <a:solidFill>
                  <a:schemeClr val="tx2"/>
                </a:solidFill>
              </a:rPr>
              <a:t>(either register offset or immediate offset)</a:t>
            </a:r>
          </a:p>
          <a:p>
            <a:pPr>
              <a:lnSpc>
                <a:spcPct val="100000"/>
              </a:lnSpc>
            </a:pPr>
            <a:r>
              <a:rPr lang="en-US" sz="2200" dirty="0">
                <a:solidFill>
                  <a:schemeClr val="tx2"/>
                </a:solidFill>
              </a:rPr>
              <a:t>No matter where in memory the stack is located,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rgbClr val="0070C0"/>
                </a:solidFill>
              </a:rPr>
              <a:t> always points at saved </a:t>
            </a:r>
            <a:r>
              <a:rPr lang="en-US" sz="2200" b="1" dirty="0" err="1">
                <a:solidFill>
                  <a:srgbClr val="F3753F"/>
                </a:solidFill>
                <a:latin typeface="Consolas" panose="020B0609020204030204" pitchFamily="49" charset="0"/>
                <a:cs typeface="Consolas" panose="020B0609020204030204" pitchFamily="49" charset="0"/>
              </a:rPr>
              <a:t>lr</a:t>
            </a:r>
            <a:r>
              <a:rPr lang="en-US" sz="2200" dirty="0">
                <a:solidFill>
                  <a:srgbClr val="0070C0"/>
                </a:solidFill>
              </a:rPr>
              <a:t>)</a:t>
            </a:r>
          </a:p>
          <a:p>
            <a:pPr>
              <a:lnSpc>
                <a:spcPct val="100000"/>
              </a:lnSpc>
            </a:pPr>
            <a:r>
              <a:rPr lang="en-US" sz="2200" dirty="0">
                <a:solidFill>
                  <a:srgbClr val="F3753F"/>
                </a:solidFill>
              </a:rPr>
              <a:t>Word offset </a:t>
            </a:r>
            <a:r>
              <a:rPr lang="en-US" sz="2200" dirty="0"/>
              <a:t>is a way to visualize the distance from </a:t>
            </a:r>
            <a:r>
              <a:rPr lang="en-US" sz="2200" dirty="0" err="1"/>
              <a:t>fp</a:t>
            </a:r>
            <a:r>
              <a:rPr lang="en-US" sz="2200" dirty="0"/>
              <a:t> for calculating offset values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51E7C0D-0AEE-B1B8-1BD1-D116572233BC}"/>
              </a:ext>
            </a:extLst>
          </p:cNvPr>
          <p:cNvGrpSpPr/>
          <p:nvPr/>
        </p:nvGrpSpPr>
        <p:grpSpPr>
          <a:xfrm>
            <a:off x="8164507" y="3749398"/>
            <a:ext cx="2037885" cy="2116935"/>
            <a:chOff x="8844692" y="4530355"/>
            <a:chExt cx="2037885" cy="2116935"/>
          </a:xfrm>
        </p:grpSpPr>
        <p:sp>
          <p:nvSpPr>
            <p:cNvPr id="5" name="Rectangle 4">
              <a:extLst>
                <a:ext uri="{FF2B5EF4-FFF2-40B4-BE49-F238E27FC236}">
                  <a16:creationId xmlns:a16="http://schemas.microsoft.com/office/drawing/2014/main" id="{1FFBDA62-0E7E-25A6-F48D-5E8A515BE5FB}"/>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B4E4FA3A-7B9C-8862-6E92-8FC3B9CA762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194B516E-3617-8E87-25C5-48D7A34C16C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 name="Group 7">
            <a:extLst>
              <a:ext uri="{FF2B5EF4-FFF2-40B4-BE49-F238E27FC236}">
                <a16:creationId xmlns:a16="http://schemas.microsoft.com/office/drawing/2014/main" id="{D7428499-6FB0-9468-64FF-1CE5DC6AA2FC}"/>
              </a:ext>
            </a:extLst>
          </p:cNvPr>
          <p:cNvGrpSpPr/>
          <p:nvPr/>
        </p:nvGrpSpPr>
        <p:grpSpPr>
          <a:xfrm>
            <a:off x="8377901" y="3932655"/>
            <a:ext cx="1554878" cy="1061171"/>
            <a:chOff x="11967999" y="4049526"/>
            <a:chExt cx="1554878" cy="1061171"/>
          </a:xfrm>
        </p:grpSpPr>
        <p:grpSp>
          <p:nvGrpSpPr>
            <p:cNvPr id="9" name="Group 8">
              <a:extLst>
                <a:ext uri="{FF2B5EF4-FFF2-40B4-BE49-F238E27FC236}">
                  <a16:creationId xmlns:a16="http://schemas.microsoft.com/office/drawing/2014/main" id="{099501B8-3BC1-F5DD-03E7-83B0FEC5FDE2}"/>
                </a:ext>
              </a:extLst>
            </p:cNvPr>
            <p:cNvGrpSpPr/>
            <p:nvPr/>
          </p:nvGrpSpPr>
          <p:grpSpPr>
            <a:xfrm>
              <a:off x="11967999" y="4049526"/>
              <a:ext cx="1554878" cy="1061171"/>
              <a:chOff x="5602097" y="1600973"/>
              <a:chExt cx="1554878" cy="1061171"/>
            </a:xfrm>
          </p:grpSpPr>
          <p:sp>
            <p:nvSpPr>
              <p:cNvPr id="11" name="Rectangle 10">
                <a:extLst>
                  <a:ext uri="{FF2B5EF4-FFF2-40B4-BE49-F238E27FC236}">
                    <a16:creationId xmlns:a16="http://schemas.microsoft.com/office/drawing/2014/main" id="{052D54BE-2425-410A-8365-990C1ADDD65D}"/>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a:extLst>
                  <a:ext uri="{FF2B5EF4-FFF2-40B4-BE49-F238E27FC236}">
                    <a16:creationId xmlns:a16="http://schemas.microsoft.com/office/drawing/2014/main" id="{6A09C5B0-95AD-10AF-5297-2B4E98D56D1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 name="Rectangle 12">
                <a:extLst>
                  <a:ext uri="{FF2B5EF4-FFF2-40B4-BE49-F238E27FC236}">
                    <a16:creationId xmlns:a16="http://schemas.microsoft.com/office/drawing/2014/main" id="{17040BFC-47EC-315F-5D4E-44C13BB010A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4" name="Rectangle 13">
                <a:extLst>
                  <a:ext uri="{FF2B5EF4-FFF2-40B4-BE49-F238E27FC236}">
                    <a16:creationId xmlns:a16="http://schemas.microsoft.com/office/drawing/2014/main" id="{F4BD335F-D2DC-845F-6180-2EA6AEA419FE}"/>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5" name="Rectangle 14">
                <a:extLst>
                  <a:ext uri="{FF2B5EF4-FFF2-40B4-BE49-F238E27FC236}">
                    <a16:creationId xmlns:a16="http://schemas.microsoft.com/office/drawing/2014/main" id="{2FCBA1CD-A512-9C18-0142-D93FE4F6CE5D}"/>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0" name="Rectangle 9">
              <a:extLst>
                <a:ext uri="{FF2B5EF4-FFF2-40B4-BE49-F238E27FC236}">
                  <a16:creationId xmlns:a16="http://schemas.microsoft.com/office/drawing/2014/main" id="{A20CB308-5EC7-73C8-4A6B-C973E4DD8864}"/>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6" name="Rectangle 15">
            <a:extLst>
              <a:ext uri="{FF2B5EF4-FFF2-40B4-BE49-F238E27FC236}">
                <a16:creationId xmlns:a16="http://schemas.microsoft.com/office/drawing/2014/main" id="{2863D8B5-D68C-6D48-E396-F7F15B5E641E}"/>
              </a:ext>
            </a:extLst>
          </p:cNvPr>
          <p:cNvSpPr/>
          <p:nvPr/>
        </p:nvSpPr>
        <p:spPr>
          <a:xfrm>
            <a:off x="8182255" y="380612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B05D1A1D-B2C6-0F1D-92B7-80A2E3217083}"/>
              </a:ext>
            </a:extLst>
          </p:cNvPr>
          <p:cNvSpPr/>
          <p:nvPr/>
        </p:nvSpPr>
        <p:spPr>
          <a:xfrm>
            <a:off x="8168721" y="2269554"/>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 name="Group 17">
            <a:extLst>
              <a:ext uri="{FF2B5EF4-FFF2-40B4-BE49-F238E27FC236}">
                <a16:creationId xmlns:a16="http://schemas.microsoft.com/office/drawing/2014/main" id="{AFC81F07-7779-38E0-CED1-A80D083F112E}"/>
              </a:ext>
            </a:extLst>
          </p:cNvPr>
          <p:cNvGrpSpPr/>
          <p:nvPr/>
        </p:nvGrpSpPr>
        <p:grpSpPr>
          <a:xfrm>
            <a:off x="8178896" y="5206504"/>
            <a:ext cx="2037885" cy="1470991"/>
            <a:chOff x="8853170" y="5259442"/>
            <a:chExt cx="2037885" cy="1470991"/>
          </a:xfrm>
        </p:grpSpPr>
        <p:sp>
          <p:nvSpPr>
            <p:cNvPr id="19" name="Rectangle 18">
              <a:extLst>
                <a:ext uri="{FF2B5EF4-FFF2-40B4-BE49-F238E27FC236}">
                  <a16:creationId xmlns:a16="http://schemas.microsoft.com/office/drawing/2014/main" id="{6C39A37D-4DD3-536B-A982-6E6167396217}"/>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8A8B852F-E743-E774-72E8-86E72B19CD2A}"/>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21" name="Rectangle 20">
            <a:extLst>
              <a:ext uri="{FF2B5EF4-FFF2-40B4-BE49-F238E27FC236}">
                <a16:creationId xmlns:a16="http://schemas.microsoft.com/office/drawing/2014/main" id="{71BB4A34-6A66-F137-57F2-03E301C02348}"/>
              </a:ext>
            </a:extLst>
          </p:cNvPr>
          <p:cNvSpPr/>
          <p:nvPr/>
        </p:nvSpPr>
        <p:spPr>
          <a:xfrm>
            <a:off x="8245698" y="526947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22" name="TextBox 21">
            <a:extLst>
              <a:ext uri="{FF2B5EF4-FFF2-40B4-BE49-F238E27FC236}">
                <a16:creationId xmlns:a16="http://schemas.microsoft.com/office/drawing/2014/main" id="{9A641DAB-E5CC-6C05-AEEB-FDA2D299DA9C}"/>
              </a:ext>
            </a:extLst>
          </p:cNvPr>
          <p:cNvSpPr txBox="1"/>
          <p:nvPr/>
        </p:nvSpPr>
        <p:spPr>
          <a:xfrm>
            <a:off x="8479882" y="6099539"/>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23" name="Rectangle 22">
            <a:extLst>
              <a:ext uri="{FF2B5EF4-FFF2-40B4-BE49-F238E27FC236}">
                <a16:creationId xmlns:a16="http://schemas.microsoft.com/office/drawing/2014/main" id="{33813FB3-F61D-D1B4-7734-BA6158D6F9EA}"/>
              </a:ext>
            </a:extLst>
          </p:cNvPr>
          <p:cNvSpPr/>
          <p:nvPr/>
        </p:nvSpPr>
        <p:spPr>
          <a:xfrm>
            <a:off x="8164507" y="358694"/>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4" name="Rectangle 23">
            <a:extLst>
              <a:ext uri="{FF2B5EF4-FFF2-40B4-BE49-F238E27FC236}">
                <a16:creationId xmlns:a16="http://schemas.microsoft.com/office/drawing/2014/main" id="{4EC15282-413F-85C4-780E-BCE480F54EEC}"/>
              </a:ext>
            </a:extLst>
          </p:cNvPr>
          <p:cNvSpPr/>
          <p:nvPr/>
        </p:nvSpPr>
        <p:spPr>
          <a:xfrm>
            <a:off x="8164507" y="853377"/>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41" name="Group 40">
            <a:extLst>
              <a:ext uri="{FF2B5EF4-FFF2-40B4-BE49-F238E27FC236}">
                <a16:creationId xmlns:a16="http://schemas.microsoft.com/office/drawing/2014/main" id="{930F16C6-DD6A-BAE7-8A73-F17525B77985}"/>
              </a:ext>
            </a:extLst>
          </p:cNvPr>
          <p:cNvGrpSpPr/>
          <p:nvPr/>
        </p:nvGrpSpPr>
        <p:grpSpPr>
          <a:xfrm>
            <a:off x="8354075" y="3941217"/>
            <a:ext cx="729481" cy="335577"/>
            <a:chOff x="9625298" y="4016094"/>
            <a:chExt cx="729481" cy="335577"/>
          </a:xfrm>
        </p:grpSpPr>
        <p:sp>
          <p:nvSpPr>
            <p:cNvPr id="42" name="Rectangle 41">
              <a:extLst>
                <a:ext uri="{FF2B5EF4-FFF2-40B4-BE49-F238E27FC236}">
                  <a16:creationId xmlns:a16="http://schemas.microsoft.com/office/drawing/2014/main" id="{EACFFF0A-0131-8CBF-5CE2-3B09B3F8762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ctangle 42">
              <a:extLst>
                <a:ext uri="{FF2B5EF4-FFF2-40B4-BE49-F238E27FC236}">
                  <a16:creationId xmlns:a16="http://schemas.microsoft.com/office/drawing/2014/main" id="{A903A8DF-395F-A7BD-33CA-F9583D42675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5" name="Rectangle 54">
            <a:extLst>
              <a:ext uri="{FF2B5EF4-FFF2-40B4-BE49-F238E27FC236}">
                <a16:creationId xmlns:a16="http://schemas.microsoft.com/office/drawing/2014/main" id="{9AF06766-8460-71AE-A8BA-37AB63F7C19B}"/>
              </a:ext>
            </a:extLst>
          </p:cNvPr>
          <p:cNvSpPr/>
          <p:nvPr/>
        </p:nvSpPr>
        <p:spPr>
          <a:xfrm>
            <a:off x="8164507" y="1801846"/>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6" name="Rectangle 55">
            <a:extLst>
              <a:ext uri="{FF2B5EF4-FFF2-40B4-BE49-F238E27FC236}">
                <a16:creationId xmlns:a16="http://schemas.microsoft.com/office/drawing/2014/main" id="{3713853E-B0A6-BE8A-4E9B-6A61A9CCA362}"/>
              </a:ext>
            </a:extLst>
          </p:cNvPr>
          <p:cNvSpPr/>
          <p:nvPr/>
        </p:nvSpPr>
        <p:spPr>
          <a:xfrm>
            <a:off x="8164507" y="1331233"/>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7" name="Rectangle 56">
            <a:extLst>
              <a:ext uri="{FF2B5EF4-FFF2-40B4-BE49-F238E27FC236}">
                <a16:creationId xmlns:a16="http://schemas.microsoft.com/office/drawing/2014/main" id="{5FBAECAC-6ACB-F82C-3534-910889B47440}"/>
              </a:ext>
            </a:extLst>
          </p:cNvPr>
          <p:cNvSpPr/>
          <p:nvPr/>
        </p:nvSpPr>
        <p:spPr>
          <a:xfrm>
            <a:off x="8245980" y="2386095"/>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58" name="Group 57">
            <a:extLst>
              <a:ext uri="{FF2B5EF4-FFF2-40B4-BE49-F238E27FC236}">
                <a16:creationId xmlns:a16="http://schemas.microsoft.com/office/drawing/2014/main" id="{E40FA3F2-7A53-1654-7865-4653421E864D}"/>
              </a:ext>
            </a:extLst>
          </p:cNvPr>
          <p:cNvGrpSpPr/>
          <p:nvPr/>
        </p:nvGrpSpPr>
        <p:grpSpPr>
          <a:xfrm>
            <a:off x="8296024" y="3145809"/>
            <a:ext cx="1734842" cy="452609"/>
            <a:chOff x="9580937" y="3236210"/>
            <a:chExt cx="1734842" cy="452609"/>
          </a:xfrm>
        </p:grpSpPr>
        <p:sp>
          <p:nvSpPr>
            <p:cNvPr id="59" name="Rectangle 58">
              <a:extLst>
                <a:ext uri="{FF2B5EF4-FFF2-40B4-BE49-F238E27FC236}">
                  <a16:creationId xmlns:a16="http://schemas.microsoft.com/office/drawing/2014/main" id="{4B0790B8-E666-C4D6-3B1F-7EE9A13E3E1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61" name="Rectangle 60">
              <a:extLst>
                <a:ext uri="{FF2B5EF4-FFF2-40B4-BE49-F238E27FC236}">
                  <a16:creationId xmlns:a16="http://schemas.microsoft.com/office/drawing/2014/main" id="{1F67513F-0107-9CCF-8A09-3C37EA586283}"/>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62" name="Rectangle 61">
            <a:extLst>
              <a:ext uri="{FF2B5EF4-FFF2-40B4-BE49-F238E27FC236}">
                <a16:creationId xmlns:a16="http://schemas.microsoft.com/office/drawing/2014/main" id="{3E2F05F0-D831-BEAB-6DB0-23C2534E9590}"/>
              </a:ext>
            </a:extLst>
          </p:cNvPr>
          <p:cNvSpPr/>
          <p:nvPr/>
        </p:nvSpPr>
        <p:spPr>
          <a:xfrm>
            <a:off x="8169003" y="3084472"/>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a:extLst>
              <a:ext uri="{FF2B5EF4-FFF2-40B4-BE49-F238E27FC236}">
                <a16:creationId xmlns:a16="http://schemas.microsoft.com/office/drawing/2014/main" id="{0A6A2C02-4556-150E-4A8A-FA669AF6C09A}"/>
              </a:ext>
            </a:extLst>
          </p:cNvPr>
          <p:cNvSpPr/>
          <p:nvPr/>
        </p:nvSpPr>
        <p:spPr>
          <a:xfrm>
            <a:off x="8202960" y="236751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TextBox 72">
            <a:extLst>
              <a:ext uri="{FF2B5EF4-FFF2-40B4-BE49-F238E27FC236}">
                <a16:creationId xmlns:a16="http://schemas.microsoft.com/office/drawing/2014/main" id="{7CF7B74D-7287-C4A9-C6C5-84B173028851}"/>
              </a:ext>
            </a:extLst>
          </p:cNvPr>
          <p:cNvSpPr txBox="1"/>
          <p:nvPr/>
        </p:nvSpPr>
        <p:spPr>
          <a:xfrm>
            <a:off x="7781580" y="309361"/>
            <a:ext cx="311304" cy="6355586"/>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0</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a:t>
            </a: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2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000" dirty="0">
              <a:solidFill>
                <a:srgbClr val="F3753F"/>
              </a:solidFill>
              <a:latin typeface="Consolas" panose="020B0609020204030204" pitchFamily="49" charset="0"/>
              <a:cs typeface="Consolas" panose="020B0609020204030204" pitchFamily="49" charset="0"/>
            </a:endParaRP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4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900" dirty="0">
              <a:solidFill>
                <a:srgbClr val="F3753F"/>
              </a:solidFill>
              <a:latin typeface="Consolas" panose="020B0609020204030204" pitchFamily="49" charset="0"/>
              <a:cs typeface="Consolas" panose="020B0609020204030204" pitchFamily="49" charset="0"/>
            </a:endParaRPr>
          </a:p>
          <a:p>
            <a:endParaRPr lang="en-US" sz="11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100" dirty="0">
              <a:solidFill>
                <a:srgbClr val="F3753F"/>
              </a:solidFill>
              <a:latin typeface="Consolas" panose="020B0609020204030204" pitchFamily="49" charset="0"/>
              <a:cs typeface="Consolas" panose="020B0609020204030204" pitchFamily="49" charset="0"/>
            </a:endParaRP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p>
          <a:p>
            <a:endParaRPr lang="en-US" sz="24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28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p:txBody>
      </p:sp>
      <p:sp>
        <p:nvSpPr>
          <p:cNvPr id="74" name="TextBox 73">
            <a:extLst>
              <a:ext uri="{FF2B5EF4-FFF2-40B4-BE49-F238E27FC236}">
                <a16:creationId xmlns:a16="http://schemas.microsoft.com/office/drawing/2014/main" id="{F48F2646-DD6E-5F7B-B368-B7B336DE3FB6}"/>
              </a:ext>
            </a:extLst>
          </p:cNvPr>
          <p:cNvSpPr txBox="1"/>
          <p:nvPr/>
        </p:nvSpPr>
        <p:spPr>
          <a:xfrm>
            <a:off x="6879374" y="58113"/>
            <a:ext cx="979755" cy="646331"/>
          </a:xfrm>
          <a:prstGeom prst="rect">
            <a:avLst/>
          </a:prstGeom>
          <a:noFill/>
        </p:spPr>
        <p:txBody>
          <a:bodyPr wrap="none" rtlCol="0">
            <a:spAutoFit/>
          </a:bodyPr>
          <a:lstStyle/>
          <a:p>
            <a:r>
              <a:rPr lang="en-US" dirty="0">
                <a:solidFill>
                  <a:srgbClr val="F3753F"/>
                </a:solidFill>
              </a:rPr>
              <a:t>Word #</a:t>
            </a:r>
          </a:p>
          <a:p>
            <a:r>
              <a:rPr lang="en-US" dirty="0">
                <a:solidFill>
                  <a:srgbClr val="F3753F"/>
                </a:solidFill>
              </a:rPr>
              <a:t>From </a:t>
            </a:r>
            <a:r>
              <a:rPr lang="en-US" dirty="0" err="1">
                <a:solidFill>
                  <a:srgbClr val="F3753F"/>
                </a:solidFill>
              </a:rPr>
              <a:t>fp</a:t>
            </a:r>
            <a:endParaRPr lang="en-US" dirty="0">
              <a:solidFill>
                <a:srgbClr val="F3753F"/>
              </a:solidFill>
            </a:endParaRP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extLst>
              <p:ext uri="{D42A27DB-BD31-4B8C-83A1-F6EECF244321}">
                <p14:modId xmlns:p14="http://schemas.microsoft.com/office/powerpoint/2010/main" val="1526440455"/>
              </p:ext>
            </p:extLst>
          </p:nvPr>
        </p:nvGraphicFramePr>
        <p:xfrm>
          <a:off x="284727" y="4454657"/>
          <a:ext cx="6836402" cy="1834503"/>
        </p:xfrm>
        <a:graphic>
          <a:graphicData uri="http://schemas.openxmlformats.org/drawingml/2006/table">
            <a:tbl>
              <a:tblPr firstRow="1">
                <a:tableStyleId>{FABFCF23-3B69-468F-B69F-88F6DE6A72F2}</a:tableStyleId>
              </a:tblPr>
              <a:tblGrid>
                <a:gridCol w="1783232">
                  <a:extLst>
                    <a:ext uri="{9D8B030D-6E8A-4147-A177-3AD203B41FA5}">
                      <a16:colId xmlns:a16="http://schemas.microsoft.com/office/drawing/2014/main" val="2146949649"/>
                    </a:ext>
                  </a:extLst>
                </a:gridCol>
                <a:gridCol w="1974495">
                  <a:extLst>
                    <a:ext uri="{9D8B030D-6E8A-4147-A177-3AD203B41FA5}">
                      <a16:colId xmlns:a16="http://schemas.microsoft.com/office/drawing/2014/main" val="1067220819"/>
                    </a:ext>
                  </a:extLst>
                </a:gridCol>
                <a:gridCol w="3078675">
                  <a:extLst>
                    <a:ext uri="{9D8B030D-6E8A-4147-A177-3AD203B41FA5}">
                      <a16:colId xmlns:a16="http://schemas.microsoft.com/office/drawing/2014/main" val="20659218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offset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err="1"/>
                        <a:t>ldr</a:t>
                      </a:r>
                      <a:r>
                        <a:rPr lang="en-US" dirty="0"/>
                        <a:t> instruction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ldrsh</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bl>
          </a:graphicData>
        </a:graphic>
      </p:graphicFrame>
      <p:sp>
        <p:nvSpPr>
          <p:cNvPr id="27" name="Left Arrow 26">
            <a:extLst>
              <a:ext uri="{FF2B5EF4-FFF2-40B4-BE49-F238E27FC236}">
                <a16:creationId xmlns:a16="http://schemas.microsoft.com/office/drawing/2014/main" id="{E8F94448-6AD0-DBB7-98AB-BAD408602BF6}"/>
              </a:ext>
            </a:extLst>
          </p:cNvPr>
          <p:cNvSpPr/>
          <p:nvPr/>
        </p:nvSpPr>
        <p:spPr>
          <a:xfrm>
            <a:off x="10162854" y="6468871"/>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TextBox 28">
            <a:extLst>
              <a:ext uri="{FF2B5EF4-FFF2-40B4-BE49-F238E27FC236}">
                <a16:creationId xmlns:a16="http://schemas.microsoft.com/office/drawing/2014/main" id="{C3222A5E-A9FD-0965-04D1-17A8EF5D65E7}"/>
              </a:ext>
            </a:extLst>
          </p:cNvPr>
          <p:cNvSpPr txBox="1"/>
          <p:nvPr/>
        </p:nvSpPr>
        <p:spPr>
          <a:xfrm>
            <a:off x="10546166" y="536509"/>
            <a:ext cx="454210" cy="478270"/>
          </a:xfrm>
          <a:prstGeom prst="rect">
            <a:avLst/>
          </a:prstGeom>
          <a:noFill/>
        </p:spPr>
        <p:txBody>
          <a:bodyPr wrap="none" rtlCol="0">
            <a:spAutoFit/>
          </a:bodyPr>
          <a:lstStyle/>
          <a:p>
            <a:r>
              <a:rPr lang="en-US" sz="2000" dirty="0" err="1"/>
              <a:t>fp</a:t>
            </a:r>
            <a:endParaRPr lang="en-US" sz="2000" dirty="0"/>
          </a:p>
        </p:txBody>
      </p:sp>
      <p:sp>
        <p:nvSpPr>
          <p:cNvPr id="30" name="Left Arrow 29">
            <a:extLst>
              <a:ext uri="{FF2B5EF4-FFF2-40B4-BE49-F238E27FC236}">
                <a16:creationId xmlns:a16="http://schemas.microsoft.com/office/drawing/2014/main" id="{AB824D00-175C-9EE3-4B96-1A9EE355F7C0}"/>
              </a:ext>
            </a:extLst>
          </p:cNvPr>
          <p:cNvSpPr/>
          <p:nvPr/>
        </p:nvSpPr>
        <p:spPr>
          <a:xfrm>
            <a:off x="10228494" y="684917"/>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Left Arrow 30">
            <a:extLst>
              <a:ext uri="{FF2B5EF4-FFF2-40B4-BE49-F238E27FC236}">
                <a16:creationId xmlns:a16="http://schemas.microsoft.com/office/drawing/2014/main" id="{2486F72C-1165-736B-AE6F-4143DA666DBB}"/>
              </a:ext>
            </a:extLst>
          </p:cNvPr>
          <p:cNvSpPr/>
          <p:nvPr/>
        </p:nvSpPr>
        <p:spPr>
          <a:xfrm>
            <a:off x="10165846" y="2840245"/>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E76D4AC9-993A-E0FF-E698-EB2BEB9AB0FC}"/>
              </a:ext>
            </a:extLst>
          </p:cNvPr>
          <p:cNvSpPr txBox="1"/>
          <p:nvPr/>
        </p:nvSpPr>
        <p:spPr>
          <a:xfrm>
            <a:off x="10719450" y="2723070"/>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-16]</a:t>
            </a:r>
          </a:p>
        </p:txBody>
      </p:sp>
      <p:sp>
        <p:nvSpPr>
          <p:cNvPr id="35" name="Left Arrow 34">
            <a:extLst>
              <a:ext uri="{FF2B5EF4-FFF2-40B4-BE49-F238E27FC236}">
                <a16:creationId xmlns:a16="http://schemas.microsoft.com/office/drawing/2014/main" id="{5F881F6B-0864-663A-1153-18D172AC4EB4}"/>
              </a:ext>
            </a:extLst>
          </p:cNvPr>
          <p:cNvSpPr/>
          <p:nvPr/>
        </p:nvSpPr>
        <p:spPr>
          <a:xfrm>
            <a:off x="10236038" y="356155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75FB898-80F1-C4AD-5479-B7D911D0D569}"/>
              </a:ext>
            </a:extLst>
          </p:cNvPr>
          <p:cNvSpPr txBox="1"/>
          <p:nvPr/>
        </p:nvSpPr>
        <p:spPr>
          <a:xfrm>
            <a:off x="10789642" y="3444384"/>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-20]</a:t>
            </a:r>
          </a:p>
        </p:txBody>
      </p:sp>
      <p:sp>
        <p:nvSpPr>
          <p:cNvPr id="37" name="Left Arrow 36">
            <a:extLst>
              <a:ext uri="{FF2B5EF4-FFF2-40B4-BE49-F238E27FC236}">
                <a16:creationId xmlns:a16="http://schemas.microsoft.com/office/drawing/2014/main" id="{190BF8A0-0EAA-CC33-3710-55567B4FEC59}"/>
              </a:ext>
            </a:extLst>
          </p:cNvPr>
          <p:cNvSpPr/>
          <p:nvPr/>
        </p:nvSpPr>
        <p:spPr>
          <a:xfrm>
            <a:off x="10209316" y="496720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TextBox 37">
            <a:extLst>
              <a:ext uri="{FF2B5EF4-FFF2-40B4-BE49-F238E27FC236}">
                <a16:creationId xmlns:a16="http://schemas.microsoft.com/office/drawing/2014/main" id="{EFE9A10D-C0A9-15C4-B261-1FA924E5D266}"/>
              </a:ext>
            </a:extLst>
          </p:cNvPr>
          <p:cNvSpPr txBox="1"/>
          <p:nvPr/>
        </p:nvSpPr>
        <p:spPr>
          <a:xfrm>
            <a:off x="10762920" y="4850028"/>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-28]</a:t>
            </a:r>
          </a:p>
        </p:txBody>
      </p:sp>
      <p:sp>
        <p:nvSpPr>
          <p:cNvPr id="39" name="Left Arrow 38">
            <a:extLst>
              <a:ext uri="{FF2B5EF4-FFF2-40B4-BE49-F238E27FC236}">
                <a16:creationId xmlns:a16="http://schemas.microsoft.com/office/drawing/2014/main" id="{5F1BFC4E-192E-5DBE-8176-81A4036D1D39}"/>
              </a:ext>
            </a:extLst>
          </p:cNvPr>
          <p:cNvSpPr/>
          <p:nvPr/>
        </p:nvSpPr>
        <p:spPr>
          <a:xfrm>
            <a:off x="10203432" y="573164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TextBox 39">
            <a:extLst>
              <a:ext uri="{FF2B5EF4-FFF2-40B4-BE49-F238E27FC236}">
                <a16:creationId xmlns:a16="http://schemas.microsoft.com/office/drawing/2014/main" id="{4808FBA0-CDD4-8A49-1E1B-5CB93A88DD33}"/>
              </a:ext>
            </a:extLst>
          </p:cNvPr>
          <p:cNvSpPr txBox="1"/>
          <p:nvPr/>
        </p:nvSpPr>
        <p:spPr>
          <a:xfrm>
            <a:off x="10757036" y="561447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-32]</a:t>
            </a:r>
          </a:p>
        </p:txBody>
      </p:sp>
      <p:sp>
        <p:nvSpPr>
          <p:cNvPr id="44" name="Left Arrow 43">
            <a:extLst>
              <a:ext uri="{FF2B5EF4-FFF2-40B4-BE49-F238E27FC236}">
                <a16:creationId xmlns:a16="http://schemas.microsoft.com/office/drawing/2014/main" id="{C49F7C8A-BBFE-7380-DE79-1820A4A028EB}"/>
              </a:ext>
            </a:extLst>
          </p:cNvPr>
          <p:cNvSpPr/>
          <p:nvPr/>
        </p:nvSpPr>
        <p:spPr>
          <a:xfrm>
            <a:off x="10203432" y="209046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TextBox 44">
            <a:extLst>
              <a:ext uri="{FF2B5EF4-FFF2-40B4-BE49-F238E27FC236}">
                <a16:creationId xmlns:a16="http://schemas.microsoft.com/office/drawing/2014/main" id="{E87FD803-280B-551C-67C3-1ED8CB6BABD5}"/>
              </a:ext>
            </a:extLst>
          </p:cNvPr>
          <p:cNvSpPr txBox="1"/>
          <p:nvPr/>
        </p:nvSpPr>
        <p:spPr>
          <a:xfrm>
            <a:off x="10757036" y="197329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-12]</a:t>
            </a:r>
          </a:p>
        </p:txBody>
      </p:sp>
      <p:sp>
        <p:nvSpPr>
          <p:cNvPr id="46" name="Up-Down Arrow 45">
            <a:extLst>
              <a:ext uri="{FF2B5EF4-FFF2-40B4-BE49-F238E27FC236}">
                <a16:creationId xmlns:a16="http://schemas.microsoft.com/office/drawing/2014/main" id="{DFAE48E6-051E-66B1-4885-11B893C425AB}"/>
              </a:ext>
            </a:extLst>
          </p:cNvPr>
          <p:cNvSpPr/>
          <p:nvPr/>
        </p:nvSpPr>
        <p:spPr>
          <a:xfrm>
            <a:off x="10481882" y="866371"/>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12EE729-B0B0-895B-10F0-74C3D6CBF139}"/>
              </a:ext>
            </a:extLst>
          </p:cNvPr>
          <p:cNvSpPr txBox="1"/>
          <p:nvPr/>
        </p:nvSpPr>
        <p:spPr>
          <a:xfrm>
            <a:off x="10539045" y="1290719"/>
            <a:ext cx="1577676"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FP_OFF = 12</a:t>
            </a:r>
          </a:p>
        </p:txBody>
      </p:sp>
      <p:sp>
        <p:nvSpPr>
          <p:cNvPr id="48" name="TextBox 47">
            <a:extLst>
              <a:ext uri="{FF2B5EF4-FFF2-40B4-BE49-F238E27FC236}">
                <a16:creationId xmlns:a16="http://schemas.microsoft.com/office/drawing/2014/main" id="{E5E6B520-9C5A-53DE-CBF3-8502075F87BD}"/>
              </a:ext>
            </a:extLst>
          </p:cNvPr>
          <p:cNvSpPr txBox="1"/>
          <p:nvPr/>
        </p:nvSpPr>
        <p:spPr>
          <a:xfrm>
            <a:off x="10418611" y="6363660"/>
            <a:ext cx="1830950" cy="369332"/>
          </a:xfrm>
          <a:prstGeom prst="rect">
            <a:avLst/>
          </a:prstGeom>
          <a:noFill/>
        </p:spPr>
        <p:txBody>
          <a:bodyPr wrap="none" rtlCol="0">
            <a:spAutoFit/>
          </a:bodyPr>
          <a:lstStyle/>
          <a:p>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or[fp,-36]</a:t>
            </a:r>
          </a:p>
        </p:txBody>
      </p:sp>
      <p:sp>
        <p:nvSpPr>
          <p:cNvPr id="49" name="Up-Down Arrow 48">
            <a:extLst>
              <a:ext uri="{FF2B5EF4-FFF2-40B4-BE49-F238E27FC236}">
                <a16:creationId xmlns:a16="http://schemas.microsoft.com/office/drawing/2014/main" id="{666EEFD0-348F-B672-470E-FF49C9D0B90C}"/>
              </a:ext>
            </a:extLst>
          </p:cNvPr>
          <p:cNvSpPr/>
          <p:nvPr/>
        </p:nvSpPr>
        <p:spPr>
          <a:xfrm>
            <a:off x="10401644" y="2246264"/>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BA4DA10-0746-1275-4F32-A16631D3C471}"/>
              </a:ext>
            </a:extLst>
          </p:cNvPr>
          <p:cNvSpPr txBox="1"/>
          <p:nvPr/>
        </p:nvSpPr>
        <p:spPr>
          <a:xfrm>
            <a:off x="10473688" y="2411471"/>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1" name="Up-Down Arrow 50">
            <a:extLst>
              <a:ext uri="{FF2B5EF4-FFF2-40B4-BE49-F238E27FC236}">
                <a16:creationId xmlns:a16="http://schemas.microsoft.com/office/drawing/2014/main" id="{915895DF-36BA-F152-5B59-FC5710CEFE06}"/>
              </a:ext>
            </a:extLst>
          </p:cNvPr>
          <p:cNvSpPr/>
          <p:nvPr/>
        </p:nvSpPr>
        <p:spPr>
          <a:xfrm>
            <a:off x="10401644" y="2987922"/>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8903A88-E26D-5EC6-31B2-8BB7167C2A26}"/>
              </a:ext>
            </a:extLst>
          </p:cNvPr>
          <p:cNvSpPr txBox="1"/>
          <p:nvPr/>
        </p:nvSpPr>
        <p:spPr>
          <a:xfrm>
            <a:off x="10473688" y="3153129"/>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3" name="Up-Down Arrow 52">
            <a:extLst>
              <a:ext uri="{FF2B5EF4-FFF2-40B4-BE49-F238E27FC236}">
                <a16:creationId xmlns:a16="http://schemas.microsoft.com/office/drawing/2014/main" id="{4534F846-59F3-EA2C-D35C-FCC6587349F4}"/>
              </a:ext>
            </a:extLst>
          </p:cNvPr>
          <p:cNvSpPr/>
          <p:nvPr/>
        </p:nvSpPr>
        <p:spPr>
          <a:xfrm>
            <a:off x="10401644" y="5127600"/>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E02A470-7354-FFCF-729B-B08DC6B35AAA}"/>
              </a:ext>
            </a:extLst>
          </p:cNvPr>
          <p:cNvSpPr txBox="1"/>
          <p:nvPr/>
        </p:nvSpPr>
        <p:spPr>
          <a:xfrm>
            <a:off x="10473688" y="5292807"/>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0" name="Up-Down Arrow 59">
            <a:extLst>
              <a:ext uri="{FF2B5EF4-FFF2-40B4-BE49-F238E27FC236}">
                <a16:creationId xmlns:a16="http://schemas.microsoft.com/office/drawing/2014/main" id="{CD4D8ACE-01B4-B529-7EE1-348142C69DAC}"/>
              </a:ext>
            </a:extLst>
          </p:cNvPr>
          <p:cNvSpPr/>
          <p:nvPr/>
        </p:nvSpPr>
        <p:spPr>
          <a:xfrm>
            <a:off x="10501074" y="5837963"/>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C2B80F74-3AE5-ECF0-7302-2B2EB520CEF8}"/>
              </a:ext>
            </a:extLst>
          </p:cNvPr>
          <p:cNvSpPr txBox="1"/>
          <p:nvPr/>
        </p:nvSpPr>
        <p:spPr>
          <a:xfrm>
            <a:off x="10573118" y="6003170"/>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4" name="Up-Down Arrow 63">
            <a:extLst>
              <a:ext uri="{FF2B5EF4-FFF2-40B4-BE49-F238E27FC236}">
                <a16:creationId xmlns:a16="http://schemas.microsoft.com/office/drawing/2014/main" id="{FDF1963B-7A17-5333-89F2-972CE1629CAD}"/>
              </a:ext>
            </a:extLst>
          </p:cNvPr>
          <p:cNvSpPr/>
          <p:nvPr/>
        </p:nvSpPr>
        <p:spPr>
          <a:xfrm>
            <a:off x="10409838" y="3748556"/>
            <a:ext cx="144522" cy="1240755"/>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CE3D102-DEDB-CDBF-179E-450C9364076C}"/>
              </a:ext>
            </a:extLst>
          </p:cNvPr>
          <p:cNvSpPr txBox="1"/>
          <p:nvPr/>
        </p:nvSpPr>
        <p:spPr>
          <a:xfrm>
            <a:off x="10522974" y="4143614"/>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8</a:t>
            </a:r>
          </a:p>
        </p:txBody>
      </p:sp>
    </p:spTree>
    <p:extLst>
      <p:ext uri="{BB962C8B-B14F-4D97-AF65-F5344CB8AC3E}">
        <p14:creationId xmlns:p14="http://schemas.microsoft.com/office/powerpoint/2010/main" val="4268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50400" y="29391"/>
            <a:ext cx="10973681" cy="459137"/>
          </a:xfrm>
        </p:spPr>
        <p:txBody>
          <a:bodyPr/>
          <a:lstStyle/>
          <a:p>
            <a:r>
              <a:rPr lang="en-US" dirty="0"/>
              <a:t>Step 2 Generate Distance offsets from [</a:t>
            </a:r>
            <a:r>
              <a:rPr lang="en-US" dirty="0" err="1"/>
              <a:t>fp</a:t>
            </a:r>
            <a:r>
              <a:rPr lang="en-US" dirty="0"/>
              <a:t>]</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32736DE2-EE7E-1782-40B7-6ECB32D4F0D1}"/>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51" name="Left Arrow 50">
            <a:extLst>
              <a:ext uri="{FF2B5EF4-FFF2-40B4-BE49-F238E27FC236}">
                <a16:creationId xmlns:a16="http://schemas.microsoft.com/office/drawing/2014/main" id="{348D65F2-4037-F128-4238-9932A4D25751}"/>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TextBox 51">
            <a:extLst>
              <a:ext uri="{FF2B5EF4-FFF2-40B4-BE49-F238E27FC236}">
                <a16:creationId xmlns:a16="http://schemas.microsoft.com/office/drawing/2014/main" id="{8A5E4960-1A97-65DE-2AE6-088E8ABAAD89}"/>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53" name="Left Arrow 52">
            <a:extLst>
              <a:ext uri="{FF2B5EF4-FFF2-40B4-BE49-F238E27FC236}">
                <a16:creationId xmlns:a16="http://schemas.microsoft.com/office/drawing/2014/main" id="{4DAD6A8B-53C5-41DF-5391-8D3E1F0EA8FE}"/>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Left Arrow 43">
            <a:extLst>
              <a:ext uri="{FF2B5EF4-FFF2-40B4-BE49-F238E27FC236}">
                <a16:creationId xmlns:a16="http://schemas.microsoft.com/office/drawing/2014/main" id="{F6B07760-6553-DDC5-458B-6FA0BCA2931C}"/>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7" name="TextBox 56">
            <a:extLst>
              <a:ext uri="{FF2B5EF4-FFF2-40B4-BE49-F238E27FC236}">
                <a16:creationId xmlns:a16="http://schemas.microsoft.com/office/drawing/2014/main" id="{AA467F15-0327-6DAF-5B88-D536BA1B476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58" name="Left Arrow 57">
            <a:extLst>
              <a:ext uri="{FF2B5EF4-FFF2-40B4-BE49-F238E27FC236}">
                <a16:creationId xmlns:a16="http://schemas.microsoft.com/office/drawing/2014/main" id="{367A5225-7EEE-9247-335D-EBFEF196F932}"/>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0" name="TextBox 59">
            <a:extLst>
              <a:ext uri="{FF2B5EF4-FFF2-40B4-BE49-F238E27FC236}">
                <a16:creationId xmlns:a16="http://schemas.microsoft.com/office/drawing/2014/main" id="{A3E9EEBD-61D2-71BD-7F57-F2B8FF6A21C2}"/>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61" name="Left Arrow 60">
            <a:extLst>
              <a:ext uri="{FF2B5EF4-FFF2-40B4-BE49-F238E27FC236}">
                <a16:creationId xmlns:a16="http://schemas.microsoft.com/office/drawing/2014/main" id="{A0DAC3BE-B2A8-03C2-B114-8FFC0EF5405F}"/>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TextBox 61">
            <a:extLst>
              <a:ext uri="{FF2B5EF4-FFF2-40B4-BE49-F238E27FC236}">
                <a16:creationId xmlns:a16="http://schemas.microsoft.com/office/drawing/2014/main" id="{241B235E-0542-AA3C-CEE9-3337D4B38156}"/>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63" name="Left Arrow 62">
            <a:extLst>
              <a:ext uri="{FF2B5EF4-FFF2-40B4-BE49-F238E27FC236}">
                <a16:creationId xmlns:a16="http://schemas.microsoft.com/office/drawing/2014/main" id="{AF576973-CB15-2144-BB0D-B0E152795F7E}"/>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TextBox 63">
            <a:extLst>
              <a:ext uri="{FF2B5EF4-FFF2-40B4-BE49-F238E27FC236}">
                <a16:creationId xmlns:a16="http://schemas.microsoft.com/office/drawing/2014/main" id="{740656DF-B710-3C4F-96B4-75214B5013EA}"/>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65" name="Left Arrow 64">
            <a:extLst>
              <a:ext uri="{FF2B5EF4-FFF2-40B4-BE49-F238E27FC236}">
                <a16:creationId xmlns:a16="http://schemas.microsoft.com/office/drawing/2014/main" id="{B184E65B-DBE9-0D53-A552-895D7BF1C22B}"/>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TextBox 65">
            <a:extLst>
              <a:ext uri="{FF2B5EF4-FFF2-40B4-BE49-F238E27FC236}">
                <a16:creationId xmlns:a16="http://schemas.microsoft.com/office/drawing/2014/main" id="{BBE7D81C-A629-692E-94A7-2B08277AB7D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67" name="TextBox 66">
            <a:extLst>
              <a:ext uri="{FF2B5EF4-FFF2-40B4-BE49-F238E27FC236}">
                <a16:creationId xmlns:a16="http://schemas.microsoft.com/office/drawing/2014/main" id="{CB699046-066B-9673-C6E5-A1DC682715E7}"/>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54" name="TextBox 53">
            <a:extLst>
              <a:ext uri="{FF2B5EF4-FFF2-40B4-BE49-F238E27FC236}">
                <a16:creationId xmlns:a16="http://schemas.microsoft.com/office/drawing/2014/main" id="{BE2135A3-D6E0-55B0-57D8-8321F115E01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59" name="Up-Down Arrow 58">
            <a:extLst>
              <a:ext uri="{FF2B5EF4-FFF2-40B4-BE49-F238E27FC236}">
                <a16:creationId xmlns:a16="http://schemas.microsoft.com/office/drawing/2014/main" id="{56E28CA3-C433-27FC-6529-3514FEF8994F}"/>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C5346C4-5F63-AB9E-0426-022720D992F4}"/>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69" name="Up-Down Arrow 68">
            <a:extLst>
              <a:ext uri="{FF2B5EF4-FFF2-40B4-BE49-F238E27FC236}">
                <a16:creationId xmlns:a16="http://schemas.microsoft.com/office/drawing/2014/main" id="{6A5B8B4A-D53D-7C41-3AA4-B36F503E8A08}"/>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6E6FADDC-38DB-3750-2211-DA9F29440617}"/>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1" name="Up-Down Arrow 70">
            <a:extLst>
              <a:ext uri="{FF2B5EF4-FFF2-40B4-BE49-F238E27FC236}">
                <a16:creationId xmlns:a16="http://schemas.microsoft.com/office/drawing/2014/main" id="{E5F97629-B286-5727-8597-1DCAAEDEC700}"/>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F2D1FC4-DC32-FB76-345F-97D4FB06532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3" name="Up-Down Arrow 72">
            <a:extLst>
              <a:ext uri="{FF2B5EF4-FFF2-40B4-BE49-F238E27FC236}">
                <a16:creationId xmlns:a16="http://schemas.microsoft.com/office/drawing/2014/main" id="{6A16015A-4A38-8DC1-7322-4DE3E1404F63}"/>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63F128B-AE4A-05A5-E111-244ADF77C370}"/>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5B494AB8-048A-02C7-D484-C0DAB5055A76}"/>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8503E1C7-C763-2117-A03A-9FA641B02B5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DF2790DD-37F4-81F5-563C-D9315D8DA686}"/>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B129F3C7-0BD2-6E7E-F8B5-E9A48AC3EE6D}"/>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106" name="Group 105">
            <a:extLst>
              <a:ext uri="{FF2B5EF4-FFF2-40B4-BE49-F238E27FC236}">
                <a16:creationId xmlns:a16="http://schemas.microsoft.com/office/drawing/2014/main" id="{EDE6827F-1072-A18C-0DBD-BD8616113C84}"/>
              </a:ext>
            </a:extLst>
          </p:cNvPr>
          <p:cNvGrpSpPr/>
          <p:nvPr/>
        </p:nvGrpSpPr>
        <p:grpSpPr>
          <a:xfrm>
            <a:off x="7811722" y="3681834"/>
            <a:ext cx="2037885" cy="2116935"/>
            <a:chOff x="8844692" y="4530355"/>
            <a:chExt cx="2037885" cy="2116935"/>
          </a:xfrm>
        </p:grpSpPr>
        <p:sp>
          <p:nvSpPr>
            <p:cNvPr id="107" name="Rectangle 106">
              <a:extLst>
                <a:ext uri="{FF2B5EF4-FFF2-40B4-BE49-F238E27FC236}">
                  <a16:creationId xmlns:a16="http://schemas.microsoft.com/office/drawing/2014/main" id="{E839D9AE-09C9-867C-D844-B94E9222596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8" name="Rectangle 107">
              <a:extLst>
                <a:ext uri="{FF2B5EF4-FFF2-40B4-BE49-F238E27FC236}">
                  <a16:creationId xmlns:a16="http://schemas.microsoft.com/office/drawing/2014/main" id="{2DF78BCB-88D2-4B90-0855-198C9469E62C}"/>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9" name="Rectangle 108">
              <a:extLst>
                <a:ext uri="{FF2B5EF4-FFF2-40B4-BE49-F238E27FC236}">
                  <a16:creationId xmlns:a16="http://schemas.microsoft.com/office/drawing/2014/main" id="{9B5D7B23-A2F9-895B-D3D9-B509CA96F49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10" name="Group 109">
            <a:extLst>
              <a:ext uri="{FF2B5EF4-FFF2-40B4-BE49-F238E27FC236}">
                <a16:creationId xmlns:a16="http://schemas.microsoft.com/office/drawing/2014/main" id="{005A57C9-EB7C-5771-B71A-9423B396BA66}"/>
              </a:ext>
            </a:extLst>
          </p:cNvPr>
          <p:cNvGrpSpPr/>
          <p:nvPr/>
        </p:nvGrpSpPr>
        <p:grpSpPr>
          <a:xfrm>
            <a:off x="8025116" y="3865091"/>
            <a:ext cx="1554878" cy="1061171"/>
            <a:chOff x="11967999" y="4049526"/>
            <a:chExt cx="1554878" cy="1061171"/>
          </a:xfrm>
        </p:grpSpPr>
        <p:grpSp>
          <p:nvGrpSpPr>
            <p:cNvPr id="111" name="Group 110">
              <a:extLst>
                <a:ext uri="{FF2B5EF4-FFF2-40B4-BE49-F238E27FC236}">
                  <a16:creationId xmlns:a16="http://schemas.microsoft.com/office/drawing/2014/main" id="{190573C8-6ED5-4D66-2A61-F3F767F68043}"/>
                </a:ext>
              </a:extLst>
            </p:cNvPr>
            <p:cNvGrpSpPr/>
            <p:nvPr/>
          </p:nvGrpSpPr>
          <p:grpSpPr>
            <a:xfrm>
              <a:off x="11967999" y="4049526"/>
              <a:ext cx="1554878" cy="1061171"/>
              <a:chOff x="5602097" y="1600973"/>
              <a:chExt cx="1554878" cy="1061171"/>
            </a:xfrm>
          </p:grpSpPr>
          <p:sp>
            <p:nvSpPr>
              <p:cNvPr id="113" name="Rectangle 112">
                <a:extLst>
                  <a:ext uri="{FF2B5EF4-FFF2-40B4-BE49-F238E27FC236}">
                    <a16:creationId xmlns:a16="http://schemas.microsoft.com/office/drawing/2014/main" id="{D6F8E791-3405-C6C0-FFF0-B5607E22F4B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14" name="Rectangle 113">
                <a:extLst>
                  <a:ext uri="{FF2B5EF4-FFF2-40B4-BE49-F238E27FC236}">
                    <a16:creationId xmlns:a16="http://schemas.microsoft.com/office/drawing/2014/main" id="{FD35F006-E82F-8AAB-FA38-9A6D53CEAD3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15" name="Rectangle 114">
                <a:extLst>
                  <a:ext uri="{FF2B5EF4-FFF2-40B4-BE49-F238E27FC236}">
                    <a16:creationId xmlns:a16="http://schemas.microsoft.com/office/drawing/2014/main" id="{CD32492A-738B-9054-E450-F28425DAACDD}"/>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16" name="Rectangle 115">
                <a:extLst>
                  <a:ext uri="{FF2B5EF4-FFF2-40B4-BE49-F238E27FC236}">
                    <a16:creationId xmlns:a16="http://schemas.microsoft.com/office/drawing/2014/main" id="{87E1AB5F-5AED-D9DA-977D-A22FD01AE69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17" name="Rectangle 116">
                <a:extLst>
                  <a:ext uri="{FF2B5EF4-FFF2-40B4-BE49-F238E27FC236}">
                    <a16:creationId xmlns:a16="http://schemas.microsoft.com/office/drawing/2014/main" id="{358665EE-17FB-084B-D858-8586209ECE4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12" name="Rectangle 111">
              <a:extLst>
                <a:ext uri="{FF2B5EF4-FFF2-40B4-BE49-F238E27FC236}">
                  <a16:creationId xmlns:a16="http://schemas.microsoft.com/office/drawing/2014/main" id="{D13789EF-1522-20DA-97C1-F42F279D1E51}"/>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18" name="Rectangle 117">
            <a:extLst>
              <a:ext uri="{FF2B5EF4-FFF2-40B4-BE49-F238E27FC236}">
                <a16:creationId xmlns:a16="http://schemas.microsoft.com/office/drawing/2014/main" id="{29E5EC92-E61C-7841-4956-07A0B43771C7}"/>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9" name="Rectangle 118">
            <a:extLst>
              <a:ext uri="{FF2B5EF4-FFF2-40B4-BE49-F238E27FC236}">
                <a16:creationId xmlns:a16="http://schemas.microsoft.com/office/drawing/2014/main" id="{70833C16-CFAC-DD7C-284C-2469F14B118C}"/>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20" name="Group 119">
            <a:extLst>
              <a:ext uri="{FF2B5EF4-FFF2-40B4-BE49-F238E27FC236}">
                <a16:creationId xmlns:a16="http://schemas.microsoft.com/office/drawing/2014/main" id="{696FDC30-FE5E-7495-30AA-60793D47B855}"/>
              </a:ext>
            </a:extLst>
          </p:cNvPr>
          <p:cNvGrpSpPr/>
          <p:nvPr/>
        </p:nvGrpSpPr>
        <p:grpSpPr>
          <a:xfrm>
            <a:off x="7826111" y="5138940"/>
            <a:ext cx="2037885" cy="1470991"/>
            <a:chOff x="8853170" y="5259442"/>
            <a:chExt cx="2037885" cy="1470991"/>
          </a:xfrm>
        </p:grpSpPr>
        <p:sp>
          <p:nvSpPr>
            <p:cNvPr id="121" name="Rectangle 120">
              <a:extLst>
                <a:ext uri="{FF2B5EF4-FFF2-40B4-BE49-F238E27FC236}">
                  <a16:creationId xmlns:a16="http://schemas.microsoft.com/office/drawing/2014/main" id="{9FCDF7B9-EB77-DE4C-CB63-7920762EA3D4}"/>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2" name="Rectangle 121">
              <a:extLst>
                <a:ext uri="{FF2B5EF4-FFF2-40B4-BE49-F238E27FC236}">
                  <a16:creationId xmlns:a16="http://schemas.microsoft.com/office/drawing/2014/main" id="{6B6A9FAE-546F-405F-2892-D3DA9D7540B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23" name="Rectangle 122">
            <a:extLst>
              <a:ext uri="{FF2B5EF4-FFF2-40B4-BE49-F238E27FC236}">
                <a16:creationId xmlns:a16="http://schemas.microsoft.com/office/drawing/2014/main" id="{DC6372D0-0EC4-74BE-417B-0694524304AD}"/>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24" name="TextBox 123">
            <a:extLst>
              <a:ext uri="{FF2B5EF4-FFF2-40B4-BE49-F238E27FC236}">
                <a16:creationId xmlns:a16="http://schemas.microsoft.com/office/drawing/2014/main" id="{C9BBCD9B-A957-EE0E-18AE-57787711144D}"/>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25" name="Rectangle 124">
            <a:extLst>
              <a:ext uri="{FF2B5EF4-FFF2-40B4-BE49-F238E27FC236}">
                <a16:creationId xmlns:a16="http://schemas.microsoft.com/office/drawing/2014/main" id="{9474DDD7-1F16-F4A1-90D3-6A266AD5572B}"/>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26" name="Rectangle 125">
            <a:extLst>
              <a:ext uri="{FF2B5EF4-FFF2-40B4-BE49-F238E27FC236}">
                <a16:creationId xmlns:a16="http://schemas.microsoft.com/office/drawing/2014/main" id="{B272D3A1-1254-A299-02C1-69D767865956}"/>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27" name="Group 126">
            <a:extLst>
              <a:ext uri="{FF2B5EF4-FFF2-40B4-BE49-F238E27FC236}">
                <a16:creationId xmlns:a16="http://schemas.microsoft.com/office/drawing/2014/main" id="{C4958C08-5FA9-B250-555A-8ADA3A19523C}"/>
              </a:ext>
            </a:extLst>
          </p:cNvPr>
          <p:cNvGrpSpPr/>
          <p:nvPr/>
        </p:nvGrpSpPr>
        <p:grpSpPr>
          <a:xfrm>
            <a:off x="8001290" y="3873653"/>
            <a:ext cx="729481" cy="335577"/>
            <a:chOff x="9625298" y="4016094"/>
            <a:chExt cx="729481" cy="335577"/>
          </a:xfrm>
        </p:grpSpPr>
        <p:sp>
          <p:nvSpPr>
            <p:cNvPr id="128" name="Rectangle 127">
              <a:extLst>
                <a:ext uri="{FF2B5EF4-FFF2-40B4-BE49-F238E27FC236}">
                  <a16:creationId xmlns:a16="http://schemas.microsoft.com/office/drawing/2014/main" id="{E4734DFC-1873-4DC3-2A46-99B7622A72FD}"/>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9" name="Rectangle 128">
              <a:extLst>
                <a:ext uri="{FF2B5EF4-FFF2-40B4-BE49-F238E27FC236}">
                  <a16:creationId xmlns:a16="http://schemas.microsoft.com/office/drawing/2014/main" id="{28A18474-0BBE-4C9B-0980-E450A547D9ED}"/>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30" name="Rectangle 129">
            <a:extLst>
              <a:ext uri="{FF2B5EF4-FFF2-40B4-BE49-F238E27FC236}">
                <a16:creationId xmlns:a16="http://schemas.microsoft.com/office/drawing/2014/main" id="{00447DC7-3DAF-E4B0-D13A-4664E516DF82}"/>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1" name="Rectangle 130">
            <a:extLst>
              <a:ext uri="{FF2B5EF4-FFF2-40B4-BE49-F238E27FC236}">
                <a16:creationId xmlns:a16="http://schemas.microsoft.com/office/drawing/2014/main" id="{76FFA045-B0B5-A9E1-1D8D-571FC7F30E52}"/>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2" name="Rectangle 131">
            <a:extLst>
              <a:ext uri="{FF2B5EF4-FFF2-40B4-BE49-F238E27FC236}">
                <a16:creationId xmlns:a16="http://schemas.microsoft.com/office/drawing/2014/main" id="{80B679AC-22C8-471D-C646-418C2F156B5F}"/>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33" name="Group 132">
            <a:extLst>
              <a:ext uri="{FF2B5EF4-FFF2-40B4-BE49-F238E27FC236}">
                <a16:creationId xmlns:a16="http://schemas.microsoft.com/office/drawing/2014/main" id="{58A15555-BAF4-94DF-5450-DC95A76295DF}"/>
              </a:ext>
            </a:extLst>
          </p:cNvPr>
          <p:cNvGrpSpPr/>
          <p:nvPr/>
        </p:nvGrpSpPr>
        <p:grpSpPr>
          <a:xfrm>
            <a:off x="7943239" y="3078245"/>
            <a:ext cx="1734842" cy="452609"/>
            <a:chOff x="9580937" y="3236210"/>
            <a:chExt cx="1734842" cy="452609"/>
          </a:xfrm>
        </p:grpSpPr>
        <p:sp>
          <p:nvSpPr>
            <p:cNvPr id="134" name="Rectangle 133">
              <a:extLst>
                <a:ext uri="{FF2B5EF4-FFF2-40B4-BE49-F238E27FC236}">
                  <a16:creationId xmlns:a16="http://schemas.microsoft.com/office/drawing/2014/main" id="{61DFE5FA-8354-9B22-40D4-31AA33E1AB5A}"/>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35" name="Rectangle 134">
              <a:extLst>
                <a:ext uri="{FF2B5EF4-FFF2-40B4-BE49-F238E27FC236}">
                  <a16:creationId xmlns:a16="http://schemas.microsoft.com/office/drawing/2014/main" id="{3961DEF3-6CCC-F7EB-BF04-C70CF5A124C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36" name="Rectangle 135">
            <a:extLst>
              <a:ext uri="{FF2B5EF4-FFF2-40B4-BE49-F238E27FC236}">
                <a16:creationId xmlns:a16="http://schemas.microsoft.com/office/drawing/2014/main" id="{3CE2DAF8-B9AE-DB01-5C1C-F79ADC579420}"/>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2EEC5769-4E4F-0FB3-057C-EA87B3F501F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aphicFrame>
        <p:nvGraphicFramePr>
          <p:cNvPr id="138" name="Table 137">
            <a:extLst>
              <a:ext uri="{FF2B5EF4-FFF2-40B4-BE49-F238E27FC236}">
                <a16:creationId xmlns:a16="http://schemas.microsoft.com/office/drawing/2014/main" id="{EFFED664-40F5-2C20-DBBA-89B73BE5BF40}"/>
              </a:ext>
            </a:extLst>
          </p:cNvPr>
          <p:cNvGraphicFramePr>
            <a:graphicFrameLocks/>
          </p:cNvGraphicFramePr>
          <p:nvPr>
            <p:extLst>
              <p:ext uri="{D42A27DB-BD31-4B8C-83A1-F6EECF244321}">
                <p14:modId xmlns:p14="http://schemas.microsoft.com/office/powerpoint/2010/main" val="2495744501"/>
              </p:ext>
            </p:extLst>
          </p:nvPr>
        </p:nvGraphicFramePr>
        <p:xfrm>
          <a:off x="336913" y="3334960"/>
          <a:ext cx="6639920" cy="3211806"/>
        </p:xfrm>
        <a:graphic>
          <a:graphicData uri="http://schemas.openxmlformats.org/drawingml/2006/table">
            <a:tbl>
              <a:tblPr firstRow="1">
                <a:tableStyleId>{FABFCF23-3B69-468F-B69F-88F6DE6A72F2}</a:tableStyleId>
              </a:tblPr>
              <a:tblGrid>
                <a:gridCol w="1875884">
                  <a:extLst>
                    <a:ext uri="{9D8B030D-6E8A-4147-A177-3AD203B41FA5}">
                      <a16:colId xmlns:a16="http://schemas.microsoft.com/office/drawing/2014/main" val="2146949649"/>
                    </a:ext>
                  </a:extLst>
                </a:gridCol>
                <a:gridCol w="681970">
                  <a:extLst>
                    <a:ext uri="{9D8B030D-6E8A-4147-A177-3AD203B41FA5}">
                      <a16:colId xmlns:a16="http://schemas.microsoft.com/office/drawing/2014/main" val="16569953"/>
                    </a:ext>
                  </a:extLst>
                </a:gridCol>
                <a:gridCol w="1258577">
                  <a:extLst>
                    <a:ext uri="{9D8B030D-6E8A-4147-A177-3AD203B41FA5}">
                      <a16:colId xmlns:a16="http://schemas.microsoft.com/office/drawing/2014/main" val="2191915447"/>
                    </a:ext>
                  </a:extLst>
                </a:gridCol>
                <a:gridCol w="1532181">
                  <a:extLst>
                    <a:ext uri="{9D8B030D-6E8A-4147-A177-3AD203B41FA5}">
                      <a16:colId xmlns:a16="http://schemas.microsoft.com/office/drawing/2014/main" val="2821277942"/>
                    </a:ext>
                  </a:extLst>
                </a:gridCol>
                <a:gridCol w="1291308">
                  <a:extLst>
                    <a:ext uri="{9D8B030D-6E8A-4147-A177-3AD203B41FA5}">
                      <a16:colId xmlns:a16="http://schemas.microsoft.com/office/drawing/2014/main" val="3131982378"/>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expression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Pushed regs-1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4741163"/>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bl>
          </a:graphicData>
        </a:graphic>
      </p:graphicFrame>
      <p:sp>
        <p:nvSpPr>
          <p:cNvPr id="139" name="Up-Down Arrow 138">
            <a:extLst>
              <a:ext uri="{FF2B5EF4-FFF2-40B4-BE49-F238E27FC236}">
                <a16:creationId xmlns:a16="http://schemas.microsoft.com/office/drawing/2014/main" id="{81A6382F-670E-CA1B-30B8-B722889C83D8}"/>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7C1D217-48DC-527C-744D-346A0F47DD6F}"/>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682C902-FE4A-4EC0-7B11-C2AD7F338FB1}"/>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F8B1EC95-8C03-B59F-ECE7-4AA93B3D8EF8}"/>
              </a:ext>
            </a:extLst>
          </p:cNvPr>
          <p:cNvSpPr>
            <a:spLocks noGrp="1"/>
          </p:cNvSpPr>
          <p:nvPr>
            <p:ph sz="quarter" idx="17"/>
          </p:nvPr>
        </p:nvSpPr>
        <p:spPr>
          <a:xfrm>
            <a:off x="592108" y="439965"/>
            <a:ext cx="6139338" cy="2786839"/>
          </a:xfrm>
          <a:solidFill>
            <a:schemeClr val="accent4">
              <a:lumMod val="20000"/>
              <a:lumOff val="80000"/>
            </a:schemeClr>
          </a:solidFill>
          <a:ln>
            <a:solidFill>
              <a:schemeClr val="accent1"/>
            </a:solidFill>
          </a:ln>
        </p:spPr>
        <p:txBody>
          <a:bodyPr/>
          <a:lstStyle/>
          <a:p>
            <a:pPr>
              <a:lnSpc>
                <a:spcPct val="100000"/>
              </a:lnSpc>
            </a:pPr>
            <a:r>
              <a:rPr lang="en-US" sz="2000" dirty="0"/>
              <a:t>Use the assembler to calculate the offsets from address contained in </a:t>
            </a:r>
            <a:r>
              <a:rPr lang="en-US" sz="2000" dirty="0" err="1"/>
              <a:t>fp</a:t>
            </a:r>
            <a:r>
              <a:rPr lang="en-US" sz="2000" dirty="0"/>
              <a:t>        [</a:t>
            </a:r>
            <a:r>
              <a:rPr lang="en-US" sz="2000" dirty="0" err="1"/>
              <a:t>fp</a:t>
            </a:r>
            <a:r>
              <a:rPr lang="en-US" sz="2000" dirty="0"/>
              <a:t>, -offset]</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FP_OFF, 12  </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X, 4+FP_OFF // X = 16</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A, 4+X      // A = 20</a:t>
            </a:r>
          </a:p>
          <a:p>
            <a:pPr>
              <a:lnSpc>
                <a:spcPct val="100000"/>
              </a:lnSpc>
            </a:pPr>
            <a:r>
              <a:rPr lang="en-US" sz="2000" dirty="0"/>
              <a:t>Assign label names for each local variable</a:t>
            </a:r>
          </a:p>
          <a:p>
            <a:pPr marL="800100" lvl="1" indent="-457200"/>
            <a:r>
              <a:rPr lang="en-US" sz="2000" dirty="0"/>
              <a:t>Each name is .</a:t>
            </a:r>
            <a:r>
              <a:rPr lang="en-US" sz="2000" dirty="0" err="1"/>
              <a:t>equ</a:t>
            </a:r>
            <a:r>
              <a:rPr lang="en-US" sz="2000" dirty="0"/>
              <a:t>  to be the offset from </a:t>
            </a:r>
            <a:r>
              <a:rPr lang="en-US" sz="2000" dirty="0" err="1"/>
              <a:t>fp</a:t>
            </a:r>
            <a:endParaRPr lang="en-US" sz="2000" dirty="0"/>
          </a:p>
        </p:txBody>
      </p:sp>
    </p:spTree>
    <p:extLst>
      <p:ext uri="{BB962C8B-B14F-4D97-AF65-F5344CB8AC3E}">
        <p14:creationId xmlns:p14="http://schemas.microsoft.com/office/powerpoint/2010/main" val="5515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3 Allocate Space in the Prologue</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311920" y="423058"/>
            <a:ext cx="6752993" cy="63024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6"/>
                </a:solidFill>
                <a:latin typeface="Consolas" panose="020B0609020204030204" pitchFamily="49" charset="0"/>
                <a:cs typeface="Consolas" panose="020B0609020204030204" pitchFamily="49" charset="0"/>
              </a:rPr>
              <a:t>   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12</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X</a:t>
            </a:r>
            <a:r>
              <a:rPr lang="en-US" sz="2000" dirty="0">
                <a:solidFill>
                  <a:schemeClr val="tx2"/>
                </a:solidFill>
                <a:latin typeface="Consolas" panose="020B0609020204030204" pitchFamily="49" charset="0"/>
                <a:cs typeface="Consolas" panose="020B0609020204030204" pitchFamily="49" charset="0"/>
              </a:rPr>
              <a: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A</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chemeClr val="accent1"/>
                </a:solidFill>
                <a:latin typeface="Consolas" panose="020B0609020204030204" pitchFamily="49" charset="0"/>
                <a:cs typeface="Consolas" panose="020B0609020204030204" pitchFamily="49" charset="0"/>
              </a:rPr>
              <a:t>X</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tx2"/>
                </a:solidFill>
                <a:latin typeface="Consolas" panose="020B0609020204030204" pitchFamily="49" charset="0"/>
                <a:cs typeface="Consolas" panose="020B0609020204030204" pitchFamily="49" charset="0"/>
              </a:rPr>
              <a:t>,		8 + </a:t>
            </a:r>
            <a:r>
              <a:rPr lang="en-US" sz="2000" dirty="0">
                <a:solidFill>
                  <a:srgbClr val="F37440"/>
                </a:solidFill>
                <a:latin typeface="Consolas" panose="020B0609020204030204" pitchFamily="49" charset="0"/>
                <a:cs typeface="Consolas" panose="020B0609020204030204" pitchFamily="49" charset="0"/>
              </a:rPr>
              <a:t>A</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PTR</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00B050"/>
                </a:solidFill>
                <a:latin typeface="Consolas" panose="020B0609020204030204" pitchFamily="49" charset="0"/>
                <a:cs typeface="Consolas" panose="020B0609020204030204" pitchFamily="49" charset="0"/>
              </a:rPr>
              <a:t>STR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7030A0"/>
                </a:solidFill>
                <a:latin typeface="Consolas" panose="020B0609020204030204" pitchFamily="49" charset="0"/>
                <a:cs typeface="Consolas" panose="020B0609020204030204" pitchFamily="49" charset="0"/>
              </a:rPr>
              <a:t>PTR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 FP_</a:t>
            </a:r>
            <a:r>
              <a:rPr lang="en-US" sz="2000" dirty="0">
                <a:solidFill>
                  <a:schemeClr val="accent6"/>
                </a:solidFill>
                <a:latin typeface="Consolas" panose="020B0609020204030204" pitchFamily="49" charset="0"/>
                <a:cs typeface="Consolas" panose="020B0609020204030204" pitchFamily="49" charset="0"/>
              </a:rPr>
              <a:t>OFF</a:t>
            </a:r>
            <a:endParaRPr lang="en-US" sz="2000" dirty="0">
              <a:solidFill>
                <a:srgbClr val="7030A0"/>
              </a:solidFill>
              <a:latin typeface="Consolas" panose="020B0609020204030204" pitchFamily="49" charset="0"/>
              <a:cs typeface="Consolas" panose="020B0609020204030204" pitchFamily="49" charset="0"/>
            </a:endParaRPr>
          </a:p>
          <a:p>
            <a:r>
              <a:rPr lang="en-US" sz="2000" dirty="0" err="1">
                <a:solidFill>
                  <a:schemeClr val="tx2"/>
                </a:solidFill>
                <a:latin typeface="Consolas" panose="020B0609020204030204" pitchFamily="49" charset="0"/>
                <a:cs typeface="Consolas" panose="020B0609020204030204" pitchFamily="49" charset="0"/>
              </a:rPr>
              <a:t>func</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{r4, r5,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ldr</a:t>
            </a:r>
            <a:r>
              <a:rPr lang="en-US" sz="2000" dirty="0">
                <a:solidFill>
                  <a:schemeClr val="tx2"/>
                </a:solidFill>
                <a:latin typeface="Consolas" panose="020B0609020204030204" pitchFamily="49" charset="0"/>
                <a:cs typeface="Consolas" panose="020B0609020204030204" pitchFamily="49" charset="0"/>
              </a:rPr>
              <a:t>     r3, =FRMADD //frames can be large</a:t>
            </a:r>
          </a:p>
          <a:p>
            <a:r>
              <a:rPr lang="en-US" sz="2000" dirty="0">
                <a:solidFill>
                  <a:srgbClr val="C00000"/>
                </a:solidFill>
                <a:latin typeface="Consolas" panose="020B0609020204030204" pitchFamily="49" charset="0"/>
                <a:cs typeface="Consolas" panose="020B0609020204030204" pitchFamily="49" charset="0"/>
              </a:rPr>
              <a:t>   sub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r3 </a:t>
            </a:r>
            <a:r>
              <a:rPr lang="en-US" sz="2000" dirty="0">
                <a:solidFill>
                  <a:srgbClr val="2C895B"/>
                </a:solidFill>
                <a:latin typeface="Consolas" panose="020B0609020204030204" pitchFamily="49" charset="0"/>
                <a:cs typeface="Consolas" panose="020B0609020204030204" pitchFamily="49" charset="0"/>
              </a:rPr>
              <a:t>// add space for locals</a:t>
            </a:r>
          </a:p>
          <a:p>
            <a:r>
              <a:rPr lang="en-US" sz="2000" dirty="0">
                <a:solidFill>
                  <a:srgbClr val="C00000"/>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rest of function code</a:t>
            </a:r>
          </a:p>
          <a:p>
            <a:r>
              <a:rPr lang="en-US" sz="2000" dirty="0">
                <a:solidFill>
                  <a:srgbClr val="C00000"/>
                </a:solidFill>
                <a:latin typeface="Consolas" panose="020B0609020204030204" pitchFamily="49" charset="0"/>
                <a:cs typeface="Consolas" panose="020B0609020204030204" pitchFamily="49" charset="0"/>
              </a:rPr>
              <a:t>   // no change to epilogue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deallocate locals</a:t>
            </a:r>
          </a:p>
          <a:p>
            <a:r>
              <a:rPr lang="en-US" dirty="0">
                <a:solidFill>
                  <a:schemeClr val="tx2"/>
                </a:solidFill>
                <a:latin typeface="Consolas" panose="020B0609020204030204" pitchFamily="49" charset="0"/>
                <a:cs typeface="Consolas" panose="020B0609020204030204" pitchFamily="49" charset="0"/>
              </a:rPr>
              <a:t>   pop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D7075F03-FF0F-3AA4-7F69-2AF5A646C436}"/>
              </a:ext>
            </a:extLst>
          </p:cNvPr>
          <p:cNvGrpSpPr/>
          <p:nvPr/>
        </p:nvGrpSpPr>
        <p:grpSpPr>
          <a:xfrm>
            <a:off x="238043" y="5201907"/>
            <a:ext cx="5057385" cy="172337"/>
            <a:chOff x="1038615" y="4564297"/>
            <a:chExt cx="5057385" cy="172337"/>
          </a:xfrm>
        </p:grpSpPr>
        <p:sp>
          <p:nvSpPr>
            <p:cNvPr id="2" name="Right Arrow 1">
              <a:extLst>
                <a:ext uri="{FF2B5EF4-FFF2-40B4-BE49-F238E27FC236}">
                  <a16:creationId xmlns:a16="http://schemas.microsoft.com/office/drawing/2014/main" id="{8A2FA83E-C3A7-3D16-878D-969F7B5F9418}"/>
                </a:ext>
              </a:extLst>
            </p:cNvPr>
            <p:cNvSpPr/>
            <p:nvPr/>
          </p:nvSpPr>
          <p:spPr>
            <a:xfrm>
              <a:off x="1038615" y="4564297"/>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C49B915F-4491-D156-8961-7ECC324C731A}"/>
                </a:ext>
              </a:extLst>
            </p:cNvPr>
            <p:cNvSpPr/>
            <p:nvPr/>
          </p:nvSpPr>
          <p:spPr>
            <a:xfrm rot="10800000">
              <a:off x="5451944" y="4577908"/>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76394" y="86849"/>
            <a:ext cx="10973681" cy="459137"/>
          </a:xfrm>
        </p:spPr>
        <p:txBody>
          <a:bodyPr/>
          <a:lstStyle/>
          <a:p>
            <a:r>
              <a:rPr lang="en-US" dirty="0"/>
              <a:t>Accessing Stack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59" name="Table 58">
            <a:extLst>
              <a:ext uri="{FF2B5EF4-FFF2-40B4-BE49-F238E27FC236}">
                <a16:creationId xmlns:a16="http://schemas.microsoft.com/office/drawing/2014/main" id="{6419E015-C156-3A13-A8D6-DD8FA7F9348C}"/>
              </a:ext>
            </a:extLst>
          </p:cNvPr>
          <p:cNvGraphicFramePr>
            <a:graphicFrameLocks noGrp="1"/>
          </p:cNvGraphicFramePr>
          <p:nvPr>
            <p:extLst>
              <p:ext uri="{D42A27DB-BD31-4B8C-83A1-F6EECF244321}">
                <p14:modId xmlns:p14="http://schemas.microsoft.com/office/powerpoint/2010/main" val="4154121443"/>
              </p:ext>
            </p:extLst>
          </p:nvPr>
        </p:nvGraphicFramePr>
        <p:xfrm>
          <a:off x="347926" y="504050"/>
          <a:ext cx="6306315" cy="4213822"/>
        </p:xfrm>
        <a:graphic>
          <a:graphicData uri="http://schemas.openxmlformats.org/drawingml/2006/table">
            <a:tbl>
              <a:tblPr firstRow="1" firstCol="1" bandRow="1"/>
              <a:tblGrid>
                <a:gridCol w="951562">
                  <a:extLst>
                    <a:ext uri="{9D8B030D-6E8A-4147-A177-3AD203B41FA5}">
                      <a16:colId xmlns:a16="http://schemas.microsoft.com/office/drawing/2014/main" val="20000"/>
                    </a:ext>
                  </a:extLst>
                </a:gridCol>
                <a:gridCol w="2317135">
                  <a:extLst>
                    <a:ext uri="{9D8B030D-6E8A-4147-A177-3AD203B41FA5}">
                      <a16:colId xmlns:a16="http://schemas.microsoft.com/office/drawing/2014/main" val="20002"/>
                    </a:ext>
                  </a:extLst>
                </a:gridCol>
                <a:gridCol w="3037618">
                  <a:extLst>
                    <a:ext uri="{9D8B030D-6E8A-4147-A177-3AD203B41FA5}">
                      <a16:colId xmlns:a16="http://schemas.microsoft.com/office/drawing/2014/main" val="1489637881"/>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how to get it's address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how to read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a[0]</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str[1]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9218062"/>
                  </a:ext>
                </a:extLst>
              </a:tr>
              <a:tr h="0">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Arial"/>
                          <a:cs typeface="Consolas" panose="020B0609020204030204" pitchFamily="49" charset="0"/>
                        </a:rPr>
                        <a:t>*</a:t>
                      </a: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34685584"/>
                  </a:ext>
                </a:extLst>
              </a:tr>
            </a:tbl>
          </a:graphicData>
        </a:graphic>
      </p:graphicFrame>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A1B7B13-101D-9F7B-D549-D11F13D2F6EE}"/>
              </a:ext>
            </a:extLst>
          </p:cNvPr>
          <p:cNvGraphicFramePr>
            <a:graphicFrameLocks noGrp="1"/>
          </p:cNvGraphicFramePr>
          <p:nvPr>
            <p:extLst>
              <p:ext uri="{D42A27DB-BD31-4B8C-83A1-F6EECF244321}">
                <p14:modId xmlns:p14="http://schemas.microsoft.com/office/powerpoint/2010/main" val="1347451330"/>
              </p:ext>
            </p:extLst>
          </p:nvPr>
        </p:nvGraphicFramePr>
        <p:xfrm>
          <a:off x="1715219" y="4944293"/>
          <a:ext cx="3795895" cy="1762578"/>
        </p:xfrm>
        <a:graphic>
          <a:graphicData uri="http://schemas.openxmlformats.org/drawingml/2006/table">
            <a:tbl>
              <a:tblPr firstRow="1" firstCol="1" bandRow="1"/>
              <a:tblGrid>
                <a:gridCol w="951562">
                  <a:extLst>
                    <a:ext uri="{9D8B030D-6E8A-4147-A177-3AD203B41FA5}">
                      <a16:colId xmlns:a16="http://schemas.microsoft.com/office/drawing/2014/main" val="2257053543"/>
                    </a:ext>
                  </a:extLst>
                </a:gridCol>
                <a:gridCol w="2844333">
                  <a:extLst>
                    <a:ext uri="{9D8B030D-6E8A-4147-A177-3AD203B41FA5}">
                      <a16:colId xmlns:a16="http://schemas.microsoft.com/office/drawing/2014/main" val="2438932684"/>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 how to write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319211">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a:t>
                      </a:r>
                      <a:r>
                        <a:rPr lang="en-US" sz="1600" b="0" i="0" dirty="0" err="1">
                          <a:solidFill>
                            <a:schemeClr val="accent1"/>
                          </a:solidFill>
                          <a:effectLst/>
                          <a:latin typeface="Consolas" panose="020B0609020204030204" pitchFamily="49" charset="0"/>
                          <a:ea typeface="Arial"/>
                          <a:cs typeface="Consolas" panose="020B0609020204030204" pitchFamily="49" charset="0"/>
                        </a:rPr>
                        <a:t>fp</a:t>
                      </a:r>
                      <a:r>
                        <a:rPr lang="en-US" sz="1600" b="0" i="0" dirty="0">
                          <a:solidFill>
                            <a:schemeClr val="accent1"/>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Tree>
    <p:extLst>
      <p:ext uri="{BB962C8B-B14F-4D97-AF65-F5344CB8AC3E}">
        <p14:creationId xmlns:p14="http://schemas.microsoft.com/office/powerpoint/2010/main" val="1970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4 Initialize the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675250" y="2384029"/>
            <a:ext cx="6184854" cy="42137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    mov    r4, 0</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=X</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str	    r4,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a:t>
            </a:r>
          </a:p>
          <a:p>
            <a:r>
              <a:rPr lang="en-US" dirty="0">
                <a:solidFill>
                  <a:srgbClr val="00B0F0"/>
                </a:solidFill>
                <a:latin typeface="Consolas" panose="020B0609020204030204" pitchFamily="49" charset="0"/>
                <a:cs typeface="Consolas" panose="020B0609020204030204" pitchFamily="49" charset="0"/>
              </a:rPr>
              <a:t>	</a:t>
            </a:r>
          </a:p>
          <a:p>
            <a:r>
              <a:rPr lang="en-US" dirty="0">
                <a:solidFill>
                  <a:srgbClr val="2C895B"/>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=STR</a:t>
            </a:r>
          </a:p>
          <a:p>
            <a:r>
              <a:rPr lang="en-US" dirty="0">
                <a:solidFill>
                  <a:srgbClr val="000000"/>
                </a:solidFill>
                <a:latin typeface="Consolas" panose="020B0609020204030204" pitchFamily="49" charset="0"/>
                <a:ea typeface="Arial"/>
                <a:cs typeface="Consolas" panose="020B0609020204030204" pitchFamily="49" charset="0"/>
              </a:rPr>
              <a:t>    sub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     // r5 = </a:t>
            </a:r>
            <a:r>
              <a:rPr lang="en-US" dirty="0" err="1">
                <a:solidFill>
                  <a:srgbClr val="000000"/>
                </a:solidFill>
                <a:latin typeface="Consolas" panose="020B0609020204030204" pitchFamily="49" charset="0"/>
                <a:ea typeface="Arial"/>
                <a:cs typeface="Consolas" panose="020B0609020204030204" pitchFamily="49" charset="0"/>
              </a:rPr>
              <a:t>addr</a:t>
            </a:r>
            <a:r>
              <a:rPr lang="en-US" dirty="0">
                <a:solidFill>
                  <a:srgbClr val="000000"/>
                </a:solidFill>
                <a:latin typeface="Consolas" panose="020B0609020204030204" pitchFamily="49" charset="0"/>
                <a:ea typeface="Arial"/>
                <a:cs typeface="Consolas" panose="020B0609020204030204" pitchFamily="49" charset="0"/>
              </a:rPr>
              <a:t> of STR</a:t>
            </a:r>
          </a:p>
          <a:p>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r4, =PTR</a:t>
            </a:r>
          </a:p>
          <a:p>
            <a:r>
              <a:rPr lang="en-US" dirty="0">
                <a:solidFill>
                  <a:srgbClr val="000000"/>
                </a:solidFill>
                <a:latin typeface="Consolas" panose="020B0609020204030204" pitchFamily="49" charset="0"/>
                <a:ea typeface="Arial"/>
                <a:cs typeface="Consolas" panose="020B0609020204030204" pitchFamily="49" charset="0"/>
              </a:rPr>
              <a:t>    str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-r4]  //</a:t>
            </a:r>
            <a:r>
              <a:rPr lang="en-US" dirty="0" err="1">
                <a:solidFill>
                  <a:srgbClr val="000000"/>
                </a:solidFill>
                <a:latin typeface="Consolas" panose="020B0609020204030204" pitchFamily="49" charset="0"/>
                <a:ea typeface="Arial"/>
                <a:cs typeface="Consolas" panose="020B0609020204030204" pitchFamily="49" charset="0"/>
              </a:rPr>
              <a:t>ptr</a:t>
            </a:r>
            <a:r>
              <a:rPr lang="en-US" dirty="0">
                <a:solidFill>
                  <a:srgbClr val="000000"/>
                </a:solidFill>
                <a:latin typeface="Consolas" panose="020B0609020204030204" pitchFamily="49" charset="0"/>
                <a:ea typeface="Arial"/>
                <a:cs typeface="Consolas" panose="020B0609020204030204" pitchFamily="49" charset="0"/>
              </a:rPr>
              <a:t> = &amp;(str[0])</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mov    r4, 'A'</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mov    r4, 'B'</a:t>
            </a:r>
          </a:p>
          <a:p>
            <a:r>
              <a:rPr lang="en-US" dirty="0">
                <a:solidFill>
                  <a:srgbClr val="00B050"/>
                </a:solidFill>
                <a:latin typeface="Consolas" panose="020B0609020204030204" pitchFamily="49" charset="0"/>
                <a:cs typeface="Consolas" panose="020B0609020204030204" pitchFamily="49" charset="0"/>
              </a:rPr>
              <a:t>    add	    r5, r5, 1</a:t>
            </a:r>
          </a:p>
          <a:p>
            <a:r>
              <a:rPr lang="en-US" dirty="0">
                <a:solidFill>
                  <a:srgbClr val="00B05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a:t>
            </a:r>
          </a:p>
        </p:txBody>
      </p:sp>
      <p:sp>
        <p:nvSpPr>
          <p:cNvPr id="4" name="TextBox 3">
            <a:extLst>
              <a:ext uri="{FF2B5EF4-FFF2-40B4-BE49-F238E27FC236}">
                <a16:creationId xmlns:a16="http://schemas.microsoft.com/office/drawing/2014/main" id="{4A82D5CE-45E6-5E3B-53EB-8BAA9BF68ADE}"/>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7" name="Left Arrow 6">
            <a:extLst>
              <a:ext uri="{FF2B5EF4-FFF2-40B4-BE49-F238E27FC236}">
                <a16:creationId xmlns:a16="http://schemas.microsoft.com/office/drawing/2014/main" id="{C9185391-FBA8-79E6-A5E2-94DE18708106}"/>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BC4FAE31-8702-772D-FC9F-4A185B214B1C}"/>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0" name="Left Arrow 9">
            <a:extLst>
              <a:ext uri="{FF2B5EF4-FFF2-40B4-BE49-F238E27FC236}">
                <a16:creationId xmlns:a16="http://schemas.microsoft.com/office/drawing/2014/main" id="{4230EC17-6EBD-77DE-EDF0-4E05C4D9C5C7}"/>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Left Arrow 18">
            <a:extLst>
              <a:ext uri="{FF2B5EF4-FFF2-40B4-BE49-F238E27FC236}">
                <a16:creationId xmlns:a16="http://schemas.microsoft.com/office/drawing/2014/main" id="{99AF5B31-AC2A-92F8-19A8-39333D6F7ED4}"/>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a:extLst>
              <a:ext uri="{FF2B5EF4-FFF2-40B4-BE49-F238E27FC236}">
                <a16:creationId xmlns:a16="http://schemas.microsoft.com/office/drawing/2014/main" id="{A8977BFE-6D07-2A1F-0981-6DE01D834A1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1" name="Left Arrow 20">
            <a:extLst>
              <a:ext uri="{FF2B5EF4-FFF2-40B4-BE49-F238E27FC236}">
                <a16:creationId xmlns:a16="http://schemas.microsoft.com/office/drawing/2014/main" id="{A1DD806A-34B0-6F43-CBB3-80342830AF95}"/>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TextBox 21">
            <a:extLst>
              <a:ext uri="{FF2B5EF4-FFF2-40B4-BE49-F238E27FC236}">
                <a16:creationId xmlns:a16="http://schemas.microsoft.com/office/drawing/2014/main" id="{C86CC8F3-863B-6F1B-51F2-DB9723294DFA}"/>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7" name="Left Arrow 26">
            <a:extLst>
              <a:ext uri="{FF2B5EF4-FFF2-40B4-BE49-F238E27FC236}">
                <a16:creationId xmlns:a16="http://schemas.microsoft.com/office/drawing/2014/main" id="{45D86416-7349-CD0E-1EE8-11E1EE8AEE94}"/>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TextBox 27">
            <a:extLst>
              <a:ext uri="{FF2B5EF4-FFF2-40B4-BE49-F238E27FC236}">
                <a16:creationId xmlns:a16="http://schemas.microsoft.com/office/drawing/2014/main" id="{B2F051C6-10CF-3C6E-D0FC-640B338559E2}"/>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4" name="Left Arrow 33">
            <a:extLst>
              <a:ext uri="{FF2B5EF4-FFF2-40B4-BE49-F238E27FC236}">
                <a16:creationId xmlns:a16="http://schemas.microsoft.com/office/drawing/2014/main" id="{9F47EBAF-84A8-F2D6-F27E-79F9837979A4}"/>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D435BBF-C5CF-F605-9967-C8F63204E4D3}"/>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0" name="Left Arrow 39">
            <a:extLst>
              <a:ext uri="{FF2B5EF4-FFF2-40B4-BE49-F238E27FC236}">
                <a16:creationId xmlns:a16="http://schemas.microsoft.com/office/drawing/2014/main" id="{E22089A4-542C-4607-D6DF-1A7E25FF9E4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B7788496-A6CD-1BB0-573A-DFA2B0969F3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48" name="TextBox 47">
            <a:extLst>
              <a:ext uri="{FF2B5EF4-FFF2-40B4-BE49-F238E27FC236}">
                <a16:creationId xmlns:a16="http://schemas.microsoft.com/office/drawing/2014/main" id="{11C3D77D-3382-8DDE-A493-CCF26C22D12A}"/>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49" name="TextBox 48">
            <a:extLst>
              <a:ext uri="{FF2B5EF4-FFF2-40B4-BE49-F238E27FC236}">
                <a16:creationId xmlns:a16="http://schemas.microsoft.com/office/drawing/2014/main" id="{7E308E81-98D8-4509-1F62-A4DA3506A7EB}"/>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1" name="Up-Down Arrow 70">
            <a:extLst>
              <a:ext uri="{FF2B5EF4-FFF2-40B4-BE49-F238E27FC236}">
                <a16:creationId xmlns:a16="http://schemas.microsoft.com/office/drawing/2014/main" id="{F4806D28-888E-606F-0439-8957E102EFA8}"/>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8382631F-B9AE-F168-3092-6B01D3294229}"/>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3" name="Up-Down Arrow 72">
            <a:extLst>
              <a:ext uri="{FF2B5EF4-FFF2-40B4-BE49-F238E27FC236}">
                <a16:creationId xmlns:a16="http://schemas.microsoft.com/office/drawing/2014/main" id="{424308C2-D14B-CA4A-A9AE-28E5DDF6779A}"/>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3EBEA8D-5B21-9386-70DD-E77849EF3585}"/>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F2C6855F-6142-3A2C-568E-D45D5FDB5F12}"/>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2F83CD8-C041-6491-2B36-57B29720D016}"/>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7" name="Up-Down Arrow 76">
            <a:extLst>
              <a:ext uri="{FF2B5EF4-FFF2-40B4-BE49-F238E27FC236}">
                <a16:creationId xmlns:a16="http://schemas.microsoft.com/office/drawing/2014/main" id="{55FD9914-A986-7F4D-9A82-5622A3ED836B}"/>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FD73930-64D0-523C-3CE5-1BAF2A0BDC7F}"/>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9" name="Up-Down Arrow 78">
            <a:extLst>
              <a:ext uri="{FF2B5EF4-FFF2-40B4-BE49-F238E27FC236}">
                <a16:creationId xmlns:a16="http://schemas.microsoft.com/office/drawing/2014/main" id="{BBFE857E-EF07-E233-668D-25C4CDF4D11C}"/>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605CD90-D4E9-B80A-270E-40957E62E56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C9A48082-3964-801B-C680-4D4BC4AB1BB7}"/>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2EFE7A6F-8A0B-A13D-4831-6CC79A224846}"/>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3" name="Group 82">
            <a:extLst>
              <a:ext uri="{FF2B5EF4-FFF2-40B4-BE49-F238E27FC236}">
                <a16:creationId xmlns:a16="http://schemas.microsoft.com/office/drawing/2014/main" id="{56E16F00-24BB-94E7-CBD0-74E774B1384D}"/>
              </a:ext>
            </a:extLst>
          </p:cNvPr>
          <p:cNvGrpSpPr/>
          <p:nvPr/>
        </p:nvGrpSpPr>
        <p:grpSpPr>
          <a:xfrm>
            <a:off x="7811722" y="3681834"/>
            <a:ext cx="2037885" cy="2116935"/>
            <a:chOff x="8844692" y="4530355"/>
            <a:chExt cx="2037885" cy="2116935"/>
          </a:xfrm>
        </p:grpSpPr>
        <p:sp>
          <p:nvSpPr>
            <p:cNvPr id="84" name="Rectangle 83">
              <a:extLst>
                <a:ext uri="{FF2B5EF4-FFF2-40B4-BE49-F238E27FC236}">
                  <a16:creationId xmlns:a16="http://schemas.microsoft.com/office/drawing/2014/main" id="{823F0BC4-6351-CE4C-A19F-C03D9414952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ectangle 84">
              <a:extLst>
                <a:ext uri="{FF2B5EF4-FFF2-40B4-BE49-F238E27FC236}">
                  <a16:creationId xmlns:a16="http://schemas.microsoft.com/office/drawing/2014/main" id="{3DFA18CB-6143-B440-D368-3ED165680883}"/>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Rectangle 85">
              <a:extLst>
                <a:ext uri="{FF2B5EF4-FFF2-40B4-BE49-F238E27FC236}">
                  <a16:creationId xmlns:a16="http://schemas.microsoft.com/office/drawing/2014/main" id="{8CA60F18-2953-8AA3-CA2B-4765146E65D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7" name="Group 86">
            <a:extLst>
              <a:ext uri="{FF2B5EF4-FFF2-40B4-BE49-F238E27FC236}">
                <a16:creationId xmlns:a16="http://schemas.microsoft.com/office/drawing/2014/main" id="{F6DA7285-24E0-38A1-AF07-12CD4BD92038}"/>
              </a:ext>
            </a:extLst>
          </p:cNvPr>
          <p:cNvGrpSpPr/>
          <p:nvPr/>
        </p:nvGrpSpPr>
        <p:grpSpPr>
          <a:xfrm>
            <a:off x="8025116" y="3865091"/>
            <a:ext cx="1554878" cy="1061171"/>
            <a:chOff x="11967999" y="4049526"/>
            <a:chExt cx="1554878" cy="1061171"/>
          </a:xfrm>
        </p:grpSpPr>
        <p:grpSp>
          <p:nvGrpSpPr>
            <p:cNvPr id="88" name="Group 87">
              <a:extLst>
                <a:ext uri="{FF2B5EF4-FFF2-40B4-BE49-F238E27FC236}">
                  <a16:creationId xmlns:a16="http://schemas.microsoft.com/office/drawing/2014/main" id="{579E874C-C4E0-D281-A7D4-61B3307C4694}"/>
                </a:ext>
              </a:extLst>
            </p:cNvPr>
            <p:cNvGrpSpPr/>
            <p:nvPr/>
          </p:nvGrpSpPr>
          <p:grpSpPr>
            <a:xfrm>
              <a:off x="11967999" y="4049526"/>
              <a:ext cx="1554878" cy="1061171"/>
              <a:chOff x="5602097" y="1600973"/>
              <a:chExt cx="1554878" cy="1061171"/>
            </a:xfrm>
          </p:grpSpPr>
          <p:sp>
            <p:nvSpPr>
              <p:cNvPr id="90" name="Rectangle 89">
                <a:extLst>
                  <a:ext uri="{FF2B5EF4-FFF2-40B4-BE49-F238E27FC236}">
                    <a16:creationId xmlns:a16="http://schemas.microsoft.com/office/drawing/2014/main" id="{4D41DC5E-624E-E4E7-4961-3917C4B6BB4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1" name="Rectangle 90">
                <a:extLst>
                  <a:ext uri="{FF2B5EF4-FFF2-40B4-BE49-F238E27FC236}">
                    <a16:creationId xmlns:a16="http://schemas.microsoft.com/office/drawing/2014/main" id="{4DBEAE72-3A59-1F11-1B2B-DC7AA8FA591C}"/>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2" name="Rectangle 91">
                <a:extLst>
                  <a:ext uri="{FF2B5EF4-FFF2-40B4-BE49-F238E27FC236}">
                    <a16:creationId xmlns:a16="http://schemas.microsoft.com/office/drawing/2014/main" id="{064A6409-2009-F8AA-961A-3CDA3D0C505F}"/>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3" name="Rectangle 92">
                <a:extLst>
                  <a:ext uri="{FF2B5EF4-FFF2-40B4-BE49-F238E27FC236}">
                    <a16:creationId xmlns:a16="http://schemas.microsoft.com/office/drawing/2014/main" id="{A9C66FA5-B404-3882-F2F0-F85F9AC78CC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4" name="Rectangle 93">
                <a:extLst>
                  <a:ext uri="{FF2B5EF4-FFF2-40B4-BE49-F238E27FC236}">
                    <a16:creationId xmlns:a16="http://schemas.microsoft.com/office/drawing/2014/main" id="{9F55A578-C412-0AD1-F047-04B351D65BB2}"/>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89" name="Rectangle 88">
              <a:extLst>
                <a:ext uri="{FF2B5EF4-FFF2-40B4-BE49-F238E27FC236}">
                  <a16:creationId xmlns:a16="http://schemas.microsoft.com/office/drawing/2014/main" id="{A0EA84F1-6548-FB2B-9A36-1381DB618E73}"/>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5" name="Rectangle 94">
            <a:extLst>
              <a:ext uri="{FF2B5EF4-FFF2-40B4-BE49-F238E27FC236}">
                <a16:creationId xmlns:a16="http://schemas.microsoft.com/office/drawing/2014/main" id="{3F126F3A-3472-29D3-8B49-C3875E2CC421}"/>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6" name="Rectangle 95">
            <a:extLst>
              <a:ext uri="{FF2B5EF4-FFF2-40B4-BE49-F238E27FC236}">
                <a16:creationId xmlns:a16="http://schemas.microsoft.com/office/drawing/2014/main" id="{AF816A03-F718-0AD0-58FA-AC2DF193B914}"/>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7" name="Group 96">
            <a:extLst>
              <a:ext uri="{FF2B5EF4-FFF2-40B4-BE49-F238E27FC236}">
                <a16:creationId xmlns:a16="http://schemas.microsoft.com/office/drawing/2014/main" id="{F1825FBF-B4FF-1E63-626C-364CAB1A4265}"/>
              </a:ext>
            </a:extLst>
          </p:cNvPr>
          <p:cNvGrpSpPr/>
          <p:nvPr/>
        </p:nvGrpSpPr>
        <p:grpSpPr>
          <a:xfrm>
            <a:off x="7826111" y="5138940"/>
            <a:ext cx="2037885" cy="1470991"/>
            <a:chOff x="8853170" y="5259442"/>
            <a:chExt cx="2037885" cy="1470991"/>
          </a:xfrm>
        </p:grpSpPr>
        <p:sp>
          <p:nvSpPr>
            <p:cNvPr id="98" name="Rectangle 97">
              <a:extLst>
                <a:ext uri="{FF2B5EF4-FFF2-40B4-BE49-F238E27FC236}">
                  <a16:creationId xmlns:a16="http://schemas.microsoft.com/office/drawing/2014/main" id="{B4952B0E-9FB1-5332-8D8C-E16E74F2C576}"/>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Rectangle 98">
              <a:extLst>
                <a:ext uri="{FF2B5EF4-FFF2-40B4-BE49-F238E27FC236}">
                  <a16:creationId xmlns:a16="http://schemas.microsoft.com/office/drawing/2014/main" id="{022334BF-5779-1AFA-B52F-715CAAD6A77C}"/>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0" name="Rectangle 99">
            <a:extLst>
              <a:ext uri="{FF2B5EF4-FFF2-40B4-BE49-F238E27FC236}">
                <a16:creationId xmlns:a16="http://schemas.microsoft.com/office/drawing/2014/main" id="{21FB0F94-F9EC-B88A-5278-CE3C9B55FC10}"/>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1" name="TextBox 100">
            <a:extLst>
              <a:ext uri="{FF2B5EF4-FFF2-40B4-BE49-F238E27FC236}">
                <a16:creationId xmlns:a16="http://schemas.microsoft.com/office/drawing/2014/main" id="{AED94A20-F269-6C8B-372C-3526B2A4631A}"/>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2" name="Rectangle 101">
            <a:extLst>
              <a:ext uri="{FF2B5EF4-FFF2-40B4-BE49-F238E27FC236}">
                <a16:creationId xmlns:a16="http://schemas.microsoft.com/office/drawing/2014/main" id="{8C72677F-60FA-970A-DBA1-C4771F6F4240}"/>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3" name="Rectangle 102">
            <a:extLst>
              <a:ext uri="{FF2B5EF4-FFF2-40B4-BE49-F238E27FC236}">
                <a16:creationId xmlns:a16="http://schemas.microsoft.com/office/drawing/2014/main" id="{6724A813-3BF9-9698-B099-C6193B61BBE8}"/>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4" name="Group 103">
            <a:extLst>
              <a:ext uri="{FF2B5EF4-FFF2-40B4-BE49-F238E27FC236}">
                <a16:creationId xmlns:a16="http://schemas.microsoft.com/office/drawing/2014/main" id="{BD292A07-226E-526E-C449-EEC7FAB4B7D7}"/>
              </a:ext>
            </a:extLst>
          </p:cNvPr>
          <p:cNvGrpSpPr/>
          <p:nvPr/>
        </p:nvGrpSpPr>
        <p:grpSpPr>
          <a:xfrm>
            <a:off x="8001290" y="3873653"/>
            <a:ext cx="729481" cy="335577"/>
            <a:chOff x="9625298" y="4016094"/>
            <a:chExt cx="729481" cy="335577"/>
          </a:xfrm>
        </p:grpSpPr>
        <p:sp>
          <p:nvSpPr>
            <p:cNvPr id="105" name="Rectangle 104">
              <a:extLst>
                <a:ext uri="{FF2B5EF4-FFF2-40B4-BE49-F238E27FC236}">
                  <a16:creationId xmlns:a16="http://schemas.microsoft.com/office/drawing/2014/main" id="{154A660E-76DA-D76D-4EE7-799F84B2EC71}"/>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Rectangle 105">
              <a:extLst>
                <a:ext uri="{FF2B5EF4-FFF2-40B4-BE49-F238E27FC236}">
                  <a16:creationId xmlns:a16="http://schemas.microsoft.com/office/drawing/2014/main" id="{185AEBF3-3B6A-B547-C948-D730DB17A8F2}"/>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7" name="Rectangle 106">
            <a:extLst>
              <a:ext uri="{FF2B5EF4-FFF2-40B4-BE49-F238E27FC236}">
                <a16:creationId xmlns:a16="http://schemas.microsoft.com/office/drawing/2014/main" id="{38C79657-507C-EC14-9770-B4495EECC7F3}"/>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8" name="Rectangle 107">
            <a:extLst>
              <a:ext uri="{FF2B5EF4-FFF2-40B4-BE49-F238E27FC236}">
                <a16:creationId xmlns:a16="http://schemas.microsoft.com/office/drawing/2014/main" id="{F33F3715-48A0-121D-89F5-EE025ACE1463}"/>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9" name="Rectangle 108">
            <a:extLst>
              <a:ext uri="{FF2B5EF4-FFF2-40B4-BE49-F238E27FC236}">
                <a16:creationId xmlns:a16="http://schemas.microsoft.com/office/drawing/2014/main" id="{627A741C-9A70-5225-6C79-EA367E4BC11D}"/>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0" name="Group 109">
            <a:extLst>
              <a:ext uri="{FF2B5EF4-FFF2-40B4-BE49-F238E27FC236}">
                <a16:creationId xmlns:a16="http://schemas.microsoft.com/office/drawing/2014/main" id="{7DCC4DDC-6E1B-F3DB-EEF6-A87597FF9AC5}"/>
              </a:ext>
            </a:extLst>
          </p:cNvPr>
          <p:cNvGrpSpPr/>
          <p:nvPr/>
        </p:nvGrpSpPr>
        <p:grpSpPr>
          <a:xfrm>
            <a:off x="7943239" y="3078245"/>
            <a:ext cx="1734842" cy="452609"/>
            <a:chOff x="9580937" y="3236210"/>
            <a:chExt cx="1734842" cy="452609"/>
          </a:xfrm>
        </p:grpSpPr>
        <p:sp>
          <p:nvSpPr>
            <p:cNvPr id="111" name="Rectangle 110">
              <a:extLst>
                <a:ext uri="{FF2B5EF4-FFF2-40B4-BE49-F238E27FC236}">
                  <a16:creationId xmlns:a16="http://schemas.microsoft.com/office/drawing/2014/main" id="{529E5845-CAAE-9820-65DF-4BC0C0D2DAAC}"/>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2" name="Rectangle 111">
              <a:extLst>
                <a:ext uri="{FF2B5EF4-FFF2-40B4-BE49-F238E27FC236}">
                  <a16:creationId xmlns:a16="http://schemas.microsoft.com/office/drawing/2014/main" id="{711C7A20-B7CF-507C-586D-AB2CD7C534E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3" name="Rectangle 112">
            <a:extLst>
              <a:ext uri="{FF2B5EF4-FFF2-40B4-BE49-F238E27FC236}">
                <a16:creationId xmlns:a16="http://schemas.microsoft.com/office/drawing/2014/main" id="{6918E93A-BE1D-D35B-1E0C-BED7D375EC4D}"/>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4" name="Rectangle 113">
            <a:extLst>
              <a:ext uri="{FF2B5EF4-FFF2-40B4-BE49-F238E27FC236}">
                <a16:creationId xmlns:a16="http://schemas.microsoft.com/office/drawing/2014/main" id="{9D4AF6C9-3652-27E1-3444-96A0BDB7217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5" name="Up-Down Arrow 114">
            <a:extLst>
              <a:ext uri="{FF2B5EF4-FFF2-40B4-BE49-F238E27FC236}">
                <a16:creationId xmlns:a16="http://schemas.microsoft.com/office/drawing/2014/main" id="{21C0529C-29EE-0F5D-9376-A8304495FB1C}"/>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347B227A-86FE-5620-904B-806B155F3EF7}"/>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30D60B-1D88-8F76-B1FA-52CDC4016B63}"/>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E007AB5E-346C-A48C-8936-01A397826CC1}"/>
              </a:ext>
            </a:extLst>
          </p:cNvPr>
          <p:cNvSpPr/>
          <p:nvPr/>
        </p:nvSpPr>
        <p:spPr bwMode="auto">
          <a:xfrm>
            <a:off x="1968070" y="435661"/>
            <a:ext cx="412793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int x = 0;</a:t>
            </a:r>
          </a:p>
          <a:p>
            <a:r>
              <a:rPr lang="en-US" dirty="0">
                <a:latin typeface="Consolas" panose="020B0609020204030204" pitchFamily="49" charset="0"/>
                <a:cs typeface="Consolas" panose="020B0609020204030204" pitchFamily="49" charset="0"/>
              </a:rPr>
              <a:t>    short </a:t>
            </a:r>
            <a:r>
              <a:rPr lang="en-US" dirty="0" err="1">
                <a:latin typeface="Consolas" panose="020B0609020204030204" pitchFamily="49" charset="0"/>
                <a:cs typeface="Consolas" panose="020B0609020204030204" pitchFamily="49" charset="0"/>
              </a:rPr>
              <a:t>st</a:t>
            </a:r>
            <a:r>
              <a:rPr lang="en-US" dirty="0">
                <a:latin typeface="Consolas" panose="020B0609020204030204" pitchFamily="49" charset="0"/>
                <a:cs typeface="Consolas" panose="020B0609020204030204" pitchFamily="49" charset="0"/>
              </a:rPr>
              <a:t>[2];</a:t>
            </a:r>
          </a:p>
          <a:p>
            <a:r>
              <a:rPr lang="en-US" dirty="0">
                <a:latin typeface="Consolas" panose="020B0609020204030204" pitchFamily="49" charset="0"/>
                <a:cs typeface="Consolas" panose="020B0609020204030204" pitchFamily="49" charset="0"/>
              </a:rPr>
              <a:t>    char str[] ="ABCDE";</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 &amp;(str[0]);</a:t>
            </a:r>
          </a:p>
        </p:txBody>
      </p:sp>
    </p:spTree>
    <p:extLst>
      <p:ext uri="{BB962C8B-B14F-4D97-AF65-F5344CB8AC3E}">
        <p14:creationId xmlns:p14="http://schemas.microsoft.com/office/powerpoint/2010/main" val="2204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6093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(str to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316311"/>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4"/>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60990" y="1734731"/>
            <a:ext cx="1986569" cy="2048025"/>
            <a:chOff x="4024089" y="1824892"/>
            <a:chExt cx="1986569" cy="2048025"/>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4024089" y="1824892"/>
              <a:ext cx="1707181" cy="2031325"/>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1"/>
                  </a:solidFill>
                </a:rPr>
                <a:t>If you have </a:t>
              </a:r>
              <a:r>
                <a:rPr lang="en-US" dirty="0">
                  <a:solidFill>
                    <a:srgbClr val="FF0000"/>
                  </a:solidFill>
                </a:rPr>
                <a:t>no stack variables </a:t>
              </a:r>
              <a:r>
                <a:rPr lang="en-US" dirty="0">
                  <a:solidFill>
                    <a:schemeClr val="accent1"/>
                  </a:solidFill>
                </a:rPr>
                <a:t>(later) then always push an </a:t>
              </a:r>
              <a:r>
                <a:rPr lang="en-US" b="1" dirty="0">
                  <a:solidFill>
                    <a:srgbClr val="FF0000"/>
                  </a:solidFill>
                </a:rPr>
                <a:t>EVEN</a:t>
              </a:r>
              <a:r>
                <a:rPr lang="en-US"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351985"/>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9318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p:txBody>
          <a:bodyPr/>
          <a:lstStyle/>
          <a:p>
            <a:r>
              <a:rPr lang="en-US"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256244" y="839468"/>
            <a:ext cx="5452134" cy="4616648"/>
          </a:xfrm>
          <a:prstGeom prst="rect">
            <a:avLst/>
          </a:prstGeom>
          <a:solidFill>
            <a:schemeClr val="bg1">
              <a:lumMod val="95000"/>
            </a:schemeClr>
          </a:solidFill>
          <a:ln>
            <a:solidFill>
              <a:schemeClr val="accent1"/>
            </a:solidFill>
          </a:ln>
        </p:spPr>
        <p:txBody>
          <a:bodyPr wrap="none" rtlCol="0">
            <a:spAutoFit/>
          </a:bodyPr>
          <a:lstStyle/>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stdio.h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stdlib.h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errno.h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#define BUFSZ 4096</a:t>
            </a:r>
            <a:br>
              <a:rPr lang="en-US" sz="1400" dirty="0">
                <a:solidFill>
                  <a:srgbClr val="000000"/>
                </a:solidFill>
                <a:effectLst/>
                <a:latin typeface="Consolas" panose="020B0609020204030204" pitchFamily="49" charset="0"/>
                <a:cs typeface="Consolas" panose="020B0609020204030204" pitchFamily="49" charset="0"/>
              </a:rPr>
            </a:br>
            <a:r>
              <a:rPr lang="en-US" sz="1400" dirty="0">
                <a:solidFill>
                  <a:srgbClr val="F3753F"/>
                </a:solidFill>
                <a:effectLst/>
                <a:latin typeface="Consolas" panose="020B0609020204030204" pitchFamily="49" charset="0"/>
                <a:cs typeface="Consolas" panose="020B0609020204030204" pitchFamily="49" charset="0"/>
              </a:rPr>
              <a:t>// copies input to output</a:t>
            </a:r>
          </a:p>
          <a:p>
            <a:r>
              <a:rPr lang="en-US" sz="1400" dirty="0">
                <a:solidFill>
                  <a:srgbClr val="000000"/>
                </a:solidFill>
                <a:effectLst/>
                <a:latin typeface="Consolas" panose="020B0609020204030204" pitchFamily="49" charset="0"/>
                <a:cs typeface="Consolas" panose="020B0609020204030204" pitchFamily="49" charset="0"/>
              </a:rPr>
              <a:t>int </a:t>
            </a:r>
          </a:p>
          <a:p>
            <a:r>
              <a:rPr lang="en-US" sz="1400" dirty="0">
                <a:solidFill>
                  <a:srgbClr val="000000"/>
                </a:solidFill>
                <a:effectLst/>
                <a:latin typeface="Consolas" panose="020B0609020204030204" pitchFamily="49" charset="0"/>
                <a:cs typeface="Consolas" panose="020B0609020204030204" pitchFamily="49" charset="0"/>
              </a:rPr>
              <a:t>main(void) {</a:t>
            </a:r>
          </a:p>
          <a:p>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char </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[BUFSZ];</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size_t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assign to a register only</a:t>
            </a:r>
          </a:p>
          <a:p>
            <a:endParaRPr lang="en-US" sz="1400" dirty="0">
              <a:solidFill>
                <a:srgbClr val="000000"/>
              </a:solidFill>
              <a:effectLst/>
              <a:latin typeface="Consolas" panose="020B0609020204030204" pitchFamily="49" charset="0"/>
              <a:cs typeface="Consolas" panose="020B0609020204030204" pitchFamily="49" charset="0"/>
            </a:endParaRPr>
          </a:p>
          <a:p>
            <a:r>
              <a:rPr lang="en-US" sz="1400" i="1" dirty="0">
                <a:solidFill>
                  <a:srgbClr val="00B050"/>
                </a:solidFill>
                <a:effectLst/>
                <a:latin typeface="Consolas" panose="020B0609020204030204" pitchFamily="49" charset="0"/>
                <a:cs typeface="Consolas" panose="020B0609020204030204" pitchFamily="49" charset="0"/>
              </a:rPr>
              <a:t>    // read from stdin, up to BUFSZ bytes</a:t>
            </a:r>
          </a:p>
          <a:p>
            <a:r>
              <a:rPr lang="en-US" sz="1400" i="1" dirty="0">
                <a:solidFill>
                  <a:srgbClr val="00B050"/>
                </a:solidFill>
                <a:latin typeface="Consolas" panose="020B0609020204030204" pitchFamily="49" charset="0"/>
                <a:cs typeface="Consolas" panose="020B0609020204030204" pitchFamily="49" charset="0"/>
              </a:rPr>
              <a:t>    // and store them in </a:t>
            </a:r>
            <a:r>
              <a:rPr lang="en-US" sz="1400" i="1" dirty="0" err="1">
                <a:solidFill>
                  <a:srgbClr val="00B050"/>
                </a:solidFill>
                <a:latin typeface="Consolas" panose="020B0609020204030204" pitchFamily="49" charset="0"/>
                <a:cs typeface="Consolas" panose="020B0609020204030204" pitchFamily="49" charset="0"/>
              </a:rPr>
              <a:t>buf</a:t>
            </a:r>
            <a:endParaRPr lang="en-US" sz="1400" i="1" dirty="0">
              <a:solidFill>
                <a:srgbClr val="00B050"/>
              </a:solidFill>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 Number of bytes read is in </a:t>
            </a:r>
            <a:r>
              <a:rPr lang="en-US" sz="1400" i="1" dirty="0" err="1">
                <a:solidFill>
                  <a:srgbClr val="00B050"/>
                </a:solidFill>
                <a:latin typeface="Consolas" panose="020B0609020204030204" pitchFamily="49" charset="0"/>
                <a:cs typeface="Consolas" panose="020B0609020204030204" pitchFamily="49" charset="0"/>
              </a:rPr>
              <a:t>cnt</a:t>
            </a:r>
            <a:endParaRPr lang="en-US" sz="1400" i="1" dirty="0">
              <a:solidFill>
                <a:srgbClr val="00B050"/>
              </a:solidFill>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while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fread</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BUFSZ, stdin)) &gt; 0) {</a:t>
            </a:r>
          </a:p>
          <a:p>
            <a:r>
              <a:rPr lang="en-US" sz="1400" dirty="0">
                <a:solidFill>
                  <a:srgbClr val="000000"/>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write </a:t>
            </a:r>
            <a:r>
              <a:rPr lang="en-US" sz="1400" i="1" dirty="0" err="1">
                <a:solidFill>
                  <a:srgbClr val="00B050"/>
                </a:solidFill>
                <a:latin typeface="Consolas" panose="020B0609020204030204" pitchFamily="49" charset="0"/>
                <a:cs typeface="Consolas" panose="020B0609020204030204" pitchFamily="49" charset="0"/>
              </a:rPr>
              <a:t>cnt</a:t>
            </a:r>
            <a:r>
              <a:rPr lang="en-US" sz="1400" i="1" dirty="0">
                <a:solidFill>
                  <a:srgbClr val="00B050"/>
                </a:solidFill>
                <a:latin typeface="Consolas" panose="020B0609020204030204" pitchFamily="49" charset="0"/>
                <a:cs typeface="Consolas" panose="020B0609020204030204" pitchFamily="49" charset="0"/>
              </a:rPr>
              <a:t> bytes from </a:t>
            </a:r>
            <a:r>
              <a:rPr lang="en-US" sz="1400" i="1" dirty="0" err="1">
                <a:solidFill>
                  <a:srgbClr val="00B050"/>
                </a:solidFill>
                <a:latin typeface="Consolas" panose="020B0609020204030204" pitchFamily="49" charset="0"/>
                <a:cs typeface="Consolas" panose="020B0609020204030204" pitchFamily="49" charset="0"/>
              </a:rPr>
              <a:t>buf</a:t>
            </a:r>
            <a:r>
              <a:rPr lang="en-US" sz="1400" i="1" dirty="0">
                <a:solidFill>
                  <a:srgbClr val="00B050"/>
                </a:solidFill>
                <a:latin typeface="Consolas" panose="020B0609020204030204" pitchFamily="49" charset="0"/>
                <a:cs typeface="Consolas" panose="020B0609020204030204" pitchFamily="49" charset="0"/>
              </a:rPr>
              <a:t> to </a:t>
            </a:r>
            <a:r>
              <a:rPr lang="en-US" sz="1400" i="1" dirty="0" err="1">
                <a:solidFill>
                  <a:srgbClr val="00B050"/>
                </a:solidFill>
                <a:latin typeface="Consolas" panose="020B0609020204030204" pitchFamily="49" charset="0"/>
                <a:cs typeface="Consolas" panose="020B0609020204030204" pitchFamily="49" charset="0"/>
              </a:rPr>
              <a:t>stdout</a:t>
            </a:r>
            <a:endParaRPr lang="en-US" sz="1400" i="1" dirty="0">
              <a:solidFill>
                <a:srgbClr val="00B05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if (</a:t>
            </a:r>
            <a:r>
              <a:rPr lang="en-US" sz="1400" dirty="0" err="1">
                <a:solidFill>
                  <a:srgbClr val="000000"/>
                </a:solidFill>
                <a:effectLst/>
                <a:latin typeface="Consolas" panose="020B0609020204030204" pitchFamily="49" charset="0"/>
                <a:cs typeface="Consolas" panose="020B0609020204030204" pitchFamily="49" charset="0"/>
              </a:rPr>
              <a:t>fwrite</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EXIT_FAILURE;</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EXIT_SUCCESS;</a:t>
            </a:r>
          </a:p>
          <a:p>
            <a:r>
              <a:rPr lang="en-US" sz="1400" dirty="0">
                <a:solidFill>
                  <a:srgbClr val="000000"/>
                </a:solidFill>
                <a:effectLst/>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27563AB1-F8E3-BE82-5481-C5B0781E5A9F}"/>
              </a:ext>
            </a:extLst>
          </p:cNvPr>
          <p:cNvSpPr txBox="1"/>
          <p:nvPr/>
        </p:nvSpPr>
        <p:spPr>
          <a:xfrm>
            <a:off x="9976054" y="4023281"/>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9" name="Left Arrow 18">
            <a:extLst>
              <a:ext uri="{FF2B5EF4-FFF2-40B4-BE49-F238E27FC236}">
                <a16:creationId xmlns:a16="http://schemas.microsoft.com/office/drawing/2014/main" id="{9E81E8BB-871A-1D80-0812-C54CFCCAFB1E}"/>
              </a:ext>
            </a:extLst>
          </p:cNvPr>
          <p:cNvSpPr/>
          <p:nvPr/>
        </p:nvSpPr>
        <p:spPr>
          <a:xfrm>
            <a:off x="9632756" y="4151593"/>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45F6D3D-3D32-4824-AE20-4C4A73056489}"/>
              </a:ext>
            </a:extLst>
          </p:cNvPr>
          <p:cNvSpPr/>
          <p:nvPr/>
        </p:nvSpPr>
        <p:spPr>
          <a:xfrm>
            <a:off x="8168972" y="23846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0AB96D-6895-D79D-8F21-6DCA3B511E06}"/>
              </a:ext>
            </a:extLst>
          </p:cNvPr>
          <p:cNvSpPr/>
          <p:nvPr/>
        </p:nvSpPr>
        <p:spPr>
          <a:xfrm>
            <a:off x="8166892" y="598346"/>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 name="Rectangle 12">
            <a:extLst>
              <a:ext uri="{FF2B5EF4-FFF2-40B4-BE49-F238E27FC236}">
                <a16:creationId xmlns:a16="http://schemas.microsoft.com/office/drawing/2014/main" id="{B9F774F4-C9B9-CE53-6FC0-991CBD4C9F0C}"/>
              </a:ext>
            </a:extLst>
          </p:cNvPr>
          <p:cNvSpPr/>
          <p:nvPr/>
        </p:nvSpPr>
        <p:spPr>
          <a:xfrm>
            <a:off x="8168825" y="981949"/>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6" name="TextBox 15">
            <a:extLst>
              <a:ext uri="{FF2B5EF4-FFF2-40B4-BE49-F238E27FC236}">
                <a16:creationId xmlns:a16="http://schemas.microsoft.com/office/drawing/2014/main" id="{D7F65E6E-DBAE-7CC3-3DA6-6CDB74AD9F6E}"/>
              </a:ext>
            </a:extLst>
          </p:cNvPr>
          <p:cNvSpPr txBox="1"/>
          <p:nvPr/>
        </p:nvSpPr>
        <p:spPr>
          <a:xfrm>
            <a:off x="9971966" y="670446"/>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7" name="Left Arrow 16">
            <a:extLst>
              <a:ext uri="{FF2B5EF4-FFF2-40B4-BE49-F238E27FC236}">
                <a16:creationId xmlns:a16="http://schemas.microsoft.com/office/drawing/2014/main" id="{6AEC80B3-3C74-A559-7DBE-E9DE7390D1E0}"/>
              </a:ext>
            </a:extLst>
          </p:cNvPr>
          <p:cNvSpPr/>
          <p:nvPr/>
        </p:nvSpPr>
        <p:spPr>
          <a:xfrm>
            <a:off x="9616372" y="8177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923D11-33FE-72E2-AFB5-CD5159EB827B}"/>
              </a:ext>
            </a:extLst>
          </p:cNvPr>
          <p:cNvSpPr/>
          <p:nvPr/>
        </p:nvSpPr>
        <p:spPr>
          <a:xfrm>
            <a:off x="8185209" y="2774210"/>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26" name="TextBox 25">
            <a:extLst>
              <a:ext uri="{FF2B5EF4-FFF2-40B4-BE49-F238E27FC236}">
                <a16:creationId xmlns:a16="http://schemas.microsoft.com/office/drawing/2014/main" id="{A30DBC8B-CCEB-2F12-0043-0C5DDFCD4F9C}"/>
              </a:ext>
            </a:extLst>
          </p:cNvPr>
          <p:cNvSpPr txBox="1"/>
          <p:nvPr/>
        </p:nvSpPr>
        <p:spPr>
          <a:xfrm>
            <a:off x="7330880" y="4023281"/>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27" name="Rectangle 26">
            <a:extLst>
              <a:ext uri="{FF2B5EF4-FFF2-40B4-BE49-F238E27FC236}">
                <a16:creationId xmlns:a16="http://schemas.microsoft.com/office/drawing/2014/main" id="{60158BD1-E17D-FC43-310E-5CACD60DB463}"/>
              </a:ext>
            </a:extLst>
          </p:cNvPr>
          <p:cNvSpPr/>
          <p:nvPr/>
        </p:nvSpPr>
        <p:spPr>
          <a:xfrm>
            <a:off x="8179997" y="2409547"/>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8" name="Rectangle 27">
            <a:extLst>
              <a:ext uri="{FF2B5EF4-FFF2-40B4-BE49-F238E27FC236}">
                <a16:creationId xmlns:a16="http://schemas.microsoft.com/office/drawing/2014/main" id="{6B484E73-EEB3-05AD-09F0-8464513179D7}"/>
              </a:ext>
            </a:extLst>
          </p:cNvPr>
          <p:cNvSpPr/>
          <p:nvPr/>
        </p:nvSpPr>
        <p:spPr>
          <a:xfrm>
            <a:off x="8173840" y="2043442"/>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9" name="Rectangle 28">
            <a:extLst>
              <a:ext uri="{FF2B5EF4-FFF2-40B4-BE49-F238E27FC236}">
                <a16:creationId xmlns:a16="http://schemas.microsoft.com/office/drawing/2014/main" id="{0095D22D-96F3-882E-4662-77D2B4EC55FB}"/>
              </a:ext>
            </a:extLst>
          </p:cNvPr>
          <p:cNvSpPr/>
          <p:nvPr/>
        </p:nvSpPr>
        <p:spPr>
          <a:xfrm>
            <a:off x="8173841" y="168929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0" name="Rectangle 29">
            <a:extLst>
              <a:ext uri="{FF2B5EF4-FFF2-40B4-BE49-F238E27FC236}">
                <a16:creationId xmlns:a16="http://schemas.microsoft.com/office/drawing/2014/main" id="{56290A93-9058-ECC8-428D-E6E30B9D010A}"/>
              </a:ext>
            </a:extLst>
          </p:cNvPr>
          <p:cNvSpPr/>
          <p:nvPr/>
        </p:nvSpPr>
        <p:spPr>
          <a:xfrm>
            <a:off x="8173841" y="131996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32" name="TextBox 31">
            <a:extLst>
              <a:ext uri="{FF2B5EF4-FFF2-40B4-BE49-F238E27FC236}">
                <a16:creationId xmlns:a16="http://schemas.microsoft.com/office/drawing/2014/main" id="{2F69C1E6-C4D8-9346-C812-D8BE5583086D}"/>
              </a:ext>
            </a:extLst>
          </p:cNvPr>
          <p:cNvSpPr txBox="1"/>
          <p:nvPr/>
        </p:nvSpPr>
        <p:spPr>
          <a:xfrm>
            <a:off x="3901789" y="4664442"/>
            <a:ext cx="7928980" cy="2062103"/>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effectLst/>
                <a:latin typeface="Consolas" panose="020B0609020204030204" pitchFamily="49" charset="0"/>
                <a:cs typeface="Consolas" panose="020B0609020204030204" pitchFamily="49" charset="0"/>
              </a:rPr>
              <a:t> .text</a:t>
            </a:r>
          </a:p>
          <a:p>
            <a:r>
              <a:rPr lang="en-US" sz="1600" dirty="0">
                <a:solidFill>
                  <a:srgbClr val="000000"/>
                </a:solidFill>
                <a:effectLst/>
                <a:latin typeface="Consolas" panose="020B0609020204030204" pitchFamily="49" charset="0"/>
                <a:cs typeface="Consolas" panose="020B0609020204030204" pitchFamily="49" charset="0"/>
              </a:rPr>
              <a:t>    .global main</a:t>
            </a:r>
          </a:p>
          <a:p>
            <a:r>
              <a:rPr lang="en-US" sz="1600" dirty="0">
                <a:solidFill>
                  <a:srgbClr val="000000"/>
                </a:solidFill>
                <a:effectLst/>
                <a:latin typeface="Consolas" panose="020B0609020204030204" pitchFamily="49" charset="0"/>
                <a:cs typeface="Consolas" panose="020B0609020204030204" pitchFamily="49" charset="0"/>
              </a:rPr>
              <a:t>    .type   main, %function    </a:t>
            </a:r>
            <a:r>
              <a:rPr lang="en-US" sz="1600" i="1" dirty="0">
                <a:solidFill>
                  <a:srgbClr val="00B050"/>
                </a:solidFill>
                <a:effectLst/>
                <a:latin typeface="Consolas" panose="020B0609020204030204" pitchFamily="49" charset="0"/>
                <a:cs typeface="Consolas" panose="020B0609020204030204" pitchFamily="49" charset="0"/>
              </a:rPr>
              <a:t>// stack frame below </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BUFSZ,      4096</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FP_OFF,     20          // </a:t>
            </a:r>
            <a:r>
              <a:rPr lang="en-US" sz="1600" dirty="0" err="1">
                <a:solidFill>
                  <a:srgbClr val="000000"/>
                </a:solidFill>
                <a:effectLst/>
                <a:latin typeface="Consolas" panose="020B0609020204030204" pitchFamily="49" charset="0"/>
                <a:cs typeface="Consolas" panose="020B0609020204030204" pitchFamily="49" charset="0"/>
              </a:rPr>
              <a:t>fp</a:t>
            </a:r>
            <a:r>
              <a:rPr lang="en-US" sz="1600" dirty="0">
                <a:solidFill>
                  <a:srgbClr val="000000"/>
                </a:solidFill>
                <a:effectLst/>
                <a:latin typeface="Consolas" panose="020B0609020204030204" pitchFamily="49" charset="0"/>
                <a:cs typeface="Consolas" panose="020B0609020204030204" pitchFamily="49" charset="0"/>
              </a:rPr>
              <a:t> offset in main stack frame</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        BUFSZ+FP_OFF// buffer</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PAD,        0+BUF       // Stack frame PAD</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FRMADD,     PAD-FP_OFF  // space for </a:t>
            </a:r>
            <a:r>
              <a:rPr lang="en-US" sz="1600" dirty="0" err="1">
                <a:solidFill>
                  <a:srgbClr val="000000"/>
                </a:solidFill>
                <a:effectLst/>
                <a:latin typeface="Consolas" panose="020B0609020204030204" pitchFamily="49" charset="0"/>
                <a:cs typeface="Consolas" panose="020B0609020204030204" pitchFamily="49" charset="0"/>
              </a:rPr>
              <a:t>locals+passed</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args</a:t>
            </a:r>
            <a:endParaRPr lang="en-US" sz="160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3769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400389" y="342421"/>
            <a:ext cx="10515600" cy="715294"/>
          </a:xfrm>
        </p:spPr>
        <p:txBody>
          <a:bodyPr/>
          <a:lstStyle/>
          <a:p>
            <a:r>
              <a:rPr lang="en-US" dirty="0"/>
              <a:t>Reading and Writing bytes using C library routines</a:t>
            </a:r>
            <a:br>
              <a:rPr lang="en-US" dirty="0"/>
            </a:br>
            <a:r>
              <a:rPr lang="en-US" dirty="0"/>
              <a:t>	</a:t>
            </a:r>
            <a:r>
              <a:rPr lang="en-US" dirty="0" err="1"/>
              <a:t>fread</a:t>
            </a:r>
            <a:r>
              <a:rPr lang="en-US" dirty="0"/>
              <a:t>() and </a:t>
            </a:r>
            <a:r>
              <a:rPr lang="en-US" dirty="0" err="1"/>
              <a:t>fwrite</a:t>
            </a:r>
            <a:r>
              <a:rPr lang="en-US" dirty="0"/>
              <a:t>()</a:t>
            </a:r>
          </a:p>
        </p:txBody>
      </p:sp>
      <p:sp>
        <p:nvSpPr>
          <p:cNvPr id="5" name="TextBox 4">
            <a:extLst>
              <a:ext uri="{FF2B5EF4-FFF2-40B4-BE49-F238E27FC236}">
                <a16:creationId xmlns:a16="http://schemas.microsoft.com/office/drawing/2014/main" id="{E1DE265C-5F35-5A4D-1A71-8B7AC6F511B6}"/>
              </a:ext>
            </a:extLst>
          </p:cNvPr>
          <p:cNvSpPr txBox="1"/>
          <p:nvPr/>
        </p:nvSpPr>
        <p:spPr>
          <a:xfrm>
            <a:off x="4889468" y="2700071"/>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chemeClr val="accent1"/>
                </a:solidFill>
                <a:effectLst/>
                <a:latin typeface="Menlo" panose="020B0609030804020204" pitchFamily="49" charset="0"/>
              </a:rPr>
              <a:t>    // </a:t>
            </a:r>
            <a:r>
              <a:rPr lang="en-US" sz="1400" dirty="0" err="1">
                <a:solidFill>
                  <a:schemeClr val="accent1"/>
                </a:solidFill>
                <a:effectLst/>
                <a:latin typeface="Menlo" panose="020B0609030804020204" pitchFamily="49" charset="0"/>
              </a:rPr>
              <a:t>fread</a:t>
            </a:r>
            <a:r>
              <a:rPr lang="en-US" sz="1400" dirty="0">
                <a:solidFill>
                  <a:schemeClr val="accent1"/>
                </a:solidFill>
                <a:effectLst/>
                <a:latin typeface="Menlo" panose="020B0609030804020204" pitchFamily="49" charset="0"/>
              </a:rPr>
              <a:t>(buffer</a:t>
            </a:r>
            <a:r>
              <a:rPr lang="en-US" sz="1400" dirty="0">
                <a:solidFill>
                  <a:schemeClr val="accent1"/>
                </a:solidFill>
                <a:latin typeface="Menlo" panose="020B0609030804020204" pitchFamily="49" charset="0"/>
              </a:rPr>
              <a:t>, </a:t>
            </a:r>
            <a:r>
              <a:rPr lang="en-US" sz="1400" dirty="0" err="1">
                <a:solidFill>
                  <a:schemeClr val="accent1"/>
                </a:solidFill>
                <a:latin typeface="Menlo" panose="020B0609030804020204" pitchFamily="49" charset="0"/>
              </a:rPr>
              <a:t>element_size</a:t>
            </a:r>
            <a:r>
              <a:rPr lang="en-US" sz="1400" dirty="0">
                <a:solidFill>
                  <a:schemeClr val="accent1"/>
                </a:solidFill>
                <a:latin typeface="Menlo" panose="020B0609030804020204" pitchFamily="49" charset="0"/>
              </a:rPr>
              <a:t>, number of elements, FILE *)</a:t>
            </a:r>
          </a:p>
          <a:p>
            <a:r>
              <a:rPr lang="en-US" sz="1400" dirty="0">
                <a:solidFill>
                  <a:schemeClr val="accent1"/>
                </a:solidFill>
                <a:effectLst/>
                <a:latin typeface="Menlo" panose="020B0609030804020204" pitchFamily="49" charset="0"/>
              </a:rPr>
              <a:t>    // </a:t>
            </a:r>
            <a:r>
              <a:rPr lang="en-US" sz="1400" dirty="0" err="1">
                <a:solidFill>
                  <a:schemeClr val="accent1"/>
                </a:solidFill>
                <a:effectLst/>
                <a:latin typeface="Menlo" panose="020B0609030804020204" pitchFamily="49" charset="0"/>
              </a:rPr>
              <a:t>fread</a:t>
            </a:r>
            <a:r>
              <a:rPr lang="en-US" sz="1400" dirty="0">
                <a:solidFill>
                  <a:schemeClr val="accent1"/>
                </a:solidFill>
                <a:effectLst/>
                <a:latin typeface="Menlo" panose="020B0609030804020204" pitchFamily="49" charset="0"/>
              </a:rPr>
              <a:t>(r0=</a:t>
            </a:r>
            <a:r>
              <a:rPr lang="en-US" sz="1400" dirty="0" err="1">
                <a:solidFill>
                  <a:schemeClr val="accent1"/>
                </a:solidFill>
                <a:effectLst/>
                <a:latin typeface="Menlo" panose="020B0609030804020204" pitchFamily="49" charset="0"/>
              </a:rPr>
              <a:t>buf</a:t>
            </a:r>
            <a:r>
              <a:rPr lang="en-US" sz="1400" dirty="0">
                <a:solidFill>
                  <a:schemeClr val="accent1"/>
                </a:solidFill>
                <a:effectLst/>
                <a:latin typeface="Menlo" panose="020B0609030804020204" pitchFamily="49" charset="0"/>
              </a:rPr>
              <a:t>, r1=1, r2=BUFSZ, r3=</a:t>
            </a:r>
            <a:r>
              <a:rPr lang="en-US" sz="1400" dirty="0">
                <a:solidFill>
                  <a:schemeClr val="accent1"/>
                </a:solidFill>
                <a:latin typeface="Menlo" panose="020B0609030804020204" pitchFamily="49" charset="0"/>
              </a:rPr>
              <a:t>std</a:t>
            </a:r>
            <a:r>
              <a:rPr lang="en-US" sz="1400" dirty="0">
                <a:solidFill>
                  <a:schemeClr val="accent1"/>
                </a:solidFill>
                <a:effectLst/>
                <a:latin typeface="Menlo" panose="020B0609030804020204" pitchFamily="49" charset="0"/>
              </a:rPr>
              <a:t>in)</a:t>
            </a:r>
          </a:p>
          <a:p>
            <a:r>
              <a:rPr lang="en-US" sz="1400" dirty="0">
                <a:solidFill>
                  <a:schemeClr val="accent1"/>
                </a:solidFill>
                <a:effectLst/>
                <a:latin typeface="Menlo" panose="020B0609030804020204" pitchFamily="49" charset="0"/>
              </a:rPr>
              <a:t>    mov     r0, r4              // </a:t>
            </a:r>
            <a:r>
              <a:rPr lang="en-US" sz="1400" dirty="0" err="1">
                <a:solidFill>
                  <a:schemeClr val="accent1"/>
                </a:solidFill>
                <a:effectLst/>
                <a:latin typeface="Menlo" panose="020B0609030804020204" pitchFamily="49" charset="0"/>
              </a:rPr>
              <a:t>buf</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mov     r1, 1               // bytes</a:t>
            </a:r>
          </a:p>
          <a:p>
            <a:r>
              <a:rPr lang="en-US" sz="1400" dirty="0">
                <a:solidFill>
                  <a:schemeClr val="accent1"/>
                </a:solidFill>
                <a:effectLst/>
                <a:latin typeface="Menlo" panose="020B0609030804020204" pitchFamily="49" charset="0"/>
              </a:rPr>
              <a:t>    mov     r2, BUFSZ           // </a:t>
            </a:r>
            <a:r>
              <a:rPr lang="en-US" sz="1400" dirty="0" err="1">
                <a:solidFill>
                  <a:schemeClr val="accent1"/>
                </a:solidFill>
                <a:effectLst/>
                <a:latin typeface="Menlo" panose="020B0609030804020204" pitchFamily="49" charset="0"/>
              </a:rPr>
              <a:t>cnt</a:t>
            </a:r>
            <a:r>
              <a:rPr lang="en-US" sz="1400" dirty="0">
                <a:solidFill>
                  <a:schemeClr val="accent1"/>
                </a:solidFill>
                <a:effectLst/>
                <a:latin typeface="Menlo" panose="020B0609030804020204" pitchFamily="49" charset="0"/>
              </a:rPr>
              <a:t> (or </a:t>
            </a:r>
            <a:r>
              <a:rPr lang="en-US" sz="1400" dirty="0" err="1">
                <a:solidFill>
                  <a:schemeClr val="accent1"/>
                </a:solidFill>
                <a:effectLst/>
                <a:latin typeface="Menlo" panose="020B0609030804020204" pitchFamily="49" charset="0"/>
              </a:rPr>
              <a:t>ldr</a:t>
            </a:r>
            <a:r>
              <a:rPr lang="en-US" sz="1400" dirty="0">
                <a:solidFill>
                  <a:schemeClr val="accent1"/>
                </a:solidFill>
                <a:effectLst/>
                <a:latin typeface="Menlo" panose="020B0609030804020204" pitchFamily="49" charset="0"/>
              </a:rPr>
              <a:t> r2, =BUFSZ)</a:t>
            </a:r>
          </a:p>
          <a:p>
            <a:r>
              <a:rPr lang="en-US" sz="1400" dirty="0">
                <a:solidFill>
                  <a:schemeClr val="accent1"/>
                </a:solidFill>
                <a:effectLst/>
                <a:latin typeface="Menlo" panose="020B0609030804020204" pitchFamily="49" charset="0"/>
              </a:rPr>
              <a:t>    mov     r3, r5              // stdin</a:t>
            </a:r>
          </a:p>
          <a:p>
            <a:r>
              <a:rPr lang="en-US" sz="1400" dirty="0">
                <a:solidFill>
                  <a:schemeClr val="accent1"/>
                </a:solidFill>
                <a:effectLst/>
                <a:latin typeface="Menlo" panose="020B0609030804020204" pitchFamily="49" charset="0"/>
              </a:rPr>
              <a:t>    bl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a:t>
            </a:r>
            <a:r>
              <a:rPr lang="en-US" sz="1400" dirty="0" err="1">
                <a:solidFill>
                  <a:schemeClr val="accent1"/>
                </a:solidFill>
                <a:effectLst/>
                <a:latin typeface="Menlo" panose="020B0609030804020204" pitchFamily="49" charset="0"/>
              </a:rPr>
              <a:t>cmp</a:t>
            </a:r>
            <a:r>
              <a:rPr lang="en-US" sz="1400" dirty="0">
                <a:solidFill>
                  <a:schemeClr val="accent1"/>
                </a:solidFill>
                <a:effectLst/>
                <a:latin typeface="Menlo" panose="020B0609030804020204" pitchFamily="49" charset="0"/>
              </a:rPr>
              <a:t>     r0, 0		      // check return value from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p:txBody>
      </p:sp>
      <p:sp>
        <p:nvSpPr>
          <p:cNvPr id="7" name="TextBox 6">
            <a:extLst>
              <a:ext uri="{FF2B5EF4-FFF2-40B4-BE49-F238E27FC236}">
                <a16:creationId xmlns:a16="http://schemas.microsoft.com/office/drawing/2014/main" id="{35DEFB73-ACBC-CB8C-2986-18CB482775E4}"/>
              </a:ext>
            </a:extLst>
          </p:cNvPr>
          <p:cNvSpPr txBox="1"/>
          <p:nvPr/>
        </p:nvSpPr>
        <p:spPr>
          <a:xfrm>
            <a:off x="4889469" y="4867116"/>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7030A0"/>
                </a:solidFill>
                <a:effectLst/>
                <a:latin typeface="Menlo" panose="020B0609030804020204" pitchFamily="49" charset="0"/>
              </a:rPr>
              <a:t>    // </a:t>
            </a:r>
            <a:r>
              <a:rPr lang="en-US" sz="1400" dirty="0" err="1">
                <a:solidFill>
                  <a:srgbClr val="7030A0"/>
                </a:solidFill>
                <a:effectLst/>
                <a:latin typeface="Menlo" panose="020B0609030804020204" pitchFamily="49" charset="0"/>
              </a:rPr>
              <a:t>fwrite</a:t>
            </a:r>
            <a:r>
              <a:rPr lang="en-US" sz="1400" dirty="0">
                <a:solidFill>
                  <a:srgbClr val="7030A0"/>
                </a:solidFill>
                <a:effectLst/>
                <a:latin typeface="Menlo" panose="020B0609030804020204" pitchFamily="49" charset="0"/>
              </a:rPr>
              <a:t>(buffer</a:t>
            </a:r>
            <a:r>
              <a:rPr lang="en-US" sz="1400" dirty="0">
                <a:solidFill>
                  <a:srgbClr val="7030A0"/>
                </a:solidFill>
                <a:latin typeface="Menlo" panose="020B0609030804020204" pitchFamily="49" charset="0"/>
              </a:rPr>
              <a:t>, </a:t>
            </a:r>
            <a:r>
              <a:rPr lang="en-US" sz="1400" dirty="0" err="1">
                <a:solidFill>
                  <a:srgbClr val="7030A0"/>
                </a:solidFill>
                <a:latin typeface="Menlo" panose="020B0609030804020204" pitchFamily="49" charset="0"/>
              </a:rPr>
              <a:t>element_size</a:t>
            </a:r>
            <a:r>
              <a:rPr lang="en-US" sz="1400" dirty="0">
                <a:solidFill>
                  <a:srgbClr val="7030A0"/>
                </a:solidFill>
                <a:latin typeface="Menlo" panose="020B0609030804020204" pitchFamily="49" charset="0"/>
              </a:rPr>
              <a:t>, number of elements, FILE *)</a:t>
            </a:r>
          </a:p>
          <a:p>
            <a:r>
              <a:rPr lang="en-US" sz="1400" dirty="0">
                <a:solidFill>
                  <a:srgbClr val="7030A0"/>
                </a:solidFill>
                <a:latin typeface="Menlo" panose="020B0609030804020204" pitchFamily="49" charset="0"/>
              </a:rPr>
              <a:t>    </a:t>
            </a:r>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fwrite</a:t>
            </a:r>
            <a:r>
              <a:rPr lang="en-US" sz="1400" dirty="0">
                <a:solidFill>
                  <a:srgbClr val="7030A0"/>
                </a:solidFill>
                <a:effectLst/>
                <a:latin typeface="Menlo" panose="020B0609030804020204" pitchFamily="49" charset="0"/>
              </a:rPr>
              <a:t>(r0=</a:t>
            </a:r>
            <a:r>
              <a:rPr lang="en-US" sz="1400" dirty="0" err="1">
                <a:solidFill>
                  <a:srgbClr val="7030A0"/>
                </a:solidFill>
                <a:effectLst/>
                <a:latin typeface="Menlo" panose="020B0609030804020204" pitchFamily="49" charset="0"/>
              </a:rPr>
              <a:t>buf</a:t>
            </a:r>
            <a:r>
              <a:rPr lang="en-US" sz="1400" dirty="0">
                <a:solidFill>
                  <a:srgbClr val="7030A0"/>
                </a:solidFill>
                <a:effectLst/>
                <a:latin typeface="Menlo" panose="020B0609030804020204" pitchFamily="49" charset="0"/>
              </a:rPr>
              <a:t>, r1=1, r2=</a:t>
            </a:r>
            <a:r>
              <a:rPr lang="en-US" sz="1400" dirty="0" err="1">
                <a:solidFill>
                  <a:srgbClr val="7030A0"/>
                </a:solidFill>
                <a:effectLst/>
                <a:latin typeface="Menlo" panose="020B0609030804020204" pitchFamily="49" charset="0"/>
              </a:rPr>
              <a:t>cnt</a:t>
            </a:r>
            <a:r>
              <a:rPr lang="en-US" sz="1400" dirty="0">
                <a:solidFill>
                  <a:srgbClr val="7030A0"/>
                </a:solidFill>
                <a:effectLst/>
                <a:latin typeface="Menlo" panose="020B0609030804020204" pitchFamily="49" charset="0"/>
              </a:rPr>
              <a:t>, r3=</a:t>
            </a:r>
            <a:r>
              <a:rPr lang="en-US" sz="1400" dirty="0" err="1">
                <a:solidFill>
                  <a:srgbClr val="7030A0"/>
                </a:solidFill>
                <a:effectLst/>
                <a:latin typeface="Menlo" panose="020B0609030804020204" pitchFamily="49" charset="0"/>
              </a:rPr>
              <a:t>stdout</a:t>
            </a:r>
            <a:r>
              <a:rPr lang="en-US" sz="1400" dirty="0">
                <a:solidFill>
                  <a:srgbClr val="7030A0"/>
                </a:solidFill>
                <a:effectLst/>
                <a:latin typeface="Menlo" panose="020B0609030804020204" pitchFamily="49" charset="0"/>
              </a:rPr>
              <a:t>)</a:t>
            </a:r>
          </a:p>
          <a:p>
            <a:r>
              <a:rPr lang="en-US" sz="1400" dirty="0">
                <a:solidFill>
                  <a:srgbClr val="7030A0"/>
                </a:solidFill>
                <a:effectLst/>
                <a:latin typeface="Menlo" panose="020B0609030804020204" pitchFamily="49" charset="0"/>
              </a:rPr>
              <a:t>    mov     r0, r4              // </a:t>
            </a:r>
            <a:r>
              <a:rPr lang="en-US" sz="1400" dirty="0" err="1">
                <a:solidFill>
                  <a:srgbClr val="7030A0"/>
                </a:solidFill>
                <a:effectLst/>
                <a:latin typeface="Menlo" panose="020B0609030804020204" pitchFamily="49" charset="0"/>
              </a:rPr>
              <a:t>buf</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r1, 1               // bytes</a:t>
            </a:r>
          </a:p>
          <a:p>
            <a:r>
              <a:rPr lang="en-US" sz="1400" dirty="0">
                <a:solidFill>
                  <a:srgbClr val="7030A0"/>
                </a:solidFill>
                <a:effectLst/>
                <a:latin typeface="Menlo" panose="020B0609030804020204" pitchFamily="49" charset="0"/>
              </a:rPr>
              <a:t>    mov     r2, r7              // </a:t>
            </a:r>
            <a:r>
              <a:rPr lang="en-US" sz="1400" dirty="0" err="1">
                <a:solidFill>
                  <a:srgbClr val="7030A0"/>
                </a:solidFill>
                <a:effectLst/>
                <a:latin typeface="Menlo" panose="020B0609030804020204" pitchFamily="49" charset="0"/>
              </a:rPr>
              <a:t>cnt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r3, r6              // </a:t>
            </a:r>
            <a:r>
              <a:rPr lang="en-US" sz="1400" dirty="0" err="1">
                <a:solidFill>
                  <a:srgbClr val="7030A0"/>
                </a:solidFill>
                <a:effectLst/>
                <a:latin typeface="Menlo" panose="020B0609030804020204" pitchFamily="49" charset="0"/>
              </a:rPr>
              <a:t>stdout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bl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cmp</a:t>
            </a:r>
            <a:r>
              <a:rPr lang="en-US" sz="1400" dirty="0">
                <a:solidFill>
                  <a:srgbClr val="7030A0"/>
                </a:solidFill>
                <a:effectLst/>
                <a:latin typeface="Menlo" panose="020B0609030804020204" pitchFamily="49" charset="0"/>
              </a:rPr>
              <a:t>     r0, r7	       // check return value from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p:txBody>
      </p:sp>
      <p:sp>
        <p:nvSpPr>
          <p:cNvPr id="8" name="TextBox 7">
            <a:extLst>
              <a:ext uri="{FF2B5EF4-FFF2-40B4-BE49-F238E27FC236}">
                <a16:creationId xmlns:a16="http://schemas.microsoft.com/office/drawing/2014/main" id="{B0A20809-1131-CBB9-34C4-2BD862BEF25D}"/>
              </a:ext>
            </a:extLst>
          </p:cNvPr>
          <p:cNvSpPr txBox="1"/>
          <p:nvPr/>
        </p:nvSpPr>
        <p:spPr>
          <a:xfrm>
            <a:off x="7358959" y="762649"/>
            <a:ext cx="4657044" cy="1631216"/>
          </a:xfrm>
          <a:prstGeom prst="rect">
            <a:avLst/>
          </a:prstGeom>
          <a:solidFill>
            <a:schemeClr val="bg1">
              <a:lumMod val="95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 save values in preserved registers</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r4, =BUF     // offset in frame</a:t>
            </a:r>
          </a:p>
          <a:p>
            <a:r>
              <a:rPr lang="en-US" sz="1400" dirty="0">
                <a:solidFill>
                  <a:srgbClr val="000000"/>
                </a:solidFill>
                <a:effectLst/>
                <a:latin typeface="Consolas" panose="020B0609020204030204" pitchFamily="49" charset="0"/>
                <a:cs typeface="Consolas" panose="020B0609020204030204" pitchFamily="49" charset="0"/>
              </a:rPr>
              <a:t>    sub     r4, </a:t>
            </a:r>
            <a:r>
              <a:rPr lang="en-US" sz="1400" dirty="0" err="1">
                <a:solidFill>
                  <a:srgbClr val="000000"/>
                </a:solidFill>
                <a:effectLst/>
                <a:latin typeface="Consolas" panose="020B0609020204030204" pitchFamily="49" charset="0"/>
                <a:cs typeface="Consolas" panose="020B0609020204030204" pitchFamily="49" charset="0"/>
              </a:rPr>
              <a:t>fp</a:t>
            </a:r>
            <a:r>
              <a:rPr lang="en-US" sz="1400" dirty="0">
                <a:solidFill>
                  <a:srgbClr val="000000"/>
                </a:solidFill>
                <a:effectLst/>
                <a:latin typeface="Consolas" panose="020B0609020204030204" pitchFamily="49" charset="0"/>
                <a:cs typeface="Consolas" panose="020B0609020204030204" pitchFamily="49" charset="0"/>
              </a:rPr>
              <a:t>, r4   // pointer to buffer</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=stdin   // standard input</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[r5]</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standard output</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[r6]</a:t>
            </a:r>
          </a:p>
        </p:txBody>
      </p:sp>
      <p:sp>
        <p:nvSpPr>
          <p:cNvPr id="10" name="TextBox 9">
            <a:extLst>
              <a:ext uri="{FF2B5EF4-FFF2-40B4-BE49-F238E27FC236}">
                <a16:creationId xmlns:a16="http://schemas.microsoft.com/office/drawing/2014/main" id="{6538DD8C-3419-A6BC-498D-FFF69869F2BB}"/>
              </a:ext>
            </a:extLst>
          </p:cNvPr>
          <p:cNvSpPr txBox="1"/>
          <p:nvPr/>
        </p:nvSpPr>
        <p:spPr>
          <a:xfrm>
            <a:off x="3395593" y="6291335"/>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4" name="Left Arrow 13">
            <a:extLst>
              <a:ext uri="{FF2B5EF4-FFF2-40B4-BE49-F238E27FC236}">
                <a16:creationId xmlns:a16="http://schemas.microsoft.com/office/drawing/2014/main" id="{CF845EC0-13C2-6271-A09C-5FE3DD5B1375}"/>
              </a:ext>
            </a:extLst>
          </p:cNvPr>
          <p:cNvSpPr/>
          <p:nvPr/>
        </p:nvSpPr>
        <p:spPr>
          <a:xfrm>
            <a:off x="3052295" y="64196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28C2C7-8E60-6C59-78D6-F2A0CA8BFB2E}"/>
              </a:ext>
            </a:extLst>
          </p:cNvPr>
          <p:cNvSpPr/>
          <p:nvPr/>
        </p:nvSpPr>
        <p:spPr>
          <a:xfrm>
            <a:off x="1586431" y="2866400"/>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48444338-AFD1-5C8E-53D3-6905E44B0C53}"/>
              </a:ext>
            </a:extLst>
          </p:cNvPr>
          <p:cNvSpPr/>
          <p:nvPr/>
        </p:nvSpPr>
        <p:spPr>
          <a:xfrm>
            <a:off x="1588364" y="3250003"/>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737191FE-D314-26B4-DE08-2F55C861A085}"/>
              </a:ext>
            </a:extLst>
          </p:cNvPr>
          <p:cNvSpPr txBox="1"/>
          <p:nvPr/>
        </p:nvSpPr>
        <p:spPr>
          <a:xfrm>
            <a:off x="3391505" y="2938500"/>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24" name="Left Arrow 23">
            <a:extLst>
              <a:ext uri="{FF2B5EF4-FFF2-40B4-BE49-F238E27FC236}">
                <a16:creationId xmlns:a16="http://schemas.microsoft.com/office/drawing/2014/main" id="{6A8CD722-813B-26B7-2413-7D07646374A8}"/>
              </a:ext>
            </a:extLst>
          </p:cNvPr>
          <p:cNvSpPr/>
          <p:nvPr/>
        </p:nvSpPr>
        <p:spPr>
          <a:xfrm>
            <a:off x="3035911" y="308580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B1D366-3746-CFAD-B236-7A39914785E3}"/>
              </a:ext>
            </a:extLst>
          </p:cNvPr>
          <p:cNvSpPr/>
          <p:nvPr/>
        </p:nvSpPr>
        <p:spPr>
          <a:xfrm>
            <a:off x="1604748" y="5042264"/>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31" name="TextBox 30">
            <a:extLst>
              <a:ext uri="{FF2B5EF4-FFF2-40B4-BE49-F238E27FC236}">
                <a16:creationId xmlns:a16="http://schemas.microsoft.com/office/drawing/2014/main" id="{19E03CBA-77BA-8945-F6BA-8ED86DE58FB3}"/>
              </a:ext>
            </a:extLst>
          </p:cNvPr>
          <p:cNvSpPr txBox="1"/>
          <p:nvPr/>
        </p:nvSpPr>
        <p:spPr>
          <a:xfrm>
            <a:off x="445680" y="6301436"/>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33" name="Rectangle 32">
            <a:extLst>
              <a:ext uri="{FF2B5EF4-FFF2-40B4-BE49-F238E27FC236}">
                <a16:creationId xmlns:a16="http://schemas.microsoft.com/office/drawing/2014/main" id="{10DBAE56-1B93-6E44-9A8B-F79E8DC9C9D1}"/>
              </a:ext>
            </a:extLst>
          </p:cNvPr>
          <p:cNvSpPr/>
          <p:nvPr/>
        </p:nvSpPr>
        <p:spPr>
          <a:xfrm>
            <a:off x="1599536" y="46776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4" name="Rectangle 33">
            <a:extLst>
              <a:ext uri="{FF2B5EF4-FFF2-40B4-BE49-F238E27FC236}">
                <a16:creationId xmlns:a16="http://schemas.microsoft.com/office/drawing/2014/main" id="{CC893FFF-233A-087D-EB27-A7E65F39D736}"/>
              </a:ext>
            </a:extLst>
          </p:cNvPr>
          <p:cNvSpPr/>
          <p:nvPr/>
        </p:nvSpPr>
        <p:spPr>
          <a:xfrm>
            <a:off x="1593379" y="431149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5" name="Rectangle 34">
            <a:extLst>
              <a:ext uri="{FF2B5EF4-FFF2-40B4-BE49-F238E27FC236}">
                <a16:creationId xmlns:a16="http://schemas.microsoft.com/office/drawing/2014/main" id="{2570334A-F240-1EAD-037B-3D3A388E1486}"/>
              </a:ext>
            </a:extLst>
          </p:cNvPr>
          <p:cNvSpPr/>
          <p:nvPr/>
        </p:nvSpPr>
        <p:spPr>
          <a:xfrm>
            <a:off x="1593380" y="3957345"/>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6" name="Rectangle 35">
            <a:extLst>
              <a:ext uri="{FF2B5EF4-FFF2-40B4-BE49-F238E27FC236}">
                <a16:creationId xmlns:a16="http://schemas.microsoft.com/office/drawing/2014/main" id="{56C7B13C-A06B-4414-DE0C-F4C3407E9E7F}"/>
              </a:ext>
            </a:extLst>
          </p:cNvPr>
          <p:cNvSpPr/>
          <p:nvPr/>
        </p:nvSpPr>
        <p:spPr>
          <a:xfrm>
            <a:off x="1593380" y="358802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cxnSp>
        <p:nvCxnSpPr>
          <p:cNvPr id="6" name="Straight Arrow Connector 5">
            <a:extLst>
              <a:ext uri="{FF2B5EF4-FFF2-40B4-BE49-F238E27FC236}">
                <a16:creationId xmlns:a16="http://schemas.microsoft.com/office/drawing/2014/main" id="{FAA68A03-8A95-55A3-67B2-AA3C35BD55FB}"/>
              </a:ext>
            </a:extLst>
          </p:cNvPr>
          <p:cNvCxnSpPr>
            <a:cxnSpLocks/>
          </p:cNvCxnSpPr>
          <p:nvPr/>
        </p:nvCxnSpPr>
        <p:spPr>
          <a:xfrm>
            <a:off x="3542334" y="3231063"/>
            <a:ext cx="0" cy="318858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DB9627-432E-B536-BC50-BC388F067903}"/>
              </a:ext>
            </a:extLst>
          </p:cNvPr>
          <p:cNvSpPr txBox="1"/>
          <p:nvPr/>
        </p:nvSpPr>
        <p:spPr>
          <a:xfrm>
            <a:off x="3560010" y="4135228"/>
            <a:ext cx="1268296" cy="923330"/>
          </a:xfrm>
          <a:prstGeom prst="rect">
            <a:avLst/>
          </a:prstGeom>
          <a:noFill/>
        </p:spPr>
        <p:txBody>
          <a:bodyPr wrap="none" rtlCol="0">
            <a:spAutoFit/>
          </a:bodyPr>
          <a:lstStyle/>
          <a:p>
            <a:r>
              <a:rPr lang="en-US" dirty="0"/>
              <a:t>BUF=</a:t>
            </a:r>
          </a:p>
          <a:p>
            <a:r>
              <a:rPr lang="en-US" dirty="0"/>
              <a:t>FP_OFF +</a:t>
            </a:r>
          </a:p>
          <a:p>
            <a:r>
              <a:rPr lang="en-US" dirty="0"/>
              <a:t>BUFSZ</a:t>
            </a:r>
          </a:p>
        </p:txBody>
      </p:sp>
      <p:sp>
        <p:nvSpPr>
          <p:cNvPr id="12" name="TextBox 11">
            <a:extLst>
              <a:ext uri="{FF2B5EF4-FFF2-40B4-BE49-F238E27FC236}">
                <a16:creationId xmlns:a16="http://schemas.microsoft.com/office/drawing/2014/main" id="{DEDA5E29-467C-9E02-7F93-31343540CF6B}"/>
              </a:ext>
            </a:extLst>
          </p:cNvPr>
          <p:cNvSpPr txBox="1"/>
          <p:nvPr/>
        </p:nvSpPr>
        <p:spPr>
          <a:xfrm>
            <a:off x="93515" y="1036548"/>
            <a:ext cx="6323570" cy="1569660"/>
          </a:xfrm>
          <a:prstGeom prst="rect">
            <a:avLst/>
          </a:prstGeom>
          <a:solidFill>
            <a:schemeClr val="bg1">
              <a:lumMod val="95000"/>
            </a:schemeClr>
          </a:solidFill>
          <a:ln>
            <a:solidFill>
              <a:schemeClr val="accent1"/>
            </a:solidFill>
          </a:ln>
        </p:spPr>
        <p:txBody>
          <a:bodyPr wrap="square">
            <a:spAutoFit/>
          </a:bodyPr>
          <a:lstStyle/>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effectLst/>
                <a:latin typeface="Consolas" panose="020B0609020204030204" pitchFamily="49" charset="0"/>
                <a:cs typeface="Consolas" panose="020B0609020204030204" pitchFamily="49" charset="0"/>
              </a:rPr>
              <a:t> .text</a:t>
            </a:r>
          </a:p>
          <a:p>
            <a:r>
              <a:rPr lang="en-US" sz="1200" dirty="0">
                <a:solidFill>
                  <a:srgbClr val="000000"/>
                </a:solidFill>
                <a:effectLst/>
                <a:latin typeface="Consolas" panose="020B0609020204030204" pitchFamily="49" charset="0"/>
                <a:cs typeface="Consolas" panose="020B0609020204030204" pitchFamily="49" charset="0"/>
              </a:rPr>
              <a:t>    .global main</a:t>
            </a:r>
          </a:p>
          <a:p>
            <a:r>
              <a:rPr lang="en-US" sz="1200" dirty="0">
                <a:solidFill>
                  <a:srgbClr val="000000"/>
                </a:solidFill>
                <a:effectLst/>
                <a:latin typeface="Consolas" panose="020B0609020204030204" pitchFamily="49" charset="0"/>
                <a:cs typeface="Consolas" panose="020B0609020204030204" pitchFamily="49" charset="0"/>
              </a:rPr>
              <a:t>    .type   main, %function    </a:t>
            </a:r>
            <a:r>
              <a:rPr lang="en-US" sz="1200" i="1" dirty="0">
                <a:solidFill>
                  <a:srgbClr val="00B050"/>
                </a:solidFill>
                <a:effectLst/>
                <a:latin typeface="Consolas" panose="020B0609020204030204" pitchFamily="49" charset="0"/>
                <a:cs typeface="Consolas" panose="020B0609020204030204" pitchFamily="49" charset="0"/>
              </a:rPr>
              <a:t>// stack frame below </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BUFSZ,      4096</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FP_OFF,     20          // </a:t>
            </a:r>
            <a:r>
              <a:rPr lang="en-US" sz="1200" dirty="0" err="1">
                <a:solidFill>
                  <a:srgbClr val="000000"/>
                </a:solidFill>
                <a:effectLst/>
                <a:latin typeface="Consolas" panose="020B0609020204030204" pitchFamily="49" charset="0"/>
                <a:cs typeface="Consolas" panose="020B0609020204030204" pitchFamily="49" charset="0"/>
              </a:rPr>
              <a:t>fp</a:t>
            </a:r>
            <a:r>
              <a:rPr lang="en-US" sz="1200" dirty="0">
                <a:solidFill>
                  <a:srgbClr val="000000"/>
                </a:solidFill>
                <a:effectLst/>
                <a:latin typeface="Consolas" panose="020B0609020204030204" pitchFamily="49" charset="0"/>
                <a:cs typeface="Consolas" panose="020B0609020204030204" pitchFamily="49" charset="0"/>
              </a:rPr>
              <a:t> offset in main stack frame</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        BUFSZ+FP_OFF// buffer</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PAD,        0+BUF       // Stack frame PAD</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FRMADD,     PAD-FP_OFF  // space for </a:t>
            </a:r>
            <a:r>
              <a:rPr lang="en-US" sz="1200" dirty="0" err="1">
                <a:solidFill>
                  <a:srgbClr val="000000"/>
                </a:solidFill>
                <a:effectLst/>
                <a:latin typeface="Consolas" panose="020B0609020204030204" pitchFamily="49" charset="0"/>
                <a:cs typeface="Consolas" panose="020B0609020204030204" pitchFamily="49" charset="0"/>
              </a:rPr>
              <a:t>locals+passed</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args</a:t>
            </a:r>
            <a:endParaRPr lang="en-US" sz="1200" dirty="0">
              <a:solidFill>
                <a:srgbClr val="000000"/>
              </a:solidFill>
              <a:effectLst/>
              <a:latin typeface="Consolas" panose="020B0609020204030204" pitchFamily="49" charset="0"/>
              <a:cs typeface="Consolas" panose="020B0609020204030204" pitchFamily="49" charset="0"/>
            </a:endParaRPr>
          </a:p>
        </p:txBody>
      </p:sp>
      <p:sp>
        <p:nvSpPr>
          <p:cNvPr id="13" name="Left Brace 12">
            <a:extLst>
              <a:ext uri="{FF2B5EF4-FFF2-40B4-BE49-F238E27FC236}">
                <a16:creationId xmlns:a16="http://schemas.microsoft.com/office/drawing/2014/main" id="{038D39B1-6B7F-A169-624F-226AF17C35B2}"/>
              </a:ext>
            </a:extLst>
          </p:cNvPr>
          <p:cNvSpPr/>
          <p:nvPr/>
        </p:nvSpPr>
        <p:spPr>
          <a:xfrm>
            <a:off x="973742" y="3260728"/>
            <a:ext cx="622973" cy="1781536"/>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6608173-73B3-18CA-C428-7E6F01964D3E}"/>
              </a:ext>
            </a:extLst>
          </p:cNvPr>
          <p:cNvSpPr txBox="1"/>
          <p:nvPr/>
        </p:nvSpPr>
        <p:spPr>
          <a:xfrm>
            <a:off x="-190849" y="3910352"/>
            <a:ext cx="1313592" cy="400110"/>
          </a:xfrm>
          <a:prstGeom prst="rect">
            <a:avLst/>
          </a:prstGeom>
          <a:noFill/>
        </p:spPr>
        <p:txBody>
          <a:bodyPr wrap="square" rtlCol="0">
            <a:spAutoFit/>
          </a:bodyPr>
          <a:lstStyle/>
          <a:p>
            <a:pPr algn="r"/>
            <a:r>
              <a:rPr lang="en-US" sz="2000" b="1" dirty="0">
                <a:solidFill>
                  <a:schemeClr val="accent5"/>
                </a:solidFill>
              </a:rPr>
              <a:t>FP_OFF</a:t>
            </a:r>
            <a:endParaRPr lang="en-US" dirty="0">
              <a:solidFill>
                <a:schemeClr val="accent5"/>
              </a:solidFill>
            </a:endParaRPr>
          </a:p>
        </p:txBody>
      </p:sp>
      <p:sp>
        <p:nvSpPr>
          <p:cNvPr id="16" name="Left Brace 15">
            <a:extLst>
              <a:ext uri="{FF2B5EF4-FFF2-40B4-BE49-F238E27FC236}">
                <a16:creationId xmlns:a16="http://schemas.microsoft.com/office/drawing/2014/main" id="{6FF9A5F9-94BC-DE4F-1A45-E0A9CD6F614D}"/>
              </a:ext>
            </a:extLst>
          </p:cNvPr>
          <p:cNvSpPr/>
          <p:nvPr/>
        </p:nvSpPr>
        <p:spPr>
          <a:xfrm>
            <a:off x="978030" y="5071929"/>
            <a:ext cx="608401" cy="1443650"/>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849A3C8-4CB7-E8E3-FE26-7C17F7D83F1D}"/>
              </a:ext>
            </a:extLst>
          </p:cNvPr>
          <p:cNvSpPr txBox="1"/>
          <p:nvPr/>
        </p:nvSpPr>
        <p:spPr>
          <a:xfrm>
            <a:off x="-241044" y="5566060"/>
            <a:ext cx="1282866" cy="400110"/>
          </a:xfrm>
          <a:prstGeom prst="rect">
            <a:avLst/>
          </a:prstGeom>
          <a:noFill/>
        </p:spPr>
        <p:txBody>
          <a:bodyPr wrap="square" rtlCol="0">
            <a:spAutoFit/>
          </a:bodyPr>
          <a:lstStyle/>
          <a:p>
            <a:pPr algn="r"/>
            <a:r>
              <a:rPr lang="en-US" sz="2000" b="1" dirty="0">
                <a:solidFill>
                  <a:schemeClr val="accent5"/>
                </a:solidFill>
              </a:rPr>
              <a:t>BUFSZ</a:t>
            </a:r>
            <a:endParaRPr lang="en-US" dirty="0">
              <a:solidFill>
                <a:schemeClr val="accent5"/>
              </a:solidFill>
            </a:endParaRPr>
          </a:p>
        </p:txBody>
      </p:sp>
    </p:spTree>
    <p:extLst>
      <p:ext uri="{BB962C8B-B14F-4D97-AF65-F5344CB8AC3E}">
        <p14:creationId xmlns:p14="http://schemas.microsoft.com/office/powerpoint/2010/main" val="118541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115049" y="-30331"/>
            <a:ext cx="5391219" cy="554766"/>
          </a:xfrm>
        </p:spPr>
        <p:txBody>
          <a:bodyPr/>
          <a:lstStyle/>
          <a:p>
            <a:r>
              <a:rPr lang="en-US" sz="2400"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457305" y="518473"/>
            <a:ext cx="4772459" cy="2308324"/>
          </a:xfrm>
          <a:prstGeom prst="rect">
            <a:avLst/>
          </a:prstGeom>
          <a:solidFill>
            <a:schemeClr val="accent4">
              <a:lumMod val="20000"/>
              <a:lumOff val="80000"/>
            </a:schemeClr>
          </a:solidFill>
          <a:ln>
            <a:solidFill>
              <a:schemeClr val="accent1"/>
            </a:solidFill>
          </a:ln>
        </p:spPr>
        <p:txBody>
          <a:bodyPr wrap="square" rtlCol="0">
            <a:spAutoFit/>
          </a:bodyPr>
          <a:lstStyle/>
          <a:p>
            <a:r>
              <a:rPr lang="en-US" sz="1200" dirty="0">
                <a:solidFill>
                  <a:srgbClr val="000000"/>
                </a:solidFill>
                <a:effectLst/>
                <a:latin typeface="Consolas" panose="020B0609020204030204" pitchFamily="49" charset="0"/>
                <a:cs typeface="Consolas" panose="020B0609020204030204" pitchFamily="49" charset="0"/>
              </a:rPr>
              <a:t>#define BUFSZ 4096</a:t>
            </a:r>
          </a:p>
          <a:p>
            <a:r>
              <a:rPr lang="en-US" sz="1200" dirty="0">
                <a:solidFill>
                  <a:srgbClr val="000000"/>
                </a:solidFill>
                <a:effectLst/>
                <a:latin typeface="Consolas" panose="020B0609020204030204" pitchFamily="49" charset="0"/>
                <a:cs typeface="Consolas" panose="020B0609020204030204" pitchFamily="49" charset="0"/>
              </a:rPr>
              <a:t>int main(void) {</a:t>
            </a:r>
          </a:p>
          <a:p>
            <a:r>
              <a:rPr lang="en-US" sz="1200" dirty="0">
                <a:solidFill>
                  <a:srgbClr val="000000"/>
                </a:solidFill>
                <a:latin typeface="Consolas" panose="020B0609020204030204" pitchFamily="49" charset="0"/>
                <a:cs typeface="Consolas" panose="020B0609020204030204" pitchFamily="49" charset="0"/>
              </a:rPr>
              <a:t>    char </a:t>
            </a:r>
            <a:r>
              <a:rPr lang="en-US" sz="1200" dirty="0" err="1">
                <a:solidFill>
                  <a:srgbClr val="000000"/>
                </a:solidFill>
                <a:latin typeface="Consolas" panose="020B0609020204030204" pitchFamily="49" charset="0"/>
                <a:cs typeface="Consolas" panose="020B0609020204030204" pitchFamily="49" charset="0"/>
              </a:rPr>
              <a:t>buf</a:t>
            </a:r>
            <a:r>
              <a:rPr lang="en-US" sz="1200" dirty="0">
                <a:solidFill>
                  <a:srgbClr val="000000"/>
                </a:solidFill>
                <a:latin typeface="Consolas" panose="020B0609020204030204" pitchFamily="49" charset="0"/>
                <a:cs typeface="Consolas" panose="020B0609020204030204" pitchFamily="49" charset="0"/>
              </a:rPr>
              <a:t>[BUFSZ];</a:t>
            </a:r>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size_t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assign to a register only</a:t>
            </a:r>
          </a:p>
          <a:p>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while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chemeClr val="accent1"/>
                </a:solidFill>
                <a:effectLst/>
                <a:latin typeface="Consolas" panose="020B0609020204030204" pitchFamily="49" charset="0"/>
                <a:cs typeface="Consolas" panose="020B0609020204030204" pitchFamily="49" charset="0"/>
              </a:rPr>
              <a:t>fread</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BUFSZ, stdin)) &gt; 0) {</a:t>
            </a:r>
          </a:p>
          <a:p>
            <a:r>
              <a:rPr lang="en-US" sz="1200" dirty="0">
                <a:solidFill>
                  <a:srgbClr val="000000"/>
                </a:solidFill>
                <a:effectLst/>
                <a:latin typeface="Consolas" panose="020B0609020204030204" pitchFamily="49" charset="0"/>
                <a:cs typeface="Consolas" panose="020B0609020204030204" pitchFamily="49" charset="0"/>
              </a:rPr>
              <a:t>        if (</a:t>
            </a:r>
            <a:r>
              <a:rPr lang="en-US" sz="1200" dirty="0" err="1">
                <a:solidFill>
                  <a:srgbClr val="F3753F"/>
                </a:solidFill>
                <a:effectLst/>
                <a:latin typeface="Consolas" panose="020B0609020204030204" pitchFamily="49" charset="0"/>
                <a:cs typeface="Consolas" panose="020B0609020204030204" pitchFamily="49" charset="0"/>
              </a:rPr>
              <a:t>fwrite</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stdout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EXIT_FAILURE;</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EXIT_SUCCESS;</a:t>
            </a:r>
          </a:p>
          <a:p>
            <a:r>
              <a:rPr lang="en-US" sz="1200" dirty="0">
                <a:solidFill>
                  <a:srgbClr val="000000"/>
                </a:solidFill>
                <a:effectLst/>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CEE3E9B6-733B-5AC3-9DA8-4A4B06523A8E}"/>
              </a:ext>
            </a:extLst>
          </p:cNvPr>
          <p:cNvSpPr txBox="1"/>
          <p:nvPr/>
        </p:nvSpPr>
        <p:spPr>
          <a:xfrm>
            <a:off x="6614863" y="-431893"/>
            <a:ext cx="3944521" cy="338554"/>
          </a:xfrm>
          <a:prstGeom prst="rect">
            <a:avLst/>
          </a:prstGeom>
          <a:noFill/>
        </p:spPr>
        <p:txBody>
          <a:bodyPr wrap="square" rtlCol="0">
            <a:spAutoFit/>
          </a:bodyPr>
          <a:lstStyle/>
          <a:p>
            <a:endParaRPr lang="en-US" sz="1600" b="1" dirty="0">
              <a:solidFill>
                <a:srgbClr val="0070C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7EDD6A3-CFCF-BD1F-ADB2-CD3FDEE875B9}"/>
              </a:ext>
            </a:extLst>
          </p:cNvPr>
          <p:cNvSpPr txBox="1"/>
          <p:nvPr/>
        </p:nvSpPr>
        <p:spPr>
          <a:xfrm>
            <a:off x="457306" y="2831750"/>
            <a:ext cx="3752950" cy="3985706"/>
          </a:xfrm>
          <a:prstGeom prst="rect">
            <a:avLst/>
          </a:prstGeom>
          <a:solidFill>
            <a:schemeClr val="bg1">
              <a:lumMod val="95000"/>
            </a:schemeClr>
          </a:solidFill>
          <a:ln>
            <a:solidFill>
              <a:schemeClr val="accent1"/>
            </a:solidFill>
          </a:ln>
        </p:spPr>
        <p:txBody>
          <a:bodyPr wrap="none" rtlCol="0">
            <a:spAutoFit/>
          </a:bodyPr>
          <a:lstStyle/>
          <a:p>
            <a:r>
              <a:rPr lang="en-US" sz="1100" dirty="0">
                <a:solidFill>
                  <a:srgbClr val="000000"/>
                </a:solidFill>
                <a:latin typeface="Menlo" panose="020B0609030804020204" pitchFamily="49" charset="0"/>
              </a:rPr>
              <a:t>    </a:t>
            </a:r>
            <a:r>
              <a:rPr lang="en-US" sz="1100" dirty="0">
                <a:solidFill>
                  <a:srgbClr val="000000"/>
                </a:solidFill>
                <a:effectLst/>
                <a:latin typeface="Menlo" panose="020B0609030804020204" pitchFamily="49" charset="0"/>
              </a:rPr>
              <a:t>.extern </a:t>
            </a:r>
            <a:r>
              <a:rPr lang="en-US" sz="1100" dirty="0" err="1">
                <a:solidFill>
                  <a:srgbClr val="000000"/>
                </a:solidFill>
                <a:effectLst/>
                <a:latin typeface="Menlo" panose="020B0609030804020204" pitchFamily="49" charset="0"/>
              </a:rPr>
              <a:t>fread</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fwrite</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stdin</a:t>
            </a: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stdout</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EXIT_FAILURE, 1</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.text</a:t>
            </a:r>
          </a:p>
          <a:p>
            <a:r>
              <a:rPr lang="en-US" sz="1100" dirty="0">
                <a:solidFill>
                  <a:srgbClr val="000000"/>
                </a:solidFill>
                <a:effectLst/>
                <a:latin typeface="Menlo" panose="020B0609030804020204" pitchFamily="49" charset="0"/>
              </a:rPr>
              <a:t>    .global main</a:t>
            </a:r>
          </a:p>
          <a:p>
            <a:r>
              <a:rPr lang="en-US" sz="1100" dirty="0">
                <a:solidFill>
                  <a:srgbClr val="000000"/>
                </a:solidFill>
                <a:effectLst/>
                <a:latin typeface="Menlo" panose="020B0609030804020204" pitchFamily="49" charset="0"/>
              </a:rPr>
              <a:t>    .type   main, %function</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BUFSZ,      4096</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20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        BUFSZ + FP_OFF</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PAD,        0     + BUF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FRMADD,     PAD-FP_OFF </a:t>
            </a:r>
          </a:p>
          <a:p>
            <a:br>
              <a:rPr lang="en-US" sz="1100" dirty="0">
                <a:solidFill>
                  <a:srgbClr val="FF0000"/>
                </a:solidFill>
                <a:effectLst/>
                <a:latin typeface="Menlo" panose="020B0609030804020204" pitchFamily="49" charset="0"/>
              </a:rPr>
            </a:br>
            <a:r>
              <a:rPr lang="en-US" sz="1100" dirty="0">
                <a:solidFill>
                  <a:srgbClr val="FF0000"/>
                </a:solidFill>
                <a:effectLst/>
                <a:latin typeface="Menlo" panose="020B0609030804020204" pitchFamily="49" charset="0"/>
              </a:rPr>
              <a:t>// see right --</a:t>
            </a:r>
            <a:r>
              <a:rPr lang="en-US" sz="1100" dirty="0">
                <a:solidFill>
                  <a:srgbClr val="FF0000"/>
                </a:solidFill>
                <a:effectLst/>
                <a:latin typeface="Menlo" panose="020B0609030804020204" pitchFamily="49" charset="0"/>
                <a:sym typeface="Wingdings" pitchFamily="2" charset="2"/>
              </a:rPr>
              <a:t></a:t>
            </a:r>
          </a:p>
          <a:p>
            <a:r>
              <a:rPr lang="en-US" sz="1100" dirty="0">
                <a:solidFill>
                  <a:srgbClr val="000000"/>
                </a:solidFill>
                <a:effectLst/>
                <a:latin typeface="Menlo" panose="020B0609030804020204" pitchFamily="49" charset="0"/>
              </a:rPr>
              <a:t>.</a:t>
            </a:r>
            <a:r>
              <a:rPr lang="en-US" sz="1100" dirty="0" err="1">
                <a:solidFill>
                  <a:srgbClr val="000000"/>
                </a:solidFill>
                <a:effectLst/>
                <a:latin typeface="Menlo" panose="020B0609030804020204" pitchFamily="49" charset="0"/>
              </a:rPr>
              <a:t>Ldone</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{r4-r7,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.size   main, (. - main)</a:t>
            </a:r>
          </a:p>
        </p:txBody>
      </p:sp>
      <p:sp>
        <p:nvSpPr>
          <p:cNvPr id="4" name="TextBox 3">
            <a:extLst>
              <a:ext uri="{FF2B5EF4-FFF2-40B4-BE49-F238E27FC236}">
                <a16:creationId xmlns:a16="http://schemas.microsoft.com/office/drawing/2014/main" id="{9D890440-1EBB-E795-1A96-2C641D892420}"/>
              </a:ext>
            </a:extLst>
          </p:cNvPr>
          <p:cNvSpPr txBox="1"/>
          <p:nvPr/>
        </p:nvSpPr>
        <p:spPr>
          <a:xfrm>
            <a:off x="6006319" y="117693"/>
            <a:ext cx="5929828" cy="6740307"/>
          </a:xfrm>
          <a:prstGeom prst="rect">
            <a:avLst/>
          </a:prstGeom>
          <a:solidFill>
            <a:schemeClr val="bg1">
              <a:lumMod val="95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          // set frame pointer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=FRMADD             // get frame size </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r3              // allocate space  </a:t>
            </a: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 save values in preserved registers</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=BUF                // offset in frame</a:t>
            </a:r>
          </a:p>
          <a:p>
            <a:r>
              <a:rPr lang="en-US" sz="1200" dirty="0">
                <a:solidFill>
                  <a:srgbClr val="000000"/>
                </a:solidFill>
                <a:effectLst/>
                <a:latin typeface="Menlo" panose="020B0609030804020204" pitchFamily="49" charset="0"/>
              </a:rPr>
              <a:t>    sub     r4,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r4              // pointer to buffer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=stdin              // standard input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[r5]</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a:t>
            </a:r>
            <a:r>
              <a:rPr lang="en-US" sz="1200" dirty="0" err="1">
                <a:solidFill>
                  <a:srgbClr val="000000"/>
                </a:solidFill>
                <a:effectLst/>
                <a:latin typeface="Menlo" panose="020B0609030804020204" pitchFamily="49" charset="0"/>
              </a:rPr>
              <a:t>stdout</a:t>
            </a:r>
            <a:r>
              <a:rPr lang="en-US" sz="1200" dirty="0">
                <a:solidFill>
                  <a:srgbClr val="000000"/>
                </a:solidFill>
                <a:effectLst/>
                <a:latin typeface="Menlo" panose="020B0609030804020204" pitchFamily="49" charset="0"/>
              </a:rPr>
              <a:t>             // standard output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[r6]</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chemeClr val="accent1"/>
                </a:solidFill>
                <a:effectLst/>
                <a:latin typeface="Menlo" panose="020B0609030804020204" pitchFamily="49" charset="0"/>
              </a:rPr>
              <a:t>        // </a:t>
            </a:r>
            <a:r>
              <a:rPr lang="en-US" sz="1200" dirty="0" err="1">
                <a:solidFill>
                  <a:schemeClr val="accent1"/>
                </a:solidFill>
                <a:effectLst/>
                <a:latin typeface="Menlo" panose="020B0609030804020204" pitchFamily="49" charset="0"/>
              </a:rPr>
              <a:t>fread</a:t>
            </a:r>
            <a:r>
              <a:rPr lang="en-US" sz="1200" dirty="0">
                <a:solidFill>
                  <a:schemeClr val="accent1"/>
                </a:solidFill>
                <a:effectLst/>
                <a:latin typeface="Menlo" panose="020B0609030804020204" pitchFamily="49" charset="0"/>
              </a:rPr>
              <a:t>(r0=</a:t>
            </a:r>
            <a:r>
              <a:rPr lang="en-US" sz="1200" dirty="0" err="1">
                <a:solidFill>
                  <a:schemeClr val="accent1"/>
                </a:solidFill>
                <a:effectLst/>
                <a:latin typeface="Menlo" panose="020B0609030804020204" pitchFamily="49" charset="0"/>
              </a:rPr>
              <a:t>buf</a:t>
            </a:r>
            <a:r>
              <a:rPr lang="en-US" sz="1200" dirty="0">
                <a:solidFill>
                  <a:schemeClr val="accent1"/>
                </a:solidFill>
                <a:effectLst/>
                <a:latin typeface="Menlo" panose="020B0609030804020204" pitchFamily="49" charset="0"/>
              </a:rPr>
              <a:t>, r1=1, r2=BUFSZ, r3=</a:t>
            </a:r>
            <a:r>
              <a:rPr lang="en-US" sz="1200" dirty="0">
                <a:solidFill>
                  <a:schemeClr val="accent1"/>
                </a:solidFill>
                <a:latin typeface="Menlo" panose="020B0609030804020204" pitchFamily="49" charset="0"/>
              </a:rPr>
              <a:t>std</a:t>
            </a:r>
            <a:r>
              <a:rPr lang="en-US" sz="1200" dirty="0">
                <a:solidFill>
                  <a:schemeClr val="accent1"/>
                </a:solidFill>
                <a:effectLst/>
                <a:latin typeface="Menlo" panose="020B0609030804020204" pitchFamily="49" charset="0"/>
              </a:rPr>
              <a:t>in)</a:t>
            </a:r>
          </a:p>
          <a:p>
            <a:r>
              <a:rPr lang="en-US" sz="1200" dirty="0">
                <a:solidFill>
                  <a:schemeClr val="accent1"/>
                </a:solidFill>
                <a:effectLst/>
                <a:latin typeface="Menlo" panose="020B0609030804020204" pitchFamily="49" charset="0"/>
              </a:rPr>
              <a:t>    mov     r0, r4              // </a:t>
            </a:r>
            <a:r>
              <a:rPr lang="en-US" sz="1200" dirty="0" err="1">
                <a:solidFill>
                  <a:schemeClr val="accent1"/>
                </a:solidFill>
                <a:effectLst/>
                <a:latin typeface="Menlo" panose="020B0609030804020204" pitchFamily="49" charset="0"/>
              </a:rPr>
              <a:t>buf</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r1, 1               // bytes</a:t>
            </a:r>
          </a:p>
          <a:p>
            <a:r>
              <a:rPr lang="en-US" sz="1200" dirty="0">
                <a:solidFill>
                  <a:schemeClr val="accent1"/>
                </a:solidFill>
                <a:effectLst/>
                <a:latin typeface="Menlo" panose="020B0609030804020204" pitchFamily="49" charset="0"/>
              </a:rPr>
              <a:t>    mov     r2, BUFSZ           // </a:t>
            </a:r>
            <a:r>
              <a:rPr lang="en-US" sz="1200" dirty="0" err="1">
                <a:solidFill>
                  <a:schemeClr val="accent1"/>
                </a:solidFill>
                <a:effectLst/>
                <a:latin typeface="Menlo" panose="020B0609030804020204" pitchFamily="49" charset="0"/>
              </a:rPr>
              <a:t>cnt</a:t>
            </a:r>
            <a:r>
              <a:rPr lang="en-US" sz="1200" dirty="0">
                <a:solidFill>
                  <a:schemeClr val="accent1"/>
                </a:solidFill>
                <a:effectLst/>
                <a:latin typeface="Menlo" panose="020B0609030804020204" pitchFamily="49" charset="0"/>
              </a:rPr>
              <a:t> (or </a:t>
            </a:r>
            <a:r>
              <a:rPr lang="en-US" sz="1200" dirty="0" err="1">
                <a:solidFill>
                  <a:schemeClr val="accent1"/>
                </a:solidFill>
                <a:effectLst/>
                <a:latin typeface="Menlo" panose="020B0609030804020204" pitchFamily="49" charset="0"/>
              </a:rPr>
              <a:t>ldr</a:t>
            </a:r>
            <a:r>
              <a:rPr lang="en-US" sz="1200" dirty="0">
                <a:solidFill>
                  <a:schemeClr val="accent1"/>
                </a:solidFill>
                <a:effectLst/>
                <a:latin typeface="Menlo" panose="020B0609030804020204" pitchFamily="49" charset="0"/>
              </a:rPr>
              <a:t> r2, =BUFSZ)</a:t>
            </a:r>
          </a:p>
          <a:p>
            <a:r>
              <a:rPr lang="en-US" sz="1200" dirty="0">
                <a:solidFill>
                  <a:schemeClr val="accent1"/>
                </a:solidFill>
                <a:effectLst/>
                <a:latin typeface="Menlo" panose="020B0609030804020204" pitchFamily="49" charset="0"/>
              </a:rPr>
              <a:t>    mov     r3, r5              // stdin</a:t>
            </a:r>
          </a:p>
          <a:p>
            <a:r>
              <a:rPr lang="en-US" sz="1200" dirty="0">
                <a:solidFill>
                  <a:schemeClr val="accent1"/>
                </a:solidFill>
                <a:effectLst/>
                <a:latin typeface="Menlo" panose="020B0609030804020204" pitchFamily="49" charset="0"/>
              </a:rPr>
              <a:t>    bl      </a:t>
            </a:r>
            <a:r>
              <a:rPr lang="en-US" sz="1200" dirty="0" err="1">
                <a:solidFill>
                  <a:schemeClr val="accent1"/>
                </a:solidFill>
                <a:effectLst/>
                <a:latin typeface="Menlo" panose="020B0609030804020204" pitchFamily="49" charset="0"/>
              </a:rPr>
              <a:t>fread</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cmp</a:t>
            </a:r>
            <a:r>
              <a:rPr lang="en-US" sz="1200" dirty="0">
                <a:solidFill>
                  <a:schemeClr val="accent1"/>
                </a:solidFill>
                <a:effectLst/>
                <a:latin typeface="Menlo" panose="020B0609030804020204" pitchFamily="49" charset="0"/>
              </a:rPr>
              <a:t>     r0, 0</a:t>
            </a: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ble</a:t>
            </a:r>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Ldone</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r7, r0              // save </a:t>
            </a:r>
            <a:r>
              <a:rPr lang="en-US" sz="1200" dirty="0" err="1">
                <a:solidFill>
                  <a:schemeClr val="accent1"/>
                </a:solidFill>
                <a:effectLst/>
                <a:latin typeface="Menlo" panose="020B0609030804020204" pitchFamily="49" charset="0"/>
              </a:rPr>
              <a:t>cnt</a:t>
            </a:r>
            <a:endParaRPr lang="en-US" sz="1200" dirty="0">
              <a:solidFill>
                <a:schemeClr val="accent1"/>
              </a:solidFill>
              <a:effectLst/>
              <a:latin typeface="Menlo" panose="020B0609030804020204" pitchFamily="49" charset="0"/>
            </a:endParaRPr>
          </a:p>
          <a:p>
            <a:r>
              <a:rPr lang="en-US" sz="1200" dirty="0">
                <a:solidFill>
                  <a:srgbClr val="7030A0"/>
                </a:solidFill>
                <a:effectLst/>
                <a:latin typeface="Menlo" panose="020B0609030804020204" pitchFamily="49" charset="0"/>
              </a:rPr>
              <a:t>    // </a:t>
            </a:r>
            <a:r>
              <a:rPr lang="en-US" sz="1200" dirty="0" err="1">
                <a:solidFill>
                  <a:srgbClr val="7030A0"/>
                </a:solidFill>
                <a:effectLst/>
                <a:latin typeface="Menlo" panose="020B0609030804020204" pitchFamily="49" charset="0"/>
              </a:rPr>
              <a:t>fwrite</a:t>
            </a:r>
            <a:r>
              <a:rPr lang="en-US" sz="1200" dirty="0">
                <a:solidFill>
                  <a:srgbClr val="7030A0"/>
                </a:solidFill>
                <a:effectLst/>
                <a:latin typeface="Menlo" panose="020B0609030804020204" pitchFamily="49" charset="0"/>
              </a:rPr>
              <a:t>(r0=</a:t>
            </a:r>
            <a:r>
              <a:rPr lang="en-US" sz="1200" dirty="0" err="1">
                <a:solidFill>
                  <a:srgbClr val="7030A0"/>
                </a:solidFill>
                <a:effectLst/>
                <a:latin typeface="Menlo" panose="020B0609030804020204" pitchFamily="49" charset="0"/>
              </a:rPr>
              <a:t>buf</a:t>
            </a:r>
            <a:r>
              <a:rPr lang="en-US" sz="1200" dirty="0">
                <a:solidFill>
                  <a:srgbClr val="7030A0"/>
                </a:solidFill>
                <a:effectLst/>
                <a:latin typeface="Menlo" panose="020B0609030804020204" pitchFamily="49" charset="0"/>
              </a:rPr>
              <a:t>, r1=1, r2=</a:t>
            </a:r>
            <a:r>
              <a:rPr lang="en-US" sz="1200" dirty="0" err="1">
                <a:solidFill>
                  <a:srgbClr val="7030A0"/>
                </a:solidFill>
                <a:effectLst/>
                <a:latin typeface="Menlo" panose="020B0609030804020204" pitchFamily="49" charset="0"/>
              </a:rPr>
              <a:t>cnt</a:t>
            </a:r>
            <a:r>
              <a:rPr lang="en-US" sz="1200" dirty="0">
                <a:solidFill>
                  <a:srgbClr val="7030A0"/>
                </a:solidFill>
                <a:effectLst/>
                <a:latin typeface="Menlo" panose="020B0609030804020204" pitchFamily="49" charset="0"/>
              </a:rPr>
              <a:t>, r3=</a:t>
            </a:r>
            <a:r>
              <a:rPr lang="en-US" sz="1200" dirty="0" err="1">
                <a:solidFill>
                  <a:srgbClr val="7030A0"/>
                </a:solidFill>
                <a:effectLst/>
                <a:latin typeface="Menlo" panose="020B0609030804020204" pitchFamily="49" charset="0"/>
              </a:rPr>
              <a:t>stdout</a:t>
            </a:r>
            <a:r>
              <a:rPr lang="en-US" sz="1200" dirty="0">
                <a:solidFill>
                  <a:srgbClr val="7030A0"/>
                </a:solidFill>
                <a:effectLst/>
                <a:latin typeface="Menlo" panose="020B0609030804020204" pitchFamily="49" charset="0"/>
              </a:rPr>
              <a:t>)</a:t>
            </a:r>
          </a:p>
          <a:p>
            <a:r>
              <a:rPr lang="en-US" sz="1200" dirty="0">
                <a:solidFill>
                  <a:srgbClr val="7030A0"/>
                </a:solidFill>
                <a:effectLst/>
                <a:latin typeface="Menlo" panose="020B0609030804020204" pitchFamily="49" charset="0"/>
              </a:rPr>
              <a:t>    mov     r0, r4              // </a:t>
            </a:r>
            <a:r>
              <a:rPr lang="en-US" sz="1200" dirty="0" err="1">
                <a:solidFill>
                  <a:srgbClr val="7030A0"/>
                </a:solidFill>
                <a:effectLst/>
                <a:latin typeface="Menlo" panose="020B0609030804020204" pitchFamily="49" charset="0"/>
              </a:rPr>
              <a:t>buf</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r1, 1               // bytes</a:t>
            </a:r>
          </a:p>
          <a:p>
            <a:r>
              <a:rPr lang="en-US" sz="1200" dirty="0">
                <a:solidFill>
                  <a:srgbClr val="7030A0"/>
                </a:solidFill>
                <a:effectLst/>
                <a:latin typeface="Menlo" panose="020B0609030804020204" pitchFamily="49" charset="0"/>
              </a:rPr>
              <a:t>    mov     r2, r7              // </a:t>
            </a:r>
            <a:r>
              <a:rPr lang="en-US" sz="1200" dirty="0" err="1">
                <a:solidFill>
                  <a:srgbClr val="7030A0"/>
                </a:solidFill>
                <a:effectLst/>
                <a:latin typeface="Menlo" panose="020B0609030804020204" pitchFamily="49" charset="0"/>
              </a:rPr>
              <a:t>cnt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r3, r6              // </a:t>
            </a:r>
            <a:r>
              <a:rPr lang="en-US" sz="1200" dirty="0" err="1">
                <a:solidFill>
                  <a:srgbClr val="7030A0"/>
                </a:solidFill>
                <a:effectLst/>
                <a:latin typeface="Menlo" panose="020B0609030804020204" pitchFamily="49" charset="0"/>
              </a:rPr>
              <a:t>stdout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bl      </a:t>
            </a:r>
            <a:r>
              <a:rPr lang="en-US" sz="1200" dirty="0" err="1">
                <a:solidFill>
                  <a:srgbClr val="7030A0"/>
                </a:solidFill>
                <a:effectLst/>
                <a:latin typeface="Menlo" panose="020B0609030804020204" pitchFamily="49" charset="0"/>
              </a:rPr>
              <a:t>fwrite</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cmp</a:t>
            </a:r>
            <a:r>
              <a:rPr lang="en-US" sz="1200" dirty="0">
                <a:solidFill>
                  <a:srgbClr val="7030A0"/>
                </a:solidFill>
                <a:effectLst/>
                <a:latin typeface="Menlo" panose="020B0609030804020204" pitchFamily="49" charset="0"/>
              </a:rPr>
              <a:t>     r0, r7		  // did we write all the bytes?</a:t>
            </a: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beq</a:t>
            </a:r>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Lloop</a:t>
            </a:r>
            <a:endParaRPr lang="en-US" sz="1200" dirty="0">
              <a:solidFill>
                <a:srgbClr val="7030A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r0, EXIT_FAILURE</a:t>
            </a:r>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latin typeface="Menlo" panose="020B0609030804020204" pitchFamily="49" charset="0"/>
              </a:rPr>
              <a:t>// standard prologue not shown</a:t>
            </a:r>
            <a:endParaRPr lang="en-US" sz="12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93113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761826" cy="456948"/>
          </a:xfrm>
        </p:spPr>
        <p:txBody>
          <a:bodyPr/>
          <a:lstStyle/>
          <a:p>
            <a:r>
              <a:rPr lang="en-US" sz="2400" dirty="0"/>
              <a:t>Writing Functions: Receiving a Pointer Parameter - 1</a:t>
            </a:r>
            <a:endParaRPr lang="en-US" sz="2800" dirty="0"/>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473575" y="884792"/>
            <a:ext cx="562242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#define BFSZ 256</a:t>
            </a:r>
          </a:p>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(char *s,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char </a:t>
            </a:r>
            <a:r>
              <a:rPr lang="en-US" dirty="0" err="1">
                <a:solidFill>
                  <a:srgbClr val="7030A0"/>
                </a:solidFill>
                <a:latin typeface="Consolas" panose="020B0609020204030204" pitchFamily="49" charset="0"/>
                <a:cs typeface="Consolas" panose="020B0609020204030204" pitchFamily="49" charset="0"/>
              </a:rPr>
              <a:t>buf</a:t>
            </a:r>
            <a:r>
              <a:rPr lang="en-US" dirty="0">
                <a:solidFill>
                  <a:srgbClr val="7030A0"/>
                </a:solidFill>
                <a:latin typeface="Consolas" panose="020B0609020204030204" pitchFamily="49" charset="0"/>
                <a:cs typeface="Consolas" panose="020B0609020204030204" pitchFamily="49" charset="0"/>
              </a:rPr>
              <a:t>[BFSZ];</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buf</a:t>
            </a:r>
            <a:r>
              <a:rPr lang="en-US" dirty="0">
                <a:latin typeface="Consolas" panose="020B0609020204030204" pitchFamily="49" charset="0"/>
                <a:cs typeface="Consolas" panose="020B0609020204030204" pitchFamily="49" charset="0"/>
              </a:rPr>
              <a:t>, BFSZ, 'A');</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319011" y="3600347"/>
            <a:ext cx="2503443" cy="2744203"/>
            <a:chOff x="3239341" y="4287132"/>
            <a:chExt cx="2379636" cy="2348555"/>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41686" y="4287132"/>
              <a:ext cx="2377291" cy="2348555"/>
              <a:chOff x="8771244" y="3460868"/>
              <a:chExt cx="2377291" cy="2348555"/>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69332"/>
                <a:chOff x="7366831" y="6146419"/>
                <a:chExt cx="990152" cy="369332"/>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69332"/>
                <a:chOff x="7569116" y="1911757"/>
                <a:chExt cx="796526" cy="369332"/>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9" name="Group 8">
            <a:extLst>
              <a:ext uri="{FF2B5EF4-FFF2-40B4-BE49-F238E27FC236}">
                <a16:creationId xmlns:a16="http://schemas.microsoft.com/office/drawing/2014/main" id="{C0CA01B3-3CB8-1544-8082-5BB959AD8B6A}"/>
              </a:ext>
            </a:extLst>
          </p:cNvPr>
          <p:cNvGrpSpPr/>
          <p:nvPr/>
        </p:nvGrpSpPr>
        <p:grpSpPr>
          <a:xfrm>
            <a:off x="1392645" y="4688091"/>
            <a:ext cx="966197" cy="1493291"/>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b="1" dirty="0">
                  <a:solidFill>
                    <a:srgbClr val="7030A0"/>
                  </a:solidFill>
                  <a:latin typeface="Courier New" panose="02070309020205020404" pitchFamily="49" charset="0"/>
                  <a:cs typeface="Courier New" panose="020703090202050204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1194743" y="4368994"/>
            <a:ext cx="1489128" cy="345240"/>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b="1" dirty="0">
                  <a:solidFill>
                    <a:srgbClr val="788965"/>
                  </a:solidFill>
                  <a:latin typeface="Courier New" panose="02070309020205020404" pitchFamily="49" charset="0"/>
                  <a:cs typeface="Courier New" panose="020703090202050204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86111" y="4605254"/>
            <a:ext cx="1705727" cy="1672389"/>
            <a:chOff x="2470937" y="4894925"/>
            <a:chExt cx="1705727" cy="1672389"/>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470937" y="4894925"/>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4002164" y="4354562"/>
            <a:ext cx="0" cy="17097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3277320" y="5019166"/>
            <a:ext cx="1793050" cy="338554"/>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BFSZ + FP_OFF</a:t>
            </a:r>
          </a:p>
        </p:txBody>
      </p:sp>
      <p:sp>
        <p:nvSpPr>
          <p:cNvPr id="16" name="TextBox 15">
            <a:extLst>
              <a:ext uri="{FF2B5EF4-FFF2-40B4-BE49-F238E27FC236}">
                <a16:creationId xmlns:a16="http://schemas.microsoft.com/office/drawing/2014/main" id="{12C36FB6-2653-B243-90D1-C57750FD8D70}"/>
              </a:ext>
            </a:extLst>
          </p:cNvPr>
          <p:cNvSpPr txBox="1"/>
          <p:nvPr/>
        </p:nvSpPr>
        <p:spPr>
          <a:xfrm>
            <a:off x="2612051" y="1457887"/>
            <a:ext cx="2723823" cy="369332"/>
          </a:xfrm>
          <a:prstGeom prst="rect">
            <a:avLst/>
          </a:prstGeom>
          <a:noFill/>
        </p:spPr>
        <p:txBody>
          <a:bodyPr wrap="none" rtlCol="0">
            <a:spAutoFit/>
          </a:bodyPr>
          <a:lstStyle/>
          <a:p>
            <a:r>
              <a:rPr lang="en-US" dirty="0">
                <a:solidFill>
                  <a:srgbClr val="FF0000"/>
                </a:solidFill>
              </a:rPr>
              <a:t>r0,              r1,              r2</a:t>
            </a:r>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1D67AB52-EA0A-3E4E-AD73-C812F8BA7935}"/>
              </a:ext>
            </a:extLst>
          </p:cNvPr>
          <p:cNvGrpSpPr/>
          <p:nvPr/>
        </p:nvGrpSpPr>
        <p:grpSpPr>
          <a:xfrm>
            <a:off x="5847439" y="932418"/>
            <a:ext cx="6552827" cy="5629747"/>
            <a:chOff x="7652187" y="843116"/>
            <a:chExt cx="6552827" cy="5629747"/>
          </a:xfrm>
        </p:grpSpPr>
        <p:sp>
          <p:nvSpPr>
            <p:cNvPr id="67" name="Rounded Rectangle 66">
              <a:extLst>
                <a:ext uri="{FF2B5EF4-FFF2-40B4-BE49-F238E27FC236}">
                  <a16:creationId xmlns:a16="http://schemas.microsoft.com/office/drawing/2014/main" id="{A5D3CF07-DD6B-DC4D-A365-5483CAEEF03E}"/>
                </a:ext>
              </a:extLst>
            </p:cNvPr>
            <p:cNvSpPr/>
            <p:nvPr/>
          </p:nvSpPr>
          <p:spPr bwMode="auto">
            <a:xfrm>
              <a:off x="8265662" y="843116"/>
              <a:ext cx="553820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a:solidFill>
                    <a:srgbClr val="F37440"/>
                  </a:solidFill>
                  <a:latin typeface="Consolas" panose="020B0609020204030204" pitchFamily="49" charset="0"/>
                  <a:cs typeface="Consolas" panose="020B0609020204030204" pitchFamily="49" charset="0"/>
                </a:rPr>
                <a:t>char *s</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 =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while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&lt;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fill;</a:t>
              </a:r>
            </a:p>
            <a:p>
              <a:r>
                <a:rPr lang="en-US" dirty="0">
                  <a:latin typeface="Consolas" panose="020B0609020204030204" pitchFamily="49" charset="0"/>
                  <a:cs typeface="Consolas" panose="020B0609020204030204" pitchFamily="49" charset="0"/>
                </a:rPr>
                <a:t>}</a:t>
              </a:r>
            </a:p>
          </p:txBody>
        </p:sp>
        <p:grpSp>
          <p:nvGrpSpPr>
            <p:cNvPr id="83" name="Group 82">
              <a:extLst>
                <a:ext uri="{FF2B5EF4-FFF2-40B4-BE49-F238E27FC236}">
                  <a16:creationId xmlns:a16="http://schemas.microsoft.com/office/drawing/2014/main" id="{8F0A9831-B284-AB42-99BD-E3C498B04FF3}"/>
                </a:ext>
              </a:extLst>
            </p:cNvPr>
            <p:cNvGrpSpPr/>
            <p:nvPr/>
          </p:nvGrpSpPr>
          <p:grpSpPr>
            <a:xfrm>
              <a:off x="9102627" y="2924660"/>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652187" y="3921356"/>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9114923" y="5508823"/>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9116856" y="5892426"/>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1608537" y="5252926"/>
              <a:ext cx="2596477" cy="646331"/>
            </a:xfrm>
            <a:prstGeom prst="rect">
              <a:avLst/>
            </a:prstGeom>
            <a:noFill/>
          </p:spPr>
          <p:txBody>
            <a:bodyPr wrap="square" rtlCol="0">
              <a:spAutoFit/>
            </a:bodyPr>
            <a:lstStyle/>
            <a:p>
              <a:r>
                <a:rPr lang="en-US" b="1" dirty="0">
                  <a:solidFill>
                    <a:srgbClr val="F37440"/>
                  </a:solidFill>
                  <a:latin typeface="Courier New" panose="02070309020205020404" pitchFamily="49" charset="0"/>
                  <a:cs typeface="Courier New" panose="02070309020205020404" pitchFamily="49" charset="0"/>
                </a:rPr>
                <a:t>r0 points at caller's frame </a:t>
              </a:r>
            </a:p>
          </p:txBody>
        </p:sp>
        <p:sp>
          <p:nvSpPr>
            <p:cNvPr id="109" name="Left Arrow 108">
              <a:extLst>
                <a:ext uri="{FF2B5EF4-FFF2-40B4-BE49-F238E27FC236}">
                  <a16:creationId xmlns:a16="http://schemas.microsoft.com/office/drawing/2014/main" id="{91D06C2D-B46D-FC4C-9DCE-3D631DAE2674}"/>
                </a:ext>
              </a:extLst>
            </p:cNvPr>
            <p:cNvSpPr/>
            <p:nvPr/>
          </p:nvSpPr>
          <p:spPr>
            <a:xfrm>
              <a:off x="10590571" y="5355683"/>
              <a:ext cx="1055829" cy="174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765374" y="4032812"/>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574766" y="4025908"/>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793576" y="455418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8884714" y="1155792"/>
              <a:ext cx="2723823" cy="369332"/>
            </a:xfrm>
            <a:prstGeom prst="rect">
              <a:avLst/>
            </a:prstGeom>
            <a:noFill/>
          </p:spPr>
          <p:txBody>
            <a:bodyPr wrap="none" rtlCol="0">
              <a:spAutoFit/>
            </a:bodyPr>
            <a:lstStyle/>
            <a:p>
              <a:r>
                <a:rPr lang="en-US" dirty="0">
                  <a:solidFill>
                    <a:srgbClr val="FF0000"/>
                  </a:solidFill>
                </a:rPr>
                <a:t>r0,              r1,              r2</a:t>
              </a:r>
            </a:p>
          </p:txBody>
        </p:sp>
      </p:grpSp>
    </p:spTree>
    <p:extLst>
      <p:ext uri="{BB962C8B-B14F-4D97-AF65-F5344CB8AC3E}">
        <p14:creationId xmlns:p14="http://schemas.microsoft.com/office/powerpoint/2010/main" val="5698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242842" cy="456948"/>
          </a:xfrm>
        </p:spPr>
        <p:txBody>
          <a:bodyPr/>
          <a:lstStyle/>
          <a:p>
            <a:r>
              <a:rPr lang="en-US" sz="2400" dirty="0"/>
              <a:t>Writing Function: Receiving a Pointer Parameter - 2</a:t>
            </a:r>
            <a:endParaRPr lang="en-US" sz="2800" dirty="0"/>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4A7A3886-67FB-E04A-A43E-1D947003D35A}"/>
              </a:ext>
            </a:extLst>
          </p:cNvPr>
          <p:cNvGrpSpPr/>
          <p:nvPr/>
        </p:nvGrpSpPr>
        <p:grpSpPr>
          <a:xfrm>
            <a:off x="21470" y="2775969"/>
            <a:ext cx="3956350" cy="3548203"/>
            <a:chOff x="7454338" y="1766228"/>
            <a:chExt cx="3956350" cy="3548203"/>
          </a:xfrm>
        </p:grpSpPr>
        <p:grpSp>
          <p:nvGrpSpPr>
            <p:cNvPr id="83" name="Group 82">
              <a:extLst>
                <a:ext uri="{FF2B5EF4-FFF2-40B4-BE49-F238E27FC236}">
                  <a16:creationId xmlns:a16="http://schemas.microsoft.com/office/drawing/2014/main" id="{8F0A9831-B284-AB42-99BD-E3C498B04FF3}"/>
                </a:ext>
              </a:extLst>
            </p:cNvPr>
            <p:cNvGrpSpPr/>
            <p:nvPr/>
          </p:nvGrpSpPr>
          <p:grpSpPr>
            <a:xfrm>
              <a:off x="8904778" y="1766228"/>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454338" y="2762924"/>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8917074" y="4350391"/>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8919007" y="4733994"/>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0742329" y="410670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r0</a:t>
              </a:r>
            </a:p>
          </p:txBody>
        </p:sp>
        <p:sp>
          <p:nvSpPr>
            <p:cNvPr id="109" name="Left Arrow 108">
              <a:extLst>
                <a:ext uri="{FF2B5EF4-FFF2-40B4-BE49-F238E27FC236}">
                  <a16:creationId xmlns:a16="http://schemas.microsoft.com/office/drawing/2014/main" id="{91D06C2D-B46D-FC4C-9DCE-3D631DAE2674}"/>
                </a:ext>
              </a:extLst>
            </p:cNvPr>
            <p:cNvSpPr/>
            <p:nvPr/>
          </p:nvSpPr>
          <p:spPr>
            <a:xfrm>
              <a:off x="10392722" y="419725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567525" y="2874380"/>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376917" y="2867476"/>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595727" y="3395748"/>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grpSp>
      <p:sp>
        <p:nvSpPr>
          <p:cNvPr id="96" name="Rounded Rectangle 95">
            <a:extLst>
              <a:ext uri="{FF2B5EF4-FFF2-40B4-BE49-F238E27FC236}">
                <a16:creationId xmlns:a16="http://schemas.microsoft.com/office/drawing/2014/main" id="{9D5BDD8D-2ACB-944F-9E1A-54A7ACF88AE9}"/>
              </a:ext>
            </a:extLst>
          </p:cNvPr>
          <p:cNvSpPr/>
          <p:nvPr/>
        </p:nvSpPr>
        <p:spPr bwMode="auto">
          <a:xfrm>
            <a:off x="143009" y="503951"/>
            <a:ext cx="4298213"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void </a:t>
            </a:r>
          </a:p>
          <a:p>
            <a:r>
              <a:rPr lang="en-US" sz="1600" dirty="0" err="1">
                <a:latin typeface="Consolas" panose="020B0609020204030204" pitchFamily="49" charset="0"/>
                <a:cs typeface="Consolas" panose="020B0609020204030204" pitchFamily="49" charset="0"/>
              </a:rPr>
              <a:t>fillbuf</a:t>
            </a:r>
            <a:r>
              <a:rPr lang="en-US" sz="1600" dirty="0">
                <a:latin typeface="Consolas" panose="020B0609020204030204" pitchFamily="49" charset="0"/>
                <a:cs typeface="Consolas" panose="020B0609020204030204" pitchFamily="49" charset="0"/>
              </a:rPr>
              <a:t>(char *s, int </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 char fill)</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char </a:t>
            </a:r>
            <a:r>
              <a:rPr lang="en-US" sz="1600" dirty="0" err="1">
                <a:solidFill>
                  <a:srgbClr val="00B050"/>
                </a:solidFill>
                <a:latin typeface="Consolas" panose="020B0609020204030204" pitchFamily="49" charset="0"/>
                <a:cs typeface="Consolas" panose="020B0609020204030204" pitchFamily="49" charset="0"/>
              </a:rPr>
              <a:t>enptr</a:t>
            </a:r>
            <a:r>
              <a:rPr lang="en-US" sz="1600" dirty="0">
                <a:solidFill>
                  <a:srgbClr val="00B050"/>
                </a:solidFill>
                <a:latin typeface="Consolas" panose="020B0609020204030204" pitchFamily="49" charset="0"/>
                <a:cs typeface="Consolas" panose="020B0609020204030204" pitchFamily="49" charset="0"/>
              </a:rPr>
              <a:t> = s + </a:t>
            </a:r>
            <a:r>
              <a:rPr lang="en-US" sz="1600" dirty="0" err="1">
                <a:solidFill>
                  <a:srgbClr val="00B050"/>
                </a:solidFill>
                <a:latin typeface="Consolas" panose="020B0609020204030204" pitchFamily="49" charset="0"/>
                <a:cs typeface="Consolas" panose="020B0609020204030204" pitchFamily="49" charset="0"/>
              </a:rPr>
              <a:t>len</a:t>
            </a:r>
            <a:r>
              <a:rPr lang="en-US" sz="1600" dirty="0">
                <a:solidFill>
                  <a:srgbClr val="00B050"/>
                </a:solidFill>
                <a:latin typeface="Consolas" panose="020B0609020204030204" pitchFamily="49" charset="0"/>
                <a:cs typeface="Consolas" panose="020B0609020204030204" pitchFamily="49" charset="0"/>
              </a:rPr>
              <a:t>;</a:t>
            </a:r>
          </a:p>
          <a:p>
            <a:r>
              <a:rPr lang="en-US" sz="1600" dirty="0">
                <a:solidFill>
                  <a:srgbClr val="7030A0"/>
                </a:solidFill>
                <a:latin typeface="Consolas" panose="020B0609020204030204" pitchFamily="49" charset="0"/>
                <a:cs typeface="Consolas" panose="020B0609020204030204" pitchFamily="49" charset="0"/>
              </a:rPr>
              <a:t>    while (s &lt; </a:t>
            </a:r>
            <a:r>
              <a:rPr lang="en-US" sz="1600" dirty="0" err="1">
                <a:solidFill>
                  <a:srgbClr val="7030A0"/>
                </a:solidFill>
                <a:latin typeface="Consolas" panose="020B0609020204030204" pitchFamily="49" charset="0"/>
                <a:cs typeface="Consolas" panose="020B0609020204030204" pitchFamily="49" charset="0"/>
              </a:rPr>
              <a:t>enptr</a:t>
            </a:r>
            <a:r>
              <a:rPr lang="en-US" sz="1600" dirty="0">
                <a:solidFill>
                  <a:srgbClr val="7030A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 = fill;</a:t>
            </a:r>
          </a:p>
          <a:p>
            <a:r>
              <a:rPr lang="en-US" sz="1600" dirty="0">
                <a:latin typeface="Consolas" panose="020B0609020204030204" pitchFamily="49" charset="0"/>
                <a:cs typeface="Consolas" panose="020B0609020204030204" pitchFamily="49" charset="0"/>
              </a:rPr>
              <a:t>}</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435358" y="496561"/>
            <a:ext cx="2723823" cy="369332"/>
          </a:xfrm>
          <a:prstGeom prst="rect">
            <a:avLst/>
          </a:prstGeom>
          <a:noFill/>
        </p:spPr>
        <p:txBody>
          <a:bodyPr wrap="none" rtlCol="0">
            <a:spAutoFit/>
          </a:bodyPr>
          <a:lstStyle/>
          <a:p>
            <a:r>
              <a:rPr lang="en-US" dirty="0">
                <a:solidFill>
                  <a:srgbClr val="FF0000"/>
                </a:solidFill>
              </a:rPr>
              <a:t>r0,              r1,              r2</a:t>
            </a:r>
          </a:p>
        </p:txBody>
      </p:sp>
      <p:sp>
        <p:nvSpPr>
          <p:cNvPr id="95" name="Rounded Rectangle 94">
            <a:extLst>
              <a:ext uri="{FF2B5EF4-FFF2-40B4-BE49-F238E27FC236}">
                <a16:creationId xmlns:a16="http://schemas.microsoft.com/office/drawing/2014/main" id="{96081FEF-C1E5-2840-B814-D8379081CFA3}"/>
              </a:ext>
            </a:extLst>
          </p:cNvPr>
          <p:cNvSpPr/>
          <p:nvPr/>
        </p:nvSpPr>
        <p:spPr bwMode="auto">
          <a:xfrm>
            <a:off x="4255405" y="1322359"/>
            <a:ext cx="7862990"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stack frame </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  // set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to base</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add     r1, r1, r0      // copy up to r1 = </a:t>
            </a:r>
            <a:r>
              <a:rPr lang="en-US" dirty="0" err="1">
                <a:solidFill>
                  <a:srgbClr val="00B050"/>
                </a:solidFill>
                <a:latin typeface="Consolas" panose="020B0609020204030204" pitchFamily="49" charset="0"/>
                <a:cs typeface="Consolas" panose="020B0609020204030204" pitchFamily="49" charset="0"/>
              </a:rPr>
              <a:t>bufpt</a:t>
            </a:r>
            <a:r>
              <a:rPr lang="en-US" dirty="0">
                <a:solidFill>
                  <a:srgbClr val="00B05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cnt</a:t>
            </a:r>
            <a:r>
              <a:rPr lang="en-US" dirty="0">
                <a:solidFill>
                  <a:srgbClr val="00B050"/>
                </a:solidFill>
                <a:latin typeface="Consolas" panose="020B0609020204030204" pitchFamily="49" charset="0"/>
                <a:cs typeface="Consolas" panose="020B0609020204030204" pitchFamily="49" charset="0"/>
              </a:rPr>
              <a:t> </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are there any chars to fill?</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bge</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Ldone</a:t>
            </a:r>
            <a:r>
              <a:rPr lang="en-US" dirty="0">
                <a:solidFill>
                  <a:srgbClr val="7030A0"/>
                </a:solidFill>
                <a:latin typeface="Consolas" panose="020B0609020204030204" pitchFamily="49" charset="0"/>
                <a:cs typeface="Consolas" panose="020B0609020204030204" pitchFamily="49" charset="0"/>
              </a:rPr>
              <a:t>          // nope we are done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Ldowhile</a:t>
            </a:r>
            <a:r>
              <a:rPr lang="en-US" dirty="0">
                <a:latin typeface="Consolas" panose="020B0609020204030204" pitchFamily="49" charset="0"/>
                <a:cs typeface="Consolas" panose="020B0609020204030204" pitchFamily="49" charset="0"/>
              </a:rPr>
              <a:t>:</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strb</a:t>
            </a:r>
            <a:r>
              <a:rPr lang="en-US" dirty="0">
                <a:solidFill>
                  <a:srgbClr val="0070C0"/>
                </a:solidFill>
                <a:latin typeface="Consolas" panose="020B0609020204030204" pitchFamily="49" charset="0"/>
                <a:cs typeface="Consolas" panose="020B0609020204030204" pitchFamily="49" charset="0"/>
              </a:rPr>
              <a:t>    r2, [r0]        // store the char in the buffer</a:t>
            </a:r>
          </a:p>
          <a:p>
            <a:r>
              <a:rPr lang="en-US" dirty="0">
                <a:solidFill>
                  <a:srgbClr val="0070C0"/>
                </a:solidFill>
                <a:latin typeface="Consolas" panose="020B0609020204030204" pitchFamily="49" charset="0"/>
                <a:cs typeface="Consolas" panose="020B0609020204030204" pitchFamily="49" charset="0"/>
              </a:rPr>
              <a:t>    add     r0, 1           // point to next char</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have we reached the end?</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blt</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Ldowhile</a:t>
            </a:r>
            <a:r>
              <a:rPr lang="en-US" dirty="0">
                <a:solidFill>
                  <a:srgbClr val="7030A0"/>
                </a:solidFill>
                <a:latin typeface="Consolas" panose="020B0609020204030204" pitchFamily="49" charset="0"/>
                <a:cs typeface="Consolas" panose="020B0609020204030204" pitchFamily="49" charset="0"/>
              </a:rPr>
              <a:t>       // if not continue to fill</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  // restore stack frame top</a:t>
            </a:r>
          </a:p>
          <a:p>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restore registers</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return to caller</a:t>
            </a:r>
            <a:endParaRPr lang="en-US" sz="2000"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B7278E47-5F98-595E-37D8-D413F740AED6}"/>
              </a:ext>
            </a:extLst>
          </p:cNvPr>
          <p:cNvSpPr txBox="1"/>
          <p:nvPr/>
        </p:nvSpPr>
        <p:spPr>
          <a:xfrm>
            <a:off x="6852126" y="632461"/>
            <a:ext cx="2735044" cy="461665"/>
          </a:xfrm>
          <a:prstGeom prst="rect">
            <a:avLst/>
          </a:prstGeom>
          <a:solidFill>
            <a:schemeClr val="accent4">
              <a:lumMod val="20000"/>
              <a:lumOff val="80000"/>
            </a:schemeClr>
          </a:solidFill>
          <a:ln>
            <a:solidFill>
              <a:srgbClr val="0070C0"/>
            </a:solidFill>
          </a:ln>
        </p:spPr>
        <p:txBody>
          <a:bodyPr wrap="none" rtlCol="0">
            <a:spAutoFit/>
          </a:bodyPr>
          <a:lstStyle/>
          <a:p>
            <a:r>
              <a:rPr lang="en-US" sz="2400" dirty="0"/>
              <a:t>Using r1 for </a:t>
            </a:r>
            <a:r>
              <a:rPr lang="en-US" sz="2400" dirty="0" err="1"/>
              <a:t>endptr</a:t>
            </a:r>
            <a:endParaRPr lang="en-US" sz="2400" dirty="0"/>
          </a:p>
        </p:txBody>
      </p:sp>
    </p:spTree>
    <p:extLst>
      <p:ext uri="{BB962C8B-B14F-4D97-AF65-F5344CB8AC3E}">
        <p14:creationId xmlns:p14="http://schemas.microsoft.com/office/powerpoint/2010/main" val="276988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5" grpId="0" animBg="1"/>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sz="2800" dirty="0"/>
              <a:t>Passing More Than Four Arguments – At the point of Call</a:t>
            </a:r>
          </a:p>
        </p:txBody>
      </p:sp>
      <p:sp>
        <p:nvSpPr>
          <p:cNvPr id="3" name="Content Placeholder 2">
            <a:extLst>
              <a:ext uri="{FF2B5EF4-FFF2-40B4-BE49-F238E27FC236}">
                <a16:creationId xmlns:a16="http://schemas.microsoft.com/office/drawing/2014/main" id="{801597C8-A5A4-914E-8A8E-6D3E08B5E9D2}"/>
              </a:ext>
            </a:extLst>
          </p:cNvPr>
          <p:cNvSpPr>
            <a:spLocks noGrp="1"/>
          </p:cNvSpPr>
          <p:nvPr>
            <p:ph sz="half" idx="1"/>
          </p:nvPr>
        </p:nvSpPr>
        <p:spPr>
          <a:xfrm>
            <a:off x="559936" y="1259198"/>
            <a:ext cx="8207330" cy="5382799"/>
          </a:xfrm>
          <a:solidFill>
            <a:schemeClr val="accent4">
              <a:lumMod val="20000"/>
              <a:lumOff val="80000"/>
            </a:schemeClr>
          </a:solidFill>
          <a:ln>
            <a:solidFill>
              <a:srgbClr val="0070C0"/>
            </a:solidFill>
          </a:ln>
        </p:spPr>
        <p:txBody>
          <a:bodyPr/>
          <a:lstStyle/>
          <a:p>
            <a:pPr>
              <a:lnSpc>
                <a:spcPct val="100000"/>
              </a:lnSpc>
            </a:pPr>
            <a:r>
              <a:rPr lang="en-US" sz="2000" b="1" dirty="0" err="1">
                <a:solidFill>
                  <a:schemeClr val="accent5"/>
                </a:solidFill>
              </a:rPr>
              <a:t>Args</a:t>
            </a:r>
            <a:r>
              <a:rPr lang="en-US" sz="2000" b="1" dirty="0">
                <a:solidFill>
                  <a:schemeClr val="accent5"/>
                </a:solidFill>
              </a:rPr>
              <a:t> &gt; 4 are in the </a:t>
            </a:r>
            <a:r>
              <a:rPr lang="en-US" sz="2000" b="1" u="sng" dirty="0">
                <a:solidFill>
                  <a:schemeClr val="accent5"/>
                </a:solidFill>
              </a:rPr>
              <a:t>caller's stack frame</a:t>
            </a:r>
            <a:r>
              <a:rPr lang="en-US" sz="2000" b="1" dirty="0">
                <a:solidFill>
                  <a:schemeClr val="accent5"/>
                </a:solidFill>
              </a:rPr>
              <a:t> at SP (argv5), an up</a:t>
            </a:r>
          </a:p>
          <a:p>
            <a:pPr>
              <a:lnSpc>
                <a:spcPct val="100000"/>
              </a:lnSpc>
            </a:pPr>
            <a:r>
              <a:rPr lang="en-US" sz="2000" dirty="0">
                <a:solidFill>
                  <a:schemeClr val="tx2"/>
                </a:solidFill>
              </a:rPr>
              <a:t>Called functions have the </a:t>
            </a:r>
            <a:r>
              <a:rPr lang="en-US" sz="2000" dirty="0">
                <a:solidFill>
                  <a:srgbClr val="0070C0"/>
                </a:solidFill>
              </a:rPr>
              <a:t>right to change stack </a:t>
            </a:r>
            <a:r>
              <a:rPr lang="en-US" sz="2000" dirty="0" err="1">
                <a:solidFill>
                  <a:srgbClr val="0070C0"/>
                </a:solidFill>
              </a:rPr>
              <a:t>args</a:t>
            </a:r>
            <a:r>
              <a:rPr lang="en-US" sz="2000" dirty="0">
                <a:solidFill>
                  <a:srgbClr val="0070C0"/>
                </a:solidFill>
              </a:rPr>
              <a:t> </a:t>
            </a:r>
            <a:r>
              <a:rPr lang="en-US" sz="2000" dirty="0">
                <a:solidFill>
                  <a:schemeClr val="tx2"/>
                </a:solidFill>
              </a:rPr>
              <a:t>just like they can change the register </a:t>
            </a:r>
            <a:r>
              <a:rPr lang="en-US" sz="2000" dirty="0" err="1">
                <a:solidFill>
                  <a:schemeClr val="tx2"/>
                </a:solidFill>
              </a:rPr>
              <a:t>args</a:t>
            </a:r>
            <a:r>
              <a:rPr lang="en-US" sz="2000" dirty="0">
                <a:solidFill>
                  <a:schemeClr val="tx2"/>
                </a:solidFill>
              </a:rPr>
              <a:t>!</a:t>
            </a:r>
          </a:p>
          <a:p>
            <a:pPr lvl="1"/>
            <a:r>
              <a:rPr lang="en-US" sz="2000" dirty="0">
                <a:solidFill>
                  <a:srgbClr val="0070C0"/>
                </a:solidFill>
              </a:rPr>
              <a:t>Caller must assume all </a:t>
            </a:r>
            <a:r>
              <a:rPr lang="en-US" sz="2000" dirty="0" err="1">
                <a:solidFill>
                  <a:srgbClr val="0070C0"/>
                </a:solidFill>
              </a:rPr>
              <a:t>args</a:t>
            </a:r>
            <a:r>
              <a:rPr lang="en-US" sz="2000" dirty="0">
                <a:solidFill>
                  <a:srgbClr val="0070C0"/>
                </a:solidFill>
              </a:rPr>
              <a:t> including ones on the stack are changed by the caller</a:t>
            </a:r>
          </a:p>
          <a:p>
            <a:pPr>
              <a:lnSpc>
                <a:spcPct val="100000"/>
              </a:lnSpc>
            </a:pPr>
            <a:r>
              <a:rPr lang="en-US" sz="2000" dirty="0"/>
              <a:t>Calling function prior to making the call</a:t>
            </a:r>
          </a:p>
          <a:p>
            <a:pPr marL="696912" lvl="1" indent="-342900">
              <a:buFont typeface="+mj-lt"/>
              <a:buAutoNum type="arabicPeriod"/>
            </a:pPr>
            <a:r>
              <a:rPr lang="en-US" sz="2000" dirty="0"/>
              <a:t>Evaluate </a:t>
            </a:r>
            <a:r>
              <a:rPr lang="en-US" sz="2000" dirty="0">
                <a:solidFill>
                  <a:schemeClr val="accent3"/>
                </a:solidFill>
              </a:rPr>
              <a:t>first four </a:t>
            </a:r>
            <a:r>
              <a:rPr lang="en-US" sz="2000" dirty="0" err="1">
                <a:solidFill>
                  <a:schemeClr val="accent3"/>
                </a:solidFill>
              </a:rPr>
              <a:t>args</a:t>
            </a:r>
            <a:r>
              <a:rPr lang="en-US" sz="2000" dirty="0"/>
              <a:t>: place resulting </a:t>
            </a:r>
            <a:r>
              <a:rPr lang="en-US" sz="2000" dirty="0">
                <a:solidFill>
                  <a:schemeClr val="accent3"/>
                </a:solidFill>
              </a:rPr>
              <a:t>values in r0-r3</a:t>
            </a:r>
          </a:p>
          <a:p>
            <a:pPr marL="696912" lvl="1" indent="-342900">
              <a:buFont typeface="+mj-lt"/>
              <a:buAutoNum type="arabicPeriod"/>
            </a:pPr>
            <a:r>
              <a:rPr lang="en-US" sz="2000" dirty="0">
                <a:solidFill>
                  <a:schemeClr val="accent5"/>
                </a:solidFill>
              </a:rPr>
              <a:t>Store Arg 5 and greater parameter values on the stack</a:t>
            </a:r>
          </a:p>
          <a:p>
            <a:r>
              <a:rPr lang="en-US" sz="2000" b="1" u="sng" dirty="0">
                <a:solidFill>
                  <a:srgbClr val="FF0000"/>
                </a:solidFill>
              </a:rPr>
              <a:t>One </a:t>
            </a:r>
            <a:r>
              <a:rPr lang="en-US" sz="2000" b="1" u="sng" dirty="0" err="1">
                <a:solidFill>
                  <a:srgbClr val="FF0000"/>
                </a:solidFill>
              </a:rPr>
              <a:t>arg</a:t>
            </a:r>
            <a:r>
              <a:rPr lang="en-US" sz="2000" b="1" u="sng" dirty="0">
                <a:solidFill>
                  <a:srgbClr val="FF0000"/>
                </a:solidFill>
              </a:rPr>
              <a:t> value per slot</a:t>
            </a:r>
            <a:r>
              <a:rPr lang="en-US" sz="2000" dirty="0">
                <a:solidFill>
                  <a:srgbClr val="FF0000"/>
                </a:solidFill>
              </a:rPr>
              <a:t>! </a:t>
            </a:r>
            <a:r>
              <a:rPr lang="en-US" sz="2000" dirty="0"/>
              <a:t>– NO arrays across multiple slots</a:t>
            </a:r>
          </a:p>
          <a:p>
            <a:pPr lvl="1"/>
            <a:r>
              <a:rPr lang="en-US" sz="2000" dirty="0"/>
              <a:t>chars, shorts and </a:t>
            </a:r>
            <a:r>
              <a:rPr lang="en-US" sz="2000" dirty="0" err="1"/>
              <a:t>ints</a:t>
            </a:r>
            <a:r>
              <a:rPr lang="en-US" sz="2000" dirty="0"/>
              <a:t> are directly stored</a:t>
            </a:r>
          </a:p>
          <a:p>
            <a:pPr lvl="1"/>
            <a:r>
              <a:rPr lang="en-US" sz="2000" dirty="0"/>
              <a:t>Structs (not always), and arrays are passed via a pointer </a:t>
            </a:r>
          </a:p>
          <a:p>
            <a:pPr lvl="1"/>
            <a:r>
              <a:rPr lang="en-US" sz="2000" b="1" dirty="0">
                <a:solidFill>
                  <a:srgbClr val="C00000"/>
                </a:solidFill>
              </a:rPr>
              <a:t>Pointers</a:t>
            </a:r>
            <a:r>
              <a:rPr lang="en-US" sz="2000" dirty="0">
                <a:solidFill>
                  <a:srgbClr val="C00000"/>
                </a:solidFill>
              </a:rPr>
              <a:t> passed as output parameters </a:t>
            </a:r>
            <a:r>
              <a:rPr lang="en-US" sz="2000" dirty="0"/>
              <a:t>usually contain an </a:t>
            </a:r>
            <a:r>
              <a:rPr lang="en-US" sz="2000" dirty="0">
                <a:solidFill>
                  <a:srgbClr val="FF0000"/>
                </a:solidFill>
              </a:rPr>
              <a:t>address</a:t>
            </a:r>
            <a:r>
              <a:rPr lang="en-US" sz="2000" dirty="0">
                <a:solidFill>
                  <a:srgbClr val="2C895B"/>
                </a:solidFill>
              </a:rPr>
              <a:t> </a:t>
            </a:r>
            <a:r>
              <a:rPr lang="en-US" sz="2000" b="1" i="1" dirty="0">
                <a:solidFill>
                  <a:srgbClr val="002060"/>
                </a:solidFill>
              </a:rPr>
              <a:t>that points at </a:t>
            </a:r>
            <a:r>
              <a:rPr lang="en-US" sz="2000" dirty="0">
                <a:solidFill>
                  <a:schemeClr val="tx2"/>
                </a:solidFill>
              </a:rPr>
              <a:t>the</a:t>
            </a:r>
            <a:r>
              <a:rPr lang="en-US" sz="2000" dirty="0">
                <a:solidFill>
                  <a:srgbClr val="2C895B"/>
                </a:solidFill>
              </a:rPr>
              <a:t> </a:t>
            </a:r>
            <a:r>
              <a:rPr lang="en-US" sz="2000" dirty="0">
                <a:solidFill>
                  <a:srgbClr val="0070C0"/>
                </a:solidFill>
              </a:rPr>
              <a:t>stack</a:t>
            </a:r>
            <a:r>
              <a:rPr lang="en-US" sz="2000" dirty="0">
                <a:solidFill>
                  <a:srgbClr val="2C895B"/>
                </a:solidFill>
              </a:rPr>
              <a:t>, </a:t>
            </a:r>
            <a:r>
              <a:rPr lang="en-US" sz="2000" dirty="0">
                <a:solidFill>
                  <a:srgbClr val="F37440"/>
                </a:solidFill>
              </a:rPr>
              <a:t>BSS</a:t>
            </a:r>
            <a:r>
              <a:rPr lang="en-US" sz="2000" dirty="0">
                <a:solidFill>
                  <a:srgbClr val="2C895B"/>
                </a:solidFill>
              </a:rPr>
              <a:t>, </a:t>
            </a:r>
            <a:r>
              <a:rPr lang="en-US" sz="2000" dirty="0">
                <a:solidFill>
                  <a:srgbClr val="7030A0"/>
                </a:solidFill>
              </a:rPr>
              <a:t>data</a:t>
            </a:r>
            <a:r>
              <a:rPr lang="en-US" sz="2000" dirty="0">
                <a:solidFill>
                  <a:srgbClr val="2C895B"/>
                </a:solidFill>
              </a:rPr>
              <a:t>, or </a:t>
            </a:r>
            <a:r>
              <a:rPr lang="en-US" sz="2000" dirty="0">
                <a:solidFill>
                  <a:srgbClr val="C00000"/>
                </a:solidFill>
              </a:rPr>
              <a:t>heap</a:t>
            </a:r>
            <a:r>
              <a:rPr lang="en-US" sz="2000" dirty="0">
                <a:solidFill>
                  <a:srgbClr val="2C895B"/>
                </a:solidFill>
              </a:rPr>
              <a:t> </a:t>
            </a:r>
          </a:p>
          <a:p>
            <a:pPr>
              <a:lnSpc>
                <a:spcPct val="100000"/>
              </a:lnSpc>
            </a:pPr>
            <a:endParaRPr lang="en-US" sz="2400" dirty="0">
              <a:solidFill>
                <a:srgbClr val="0070C0"/>
              </a:solidFill>
            </a:endParaRPr>
          </a:p>
        </p:txBody>
      </p:sp>
      <p:sp>
        <p:nvSpPr>
          <p:cNvPr id="7" name="Rectangle 6">
            <a:extLst>
              <a:ext uri="{FF2B5EF4-FFF2-40B4-BE49-F238E27FC236}">
                <a16:creationId xmlns:a16="http://schemas.microsoft.com/office/drawing/2014/main" id="{04F771C4-0798-BC4F-8A4F-5DE6600CB464}"/>
              </a:ext>
            </a:extLst>
          </p:cNvPr>
          <p:cNvSpPr/>
          <p:nvPr/>
        </p:nvSpPr>
        <p:spPr>
          <a:xfrm>
            <a:off x="9931284" y="465048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44018" y="4702213"/>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297926" y="4860318"/>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32274" y="434023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24251" y="368722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973488" y="498655"/>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30064" y="401769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7640" cy="3230720"/>
            <a:chOff x="7735026" y="1979934"/>
            <a:chExt cx="1647640" cy="3230720"/>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81381" cy="3230720"/>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
        <p:nvSpPr>
          <p:cNvPr id="4" name="Rectangle 3">
            <a:extLst>
              <a:ext uri="{FF2B5EF4-FFF2-40B4-BE49-F238E27FC236}">
                <a16:creationId xmlns:a16="http://schemas.microsoft.com/office/drawing/2014/main" id="{48F7FA09-0ACA-4F2A-2F1B-7AA65AF016B8}"/>
              </a:ext>
            </a:extLst>
          </p:cNvPr>
          <p:cNvSpPr/>
          <p:nvPr/>
        </p:nvSpPr>
        <p:spPr>
          <a:xfrm>
            <a:off x="9931284" y="3383026"/>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39108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Allocating Stack Parameter Space</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44481" y="917096"/>
            <a:ext cx="7346910" cy="5432462"/>
          </a:xfrm>
          <a:solidFill>
            <a:schemeClr val="accent4">
              <a:lumMod val="20000"/>
              <a:lumOff val="80000"/>
            </a:schemeClr>
          </a:solidFill>
          <a:ln>
            <a:solidFill>
              <a:schemeClr val="accent1"/>
            </a:solidFill>
          </a:ln>
        </p:spPr>
        <p:txBody>
          <a:bodyPr/>
          <a:lstStyle/>
          <a:p>
            <a:pPr marL="0" indent="0">
              <a:lnSpc>
                <a:spcPct val="100000"/>
              </a:lnSpc>
              <a:buNone/>
            </a:pPr>
            <a:r>
              <a:rPr lang="en-US" sz="2200" dirty="0"/>
              <a:t>At the point of a function call (</a:t>
            </a:r>
            <a:r>
              <a:rPr lang="en-US" sz="2200" dirty="0">
                <a:solidFill>
                  <a:srgbClr val="2C895B"/>
                </a:solidFill>
              </a:rPr>
              <a:t>and obviously at the start of the called function</a:t>
            </a:r>
            <a:r>
              <a:rPr lang="en-US" sz="2200" dirty="0"/>
              <a:t>):</a:t>
            </a:r>
          </a:p>
          <a:p>
            <a:pPr marL="342900" indent="-342900">
              <a:lnSpc>
                <a:spcPct val="100000"/>
              </a:lnSpc>
              <a:buFont typeface="+mj-lt"/>
              <a:buAutoNum type="arabicPeriod"/>
            </a:pPr>
            <a:r>
              <a:rPr lang="en-US" sz="2200" dirty="0" err="1"/>
              <a:t>sp</a:t>
            </a:r>
            <a:r>
              <a:rPr lang="en-US" sz="2200" dirty="0"/>
              <a:t> must point at arg5</a:t>
            </a:r>
          </a:p>
          <a:p>
            <a:pPr marL="342900" indent="-342900">
              <a:lnSpc>
                <a:spcPct val="100000"/>
              </a:lnSpc>
              <a:buFont typeface="+mj-lt"/>
              <a:buAutoNum type="arabicPeriod"/>
            </a:pPr>
            <a:r>
              <a:rPr lang="en-US" sz="2200" dirty="0">
                <a:solidFill>
                  <a:schemeClr val="tx2"/>
                </a:solidFill>
              </a:rPr>
              <a:t>arg5 </a:t>
            </a:r>
            <a:r>
              <a:rPr lang="en-US" sz="2200" b="1" dirty="0">
                <a:solidFill>
                  <a:schemeClr val="tx2"/>
                </a:solidFill>
              </a:rPr>
              <a:t>must be at an 8-byte boundary</a:t>
            </a:r>
            <a:r>
              <a:rPr lang="en-US" sz="2200" dirty="0">
                <a:solidFill>
                  <a:schemeClr val="tx2"/>
                </a:solidFill>
              </a:rPr>
              <a:t>, </a:t>
            </a:r>
          </a:p>
          <a:p>
            <a:pPr marL="800100" lvl="1" indent="-457200">
              <a:buFont typeface="+mj-lt"/>
              <a:buAutoNum type="alphaLcParenR"/>
            </a:pPr>
            <a:r>
              <a:rPr lang="en-US" sz="2000" b="1" dirty="0">
                <a:solidFill>
                  <a:schemeClr val="tx2"/>
                </a:solidFill>
              </a:rPr>
              <a:t>padding</a:t>
            </a:r>
            <a:r>
              <a:rPr lang="en-US" sz="2000" dirty="0">
                <a:solidFill>
                  <a:schemeClr val="tx2"/>
                </a:solidFill>
              </a:rPr>
              <a:t> to force arg5 alignment is </a:t>
            </a:r>
            <a:r>
              <a:rPr lang="en-US" sz="2000" b="1" dirty="0">
                <a:solidFill>
                  <a:schemeClr val="tx2"/>
                </a:solidFill>
              </a:rPr>
              <a:t>placed above</a:t>
            </a:r>
            <a:r>
              <a:rPr lang="en-US" sz="2000" dirty="0">
                <a:solidFill>
                  <a:schemeClr val="tx2"/>
                </a:solidFill>
              </a:rPr>
              <a:t> the last </a:t>
            </a:r>
            <a:r>
              <a:rPr lang="en-US" sz="2000" b="1" dirty="0">
                <a:solidFill>
                  <a:schemeClr val="tx2"/>
                </a:solidFill>
              </a:rPr>
              <a:t>argument the called function is expecting</a:t>
            </a:r>
          </a:p>
          <a:p>
            <a:pPr marL="0" indent="0">
              <a:lnSpc>
                <a:spcPct val="100000"/>
              </a:lnSpc>
              <a:buNone/>
            </a:pPr>
            <a:r>
              <a:rPr lang="en-US" sz="2200" b="1" dirty="0">
                <a:solidFill>
                  <a:schemeClr val="accent1"/>
                </a:solidFill>
              </a:rPr>
              <a:t>Approach</a:t>
            </a:r>
            <a:r>
              <a:rPr lang="en-US" sz="2200" dirty="0"/>
              <a:t>: </a:t>
            </a:r>
            <a:r>
              <a:rPr lang="en-US" sz="2200" dirty="0">
                <a:solidFill>
                  <a:srgbClr val="0070C0"/>
                </a:solidFill>
              </a:rPr>
              <a:t>Extend the stack frame </a:t>
            </a:r>
            <a:r>
              <a:rPr lang="en-US" sz="2200" dirty="0"/>
              <a:t>to include enough space for stack arguments function with the greatest </a:t>
            </a:r>
            <a:r>
              <a:rPr lang="en-US" sz="2200" dirty="0" err="1"/>
              <a:t>arg</a:t>
            </a:r>
            <a:r>
              <a:rPr lang="en-US" sz="2200" dirty="0"/>
              <a:t> count</a:t>
            </a:r>
          </a:p>
          <a:p>
            <a:pPr marL="457200" indent="-457200">
              <a:lnSpc>
                <a:spcPct val="100000"/>
              </a:lnSpc>
              <a:buFont typeface="+mj-lt"/>
              <a:buAutoNum type="arabicPeriod"/>
            </a:pPr>
            <a:r>
              <a:rPr lang="en-US" sz="2200" dirty="0">
                <a:solidFill>
                  <a:schemeClr val="accent5"/>
                </a:solidFill>
              </a:rPr>
              <a:t>Examine every function call in the body of a function </a:t>
            </a:r>
          </a:p>
          <a:p>
            <a:pPr marL="457200" indent="-457200">
              <a:lnSpc>
                <a:spcPct val="100000"/>
              </a:lnSpc>
              <a:buFont typeface="+mj-lt"/>
              <a:buAutoNum type="arabicPeriod"/>
            </a:pPr>
            <a:r>
              <a:rPr lang="en-US" sz="2200" dirty="0"/>
              <a:t>Find the function call with greatest </a:t>
            </a:r>
            <a:r>
              <a:rPr lang="en-US" sz="2200" dirty="0" err="1"/>
              <a:t>arg</a:t>
            </a:r>
            <a:r>
              <a:rPr lang="en-US" sz="2200" dirty="0"/>
              <a:t> count, Determines space needed for outgoing </a:t>
            </a:r>
            <a:r>
              <a:rPr lang="en-US" sz="2200" dirty="0" err="1"/>
              <a:t>args</a:t>
            </a:r>
            <a:r>
              <a:rPr lang="en-US" sz="2200" dirty="0"/>
              <a:t> </a:t>
            </a:r>
          </a:p>
          <a:p>
            <a:pPr marL="457200" indent="-457200">
              <a:buFont typeface="+mj-lt"/>
              <a:buAutoNum type="arabicPeriod"/>
            </a:pPr>
            <a:r>
              <a:rPr lang="en-US" sz="2200" dirty="0"/>
              <a:t>Add the space needed to the frame layout</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38543"/>
            <a:ext cx="1683433" cy="1921653"/>
            <a:chOff x="7718556" y="2512691"/>
            <a:chExt cx="1683433" cy="1921653"/>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512691"/>
              <a:ext cx="439129" cy="1921653"/>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9753" y="148257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9752" y="180308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107513"/>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481046"/>
            <a:ext cx="1540554" cy="1429424"/>
            <a:chOff x="2035779" y="3706071"/>
            <a:chExt cx="1540554" cy="142942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31" y="3706071"/>
              <a:ext cx="308502" cy="142942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497612"/>
            <a:ext cx="1387383" cy="3362584"/>
            <a:chOff x="2296173" y="3462792"/>
            <a:chExt cx="1387383" cy="3362584"/>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462792"/>
              <a:ext cx="439162" cy="336258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29207" y="491356"/>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3" name="Rectangle 2">
            <a:extLst>
              <a:ext uri="{FF2B5EF4-FFF2-40B4-BE49-F238E27FC236}">
                <a16:creationId xmlns:a16="http://schemas.microsoft.com/office/drawing/2014/main" id="{8397BAA3-B01A-010F-646F-6A0F09FC72DD}"/>
              </a:ext>
            </a:extLst>
          </p:cNvPr>
          <p:cNvSpPr/>
          <p:nvPr/>
        </p:nvSpPr>
        <p:spPr>
          <a:xfrm>
            <a:off x="9252678" y="2945498"/>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17957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2" grpId="0" animBg="1"/>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Pass ARGS 5 and higher</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85742"/>
            <a:ext cx="1683433" cy="1874454"/>
            <a:chOff x="7718556" y="2559890"/>
            <a:chExt cx="1683433" cy="1874454"/>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814659"/>
              <a:ext cx="439129" cy="1619685"/>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0187" y="18882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0186" y="220877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539017"/>
            <a:ext cx="1375959" cy="399526"/>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cnt</a:t>
            </a:r>
            <a:r>
              <a:rPr lang="en-US" dirty="0">
                <a:solidFill>
                  <a:schemeClr val="accent6"/>
                </a:solidFill>
              </a:rPr>
              <a:t>[2]</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700033"/>
            <a:ext cx="1547016" cy="1231684"/>
            <a:chOff x="2035779" y="3925058"/>
            <a:chExt cx="1547016" cy="123168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29" y="4086973"/>
              <a:ext cx="314966" cy="10697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888268"/>
            <a:ext cx="1387383" cy="2971928"/>
            <a:chOff x="2296173" y="3853448"/>
            <a:chExt cx="1387383" cy="2971928"/>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853448"/>
              <a:ext cx="439162" cy="2971928"/>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19641" y="897048"/>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graphicFrame>
        <p:nvGraphicFramePr>
          <p:cNvPr id="9" name="Table 8">
            <a:extLst>
              <a:ext uri="{FF2B5EF4-FFF2-40B4-BE49-F238E27FC236}">
                <a16:creationId xmlns:a16="http://schemas.microsoft.com/office/drawing/2014/main" id="{5E34DF27-3D72-0643-2C50-3F6DBF7339AF}"/>
              </a:ext>
            </a:extLst>
          </p:cNvPr>
          <p:cNvGraphicFramePr>
            <a:graphicFrameLocks noGrp="1"/>
          </p:cNvGraphicFramePr>
          <p:nvPr>
            <p:extLst>
              <p:ext uri="{D42A27DB-BD31-4B8C-83A1-F6EECF244321}">
                <p14:modId xmlns:p14="http://schemas.microsoft.com/office/powerpoint/2010/main" val="3184181469"/>
              </p:ext>
            </p:extLst>
          </p:nvPr>
        </p:nvGraphicFramePr>
        <p:xfrm>
          <a:off x="1406582" y="3611381"/>
          <a:ext cx="5333922" cy="2757613"/>
        </p:xfrm>
        <a:graphic>
          <a:graphicData uri="http://schemas.openxmlformats.org/drawingml/2006/table">
            <a:tbl>
              <a:tblPr firstRow="1" firstCol="1" bandRow="1"/>
              <a:tblGrid>
                <a:gridCol w="1748249">
                  <a:extLst>
                    <a:ext uri="{9D8B030D-6E8A-4147-A177-3AD203B41FA5}">
                      <a16:colId xmlns:a16="http://schemas.microsoft.com/office/drawing/2014/main" val="2257053543"/>
                    </a:ext>
                  </a:extLst>
                </a:gridCol>
                <a:gridCol w="3585673">
                  <a:extLst>
                    <a:ext uri="{9D8B030D-6E8A-4147-A177-3AD203B41FA5}">
                      <a16:colId xmlns:a16="http://schemas.microsoft.com/office/drawing/2014/main" val="2438932684"/>
                    </a:ext>
                  </a:extLst>
                </a:gridCol>
              </a:tblGrid>
              <a:tr h="306528">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var</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kern="1200" dirty="0">
                          <a:solidFill>
                            <a:schemeClr val="bg1"/>
                          </a:solidFill>
                          <a:effectLst/>
                          <a:latin typeface="+mn-lt"/>
                          <a:ea typeface="Calibri"/>
                          <a:cs typeface="Calibri"/>
                        </a:rPr>
                        <a:t> write contents</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722958">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OARG5 = r0</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=OARG5</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1728127">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OARG6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r1, =CNT</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sub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=OARG6</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
        <p:nvSpPr>
          <p:cNvPr id="10" name="Rounded Rectangle 9">
            <a:extLst>
              <a:ext uri="{FF2B5EF4-FFF2-40B4-BE49-F238E27FC236}">
                <a16:creationId xmlns:a16="http://schemas.microsoft.com/office/drawing/2014/main" id="{3E6CB128-373F-DCDC-7F32-54602E914B22}"/>
              </a:ext>
            </a:extLst>
          </p:cNvPr>
          <p:cNvSpPr/>
          <p:nvPr/>
        </p:nvSpPr>
        <p:spPr bwMode="auto">
          <a:xfrm>
            <a:off x="326375" y="704031"/>
            <a:ext cx="7174394"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a:t>
            </a:r>
            <a:endParaRPr lang="en-US" i="1" dirty="0">
              <a:solidFill>
                <a:srgbClr val="2C895B"/>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CNT,		8 + FP_OFF //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[2];</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PAD,		4 + CNT // added for odd # params</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OARG9,		4 + PAD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OARG8,		4 + OARG9</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OARG7,		4 + OARG8</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OARG6,		4 + OARG7</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OARG5,		4 + OARG6</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FRMADD 	       OARG5 – FP_OFF</a:t>
            </a:r>
          </a:p>
        </p:txBody>
      </p:sp>
    </p:spTree>
    <p:extLst>
      <p:ext uri="{BB962C8B-B14F-4D97-AF65-F5344CB8AC3E}">
        <p14:creationId xmlns:p14="http://schemas.microsoft.com/office/powerpoint/2010/main" val="20294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81833" y="700398"/>
            <a:ext cx="9376954" cy="2217980"/>
          </a:xfrm>
          <a:solidFill>
            <a:schemeClr val="accent4">
              <a:lumMod val="20000"/>
              <a:lumOff val="80000"/>
            </a:schemeClr>
          </a:solidFill>
          <a:ln>
            <a:solidFill>
              <a:schemeClr val="accent1"/>
            </a:solidFill>
          </a:ln>
        </p:spPr>
        <p:txBody>
          <a:bodyPr/>
          <a:lstStyle/>
          <a:p>
            <a:pPr>
              <a:lnSpc>
                <a:spcPct val="100000"/>
              </a:lnSpc>
            </a:pPr>
            <a:r>
              <a:rPr lang="en-US" dirty="0"/>
              <a:t>At function start and before the push{} the </a:t>
            </a:r>
            <a:r>
              <a:rPr lang="en-US" dirty="0" err="1">
                <a:solidFill>
                  <a:schemeClr val="accent5"/>
                </a:solidFill>
              </a:rPr>
              <a:t>sp</a:t>
            </a:r>
            <a:r>
              <a:rPr lang="en-US" dirty="0">
                <a:solidFill>
                  <a:schemeClr val="accent5"/>
                </a:solidFill>
              </a:rPr>
              <a:t> is at an 8-byte boundary</a:t>
            </a:r>
          </a:p>
          <a:p>
            <a:pPr>
              <a:lnSpc>
                <a:spcPct val="100000"/>
              </a:lnSpc>
            </a:pPr>
            <a:r>
              <a:rPr lang="en-US" b="1" dirty="0" err="1">
                <a:solidFill>
                  <a:schemeClr val="accent5"/>
                </a:solidFill>
              </a:rPr>
              <a:t>Args</a:t>
            </a:r>
            <a:r>
              <a:rPr lang="en-US" b="1" dirty="0">
                <a:solidFill>
                  <a:schemeClr val="accent5"/>
                </a:solidFill>
              </a:rPr>
              <a:t> are in the </a:t>
            </a:r>
            <a:r>
              <a:rPr lang="en-US" b="1" u="sng" dirty="0">
                <a:solidFill>
                  <a:schemeClr val="accent5"/>
                </a:solidFill>
              </a:rPr>
              <a:t>caller's stack frame </a:t>
            </a:r>
            <a:r>
              <a:rPr lang="en-US" b="1" dirty="0">
                <a:solidFill>
                  <a:schemeClr val="accent5"/>
                </a:solidFill>
              </a:rPr>
              <a:t>and </a:t>
            </a:r>
            <a:r>
              <a:rPr lang="en-US" b="1" dirty="0" err="1">
                <a:solidFill>
                  <a:schemeClr val="accent5"/>
                </a:solidFill>
              </a:rPr>
              <a:t>arg</a:t>
            </a:r>
            <a:r>
              <a:rPr lang="en-US" b="1" dirty="0">
                <a:solidFill>
                  <a:schemeClr val="accent5"/>
                </a:solidFill>
              </a:rPr>
              <a:t> 5 always starts at fp+4</a:t>
            </a:r>
          </a:p>
          <a:p>
            <a:pPr lvl="1"/>
            <a:r>
              <a:rPr lang="en-US" dirty="0"/>
              <a:t>Additional </a:t>
            </a:r>
            <a:r>
              <a:rPr lang="en-US" dirty="0" err="1"/>
              <a:t>args</a:t>
            </a:r>
            <a:r>
              <a:rPr lang="en-US" dirty="0"/>
              <a:t> are higher up the stack, with one “slot” every 4-bytes</a:t>
            </a:r>
          </a:p>
          <a:p>
            <a:pPr>
              <a:lnSpc>
                <a:spcPct val="100000"/>
              </a:lnSpc>
            </a:pPr>
            <a:r>
              <a:rPr lang="en-US" dirty="0"/>
              <a:t>This "algorithm" for finding </a:t>
            </a:r>
            <a:r>
              <a:rPr lang="en-US" dirty="0" err="1"/>
              <a:t>args</a:t>
            </a:r>
            <a:r>
              <a:rPr lang="en-US" dirty="0"/>
              <a:t> was </a:t>
            </a:r>
            <a:r>
              <a:rPr lang="en-US" dirty="0">
                <a:solidFill>
                  <a:srgbClr val="0070C0"/>
                </a:solidFill>
              </a:rPr>
              <a:t>designed to enable variable </a:t>
            </a:r>
            <a:r>
              <a:rPr lang="en-US" dirty="0" err="1">
                <a:solidFill>
                  <a:srgbClr val="0070C0"/>
                </a:solidFill>
              </a:rPr>
              <a:t>arg</a:t>
            </a:r>
            <a:r>
              <a:rPr lang="en-US" dirty="0">
                <a:solidFill>
                  <a:srgbClr val="0070C0"/>
                </a:solidFill>
              </a:rPr>
              <a:t> count functions like </a:t>
            </a:r>
            <a:r>
              <a:rPr lang="en-US" dirty="0" err="1">
                <a:solidFill>
                  <a:srgbClr val="0070C0"/>
                </a:solidFill>
              </a:rPr>
              <a:t>printf</a:t>
            </a:r>
            <a:r>
              <a:rPr lang="en-US" dirty="0">
                <a:solidFill>
                  <a:srgbClr val="0070C0"/>
                </a:solidFill>
              </a:rPr>
              <a:t>("conversion list", arg0, … </a:t>
            </a:r>
            <a:r>
              <a:rPr lang="en-US" dirty="0" err="1">
                <a:solidFill>
                  <a:srgbClr val="0070C0"/>
                </a:solidFill>
              </a:rPr>
              <a:t>argn</a:t>
            </a:r>
            <a:r>
              <a:rPr lang="en-US" dirty="0">
                <a:solidFill>
                  <a:srgbClr val="0070C0"/>
                </a:solidFill>
              </a:rPr>
              <a:t>);</a:t>
            </a:r>
          </a:p>
        </p:txBody>
      </p:sp>
      <p:sp>
        <p:nvSpPr>
          <p:cNvPr id="46" name="TextBox 45">
            <a:extLst>
              <a:ext uri="{FF2B5EF4-FFF2-40B4-BE49-F238E27FC236}">
                <a16:creationId xmlns:a16="http://schemas.microsoft.com/office/drawing/2014/main" id="{77EADA27-8166-6044-A2C9-74191A4F29A0}"/>
              </a:ext>
            </a:extLst>
          </p:cNvPr>
          <p:cNvSpPr txBox="1"/>
          <p:nvPr/>
        </p:nvSpPr>
        <p:spPr>
          <a:xfrm>
            <a:off x="659884" y="6374866"/>
            <a:ext cx="10791095" cy="400110"/>
          </a:xfrm>
          <a:prstGeom prst="rect">
            <a:avLst/>
          </a:prstGeom>
          <a:solidFill>
            <a:schemeClr val="bg1"/>
          </a:solidFill>
          <a:ln w="28575">
            <a:solidFill>
              <a:srgbClr val="FF0000"/>
            </a:solidFill>
          </a:ln>
        </p:spPr>
        <p:txBody>
          <a:bodyPr wrap="square" rtlCol="0">
            <a:spAutoFit/>
          </a:bodyPr>
          <a:lstStyle/>
          <a:p>
            <a:pPr algn="ctr"/>
            <a:r>
              <a:rPr lang="en-US" sz="2000" b="1" dirty="0">
                <a:solidFill>
                  <a:srgbClr val="FF0000"/>
                </a:solidFill>
              </a:rPr>
              <a:t>Rule: Called functions always access stack parameters using a positive offset to the </a:t>
            </a:r>
            <a:r>
              <a:rPr lang="en-US" sz="2000" b="1" dirty="0" err="1">
                <a:solidFill>
                  <a:srgbClr val="FF0000"/>
                </a:solidFill>
              </a:rPr>
              <a:t>fp</a:t>
            </a:r>
            <a:endParaRPr lang="en-US" sz="2000" b="1" dirty="0">
              <a:solidFill>
                <a:srgbClr val="FF0000"/>
              </a:solidFill>
            </a:endParaRPr>
          </a:p>
        </p:txBody>
      </p:sp>
      <p:graphicFrame>
        <p:nvGraphicFramePr>
          <p:cNvPr id="36" name="Table 35">
            <a:extLst>
              <a:ext uri="{FF2B5EF4-FFF2-40B4-BE49-F238E27FC236}">
                <a16:creationId xmlns:a16="http://schemas.microsoft.com/office/drawing/2014/main" id="{A55D3E2E-113C-6F4E-B344-B297154A0B40}"/>
              </a:ext>
            </a:extLst>
          </p:cNvPr>
          <p:cNvGraphicFramePr>
            <a:graphicFrameLocks noGrp="1"/>
          </p:cNvGraphicFramePr>
          <p:nvPr>
            <p:extLst>
              <p:ext uri="{D42A27DB-BD31-4B8C-83A1-F6EECF244321}">
                <p14:modId xmlns:p14="http://schemas.microsoft.com/office/powerpoint/2010/main" val="510612325"/>
              </p:ext>
            </p:extLst>
          </p:nvPr>
        </p:nvGraphicFramePr>
        <p:xfrm>
          <a:off x="287076" y="3724278"/>
          <a:ext cx="5758109" cy="2479952"/>
        </p:xfrm>
        <a:graphic>
          <a:graphicData uri="http://schemas.openxmlformats.org/drawingml/2006/table">
            <a:tbl>
              <a:tblPr firstRow="1" firstCol="1" bandRow="1"/>
              <a:tblGrid>
                <a:gridCol w="1236924">
                  <a:extLst>
                    <a:ext uri="{9D8B030D-6E8A-4147-A177-3AD203B41FA5}">
                      <a16:colId xmlns:a16="http://schemas.microsoft.com/office/drawing/2014/main" val="20000"/>
                    </a:ext>
                  </a:extLst>
                </a:gridCol>
                <a:gridCol w="1411111">
                  <a:extLst>
                    <a:ext uri="{9D8B030D-6E8A-4147-A177-3AD203B41FA5}">
                      <a16:colId xmlns:a16="http://schemas.microsoft.com/office/drawing/2014/main" val="4185267331"/>
                    </a:ext>
                  </a:extLst>
                </a:gridCol>
                <a:gridCol w="3110074">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Constant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Arial"/>
                          <a:cs typeface="Calibri"/>
                        </a:rPr>
                        <a:t>Offset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  arm </a:t>
                      </a:r>
                      <a:r>
                        <a:rPr lang="en-US" sz="1800" b="1" i="1" dirty="0" err="1">
                          <a:solidFill>
                            <a:schemeClr val="bg1"/>
                          </a:solidFill>
                          <a:effectLst/>
                          <a:latin typeface="+mj-lt"/>
                          <a:ea typeface="Calibri"/>
                          <a:cs typeface="Calibri"/>
                        </a:rPr>
                        <a:t>ldr</a:t>
                      </a:r>
                      <a:r>
                        <a:rPr lang="en-US" sz="1800" b="1" i="1" dirty="0">
                          <a:solidFill>
                            <a:schemeClr val="bg1"/>
                          </a:solidFill>
                          <a:effectLst/>
                          <a:latin typeface="+mj-lt"/>
                          <a:ea typeface="Calibri"/>
                          <a:cs typeface="Calibri"/>
                        </a:rPr>
                        <a:t> /str statement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a:t>
                      </a:r>
                      <a:r>
                        <a:rPr lang="en-US" sz="1800" b="0" i="0" dirty="0">
                          <a:solidFill>
                            <a:srgbClr val="F37440"/>
                          </a:solidFill>
                          <a:effectLst/>
                          <a:latin typeface="Consolas" panose="020B0609020204030204" pitchFamily="49" charset="0"/>
                          <a:ea typeface="Arial"/>
                          <a:cs typeface="Consolas" panose="020B0609020204030204" pitchFamily="49" charset="0"/>
                        </a:rPr>
                        <a:t>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t>
                      </a:r>
                      <a:r>
                        <a:rPr lang="en-US" sz="1800" b="0" i="0" dirty="0">
                          <a:solidFill>
                            <a:srgbClr val="F37440"/>
                          </a:solidFill>
                          <a:effectLst/>
                          <a:latin typeface="Consolas" panose="020B0609020204030204" pitchFamily="49" charset="0"/>
                          <a:ea typeface="Arial"/>
                          <a:cs typeface="Consolas" panose="020B0609020204030204" pitchFamily="49" charset="0"/>
                        </a:rPr>
                        <a:t>N</a:t>
                      </a:r>
                      <a:r>
                        <a:rPr lang="en-US" sz="1800" b="0" i="0" dirty="0">
                          <a:solidFill>
                            <a:srgbClr val="000000"/>
                          </a:solidFill>
                          <a:effectLst/>
                          <a:latin typeface="Consolas" panose="020B0609020204030204" pitchFamily="49" charset="0"/>
                          <a:ea typeface="Arial"/>
                          <a:cs typeface="Consolas" panose="020B0609020204030204" pitchFamily="49" charset="0"/>
                        </a:rPr>
                        <a:t>-4)*4</a:t>
                      </a:r>
                      <a:endParaRPr lang="en-US" sz="1800" b="0" i="0" dirty="0">
                        <a:solidFill>
                          <a:srgbClr val="F3744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001857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ARG9</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20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ARG9]</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ARG8</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ARG7</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12</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FF0000"/>
                          </a:solidFill>
                          <a:effectLst/>
                          <a:latin typeface="Consolas" panose="020B0609020204030204" pitchFamily="49" charset="0"/>
                          <a:ea typeface="Arial"/>
                          <a:cs typeface="Consolas" panose="020B0609020204030204" pitchFamily="49" charset="0"/>
                        </a:rPr>
                        <a:t>ldrb</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ARG6</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FF0000"/>
                          </a:solidFill>
                          <a:effectLst/>
                          <a:latin typeface="Consolas" panose="020B0609020204030204" pitchFamily="49" charset="0"/>
                          <a:ea typeface="Arial"/>
                          <a:cs typeface="Consolas" panose="020B0609020204030204" pitchFamily="49" charset="0"/>
                        </a:rPr>
                        <a:t>ldrh</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7700116"/>
                  </a:ext>
                </a:extLst>
              </a:tr>
            </a:tbl>
          </a:graphicData>
        </a:graphic>
      </p:graphicFrame>
      <p:sp>
        <p:nvSpPr>
          <p:cNvPr id="32" name="Rounded Rectangle 31">
            <a:extLst>
              <a:ext uri="{FF2B5EF4-FFF2-40B4-BE49-F238E27FC236}">
                <a16:creationId xmlns:a16="http://schemas.microsoft.com/office/drawing/2014/main" id="{9EFBE7B0-CF5C-B948-9DAA-693EFFE3B67B}"/>
              </a:ext>
            </a:extLst>
          </p:cNvPr>
          <p:cNvSpPr/>
          <p:nvPr/>
        </p:nvSpPr>
        <p:spPr bwMode="auto">
          <a:xfrm>
            <a:off x="287075" y="3022923"/>
            <a:ext cx="6167969" cy="60174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(int a1, int a2, int a3, int a4,</a:t>
            </a:r>
          </a:p>
          <a:p>
            <a:r>
              <a:rPr lang="en-US" sz="1600" dirty="0">
                <a:solidFill>
                  <a:schemeClr val="tx2"/>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short a5, int a6, char a7, int a8, int a9</a:t>
            </a:r>
            <a:r>
              <a:rPr lang="en-US" sz="1600" dirty="0">
                <a:solidFill>
                  <a:schemeClr val="tx2"/>
                </a:solidFill>
                <a:latin typeface="Consolas" panose="020B0609020204030204" pitchFamily="49" charset="0"/>
                <a:cs typeface="Consolas" panose="020B0609020204030204" pitchFamily="49" charset="0"/>
              </a:rPr>
              <a:t>) </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4" name="Rounded Rectangle 33">
            <a:extLst>
              <a:ext uri="{FF2B5EF4-FFF2-40B4-BE49-F238E27FC236}">
                <a16:creationId xmlns:a16="http://schemas.microsoft.com/office/drawing/2014/main" id="{06F7338A-878A-1947-B42A-631F31D832B3}"/>
              </a:ext>
            </a:extLst>
          </p:cNvPr>
          <p:cNvSpPr/>
          <p:nvPr/>
        </p:nvSpPr>
        <p:spPr bwMode="auto">
          <a:xfrm>
            <a:off x="6178914" y="4787481"/>
            <a:ext cx="2197030"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ARG9,  </a:t>
            </a:r>
            <a:r>
              <a:rPr lang="en-US" dirty="0">
                <a:solidFill>
                  <a:srgbClr val="7030A0"/>
                </a:solidFill>
                <a:latin typeface="Consolas" panose="020B0609020204030204" pitchFamily="49" charset="0"/>
                <a:cs typeface="Consolas" panose="020B0609020204030204" pitchFamily="49" charset="0"/>
              </a:rPr>
              <a:t>20</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ARG8,  </a:t>
            </a:r>
            <a:r>
              <a:rPr lang="en-US" dirty="0">
                <a:solidFill>
                  <a:srgbClr val="7030A0"/>
                </a:solidFill>
                <a:latin typeface="Consolas" panose="020B0609020204030204" pitchFamily="49" charset="0"/>
                <a:cs typeface="Consolas" panose="020B0609020204030204" pitchFamily="49" charset="0"/>
              </a:rPr>
              <a:t>16</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ARG7,  </a:t>
            </a:r>
            <a:r>
              <a:rPr lang="en-US" dirty="0">
                <a:solidFill>
                  <a:srgbClr val="7030A0"/>
                </a:solidFill>
                <a:latin typeface="Consolas" panose="020B0609020204030204" pitchFamily="49" charset="0"/>
                <a:cs typeface="Consolas" panose="020B0609020204030204" pitchFamily="49" charset="0"/>
              </a:rPr>
              <a:t>12</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ARG6,   </a:t>
            </a:r>
            <a:r>
              <a:rPr lang="en-US" dirty="0">
                <a:solidFill>
                  <a:srgbClr val="7030A0"/>
                </a:solidFill>
                <a:latin typeface="Consolas" panose="020B0609020204030204" pitchFamily="49" charset="0"/>
                <a:cs typeface="Consolas" panose="020B0609020204030204" pitchFamily="49" charset="0"/>
              </a:rPr>
              <a:t>8</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ARG5,   </a:t>
            </a:r>
            <a:r>
              <a:rPr lang="en-US" dirty="0">
                <a:solidFill>
                  <a:srgbClr val="7030A0"/>
                </a:solidFill>
                <a:latin typeface="Consolas" panose="020B0609020204030204" pitchFamily="49" charset="0"/>
                <a:cs typeface="Consolas" panose="020B0609020204030204" pitchFamily="49" charset="0"/>
              </a:rPr>
              <a:t>4</a:t>
            </a:r>
          </a:p>
        </p:txBody>
      </p:sp>
      <p:grpSp>
        <p:nvGrpSpPr>
          <p:cNvPr id="8" name="Group 7">
            <a:extLst>
              <a:ext uri="{FF2B5EF4-FFF2-40B4-BE49-F238E27FC236}">
                <a16:creationId xmlns:a16="http://schemas.microsoft.com/office/drawing/2014/main" id="{9C5EF835-8160-0BE8-F728-A4840F10A585}"/>
              </a:ext>
            </a:extLst>
          </p:cNvPr>
          <p:cNvGrpSpPr/>
          <p:nvPr/>
        </p:nvGrpSpPr>
        <p:grpSpPr>
          <a:xfrm>
            <a:off x="6357713" y="772935"/>
            <a:ext cx="5857713" cy="5309340"/>
            <a:chOff x="6357713" y="772935"/>
            <a:chExt cx="5857713" cy="5309340"/>
          </a:xfrm>
        </p:grpSpPr>
        <p:grpSp>
          <p:nvGrpSpPr>
            <p:cNvPr id="47" name="Group 46">
              <a:extLst>
                <a:ext uri="{FF2B5EF4-FFF2-40B4-BE49-F238E27FC236}">
                  <a16:creationId xmlns:a16="http://schemas.microsoft.com/office/drawing/2014/main" id="{D6A68C43-36E8-DE4F-B680-81466F99CD8E}"/>
                </a:ext>
              </a:extLst>
            </p:cNvPr>
            <p:cNvGrpSpPr/>
            <p:nvPr/>
          </p:nvGrpSpPr>
          <p:grpSpPr>
            <a:xfrm>
              <a:off x="6357713" y="801363"/>
              <a:ext cx="3413602" cy="3422958"/>
              <a:chOff x="5865526" y="1099727"/>
              <a:chExt cx="3413602" cy="3422958"/>
            </a:xfrm>
          </p:grpSpPr>
          <p:sp>
            <p:nvSpPr>
              <p:cNvPr id="48" name="Left Brace 47">
                <a:extLst>
                  <a:ext uri="{FF2B5EF4-FFF2-40B4-BE49-F238E27FC236}">
                    <a16:creationId xmlns:a16="http://schemas.microsoft.com/office/drawing/2014/main" id="{B2D36AB6-2133-F24D-B340-7E115C00E397}"/>
                  </a:ext>
                </a:extLst>
              </p:cNvPr>
              <p:cNvSpPr/>
              <p:nvPr/>
            </p:nvSpPr>
            <p:spPr>
              <a:xfrm>
                <a:off x="8728534" y="1099727"/>
                <a:ext cx="550594" cy="3334618"/>
              </a:xfrm>
              <a:prstGeom prst="leftBrace">
                <a:avLst>
                  <a:gd name="adj1" fmla="val 8333"/>
                  <a:gd name="adj2" fmla="val 78904"/>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5865526" y="3291579"/>
                <a:ext cx="2908969" cy="1231106"/>
              </a:xfrm>
              <a:prstGeom prst="rect">
                <a:avLst/>
              </a:prstGeom>
              <a:noFill/>
            </p:spPr>
            <p:txBody>
              <a:bodyPr wrap="square" rtlCol="0">
                <a:spAutoFit/>
              </a:bodyPr>
              <a:lstStyle/>
              <a:p>
                <a:pPr algn="r"/>
                <a:r>
                  <a:rPr lang="en-US" sz="2000" b="1" dirty="0">
                    <a:solidFill>
                      <a:schemeClr val="accent5"/>
                    </a:solidFill>
                  </a:rPr>
                  <a:t>Callers Stack frame</a:t>
                </a:r>
                <a:endParaRPr lang="en-US" b="1" dirty="0">
                  <a:solidFill>
                    <a:schemeClr val="accent5"/>
                  </a:solidFill>
                </a:endParaRPr>
              </a:p>
              <a:p>
                <a:pPr algn="r"/>
                <a:r>
                  <a:rPr lang="en-US" dirty="0">
                    <a:solidFill>
                      <a:schemeClr val="accent5"/>
                    </a:solidFill>
                  </a:rPr>
                  <a:t>no defined limit to number of </a:t>
                </a:r>
                <a:r>
                  <a:rPr lang="en-US" dirty="0" err="1">
                    <a:solidFill>
                      <a:schemeClr val="accent5"/>
                    </a:solidFill>
                  </a:rPr>
                  <a:t>args</a:t>
                </a:r>
                <a:r>
                  <a:rPr lang="en-US" dirty="0">
                    <a:solidFill>
                      <a:schemeClr val="accent5"/>
                    </a:solidFill>
                  </a:rPr>
                  <a:t>, keep going up stack 4 bytes at a time</a:t>
                </a:r>
              </a:p>
            </p:txBody>
          </p:sp>
        </p:grpSp>
        <p:sp>
          <p:nvSpPr>
            <p:cNvPr id="39" name="Rectangle 38">
              <a:extLst>
                <a:ext uri="{FF2B5EF4-FFF2-40B4-BE49-F238E27FC236}">
                  <a16:creationId xmlns:a16="http://schemas.microsoft.com/office/drawing/2014/main" id="{ADE077F7-2311-934F-AEF0-120DB3AC50F7}"/>
                </a:ext>
              </a:extLst>
            </p:cNvPr>
            <p:cNvSpPr/>
            <p:nvPr/>
          </p:nvSpPr>
          <p:spPr>
            <a:xfrm>
              <a:off x="9737776" y="4137376"/>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caller</a:t>
              </a:r>
            </a:p>
          </p:txBody>
        </p:sp>
        <p:sp>
          <p:nvSpPr>
            <p:cNvPr id="40" name="Rectangle 39">
              <a:extLst>
                <a:ext uri="{FF2B5EF4-FFF2-40B4-BE49-F238E27FC236}">
                  <a16:creationId xmlns:a16="http://schemas.microsoft.com/office/drawing/2014/main" id="{767DD52A-A1D2-CC44-BE78-CBE42EB03710}"/>
                </a:ext>
              </a:extLst>
            </p:cNvPr>
            <p:cNvSpPr/>
            <p:nvPr/>
          </p:nvSpPr>
          <p:spPr>
            <a:xfrm>
              <a:off x="9737775" y="4476461"/>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2" name="TextBox 41">
              <a:extLst>
                <a:ext uri="{FF2B5EF4-FFF2-40B4-BE49-F238E27FC236}">
                  <a16:creationId xmlns:a16="http://schemas.microsoft.com/office/drawing/2014/main" id="{8EB5C0F2-6A62-A84B-8BD4-0DA369FA169D}"/>
                </a:ext>
              </a:extLst>
            </p:cNvPr>
            <p:cNvSpPr txBox="1"/>
            <p:nvPr/>
          </p:nvSpPr>
          <p:spPr>
            <a:xfrm>
              <a:off x="11527899" y="4228119"/>
              <a:ext cx="377026" cy="369332"/>
            </a:xfrm>
            <a:prstGeom prst="rect">
              <a:avLst/>
            </a:prstGeom>
            <a:noFill/>
          </p:spPr>
          <p:txBody>
            <a:bodyPr wrap="none" rtlCol="0">
              <a:spAutoFit/>
            </a:bodyPr>
            <a:lstStyle/>
            <a:p>
              <a:r>
                <a:rPr lang="en-US" dirty="0" err="1"/>
                <a:t>fp</a:t>
              </a:r>
              <a:endParaRPr lang="en-US" dirty="0"/>
            </a:p>
          </p:txBody>
        </p:sp>
        <p:sp>
          <p:nvSpPr>
            <p:cNvPr id="43" name="Left Arrow 42">
              <a:extLst>
                <a:ext uri="{FF2B5EF4-FFF2-40B4-BE49-F238E27FC236}">
                  <a16:creationId xmlns:a16="http://schemas.microsoft.com/office/drawing/2014/main" id="{C4C1323C-265E-114F-BCC4-9C4A9B58406B}"/>
                </a:ext>
              </a:extLst>
            </p:cNvPr>
            <p:cNvSpPr/>
            <p:nvPr/>
          </p:nvSpPr>
          <p:spPr>
            <a:xfrm>
              <a:off x="11121127" y="434796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455EACC-BA79-A741-A822-D96D17B3284B}"/>
                </a:ext>
              </a:extLst>
            </p:cNvPr>
            <p:cNvSpPr txBox="1"/>
            <p:nvPr/>
          </p:nvSpPr>
          <p:spPr>
            <a:xfrm>
              <a:off x="11787104" y="5712943"/>
              <a:ext cx="428322" cy="369332"/>
            </a:xfrm>
            <a:prstGeom prst="rect">
              <a:avLst/>
            </a:prstGeom>
            <a:noFill/>
          </p:spPr>
          <p:txBody>
            <a:bodyPr wrap="none" rtlCol="0">
              <a:spAutoFit/>
            </a:bodyPr>
            <a:lstStyle/>
            <a:p>
              <a:r>
                <a:rPr lang="en-US" dirty="0" err="1"/>
                <a:t>sp</a:t>
              </a:r>
              <a:endParaRPr lang="en-US" dirty="0"/>
            </a:p>
          </p:txBody>
        </p:sp>
        <p:sp>
          <p:nvSpPr>
            <p:cNvPr id="59" name="Left Arrow 58">
              <a:extLst>
                <a:ext uri="{FF2B5EF4-FFF2-40B4-BE49-F238E27FC236}">
                  <a16:creationId xmlns:a16="http://schemas.microsoft.com/office/drawing/2014/main" id="{F843DC69-6D4F-C04D-BDC0-1ED3E05E21B4}"/>
                </a:ext>
              </a:extLst>
            </p:cNvPr>
            <p:cNvSpPr/>
            <p:nvPr/>
          </p:nvSpPr>
          <p:spPr>
            <a:xfrm>
              <a:off x="11159575" y="5914926"/>
              <a:ext cx="588065" cy="116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817132B-FE02-5940-857F-FD8B76E1E139}"/>
                </a:ext>
              </a:extLst>
            </p:cNvPr>
            <p:cNvSpPr txBox="1"/>
            <p:nvPr/>
          </p:nvSpPr>
          <p:spPr>
            <a:xfrm>
              <a:off x="11131020" y="3200562"/>
              <a:ext cx="768159" cy="369332"/>
            </a:xfrm>
            <a:prstGeom prst="rect">
              <a:avLst/>
            </a:prstGeom>
            <a:noFill/>
          </p:spPr>
          <p:txBody>
            <a:bodyPr wrap="none" rtlCol="0">
              <a:spAutoFit/>
            </a:bodyPr>
            <a:lstStyle/>
            <a:p>
              <a:r>
                <a:rPr lang="en-US" dirty="0"/>
                <a:t>fp+12</a:t>
              </a:r>
            </a:p>
          </p:txBody>
        </p:sp>
        <p:sp>
          <p:nvSpPr>
            <p:cNvPr id="67" name="TextBox 66">
              <a:extLst>
                <a:ext uri="{FF2B5EF4-FFF2-40B4-BE49-F238E27FC236}">
                  <a16:creationId xmlns:a16="http://schemas.microsoft.com/office/drawing/2014/main" id="{C316E827-0AD3-FF4B-852B-59C028D2B991}"/>
                </a:ext>
              </a:extLst>
            </p:cNvPr>
            <p:cNvSpPr txBox="1"/>
            <p:nvPr/>
          </p:nvSpPr>
          <p:spPr>
            <a:xfrm>
              <a:off x="11131020" y="2879796"/>
              <a:ext cx="768159" cy="369332"/>
            </a:xfrm>
            <a:prstGeom prst="rect">
              <a:avLst/>
            </a:prstGeom>
            <a:noFill/>
          </p:spPr>
          <p:txBody>
            <a:bodyPr wrap="none" rtlCol="0">
              <a:spAutoFit/>
            </a:bodyPr>
            <a:lstStyle/>
            <a:p>
              <a:r>
                <a:rPr lang="en-US" dirty="0"/>
                <a:t>fp+16</a:t>
              </a:r>
            </a:p>
          </p:txBody>
        </p:sp>
        <p:sp>
          <p:nvSpPr>
            <p:cNvPr id="68" name="TextBox 67">
              <a:extLst>
                <a:ext uri="{FF2B5EF4-FFF2-40B4-BE49-F238E27FC236}">
                  <a16:creationId xmlns:a16="http://schemas.microsoft.com/office/drawing/2014/main" id="{E976C25E-3B1D-9E4E-B794-8AAA57E7DEF1}"/>
                </a:ext>
              </a:extLst>
            </p:cNvPr>
            <p:cNvSpPr txBox="1"/>
            <p:nvPr/>
          </p:nvSpPr>
          <p:spPr>
            <a:xfrm>
              <a:off x="11131020" y="2570815"/>
              <a:ext cx="768159" cy="369332"/>
            </a:xfrm>
            <a:prstGeom prst="rect">
              <a:avLst/>
            </a:prstGeom>
            <a:noFill/>
          </p:spPr>
          <p:txBody>
            <a:bodyPr wrap="none" rtlCol="0">
              <a:spAutoFit/>
            </a:bodyPr>
            <a:lstStyle/>
            <a:p>
              <a:r>
                <a:rPr lang="en-US" dirty="0"/>
                <a:t>fp+20</a:t>
              </a:r>
            </a:p>
          </p:txBody>
        </p:sp>
        <p:sp>
          <p:nvSpPr>
            <p:cNvPr id="70" name="TextBox 69">
              <a:extLst>
                <a:ext uri="{FF2B5EF4-FFF2-40B4-BE49-F238E27FC236}">
                  <a16:creationId xmlns:a16="http://schemas.microsoft.com/office/drawing/2014/main" id="{0F4991E6-7D5D-FF4C-8FFE-FB6EE239E77A}"/>
                </a:ext>
              </a:extLst>
            </p:cNvPr>
            <p:cNvSpPr txBox="1"/>
            <p:nvPr/>
          </p:nvSpPr>
          <p:spPr>
            <a:xfrm>
              <a:off x="11131020" y="3505805"/>
              <a:ext cx="639919" cy="369332"/>
            </a:xfrm>
            <a:prstGeom prst="rect">
              <a:avLst/>
            </a:prstGeom>
            <a:noFill/>
          </p:spPr>
          <p:txBody>
            <a:bodyPr wrap="none" rtlCol="0">
              <a:spAutoFit/>
            </a:bodyPr>
            <a:lstStyle/>
            <a:p>
              <a:r>
                <a:rPr lang="en-US" dirty="0"/>
                <a:t>fp+8</a:t>
              </a:r>
            </a:p>
          </p:txBody>
        </p:sp>
        <p:sp>
          <p:nvSpPr>
            <p:cNvPr id="71" name="TextBox 70">
              <a:extLst>
                <a:ext uri="{FF2B5EF4-FFF2-40B4-BE49-F238E27FC236}">
                  <a16:creationId xmlns:a16="http://schemas.microsoft.com/office/drawing/2014/main" id="{D658ED71-5242-AE44-8DFD-093B00A2E8D6}"/>
                </a:ext>
              </a:extLst>
            </p:cNvPr>
            <p:cNvSpPr txBox="1"/>
            <p:nvPr/>
          </p:nvSpPr>
          <p:spPr>
            <a:xfrm>
              <a:off x="11131020" y="3811048"/>
              <a:ext cx="639919" cy="369332"/>
            </a:xfrm>
            <a:prstGeom prst="rect">
              <a:avLst/>
            </a:prstGeom>
            <a:noFill/>
          </p:spPr>
          <p:txBody>
            <a:bodyPr wrap="none" rtlCol="0">
              <a:spAutoFit/>
            </a:bodyPr>
            <a:lstStyle/>
            <a:p>
              <a:r>
                <a:rPr lang="en-US" dirty="0"/>
                <a:t>fp+4</a:t>
              </a:r>
            </a:p>
          </p:txBody>
        </p:sp>
        <p:sp>
          <p:nvSpPr>
            <p:cNvPr id="44" name="Rectangle 43">
              <a:extLst>
                <a:ext uri="{FF2B5EF4-FFF2-40B4-BE49-F238E27FC236}">
                  <a16:creationId xmlns:a16="http://schemas.microsoft.com/office/drawing/2014/main" id="{DFC29060-80B2-0946-ABB3-4A600A119BFB}"/>
                </a:ext>
              </a:extLst>
            </p:cNvPr>
            <p:cNvSpPr/>
            <p:nvPr/>
          </p:nvSpPr>
          <p:spPr>
            <a:xfrm>
              <a:off x="10425992" y="3814127"/>
              <a:ext cx="74052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arg5</a:t>
              </a:r>
            </a:p>
          </p:txBody>
        </p:sp>
        <p:sp>
          <p:nvSpPr>
            <p:cNvPr id="51" name="Rectangle 50">
              <a:extLst>
                <a:ext uri="{FF2B5EF4-FFF2-40B4-BE49-F238E27FC236}">
                  <a16:creationId xmlns:a16="http://schemas.microsoft.com/office/drawing/2014/main" id="{83036491-5C1C-B247-929B-EDBFE8C4B00C}"/>
                </a:ext>
              </a:extLst>
            </p:cNvPr>
            <p:cNvSpPr/>
            <p:nvPr/>
          </p:nvSpPr>
          <p:spPr>
            <a:xfrm>
              <a:off x="9727547" y="3498961"/>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arg6</a:t>
              </a:r>
            </a:p>
          </p:txBody>
        </p:sp>
        <p:sp>
          <p:nvSpPr>
            <p:cNvPr id="52" name="Rectangle 51">
              <a:extLst>
                <a:ext uri="{FF2B5EF4-FFF2-40B4-BE49-F238E27FC236}">
                  <a16:creationId xmlns:a16="http://schemas.microsoft.com/office/drawing/2014/main" id="{6A31D99C-766B-6149-B0AA-06A0775A587F}"/>
                </a:ext>
              </a:extLst>
            </p:cNvPr>
            <p:cNvSpPr/>
            <p:nvPr/>
          </p:nvSpPr>
          <p:spPr>
            <a:xfrm>
              <a:off x="10647989" y="3180219"/>
              <a:ext cx="516314"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arg7</a:t>
              </a:r>
            </a:p>
          </p:txBody>
        </p:sp>
        <p:sp>
          <p:nvSpPr>
            <p:cNvPr id="53" name="Rectangle 52">
              <a:extLst>
                <a:ext uri="{FF2B5EF4-FFF2-40B4-BE49-F238E27FC236}">
                  <a16:creationId xmlns:a16="http://schemas.microsoft.com/office/drawing/2014/main" id="{8CC87B4F-D0A2-7D4E-A2A0-CC834E9C90E7}"/>
                </a:ext>
              </a:extLst>
            </p:cNvPr>
            <p:cNvSpPr/>
            <p:nvPr/>
          </p:nvSpPr>
          <p:spPr>
            <a:xfrm>
              <a:off x="9727547" y="2861307"/>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arg8</a:t>
              </a:r>
            </a:p>
          </p:txBody>
        </p:sp>
        <p:sp>
          <p:nvSpPr>
            <p:cNvPr id="54" name="Rectangle 53">
              <a:extLst>
                <a:ext uri="{FF2B5EF4-FFF2-40B4-BE49-F238E27FC236}">
                  <a16:creationId xmlns:a16="http://schemas.microsoft.com/office/drawing/2014/main" id="{349CDA64-31D5-7A45-A99A-1983FEBA9FF0}"/>
                </a:ext>
              </a:extLst>
            </p:cNvPr>
            <p:cNvSpPr/>
            <p:nvPr/>
          </p:nvSpPr>
          <p:spPr>
            <a:xfrm>
              <a:off x="9727547" y="2543514"/>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arg9</a:t>
              </a:r>
            </a:p>
          </p:txBody>
        </p:sp>
        <p:sp>
          <p:nvSpPr>
            <p:cNvPr id="55" name="Rectangle 54">
              <a:extLst>
                <a:ext uri="{FF2B5EF4-FFF2-40B4-BE49-F238E27FC236}">
                  <a16:creationId xmlns:a16="http://schemas.microsoft.com/office/drawing/2014/main" id="{29D9BC26-700F-6046-87DF-0F1C6F1307CA}"/>
                </a:ext>
              </a:extLst>
            </p:cNvPr>
            <p:cNvSpPr/>
            <p:nvPr/>
          </p:nvSpPr>
          <p:spPr>
            <a:xfrm>
              <a:off x="9715384" y="2216460"/>
              <a:ext cx="1436755"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sp>
          <p:nvSpPr>
            <p:cNvPr id="56" name="Rectangle 55">
              <a:extLst>
                <a:ext uri="{FF2B5EF4-FFF2-40B4-BE49-F238E27FC236}">
                  <a16:creationId xmlns:a16="http://schemas.microsoft.com/office/drawing/2014/main" id="{E04629A9-BB68-0C41-8C22-9BD0EA153899}"/>
                </a:ext>
              </a:extLst>
            </p:cNvPr>
            <p:cNvSpPr/>
            <p:nvPr/>
          </p:nvSpPr>
          <p:spPr>
            <a:xfrm>
              <a:off x="9744832" y="3814127"/>
              <a:ext cx="676411"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5" name="Rectangle 64">
              <a:extLst>
                <a:ext uri="{FF2B5EF4-FFF2-40B4-BE49-F238E27FC236}">
                  <a16:creationId xmlns:a16="http://schemas.microsoft.com/office/drawing/2014/main" id="{F4F1E89E-0B96-F446-AD43-3378942314AD}"/>
                </a:ext>
              </a:extLst>
            </p:cNvPr>
            <p:cNvSpPr/>
            <p:nvPr/>
          </p:nvSpPr>
          <p:spPr>
            <a:xfrm>
              <a:off x="9715384" y="3181168"/>
              <a:ext cx="932605"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9" name="Rectangle 68">
              <a:extLst>
                <a:ext uri="{FF2B5EF4-FFF2-40B4-BE49-F238E27FC236}">
                  <a16:creationId xmlns:a16="http://schemas.microsoft.com/office/drawing/2014/main" id="{6FDBD4C9-9997-734D-B3A3-8BB6B54553DC}"/>
                </a:ext>
              </a:extLst>
            </p:cNvPr>
            <p:cNvSpPr/>
            <p:nvPr/>
          </p:nvSpPr>
          <p:spPr>
            <a:xfrm>
              <a:off x="9724333" y="5306758"/>
              <a:ext cx="1442187" cy="70497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Local variables</a:t>
              </a:r>
            </a:p>
          </p:txBody>
        </p:sp>
        <p:sp>
          <p:nvSpPr>
            <p:cNvPr id="72" name="Left Brace 71">
              <a:extLst>
                <a:ext uri="{FF2B5EF4-FFF2-40B4-BE49-F238E27FC236}">
                  <a16:creationId xmlns:a16="http://schemas.microsoft.com/office/drawing/2014/main" id="{9FEBD980-5C07-AA4E-A437-AEBFDE1C4FE2}"/>
                </a:ext>
              </a:extLst>
            </p:cNvPr>
            <p:cNvSpPr/>
            <p:nvPr/>
          </p:nvSpPr>
          <p:spPr>
            <a:xfrm>
              <a:off x="9169128" y="4147568"/>
              <a:ext cx="582470" cy="1864164"/>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C85B843C-81F4-974D-9E49-71FF152B1980}"/>
                </a:ext>
              </a:extLst>
            </p:cNvPr>
            <p:cNvSpPr txBox="1"/>
            <p:nvPr/>
          </p:nvSpPr>
          <p:spPr>
            <a:xfrm>
              <a:off x="8183615" y="4373115"/>
              <a:ext cx="1228188" cy="1015663"/>
            </a:xfrm>
            <a:prstGeom prst="rect">
              <a:avLst/>
            </a:prstGeom>
            <a:noFill/>
          </p:spPr>
          <p:txBody>
            <a:bodyPr wrap="square" rtlCol="0">
              <a:spAutoFit/>
            </a:bodyPr>
            <a:lstStyle/>
            <a:p>
              <a:pPr algn="r"/>
              <a:r>
                <a:rPr lang="en-US" sz="2000" b="1" dirty="0">
                  <a:solidFill>
                    <a:schemeClr val="accent5"/>
                  </a:solidFill>
                </a:rPr>
                <a:t>Current Stack Frame</a:t>
              </a:r>
              <a:endParaRPr lang="en-US" dirty="0">
                <a:solidFill>
                  <a:schemeClr val="accent5"/>
                </a:solidFill>
              </a:endParaRPr>
            </a:p>
          </p:txBody>
        </p:sp>
        <p:sp>
          <p:nvSpPr>
            <p:cNvPr id="3" name="Rectangle 2">
              <a:extLst>
                <a:ext uri="{FF2B5EF4-FFF2-40B4-BE49-F238E27FC236}">
                  <a16:creationId xmlns:a16="http://schemas.microsoft.com/office/drawing/2014/main" id="{DB5BEFAF-941A-D0F9-534A-7E86631077C6}"/>
                </a:ext>
              </a:extLst>
            </p:cNvPr>
            <p:cNvSpPr/>
            <p:nvPr/>
          </p:nvSpPr>
          <p:spPr>
            <a:xfrm>
              <a:off x="9751598" y="4775791"/>
              <a:ext cx="1375959" cy="53096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Registers</a:t>
              </a:r>
            </a:p>
          </p:txBody>
        </p:sp>
        <p:sp>
          <p:nvSpPr>
            <p:cNvPr id="4" name="Rectangle 3">
              <a:extLst>
                <a:ext uri="{FF2B5EF4-FFF2-40B4-BE49-F238E27FC236}">
                  <a16:creationId xmlns:a16="http://schemas.microsoft.com/office/drawing/2014/main" id="{31A54107-DA85-1DA7-BFB7-52F855BEB9F0}"/>
                </a:ext>
              </a:extLst>
            </p:cNvPr>
            <p:cNvSpPr/>
            <p:nvPr/>
          </p:nvSpPr>
          <p:spPr>
            <a:xfrm>
              <a:off x="9715384" y="77293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 name="Rectangle 4">
              <a:extLst>
                <a:ext uri="{FF2B5EF4-FFF2-40B4-BE49-F238E27FC236}">
                  <a16:creationId xmlns:a16="http://schemas.microsoft.com/office/drawing/2014/main" id="{541107F2-AE47-A712-0496-2B5CDB04F33F}"/>
                </a:ext>
              </a:extLst>
            </p:cNvPr>
            <p:cNvSpPr/>
            <p:nvPr/>
          </p:nvSpPr>
          <p:spPr>
            <a:xfrm>
              <a:off x="9715383" y="109344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 name="Rectangle 5">
              <a:extLst>
                <a:ext uri="{FF2B5EF4-FFF2-40B4-BE49-F238E27FC236}">
                  <a16:creationId xmlns:a16="http://schemas.microsoft.com/office/drawing/2014/main" id="{497B9238-BECC-3400-B101-4B6475BC2EA2}"/>
                </a:ext>
              </a:extLst>
            </p:cNvPr>
            <p:cNvSpPr/>
            <p:nvPr/>
          </p:nvSpPr>
          <p:spPr>
            <a:xfrm>
              <a:off x="9721846" y="1397872"/>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grpSp>
    </p:spTree>
    <p:extLst>
      <p:ext uri="{BB962C8B-B14F-4D97-AF65-F5344CB8AC3E}">
        <p14:creationId xmlns:p14="http://schemas.microsoft.com/office/powerpoint/2010/main" val="3143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6" grpId="0" animBg="1"/>
      <p:bldP spid="32" grpId="0" animBg="1"/>
      <p:bldP spid="33" grpId="0"/>
      <p:bldP spid="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10CF-5FA1-3F48-9AC4-484892B30014}"/>
              </a:ext>
            </a:extLst>
          </p:cNvPr>
          <p:cNvSpPr>
            <a:spLocks noGrp="1"/>
          </p:cNvSpPr>
          <p:nvPr>
            <p:ph type="title"/>
          </p:nvPr>
        </p:nvSpPr>
        <p:spPr/>
        <p:txBody>
          <a:bodyPr/>
          <a:lstStyle/>
          <a:p>
            <a:r>
              <a:rPr lang="en-US" dirty="0"/>
              <a:t>Determining the Passed Parameter Area on The Stack</a:t>
            </a:r>
          </a:p>
        </p:txBody>
      </p:sp>
      <p:sp>
        <p:nvSpPr>
          <p:cNvPr id="3" name="Content Placeholder 2">
            <a:extLst>
              <a:ext uri="{FF2B5EF4-FFF2-40B4-BE49-F238E27FC236}">
                <a16:creationId xmlns:a16="http://schemas.microsoft.com/office/drawing/2014/main" id="{46A3831B-DF06-5049-BA6D-F398279FAEB8}"/>
              </a:ext>
            </a:extLst>
          </p:cNvPr>
          <p:cNvSpPr>
            <a:spLocks noGrp="1"/>
          </p:cNvSpPr>
          <p:nvPr>
            <p:ph sz="quarter" idx="17"/>
          </p:nvPr>
        </p:nvSpPr>
        <p:spPr>
          <a:xfrm>
            <a:off x="587375" y="973016"/>
            <a:ext cx="10188872" cy="1063289"/>
          </a:xfrm>
          <a:solidFill>
            <a:schemeClr val="accent4">
              <a:lumMod val="20000"/>
              <a:lumOff val="80000"/>
            </a:schemeClr>
          </a:solidFill>
          <a:ln>
            <a:solidFill>
              <a:srgbClr val="0070C0"/>
            </a:solidFill>
          </a:ln>
        </p:spPr>
        <p:txBody>
          <a:bodyPr/>
          <a:lstStyle/>
          <a:p>
            <a:r>
              <a:rPr lang="en-US" dirty="0"/>
              <a:t>Find the function called by main with the largest number of parameters</a:t>
            </a:r>
          </a:p>
          <a:p>
            <a:r>
              <a:rPr lang="en-US" dirty="0"/>
              <a:t>That function determines the size of the Passed Parameter allocation on the stack</a:t>
            </a:r>
          </a:p>
        </p:txBody>
      </p:sp>
      <p:sp>
        <p:nvSpPr>
          <p:cNvPr id="4" name="Rounded Rectangle 3">
            <a:extLst>
              <a:ext uri="{FF2B5EF4-FFF2-40B4-BE49-F238E27FC236}">
                <a16:creationId xmlns:a16="http://schemas.microsoft.com/office/drawing/2014/main" id="{767AE1E1-B3A7-AA47-B0A0-F611A6EE1AC4}"/>
              </a:ext>
            </a:extLst>
          </p:cNvPr>
          <p:cNvSpPr/>
          <p:nvPr/>
        </p:nvSpPr>
        <p:spPr bwMode="auto">
          <a:xfrm>
            <a:off x="1251284" y="2414059"/>
            <a:ext cx="5303581"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main(void)</a:t>
            </a:r>
          </a:p>
          <a:p>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a(g, h);</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(a1, a2, a3, a4, a5, </a:t>
            </a:r>
            <a:r>
              <a:rPr lang="en-US" sz="2000" dirty="0">
                <a:solidFill>
                  <a:srgbClr val="0070C0"/>
                </a:solidFill>
                <a:latin typeface="Consolas" panose="020B0609020204030204" pitchFamily="49" charset="0"/>
                <a:cs typeface="Consolas" panose="020B0609020204030204" pitchFamily="49" charset="0"/>
              </a:rPr>
              <a:t>a6</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b(q, w, e, r);</a:t>
            </a:r>
          </a:p>
          <a:p>
            <a:r>
              <a:rPr lang="en-US" sz="2000" dirty="0">
                <a:solidFill>
                  <a:schemeClr val="tx2"/>
                </a:solidFill>
                <a:latin typeface="Consolas" panose="020B0609020204030204" pitchFamily="49" charset="0"/>
                <a:cs typeface="Consolas" panose="020B0609020204030204" pitchFamily="49" charset="0"/>
              </a:rPr>
              <a:t>   /* code not shown */ </a:t>
            </a:r>
          </a:p>
          <a:p>
            <a:r>
              <a:rPr lang="en-US" sz="2000" dirty="0">
                <a:solidFill>
                  <a:schemeClr val="tx2"/>
                </a:solidFill>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3E2B492-BF3B-1346-BB31-B3E65DDC3633}"/>
              </a:ext>
            </a:extLst>
          </p:cNvPr>
          <p:cNvGrpSpPr/>
          <p:nvPr/>
        </p:nvGrpSpPr>
        <p:grpSpPr>
          <a:xfrm>
            <a:off x="6319397" y="4384953"/>
            <a:ext cx="4180035" cy="646331"/>
            <a:chOff x="11026820" y="950127"/>
            <a:chExt cx="4180035" cy="646331"/>
          </a:xfrm>
        </p:grpSpPr>
        <p:sp>
          <p:nvSpPr>
            <p:cNvPr id="6" name="TextBox 5">
              <a:extLst>
                <a:ext uri="{FF2B5EF4-FFF2-40B4-BE49-F238E27FC236}">
                  <a16:creationId xmlns:a16="http://schemas.microsoft.com/office/drawing/2014/main" id="{70268033-4029-E149-BF3F-4E8AF1C5E26A}"/>
                </a:ext>
              </a:extLst>
            </p:cNvPr>
            <p:cNvSpPr txBox="1"/>
            <p:nvPr/>
          </p:nvSpPr>
          <p:spPr>
            <a:xfrm>
              <a:off x="11337774" y="950127"/>
              <a:ext cx="386908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largest </a:t>
              </a:r>
              <a:r>
                <a:rPr lang="en-US" dirty="0" err="1"/>
                <a:t>arg</a:t>
              </a:r>
              <a:r>
                <a:rPr lang="en-US" dirty="0"/>
                <a:t> count is 6</a:t>
              </a:r>
            </a:p>
            <a:p>
              <a:r>
                <a:rPr lang="en-US" dirty="0"/>
                <a:t>allocate </a:t>
              </a:r>
              <a:r>
                <a:rPr lang="en-US" dirty="0">
                  <a:solidFill>
                    <a:srgbClr val="0070C0"/>
                  </a:solidFill>
                </a:rPr>
                <a:t>space for 6 - 4 = 2 </a:t>
              </a:r>
              <a:r>
                <a:rPr lang="en-US" dirty="0" err="1">
                  <a:solidFill>
                    <a:srgbClr val="0070C0"/>
                  </a:solidFill>
                </a:rPr>
                <a:t>arg</a:t>
              </a:r>
              <a:r>
                <a:rPr lang="en-US" dirty="0">
                  <a:solidFill>
                    <a:srgbClr val="0070C0"/>
                  </a:solidFill>
                </a:rPr>
                <a:t> slots</a:t>
              </a:r>
              <a:endParaRPr lang="en-US" dirty="0"/>
            </a:p>
          </p:txBody>
        </p:sp>
        <p:sp>
          <p:nvSpPr>
            <p:cNvPr id="7" name="Left Arrow 6">
              <a:extLst>
                <a:ext uri="{FF2B5EF4-FFF2-40B4-BE49-F238E27FC236}">
                  <a16:creationId xmlns:a16="http://schemas.microsoft.com/office/drawing/2014/main" id="{583DB175-AF35-834D-B530-F0AD3063390C}"/>
                </a:ext>
              </a:extLst>
            </p:cNvPr>
            <p:cNvSpPr/>
            <p:nvPr/>
          </p:nvSpPr>
          <p:spPr>
            <a:xfrm>
              <a:off x="11026820" y="103324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F5BE218-10C0-B641-8C96-8559F693F79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817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a:t>
            </a:r>
            <a:r>
              <a:rPr lang="en-US" dirty="0" err="1">
                <a:latin typeface="+mn-lt"/>
                <a:cs typeface="Consolas" panose="020B0609020204030204" pitchFamily="49" charset="0"/>
              </a:rPr>
              <a:t>ldr</a:t>
            </a:r>
            <a:r>
              <a:rPr lang="en-US" dirty="0">
                <a:latin typeface="+mn-lt"/>
                <a:cs typeface="Consolas" panose="020B0609020204030204" pitchFamily="49" charset="0"/>
              </a:rPr>
              <a:t> from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135962"/>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108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DEAD-5ECC-7442-96F8-20EE69CCE08B}"/>
              </a:ext>
            </a:extLst>
          </p:cNvPr>
          <p:cNvSpPr>
            <a:spLocks noGrp="1"/>
          </p:cNvSpPr>
          <p:nvPr>
            <p:ph type="title"/>
          </p:nvPr>
        </p:nvSpPr>
        <p:spPr>
          <a:xfrm>
            <a:off x="204144" y="82184"/>
            <a:ext cx="10515895" cy="573499"/>
          </a:xfrm>
        </p:spPr>
        <p:txBody>
          <a:bodyPr/>
          <a:lstStyle/>
          <a:p>
            <a:r>
              <a:rPr lang="en-US" dirty="0"/>
              <a:t>Passing More than Four </a:t>
            </a:r>
            <a:r>
              <a:rPr lang="en-US" dirty="0" err="1"/>
              <a:t>Args</a:t>
            </a:r>
            <a:r>
              <a:rPr lang="en-US" dirty="0"/>
              <a:t> – Six Arg Example </a:t>
            </a:r>
          </a:p>
        </p:txBody>
      </p:sp>
      <p:sp>
        <p:nvSpPr>
          <p:cNvPr id="7" name="Content Placeholder 5">
            <a:extLst>
              <a:ext uri="{FF2B5EF4-FFF2-40B4-BE49-F238E27FC236}">
                <a16:creationId xmlns:a16="http://schemas.microsoft.com/office/drawing/2014/main" id="{4200C6EF-CF2D-4B48-A09F-012F7B625C02}"/>
              </a:ext>
            </a:extLst>
          </p:cNvPr>
          <p:cNvSpPr txBox="1">
            <a:spLocks/>
          </p:cNvSpPr>
          <p:nvPr/>
        </p:nvSpPr>
        <p:spPr>
          <a:xfrm>
            <a:off x="629392" y="775478"/>
            <a:ext cx="11175512" cy="1611106"/>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Problem: Write and call a function that receives six integers and returns the sum</a:t>
            </a:r>
          </a:p>
          <a:p>
            <a:r>
              <a:rPr lang="en-US" sz="2200" dirty="0"/>
              <a:t>First 4 parameters are in register r0 - r3 and the remaining argument are on the stack</a:t>
            </a:r>
          </a:p>
          <a:p>
            <a:r>
              <a:rPr lang="en-US" sz="2200" dirty="0">
                <a:solidFill>
                  <a:srgbClr val="2C895B"/>
                </a:solidFill>
              </a:rPr>
              <a:t>For this example, we will put all the locals on the stack</a:t>
            </a:r>
          </a:p>
        </p:txBody>
      </p:sp>
      <p:sp>
        <p:nvSpPr>
          <p:cNvPr id="8" name="Rounded Rectangle 7">
            <a:extLst>
              <a:ext uri="{FF2B5EF4-FFF2-40B4-BE49-F238E27FC236}">
                <a16:creationId xmlns:a16="http://schemas.microsoft.com/office/drawing/2014/main" id="{723D2EDA-4E5A-3042-855F-E7F7CB65C318}"/>
              </a:ext>
            </a:extLst>
          </p:cNvPr>
          <p:cNvSpPr/>
          <p:nvPr/>
        </p:nvSpPr>
        <p:spPr bwMode="auto">
          <a:xfrm>
            <a:off x="3209660" y="2613498"/>
            <a:ext cx="5248540" cy="2090261"/>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printf</a:t>
            </a:r>
            <a:r>
              <a:rPr lang="en-US" dirty="0">
                <a:solidFill>
                  <a:schemeClr val="tx2"/>
                </a:solidFill>
                <a:latin typeface="Consolas" panose="020B0609020204030204" pitchFamily="49" charset="0"/>
                <a:cs typeface="Consolas" panose="020B0609020204030204" pitchFamily="49" charset="0"/>
              </a:rPr>
              <a:t>("the sum is %d\n",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9" name="Rounded Rectangle 8">
            <a:extLst>
              <a:ext uri="{FF2B5EF4-FFF2-40B4-BE49-F238E27FC236}">
                <a16:creationId xmlns:a16="http://schemas.microsoft.com/office/drawing/2014/main" id="{70BAAFF0-6C03-F242-BCCA-FF9669668381}"/>
              </a:ext>
            </a:extLst>
          </p:cNvPr>
          <p:cNvSpPr/>
          <p:nvPr/>
        </p:nvSpPr>
        <p:spPr bwMode="auto">
          <a:xfrm>
            <a:off x="2124576" y="4883622"/>
            <a:ext cx="7910087" cy="1678543"/>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a:t>
            </a:r>
          </a:p>
          <a:p>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9C6B8B31-F750-E942-8401-1E1A3EF6A96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26659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153501" y="239099"/>
            <a:ext cx="11444491" cy="580101"/>
          </a:xfrm>
        </p:spPr>
        <p:txBody>
          <a:bodyPr/>
          <a:lstStyle/>
          <a:p>
            <a:r>
              <a:rPr lang="en-US" dirty="0"/>
              <a:t>Calling Function &gt; 4 </a:t>
            </a:r>
            <a:r>
              <a:rPr lang="en-US" dirty="0" err="1"/>
              <a:t>Args</a:t>
            </a:r>
            <a:r>
              <a:rPr lang="en-US" dirty="0"/>
              <a:t> - 1</a:t>
            </a:r>
          </a:p>
        </p:txBody>
      </p:sp>
      <p:sp>
        <p:nvSpPr>
          <p:cNvPr id="10" name="Rectangle 9">
            <a:extLst>
              <a:ext uri="{FF2B5EF4-FFF2-40B4-BE49-F238E27FC236}">
                <a16:creationId xmlns:a16="http://schemas.microsoft.com/office/drawing/2014/main" id="{C1D9BDDF-7B3F-E342-AB20-F0E66FD548D4}"/>
              </a:ext>
            </a:extLst>
          </p:cNvPr>
          <p:cNvSpPr/>
          <p:nvPr/>
        </p:nvSpPr>
        <p:spPr>
          <a:xfrm>
            <a:off x="8564539" y="5036937"/>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8553586" y="2643069"/>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8553586" y="3085005"/>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1361929" y="2834023"/>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1023921" y="2960087"/>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1037455" y="6080025"/>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619060" y="2833469"/>
            <a:ext cx="6383903" cy="231195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12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CNT,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CNT</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OARG6,		4 + PAD</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OARG5,		4 + OARG6</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FRAMESZ 	OARG5 – FP_OFF</a:t>
            </a:r>
          </a:p>
        </p:txBody>
      </p:sp>
      <p:sp>
        <p:nvSpPr>
          <p:cNvPr id="37" name="Rounded Rectangle 36">
            <a:extLst>
              <a:ext uri="{FF2B5EF4-FFF2-40B4-BE49-F238E27FC236}">
                <a16:creationId xmlns:a16="http://schemas.microsoft.com/office/drawing/2014/main" id="{BF2767EC-D5E0-4B45-68B7-D715CF6C8C54}"/>
              </a:ext>
            </a:extLst>
          </p:cNvPr>
          <p:cNvSpPr/>
          <p:nvPr/>
        </p:nvSpPr>
        <p:spPr bwMode="auto">
          <a:xfrm>
            <a:off x="3123459" y="1356976"/>
            <a:ext cx="5244659" cy="41171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a:t>
            </a:r>
            <a:r>
              <a:rPr lang="en-US" sz="2000" dirty="0" err="1">
                <a:solidFill>
                  <a:schemeClr val="tx2"/>
                </a:solidFill>
                <a:latin typeface="Consolas" panose="020B0609020204030204" pitchFamily="49" charset="0"/>
                <a:cs typeface="Consolas" panose="020B0609020204030204" pitchFamily="49" charset="0"/>
              </a:rPr>
              <a:t>cnt</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(1, 2, 3, 4, 5, 6);</a:t>
            </a:r>
          </a:p>
        </p:txBody>
      </p:sp>
      <p:sp>
        <p:nvSpPr>
          <p:cNvPr id="40" name="Rectangle 39">
            <a:extLst>
              <a:ext uri="{FF2B5EF4-FFF2-40B4-BE49-F238E27FC236}">
                <a16:creationId xmlns:a16="http://schemas.microsoft.com/office/drawing/2014/main" id="{9292F772-6BC1-CC14-5193-F8EE967B6584}"/>
              </a:ext>
            </a:extLst>
          </p:cNvPr>
          <p:cNvSpPr/>
          <p:nvPr/>
        </p:nvSpPr>
        <p:spPr>
          <a:xfrm>
            <a:off x="8564538" y="457848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3" name="Group 2">
            <a:extLst>
              <a:ext uri="{FF2B5EF4-FFF2-40B4-BE49-F238E27FC236}">
                <a16:creationId xmlns:a16="http://schemas.microsoft.com/office/drawing/2014/main" id="{89870FBA-8B14-A709-0B50-590A4C1DB931}"/>
              </a:ext>
            </a:extLst>
          </p:cNvPr>
          <p:cNvGrpSpPr/>
          <p:nvPr/>
        </p:nvGrpSpPr>
        <p:grpSpPr>
          <a:xfrm>
            <a:off x="8548829" y="5506988"/>
            <a:ext cx="2462660" cy="857978"/>
            <a:chOff x="7897436" y="3971423"/>
            <a:chExt cx="2462660" cy="857978"/>
          </a:xfrm>
        </p:grpSpPr>
        <p:sp>
          <p:nvSpPr>
            <p:cNvPr id="43" name="Rectangle 42">
              <a:extLst>
                <a:ext uri="{FF2B5EF4-FFF2-40B4-BE49-F238E27FC236}">
                  <a16:creationId xmlns:a16="http://schemas.microsoft.com/office/drawing/2014/main" id="{9C627C81-E6B6-707F-FF19-D970A5214537}"/>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2" name="Rectangle 51">
              <a:extLst>
                <a:ext uri="{FF2B5EF4-FFF2-40B4-BE49-F238E27FC236}">
                  <a16:creationId xmlns:a16="http://schemas.microsoft.com/office/drawing/2014/main" id="{8F1A6F8D-BF35-B092-9F28-BC70225F8F8B}"/>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0" name="Group 19">
            <a:extLst>
              <a:ext uri="{FF2B5EF4-FFF2-40B4-BE49-F238E27FC236}">
                <a16:creationId xmlns:a16="http://schemas.microsoft.com/office/drawing/2014/main" id="{DBE8DC23-0D19-F859-3FB0-5E89AA1B327E}"/>
              </a:ext>
            </a:extLst>
          </p:cNvPr>
          <p:cNvGrpSpPr/>
          <p:nvPr/>
        </p:nvGrpSpPr>
        <p:grpSpPr>
          <a:xfrm>
            <a:off x="7327437" y="2643069"/>
            <a:ext cx="1162818" cy="3569374"/>
            <a:chOff x="2320632" y="3706071"/>
            <a:chExt cx="1162818" cy="3569374"/>
          </a:xfrm>
        </p:grpSpPr>
        <p:sp>
          <p:nvSpPr>
            <p:cNvPr id="21" name="TextBox 20">
              <a:extLst>
                <a:ext uri="{FF2B5EF4-FFF2-40B4-BE49-F238E27FC236}">
                  <a16:creationId xmlns:a16="http://schemas.microsoft.com/office/drawing/2014/main" id="{CE0A4D91-943B-8E5C-F2CE-A3288B9C1338}"/>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2" name="Right Brace 21">
              <a:extLst>
                <a:ext uri="{FF2B5EF4-FFF2-40B4-BE49-F238E27FC236}">
                  <a16:creationId xmlns:a16="http://schemas.microsoft.com/office/drawing/2014/main" id="{C89AFF59-A026-2B58-9949-041232DC76CA}"/>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a:extLst>
              <a:ext uri="{FF2B5EF4-FFF2-40B4-BE49-F238E27FC236}">
                <a16:creationId xmlns:a16="http://schemas.microsoft.com/office/drawing/2014/main" id="{87287984-F9DA-1F7C-1D81-BD5161C39154}"/>
              </a:ext>
            </a:extLst>
          </p:cNvPr>
          <p:cNvSpPr/>
          <p:nvPr/>
        </p:nvSpPr>
        <p:spPr>
          <a:xfrm>
            <a:off x="8570696" y="4056188"/>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 name="Rectangle 5">
            <a:extLst>
              <a:ext uri="{FF2B5EF4-FFF2-40B4-BE49-F238E27FC236}">
                <a16:creationId xmlns:a16="http://schemas.microsoft.com/office/drawing/2014/main" id="{CCB33B81-951B-A89A-7D76-D9068BA5D735}"/>
              </a:ext>
            </a:extLst>
          </p:cNvPr>
          <p:cNvSpPr/>
          <p:nvPr/>
        </p:nvSpPr>
        <p:spPr>
          <a:xfrm>
            <a:off x="8553586" y="3526197"/>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28539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0" y="105995"/>
            <a:ext cx="11444491" cy="580101"/>
          </a:xfrm>
        </p:spPr>
        <p:txBody>
          <a:bodyPr/>
          <a:lstStyle/>
          <a:p>
            <a:r>
              <a:rPr lang="en-US" dirty="0"/>
              <a:t>Calling Function &gt; 4 </a:t>
            </a:r>
            <a:r>
              <a:rPr lang="en-US" dirty="0" err="1"/>
              <a:t>Args</a:t>
            </a:r>
            <a:r>
              <a:rPr lang="en-US" dirty="0"/>
              <a:t> - 2</a:t>
            </a:r>
          </a:p>
        </p:txBody>
      </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207303" y="1093128"/>
            <a:ext cx="5153902"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FP_OFF,	12</a:t>
            </a:r>
            <a:endParaRPr lang="en-US" sz="1600" i="1" dirty="0">
              <a:solidFill>
                <a:srgbClr val="2C895B"/>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CNT,		4 + FP_OFF</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PAD,		4 + CNT</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OARG6,		4 + PAD</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OARG5,		4 + OARG6</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FRMADD 	        OARG5 – FP_OFF</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6586811" y="193402"/>
            <a:ext cx="5284485" cy="624322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tx2"/>
                </a:solidFill>
                <a:latin typeface="Consolas" panose="020B0609020204030204" pitchFamily="49" charset="0"/>
                <a:cs typeface="Consolas" panose="020B0609020204030204" pitchFamily="49" charset="0"/>
              </a:rPr>
              <a:t>main:</a:t>
            </a:r>
          </a:p>
          <a:p>
            <a:r>
              <a:rPr lang="en-US" sz="1400" dirty="0">
                <a:solidFill>
                  <a:schemeClr val="tx2"/>
                </a:solidFill>
                <a:latin typeface="Consolas" panose="020B0609020204030204" pitchFamily="49" charset="0"/>
                <a:cs typeface="Consolas" panose="020B0609020204030204" pitchFamily="49" charset="0"/>
              </a:rPr>
              <a:t>    push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add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ldr</a:t>
            </a:r>
            <a:r>
              <a:rPr lang="en-US" sz="1400" dirty="0">
                <a:solidFill>
                  <a:schemeClr val="tx2"/>
                </a:solidFill>
                <a:latin typeface="Consolas" panose="020B0609020204030204" pitchFamily="49" charset="0"/>
                <a:cs typeface="Consolas" panose="020B0609020204030204" pitchFamily="49" charset="0"/>
              </a:rPr>
              <a:t>	   r3, =FRMADD</a:t>
            </a:r>
          </a:p>
          <a:p>
            <a:r>
              <a:rPr lang="en-US" sz="1400" dirty="0">
                <a:solidFill>
                  <a:srgbClr val="C00000"/>
                </a:solidFill>
                <a:latin typeface="Consolas" panose="020B0609020204030204" pitchFamily="49" charset="0"/>
                <a:cs typeface="Consolas" panose="020B0609020204030204" pitchFamily="49" charset="0"/>
              </a:rPr>
              <a:t>    sub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r3</a:t>
            </a:r>
          </a:p>
          <a:p>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mov     r0, 6</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=OARG6</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arg6</a:t>
            </a:r>
          </a:p>
          <a:p>
            <a:r>
              <a:rPr lang="en-US" sz="1400" dirty="0">
                <a:solidFill>
                  <a:schemeClr val="accent5"/>
                </a:solidFill>
                <a:latin typeface="Consolas" panose="020B0609020204030204" pitchFamily="49" charset="0"/>
                <a:cs typeface="Consolas" panose="020B0609020204030204" pitchFamily="49" charset="0"/>
              </a:rPr>
              <a:t>    mov     r0, 5</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=OARG5</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arg5</a:t>
            </a:r>
          </a:p>
          <a:p>
            <a:r>
              <a:rPr lang="en-US" sz="1400" dirty="0">
                <a:solidFill>
                  <a:srgbClr val="F37440"/>
                </a:solidFill>
                <a:latin typeface="Consolas" panose="020B0609020204030204" pitchFamily="49" charset="0"/>
                <a:cs typeface="Consolas" panose="020B0609020204030204" pitchFamily="49" charset="0"/>
              </a:rPr>
              <a:t>    mov     r3, 4		// arg4</a:t>
            </a:r>
          </a:p>
          <a:p>
            <a:r>
              <a:rPr lang="en-US" sz="1400" dirty="0">
                <a:solidFill>
                  <a:srgbClr val="F37440"/>
                </a:solidFill>
                <a:latin typeface="Consolas" panose="020B0609020204030204" pitchFamily="49" charset="0"/>
                <a:cs typeface="Consolas" panose="020B0609020204030204" pitchFamily="49" charset="0"/>
              </a:rPr>
              <a:t>    mov     r2, 3		// arg3</a:t>
            </a:r>
          </a:p>
          <a:p>
            <a:r>
              <a:rPr lang="en-US" sz="1400" dirty="0">
                <a:solidFill>
                  <a:srgbClr val="F37440"/>
                </a:solidFill>
                <a:latin typeface="Consolas" panose="020B0609020204030204" pitchFamily="49" charset="0"/>
                <a:cs typeface="Consolas" panose="020B0609020204030204" pitchFamily="49" charset="0"/>
              </a:rPr>
              <a:t>    mov     r1, 2		// arg2</a:t>
            </a:r>
          </a:p>
          <a:p>
            <a:r>
              <a:rPr lang="en-US" sz="1400" dirty="0">
                <a:solidFill>
                  <a:srgbClr val="F37440"/>
                </a:solidFill>
                <a:latin typeface="Consolas" panose="020B0609020204030204" pitchFamily="49" charset="0"/>
                <a:cs typeface="Consolas" panose="020B0609020204030204" pitchFamily="49" charset="0"/>
              </a:rPr>
              <a:t>    mov     r0, 1		// arg1</a:t>
            </a: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bl      </a:t>
            </a:r>
            <a:r>
              <a:rPr lang="en-US" sz="1400" dirty="0" err="1">
                <a:solidFill>
                  <a:srgbClr val="F37440"/>
                </a:solidFill>
                <a:latin typeface="Consolas" panose="020B0609020204030204" pitchFamily="49" charset="0"/>
                <a:cs typeface="Consolas" panose="020B0609020204030204" pitchFamily="49" charset="0"/>
              </a:rPr>
              <a:t>sixsum</a:t>
            </a:r>
            <a:endParaRPr lang="en-US" sz="1400" dirty="0">
              <a:solidFill>
                <a:srgbClr val="F37440"/>
              </a:solidFill>
              <a:latin typeface="Consolas" panose="020B0609020204030204" pitchFamily="49" charset="0"/>
              <a:cs typeface="Consolas" panose="020B0609020204030204" pitchFamily="49" charset="0"/>
            </a:endParaRPr>
          </a:p>
          <a:p>
            <a:r>
              <a:rPr lang="en-US" sz="1400" dirty="0">
                <a:solidFill>
                  <a:srgbClr val="F37440"/>
                </a:solidFill>
                <a:latin typeface="Consolas" panose="020B0609020204030204" pitchFamily="49" charset="0"/>
                <a:cs typeface="Consolas" panose="020B0609020204030204" pitchFamily="49" charset="0"/>
              </a:rPr>
              <a:t>   </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r5, =CNT</a:t>
            </a:r>
          </a:p>
          <a:p>
            <a:r>
              <a:rPr lang="en-US" sz="1400" dirty="0">
                <a:solidFill>
                  <a:srgbClr val="2C895B"/>
                </a:solidFill>
                <a:latin typeface="Consolas" panose="020B0609020204030204" pitchFamily="49" charset="0"/>
                <a:cs typeface="Consolas" panose="020B0609020204030204" pitchFamily="49" charset="0"/>
              </a:rPr>
              <a:t>    str     r0, [</a:t>
            </a:r>
            <a:r>
              <a:rPr lang="en-US" sz="1400" dirty="0" err="1">
                <a:solidFill>
                  <a:srgbClr val="2C895B"/>
                </a:solidFill>
                <a:latin typeface="Consolas" panose="020B0609020204030204" pitchFamily="49" charset="0"/>
                <a:cs typeface="Consolas" panose="020B0609020204030204" pitchFamily="49" charset="0"/>
              </a:rPr>
              <a:t>fp</a:t>
            </a:r>
            <a:r>
              <a:rPr lang="en-US" sz="1400" dirty="0">
                <a:solidFill>
                  <a:srgbClr val="2C895B"/>
                </a:solidFill>
                <a:latin typeface="Consolas" panose="020B0609020204030204" pitchFamily="49" charset="0"/>
                <a:cs typeface="Consolas" panose="020B0609020204030204" pitchFamily="49" charset="0"/>
              </a:rPr>
              <a:t>, -r5]  // update </a:t>
            </a:r>
            <a:r>
              <a:rPr lang="en-US" sz="1400" dirty="0" err="1">
                <a:solidFill>
                  <a:srgbClr val="2C895B"/>
                </a:solidFill>
                <a:latin typeface="Consolas" panose="020B0609020204030204" pitchFamily="49" charset="0"/>
                <a:cs typeface="Consolas" panose="020B0609020204030204" pitchFamily="49" charset="0"/>
              </a:rPr>
              <a:t>cnt</a:t>
            </a:r>
            <a:r>
              <a:rPr lang="en-US" sz="1400" dirty="0">
                <a:solidFill>
                  <a:srgbClr val="2C895B"/>
                </a:solidFill>
                <a:latin typeface="Consolas" panose="020B0609020204030204" pitchFamily="49" charset="0"/>
                <a:cs typeface="Consolas" panose="020B0609020204030204" pitchFamily="49" charset="0"/>
              </a:rPr>
              <a:t> on stack</a:t>
            </a:r>
          </a:p>
          <a:p>
            <a:r>
              <a:rPr lang="en-US" sz="1400" dirty="0">
                <a:solidFill>
                  <a:srgbClr val="2C895B"/>
                </a:solidFill>
                <a:latin typeface="Consolas" panose="020B0609020204030204" pitchFamily="49" charset="0"/>
                <a:cs typeface="Consolas" panose="020B0609020204030204" pitchFamily="49" charset="0"/>
              </a:rPr>
              <a:t>    mov     r1, r0</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r0, =.</a:t>
            </a:r>
            <a:r>
              <a:rPr lang="en-US" sz="1400" dirty="0" err="1">
                <a:solidFill>
                  <a:srgbClr val="2C895B"/>
                </a:solidFill>
                <a:latin typeface="Consolas" panose="020B0609020204030204" pitchFamily="49" charset="0"/>
                <a:cs typeface="Consolas" panose="020B0609020204030204" pitchFamily="49" charset="0"/>
              </a:rPr>
              <a:t>Lpfstr</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2C895B"/>
                </a:solidFill>
                <a:latin typeface="Consolas" panose="020B0609020204030204" pitchFamily="49" charset="0"/>
                <a:cs typeface="Consolas" panose="020B0609020204030204" pitchFamily="49" charset="0"/>
              </a:rPr>
              <a:t>    bl      </a:t>
            </a:r>
            <a:r>
              <a:rPr lang="en-US" sz="1400" dirty="0" err="1">
                <a:solidFill>
                  <a:srgbClr val="2C895B"/>
                </a:solidFill>
                <a:latin typeface="Consolas" panose="020B0609020204030204" pitchFamily="49" charset="0"/>
                <a:cs typeface="Consolas" panose="020B0609020204030204" pitchFamily="49" charset="0"/>
              </a:rPr>
              <a:t>printf</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p>
          <a:p>
            <a:r>
              <a:rPr lang="en-US" sz="1400" dirty="0">
                <a:solidFill>
                  <a:schemeClr val="tx2"/>
                </a:solidFill>
                <a:latin typeface="Consolas" panose="020B0609020204030204" pitchFamily="49" charset="0"/>
                <a:cs typeface="Consolas" panose="020B0609020204030204" pitchFamily="49" charset="0"/>
              </a:rPr>
              <a:t>    mov     r0, EXIT_SUCCESS</a:t>
            </a:r>
          </a:p>
          <a:p>
            <a:r>
              <a:rPr lang="en-US" sz="1400" dirty="0">
                <a:solidFill>
                  <a:schemeClr val="tx2"/>
                </a:solidFill>
                <a:latin typeface="Consolas" panose="020B0609020204030204" pitchFamily="49" charset="0"/>
                <a:cs typeface="Consolas" panose="020B0609020204030204" pitchFamily="49" charset="0"/>
              </a:rPr>
              <a:t>    sub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pop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bx      </a:t>
            </a:r>
            <a:r>
              <a:rPr lang="en-US" sz="1400" dirty="0" err="1">
                <a:solidFill>
                  <a:schemeClr val="tx2"/>
                </a:solidFill>
                <a:latin typeface="Consolas" panose="020B0609020204030204" pitchFamily="49" charset="0"/>
                <a:cs typeface="Consolas" panose="020B0609020204030204" pitchFamily="49" charset="0"/>
              </a:rPr>
              <a:t>lr</a:t>
            </a:r>
            <a:endParaRPr lang="en-US" sz="1400" dirty="0">
              <a:solidFill>
                <a:schemeClr val="tx2"/>
              </a:solidFill>
              <a:latin typeface="Consolas" panose="020B0609020204030204" pitchFamily="49" charset="0"/>
              <a:cs typeface="Consolas" panose="020B0609020204030204" pitchFamily="49" charset="0"/>
            </a:endParaRPr>
          </a:p>
        </p:txBody>
      </p:sp>
      <p:sp>
        <p:nvSpPr>
          <p:cNvPr id="20" name="Rounded Rectangle 19">
            <a:extLst>
              <a:ext uri="{FF2B5EF4-FFF2-40B4-BE49-F238E27FC236}">
                <a16:creationId xmlns:a16="http://schemas.microsoft.com/office/drawing/2014/main" id="{949A6012-9263-047D-4387-11D8FF8CC79E}"/>
              </a:ext>
            </a:extLst>
          </p:cNvPr>
          <p:cNvSpPr/>
          <p:nvPr/>
        </p:nvSpPr>
        <p:spPr bwMode="auto">
          <a:xfrm>
            <a:off x="1414462" y="648434"/>
            <a:ext cx="4714132" cy="38004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p:txBody>
      </p:sp>
      <p:sp>
        <p:nvSpPr>
          <p:cNvPr id="21" name="TextBox 20">
            <a:extLst>
              <a:ext uri="{FF2B5EF4-FFF2-40B4-BE49-F238E27FC236}">
                <a16:creationId xmlns:a16="http://schemas.microsoft.com/office/drawing/2014/main" id="{863D96EC-11A4-BC03-3D45-60B269472EAD}"/>
              </a:ext>
            </a:extLst>
          </p:cNvPr>
          <p:cNvSpPr txBox="1"/>
          <p:nvPr/>
        </p:nvSpPr>
        <p:spPr>
          <a:xfrm>
            <a:off x="4703762" y="6006213"/>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OARG5</a:t>
            </a:r>
          </a:p>
        </p:txBody>
      </p:sp>
      <p:sp>
        <p:nvSpPr>
          <p:cNvPr id="22" name="TextBox 21">
            <a:extLst>
              <a:ext uri="{FF2B5EF4-FFF2-40B4-BE49-F238E27FC236}">
                <a16:creationId xmlns:a16="http://schemas.microsoft.com/office/drawing/2014/main" id="{337EA507-6456-A118-1688-F98FC3F2D7B7}"/>
              </a:ext>
            </a:extLst>
          </p:cNvPr>
          <p:cNvSpPr txBox="1"/>
          <p:nvPr/>
        </p:nvSpPr>
        <p:spPr>
          <a:xfrm>
            <a:off x="4726721" y="558848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OARG6</a:t>
            </a:r>
          </a:p>
        </p:txBody>
      </p:sp>
      <p:sp>
        <p:nvSpPr>
          <p:cNvPr id="23" name="TextBox 22">
            <a:extLst>
              <a:ext uri="{FF2B5EF4-FFF2-40B4-BE49-F238E27FC236}">
                <a16:creationId xmlns:a16="http://schemas.microsoft.com/office/drawing/2014/main" id="{135BC620-FF84-5E08-F131-65B503852E04}"/>
              </a:ext>
            </a:extLst>
          </p:cNvPr>
          <p:cNvSpPr txBox="1"/>
          <p:nvPr/>
        </p:nvSpPr>
        <p:spPr>
          <a:xfrm>
            <a:off x="4709832" y="520313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PAD</a:t>
            </a:r>
          </a:p>
        </p:txBody>
      </p:sp>
      <p:sp>
        <p:nvSpPr>
          <p:cNvPr id="24" name="TextBox 23">
            <a:extLst>
              <a:ext uri="{FF2B5EF4-FFF2-40B4-BE49-F238E27FC236}">
                <a16:creationId xmlns:a16="http://schemas.microsoft.com/office/drawing/2014/main" id="{F8C5D7B3-F1FC-D439-6457-89C9BB1314FE}"/>
              </a:ext>
            </a:extLst>
          </p:cNvPr>
          <p:cNvSpPr txBox="1"/>
          <p:nvPr/>
        </p:nvSpPr>
        <p:spPr>
          <a:xfrm>
            <a:off x="4656131" y="4785415"/>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CNT</a:t>
            </a:r>
          </a:p>
        </p:txBody>
      </p:sp>
      <p:sp>
        <p:nvSpPr>
          <p:cNvPr id="6" name="Rectangle 5">
            <a:extLst>
              <a:ext uri="{FF2B5EF4-FFF2-40B4-BE49-F238E27FC236}">
                <a16:creationId xmlns:a16="http://schemas.microsoft.com/office/drawing/2014/main" id="{36CAC680-5727-A082-38DB-A9A5C32A5F24}"/>
              </a:ext>
            </a:extLst>
          </p:cNvPr>
          <p:cNvSpPr/>
          <p:nvPr/>
        </p:nvSpPr>
        <p:spPr>
          <a:xfrm>
            <a:off x="2131978" y="516684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8" name="Rectangle 7">
            <a:extLst>
              <a:ext uri="{FF2B5EF4-FFF2-40B4-BE49-F238E27FC236}">
                <a16:creationId xmlns:a16="http://schemas.microsoft.com/office/drawing/2014/main" id="{184E6B89-302E-692D-28EA-E395B9448D99}"/>
              </a:ext>
            </a:extLst>
          </p:cNvPr>
          <p:cNvSpPr/>
          <p:nvPr/>
        </p:nvSpPr>
        <p:spPr>
          <a:xfrm>
            <a:off x="2121025" y="2772976"/>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BB281BC2-7810-CD98-B50E-7CC1C40F1B48}"/>
              </a:ext>
            </a:extLst>
          </p:cNvPr>
          <p:cNvSpPr/>
          <p:nvPr/>
        </p:nvSpPr>
        <p:spPr>
          <a:xfrm>
            <a:off x="2121025" y="3214912"/>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 name="TextBox 10">
            <a:extLst>
              <a:ext uri="{FF2B5EF4-FFF2-40B4-BE49-F238E27FC236}">
                <a16:creationId xmlns:a16="http://schemas.microsoft.com/office/drawing/2014/main" id="{30F04A0B-31F5-3B7D-9989-E1120762B482}"/>
              </a:ext>
            </a:extLst>
          </p:cNvPr>
          <p:cNvSpPr txBox="1"/>
          <p:nvPr/>
        </p:nvSpPr>
        <p:spPr>
          <a:xfrm>
            <a:off x="4929368" y="2963930"/>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2" name="Left Arrow 11">
            <a:extLst>
              <a:ext uri="{FF2B5EF4-FFF2-40B4-BE49-F238E27FC236}">
                <a16:creationId xmlns:a16="http://schemas.microsoft.com/office/drawing/2014/main" id="{50D4B4A3-AE8B-4AD2-DCA0-C9B5BE317B87}"/>
              </a:ext>
            </a:extLst>
          </p:cNvPr>
          <p:cNvSpPr/>
          <p:nvPr/>
        </p:nvSpPr>
        <p:spPr>
          <a:xfrm>
            <a:off x="4591360" y="308999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6DCD1FA-B835-1C56-1576-3D1B23BE7E67}"/>
              </a:ext>
            </a:extLst>
          </p:cNvPr>
          <p:cNvGrpSpPr/>
          <p:nvPr/>
        </p:nvGrpSpPr>
        <p:grpSpPr>
          <a:xfrm>
            <a:off x="4604894" y="6209932"/>
            <a:ext cx="782992" cy="369332"/>
            <a:chOff x="8610225" y="4929091"/>
            <a:chExt cx="782992" cy="369332"/>
          </a:xfrm>
        </p:grpSpPr>
        <p:sp>
          <p:nvSpPr>
            <p:cNvPr id="14" name="TextBox 13">
              <a:extLst>
                <a:ext uri="{FF2B5EF4-FFF2-40B4-BE49-F238E27FC236}">
                  <a16:creationId xmlns:a16="http://schemas.microsoft.com/office/drawing/2014/main" id="{9249D951-7174-2ECB-11A9-2BD0786CF7D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5" name="Left Arrow 14">
              <a:extLst>
                <a:ext uri="{FF2B5EF4-FFF2-40B4-BE49-F238E27FC236}">
                  <a16:creationId xmlns:a16="http://schemas.microsoft.com/office/drawing/2014/main" id="{24DF7886-6F94-1E2A-BA28-1122EBCF11A0}"/>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ADEE779-84C6-681A-47EE-A48912A667F6}"/>
              </a:ext>
            </a:extLst>
          </p:cNvPr>
          <p:cNvSpPr/>
          <p:nvPr/>
        </p:nvSpPr>
        <p:spPr>
          <a:xfrm>
            <a:off x="2131977" y="470839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18" name="Group 17">
            <a:extLst>
              <a:ext uri="{FF2B5EF4-FFF2-40B4-BE49-F238E27FC236}">
                <a16:creationId xmlns:a16="http://schemas.microsoft.com/office/drawing/2014/main" id="{9EF2D62C-A40E-B0D3-64C3-1AB6F8973341}"/>
              </a:ext>
            </a:extLst>
          </p:cNvPr>
          <p:cNvGrpSpPr/>
          <p:nvPr/>
        </p:nvGrpSpPr>
        <p:grpSpPr>
          <a:xfrm>
            <a:off x="2116268" y="5636895"/>
            <a:ext cx="2462660" cy="857978"/>
            <a:chOff x="7897436" y="3971423"/>
            <a:chExt cx="2462660" cy="857978"/>
          </a:xfrm>
        </p:grpSpPr>
        <p:sp>
          <p:nvSpPr>
            <p:cNvPr id="19" name="Rectangle 18">
              <a:extLst>
                <a:ext uri="{FF2B5EF4-FFF2-40B4-BE49-F238E27FC236}">
                  <a16:creationId xmlns:a16="http://schemas.microsoft.com/office/drawing/2014/main" id="{FE525315-19F8-CB5D-8CAF-9D1D3E2535C8}"/>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28" name="Rectangle 27">
              <a:extLst>
                <a:ext uri="{FF2B5EF4-FFF2-40B4-BE49-F238E27FC236}">
                  <a16:creationId xmlns:a16="http://schemas.microsoft.com/office/drawing/2014/main" id="{BF49DE0B-D13F-9B2E-49A9-B1DC3AED5152}"/>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9" name="Group 28">
            <a:extLst>
              <a:ext uri="{FF2B5EF4-FFF2-40B4-BE49-F238E27FC236}">
                <a16:creationId xmlns:a16="http://schemas.microsoft.com/office/drawing/2014/main" id="{5319A1F3-0B3B-310E-0281-B920E3A6973B}"/>
              </a:ext>
            </a:extLst>
          </p:cNvPr>
          <p:cNvGrpSpPr/>
          <p:nvPr/>
        </p:nvGrpSpPr>
        <p:grpSpPr>
          <a:xfrm>
            <a:off x="786855" y="2782048"/>
            <a:ext cx="1162818" cy="3569374"/>
            <a:chOff x="2320632" y="3706071"/>
            <a:chExt cx="1162818" cy="3569374"/>
          </a:xfrm>
        </p:grpSpPr>
        <p:sp>
          <p:nvSpPr>
            <p:cNvPr id="30" name="TextBox 29">
              <a:extLst>
                <a:ext uri="{FF2B5EF4-FFF2-40B4-BE49-F238E27FC236}">
                  <a16:creationId xmlns:a16="http://schemas.microsoft.com/office/drawing/2014/main" id="{07A3F678-5B54-23E4-C068-84CDD68ACB2D}"/>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1" name="Right Brace 30">
              <a:extLst>
                <a:ext uri="{FF2B5EF4-FFF2-40B4-BE49-F238E27FC236}">
                  <a16:creationId xmlns:a16="http://schemas.microsoft.com/office/drawing/2014/main" id="{AFBAD244-6C59-718C-B321-2474C2BB5AA3}"/>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2D43E6C-2D8D-6982-47F3-B37778E72BF3}"/>
              </a:ext>
            </a:extLst>
          </p:cNvPr>
          <p:cNvSpPr/>
          <p:nvPr/>
        </p:nvSpPr>
        <p:spPr>
          <a:xfrm>
            <a:off x="2138135" y="4186095"/>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3" name="Rectangle 32">
            <a:extLst>
              <a:ext uri="{FF2B5EF4-FFF2-40B4-BE49-F238E27FC236}">
                <a16:creationId xmlns:a16="http://schemas.microsoft.com/office/drawing/2014/main" id="{4DFBAF05-DB08-70D9-B378-E633FE9CA912}"/>
              </a:ext>
            </a:extLst>
          </p:cNvPr>
          <p:cNvSpPr/>
          <p:nvPr/>
        </p:nvSpPr>
        <p:spPr>
          <a:xfrm>
            <a:off x="2121025" y="3656104"/>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4" name="TextBox 33">
            <a:extLst>
              <a:ext uri="{FF2B5EF4-FFF2-40B4-BE49-F238E27FC236}">
                <a16:creationId xmlns:a16="http://schemas.microsoft.com/office/drawing/2014/main" id="{203EFBD0-B6E5-06FF-EA3F-8BE84D2E03E9}"/>
              </a:ext>
            </a:extLst>
          </p:cNvPr>
          <p:cNvSpPr txBox="1"/>
          <p:nvPr/>
        </p:nvSpPr>
        <p:spPr>
          <a:xfrm>
            <a:off x="8350513" y="6235553"/>
            <a:ext cx="3563796" cy="523220"/>
          </a:xfrm>
          <a:prstGeom prst="rect">
            <a:avLst/>
          </a:prstGeom>
          <a:solidFill>
            <a:schemeClr val="accent4">
              <a:lumMod val="20000"/>
              <a:lumOff val="80000"/>
            </a:schemeClr>
          </a:solidFill>
          <a:ln>
            <a:solidFill>
              <a:schemeClr val="accent1"/>
            </a:solidFill>
          </a:ln>
        </p:spPr>
        <p:txBody>
          <a:bodyPr wrap="none" rtlCol="0">
            <a:spAutoFit/>
          </a:bodyPr>
          <a:lstStyle/>
          <a:p>
            <a:r>
              <a:rPr lang="en-US" sz="1400" dirty="0">
                <a:solidFill>
                  <a:schemeClr val="tx2"/>
                </a:solidFill>
                <a:latin typeface="Consolas" panose="020B0609020204030204" pitchFamily="49" charset="0"/>
                <a:cs typeface="Consolas" panose="020B0609020204030204" pitchFamily="49" charset="0"/>
              </a:rPr>
              <a:t>    .section .</a:t>
            </a:r>
            <a:r>
              <a:rPr lang="en-US" sz="1400" dirty="0" err="1">
                <a:solidFill>
                  <a:schemeClr val="tx2"/>
                </a:solidFill>
                <a:latin typeface="Consolas" panose="020B0609020204030204" pitchFamily="49" charset="0"/>
                <a:cs typeface="Consolas" panose="020B0609020204030204" pitchFamily="49" charset="0"/>
              </a:rPr>
              <a:t>rodata</a:t>
            </a:r>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a:t>
            </a:r>
            <a:r>
              <a:rPr lang="en-US" sz="1400" dirty="0" err="1">
                <a:solidFill>
                  <a:schemeClr val="tx2"/>
                </a:solidFill>
                <a:latin typeface="Consolas" panose="020B0609020204030204" pitchFamily="49" charset="0"/>
                <a:cs typeface="Consolas" panose="020B0609020204030204" pitchFamily="49" charset="0"/>
              </a:rPr>
              <a:t>Lpfstr</a:t>
            </a:r>
            <a:r>
              <a:rPr lang="en-US" sz="1400" dirty="0">
                <a:solidFill>
                  <a:schemeClr val="tx2"/>
                </a:solidFill>
                <a:latin typeface="Consolas" panose="020B0609020204030204" pitchFamily="49" charset="0"/>
                <a:cs typeface="Consolas" panose="020B0609020204030204" pitchFamily="49" charset="0"/>
              </a:rPr>
              <a:t>: .string "the sum is %d\n"</a:t>
            </a:r>
            <a:endParaRPr lang="en-US" sz="1400" dirty="0"/>
          </a:p>
        </p:txBody>
      </p:sp>
    </p:spTree>
    <p:extLst>
      <p:ext uri="{BB962C8B-B14F-4D97-AF65-F5344CB8AC3E}">
        <p14:creationId xmlns:p14="http://schemas.microsoft.com/office/powerpoint/2010/main" val="417230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xEl>
                                              <p:pRg st="23" end="2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24" end="2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xEl>
                                              <p:pRg st="25" end="2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xEl>
                                              <p:pRg st="26" end="2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xEl>
                                              <p:pRg st="27" end="2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solidFill>
                  <a:srgbClr val="FF0000"/>
                </a:solidFill>
              </a:rPr>
              <a:t>Called</a:t>
            </a:r>
            <a:r>
              <a:rPr lang="en-US" dirty="0"/>
              <a:t> Function &gt; 4 </a:t>
            </a:r>
            <a:r>
              <a:rPr lang="en-US" dirty="0" err="1"/>
              <a:t>Args</a:t>
            </a:r>
            <a:endParaRPr lang="en-US" dirty="0"/>
          </a:p>
        </p:txBody>
      </p:sp>
      <p:sp>
        <p:nvSpPr>
          <p:cNvPr id="10" name="Rectangle 9">
            <a:extLst>
              <a:ext uri="{FF2B5EF4-FFF2-40B4-BE49-F238E27FC236}">
                <a16:creationId xmlns:a16="http://schemas.microsoft.com/office/drawing/2014/main" id="{C1D9BDDF-7B3F-E342-AB20-F0E66FD548D4}"/>
              </a:ext>
            </a:extLst>
          </p:cNvPr>
          <p:cNvSpPr/>
          <p:nvPr/>
        </p:nvSpPr>
        <p:spPr>
          <a:xfrm>
            <a:off x="7769439" y="414931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7753729" y="193427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753729" y="237621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580987" y="567760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0242979" y="580367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256513" y="6105147"/>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54141" y="1418731"/>
            <a:ext cx="7336817"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ARG6,		8 // offset into caller's frame</a:t>
            </a: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ARG5,		4 // offset into caller's frame</a:t>
            </a:r>
          </a:p>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p:txBody>
      </p:sp>
      <p:sp>
        <p:nvSpPr>
          <p:cNvPr id="40" name="Rectangle 39">
            <a:extLst>
              <a:ext uri="{FF2B5EF4-FFF2-40B4-BE49-F238E27FC236}">
                <a16:creationId xmlns:a16="http://schemas.microsoft.com/office/drawing/2014/main" id="{9292F772-6BC1-CC14-5193-F8EE967B6584}"/>
              </a:ext>
            </a:extLst>
          </p:cNvPr>
          <p:cNvSpPr/>
          <p:nvPr/>
        </p:nvSpPr>
        <p:spPr>
          <a:xfrm>
            <a:off x="7769438" y="369086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sp>
        <p:nvSpPr>
          <p:cNvPr id="43" name="Rectangle 42">
            <a:extLst>
              <a:ext uri="{FF2B5EF4-FFF2-40B4-BE49-F238E27FC236}">
                <a16:creationId xmlns:a16="http://schemas.microsoft.com/office/drawing/2014/main" id="{9C627C81-E6B6-707F-FF19-D970A5214537}"/>
              </a:ext>
            </a:extLst>
          </p:cNvPr>
          <p:cNvSpPr/>
          <p:nvPr/>
        </p:nvSpPr>
        <p:spPr>
          <a:xfrm>
            <a:off x="7753729" y="5032152"/>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1169625" y="2540256"/>
            <a:ext cx="4554378"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rgbClr val="2C895B"/>
                </a:solidFill>
                <a:latin typeface="Consolas" panose="020B0609020204030204" pitchFamily="49" charset="0"/>
                <a:cs typeface="Consolas" panose="020B0609020204030204" pitchFamily="49" charset="0"/>
              </a:rPr>
              <a:t>	add     r0, r0, r1</a:t>
            </a:r>
          </a:p>
          <a:p>
            <a:r>
              <a:rPr lang="en-US" sz="2000" dirty="0">
                <a:solidFill>
                  <a:srgbClr val="2C895B"/>
                </a:solidFill>
                <a:latin typeface="Consolas" panose="020B0609020204030204" pitchFamily="49" charset="0"/>
                <a:cs typeface="Consolas" panose="020B0609020204030204" pitchFamily="49" charset="0"/>
              </a:rPr>
              <a:t>	add     r0, r0, r2</a:t>
            </a:r>
          </a:p>
          <a:p>
            <a:pPr lvl="1"/>
            <a:r>
              <a:rPr lang="en-US" sz="2000" dirty="0">
                <a:solidFill>
                  <a:srgbClr val="2C895B"/>
                </a:solidFill>
                <a:latin typeface="Consolas" panose="020B0609020204030204" pitchFamily="49" charset="0"/>
                <a:cs typeface="Consolas" panose="020B0609020204030204" pitchFamily="49" charset="0"/>
              </a:rPr>
              <a:t>	add     r0, r0, r3</a:t>
            </a:r>
          </a:p>
          <a:p>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r1, [</a:t>
            </a:r>
            <a:r>
              <a:rPr lang="en-US" sz="2000" dirty="0" err="1">
                <a:solidFill>
                  <a:srgbClr val="0070C0"/>
                </a:solidFill>
                <a:latin typeface="Consolas" panose="020B0609020204030204" pitchFamily="49" charset="0"/>
                <a:cs typeface="Consolas" panose="020B0609020204030204" pitchFamily="49" charset="0"/>
              </a:rPr>
              <a:t>fp</a:t>
            </a:r>
            <a:r>
              <a:rPr lang="en-US" sz="2000" dirty="0">
                <a:solidFill>
                  <a:srgbClr val="0070C0"/>
                </a:solidFill>
                <a:latin typeface="Consolas" panose="020B0609020204030204" pitchFamily="49" charset="0"/>
                <a:cs typeface="Consolas" panose="020B0609020204030204" pitchFamily="49" charset="0"/>
              </a:rPr>
              <a:t>, ARG5]</a:t>
            </a:r>
          </a:p>
          <a:p>
            <a:r>
              <a:rPr lang="en-US" sz="2000" dirty="0">
                <a:solidFill>
                  <a:srgbClr val="0070C0"/>
                </a:solidFill>
                <a:latin typeface="Consolas" panose="020B0609020204030204" pitchFamily="49" charset="0"/>
                <a:cs typeface="Consolas" panose="020B0609020204030204" pitchFamily="49" charset="0"/>
              </a:rPr>
              <a:t>	add     r0, r0, r1</a:t>
            </a:r>
          </a:p>
          <a:p>
            <a:r>
              <a:rPr lang="en-US" sz="2000" dirty="0">
                <a:solidFill>
                  <a:srgbClr val="7030A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r1, [</a:t>
            </a:r>
            <a:r>
              <a:rPr lang="en-US" sz="2000" dirty="0" err="1">
                <a:solidFill>
                  <a:srgbClr val="7030A0"/>
                </a:solidFill>
                <a:latin typeface="Consolas" panose="020B0609020204030204" pitchFamily="49" charset="0"/>
                <a:cs typeface="Consolas" panose="020B0609020204030204" pitchFamily="49" charset="0"/>
              </a:rPr>
              <a:t>fp</a:t>
            </a:r>
            <a:r>
              <a:rPr lang="en-US" sz="2000" dirty="0">
                <a:solidFill>
                  <a:srgbClr val="7030A0"/>
                </a:solidFill>
                <a:latin typeface="Consolas" panose="020B0609020204030204" pitchFamily="49" charset="0"/>
                <a:cs typeface="Consolas" panose="020B0609020204030204" pitchFamily="49" charset="0"/>
              </a:rPr>
              <a:t>, ARG6]</a:t>
            </a:r>
          </a:p>
          <a:p>
            <a:r>
              <a:rPr lang="en-US" sz="2000" dirty="0">
                <a:solidFill>
                  <a:srgbClr val="7030A0"/>
                </a:solidFill>
                <a:latin typeface="Consolas" panose="020B0609020204030204" pitchFamily="49" charset="0"/>
                <a:cs typeface="Consolas" panose="020B0609020204030204" pitchFamily="49" charset="0"/>
              </a:rPr>
              <a:t>	add     r0, r0, r1</a:t>
            </a:r>
          </a:p>
          <a:p>
            <a:r>
              <a:rPr lang="en-US" sz="2000" dirty="0">
                <a:latin typeface="Consolas" panose="020B0609020204030204" pitchFamily="49" charset="0"/>
                <a:cs typeface="Consolas" panose="020B0609020204030204" pitchFamily="49" charset="0"/>
              </a:rPr>
              <a:t>	sub     </a:t>
            </a:r>
            <a:r>
              <a:rPr lang="en-US" sz="2000" dirty="0" err="1">
                <a:latin typeface="Consolas" panose="020B0609020204030204" pitchFamily="49" charset="0"/>
                <a:cs typeface="Consolas" panose="020B0609020204030204" pitchFamily="49" charset="0"/>
              </a:rPr>
              <a:t>sp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FP_OFF</a:t>
            </a:r>
          </a:p>
          <a:p>
            <a:r>
              <a:rPr lang="en-US" sz="2000" dirty="0">
                <a:latin typeface="Consolas" panose="020B0609020204030204" pitchFamily="49" charset="0"/>
                <a:cs typeface="Consolas" panose="020B0609020204030204" pitchFamily="49" charset="0"/>
              </a:rPr>
              <a:t>	pop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bx      </a:t>
            </a:r>
            <a:r>
              <a:rPr lang="en-US" sz="2000" dirty="0" err="1">
                <a:latin typeface="Consolas" panose="020B0609020204030204" pitchFamily="49" charset="0"/>
                <a:cs typeface="Consolas" panose="020B0609020204030204" pitchFamily="49" charset="0"/>
              </a:rPr>
              <a:t>lr</a:t>
            </a:r>
            <a:endParaRPr lang="en-US" sz="2000" dirty="0">
              <a:latin typeface="Consolas" panose="020B0609020204030204" pitchFamily="49" charset="0"/>
              <a:cs typeface="Consolas" panose="020B0609020204030204" pitchFamily="49" charset="0"/>
            </a:endParaRPr>
          </a:p>
        </p:txBody>
      </p:sp>
      <p:sp>
        <p:nvSpPr>
          <p:cNvPr id="52" name="Rectangle 51">
            <a:extLst>
              <a:ext uri="{FF2B5EF4-FFF2-40B4-BE49-F238E27FC236}">
                <a16:creationId xmlns:a16="http://schemas.microsoft.com/office/drawing/2014/main" id="{8F1A6F8D-BF35-B092-9F28-BC70225F8F8B}"/>
              </a:ext>
            </a:extLst>
          </p:cNvPr>
          <p:cNvSpPr/>
          <p:nvPr/>
        </p:nvSpPr>
        <p:spPr>
          <a:xfrm>
            <a:off x="7766233" y="4619365"/>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22" name="Rounded Rectangle 21">
            <a:extLst>
              <a:ext uri="{FF2B5EF4-FFF2-40B4-BE49-F238E27FC236}">
                <a16:creationId xmlns:a16="http://schemas.microsoft.com/office/drawing/2014/main" id="{F01363F8-DEB4-F753-BD4A-C39EDFB5731B}"/>
              </a:ext>
            </a:extLst>
          </p:cNvPr>
          <p:cNvSpPr/>
          <p:nvPr/>
        </p:nvSpPr>
        <p:spPr bwMode="auto">
          <a:xfrm>
            <a:off x="154141" y="608664"/>
            <a:ext cx="8425242" cy="728424"/>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p:txBody>
      </p:sp>
      <p:sp>
        <p:nvSpPr>
          <p:cNvPr id="23" name="Rectangle 22">
            <a:extLst>
              <a:ext uri="{FF2B5EF4-FFF2-40B4-BE49-F238E27FC236}">
                <a16:creationId xmlns:a16="http://schemas.microsoft.com/office/drawing/2014/main" id="{D7CD1D36-FE47-6439-B768-5573FD282A78}"/>
              </a:ext>
            </a:extLst>
          </p:cNvPr>
          <p:cNvSpPr/>
          <p:nvPr/>
        </p:nvSpPr>
        <p:spPr>
          <a:xfrm>
            <a:off x="7746480" y="549800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4" name="Rectangle 23">
            <a:extLst>
              <a:ext uri="{FF2B5EF4-FFF2-40B4-BE49-F238E27FC236}">
                <a16:creationId xmlns:a16="http://schemas.microsoft.com/office/drawing/2014/main" id="{7F92C35C-9D6F-DA19-339F-4106AE96F643}"/>
              </a:ext>
            </a:extLst>
          </p:cNvPr>
          <p:cNvSpPr/>
          <p:nvPr/>
        </p:nvSpPr>
        <p:spPr>
          <a:xfrm>
            <a:off x="7746480" y="593993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5" name="TextBox 24">
            <a:extLst>
              <a:ext uri="{FF2B5EF4-FFF2-40B4-BE49-F238E27FC236}">
                <a16:creationId xmlns:a16="http://schemas.microsoft.com/office/drawing/2014/main" id="{1876647D-24B6-CDB9-C6BF-B5073E771A49}"/>
              </a:ext>
            </a:extLst>
          </p:cNvPr>
          <p:cNvSpPr txBox="1"/>
          <p:nvPr/>
        </p:nvSpPr>
        <p:spPr>
          <a:xfrm>
            <a:off x="10193430" y="5154792"/>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ARG5</a:t>
            </a:r>
          </a:p>
        </p:txBody>
      </p:sp>
      <p:sp>
        <p:nvSpPr>
          <p:cNvPr id="27" name="TextBox 26">
            <a:extLst>
              <a:ext uri="{FF2B5EF4-FFF2-40B4-BE49-F238E27FC236}">
                <a16:creationId xmlns:a16="http://schemas.microsoft.com/office/drawing/2014/main" id="{60BB2349-0CC0-6DDD-F40E-E870521DB87D}"/>
              </a:ext>
            </a:extLst>
          </p:cNvPr>
          <p:cNvSpPr txBox="1"/>
          <p:nvPr/>
        </p:nvSpPr>
        <p:spPr>
          <a:xfrm>
            <a:off x="10216389" y="4737068"/>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ARG6</a:t>
            </a:r>
          </a:p>
        </p:txBody>
      </p:sp>
      <p:grpSp>
        <p:nvGrpSpPr>
          <p:cNvPr id="31" name="Group 30">
            <a:extLst>
              <a:ext uri="{FF2B5EF4-FFF2-40B4-BE49-F238E27FC236}">
                <a16:creationId xmlns:a16="http://schemas.microsoft.com/office/drawing/2014/main" id="{FABEFD62-ADA7-932C-B941-2AAD5C5D4A0A}"/>
              </a:ext>
            </a:extLst>
          </p:cNvPr>
          <p:cNvGrpSpPr/>
          <p:nvPr/>
        </p:nvGrpSpPr>
        <p:grpSpPr>
          <a:xfrm>
            <a:off x="6480004" y="1934274"/>
            <a:ext cx="1309637" cy="3543069"/>
            <a:chOff x="2318012" y="2810500"/>
            <a:chExt cx="1309637" cy="3543069"/>
          </a:xfrm>
        </p:grpSpPr>
        <p:sp>
          <p:nvSpPr>
            <p:cNvPr id="32" name="TextBox 31">
              <a:extLst>
                <a:ext uri="{FF2B5EF4-FFF2-40B4-BE49-F238E27FC236}">
                  <a16:creationId xmlns:a16="http://schemas.microsoft.com/office/drawing/2014/main" id="{40EE8E4B-4BC3-8CBF-4148-8169AEB74D54}"/>
                </a:ext>
              </a:extLst>
            </p:cNvPr>
            <p:cNvSpPr txBox="1"/>
            <p:nvPr/>
          </p:nvSpPr>
          <p:spPr>
            <a:xfrm>
              <a:off x="2318012" y="4286876"/>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3" name="Right Brace 32">
              <a:extLst>
                <a:ext uri="{FF2B5EF4-FFF2-40B4-BE49-F238E27FC236}">
                  <a16:creationId xmlns:a16="http://schemas.microsoft.com/office/drawing/2014/main" id="{CC03A8E4-1D81-C1AA-73AA-02EDED131FB4}"/>
                </a:ext>
              </a:extLst>
            </p:cNvPr>
            <p:cNvSpPr/>
            <p:nvPr/>
          </p:nvSpPr>
          <p:spPr>
            <a:xfrm rot="10800000">
              <a:off x="3267831" y="2810500"/>
              <a:ext cx="359818" cy="35430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628A0AA-FA99-2DB4-D44D-7A3426076C45}"/>
              </a:ext>
            </a:extLst>
          </p:cNvPr>
          <p:cNvGrpSpPr/>
          <p:nvPr/>
        </p:nvGrpSpPr>
        <p:grpSpPr>
          <a:xfrm>
            <a:off x="6456532" y="5499961"/>
            <a:ext cx="1170808" cy="936879"/>
            <a:chOff x="2286557" y="3706071"/>
            <a:chExt cx="1170808" cy="936879"/>
          </a:xfrm>
        </p:grpSpPr>
        <p:sp>
          <p:nvSpPr>
            <p:cNvPr id="35" name="TextBox 34">
              <a:extLst>
                <a:ext uri="{FF2B5EF4-FFF2-40B4-BE49-F238E27FC236}">
                  <a16:creationId xmlns:a16="http://schemas.microsoft.com/office/drawing/2014/main" id="{FB0889AB-9623-6E2A-DECE-6DAE409B11BB}"/>
                </a:ext>
              </a:extLst>
            </p:cNvPr>
            <p:cNvSpPr txBox="1"/>
            <p:nvPr/>
          </p:nvSpPr>
          <p:spPr>
            <a:xfrm>
              <a:off x="2286557" y="380517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Current stack frame</a:t>
              </a:r>
              <a:endParaRPr lang="en-US" sz="1600" b="1" dirty="0">
                <a:latin typeface="Courier New" panose="02070309020205020404" pitchFamily="49" charset="0"/>
                <a:cs typeface="Courier New" panose="02070309020205020404" pitchFamily="49" charset="0"/>
              </a:endParaRPr>
            </a:p>
          </p:txBody>
        </p:sp>
        <p:sp>
          <p:nvSpPr>
            <p:cNvPr id="36" name="Right Brace 35">
              <a:extLst>
                <a:ext uri="{FF2B5EF4-FFF2-40B4-BE49-F238E27FC236}">
                  <a16:creationId xmlns:a16="http://schemas.microsoft.com/office/drawing/2014/main" id="{2375AF21-B713-A20B-F89B-FF37EDBF370C}"/>
                </a:ext>
              </a:extLst>
            </p:cNvPr>
            <p:cNvSpPr/>
            <p:nvPr/>
          </p:nvSpPr>
          <p:spPr>
            <a:xfrm rot="10800000">
              <a:off x="3267831" y="3706071"/>
              <a:ext cx="189534" cy="93687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Rectangle 2">
            <a:extLst>
              <a:ext uri="{FF2B5EF4-FFF2-40B4-BE49-F238E27FC236}">
                <a16:creationId xmlns:a16="http://schemas.microsoft.com/office/drawing/2014/main" id="{5C712971-2EB9-A8B7-ECFF-8F0FCDE37365}"/>
              </a:ext>
            </a:extLst>
          </p:cNvPr>
          <p:cNvSpPr/>
          <p:nvPr/>
        </p:nvSpPr>
        <p:spPr>
          <a:xfrm>
            <a:off x="7766233" y="3252874"/>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5" name="Rectangle 4">
            <a:extLst>
              <a:ext uri="{FF2B5EF4-FFF2-40B4-BE49-F238E27FC236}">
                <a16:creationId xmlns:a16="http://schemas.microsoft.com/office/drawing/2014/main" id="{6F7E1307-02C5-64B6-1AFA-1B0BEEFAAA4B}"/>
              </a:ext>
            </a:extLst>
          </p:cNvPr>
          <p:cNvSpPr/>
          <p:nvPr/>
        </p:nvSpPr>
        <p:spPr>
          <a:xfrm>
            <a:off x="7752132" y="2840087"/>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16998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B1C3-4338-0176-9C5C-1D8DD1A40C0B}"/>
              </a:ext>
            </a:extLst>
          </p:cNvPr>
          <p:cNvSpPr>
            <a:spLocks noGrp="1"/>
          </p:cNvSpPr>
          <p:nvPr>
            <p:ph type="title"/>
          </p:nvPr>
        </p:nvSpPr>
        <p:spPr>
          <a:xfrm>
            <a:off x="587482" y="84667"/>
            <a:ext cx="10515600" cy="563033"/>
          </a:xfrm>
        </p:spPr>
        <p:txBody>
          <a:bodyPr/>
          <a:lstStyle/>
          <a:p>
            <a:r>
              <a:rPr lang="en-US" dirty="0"/>
              <a:t>Accessing </a:t>
            </a:r>
            <a:r>
              <a:rPr lang="en-US" dirty="0" err="1"/>
              <a:t>argv</a:t>
            </a:r>
            <a:r>
              <a:rPr lang="en-US" dirty="0"/>
              <a:t> from Assembly</a:t>
            </a:r>
          </a:p>
        </p:txBody>
      </p:sp>
      <p:sp>
        <p:nvSpPr>
          <p:cNvPr id="4" name="TextBox 3">
            <a:extLst>
              <a:ext uri="{FF2B5EF4-FFF2-40B4-BE49-F238E27FC236}">
                <a16:creationId xmlns:a16="http://schemas.microsoft.com/office/drawing/2014/main" id="{CB571FB4-2C22-7549-EF2A-A31E16EF9FE9}"/>
              </a:ext>
            </a:extLst>
          </p:cNvPr>
          <p:cNvSpPr txBox="1"/>
          <p:nvPr/>
        </p:nvSpPr>
        <p:spPr>
          <a:xfrm>
            <a:off x="587482" y="722911"/>
            <a:ext cx="4833374" cy="5632311"/>
          </a:xfrm>
          <a:prstGeom prst="rect">
            <a:avLst/>
          </a:prstGeom>
          <a:solidFill>
            <a:schemeClr val="accent4">
              <a:lumMod val="20000"/>
              <a:lumOff val="80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    .extern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.extern stderr</a:t>
            </a:r>
          </a:p>
          <a:p>
            <a:r>
              <a:rPr lang="en-US" sz="1200" dirty="0">
                <a:solidFill>
                  <a:srgbClr val="000000"/>
                </a:solidFill>
                <a:effectLst/>
                <a:latin typeface="Menlo" panose="020B0609030804020204" pitchFamily="49" charset="0"/>
              </a:rPr>
              <a:t>    .section .</a:t>
            </a:r>
            <a:r>
              <a:rPr lang="en-US" sz="1200" dirty="0" err="1">
                <a:solidFill>
                  <a:srgbClr val="000000"/>
                </a:solidFill>
                <a:effectLst/>
                <a:latin typeface="Menlo" panose="020B0609030804020204" pitchFamily="49" charset="0"/>
              </a:rPr>
              <a:t>rodata</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.string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.text</a:t>
            </a:r>
          </a:p>
          <a:p>
            <a:r>
              <a:rPr lang="en-US" sz="1200" dirty="0">
                <a:solidFill>
                  <a:srgbClr val="000000"/>
                </a:solidFill>
                <a:effectLst/>
                <a:latin typeface="Menlo" panose="020B0609030804020204" pitchFamily="49" charset="0"/>
              </a:rPr>
              <a:t>    .global main    // main(r0=</a:t>
            </a:r>
            <a:r>
              <a:rPr lang="en-US" sz="1200" dirty="0" err="1">
                <a:solidFill>
                  <a:srgbClr val="000000"/>
                </a:solidFill>
                <a:effectLst/>
                <a:latin typeface="Menlo" panose="020B0609030804020204" pitchFamily="49" charset="0"/>
              </a:rPr>
              <a:t>argc</a:t>
            </a:r>
            <a:r>
              <a:rPr lang="en-US" sz="1200" dirty="0">
                <a:solidFill>
                  <a:srgbClr val="000000"/>
                </a:solidFill>
                <a:effectLst/>
                <a:latin typeface="Menlo" panose="020B0609030804020204" pitchFamily="49" charset="0"/>
              </a:rPr>
              <a:t>, r1=</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.type   main, %function</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equ</a:t>
            </a:r>
            <a:r>
              <a:rPr lang="en-US" sz="1200" dirty="0">
                <a:solidFill>
                  <a:srgbClr val="000000"/>
                </a:solidFill>
                <a:effectLst/>
                <a:latin typeface="Menlo" panose="020B0609030804020204" pitchFamily="49" charset="0"/>
              </a:rPr>
              <a:t>    FP_OFF,     20</a:t>
            </a:r>
          </a:p>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mov     r5, 0</a:t>
            </a:r>
          </a:p>
          <a:p>
            <a:r>
              <a:rPr lang="en-US" sz="1200" dirty="0">
                <a:solidFill>
                  <a:srgbClr val="000000"/>
                </a:solidFill>
                <a:effectLst/>
                <a:latin typeface="Menlo" panose="020B0609030804020204" pitchFamily="49" charset="0"/>
              </a:rPr>
              <a:t>    mov     r6, r1</a:t>
            </a: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printf</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r2, [r6]</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cmp</a:t>
            </a:r>
            <a:r>
              <a:rPr lang="en-US" sz="1200" dirty="0">
                <a:solidFill>
                  <a:srgbClr val="000000"/>
                </a:solidFill>
                <a:effectLst/>
                <a:latin typeface="Menlo" panose="020B0609030804020204" pitchFamily="49" charset="0"/>
              </a:rPr>
              <a:t>     r2, 0</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beq</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Ldone</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r1, r5     </a:t>
            </a:r>
          </a:p>
          <a:p>
            <a:r>
              <a:rPr lang="en-US" sz="1200" dirty="0">
                <a:solidFill>
                  <a:srgbClr val="000000"/>
                </a:solidFill>
                <a:effectLst/>
                <a:latin typeface="Menlo" panose="020B0609030804020204" pitchFamily="49" charset="0"/>
              </a:rPr>
              <a:t>    mov     r0, r4</a:t>
            </a:r>
          </a:p>
          <a:p>
            <a:r>
              <a:rPr lang="en-US" sz="1200" dirty="0">
                <a:solidFill>
                  <a:srgbClr val="000000"/>
                </a:solidFill>
                <a:effectLst/>
                <a:latin typeface="Menlo" panose="020B0609030804020204" pitchFamily="49" charset="0"/>
              </a:rPr>
              <a:t>    bl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add     r5, r5, 1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add     r6, r6, 4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b       .</a:t>
            </a:r>
            <a:r>
              <a:rPr lang="en-US" sz="1200" dirty="0" err="1">
                <a:solidFill>
                  <a:srgbClr val="000000"/>
                </a:solidFill>
                <a:effectLst/>
                <a:latin typeface="Menlo" panose="020B0609030804020204" pitchFamily="49" charset="0"/>
              </a:rPr>
              <a:t>Lloop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mov     r0, 0</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pop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bx      </a:t>
            </a:r>
            <a:r>
              <a:rPr lang="en-US" sz="1200" dirty="0" err="1">
                <a:solidFill>
                  <a:srgbClr val="000000"/>
                </a:solidFill>
                <a:effectLst/>
                <a:latin typeface="Menlo" panose="020B0609030804020204" pitchFamily="49" charset="0"/>
              </a:rPr>
              <a:t>lr</a:t>
            </a:r>
            <a:endParaRPr lang="en-US" sz="120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8B27361B-3C56-E662-4819-429AD551D147}"/>
              </a:ext>
            </a:extLst>
          </p:cNvPr>
          <p:cNvSpPr/>
          <p:nvPr/>
        </p:nvSpPr>
        <p:spPr>
          <a:xfrm>
            <a:off x="6200636" y="22823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argc</a:t>
            </a:r>
            <a:endParaRPr lang="en-US" sz="1600" dirty="0"/>
          </a:p>
        </p:txBody>
      </p:sp>
      <p:sp>
        <p:nvSpPr>
          <p:cNvPr id="6" name="Rectangle 5">
            <a:extLst>
              <a:ext uri="{FF2B5EF4-FFF2-40B4-BE49-F238E27FC236}">
                <a16:creationId xmlns:a16="http://schemas.microsoft.com/office/drawing/2014/main" id="{C4B883CF-370A-6062-D4DE-087B79C9A023}"/>
              </a:ext>
            </a:extLst>
          </p:cNvPr>
          <p:cNvSpPr/>
          <p:nvPr/>
        </p:nvSpPr>
        <p:spPr>
          <a:xfrm>
            <a:off x="6198659" y="19636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argv</a:t>
            </a:r>
            <a:endParaRPr lang="en-US" dirty="0"/>
          </a:p>
        </p:txBody>
      </p:sp>
      <p:sp>
        <p:nvSpPr>
          <p:cNvPr id="7" name="Rectangle 6">
            <a:extLst>
              <a:ext uri="{FF2B5EF4-FFF2-40B4-BE49-F238E27FC236}">
                <a16:creationId xmlns:a16="http://schemas.microsoft.com/office/drawing/2014/main" id="{6BD07BD8-179A-7FA3-03AF-FC7D3DC037D3}"/>
              </a:ext>
            </a:extLst>
          </p:cNvPr>
          <p:cNvSpPr/>
          <p:nvPr/>
        </p:nvSpPr>
        <p:spPr>
          <a:xfrm>
            <a:off x="6198659" y="163899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184FD44-CDC2-A179-FCF0-02E0D0DD3385}"/>
              </a:ext>
            </a:extLst>
          </p:cNvPr>
          <p:cNvSpPr/>
          <p:nvPr/>
        </p:nvSpPr>
        <p:spPr>
          <a:xfrm>
            <a:off x="6198659" y="130509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4C761DA-E9E0-94E3-58FF-5572CA160C7E}"/>
              </a:ext>
            </a:extLst>
          </p:cNvPr>
          <p:cNvSpPr txBox="1"/>
          <p:nvPr/>
        </p:nvSpPr>
        <p:spPr>
          <a:xfrm>
            <a:off x="6306992" y="913960"/>
            <a:ext cx="1159292" cy="369332"/>
          </a:xfrm>
          <a:prstGeom prst="rect">
            <a:avLst/>
          </a:prstGeom>
          <a:noFill/>
        </p:spPr>
        <p:txBody>
          <a:bodyPr wrap="none" rtlCol="0">
            <a:spAutoFit/>
          </a:bodyPr>
          <a:lstStyle/>
          <a:p>
            <a:r>
              <a:rPr lang="en-US" dirty="0"/>
              <a:t>Registers</a:t>
            </a:r>
          </a:p>
        </p:txBody>
      </p:sp>
      <p:cxnSp>
        <p:nvCxnSpPr>
          <p:cNvPr id="10" name="Straight Arrow Connector 9">
            <a:extLst>
              <a:ext uri="{FF2B5EF4-FFF2-40B4-BE49-F238E27FC236}">
                <a16:creationId xmlns:a16="http://schemas.microsoft.com/office/drawing/2014/main" id="{BC43A238-6850-C602-223A-7C117297A8C7}"/>
              </a:ext>
            </a:extLst>
          </p:cNvPr>
          <p:cNvCxnSpPr>
            <a:cxnSpLocks/>
            <a:stCxn id="6" idx="3"/>
            <a:endCxn id="11" idx="1"/>
          </p:cNvCxnSpPr>
          <p:nvPr/>
        </p:nvCxnSpPr>
        <p:spPr>
          <a:xfrm>
            <a:off x="7574618" y="2119656"/>
            <a:ext cx="864965" cy="1472302"/>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9092DE5-E699-E76E-4A96-AD8B6CD73FB8}"/>
              </a:ext>
            </a:extLst>
          </p:cNvPr>
          <p:cNvSpPr/>
          <p:nvPr/>
        </p:nvSpPr>
        <p:spPr>
          <a:xfrm>
            <a:off x="8439583" y="3345511"/>
            <a:ext cx="1101694" cy="492894"/>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a:t>
            </a:r>
          </a:p>
        </p:txBody>
      </p:sp>
      <p:sp>
        <p:nvSpPr>
          <p:cNvPr id="12" name="Rectangle 11">
            <a:extLst>
              <a:ext uri="{FF2B5EF4-FFF2-40B4-BE49-F238E27FC236}">
                <a16:creationId xmlns:a16="http://schemas.microsoft.com/office/drawing/2014/main" id="{4ACCD717-CDF8-6527-4269-E5A8DE2974FF}"/>
              </a:ext>
            </a:extLst>
          </p:cNvPr>
          <p:cNvSpPr/>
          <p:nvPr/>
        </p:nvSpPr>
        <p:spPr>
          <a:xfrm>
            <a:off x="9812294" y="4175874"/>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./cipher</a:t>
            </a:r>
          </a:p>
        </p:txBody>
      </p:sp>
      <p:cxnSp>
        <p:nvCxnSpPr>
          <p:cNvPr id="13" name="Straight Arrow Connector 12">
            <a:extLst>
              <a:ext uri="{FF2B5EF4-FFF2-40B4-BE49-F238E27FC236}">
                <a16:creationId xmlns:a16="http://schemas.microsoft.com/office/drawing/2014/main" id="{ECDDDC6F-B47E-4C52-0702-11D0EE889B87}"/>
              </a:ext>
            </a:extLst>
          </p:cNvPr>
          <p:cNvCxnSpPr>
            <a:cxnSpLocks/>
            <a:endCxn id="12" idx="1"/>
          </p:cNvCxnSpPr>
          <p:nvPr/>
        </p:nvCxnSpPr>
        <p:spPr>
          <a:xfrm>
            <a:off x="9541277" y="3729423"/>
            <a:ext cx="271017" cy="647145"/>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1A558BD-34F4-F185-7F4A-34AA41A0BD72}"/>
              </a:ext>
            </a:extLst>
          </p:cNvPr>
          <p:cNvSpPr/>
          <p:nvPr/>
        </p:nvSpPr>
        <p:spPr>
          <a:xfrm>
            <a:off x="9812294" y="2763636"/>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in/book</a:t>
            </a:r>
          </a:p>
        </p:txBody>
      </p:sp>
      <p:sp>
        <p:nvSpPr>
          <p:cNvPr id="15" name="Rectangle 14">
            <a:extLst>
              <a:ext uri="{FF2B5EF4-FFF2-40B4-BE49-F238E27FC236}">
                <a16:creationId xmlns:a16="http://schemas.microsoft.com/office/drawing/2014/main" id="{1B766FF6-D9C7-B6C1-E8E3-360FF00E352B}"/>
              </a:ext>
            </a:extLst>
          </p:cNvPr>
          <p:cNvSpPr/>
          <p:nvPr/>
        </p:nvSpPr>
        <p:spPr>
          <a:xfrm>
            <a:off x="9824256" y="3211966"/>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-b</a:t>
            </a:r>
          </a:p>
        </p:txBody>
      </p:sp>
      <p:sp>
        <p:nvSpPr>
          <p:cNvPr id="16" name="Rectangle 15">
            <a:extLst>
              <a:ext uri="{FF2B5EF4-FFF2-40B4-BE49-F238E27FC236}">
                <a16:creationId xmlns:a16="http://schemas.microsoft.com/office/drawing/2014/main" id="{84CF725C-4D2B-38C2-D6AA-187A40088938}"/>
              </a:ext>
            </a:extLst>
          </p:cNvPr>
          <p:cNvSpPr/>
          <p:nvPr/>
        </p:nvSpPr>
        <p:spPr>
          <a:xfrm>
            <a:off x="9812294" y="3666194"/>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-e</a:t>
            </a:r>
          </a:p>
        </p:txBody>
      </p:sp>
      <p:cxnSp>
        <p:nvCxnSpPr>
          <p:cNvPr id="17" name="Straight Arrow Connector 16">
            <a:extLst>
              <a:ext uri="{FF2B5EF4-FFF2-40B4-BE49-F238E27FC236}">
                <a16:creationId xmlns:a16="http://schemas.microsoft.com/office/drawing/2014/main" id="{9011D9B2-2D6C-8FC3-6A84-EBBFC7F8805F}"/>
              </a:ext>
            </a:extLst>
          </p:cNvPr>
          <p:cNvCxnSpPr>
            <a:cxnSpLocks/>
            <a:endCxn id="16" idx="1"/>
          </p:cNvCxnSpPr>
          <p:nvPr/>
        </p:nvCxnSpPr>
        <p:spPr>
          <a:xfrm>
            <a:off x="9535296" y="3591958"/>
            <a:ext cx="276998" cy="274930"/>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632288E-B19C-302B-EB47-C07A1546EEF1}"/>
              </a:ext>
            </a:extLst>
          </p:cNvPr>
          <p:cNvCxnSpPr>
            <a:cxnSpLocks/>
            <a:endCxn id="15" idx="1"/>
          </p:cNvCxnSpPr>
          <p:nvPr/>
        </p:nvCxnSpPr>
        <p:spPr>
          <a:xfrm flipV="1">
            <a:off x="9529315" y="3412660"/>
            <a:ext cx="294941" cy="35178"/>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1823DB-BBA4-13FC-0A08-8398C475CB05}"/>
              </a:ext>
            </a:extLst>
          </p:cNvPr>
          <p:cNvCxnSpPr>
            <a:cxnSpLocks/>
          </p:cNvCxnSpPr>
          <p:nvPr/>
        </p:nvCxnSpPr>
        <p:spPr>
          <a:xfrm flipV="1">
            <a:off x="9529315" y="3049345"/>
            <a:ext cx="282979" cy="287773"/>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63912A5-EC5E-8856-B073-1B4092CDCAEC}"/>
              </a:ext>
            </a:extLst>
          </p:cNvPr>
          <p:cNvSpPr txBox="1"/>
          <p:nvPr/>
        </p:nvSpPr>
        <p:spPr>
          <a:xfrm>
            <a:off x="5813501" y="1325188"/>
            <a:ext cx="466794" cy="1323439"/>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r3</a:t>
            </a:r>
          </a:p>
          <a:p>
            <a:r>
              <a:rPr lang="en-US" sz="2000" dirty="0">
                <a:latin typeface="Consolas" panose="020B0609020204030204" pitchFamily="49" charset="0"/>
                <a:cs typeface="Consolas" panose="020B0609020204030204" pitchFamily="49" charset="0"/>
              </a:rPr>
              <a:t>r2</a:t>
            </a:r>
          </a:p>
          <a:p>
            <a:r>
              <a:rPr lang="en-US" sz="2000" dirty="0">
                <a:latin typeface="Consolas" panose="020B0609020204030204" pitchFamily="49" charset="0"/>
                <a:cs typeface="Consolas" panose="020B0609020204030204" pitchFamily="49" charset="0"/>
              </a:rPr>
              <a:t>r1</a:t>
            </a:r>
          </a:p>
          <a:p>
            <a:r>
              <a:rPr lang="en-US" sz="2000" dirty="0">
                <a:latin typeface="Consolas" panose="020B0609020204030204" pitchFamily="49" charset="0"/>
                <a:cs typeface="Consolas" panose="020B0609020204030204" pitchFamily="49" charset="0"/>
              </a:rPr>
              <a:t>r0</a:t>
            </a:r>
          </a:p>
        </p:txBody>
      </p:sp>
      <p:sp>
        <p:nvSpPr>
          <p:cNvPr id="21" name="TextBox 20">
            <a:extLst>
              <a:ext uri="{FF2B5EF4-FFF2-40B4-BE49-F238E27FC236}">
                <a16:creationId xmlns:a16="http://schemas.microsoft.com/office/drawing/2014/main" id="{AA14CA1C-2F86-DA9D-8718-FF02054E8047}"/>
              </a:ext>
            </a:extLst>
          </p:cNvPr>
          <p:cNvSpPr txBox="1"/>
          <p:nvPr/>
        </p:nvSpPr>
        <p:spPr>
          <a:xfrm>
            <a:off x="5666193" y="4973510"/>
            <a:ext cx="3671198" cy="1477328"/>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0000"/>
                </a:solidFill>
                <a:effectLst/>
                <a:latin typeface="Menlo" panose="020B0609030804020204" pitchFamily="49" charset="0"/>
              </a:rPr>
              <a:t> % ./cipher -e -b in/BOOK</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[0] = ./cipher</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[1] = -e</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[2] = -b</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[3] = in/BOOK</a:t>
            </a:r>
          </a:p>
        </p:txBody>
      </p:sp>
    </p:spTree>
    <p:extLst>
      <p:ext uri="{BB962C8B-B14F-4D97-AF65-F5344CB8AC3E}">
        <p14:creationId xmlns:p14="http://schemas.microsoft.com/office/powerpoint/2010/main" val="1289333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Practice</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*ptr2;</a:t>
            </a:r>
          </a:p>
          <a:p>
            <a:r>
              <a:rPr lang="en-US" sz="2000" dirty="0">
                <a:latin typeface="Consolas" panose="020B0609020204030204" pitchFamily="49" charset="0"/>
                <a:cs typeface="Consolas" panose="020B0609020204030204" pitchFamily="49" charset="0"/>
              </a:rPr>
              <a:t>    char nm[] = "cse30";</a:t>
            </a:r>
          </a:p>
        </p:txBody>
      </p:sp>
      <p:sp>
        <p:nvSpPr>
          <p:cNvPr id="10" name="Rectangle 9">
            <a:extLst>
              <a:ext uri="{FF2B5EF4-FFF2-40B4-BE49-F238E27FC236}">
                <a16:creationId xmlns:a16="http://schemas.microsoft.com/office/drawing/2014/main" id="{C1D9BDDF-7B3F-E342-AB20-F0E66FD548D4}"/>
              </a:ext>
            </a:extLst>
          </p:cNvPr>
          <p:cNvSpPr/>
          <p:nvPr/>
        </p:nvSpPr>
        <p:spPr>
          <a:xfrm>
            <a:off x="7526768" y="4782394"/>
            <a:ext cx="2473461"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61" name="Rectangle 60">
            <a:extLst>
              <a:ext uri="{FF2B5EF4-FFF2-40B4-BE49-F238E27FC236}">
                <a16:creationId xmlns:a16="http://schemas.microsoft.com/office/drawing/2014/main" id="{56398406-20D1-2549-B866-8F7343B22577}"/>
              </a:ext>
            </a:extLst>
          </p:cNvPr>
          <p:cNvSpPr/>
          <p:nvPr/>
        </p:nvSpPr>
        <p:spPr>
          <a:xfrm>
            <a:off x="7535136" y="254086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grpSp>
        <p:nvGrpSpPr>
          <p:cNvPr id="66" name="Group 65">
            <a:extLst>
              <a:ext uri="{FF2B5EF4-FFF2-40B4-BE49-F238E27FC236}">
                <a16:creationId xmlns:a16="http://schemas.microsoft.com/office/drawing/2014/main" id="{A8DB2895-5DB6-C449-914B-531AD87A1095}"/>
              </a:ext>
            </a:extLst>
          </p:cNvPr>
          <p:cNvGrpSpPr/>
          <p:nvPr/>
        </p:nvGrpSpPr>
        <p:grpSpPr>
          <a:xfrm>
            <a:off x="7542358" y="2983809"/>
            <a:ext cx="2451280" cy="445191"/>
            <a:chOff x="6206209" y="3479230"/>
            <a:chExt cx="2451280" cy="445191"/>
          </a:xfrm>
        </p:grpSpPr>
        <p:sp>
          <p:nvSpPr>
            <p:cNvPr id="62" name="Rectangle 61">
              <a:extLst>
                <a:ext uri="{FF2B5EF4-FFF2-40B4-BE49-F238E27FC236}">
                  <a16:creationId xmlns:a16="http://schemas.microsoft.com/office/drawing/2014/main" id="{5F745C48-FAE3-9F44-98A5-056E98425D6F}"/>
                </a:ext>
              </a:extLst>
            </p:cNvPr>
            <p:cNvSpPr/>
            <p:nvPr/>
          </p:nvSpPr>
          <p:spPr>
            <a:xfrm>
              <a:off x="8058808" y="3479230"/>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4" name="Rectangle 63">
              <a:extLst>
                <a:ext uri="{FF2B5EF4-FFF2-40B4-BE49-F238E27FC236}">
                  <a16:creationId xmlns:a16="http://schemas.microsoft.com/office/drawing/2014/main" id="{A249B9CE-9692-4A4C-B8BB-92121A5225E5}"/>
                </a:ext>
              </a:extLst>
            </p:cNvPr>
            <p:cNvSpPr/>
            <p:nvPr/>
          </p:nvSpPr>
          <p:spPr>
            <a:xfrm>
              <a:off x="6206209" y="3479230"/>
              <a:ext cx="1838428"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65" name="Rectangle 64">
            <a:extLst>
              <a:ext uri="{FF2B5EF4-FFF2-40B4-BE49-F238E27FC236}">
                <a16:creationId xmlns:a16="http://schemas.microsoft.com/office/drawing/2014/main" id="{625EB78B-C80E-044A-AAAA-664BB46DBDAD}"/>
              </a:ext>
            </a:extLst>
          </p:cNvPr>
          <p:cNvSpPr/>
          <p:nvPr/>
        </p:nvSpPr>
        <p:spPr>
          <a:xfrm>
            <a:off x="7533093" y="3418305"/>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535136" y="1641520"/>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545969" y="76608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547566" y="120801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334388" y="957036"/>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996380" y="1083100"/>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022941" y="500498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542358" y="3861246"/>
            <a:ext cx="2465451" cy="912543"/>
            <a:chOff x="7728848" y="4780262"/>
            <a:chExt cx="2465451"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8" y="4780262"/>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83606" y="2437373"/>
            <a:ext cx="6716295"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8 + 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NM</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 // for locals</a:t>
            </a:r>
          </a:p>
        </p:txBody>
      </p:sp>
      <p:sp>
        <p:nvSpPr>
          <p:cNvPr id="83" name="TextBox 82">
            <a:extLst>
              <a:ext uri="{FF2B5EF4-FFF2-40B4-BE49-F238E27FC236}">
                <a16:creationId xmlns:a16="http://schemas.microsoft.com/office/drawing/2014/main" id="{2BC400DF-319A-A335-2876-54D47FA4692A}"/>
              </a:ext>
            </a:extLst>
          </p:cNvPr>
          <p:cNvSpPr txBox="1"/>
          <p:nvPr/>
        </p:nvSpPr>
        <p:spPr>
          <a:xfrm>
            <a:off x="7045604" y="811322"/>
            <a:ext cx="437940" cy="4485843"/>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10</a:t>
            </a:r>
          </a:p>
        </p:txBody>
      </p:sp>
      <p:sp>
        <p:nvSpPr>
          <p:cNvPr id="84" name="Left Arrow 83">
            <a:extLst>
              <a:ext uri="{FF2B5EF4-FFF2-40B4-BE49-F238E27FC236}">
                <a16:creationId xmlns:a16="http://schemas.microsoft.com/office/drawing/2014/main" id="{F972903D-D686-95D5-E76D-56629E250688}"/>
              </a:ext>
            </a:extLst>
          </p:cNvPr>
          <p:cNvSpPr/>
          <p:nvPr/>
        </p:nvSpPr>
        <p:spPr>
          <a:xfrm>
            <a:off x="10039627" y="155995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548601" y="1499835"/>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2C895B"/>
                </a:solidFill>
              </a:rPr>
              <a:t>without reordering </a:t>
            </a:r>
            <a:r>
              <a:rPr lang="en-US" dirty="0">
                <a:solidFill>
                  <a:srgbClr val="2C895B"/>
                </a:solidFill>
              </a:rPr>
              <a:t>variables to optimize space</a:t>
            </a:r>
          </a:p>
        </p:txBody>
      </p:sp>
      <p:grpSp>
        <p:nvGrpSpPr>
          <p:cNvPr id="11" name="Group 10">
            <a:extLst>
              <a:ext uri="{FF2B5EF4-FFF2-40B4-BE49-F238E27FC236}">
                <a16:creationId xmlns:a16="http://schemas.microsoft.com/office/drawing/2014/main" id="{D895F286-5499-AD79-5C6F-BEEDAEFB1653}"/>
              </a:ext>
            </a:extLst>
          </p:cNvPr>
          <p:cNvGrpSpPr/>
          <p:nvPr/>
        </p:nvGrpSpPr>
        <p:grpSpPr>
          <a:xfrm>
            <a:off x="10271492" y="1751798"/>
            <a:ext cx="857927" cy="3369604"/>
            <a:chOff x="10271492" y="1751798"/>
            <a:chExt cx="857927" cy="3369604"/>
          </a:xfrm>
        </p:grpSpPr>
        <p:cxnSp>
          <p:nvCxnSpPr>
            <p:cNvPr id="9" name="Straight Arrow Connector 8">
              <a:extLst>
                <a:ext uri="{FF2B5EF4-FFF2-40B4-BE49-F238E27FC236}">
                  <a16:creationId xmlns:a16="http://schemas.microsoft.com/office/drawing/2014/main" id="{47E26406-D7C7-7A50-6B06-2D5413FDF457}"/>
                </a:ext>
              </a:extLst>
            </p:cNvPr>
            <p:cNvCxnSpPr/>
            <p:nvPr/>
          </p:nvCxnSpPr>
          <p:spPr>
            <a:xfrm>
              <a:off x="10334388" y="1751798"/>
              <a:ext cx="0" cy="336960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A7ABDE4-3FAB-EA1A-846B-39FD9CC7753C}"/>
                </a:ext>
              </a:extLst>
            </p:cNvPr>
            <p:cNvSpPr txBox="1"/>
            <p:nvPr/>
          </p:nvSpPr>
          <p:spPr>
            <a:xfrm>
              <a:off x="10271492" y="3180425"/>
              <a:ext cx="857927"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a:t>
              </a:r>
            </a:p>
          </p:txBody>
        </p:sp>
      </p:grpSp>
    </p:spTree>
    <p:extLst>
      <p:ext uri="{BB962C8B-B14F-4D97-AF65-F5344CB8AC3E}">
        <p14:creationId xmlns:p14="http://schemas.microsoft.com/office/powerpoint/2010/main" val="296039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1" grpId="0" animBg="1"/>
      <p:bldP spid="65" grpId="0" animBg="1"/>
      <p:bldP spid="42" grpId="0"/>
      <p:bldP spid="81" grpId="0" animBg="1"/>
      <p:bldP spid="8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Reordering</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solidFill>
                  <a:srgbClr val="FF0000"/>
                </a:solidFill>
                <a:latin typeface="Consolas" panose="020B0609020204030204" pitchFamily="49" charset="0"/>
                <a:cs typeface="Consolas" panose="020B0609020204030204" pitchFamily="49" charset="0"/>
              </a:rPr>
              <a:t>    char *ptr2;</a:t>
            </a:r>
          </a:p>
          <a:p>
            <a:r>
              <a:rPr lang="en-US" sz="2000" dirty="0">
                <a:solidFill>
                  <a:srgbClr val="FF0000"/>
                </a:solidFill>
                <a:latin typeface="Consolas" panose="020B0609020204030204" pitchFamily="49" charset="0"/>
                <a:cs typeface="Consolas" panose="020B0609020204030204" pitchFamily="49" charset="0"/>
              </a:rPr>
              <a:t>    char </a:t>
            </a:r>
            <a:r>
              <a:rPr lang="en-US" sz="2000" dirty="0" err="1">
                <a:solidFill>
                  <a:srgbClr val="FF0000"/>
                </a:solidFill>
                <a:latin typeface="Consolas" panose="020B0609020204030204" pitchFamily="49" charset="0"/>
                <a:cs typeface="Consolas" panose="020B0609020204030204" pitchFamily="49" charset="0"/>
              </a:rPr>
              <a:t>tmp</a:t>
            </a:r>
            <a:r>
              <a:rPr lang="en-US" sz="2000" dirty="0">
                <a:solidFill>
                  <a:srgbClr val="FF0000"/>
                </a:solidFill>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nm[] = "cse30";</a:t>
            </a:r>
          </a:p>
        </p:txBody>
      </p:sp>
      <p:sp>
        <p:nvSpPr>
          <p:cNvPr id="61" name="Rectangle 60">
            <a:extLst>
              <a:ext uri="{FF2B5EF4-FFF2-40B4-BE49-F238E27FC236}">
                <a16:creationId xmlns:a16="http://schemas.microsoft.com/office/drawing/2014/main" id="{56398406-20D1-2549-B866-8F7343B22577}"/>
              </a:ext>
            </a:extLst>
          </p:cNvPr>
          <p:cNvSpPr/>
          <p:nvPr/>
        </p:nvSpPr>
        <p:spPr>
          <a:xfrm>
            <a:off x="7273464" y="2950610"/>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sp>
        <p:nvSpPr>
          <p:cNvPr id="62" name="Rectangle 61">
            <a:extLst>
              <a:ext uri="{FF2B5EF4-FFF2-40B4-BE49-F238E27FC236}">
                <a16:creationId xmlns:a16="http://schemas.microsoft.com/office/drawing/2014/main" id="{5F745C48-FAE3-9F44-98A5-056E98425D6F}"/>
              </a:ext>
            </a:extLst>
          </p:cNvPr>
          <p:cNvSpPr/>
          <p:nvPr/>
        </p:nvSpPr>
        <p:spPr>
          <a:xfrm>
            <a:off x="7945284" y="3813009"/>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5" name="Rectangle 64">
            <a:extLst>
              <a:ext uri="{FF2B5EF4-FFF2-40B4-BE49-F238E27FC236}">
                <a16:creationId xmlns:a16="http://schemas.microsoft.com/office/drawing/2014/main" id="{625EB78B-C80E-044A-AAAA-664BB46DBDAD}"/>
              </a:ext>
            </a:extLst>
          </p:cNvPr>
          <p:cNvSpPr/>
          <p:nvPr/>
        </p:nvSpPr>
        <p:spPr>
          <a:xfrm>
            <a:off x="7295682" y="3369597"/>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273464" y="2051262"/>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284297" y="117582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285894" y="161776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072716" y="1366778"/>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734708" y="149284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9792173" y="447904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295682" y="3804734"/>
            <a:ext cx="2465450" cy="912543"/>
            <a:chOff x="7728849" y="4780262"/>
            <a:chExt cx="2465450"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9" y="4780262"/>
              <a:ext cx="639910"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509238" y="2496453"/>
            <a:ext cx="6137331"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a:t>
            </a:r>
            <a:r>
              <a:rPr lang="en-US" sz="2000" dirty="0">
                <a:solidFill>
                  <a:srgbClr val="FF0000"/>
                </a:solidFill>
                <a:latin typeface="Consolas" panose="020B0609020204030204" pitchFamily="49" charset="0"/>
                <a:cs typeface="Consolas" panose="020B0609020204030204" pitchFamily="49" charset="0"/>
              </a:rPr>
              <a:t>2</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a:t>
            </a:r>
            <a:r>
              <a:rPr lang="en-US" sz="2000" dirty="0">
                <a:solidFill>
                  <a:srgbClr val="FF0000"/>
                </a:solidFill>
                <a:latin typeface="Consolas" panose="020B0609020204030204" pitchFamily="49" charset="0"/>
                <a:cs typeface="Consolas" panose="020B0609020204030204" pitchFamily="49" charset="0"/>
              </a:rPr>
              <a:t>6</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a:t>
            </a:r>
            <a:r>
              <a:rPr lang="en-US" sz="2000" dirty="0">
                <a:solidFill>
                  <a:srgbClr val="FF0000"/>
                </a:solidFill>
                <a:latin typeface="Consolas" panose="020B0609020204030204" pitchFamily="49" charset="0"/>
                <a:cs typeface="Consolas" panose="020B0609020204030204" pitchFamily="49" charset="0"/>
              </a:rPr>
              <a:t>0</a:t>
            </a:r>
            <a:r>
              <a:rPr lang="en-US" sz="2000" dirty="0">
                <a:solidFill>
                  <a:schemeClr val="tx2"/>
                </a:solidFill>
                <a:latin typeface="Consolas" panose="020B0609020204030204" pitchFamily="49" charset="0"/>
                <a:cs typeface="Consolas" panose="020B0609020204030204" pitchFamily="49" charset="0"/>
              </a:rPr>
              <a:t> + NM </a:t>
            </a:r>
            <a:r>
              <a:rPr lang="en-US" sz="2000" dirty="0">
                <a:solidFill>
                  <a:srgbClr val="F3753F"/>
                </a:solidFill>
                <a:latin typeface="Consolas" panose="020B0609020204030204" pitchFamily="49" charset="0"/>
                <a:cs typeface="Consolas" panose="020B0609020204030204" pitchFamily="49" charset="0"/>
              </a:rPr>
              <a:t>// not needed</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a:t>
            </a:r>
          </a:p>
        </p:txBody>
      </p:sp>
      <p:sp>
        <p:nvSpPr>
          <p:cNvPr id="83" name="TextBox 82">
            <a:extLst>
              <a:ext uri="{FF2B5EF4-FFF2-40B4-BE49-F238E27FC236}">
                <a16:creationId xmlns:a16="http://schemas.microsoft.com/office/drawing/2014/main" id="{2BC400DF-319A-A335-2876-54D47FA4692A}"/>
              </a:ext>
            </a:extLst>
          </p:cNvPr>
          <p:cNvSpPr txBox="1"/>
          <p:nvPr/>
        </p:nvSpPr>
        <p:spPr>
          <a:xfrm>
            <a:off x="6783932" y="1221064"/>
            <a:ext cx="311304" cy="3470181"/>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p:txBody>
      </p:sp>
      <p:sp>
        <p:nvSpPr>
          <p:cNvPr id="84" name="Left Arrow 83">
            <a:extLst>
              <a:ext uri="{FF2B5EF4-FFF2-40B4-BE49-F238E27FC236}">
                <a16:creationId xmlns:a16="http://schemas.microsoft.com/office/drawing/2014/main" id="{F972903D-D686-95D5-E76D-56629E250688}"/>
              </a:ext>
            </a:extLst>
          </p:cNvPr>
          <p:cNvSpPr/>
          <p:nvPr/>
        </p:nvSpPr>
        <p:spPr>
          <a:xfrm>
            <a:off x="9777955" y="1969698"/>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284379" y="1872554"/>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FF0000"/>
                </a:solidFill>
              </a:rPr>
              <a:t>with reordering </a:t>
            </a:r>
            <a:r>
              <a:rPr lang="en-US" dirty="0">
                <a:solidFill>
                  <a:srgbClr val="2C895B"/>
                </a:solidFill>
              </a:rPr>
              <a:t>variables to optimize space</a:t>
            </a:r>
          </a:p>
        </p:txBody>
      </p:sp>
      <p:grpSp>
        <p:nvGrpSpPr>
          <p:cNvPr id="10" name="Group 9">
            <a:extLst>
              <a:ext uri="{FF2B5EF4-FFF2-40B4-BE49-F238E27FC236}">
                <a16:creationId xmlns:a16="http://schemas.microsoft.com/office/drawing/2014/main" id="{4E852941-4AF3-07D7-9CB3-35FF488BC515}"/>
              </a:ext>
            </a:extLst>
          </p:cNvPr>
          <p:cNvGrpSpPr/>
          <p:nvPr/>
        </p:nvGrpSpPr>
        <p:grpSpPr>
          <a:xfrm>
            <a:off x="8539765" y="2131115"/>
            <a:ext cx="3042351" cy="1973249"/>
            <a:chOff x="8539765" y="2131115"/>
            <a:chExt cx="3042351" cy="1973249"/>
          </a:xfrm>
        </p:grpSpPr>
        <p:sp>
          <p:nvSpPr>
            <p:cNvPr id="8" name="U-Turn Arrow 7">
              <a:extLst>
                <a:ext uri="{FF2B5EF4-FFF2-40B4-BE49-F238E27FC236}">
                  <a16:creationId xmlns:a16="http://schemas.microsoft.com/office/drawing/2014/main" id="{6DD2622F-C6DA-3A9D-A14E-70CC12F2A561}"/>
                </a:ext>
              </a:extLst>
            </p:cNvPr>
            <p:cNvSpPr/>
            <p:nvPr/>
          </p:nvSpPr>
          <p:spPr>
            <a:xfrm rot="16200000" flipV="1">
              <a:off x="8454738" y="2216142"/>
              <a:ext cx="1973249" cy="1803196"/>
            </a:xfrm>
            <a:prstGeom prst="uturnArrow">
              <a:avLst>
                <a:gd name="adj1" fmla="val 3314"/>
                <a:gd name="adj2" fmla="val 6735"/>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BA0C082-ADA0-8C3C-D8B8-F31BCCB2509D}"/>
                </a:ext>
              </a:extLst>
            </p:cNvPr>
            <p:cNvSpPr txBox="1"/>
            <p:nvPr/>
          </p:nvSpPr>
          <p:spPr>
            <a:xfrm>
              <a:off x="10307408" y="2824739"/>
              <a:ext cx="1274708"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Alternative</a:t>
              </a:r>
            </a:p>
            <a:p>
              <a:r>
                <a:rPr lang="en-US" dirty="0">
                  <a:solidFill>
                    <a:srgbClr val="FF0000"/>
                  </a:solidFill>
                </a:rPr>
                <a:t>location</a:t>
              </a:r>
            </a:p>
          </p:txBody>
        </p:sp>
      </p:grpSp>
      <p:grpSp>
        <p:nvGrpSpPr>
          <p:cNvPr id="13" name="Group 12">
            <a:extLst>
              <a:ext uri="{FF2B5EF4-FFF2-40B4-BE49-F238E27FC236}">
                <a16:creationId xmlns:a16="http://schemas.microsoft.com/office/drawing/2014/main" id="{E2FD1545-1C0E-1FA2-A034-80CF5BBA82F5}"/>
              </a:ext>
            </a:extLst>
          </p:cNvPr>
          <p:cNvGrpSpPr/>
          <p:nvPr/>
        </p:nvGrpSpPr>
        <p:grpSpPr>
          <a:xfrm>
            <a:off x="2410482" y="4009826"/>
            <a:ext cx="933077" cy="853766"/>
            <a:chOff x="2410482" y="4009826"/>
            <a:chExt cx="933077" cy="853766"/>
          </a:xfrm>
        </p:grpSpPr>
        <p:sp>
          <p:nvSpPr>
            <p:cNvPr id="11" name="Right Arrow 10">
              <a:extLst>
                <a:ext uri="{FF2B5EF4-FFF2-40B4-BE49-F238E27FC236}">
                  <a16:creationId xmlns:a16="http://schemas.microsoft.com/office/drawing/2014/main" id="{5264190A-D3AE-0630-FFA9-50A91240699C}"/>
                </a:ext>
              </a:extLst>
            </p:cNvPr>
            <p:cNvSpPr/>
            <p:nvPr/>
          </p:nvSpPr>
          <p:spPr>
            <a:xfrm>
              <a:off x="2644771" y="4595462"/>
              <a:ext cx="596823" cy="26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94F6BF-0AE9-3FDE-7EED-65CF4659E077}"/>
                </a:ext>
              </a:extLst>
            </p:cNvPr>
            <p:cNvSpPr txBox="1"/>
            <p:nvPr/>
          </p:nvSpPr>
          <p:spPr>
            <a:xfrm>
              <a:off x="2410482" y="4009826"/>
              <a:ext cx="933077" cy="646331"/>
            </a:xfrm>
            <a:prstGeom prst="rect">
              <a:avLst/>
            </a:prstGeom>
            <a:noFill/>
          </p:spPr>
          <p:txBody>
            <a:bodyPr wrap="square" rtlCol="0">
              <a:spAutoFit/>
            </a:bodyPr>
            <a:lstStyle/>
            <a:p>
              <a:pPr algn="ctr"/>
              <a:r>
                <a:rPr lang="en-US" dirty="0">
                  <a:solidFill>
                    <a:srgbClr val="FF0000"/>
                  </a:solidFill>
                </a:rPr>
                <a:t>size change</a:t>
              </a:r>
            </a:p>
          </p:txBody>
        </p:sp>
      </p:grpSp>
    </p:spTree>
    <p:extLst>
      <p:ext uri="{BB962C8B-B14F-4D97-AF65-F5344CB8AC3E}">
        <p14:creationId xmlns:p14="http://schemas.microsoft.com/office/powerpoint/2010/main" val="29110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2" grpId="0"/>
      <p:bldP spid="8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01505" y="1191017"/>
            <a:ext cx="6092083" cy="800300"/>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(pushed) register</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8370311" cy="490375"/>
          </a:xfrm>
        </p:spPr>
        <p:txBody>
          <a:bodyPr/>
          <a:lstStyle/>
          <a:p>
            <a:r>
              <a:rPr lang="en-US" sz="2800" dirty="0"/>
              <a:t>Local Variables are Part of Each Stack Frame</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416395" y="2161199"/>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grpSp>
        <p:nvGrpSpPr>
          <p:cNvPr id="16" name="Group 15">
            <a:extLst>
              <a:ext uri="{FF2B5EF4-FFF2-40B4-BE49-F238E27FC236}">
                <a16:creationId xmlns:a16="http://schemas.microsoft.com/office/drawing/2014/main" id="{6D98B1A1-04C4-6852-70F4-573511524818}"/>
              </a:ext>
            </a:extLst>
          </p:cNvPr>
          <p:cNvGrpSpPr/>
          <p:nvPr/>
        </p:nvGrpSpPr>
        <p:grpSpPr>
          <a:xfrm>
            <a:off x="1504550" y="3769762"/>
            <a:ext cx="4687270" cy="2375598"/>
            <a:chOff x="2805950" y="3527875"/>
            <a:chExt cx="3773222" cy="1669445"/>
          </a:xfrm>
        </p:grpSpPr>
        <p:sp>
          <p:nvSpPr>
            <p:cNvPr id="17" name="Rectangle 16">
              <a:extLst>
                <a:ext uri="{FF2B5EF4-FFF2-40B4-BE49-F238E27FC236}">
                  <a16:creationId xmlns:a16="http://schemas.microsoft.com/office/drawing/2014/main" id="{56E25359-EDDE-53CE-3DA3-79233761E7CE}"/>
                </a:ext>
              </a:extLst>
            </p:cNvPr>
            <p:cNvSpPr/>
            <p:nvPr/>
          </p:nvSpPr>
          <p:spPr>
            <a:xfrm>
              <a:off x="2805950" y="3527875"/>
              <a:ext cx="3460569" cy="16694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18" name="Group 17">
              <a:extLst>
                <a:ext uri="{FF2B5EF4-FFF2-40B4-BE49-F238E27FC236}">
                  <a16:creationId xmlns:a16="http://schemas.microsoft.com/office/drawing/2014/main" id="{808BF710-3C12-62DC-3CF1-D1B14495F899}"/>
                </a:ext>
              </a:extLst>
            </p:cNvPr>
            <p:cNvGrpSpPr/>
            <p:nvPr/>
          </p:nvGrpSpPr>
          <p:grpSpPr>
            <a:xfrm>
              <a:off x="4078197" y="3883640"/>
              <a:ext cx="2500975" cy="1205386"/>
              <a:chOff x="8771244" y="3460868"/>
              <a:chExt cx="2377290" cy="1031599"/>
            </a:xfrm>
          </p:grpSpPr>
          <p:grpSp>
            <p:nvGrpSpPr>
              <p:cNvPr id="19" name="Group 18">
                <a:extLst>
                  <a:ext uri="{FF2B5EF4-FFF2-40B4-BE49-F238E27FC236}">
                    <a16:creationId xmlns:a16="http://schemas.microsoft.com/office/drawing/2014/main" id="{A2579DC1-1A7D-0D3D-BDB2-92FC443DE742}"/>
                  </a:ext>
                </a:extLst>
              </p:cNvPr>
              <p:cNvGrpSpPr/>
              <p:nvPr/>
            </p:nvGrpSpPr>
            <p:grpSpPr>
              <a:xfrm>
                <a:off x="10158382" y="4176384"/>
                <a:ext cx="990152" cy="316083"/>
                <a:chOff x="7366830" y="4882712"/>
                <a:chExt cx="990152" cy="316083"/>
              </a:xfrm>
            </p:grpSpPr>
            <p:sp>
              <p:nvSpPr>
                <p:cNvPr id="26" name="TextBox 25">
                  <a:extLst>
                    <a:ext uri="{FF2B5EF4-FFF2-40B4-BE49-F238E27FC236}">
                      <a16:creationId xmlns:a16="http://schemas.microsoft.com/office/drawing/2014/main" id="{604AB217-8028-3D0C-7B57-9C902354B844}"/>
                    </a:ext>
                  </a:extLst>
                </p:cNvPr>
                <p:cNvSpPr txBox="1"/>
                <p:nvPr/>
              </p:nvSpPr>
              <p:spPr>
                <a:xfrm>
                  <a:off x="7693150" y="4882712"/>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27" name="Left Arrow 26">
                  <a:extLst>
                    <a:ext uri="{FF2B5EF4-FFF2-40B4-BE49-F238E27FC236}">
                      <a16:creationId xmlns:a16="http://schemas.microsoft.com/office/drawing/2014/main" id="{E2C9CE43-3BBC-0151-C8CA-011C7F669ADA}"/>
                    </a:ext>
                  </a:extLst>
                </p:cNvPr>
                <p:cNvSpPr/>
                <p:nvPr/>
              </p:nvSpPr>
              <p:spPr>
                <a:xfrm>
                  <a:off x="7366830" y="499252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0" name="Rectangle 19">
                <a:extLst>
                  <a:ext uri="{FF2B5EF4-FFF2-40B4-BE49-F238E27FC236}">
                    <a16:creationId xmlns:a16="http://schemas.microsoft.com/office/drawing/2014/main" id="{BF900130-E0B1-89EA-0B15-98B41EB1C51D}"/>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5CCC4450-F8FC-7C49-F8BC-69BA136957F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55C2C11-BAEB-218D-F329-6C0B250CCDBE}"/>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23" name="Group 22">
                <a:extLst>
                  <a:ext uri="{FF2B5EF4-FFF2-40B4-BE49-F238E27FC236}">
                    <a16:creationId xmlns:a16="http://schemas.microsoft.com/office/drawing/2014/main" id="{9F6E1E6A-25B7-CB27-2820-8A562055CD1B}"/>
                  </a:ext>
                </a:extLst>
              </p:cNvPr>
              <p:cNvGrpSpPr/>
              <p:nvPr/>
            </p:nvGrpSpPr>
            <p:grpSpPr>
              <a:xfrm>
                <a:off x="10149040" y="3830572"/>
                <a:ext cx="796526" cy="316083"/>
                <a:chOff x="7569116" y="1911757"/>
                <a:chExt cx="796526" cy="316083"/>
              </a:xfrm>
            </p:grpSpPr>
            <p:sp>
              <p:nvSpPr>
                <p:cNvPr id="24" name="TextBox 23">
                  <a:extLst>
                    <a:ext uri="{FF2B5EF4-FFF2-40B4-BE49-F238E27FC236}">
                      <a16:creationId xmlns:a16="http://schemas.microsoft.com/office/drawing/2014/main" id="{1182A042-3809-BCAF-D0C7-A6013A1ED43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25" name="Left Arrow 24">
                  <a:extLst>
                    <a:ext uri="{FF2B5EF4-FFF2-40B4-BE49-F238E27FC236}">
                      <a16:creationId xmlns:a16="http://schemas.microsoft.com/office/drawing/2014/main" id="{0647AAF3-0B35-B8B0-F4A5-CA0073A55598}"/>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grpSp>
    </p:spTree>
    <p:extLst>
      <p:ext uri="{BB962C8B-B14F-4D97-AF65-F5344CB8AC3E}">
        <p14:creationId xmlns:p14="http://schemas.microsoft.com/office/powerpoint/2010/main" val="422883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38996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1019590" y="392379"/>
            <a:ext cx="7099819" cy="2271637"/>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Stack Frame Requirements</a:t>
            </a:r>
          </a:p>
          <a:p>
            <a:pPr>
              <a:lnSpc>
                <a:spcPct val="100000"/>
              </a:lnSpc>
            </a:pPr>
            <a:r>
              <a:rPr lang="en-US" sz="1800" b="1" dirty="0">
                <a:solidFill>
                  <a:schemeClr val="accent1"/>
                </a:solidFill>
                <a:latin typeface="Calibri" panose="020F0502020204030204" pitchFamily="34" charset="0"/>
                <a:cs typeface="Calibri" panose="020F0502020204030204" pitchFamily="34" charset="0"/>
              </a:rPr>
              <a:t>Minimal frame: at function entry   </a:t>
            </a:r>
            <a:r>
              <a:rPr lang="en-US" sz="1800" dirty="0">
                <a:solidFill>
                  <a:schemeClr val="accent1"/>
                </a:solidFill>
                <a:latin typeface="Courier New" panose="02070309020205020404" pitchFamily="49" charset="0"/>
                <a:cs typeface="Courier New" panose="02070309020205020404" pitchFamily="49" charset="0"/>
              </a:rPr>
              <a:t>push {</a:t>
            </a:r>
            <a:r>
              <a:rPr lang="en-US" sz="1800" dirty="0" err="1">
                <a:solidFill>
                  <a:schemeClr val="accent1"/>
                </a:solidFill>
                <a:latin typeface="Courier New" panose="02070309020205020404" pitchFamily="49" charset="0"/>
                <a:cs typeface="Courier New" panose="02070309020205020404" pitchFamily="49" charset="0"/>
              </a:rPr>
              <a:t>fp</a:t>
            </a:r>
            <a:r>
              <a:rPr lang="en-US" sz="1800" dirty="0">
                <a:solidFill>
                  <a:schemeClr val="accent1"/>
                </a:solidFill>
                <a:latin typeface="Courier New" panose="02070309020205020404" pitchFamily="49" charset="0"/>
                <a:cs typeface="Courier New" panose="02070309020205020404" pitchFamily="49" charset="0"/>
              </a:rPr>
              <a:t>, </a:t>
            </a:r>
            <a:r>
              <a:rPr lang="en-US" sz="1800" dirty="0" err="1">
                <a:solidFill>
                  <a:schemeClr val="accent1"/>
                </a:solidFill>
                <a:latin typeface="Courier New" panose="02070309020205020404" pitchFamily="49" charset="0"/>
                <a:cs typeface="Courier New" panose="02070309020205020404" pitchFamily="49" charset="0"/>
              </a:rPr>
              <a:t>lr</a:t>
            </a:r>
            <a:r>
              <a:rPr lang="en-US" sz="1800" dirty="0">
                <a:solidFill>
                  <a:schemeClr val="accent1"/>
                </a:solidFill>
                <a:latin typeface="Courier New" panose="02070309020205020404" pitchFamily="49" charset="0"/>
                <a:cs typeface="Courier New" panose="02070309020205020404" pitchFamily="49" charset="0"/>
              </a:rPr>
              <a:t>}</a:t>
            </a:r>
          </a:p>
          <a:p>
            <a:pPr>
              <a:lnSpc>
                <a:spcPct val="100000"/>
              </a:lnSpc>
            </a:pPr>
            <a:r>
              <a:rPr lang="en-US" sz="1800" dirty="0" err="1">
                <a:solidFill>
                  <a:srgbClr val="F3753F"/>
                </a:solidFill>
                <a:latin typeface="Consolas" panose="020B0609020204030204" pitchFamily="49" charset="0"/>
                <a:cs typeface="Consolas" panose="020B0609020204030204" pitchFamily="49" charset="0"/>
              </a:rPr>
              <a:t>sp</a:t>
            </a:r>
            <a:r>
              <a:rPr lang="en-US" sz="1800" dirty="0">
                <a:solidFill>
                  <a:schemeClr val="tx2"/>
                </a:solidFill>
              </a:rPr>
              <a:t> points at top element in the stack (lowest byte address)</a:t>
            </a:r>
          </a:p>
          <a:p>
            <a:pPr>
              <a:lnSpc>
                <a:spcPct val="100000"/>
              </a:lnSpc>
            </a:pPr>
            <a:r>
              <a:rPr lang="en-US" sz="1800" dirty="0" err="1">
                <a:solidFill>
                  <a:srgbClr val="F37440"/>
                </a:solidFill>
                <a:latin typeface="Consolas" panose="020B0609020204030204" pitchFamily="49" charset="0"/>
                <a:cs typeface="Consolas" panose="020B06090202040302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4797140" y="2753036"/>
            <a:ext cx="2039136"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dirty="0"/>
              <a:t>Stack high address</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4412467" y="2982214"/>
            <a:ext cx="2438400" cy="27686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3026118" y="5425120"/>
            <a:ext cx="1415772" cy="369332"/>
          </a:xfrm>
          <a:prstGeom prst="rect">
            <a:avLst/>
          </a:prstGeom>
        </p:spPr>
        <p:txBody>
          <a:bodyPr wrap="none">
            <a:spAutoFit/>
          </a:bodyPr>
          <a:lstStyle/>
          <a:p>
            <a:pPr defTabSz="609585"/>
            <a:r>
              <a:rPr lang="en-US" dirty="0">
                <a:solidFill>
                  <a:srgbClr val="000000"/>
                </a:solidFill>
              </a:rPr>
              <a:t>low address</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228179" y="3148254"/>
            <a:ext cx="3622686" cy="700605"/>
            <a:chOff x="7722685" y="2038752"/>
            <a:chExt cx="3622686" cy="700605"/>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7722685" y="2038752"/>
              <a:ext cx="907621" cy="646331"/>
            </a:xfrm>
            <a:prstGeom prst="rect">
              <a:avLst/>
            </a:prstGeom>
            <a:noFill/>
          </p:spPr>
          <p:txBody>
            <a:bodyPr wrap="none" rtlCol="0">
              <a:spAutoFit/>
            </a:bodyPr>
            <a:lstStyle/>
            <a:p>
              <a:r>
                <a:rPr lang="en-US" dirty="0"/>
                <a:t>main's </a:t>
              </a:r>
            </a:p>
            <a:p>
              <a:r>
                <a:rPr lang="en-US" dirty="0"/>
                <a:t>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6836276" y="3261965"/>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163455" y="2780016"/>
            <a:ext cx="2785469" cy="29770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int main(void)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EXIT_SUCCESS;</a:t>
            </a:r>
          </a:p>
          <a:p>
            <a:r>
              <a:rPr lang="en-US" sz="1400" dirty="0">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int a(void)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int x;</a:t>
            </a:r>
          </a:p>
          <a:p>
            <a:r>
              <a:rPr lang="en-US" sz="1400" dirty="0">
                <a:latin typeface="Consolas" panose="020B0609020204030204" pitchFamily="49" charset="0"/>
                <a:cs typeface="Consolas" panose="020B0609020204030204" pitchFamily="49" charset="0"/>
              </a:rPr>
              <a:t>    int y;</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7A6BF617-80CD-7B27-0901-9300615679BC}"/>
              </a:ext>
            </a:extLst>
          </p:cNvPr>
          <p:cNvGrpSpPr/>
          <p:nvPr/>
        </p:nvGrpSpPr>
        <p:grpSpPr>
          <a:xfrm>
            <a:off x="3333502" y="3856501"/>
            <a:ext cx="3510689" cy="1754326"/>
            <a:chOff x="7525954" y="2042752"/>
            <a:chExt cx="3510689" cy="1754326"/>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1754326"/>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7525954" y="2413381"/>
              <a:ext cx="774571" cy="646331"/>
            </a:xfrm>
            <a:prstGeom prst="rect">
              <a:avLst/>
            </a:prstGeom>
            <a:noFill/>
          </p:spPr>
          <p:txBody>
            <a:bodyPr wrap="none" rtlCol="0">
              <a:spAutoFit/>
            </a:bodyPr>
            <a:lstStyle/>
            <a:p>
              <a:r>
                <a:rPr lang="en-US" dirty="0"/>
                <a:t>a's </a:t>
              </a:r>
            </a:p>
            <a:p>
              <a:r>
                <a:rPr lang="en-US" dirty="0"/>
                <a:t>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93628" cy="1740694"/>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4B80511-9813-1F2B-3110-E3EF1868A077}"/>
              </a:ext>
            </a:extLst>
          </p:cNvPr>
          <p:cNvGrpSpPr/>
          <p:nvPr/>
        </p:nvGrpSpPr>
        <p:grpSpPr>
          <a:xfrm>
            <a:off x="6838021" y="4791422"/>
            <a:ext cx="826963" cy="369332"/>
            <a:chOff x="7053919" y="4695469"/>
            <a:chExt cx="826963" cy="369332"/>
          </a:xfrm>
        </p:grpSpPr>
        <p:sp>
          <p:nvSpPr>
            <p:cNvPr id="65" name="TextBox 64">
              <a:extLst>
                <a:ext uri="{FF2B5EF4-FFF2-40B4-BE49-F238E27FC236}">
                  <a16:creationId xmlns:a16="http://schemas.microsoft.com/office/drawing/2014/main" id="{DB6D1327-DBBD-5656-A197-55204E19BB91}"/>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4530F9D-1056-1265-5372-9BB3CC5621D6}"/>
              </a:ext>
            </a:extLst>
          </p:cNvPr>
          <p:cNvGrpSpPr/>
          <p:nvPr/>
        </p:nvGrpSpPr>
        <p:grpSpPr>
          <a:xfrm>
            <a:off x="6829602" y="3915938"/>
            <a:ext cx="702685" cy="369332"/>
            <a:chOff x="7045500" y="3819985"/>
            <a:chExt cx="702685" cy="369332"/>
          </a:xfrm>
        </p:grpSpPr>
        <p:sp>
          <p:nvSpPr>
            <p:cNvPr id="68" name="TextBox 67">
              <a:extLst>
                <a:ext uri="{FF2B5EF4-FFF2-40B4-BE49-F238E27FC236}">
                  <a16:creationId xmlns:a16="http://schemas.microsoft.com/office/drawing/2014/main" id="{623F08C1-41D7-2E6D-AA7F-863CA0456C92}"/>
                </a:ext>
              </a:extLst>
            </p:cNvPr>
            <p:cNvSpPr txBox="1"/>
            <p:nvPr/>
          </p:nvSpPr>
          <p:spPr>
            <a:xfrm>
              <a:off x="7371159" y="3819985"/>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7045500" y="3966832"/>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1C53438-1A19-93E2-91C8-13CFFA40BAD5}"/>
              </a:ext>
            </a:extLst>
          </p:cNvPr>
          <p:cNvGrpSpPr/>
          <p:nvPr/>
        </p:nvGrpSpPr>
        <p:grpSpPr>
          <a:xfrm>
            <a:off x="8848293" y="673662"/>
            <a:ext cx="3297809" cy="1877261"/>
            <a:chOff x="5351092" y="1095336"/>
            <a:chExt cx="3297809" cy="1877261"/>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1692986"/>
              <a:ext cx="1495140" cy="369332"/>
            </a:xfrm>
            <a:prstGeom prst="rect">
              <a:avLst/>
            </a:prstGeom>
            <a:noFill/>
          </p:spPr>
          <p:txBody>
            <a:bodyPr wrap="square" rtlCol="0">
              <a:spAutoFit/>
            </a:bodyPr>
            <a:lstStyle/>
            <a:p>
              <a:r>
                <a:rPr lang="en-US" dirty="0"/>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5351092" y="1095336"/>
              <a:ext cx="3297809" cy="1877261"/>
              <a:chOff x="5351092" y="1095336"/>
              <a:chExt cx="3297809" cy="1877261"/>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523434"/>
                <a:ext cx="428322" cy="369332"/>
              </a:xfrm>
              <a:prstGeom prst="rect">
                <a:avLst/>
              </a:prstGeom>
              <a:noFill/>
            </p:spPr>
            <p:txBody>
              <a:bodyPr wrap="none" rtlCol="0">
                <a:spAutoFit/>
              </a:bodyPr>
              <a:lstStyle/>
              <a:p>
                <a:r>
                  <a:rPr lang="en-US" dirty="0" err="1"/>
                  <a:t>sp</a:t>
                </a:r>
                <a:endParaRPr lang="en-US" dirty="0"/>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71875" y="1169988"/>
                <a:ext cx="377026" cy="369332"/>
              </a:xfrm>
              <a:prstGeom prst="rect">
                <a:avLst/>
              </a:prstGeom>
              <a:noFill/>
            </p:spPr>
            <p:txBody>
              <a:bodyPr wrap="none" rtlCol="0">
                <a:spAutoFit/>
              </a:bodyPr>
              <a:lstStyle/>
              <a:p>
                <a:r>
                  <a:rPr lang="en-US" dirty="0" err="1"/>
                  <a:t>fp</a:t>
                </a:r>
                <a:endParaRPr lang="en-US" dirty="0"/>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ED58F7-6618-AD56-5FC9-A06FB8393771}"/>
                  </a:ext>
                </a:extLst>
              </p:cNvPr>
              <p:cNvSpPr txBox="1"/>
              <p:nvPr/>
            </p:nvSpPr>
            <p:spPr>
              <a:xfrm>
                <a:off x="5351092" y="2049267"/>
                <a:ext cx="3197170"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chemeClr val="accent5"/>
                    </a:solidFill>
                  </a:rPr>
                  <a:t>minimal frame above</a:t>
                </a:r>
              </a:p>
              <a:p>
                <a:r>
                  <a:rPr lang="en-US" dirty="0">
                    <a:solidFill>
                      <a:srgbClr val="0070C0"/>
                    </a:solidFill>
                  </a:rPr>
                  <a:t>Always save at least </a:t>
                </a:r>
                <a:r>
                  <a:rPr lang="en-US" dirty="0" err="1">
                    <a:solidFill>
                      <a:srgbClr val="0070C0"/>
                    </a:solidFill>
                  </a:rPr>
                  <a:t>fp</a:t>
                </a:r>
                <a:r>
                  <a:rPr lang="en-US" dirty="0">
                    <a:solidFill>
                      <a:srgbClr val="0070C0"/>
                    </a:solidFill>
                  </a:rPr>
                  <a:t> and </a:t>
                </a:r>
                <a:r>
                  <a:rPr lang="en-US" dirty="0" err="1">
                    <a:solidFill>
                      <a:srgbClr val="0070C0"/>
                    </a:solidFill>
                  </a:rPr>
                  <a:t>lr</a:t>
                </a:r>
                <a:endParaRPr lang="en-US" dirty="0">
                  <a:solidFill>
                    <a:srgbClr val="0070C0"/>
                  </a:solidFill>
                </a:endParaRPr>
              </a:p>
              <a:p>
                <a:r>
                  <a:rPr lang="en-US" dirty="0">
                    <a:solidFill>
                      <a:srgbClr val="0070C0"/>
                    </a:solidFill>
                  </a:rPr>
                  <a:t>and set </a:t>
                </a:r>
                <a:r>
                  <a:rPr lang="en-US" dirty="0" err="1">
                    <a:solidFill>
                      <a:srgbClr val="0070C0"/>
                    </a:solidFill>
                  </a:rPr>
                  <a:t>fp</a:t>
                </a:r>
                <a:r>
                  <a:rPr lang="en-US" dirty="0">
                    <a:solidFill>
                      <a:srgbClr val="0070C0"/>
                    </a:solidFill>
                  </a:rPr>
                  <a:t> at saved </a:t>
                </a:r>
                <a:r>
                  <a:rPr lang="en-US" dirty="0" err="1">
                    <a:solidFill>
                      <a:srgbClr val="0070C0"/>
                    </a:solidFill>
                  </a:rPr>
                  <a:t>lr</a:t>
                </a:r>
                <a:endParaRPr lang="en-US" dirty="0">
                  <a:solidFill>
                    <a:srgbClr val="0070C0"/>
                  </a:solidFill>
                </a:endParaRPr>
              </a:p>
            </p:txBody>
          </p:sp>
        </p:grpSp>
      </p:grpSp>
      <p:grpSp>
        <p:nvGrpSpPr>
          <p:cNvPr id="24" name="Group 23">
            <a:extLst>
              <a:ext uri="{FF2B5EF4-FFF2-40B4-BE49-F238E27FC236}">
                <a16:creationId xmlns:a16="http://schemas.microsoft.com/office/drawing/2014/main" id="{8B8D2060-2515-74B2-EB69-4D525545938D}"/>
              </a:ext>
            </a:extLst>
          </p:cNvPr>
          <p:cNvGrpSpPr/>
          <p:nvPr/>
        </p:nvGrpSpPr>
        <p:grpSpPr>
          <a:xfrm>
            <a:off x="2433555" y="5874873"/>
            <a:ext cx="2429848" cy="923330"/>
            <a:chOff x="3488150" y="5809654"/>
            <a:chExt cx="2429848"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50" y="5809654"/>
              <a:ext cx="2429848"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25" name="Group 24">
            <a:extLst>
              <a:ext uri="{FF2B5EF4-FFF2-40B4-BE49-F238E27FC236}">
                <a16:creationId xmlns:a16="http://schemas.microsoft.com/office/drawing/2014/main" id="{1B494211-B8DF-FA25-FA0D-2CFEBC8489FC}"/>
              </a:ext>
            </a:extLst>
          </p:cNvPr>
          <p:cNvGrpSpPr/>
          <p:nvPr/>
        </p:nvGrpSpPr>
        <p:grpSpPr>
          <a:xfrm>
            <a:off x="4961232" y="5873445"/>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sp>
        <p:nvSpPr>
          <p:cNvPr id="3" name="Content Placeholder 2">
            <a:extLst>
              <a:ext uri="{FF2B5EF4-FFF2-40B4-BE49-F238E27FC236}">
                <a16:creationId xmlns:a16="http://schemas.microsoft.com/office/drawing/2014/main" id="{849E4C82-8B9B-BCBB-7082-10B40514C9AB}"/>
              </a:ext>
            </a:extLst>
          </p:cNvPr>
          <p:cNvSpPr>
            <a:spLocks noGrp="1"/>
          </p:cNvSpPr>
          <p:nvPr>
            <p:ph sz="quarter" idx="16"/>
          </p:nvPr>
        </p:nvSpPr>
        <p:spPr>
          <a:xfrm>
            <a:off x="8283320" y="2912586"/>
            <a:ext cx="3756094" cy="3250737"/>
          </a:xfrm>
          <a:solidFill>
            <a:schemeClr val="accent4">
              <a:lumMod val="20000"/>
              <a:lumOff val="80000"/>
            </a:schemeClr>
          </a:solidFill>
          <a:ln>
            <a:solidFill>
              <a:srgbClr val="0070C0"/>
            </a:solidFill>
          </a:ln>
        </p:spPr>
        <p:txBody>
          <a:bodyPr/>
          <a:lstStyle/>
          <a:p>
            <a:r>
              <a:rPr lang="en-US" sz="1600" dirty="0">
                <a:solidFill>
                  <a:srgbClr val="C00000"/>
                </a:solidFill>
              </a:rPr>
              <a:t>Function entry </a:t>
            </a:r>
            <a:r>
              <a:rPr lang="en-US" sz="1600" dirty="0"/>
              <a:t>(</a:t>
            </a:r>
            <a:r>
              <a:rPr lang="en-US" sz="1600" dirty="0">
                <a:solidFill>
                  <a:srgbClr val="FF0000"/>
                </a:solidFill>
              </a:rPr>
              <a:t>Function </a:t>
            </a:r>
            <a:r>
              <a:rPr lang="en-US" sz="1600" b="1" dirty="0">
                <a:solidFill>
                  <a:srgbClr val="FF0000"/>
                </a:solidFill>
              </a:rPr>
              <a:t>Prologue</a:t>
            </a:r>
            <a:r>
              <a:rPr lang="en-US" sz="1600" dirty="0"/>
              <a:t>): </a:t>
            </a:r>
          </a:p>
          <a:p>
            <a:pPr marL="800100" lvl="1" indent="-457200">
              <a:buFont typeface="+mj-lt"/>
              <a:buAutoNum type="arabicPeriod"/>
            </a:pPr>
            <a:r>
              <a:rPr lang="en-US" sz="1600" dirty="0"/>
              <a:t>create frame (</a:t>
            </a:r>
            <a:r>
              <a:rPr lang="en-US" sz="1600" dirty="0">
                <a:solidFill>
                  <a:srgbClr val="0070C0"/>
                </a:solidFill>
              </a:rPr>
              <a:t>subtract</a:t>
            </a:r>
            <a:endParaRPr lang="en-US" sz="1600" dirty="0"/>
          </a:p>
          <a:p>
            <a:pPr marL="800100" lvl="1" indent="-457200">
              <a:buFont typeface="+mj-lt"/>
              <a:buAutoNum type="arabicPeriod"/>
            </a:pPr>
            <a:r>
              <a:rPr lang="en-US" sz="1600" dirty="0"/>
              <a:t>save preserved registers</a:t>
            </a:r>
          </a:p>
          <a:p>
            <a:pPr marL="800100" lvl="1" indent="-457200">
              <a:buFont typeface="+mj-lt"/>
              <a:buAutoNum type="arabicPeriod"/>
            </a:pPr>
            <a:r>
              <a:rPr lang="en-US" sz="1600" dirty="0"/>
              <a:t>allocate space for locals</a:t>
            </a:r>
          </a:p>
          <a:p>
            <a:pPr marL="342900" lvl="1" indent="0">
              <a:buNone/>
            </a:pPr>
            <a:r>
              <a:rPr lang="en-US" sz="1600" dirty="0">
                <a:solidFill>
                  <a:srgbClr val="0070C0"/>
                </a:solidFill>
              </a:rPr>
              <a:t>	(subtracts from </a:t>
            </a:r>
            <a:r>
              <a:rPr lang="en-US" sz="1600" dirty="0" err="1">
                <a:solidFill>
                  <a:srgbClr val="0070C0"/>
                </a:solidFill>
              </a:rPr>
              <a:t>sp</a:t>
            </a:r>
            <a:r>
              <a:rPr lang="en-US" sz="1600" dirty="0"/>
              <a:t>)</a:t>
            </a:r>
          </a:p>
          <a:p>
            <a:r>
              <a:rPr lang="en-US" sz="1600" dirty="0">
                <a:solidFill>
                  <a:srgbClr val="2C895B"/>
                </a:solidFill>
              </a:rPr>
              <a:t>Function return </a:t>
            </a:r>
            <a:r>
              <a:rPr lang="en-US" sz="1600" dirty="0"/>
              <a:t>(</a:t>
            </a:r>
            <a:r>
              <a:rPr lang="en-US" sz="1600" dirty="0">
                <a:solidFill>
                  <a:srgbClr val="2C895B"/>
                </a:solidFill>
              </a:rPr>
              <a:t>Function </a:t>
            </a:r>
            <a:r>
              <a:rPr lang="en-US" sz="1600" b="1" dirty="0">
                <a:solidFill>
                  <a:srgbClr val="2C895B"/>
                </a:solidFill>
              </a:rPr>
              <a:t>Epilogue</a:t>
            </a:r>
            <a:r>
              <a:rPr lang="en-US" sz="1600" dirty="0"/>
              <a:t>): </a:t>
            </a:r>
          </a:p>
          <a:p>
            <a:pPr marL="800100" lvl="1" indent="-457200">
              <a:buFont typeface="+mj-lt"/>
              <a:buAutoNum type="arabicPeriod"/>
            </a:pPr>
            <a:r>
              <a:rPr lang="en-US" sz="1600" dirty="0"/>
              <a:t>deallocate space for locals (</a:t>
            </a:r>
            <a:r>
              <a:rPr lang="en-US" sz="1600" dirty="0">
                <a:solidFill>
                  <a:srgbClr val="0070C0"/>
                </a:solidFill>
              </a:rPr>
              <a:t>adds to </a:t>
            </a:r>
            <a:r>
              <a:rPr lang="en-US" sz="1600" dirty="0" err="1">
                <a:solidFill>
                  <a:srgbClr val="0070C0"/>
                </a:solidFill>
              </a:rPr>
              <a:t>sp</a:t>
            </a:r>
            <a:r>
              <a:rPr lang="en-US" sz="1600" dirty="0"/>
              <a:t>) </a:t>
            </a:r>
          </a:p>
          <a:p>
            <a:pPr marL="800100" lvl="1" indent="-457200">
              <a:buFont typeface="+mj-lt"/>
              <a:buAutoNum type="arabicPeriod"/>
            </a:pPr>
            <a:r>
              <a:rPr lang="en-US" sz="1600" dirty="0"/>
              <a:t>restores preserved registers</a:t>
            </a:r>
          </a:p>
          <a:p>
            <a:pPr marL="800100" lvl="1" indent="-457200">
              <a:buFont typeface="+mj-lt"/>
              <a:buAutoNum type="arabicPeriod"/>
            </a:pPr>
            <a:r>
              <a:rPr lang="en-US" sz="1600" dirty="0"/>
              <a:t>removes the frame</a:t>
            </a:r>
          </a:p>
        </p:txBody>
      </p:sp>
      <p:grpSp>
        <p:nvGrpSpPr>
          <p:cNvPr id="7" name="Group 6">
            <a:extLst>
              <a:ext uri="{FF2B5EF4-FFF2-40B4-BE49-F238E27FC236}">
                <a16:creationId xmlns:a16="http://schemas.microsoft.com/office/drawing/2014/main" id="{BCEEA7FD-0AE7-23F4-01BD-667EB81627BA}"/>
              </a:ext>
            </a:extLst>
          </p:cNvPr>
          <p:cNvGrpSpPr/>
          <p:nvPr/>
        </p:nvGrpSpPr>
        <p:grpSpPr>
          <a:xfrm>
            <a:off x="5453643" y="4502573"/>
            <a:ext cx="1383873" cy="1107213"/>
            <a:chOff x="5669541" y="4406620"/>
            <a:chExt cx="1383873" cy="1107213"/>
          </a:xfrm>
        </p:grpSpPr>
        <p:sp>
          <p:nvSpPr>
            <p:cNvPr id="4" name="Rectangle 3">
              <a:extLst>
                <a:ext uri="{FF2B5EF4-FFF2-40B4-BE49-F238E27FC236}">
                  <a16:creationId xmlns:a16="http://schemas.microsoft.com/office/drawing/2014/main" id="{95F2E842-7D94-9FAD-A9ED-0D9E648B1496}"/>
                </a:ext>
              </a:extLst>
            </p:cNvPr>
            <p:cNvSpPr/>
            <p:nvPr/>
          </p:nvSpPr>
          <p:spPr>
            <a:xfrm>
              <a:off x="5669541" y="4406620"/>
              <a:ext cx="1375959" cy="55867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preserved registers</a:t>
              </a:r>
            </a:p>
          </p:txBody>
        </p:sp>
        <p:sp>
          <p:nvSpPr>
            <p:cNvPr id="5" name="Rectangle 4">
              <a:extLst>
                <a:ext uri="{FF2B5EF4-FFF2-40B4-BE49-F238E27FC236}">
                  <a16:creationId xmlns:a16="http://schemas.microsoft.com/office/drawing/2014/main" id="{0560DDB2-BA43-172D-5378-DB7C1ADB8C20}"/>
                </a:ext>
              </a:extLst>
            </p:cNvPr>
            <p:cNvSpPr/>
            <p:nvPr/>
          </p:nvSpPr>
          <p:spPr>
            <a:xfrm>
              <a:off x="5677455" y="4966335"/>
              <a:ext cx="1375959" cy="547498"/>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grpSp>
      <p:grpSp>
        <p:nvGrpSpPr>
          <p:cNvPr id="29" name="Group 28">
            <a:extLst>
              <a:ext uri="{FF2B5EF4-FFF2-40B4-BE49-F238E27FC236}">
                <a16:creationId xmlns:a16="http://schemas.microsoft.com/office/drawing/2014/main" id="{352A6619-8A89-43A6-154D-C1EF19B25CC0}"/>
              </a:ext>
            </a:extLst>
          </p:cNvPr>
          <p:cNvGrpSpPr/>
          <p:nvPr/>
        </p:nvGrpSpPr>
        <p:grpSpPr>
          <a:xfrm>
            <a:off x="6854224" y="5342299"/>
            <a:ext cx="826963" cy="369332"/>
            <a:chOff x="7053919" y="4695469"/>
            <a:chExt cx="826963" cy="369332"/>
          </a:xfrm>
        </p:grpSpPr>
        <p:sp>
          <p:nvSpPr>
            <p:cNvPr id="30" name="TextBox 29">
              <a:extLst>
                <a:ext uri="{FF2B5EF4-FFF2-40B4-BE49-F238E27FC236}">
                  <a16:creationId xmlns:a16="http://schemas.microsoft.com/office/drawing/2014/main" id="{82CC4A7C-EA88-7099-CC6D-CB9E29472400}"/>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31" name="Left Arrow 30">
              <a:extLst>
                <a:ext uri="{FF2B5EF4-FFF2-40B4-BE49-F238E27FC236}">
                  <a16:creationId xmlns:a16="http://schemas.microsoft.com/office/drawing/2014/main" id="{A02EEA6B-A026-29F7-B119-90EC5547BE32}"/>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6B6C2BA-ABE1-B535-79AF-E6EB02A3B970}"/>
              </a:ext>
            </a:extLst>
          </p:cNvPr>
          <p:cNvSpPr txBox="1"/>
          <p:nvPr/>
        </p:nvSpPr>
        <p:spPr>
          <a:xfrm>
            <a:off x="8685540" y="6377499"/>
            <a:ext cx="2313454" cy="369332"/>
          </a:xfrm>
          <a:prstGeom prst="rect">
            <a:avLst/>
          </a:prstGeom>
          <a:noFill/>
        </p:spPr>
        <p:txBody>
          <a:bodyPr wrap="none" rtlCol="0">
            <a:spAutoFit/>
          </a:bodyPr>
          <a:lstStyle/>
          <a:p>
            <a:r>
              <a:rPr lang="en-US" dirty="0"/>
              <a:t>Note slide has builds</a:t>
            </a:r>
          </a:p>
        </p:txBody>
      </p:sp>
      <p:sp>
        <p:nvSpPr>
          <p:cNvPr id="33" name="TextBox 32">
            <a:extLst>
              <a:ext uri="{FF2B5EF4-FFF2-40B4-BE49-F238E27FC236}">
                <a16:creationId xmlns:a16="http://schemas.microsoft.com/office/drawing/2014/main" id="{48593B56-79EC-7A20-7C09-31B54A630DCC}"/>
              </a:ext>
            </a:extLst>
          </p:cNvPr>
          <p:cNvSpPr txBox="1"/>
          <p:nvPr/>
        </p:nvSpPr>
        <p:spPr>
          <a:xfrm>
            <a:off x="8124318" y="523432"/>
            <a:ext cx="1612271" cy="923330"/>
          </a:xfrm>
          <a:prstGeom prst="rect">
            <a:avLst/>
          </a:prstGeom>
          <a:noFill/>
        </p:spPr>
        <p:txBody>
          <a:bodyPr wrap="square" rtlCol="0">
            <a:spAutoFit/>
          </a:bodyPr>
          <a:lstStyle/>
          <a:p>
            <a:r>
              <a:rPr lang="en-US" dirty="0" err="1"/>
              <a:t>lr</a:t>
            </a:r>
            <a:r>
              <a:rPr lang="en-US" dirty="0"/>
              <a:t> &amp; </a:t>
            </a:r>
            <a:r>
              <a:rPr lang="en-US" dirty="0" err="1"/>
              <a:t>fp</a:t>
            </a:r>
            <a:r>
              <a:rPr lang="en-US" dirty="0"/>
              <a:t> must always be at top of frame</a:t>
            </a:r>
          </a:p>
        </p:txBody>
      </p:sp>
      <p:sp>
        <p:nvSpPr>
          <p:cNvPr id="34" name="Left Brace 33">
            <a:extLst>
              <a:ext uri="{FF2B5EF4-FFF2-40B4-BE49-F238E27FC236}">
                <a16:creationId xmlns:a16="http://schemas.microsoft.com/office/drawing/2014/main" id="{05E29384-1C50-42A3-14BA-8FEEF80A10A3}"/>
              </a:ext>
            </a:extLst>
          </p:cNvPr>
          <p:cNvSpPr/>
          <p:nvPr/>
        </p:nvSpPr>
        <p:spPr>
          <a:xfrm>
            <a:off x="9546089" y="709964"/>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1E7A5014-A57F-0651-7122-C79EFC0ED549}"/>
              </a:ext>
            </a:extLst>
          </p:cNvPr>
          <p:cNvSpPr txBox="1"/>
          <p:nvPr/>
        </p:nvSpPr>
        <p:spPr>
          <a:xfrm>
            <a:off x="6814751" y="733991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828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P spid="3"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78412" y="148928"/>
            <a:ext cx="11507262" cy="509814"/>
          </a:xfrm>
        </p:spPr>
        <p:txBody>
          <a:bodyPr/>
          <a:lstStyle/>
          <a:p>
            <a:r>
              <a:rPr lang="en-US" sz="2000" dirty="0"/>
              <a:t>FP_OFF: Distance from FP to SP </a:t>
            </a:r>
            <a:br>
              <a:rPr lang="en-US" sz="2000" dirty="0"/>
            </a:br>
            <a:r>
              <a:rPr lang="en-US" sz="2000" dirty="0"/>
              <a:t>	Used to set FP at push and SP before pop</a:t>
            </a:r>
          </a:p>
        </p:txBody>
      </p:sp>
      <p:sp>
        <p:nvSpPr>
          <p:cNvPr id="30" name="Rectangle 29">
            <a:extLst>
              <a:ext uri="{FF2B5EF4-FFF2-40B4-BE49-F238E27FC236}">
                <a16:creationId xmlns:a16="http://schemas.microsoft.com/office/drawing/2014/main" id="{7579AE87-06F7-3C48-B7B8-59998F2B865B}"/>
              </a:ext>
            </a:extLst>
          </p:cNvPr>
          <p:cNvSpPr/>
          <p:nvPr/>
        </p:nvSpPr>
        <p:spPr>
          <a:xfrm>
            <a:off x="4309439" y="5020623"/>
            <a:ext cx="7235401" cy="707886"/>
          </a:xfrm>
          <a:prstGeom prst="rect">
            <a:avLst/>
          </a:prstGeom>
          <a:solidFill>
            <a:schemeClr val="accent4">
              <a:lumMod val="20000"/>
              <a:lumOff val="80000"/>
            </a:schemeClr>
          </a:solidFill>
          <a:ln w="28575">
            <a:solidFill>
              <a:schemeClr val="accent5"/>
            </a:solidFill>
          </a:ln>
        </p:spPr>
        <p:txBody>
          <a:bodyPr wrap="square">
            <a:spAutoFit/>
          </a:bodyPr>
          <a:lstStyle/>
          <a:p>
            <a:r>
              <a:rPr lang="en-US" sz="2000" dirty="0">
                <a:solidFill>
                  <a:srgbClr val="2C895B"/>
                </a:solidFill>
                <a:latin typeface="Consolas" panose="020B0609020204030204" pitchFamily="49" charset="0"/>
                <a:cs typeface="Consolas" panose="020B0609020204030204" pitchFamily="49" charset="0"/>
              </a:rPr>
              <a:t>FP_OFF </a:t>
            </a:r>
            <a:r>
              <a:rPr lang="en-US" sz="2000" dirty="0">
                <a:solidFill>
                  <a:schemeClr val="tx2"/>
                </a:solidFill>
                <a:latin typeface="Consolas" panose="020B0609020204030204" pitchFamily="49" charset="0"/>
                <a:cs typeface="Consolas" panose="020B0609020204030204" pitchFamily="49" charset="0"/>
              </a:rPr>
              <a:t>= (#regs - 1)*4 // -1 is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offset from </a:t>
            </a:r>
            <a:r>
              <a:rPr lang="en-US" sz="2000" dirty="0" err="1">
                <a:solidFill>
                  <a:schemeClr val="tx2"/>
                </a:solidFill>
                <a:latin typeface="Consolas" panose="020B0609020204030204" pitchFamily="49" charset="0"/>
                <a:cs typeface="Consolas" panose="020B0609020204030204" pitchFamily="49" charset="0"/>
              </a:rPr>
              <a:t>sp</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Where # regs = #preserved +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fp</a:t>
            </a:r>
            <a:endParaRPr lang="en-US" sz="20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159026" y="421542"/>
            <a:ext cx="5085978" cy="3674223"/>
            <a:chOff x="7410365" y="2143255"/>
            <a:chExt cx="5085978" cy="3674223"/>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9472632" y="5171147"/>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extLst>
              <p:ext uri="{D42A27DB-BD31-4B8C-83A1-F6EECF244321}">
                <p14:modId xmlns:p14="http://schemas.microsoft.com/office/powerpoint/2010/main" val="1395214866"/>
              </p:ext>
            </p:extLst>
          </p:nvPr>
        </p:nvGraphicFramePr>
        <p:xfrm>
          <a:off x="335839" y="3434026"/>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3462427" cy="1108119"/>
            <a:chOff x="9538831" y="4730399"/>
            <a:chExt cx="3462427"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1200329"/>
            <a:chOff x="9544330" y="5761734"/>
            <a:chExt cx="3062644" cy="1200329"/>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1200329"/>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503031" y="1610610"/>
            <a:ext cx="1342452" cy="1897094"/>
            <a:chOff x="1435988" y="2732659"/>
            <a:chExt cx="1342452"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435988" y="3566392"/>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a:off x="10531966" y="2265814"/>
            <a:ext cx="1505650" cy="738664"/>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 </a:t>
            </a:r>
          </a:p>
          <a:p>
            <a:r>
              <a:rPr lang="en-US" sz="1400" dirty="0">
                <a:solidFill>
                  <a:srgbClr val="FF0000"/>
                </a:solidFill>
                <a:latin typeface="Consolas" panose="020B0609020204030204" pitchFamily="49" charset="0"/>
                <a:cs typeface="Consolas" panose="020B0609020204030204" pitchFamily="49" charset="0"/>
              </a:rPr>
              <a:t>Where to set FP after push</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3867689" y="3624195"/>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3867689" y="5809924"/>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F3753F"/>
                </a:solidFill>
                <a:latin typeface="Consolas" panose="020B0609020204030204" pitchFamily="49" charset="0"/>
                <a:cs typeface="Consolas" panose="020B0609020204030204" pitchFamily="49" charset="0"/>
              </a:rPr>
              <a:t>FP_OFF 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0962" y="243302"/>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5" y="591391"/>
            <a:ext cx="2784083"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606764"/>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606765"/>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Prologue: Allocating the Stack Frame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190797" y="559039"/>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6063006" y="559039"/>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Set FP</a:t>
              </a:r>
            </a:p>
            <a:p>
              <a:pPr algn="ctr"/>
              <a:r>
                <a:rPr lang="en-US" sz="1600" dirty="0">
                  <a:solidFill>
                    <a:schemeClr val="accent6"/>
                  </a:solidFill>
                  <a:latin typeface="Consolas" panose="020B0609020204030204" pitchFamily="49" charset="0"/>
                  <a:cs typeface="Consolas" panose="020B0609020204030204" pitchFamily="49" charset="0"/>
                </a:rPr>
                <a:t>add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627809"/>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8854287" y="278022"/>
            <a:ext cx="2989921" cy="3987192"/>
            <a:chOff x="8903876" y="2977619"/>
            <a:chExt cx="2989921" cy="3987192"/>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8903876" y="2977619"/>
              <a:ext cx="298992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Allocate Space for locals</a:t>
              </a:r>
            </a:p>
            <a:p>
              <a:pPr algn="ctr"/>
              <a:r>
                <a:rPr lang="en-US" sz="1600" dirty="0" err="1">
                  <a:solidFill>
                    <a:schemeClr val="accent6"/>
                  </a:solidFill>
                  <a:latin typeface="Consolas" panose="020B0609020204030204" pitchFamily="49" charset="0"/>
                  <a:cs typeface="Consolas" panose="020B0609020204030204" pitchFamily="49" charset="0"/>
                </a:rPr>
                <a:t>ldr</a:t>
              </a:r>
              <a:r>
                <a:rPr lang="en-US" sz="1600" dirty="0">
                  <a:solidFill>
                    <a:schemeClr val="accent6"/>
                  </a:solidFill>
                  <a:latin typeface="Consolas" panose="020B0609020204030204" pitchFamily="49" charset="0"/>
                  <a:cs typeface="Consolas" panose="020B0609020204030204" pitchFamily="49" charset="0"/>
                </a:rPr>
                <a:t> r3, =FRMADD</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r3</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072186"/>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091868"/>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2343" y="4366031"/>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056100" y="4155982"/>
            <a:ext cx="25722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a:p>
            <a:r>
              <a:rPr lang="en-US" dirty="0">
                <a:solidFill>
                  <a:srgbClr val="7030A0"/>
                </a:solidFill>
              </a:rPr>
              <a:t>Do not push r12 or r13</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1430" y="4409541"/>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19595" y="4421843"/>
            <a:ext cx="2603403"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Allocate Space for Local Variables</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76683" y="1781950"/>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102307" y="6002323"/>
            <a:ext cx="8946673" cy="874797"/>
            <a:chOff x="3102307" y="6002323"/>
            <a:chExt cx="8946673" cy="874797"/>
          </a:xfrm>
        </p:grpSpPr>
        <p:sp>
          <p:nvSpPr>
            <p:cNvPr id="3" name="TextBox 2">
              <a:extLst>
                <a:ext uri="{FF2B5EF4-FFF2-40B4-BE49-F238E27FC236}">
                  <a16:creationId xmlns:a16="http://schemas.microsoft.com/office/drawing/2014/main" id="{2140F810-59E9-F0BF-6F0E-A2D9BD5755C5}"/>
                </a:ext>
              </a:extLst>
            </p:cNvPr>
            <p:cNvSpPr txBox="1"/>
            <p:nvPr/>
          </p:nvSpPr>
          <p:spPr>
            <a:xfrm>
              <a:off x="6288092" y="650778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295723" y="1808907"/>
              <a:ext cx="559841" cy="8946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2F12111B-C1A3-3568-2764-B04678281EA6}"/>
              </a:ext>
            </a:extLst>
          </p:cNvPr>
          <p:cNvGrpSpPr/>
          <p:nvPr/>
        </p:nvGrpSpPr>
        <p:grpSpPr>
          <a:xfrm>
            <a:off x="2549139" y="1799527"/>
            <a:ext cx="945427" cy="1258438"/>
            <a:chOff x="2549139" y="1799527"/>
            <a:chExt cx="945427" cy="1258438"/>
          </a:xfrm>
        </p:grpSpPr>
        <p:sp>
          <p:nvSpPr>
            <p:cNvPr id="7" name="TextBox 6">
              <a:extLst>
                <a:ext uri="{FF2B5EF4-FFF2-40B4-BE49-F238E27FC236}">
                  <a16:creationId xmlns:a16="http://schemas.microsoft.com/office/drawing/2014/main" id="{A8335660-1BD0-62F2-6975-91ADC2FF4B40}"/>
                </a:ext>
              </a:extLst>
            </p:cNvPr>
            <p:cNvSpPr txBox="1"/>
            <p:nvPr/>
          </p:nvSpPr>
          <p:spPr>
            <a:xfrm>
              <a:off x="2549139" y="2167136"/>
              <a:ext cx="739647" cy="738664"/>
            </a:xfrm>
            <a:prstGeom prst="rect">
              <a:avLst/>
            </a:prstGeom>
            <a:solidFill>
              <a:schemeClr val="bg1"/>
            </a:solidFill>
            <a:ln w="25400">
              <a:solidFill>
                <a:schemeClr val="accent1"/>
              </a:solidFill>
            </a:ln>
          </p:spPr>
          <p:txBody>
            <a:bodyPr wrap="square" rtlCol="0">
              <a:spAutoFit/>
            </a:bodyPr>
            <a:lstStyle/>
            <a:p>
              <a:r>
                <a:rPr lang="en-US" sz="1400" dirty="0"/>
                <a:t>New Stack Frame</a:t>
              </a:r>
            </a:p>
          </p:txBody>
        </p:sp>
        <p:sp>
          <p:nvSpPr>
            <p:cNvPr id="8" name="Right Brace 7">
              <a:extLst>
                <a:ext uri="{FF2B5EF4-FFF2-40B4-BE49-F238E27FC236}">
                  <a16:creationId xmlns:a16="http://schemas.microsoft.com/office/drawing/2014/main" id="{8A1675D3-D892-C248-7279-9394DBD5F4BC}"/>
                </a:ext>
              </a:extLst>
            </p:cNvPr>
            <p:cNvSpPr/>
            <p:nvPr/>
          </p:nvSpPr>
          <p:spPr>
            <a:xfrm rot="10800000">
              <a:off x="3267182" y="1799527"/>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Right Brace 36">
            <a:extLst>
              <a:ext uri="{FF2B5EF4-FFF2-40B4-BE49-F238E27FC236}">
                <a16:creationId xmlns:a16="http://schemas.microsoft.com/office/drawing/2014/main" id="{82A453CB-0E0D-0475-7B7E-A71403E4284A}"/>
              </a:ext>
            </a:extLst>
          </p:cNvPr>
          <p:cNvSpPr/>
          <p:nvPr/>
        </p:nvSpPr>
        <p:spPr>
          <a:xfrm>
            <a:off x="10636511" y="2121943"/>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EAA52F7-64D8-2B3F-991C-88E5DEFBDC91}"/>
              </a:ext>
            </a:extLst>
          </p:cNvPr>
          <p:cNvSpPr txBox="1"/>
          <p:nvPr/>
        </p:nvSpPr>
        <p:spPr>
          <a:xfrm>
            <a:off x="10950556" y="2373185"/>
            <a:ext cx="909576" cy="276999"/>
          </a:xfrm>
          <a:prstGeom prst="rect">
            <a:avLst/>
          </a:prstGeom>
          <a:noFill/>
        </p:spPr>
        <p:txBody>
          <a:bodyPr wrap="square" rtlCol="0">
            <a:spAutoFit/>
          </a:bodyPr>
          <a:lstStyle/>
          <a:p>
            <a:r>
              <a:rPr lang="en-US" sz="1200" dirty="0"/>
              <a:t>FP_OFF</a:t>
            </a:r>
          </a:p>
        </p:txBody>
      </p:sp>
      <p:sp>
        <p:nvSpPr>
          <p:cNvPr id="39" name="Right Brace 38">
            <a:extLst>
              <a:ext uri="{FF2B5EF4-FFF2-40B4-BE49-F238E27FC236}">
                <a16:creationId xmlns:a16="http://schemas.microsoft.com/office/drawing/2014/main" id="{BFB3DD9D-43BA-A774-E9AD-3043DEAB8594}"/>
              </a:ext>
            </a:extLst>
          </p:cNvPr>
          <p:cNvSpPr/>
          <p:nvPr/>
        </p:nvSpPr>
        <p:spPr>
          <a:xfrm>
            <a:off x="7808262" y="205541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56E8D73-9251-AF2D-5BC4-72B5614C5245}"/>
              </a:ext>
            </a:extLst>
          </p:cNvPr>
          <p:cNvSpPr txBox="1"/>
          <p:nvPr/>
        </p:nvSpPr>
        <p:spPr>
          <a:xfrm>
            <a:off x="8122307" y="2306657"/>
            <a:ext cx="909576" cy="276999"/>
          </a:xfrm>
          <a:prstGeom prst="rect">
            <a:avLst/>
          </a:prstGeom>
          <a:noFill/>
        </p:spPr>
        <p:txBody>
          <a:bodyPr wrap="square" rtlCol="0">
            <a:spAutoFit/>
          </a:bodyPr>
          <a:lstStyle/>
          <a:p>
            <a:r>
              <a:rPr lang="en-US" sz="1200" dirty="0"/>
              <a:t>FP_OFF</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7858757" y="587906"/>
            <a:ext cx="3000668" cy="407715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Epilogue: Deallocating the Stack Frame</a:t>
            </a:r>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7954244" y="566703"/>
            <a:ext cx="2922819" cy="4048626"/>
            <a:chOff x="9072186" y="3091342"/>
            <a:chExt cx="2922819" cy="404862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48497" y="6770636"/>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106483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chemeClr val="accent6"/>
                  </a:solidFill>
                  <a:latin typeface="Consolas" panose="020B0609020204030204" pitchFamily="49" charset="0"/>
                  <a:cs typeface="Consolas" panose="020B0609020204030204" pitchFamily="49" charset="0"/>
                </a:rPr>
                <a:t>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2284903"/>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31112" y="5027502"/>
              <a:ext cx="963893" cy="1754326"/>
            </a:xfrm>
            <a:prstGeom prst="rect">
              <a:avLst/>
            </a:prstGeom>
            <a:noFill/>
          </p:spPr>
          <p:txBody>
            <a:bodyPr wrap="square" rtlCol="0">
              <a:spAutoFit/>
            </a:bodyPr>
            <a:lstStyle/>
            <a:p>
              <a:r>
                <a:rPr lang="en-US" dirty="0">
                  <a:solidFill>
                    <a:srgbClr val="F3753F"/>
                  </a:solidFill>
                </a:rPr>
                <a:t>Eligible for reuse </a:t>
              </a:r>
            </a:p>
            <a:p>
              <a:endParaRPr lang="en-US" dirty="0"/>
            </a:p>
            <a:p>
              <a:r>
                <a:rPr lang="en-US" dirty="0">
                  <a:solidFill>
                    <a:schemeClr val="accent3"/>
                  </a:solidFill>
                </a:rPr>
                <a:t>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0" name="TextBox 89">
            <a:extLst>
              <a:ext uri="{FF2B5EF4-FFF2-40B4-BE49-F238E27FC236}">
                <a16:creationId xmlns:a16="http://schemas.microsoft.com/office/drawing/2014/main" id="{38CFE86A-6332-269C-24FA-7D718B2D0A50}"/>
              </a:ext>
            </a:extLst>
          </p:cNvPr>
          <p:cNvSpPr txBox="1"/>
          <p:nvPr/>
        </p:nvSpPr>
        <p:spPr>
          <a:xfrm>
            <a:off x="7723531" y="4829530"/>
            <a:ext cx="395235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9614251" y="1273826"/>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878143" y="6002323"/>
            <a:ext cx="7924653" cy="855677"/>
            <a:chOff x="3878143" y="6002323"/>
            <a:chExt cx="7924653" cy="855677"/>
          </a:xfrm>
        </p:grpSpPr>
        <p:sp>
          <p:nvSpPr>
            <p:cNvPr id="3" name="TextBox 2">
              <a:extLst>
                <a:ext uri="{FF2B5EF4-FFF2-40B4-BE49-F238E27FC236}">
                  <a16:creationId xmlns:a16="http://schemas.microsoft.com/office/drawing/2014/main" id="{2140F810-59E9-F0BF-6F0E-A2D9BD5755C5}"/>
                </a:ext>
              </a:extLst>
            </p:cNvPr>
            <p:cNvSpPr txBox="1"/>
            <p:nvPr/>
          </p:nvSpPr>
          <p:spPr>
            <a:xfrm>
              <a:off x="6324182" y="648866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560549" y="2319917"/>
              <a:ext cx="559841" cy="792465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70DDCCCD-F221-6374-C451-F4DF07FF8E46}"/>
              </a:ext>
            </a:extLst>
          </p:cNvPr>
          <p:cNvSpPr/>
          <p:nvPr/>
        </p:nvSpPr>
        <p:spPr>
          <a:xfrm>
            <a:off x="101639" y="616096"/>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87776A8-FD8D-D918-75F9-229F83C5EC4E}"/>
              </a:ext>
            </a:extLst>
          </p:cNvPr>
          <p:cNvGrpSpPr/>
          <p:nvPr/>
        </p:nvGrpSpPr>
        <p:grpSpPr>
          <a:xfrm>
            <a:off x="21693" y="719629"/>
            <a:ext cx="3173193" cy="3918379"/>
            <a:chOff x="8890605" y="3046432"/>
            <a:chExt cx="3173193" cy="3918379"/>
          </a:xfrm>
        </p:grpSpPr>
        <p:sp>
          <p:nvSpPr>
            <p:cNvPr id="29" name="Rectangle 28">
              <a:extLst>
                <a:ext uri="{FF2B5EF4-FFF2-40B4-BE49-F238E27FC236}">
                  <a16:creationId xmlns:a16="http://schemas.microsoft.com/office/drawing/2014/main" id="{413BF166-6558-FA16-D191-265AC632B69A}"/>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30" name="TextBox 29">
              <a:extLst>
                <a:ext uri="{FF2B5EF4-FFF2-40B4-BE49-F238E27FC236}">
                  <a16:creationId xmlns:a16="http://schemas.microsoft.com/office/drawing/2014/main" id="{51C5F2F8-EDCD-C5C2-DCDD-10C5B0102497}"/>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33" name="Rectangle 32">
              <a:extLst>
                <a:ext uri="{FF2B5EF4-FFF2-40B4-BE49-F238E27FC236}">
                  <a16:creationId xmlns:a16="http://schemas.microsoft.com/office/drawing/2014/main" id="{852F090D-EA8B-B703-AF9E-71E2F9A86A73}"/>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4" name="Left Arrow 33">
              <a:extLst>
                <a:ext uri="{FF2B5EF4-FFF2-40B4-BE49-F238E27FC236}">
                  <a16:creationId xmlns:a16="http://schemas.microsoft.com/office/drawing/2014/main" id="{E22C4129-A095-CFC8-C864-AA2CD8D4FBD6}"/>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D127457-CB67-E70B-1C23-A6838F19AE54}"/>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37" name="Rectangle 36">
              <a:extLst>
                <a:ext uri="{FF2B5EF4-FFF2-40B4-BE49-F238E27FC236}">
                  <a16:creationId xmlns:a16="http://schemas.microsoft.com/office/drawing/2014/main" id="{6F2473EF-521A-FFDA-1ADA-3AAC556DCFA1}"/>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38" name="Rectangle 37">
              <a:extLst>
                <a:ext uri="{FF2B5EF4-FFF2-40B4-BE49-F238E27FC236}">
                  <a16:creationId xmlns:a16="http://schemas.microsoft.com/office/drawing/2014/main" id="{1AAD21A7-6E8E-67E9-3653-4DA8D1664049}"/>
                </a:ext>
              </a:extLst>
            </p:cNvPr>
            <p:cNvSpPr/>
            <p:nvPr/>
          </p:nvSpPr>
          <p:spPr>
            <a:xfrm>
              <a:off x="8890605" y="3046432"/>
              <a:ext cx="3173193" cy="584775"/>
            </a:xfrm>
            <a:prstGeom prst="rect">
              <a:avLst/>
            </a:prstGeom>
          </p:spPr>
          <p:txBody>
            <a:bodyPr wrap="square">
              <a:spAutoFit/>
            </a:bodyPr>
            <a:lstStyle/>
            <a:p>
              <a:pPr algn="ctr"/>
              <a:r>
                <a:rPr lang="en-US" sz="1600" dirty="0">
                  <a:solidFill>
                    <a:schemeClr val="accent6"/>
                  </a:solidFill>
                  <a:latin typeface="Consolas" panose="020B0609020204030204" pitchFamily="49" charset="0"/>
                  <a:cs typeface="Consolas" panose="020B0609020204030204" pitchFamily="49" charset="0"/>
                </a:rPr>
                <a:t>Stack frame while during function body execution</a:t>
              </a:r>
            </a:p>
          </p:txBody>
        </p:sp>
        <p:sp>
          <p:nvSpPr>
            <p:cNvPr id="39" name="Rectangle 38">
              <a:extLst>
                <a:ext uri="{FF2B5EF4-FFF2-40B4-BE49-F238E27FC236}">
                  <a16:creationId xmlns:a16="http://schemas.microsoft.com/office/drawing/2014/main" id="{F2BB3AEA-879D-D624-A21B-BF8689484A1A}"/>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0" name="Rectangle 39">
              <a:extLst>
                <a:ext uri="{FF2B5EF4-FFF2-40B4-BE49-F238E27FC236}">
                  <a16:creationId xmlns:a16="http://schemas.microsoft.com/office/drawing/2014/main" id="{91BEF3E5-AC03-D910-D563-ED6B028A4AC0}"/>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3" name="Rectangle 42">
              <a:extLst>
                <a:ext uri="{FF2B5EF4-FFF2-40B4-BE49-F238E27FC236}">
                  <a16:creationId xmlns:a16="http://schemas.microsoft.com/office/drawing/2014/main" id="{2434F352-9FE2-D53C-9CB0-F920E828B3A9}"/>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6" name="Rectangle 45">
              <a:extLst>
                <a:ext uri="{FF2B5EF4-FFF2-40B4-BE49-F238E27FC236}">
                  <a16:creationId xmlns:a16="http://schemas.microsoft.com/office/drawing/2014/main" id="{4EB4F05A-D32B-E112-DD36-6327EB10F5F8}"/>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1" name="Right Brace 60">
              <a:extLst>
                <a:ext uri="{FF2B5EF4-FFF2-40B4-BE49-F238E27FC236}">
                  <a16:creationId xmlns:a16="http://schemas.microsoft.com/office/drawing/2014/main" id="{80F4A592-D041-2E73-4B34-8826054D11F0}"/>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FB6CB8FF-D843-B6DB-3A54-6DE18DFF4356}"/>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grpSp>
        <p:nvGrpSpPr>
          <p:cNvPr id="66" name="Group 65">
            <a:extLst>
              <a:ext uri="{FF2B5EF4-FFF2-40B4-BE49-F238E27FC236}">
                <a16:creationId xmlns:a16="http://schemas.microsoft.com/office/drawing/2014/main" id="{409459CC-F666-841C-EA21-F0CCF6DA48F7}"/>
              </a:ext>
            </a:extLst>
          </p:cNvPr>
          <p:cNvGrpSpPr/>
          <p:nvPr/>
        </p:nvGrpSpPr>
        <p:grpSpPr>
          <a:xfrm>
            <a:off x="1857360" y="2154744"/>
            <a:ext cx="830953" cy="369332"/>
            <a:chOff x="1653962" y="2057134"/>
            <a:chExt cx="830953" cy="369332"/>
          </a:xfrm>
        </p:grpSpPr>
        <p:sp>
          <p:nvSpPr>
            <p:cNvPr id="73" name="Left Arrow 72">
              <a:extLst>
                <a:ext uri="{FF2B5EF4-FFF2-40B4-BE49-F238E27FC236}">
                  <a16:creationId xmlns:a16="http://schemas.microsoft.com/office/drawing/2014/main" id="{B512BA5A-04A4-7CDB-494B-5D74AF798872}"/>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F046E9B-AF1E-1682-DCD2-041C45D0ABD1}"/>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96" name="Right Brace 95">
            <a:extLst>
              <a:ext uri="{FF2B5EF4-FFF2-40B4-BE49-F238E27FC236}">
                <a16:creationId xmlns:a16="http://schemas.microsoft.com/office/drawing/2014/main" id="{6140688F-11AF-C467-F3EA-2923A7B52E95}"/>
              </a:ext>
            </a:extLst>
          </p:cNvPr>
          <p:cNvSpPr/>
          <p:nvPr/>
        </p:nvSpPr>
        <p:spPr>
          <a:xfrm>
            <a:off x="1817188" y="2494737"/>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72A03E63-CD39-C105-751F-4E6AB5256EFA}"/>
              </a:ext>
            </a:extLst>
          </p:cNvPr>
          <p:cNvSpPr txBox="1"/>
          <p:nvPr/>
        </p:nvSpPr>
        <p:spPr>
          <a:xfrm>
            <a:off x="2131233" y="2745979"/>
            <a:ext cx="909576" cy="276999"/>
          </a:xfrm>
          <a:prstGeom prst="rect">
            <a:avLst/>
          </a:prstGeom>
          <a:noFill/>
        </p:spPr>
        <p:txBody>
          <a:bodyPr wrap="square" rtlCol="0">
            <a:spAutoFit/>
          </a:bodyPr>
          <a:lstStyle/>
          <a:p>
            <a:r>
              <a:rPr lang="en-US" sz="1200" dirty="0"/>
              <a:t>FP_OFF</a:t>
            </a:r>
          </a:p>
        </p:txBody>
      </p:sp>
      <p:sp>
        <p:nvSpPr>
          <p:cNvPr id="98" name="Rectangle 97">
            <a:extLst>
              <a:ext uri="{FF2B5EF4-FFF2-40B4-BE49-F238E27FC236}">
                <a16:creationId xmlns:a16="http://schemas.microsoft.com/office/drawing/2014/main" id="{E32B1F04-A524-3552-3D59-4874AF9F2783}"/>
              </a:ext>
            </a:extLst>
          </p:cNvPr>
          <p:cNvSpPr/>
          <p:nvPr/>
        </p:nvSpPr>
        <p:spPr>
          <a:xfrm>
            <a:off x="3943573" y="670593"/>
            <a:ext cx="3345716"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EF60BAE7-F2A8-17DA-8F34-1CB411EFF4A5}"/>
              </a:ext>
            </a:extLst>
          </p:cNvPr>
          <p:cNvGrpSpPr/>
          <p:nvPr/>
        </p:nvGrpSpPr>
        <p:grpSpPr>
          <a:xfrm>
            <a:off x="3878142" y="650816"/>
            <a:ext cx="3214341" cy="4014250"/>
            <a:chOff x="8909479" y="2950561"/>
            <a:chExt cx="3214341" cy="4014250"/>
          </a:xfrm>
        </p:grpSpPr>
        <p:sp>
          <p:nvSpPr>
            <p:cNvPr id="100" name="Rectangle 99">
              <a:extLst>
                <a:ext uri="{FF2B5EF4-FFF2-40B4-BE49-F238E27FC236}">
                  <a16:creationId xmlns:a16="http://schemas.microsoft.com/office/drawing/2014/main" id="{B394E1EF-71B6-D633-9609-C38E6978957C}"/>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1" name="TextBox 100">
              <a:extLst>
                <a:ext uri="{FF2B5EF4-FFF2-40B4-BE49-F238E27FC236}">
                  <a16:creationId xmlns:a16="http://schemas.microsoft.com/office/drawing/2014/main" id="{F6CA3F48-197E-C3F9-E407-BB16225AD343}"/>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102" name="Rectangle 101">
              <a:extLst>
                <a:ext uri="{FF2B5EF4-FFF2-40B4-BE49-F238E27FC236}">
                  <a16:creationId xmlns:a16="http://schemas.microsoft.com/office/drawing/2014/main" id="{9BFB56BF-3F33-3F4B-6A36-15E93723F96F}"/>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3" name="Left Arrow 102">
              <a:extLst>
                <a:ext uri="{FF2B5EF4-FFF2-40B4-BE49-F238E27FC236}">
                  <a16:creationId xmlns:a16="http://schemas.microsoft.com/office/drawing/2014/main" id="{BEBCC322-562A-8E07-59B2-38F55AB6F645}"/>
                </a:ext>
              </a:extLst>
            </p:cNvPr>
            <p:cNvSpPr/>
            <p:nvPr/>
          </p:nvSpPr>
          <p:spPr>
            <a:xfrm>
              <a:off x="10705682" y="573924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A78956-B70F-02B0-AF95-2149B5A0013C}"/>
                </a:ext>
              </a:extLst>
            </p:cNvPr>
            <p:cNvSpPr txBox="1"/>
            <p:nvPr/>
          </p:nvSpPr>
          <p:spPr>
            <a:xfrm>
              <a:off x="11159609" y="5513056"/>
              <a:ext cx="428322" cy="369332"/>
            </a:xfrm>
            <a:prstGeom prst="rect">
              <a:avLst/>
            </a:prstGeom>
            <a:noFill/>
          </p:spPr>
          <p:txBody>
            <a:bodyPr wrap="none" rtlCol="0">
              <a:spAutoFit/>
            </a:bodyPr>
            <a:lstStyle/>
            <a:p>
              <a:r>
                <a:rPr lang="en-US" dirty="0" err="1"/>
                <a:t>sp</a:t>
              </a:r>
              <a:endParaRPr lang="en-US" dirty="0"/>
            </a:p>
          </p:txBody>
        </p:sp>
        <p:sp>
          <p:nvSpPr>
            <p:cNvPr id="105" name="Rectangle 104">
              <a:extLst>
                <a:ext uri="{FF2B5EF4-FFF2-40B4-BE49-F238E27FC236}">
                  <a16:creationId xmlns:a16="http://schemas.microsoft.com/office/drawing/2014/main" id="{D30EA47C-F783-0DD6-D34A-A0C57B90195B}"/>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106" name="Rectangle 105">
              <a:extLst>
                <a:ext uri="{FF2B5EF4-FFF2-40B4-BE49-F238E27FC236}">
                  <a16:creationId xmlns:a16="http://schemas.microsoft.com/office/drawing/2014/main" id="{04C97CFD-DD76-7370-8DD8-B0FFCE980936}"/>
                </a:ext>
              </a:extLst>
            </p:cNvPr>
            <p:cNvSpPr/>
            <p:nvPr/>
          </p:nvSpPr>
          <p:spPr>
            <a:xfrm>
              <a:off x="8909479" y="2950561"/>
              <a:ext cx="321434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Deallocate Space for locals</a:t>
              </a:r>
            </a:p>
            <a:p>
              <a:pPr algn="ctr"/>
              <a:r>
                <a:rPr lang="en-US" sz="1600" dirty="0">
                  <a:solidFill>
                    <a:schemeClr val="accent6"/>
                  </a:solidFill>
                  <a:latin typeface="Consolas" panose="020B0609020204030204" pitchFamily="49" charset="0"/>
                  <a:cs typeface="Consolas" panose="020B0609020204030204" pitchFamily="49" charset="0"/>
                </a:rPr>
                <a:t>Put SP back so pop works</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107" name="Rectangle 106">
              <a:extLst>
                <a:ext uri="{FF2B5EF4-FFF2-40B4-BE49-F238E27FC236}">
                  <a16:creationId xmlns:a16="http://schemas.microsoft.com/office/drawing/2014/main" id="{6945C084-7BFC-BFC7-E830-084F1BD49608}"/>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8" name="Rectangle 107">
              <a:extLst>
                <a:ext uri="{FF2B5EF4-FFF2-40B4-BE49-F238E27FC236}">
                  <a16:creationId xmlns:a16="http://schemas.microsoft.com/office/drawing/2014/main" id="{6BEAB4BB-F696-5C01-E1A9-AF73D3B7F8F6}"/>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9" name="Rectangle 108">
              <a:extLst>
                <a:ext uri="{FF2B5EF4-FFF2-40B4-BE49-F238E27FC236}">
                  <a16:creationId xmlns:a16="http://schemas.microsoft.com/office/drawing/2014/main" id="{9CC8022B-EAA9-C73F-8377-BFA57EA0E64C}"/>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10" name="Rectangle 109">
              <a:extLst>
                <a:ext uri="{FF2B5EF4-FFF2-40B4-BE49-F238E27FC236}">
                  <a16:creationId xmlns:a16="http://schemas.microsoft.com/office/drawing/2014/main" id="{22307124-F777-19D6-0562-5257969B408D}"/>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11" name="Right Brace 110">
              <a:extLst>
                <a:ext uri="{FF2B5EF4-FFF2-40B4-BE49-F238E27FC236}">
                  <a16:creationId xmlns:a16="http://schemas.microsoft.com/office/drawing/2014/main" id="{304DD1CB-188D-9D95-066A-F8CEE7349C6C}"/>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63A43AB-CBA8-813B-098E-22517040F54B}"/>
                </a:ext>
              </a:extLst>
            </p:cNvPr>
            <p:cNvSpPr txBox="1"/>
            <p:nvPr/>
          </p:nvSpPr>
          <p:spPr>
            <a:xfrm>
              <a:off x="10984220" y="6067236"/>
              <a:ext cx="1039635" cy="276999"/>
            </a:xfrm>
            <a:prstGeom prst="rect">
              <a:avLst/>
            </a:prstGeom>
            <a:noFill/>
          </p:spPr>
          <p:txBody>
            <a:bodyPr wrap="square" rtlCol="0">
              <a:spAutoFit/>
            </a:bodyPr>
            <a:lstStyle/>
            <a:p>
              <a:r>
                <a:rPr lang="en-US" sz="1200" dirty="0"/>
                <a:t>Deallocated</a:t>
              </a:r>
            </a:p>
          </p:txBody>
        </p:sp>
      </p:grpSp>
      <p:sp>
        <p:nvSpPr>
          <p:cNvPr id="113" name="TextBox 112">
            <a:extLst>
              <a:ext uri="{FF2B5EF4-FFF2-40B4-BE49-F238E27FC236}">
                <a16:creationId xmlns:a16="http://schemas.microsoft.com/office/drawing/2014/main" id="{DDF675F7-A0AB-1359-77E9-7A7A0280D292}"/>
              </a:ext>
            </a:extLst>
          </p:cNvPr>
          <p:cNvSpPr txBox="1"/>
          <p:nvPr/>
        </p:nvSpPr>
        <p:spPr>
          <a:xfrm>
            <a:off x="3828238" y="4714570"/>
            <a:ext cx="3653050"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Move SP back to where it was after the push in the prologue. So, the pop works properly (this also deallocates the local variables)</a:t>
            </a:r>
          </a:p>
        </p:txBody>
      </p:sp>
      <p:grpSp>
        <p:nvGrpSpPr>
          <p:cNvPr id="114" name="Group 113">
            <a:extLst>
              <a:ext uri="{FF2B5EF4-FFF2-40B4-BE49-F238E27FC236}">
                <a16:creationId xmlns:a16="http://schemas.microsoft.com/office/drawing/2014/main" id="{0DA402BD-EF8A-DD37-6950-70A1268AA057}"/>
              </a:ext>
            </a:extLst>
          </p:cNvPr>
          <p:cNvGrpSpPr/>
          <p:nvPr/>
        </p:nvGrpSpPr>
        <p:grpSpPr>
          <a:xfrm>
            <a:off x="5694935" y="2181802"/>
            <a:ext cx="830953" cy="369332"/>
            <a:chOff x="1653962" y="2057134"/>
            <a:chExt cx="830953" cy="369332"/>
          </a:xfrm>
        </p:grpSpPr>
        <p:sp>
          <p:nvSpPr>
            <p:cNvPr id="115" name="Left Arrow 114">
              <a:extLst>
                <a:ext uri="{FF2B5EF4-FFF2-40B4-BE49-F238E27FC236}">
                  <a16:creationId xmlns:a16="http://schemas.microsoft.com/office/drawing/2014/main" id="{3DE79FF5-723D-D928-4AD2-1E1DFD7A48EF}"/>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A98A3431-3477-8D41-1B7D-FAB125DDD28D}"/>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117" name="Right Brace 116">
            <a:extLst>
              <a:ext uri="{FF2B5EF4-FFF2-40B4-BE49-F238E27FC236}">
                <a16:creationId xmlns:a16="http://schemas.microsoft.com/office/drawing/2014/main" id="{B0D31642-ECB3-637C-B392-ABDF90E3E8C2}"/>
              </a:ext>
            </a:extLst>
          </p:cNvPr>
          <p:cNvSpPr/>
          <p:nvPr/>
        </p:nvSpPr>
        <p:spPr>
          <a:xfrm>
            <a:off x="5654763" y="252179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08039521-AECC-2AD3-2AC1-B7A57BF44EB0}"/>
              </a:ext>
            </a:extLst>
          </p:cNvPr>
          <p:cNvSpPr txBox="1"/>
          <p:nvPr/>
        </p:nvSpPr>
        <p:spPr>
          <a:xfrm>
            <a:off x="5968808" y="2773037"/>
            <a:ext cx="909576" cy="276999"/>
          </a:xfrm>
          <a:prstGeom prst="rect">
            <a:avLst/>
          </a:prstGeom>
          <a:noFill/>
        </p:spPr>
        <p:txBody>
          <a:bodyPr wrap="square" rtlCol="0">
            <a:spAutoFit/>
          </a:bodyPr>
          <a:lstStyle/>
          <a:p>
            <a:r>
              <a:rPr lang="en-US" sz="1200" dirty="0"/>
              <a:t>FP_OFF</a:t>
            </a:r>
          </a:p>
        </p:txBody>
      </p:sp>
      <p:sp>
        <p:nvSpPr>
          <p:cNvPr id="121" name="TextBox 120">
            <a:extLst>
              <a:ext uri="{FF2B5EF4-FFF2-40B4-BE49-F238E27FC236}">
                <a16:creationId xmlns:a16="http://schemas.microsoft.com/office/drawing/2014/main" id="{AF4AA8D9-4BAF-0982-9576-AC0FC2A887AB}"/>
              </a:ext>
            </a:extLst>
          </p:cNvPr>
          <p:cNvSpPr txBox="1"/>
          <p:nvPr/>
        </p:nvSpPr>
        <p:spPr>
          <a:xfrm>
            <a:off x="101639" y="4789585"/>
            <a:ext cx="3173192"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Use </a:t>
            </a:r>
            <a:r>
              <a:rPr lang="en-US" dirty="0" err="1">
                <a:solidFill>
                  <a:schemeClr val="tx2"/>
                </a:solidFill>
              </a:rPr>
              <a:t>fp</a:t>
            </a:r>
            <a:r>
              <a:rPr lang="en-US" dirty="0">
                <a:solidFill>
                  <a:schemeClr val="tx2"/>
                </a:solidFill>
              </a:rPr>
              <a:t> as a pointer to find local variables on the stack</a:t>
            </a:r>
          </a:p>
        </p:txBody>
      </p:sp>
    </p:spTree>
    <p:extLst>
      <p:ext uri="{BB962C8B-B14F-4D97-AF65-F5344CB8AC3E}">
        <p14:creationId xmlns:p14="http://schemas.microsoft.com/office/powerpoint/2010/main" val="204757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67" grpId="0"/>
      <p:bldP spid="90" grpId="0" animBg="1"/>
      <p:bldP spid="7" grpId="0" animBg="1"/>
      <p:bldP spid="98" grpId="0" animBg="1"/>
      <p:bldP spid="113" grpId="0" animBg="1"/>
      <p:bldP spid="1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22443" y="582337"/>
            <a:ext cx="5889011" cy="4186612"/>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register</a:t>
            </a:r>
          </a:p>
          <a:p>
            <a:pPr>
              <a:lnSpc>
                <a:spcPct val="100000"/>
              </a:lnSpc>
            </a:pPr>
            <a:r>
              <a:rPr lang="en-US" sz="1800" dirty="0">
                <a:solidFill>
                  <a:srgbClr val="7030A0"/>
                </a:solidFill>
              </a:rPr>
              <a:t>frame pointer </a:t>
            </a:r>
            <a:r>
              <a:rPr lang="en-US" sz="1800" dirty="0">
                <a:solidFill>
                  <a:schemeClr val="accent1"/>
                </a:solidFill>
              </a:rPr>
              <a:t>is </a:t>
            </a:r>
            <a:r>
              <a:rPr lang="en-US" sz="1800" dirty="0">
                <a:solidFill>
                  <a:srgbClr val="F3753F"/>
                </a:solidFill>
              </a:rPr>
              <a:t>used as a </a:t>
            </a:r>
            <a:r>
              <a:rPr lang="en-US" sz="1800" b="1" dirty="0">
                <a:solidFill>
                  <a:srgbClr val="F3753F"/>
                </a:solidFill>
              </a:rPr>
              <a:t>pointer</a:t>
            </a:r>
            <a:r>
              <a:rPr lang="en-US" sz="1800" dirty="0">
                <a:solidFill>
                  <a:srgbClr val="F3753F"/>
                </a:solidFill>
              </a:rPr>
              <a:t> </a:t>
            </a:r>
            <a:r>
              <a:rPr lang="en-US" sz="1800" dirty="0">
                <a:solidFill>
                  <a:schemeClr val="accent1"/>
                </a:solidFill>
              </a:rPr>
              <a:t>to stack variables</a:t>
            </a:r>
          </a:p>
          <a:p>
            <a:pPr>
              <a:lnSpc>
                <a:spcPct val="100000"/>
              </a:lnSpc>
            </a:pPr>
            <a:r>
              <a:rPr lang="en-US" sz="1800" dirty="0" err="1">
                <a:solidFill>
                  <a:schemeClr val="accent1"/>
                </a:solidFill>
              </a:rPr>
              <a:t>fp</a:t>
            </a:r>
            <a:r>
              <a:rPr lang="en-US" sz="1800" dirty="0">
                <a:solidFill>
                  <a:schemeClr val="accent1"/>
                </a:solidFill>
              </a:rPr>
              <a:t> is the base register in </a:t>
            </a:r>
            <a:r>
              <a:rPr lang="en-US" sz="1800" dirty="0" err="1">
                <a:solidFill>
                  <a:schemeClr val="accent1"/>
                </a:solidFill>
              </a:rPr>
              <a:t>ldr</a:t>
            </a:r>
            <a:r>
              <a:rPr lang="en-US" sz="1800" dirty="0">
                <a:solidFill>
                  <a:schemeClr val="accent1"/>
                </a:solidFill>
              </a:rPr>
              <a:t> and str instructions</a:t>
            </a:r>
          </a:p>
          <a:p>
            <a:r>
              <a:rPr lang="en-US" sz="1800" dirty="0"/>
              <a:t>Example load </a:t>
            </a:r>
            <a:r>
              <a:rPr lang="en-US" sz="1800" dirty="0" err="1"/>
              <a:t>buf</a:t>
            </a:r>
            <a:r>
              <a:rPr lang="en-US" sz="1800" dirty="0"/>
              <a:t>[0] into r4</a:t>
            </a:r>
          </a:p>
          <a:p>
            <a:endParaRPr lang="en-US" sz="1800" dirty="0"/>
          </a:p>
          <a:p>
            <a:endParaRPr lang="en-US" sz="1800" dirty="0"/>
          </a:p>
          <a:p>
            <a:pPr marL="0" indent="0">
              <a:buNone/>
            </a:pPr>
            <a:endParaRPr lang="en-US" sz="1800" dirty="0"/>
          </a:p>
          <a:p>
            <a:pPr lvl="1"/>
            <a:r>
              <a:rPr lang="en-US" sz="1600" dirty="0">
                <a:latin typeface="Consolas" panose="020B0609020204030204" pitchFamily="49" charset="0"/>
                <a:cs typeface="Consolas" panose="020B0609020204030204" pitchFamily="49" charset="0"/>
              </a:rPr>
              <a:t>FP_OFF = 12, BUFSZ = 4</a:t>
            </a:r>
          </a:p>
          <a:p>
            <a:pPr lvl="1"/>
            <a:r>
              <a:rPr lang="en-US" sz="1600" dirty="0">
                <a:latin typeface="Consolas" panose="020B0609020204030204" pitchFamily="49" charset="0"/>
                <a:cs typeface="Consolas" panose="020B0609020204030204" pitchFamily="49" charset="0"/>
              </a:rPr>
              <a:t>Distance from FP is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[0] is 12 + 4 = 16</a:t>
            </a:r>
          </a:p>
          <a:p>
            <a:pPr marL="354012" lvl="1" indent="0">
              <a:buNone/>
            </a:pPr>
            <a:r>
              <a:rPr lang="en-US" sz="1600" dirty="0" err="1">
                <a:latin typeface="Consolas" panose="020B0609020204030204" pitchFamily="49" charset="0"/>
                <a:cs typeface="Consolas" panose="020B0609020204030204" pitchFamily="49" charset="0"/>
              </a:rPr>
              <a:t>ldrb</a:t>
            </a:r>
            <a:r>
              <a:rPr lang="en-US" sz="1600" dirty="0">
                <a:latin typeface="Consolas" panose="020B0609020204030204" pitchFamily="49" charset="0"/>
                <a:cs typeface="Consolas" panose="020B0609020204030204" pitchFamily="49" charset="0"/>
              </a:rPr>
              <a:t> r4,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-16]</a:t>
            </a:r>
          </a:p>
          <a:p>
            <a:pPr lvl="1"/>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5"/>
            <a:ext cx="8370311" cy="389202"/>
          </a:xfrm>
        </p:spPr>
        <p:txBody>
          <a:bodyPr/>
          <a:lstStyle/>
          <a:p>
            <a:r>
              <a:rPr lang="en-US" sz="2800" dirty="0"/>
              <a:t>Local Variables on the Stack</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087905" y="2394597"/>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51203" y="3307469"/>
                  <a:ext cx="792156" cy="316083"/>
                  <a:chOff x="7571279" y="1388654"/>
                  <a:chExt cx="79215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4917" y="1388654"/>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71279" y="141957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031097" y="2252513"/>
            <a:ext cx="1888544" cy="1547398"/>
            <a:chOff x="4220291" y="4229223"/>
            <a:chExt cx="1520265" cy="1087429"/>
          </a:xfrm>
        </p:grpSpPr>
        <p:sp>
          <p:nvSpPr>
            <p:cNvPr id="60" name="TextBox 59">
              <a:extLst>
                <a:ext uri="{FF2B5EF4-FFF2-40B4-BE49-F238E27FC236}">
                  <a16:creationId xmlns:a16="http://schemas.microsoft.com/office/drawing/2014/main" id="{348B44D9-3132-8E46-B0A1-E7DDFD0283E8}"/>
                </a:ext>
              </a:extLst>
            </p:cNvPr>
            <p:cNvSpPr txBox="1"/>
            <p:nvPr/>
          </p:nvSpPr>
          <p:spPr>
            <a:xfrm>
              <a:off x="4220291" y="4294555"/>
              <a:ext cx="1489128" cy="757012"/>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a:p>
              <a:r>
                <a:rPr lang="en-US" sz="1600" dirty="0">
                  <a:solidFill>
                    <a:srgbClr val="F37440"/>
                  </a:solidFill>
                  <a:latin typeface="Consolas" panose="020B0609020204030204" pitchFamily="49" charset="0"/>
                  <a:cs typeface="Consolas" panose="020B0609020204030204" pitchFamily="49" charset="0"/>
                </a:rPr>
                <a:t>distance from </a:t>
              </a:r>
              <a:r>
                <a:rPr lang="en-US" sz="1600" dirty="0" err="1">
                  <a:solidFill>
                    <a:srgbClr val="F37440"/>
                  </a:solidFill>
                  <a:latin typeface="Consolas" panose="020B0609020204030204" pitchFamily="49" charset="0"/>
                  <a:cs typeface="Consolas" panose="020B0609020204030204" pitchFamily="49" charset="0"/>
                </a:rPr>
                <a:t>fp</a:t>
              </a:r>
              <a:r>
                <a:rPr lang="en-US" sz="1600" dirty="0">
                  <a:solidFill>
                    <a:srgbClr val="F37440"/>
                  </a:solidFill>
                  <a:latin typeface="Consolas" panose="020B0609020204030204" pitchFamily="49" charset="0"/>
                  <a:cs typeface="Consolas" panose="020B0609020204030204" pitchFamily="49" charset="0"/>
                </a:rPr>
                <a:t> to lowest saved register</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0" y="4229223"/>
              <a:ext cx="315136" cy="1087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3102" y="2254093"/>
            <a:ext cx="387987" cy="3447426"/>
            <a:chOff x="5015915" y="3853449"/>
            <a:chExt cx="312327" cy="2422670"/>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5915" y="3853449"/>
              <a:ext cx="896" cy="2422670"/>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84980" y="4707684"/>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4" name="Content Placeholder 5">
            <a:extLst>
              <a:ext uri="{FF2B5EF4-FFF2-40B4-BE49-F238E27FC236}">
                <a16:creationId xmlns:a16="http://schemas.microsoft.com/office/drawing/2014/main" id="{241F377F-3CE7-3B75-ACA1-17B81FD1BB08}"/>
              </a:ext>
            </a:extLst>
          </p:cNvPr>
          <p:cNvSpPr txBox="1">
            <a:spLocks/>
          </p:cNvSpPr>
          <p:nvPr/>
        </p:nvSpPr>
        <p:spPr>
          <a:xfrm>
            <a:off x="567604" y="4897157"/>
            <a:ext cx="6092083" cy="18496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2000" dirty="0"/>
              <a:t>Calculate how much additional space is needed by all the local variables</a:t>
            </a:r>
          </a:p>
          <a:p>
            <a:pPr marL="342900" indent="-342900">
              <a:lnSpc>
                <a:spcPct val="100000"/>
              </a:lnSpc>
              <a:buFont typeface="+mj-lt"/>
              <a:buAutoNum type="arabicPeriod"/>
            </a:pPr>
            <a:r>
              <a:rPr lang="en-US" sz="2000" b="1" dirty="0">
                <a:solidFill>
                  <a:srgbClr val="0070C0"/>
                </a:solidFill>
              </a:rPr>
              <a:t>After the register save push, </a:t>
            </a:r>
            <a:r>
              <a:rPr lang="en-US" sz="2000" b="1" dirty="0">
                <a:solidFill>
                  <a:srgbClr val="FF0000"/>
                </a:solidFill>
              </a:rPr>
              <a:t>Subtract from the </a:t>
            </a:r>
            <a:r>
              <a:rPr lang="en-US" sz="2000" b="1" dirty="0" err="1">
                <a:solidFill>
                  <a:srgbClr val="FF0000"/>
                </a:solidFill>
              </a:rPr>
              <a:t>sp</a:t>
            </a:r>
            <a:r>
              <a:rPr lang="en-US" sz="2000" b="1" dirty="0">
                <a:solidFill>
                  <a:srgbClr val="FF0000"/>
                </a:solidFill>
              </a:rPr>
              <a:t> </a:t>
            </a:r>
            <a:r>
              <a:rPr lang="en-US" sz="2000" dirty="0">
                <a:solidFill>
                  <a:srgbClr val="0070C0"/>
                </a:solidFill>
              </a:rPr>
              <a:t>the </a:t>
            </a:r>
            <a:r>
              <a:rPr lang="en-US" sz="2000" dirty="0">
                <a:solidFill>
                  <a:srgbClr val="00B050"/>
                </a:solidFill>
              </a:rPr>
              <a:t>size of the variable in bytes </a:t>
            </a:r>
            <a:r>
              <a:rPr lang="en-US" sz="2000" dirty="0"/>
              <a:t>(+ padding - later slides)</a:t>
            </a:r>
          </a:p>
        </p:txBody>
      </p:sp>
    </p:spTree>
    <p:extLst>
      <p:ext uri="{BB962C8B-B14F-4D97-AF65-F5344CB8AC3E}">
        <p14:creationId xmlns:p14="http://schemas.microsoft.com/office/powerpoint/2010/main" val="26527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70320</TotalTime>
  <Words>9195</Words>
  <Application>Microsoft Macintosh PowerPoint</Application>
  <PresentationFormat>Widescreen</PresentationFormat>
  <Paragraphs>1784</Paragraphs>
  <Slides>45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Arial Regular</vt:lpstr>
      <vt:lpstr>Calibri</vt:lpstr>
      <vt:lpstr>Consolas</vt:lpstr>
      <vt:lpstr>Courier New</vt:lpstr>
      <vt:lpstr>Menlo</vt:lpstr>
      <vt:lpstr>Source Sans Pro</vt:lpstr>
      <vt:lpstr>Theme1</vt:lpstr>
      <vt:lpstr>PowerPoint Presentation</vt:lpstr>
      <vt:lpstr>push: Multiple Register Save (str to stack)</vt:lpstr>
      <vt:lpstr>pop: Multiple Register Restore (ldr from stack)</vt:lpstr>
      <vt:lpstr>Local Variables are Part of Each Stack Frame</vt:lpstr>
      <vt:lpstr>Stack Frame (Arm Arch32 Procedure Call Standards)</vt:lpstr>
      <vt:lpstr>FP_OFF: Distance from FP to SP   Used to set FP at push and SP before pop</vt:lpstr>
      <vt:lpstr>Function Prologue: Allocating the Stack Frame</vt:lpstr>
      <vt:lpstr>Function Epilogue: Deallocating the Stack Frame</vt:lpstr>
      <vt:lpstr>Local Variables on the Stack</vt:lpstr>
      <vt:lpstr>Function prologue with local variables</vt:lpstr>
      <vt:lpstr>Function epilogue with local variables</vt:lpstr>
      <vt:lpstr>Stack Frame Design – Local Variables</vt:lpstr>
      <vt:lpstr>Step 1: Stack Frame Design – Local Variables</vt:lpstr>
      <vt:lpstr>Accessing Stack Variables The Hard Way…..</vt:lpstr>
      <vt:lpstr>Step 2 Generate Distance offsets from [fp]</vt:lpstr>
      <vt:lpstr>Step 3 Allocate Space in the Prologue</vt:lpstr>
      <vt:lpstr>Accessing Stack variables</vt:lpstr>
      <vt:lpstr>Step 4 Initialize the Local Variables</vt:lpstr>
      <vt:lpstr>C Stream Functions Array/block read/write</vt:lpstr>
      <vt:lpstr>Passing Pointers to Stack Variables</vt:lpstr>
      <vt:lpstr>Reading and Writing bytes using C library routines  fread() and fwrite()</vt:lpstr>
      <vt:lpstr>Passing Pointers to Stack Variables</vt:lpstr>
      <vt:lpstr>Writing Functions: Receiving a Pointer Parameter - 1</vt:lpstr>
      <vt:lpstr>Writing Function: Receiving a Pointer Parameter - 2</vt:lpstr>
      <vt:lpstr>Passing More Than Four Arguments – At the point of Call</vt:lpstr>
      <vt:lpstr>Calling Function: Allocating Stack Parameter Space</vt:lpstr>
      <vt:lpstr>Calling Function: Pass ARGS 5 and higher</vt:lpstr>
      <vt:lpstr>Called Function: Retrieving Args From the Stack</vt:lpstr>
      <vt:lpstr>Determining the Passed Parameter Area on The Stack</vt:lpstr>
      <vt:lpstr>Passing More than Four Args – Six Arg Example </vt:lpstr>
      <vt:lpstr>Calling Function &gt; 4 Args - 1</vt:lpstr>
      <vt:lpstr>Calling Function &gt; 4 Args - 2</vt:lpstr>
      <vt:lpstr>Called Function &gt; 4 Args</vt:lpstr>
      <vt:lpstr>Accessing argv from Assembly</vt:lpstr>
      <vt:lpstr>Extra Slides</vt:lpstr>
      <vt:lpstr>Local Variables: Stack Frame Design Practice</vt:lpstr>
      <vt:lpstr>Local Variables: Stack Frame Design Reordering</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putchar/getchar Setting up and Usage</vt:lpstr>
      <vt:lpstr>Putchar/getchar:  The while loop</vt:lpstr>
      <vt:lpstr>printing error messages in assembly</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2989</cp:revision>
  <cp:lastPrinted>2022-11-10T18:36:43Z</cp:lastPrinted>
  <dcterms:created xsi:type="dcterms:W3CDTF">2018-10-05T16:35:28Z</dcterms:created>
  <dcterms:modified xsi:type="dcterms:W3CDTF">2022-11-28T00:16:05Z</dcterms:modified>
  <cp:category/>
</cp:coreProperties>
</file>