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1"/>
  </p:notesMasterIdLst>
  <p:handoutMasterIdLst>
    <p:handoutMasterId r:id="rId52"/>
  </p:handoutMasterIdLst>
  <p:sldIdLst>
    <p:sldId id="3013" r:id="rId2"/>
    <p:sldId id="2501" r:id="rId3"/>
    <p:sldId id="2981" r:id="rId4"/>
    <p:sldId id="3038" r:id="rId5"/>
    <p:sldId id="3043" r:id="rId6"/>
    <p:sldId id="2502" r:id="rId7"/>
    <p:sldId id="2776" r:id="rId8"/>
    <p:sldId id="2500" r:id="rId9"/>
    <p:sldId id="3039" r:id="rId10"/>
    <p:sldId id="2969" r:id="rId11"/>
    <p:sldId id="3045" r:id="rId12"/>
    <p:sldId id="3036" r:id="rId13"/>
    <p:sldId id="2985" r:id="rId14"/>
    <p:sldId id="3025" r:id="rId15"/>
    <p:sldId id="2863" r:id="rId16"/>
    <p:sldId id="3027" r:id="rId17"/>
    <p:sldId id="2824" r:id="rId18"/>
    <p:sldId id="2990" r:id="rId19"/>
    <p:sldId id="2991" r:id="rId20"/>
    <p:sldId id="3034" r:id="rId21"/>
    <p:sldId id="2992" r:id="rId22"/>
    <p:sldId id="2472" r:id="rId23"/>
    <p:sldId id="3046" r:id="rId24"/>
    <p:sldId id="3030" r:id="rId25"/>
    <p:sldId id="3041" r:id="rId26"/>
    <p:sldId id="3031" r:id="rId27"/>
    <p:sldId id="2841" r:id="rId28"/>
    <p:sldId id="2842" r:id="rId29"/>
    <p:sldId id="2125" r:id="rId30"/>
    <p:sldId id="2547" r:id="rId31"/>
    <p:sldId id="3033" r:id="rId32"/>
    <p:sldId id="2559" r:id="rId33"/>
    <p:sldId id="2840" r:id="rId34"/>
    <p:sldId id="2640" r:id="rId35"/>
    <p:sldId id="3000" r:id="rId36"/>
    <p:sldId id="2993" r:id="rId37"/>
    <p:sldId id="3001" r:id="rId38"/>
    <p:sldId id="2877" r:id="rId39"/>
    <p:sldId id="2150" r:id="rId40"/>
    <p:sldId id="2996" r:id="rId41"/>
    <p:sldId id="2701" r:id="rId42"/>
    <p:sldId id="2798" r:id="rId43"/>
    <p:sldId id="2471" r:id="rId44"/>
    <p:sldId id="2659" r:id="rId45"/>
    <p:sldId id="3042" r:id="rId46"/>
    <p:sldId id="2834" r:id="rId47"/>
    <p:sldId id="2611" r:id="rId48"/>
    <p:sldId id="3003" r:id="rId49"/>
    <p:sldId id="279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F3753F"/>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7"/>
    <p:restoredTop sz="96201"/>
  </p:normalViewPr>
  <p:slideViewPr>
    <p:cSldViewPr snapToGrid="0" snapToObjects="1">
      <p:cViewPr>
        <p:scale>
          <a:sx n="131" d="100"/>
          <a:sy n="131" d="100"/>
        </p:scale>
        <p:origin x="1976" y="1536"/>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12/1/22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2138896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1.07</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a:t>
            </a:r>
            <a:r>
              <a:rPr lang="en-US" sz="2400">
                <a:solidFill>
                  <a:schemeClr val="bg1"/>
                </a:solidFill>
              </a:rPr>
              <a:t>November 29, </a:t>
            </a:r>
            <a:r>
              <a:rPr lang="en-US" sz="2400" dirty="0">
                <a:solidFill>
                  <a:schemeClr val="bg1"/>
                </a:solidFill>
              </a:rPr>
              <a:t>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401389"/>
          </a:xfrm>
        </p:spPr>
        <p:txBody>
          <a:bodyPr/>
          <a:lstStyle/>
          <a:p>
            <a:r>
              <a:rPr lang="en-US" dirty="0"/>
              <a:t>Accessing </a:t>
            </a:r>
            <a:r>
              <a:rPr lang="en-US" dirty="0" err="1"/>
              <a:t>argv</a:t>
            </a:r>
            <a:r>
              <a:rPr lang="en-US" dirty="0"/>
              <a:t> from Assembly (stderr version)</a:t>
            </a:r>
          </a:p>
        </p:txBody>
      </p:sp>
      <p:sp>
        <p:nvSpPr>
          <p:cNvPr id="4" name="TextBox 3">
            <a:extLst>
              <a:ext uri="{FF2B5EF4-FFF2-40B4-BE49-F238E27FC236}">
                <a16:creationId xmlns:a16="http://schemas.microsoft.com/office/drawing/2014/main" id="{CB571FB4-2C22-7549-EF2A-A31E16EF9FE9}"/>
              </a:ext>
            </a:extLst>
          </p:cNvPr>
          <p:cNvSpPr txBox="1"/>
          <p:nvPr/>
        </p:nvSpPr>
        <p:spPr>
          <a:xfrm>
            <a:off x="548020" y="556246"/>
            <a:ext cx="5670142" cy="6217087"/>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=stderr      // get the address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[r4]         // get the contents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 get the address of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r6, 0            // set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 0;</a:t>
            </a:r>
          </a:p>
          <a:p>
            <a:r>
              <a:rPr lang="en-US" sz="1200" dirty="0">
                <a:solidFill>
                  <a:srgbClr val="000000"/>
                </a:solidFill>
                <a:effectLst/>
                <a:latin typeface="Menlo" panose="020B0609030804020204" pitchFamily="49" charset="0"/>
              </a:rPr>
              <a:t>    mov     r7, r1           // save </a:t>
            </a:r>
            <a:r>
              <a:rPr lang="en-US" sz="1200" dirty="0" err="1">
                <a:solidFill>
                  <a:srgbClr val="000000"/>
                </a:solidFill>
                <a:effectLst/>
                <a:latin typeface="Menlo" panose="020B0609030804020204" pitchFamily="49" charset="0"/>
              </a:rPr>
              <a:t>argv</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fprintf</a:t>
            </a:r>
            <a:r>
              <a:rPr lang="en-US" sz="1200" dirty="0">
                <a:solidFill>
                  <a:srgbClr val="000000"/>
                </a:solidFill>
                <a:effectLst/>
                <a:latin typeface="Menlo" panose="020B0609030804020204" pitchFamily="49" charset="0"/>
              </a:rPr>
              <a:t>(stderr,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[r7]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r3, 0           // check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]==NULL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 if so done</a:t>
            </a:r>
          </a:p>
          <a:p>
            <a:r>
              <a:rPr lang="en-US" sz="1200" dirty="0">
                <a:solidFill>
                  <a:srgbClr val="000000"/>
                </a:solidFill>
                <a:effectLst/>
                <a:latin typeface="Menlo" panose="020B0609030804020204" pitchFamily="49" charset="0"/>
              </a:rPr>
              <a:t>    mov     r2, r6          // </a:t>
            </a:r>
            <a:r>
              <a:rPr lang="en-US" sz="1200" dirty="0" err="1">
                <a:solidFill>
                  <a:srgbClr val="000000"/>
                </a:solidFill>
                <a:effectLst/>
                <a:latin typeface="Menlo" panose="020B0609030804020204" pitchFamily="49" charset="0"/>
              </a:rPr>
              <a:t>indx</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r1, r5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mov     r0, r4          // stderr</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fprintf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r6, r6, 1       //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r7, r7, 4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400" dirty="0">
              <a:solidFill>
                <a:srgbClr val="000000"/>
              </a:solidFill>
              <a:effectLst/>
              <a:latin typeface="Menlo" panose="020B0609030804020204" pitchFamily="49" charset="0"/>
            </a:endParaRPr>
          </a:p>
        </p:txBody>
      </p:sp>
      <p:grpSp>
        <p:nvGrpSpPr>
          <p:cNvPr id="3" name="Group 2">
            <a:extLst>
              <a:ext uri="{FF2B5EF4-FFF2-40B4-BE49-F238E27FC236}">
                <a16:creationId xmlns:a16="http://schemas.microsoft.com/office/drawing/2014/main" id="{02CAEE09-B86A-D54A-80F1-4625B65EA157}"/>
              </a:ext>
            </a:extLst>
          </p:cNvPr>
          <p:cNvGrpSpPr/>
          <p:nvPr/>
        </p:nvGrpSpPr>
        <p:grpSpPr>
          <a:xfrm>
            <a:off x="3045284" y="5574802"/>
            <a:ext cx="7386641" cy="923330"/>
            <a:chOff x="9274108" y="5986003"/>
            <a:chExt cx="7386641" cy="923330"/>
          </a:xfrm>
        </p:grpSpPr>
        <p:sp>
          <p:nvSpPr>
            <p:cNvPr id="22" name="TextBox 21">
              <a:extLst>
                <a:ext uri="{FF2B5EF4-FFF2-40B4-BE49-F238E27FC236}">
                  <a16:creationId xmlns:a16="http://schemas.microsoft.com/office/drawing/2014/main" id="{C74638C7-5500-CAF2-A6CC-A4F7BE67A27D}"/>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3" name="Right Brace 22">
              <a:extLst>
                <a:ext uri="{FF2B5EF4-FFF2-40B4-BE49-F238E27FC236}">
                  <a16:creationId xmlns:a16="http://schemas.microsoft.com/office/drawing/2014/main" id="{FE264996-067D-1B40-8956-85EAE344A66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EDFB933A-2868-7F08-6B2A-66F7D089E0C8}"/>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87AA2A7-2545-5F10-023D-F679163739E8}"/>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26" name="Rectangle 25">
            <a:extLst>
              <a:ext uri="{FF2B5EF4-FFF2-40B4-BE49-F238E27FC236}">
                <a16:creationId xmlns:a16="http://schemas.microsoft.com/office/drawing/2014/main" id="{7E56EF9E-B136-A0C7-A7D4-18CCFB7DE90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27" name="Rectangle 26">
            <a:extLst>
              <a:ext uri="{FF2B5EF4-FFF2-40B4-BE49-F238E27FC236}">
                <a16:creationId xmlns:a16="http://schemas.microsoft.com/office/drawing/2014/main" id="{E4F3184C-2507-CC62-136C-950C4736C1B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855B57-5938-3B53-B614-3E8690DC6E56}"/>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F1BC294-0FBF-1B68-3EFF-8E51E435206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30" name="Straight Arrow Connector 29">
            <a:extLst>
              <a:ext uri="{FF2B5EF4-FFF2-40B4-BE49-F238E27FC236}">
                <a16:creationId xmlns:a16="http://schemas.microsoft.com/office/drawing/2014/main" id="{35BE18EB-FFEA-3CD4-8D67-66E89938B1B5}"/>
              </a:ext>
            </a:extLst>
          </p:cNvPr>
          <p:cNvCxnSpPr>
            <a:cxnSpLocks/>
            <a:stCxn id="26" idx="3"/>
            <a:endCxn id="3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ECEB252-00D9-8597-A4D3-19A3DFCC3CCE}"/>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32" name="Rectangle 31">
            <a:extLst>
              <a:ext uri="{FF2B5EF4-FFF2-40B4-BE49-F238E27FC236}">
                <a16:creationId xmlns:a16="http://schemas.microsoft.com/office/drawing/2014/main" id="{7E0F9604-FC2A-3657-5A0E-D89545DEE59A}"/>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33" name="Straight Arrow Connector 32">
            <a:extLst>
              <a:ext uri="{FF2B5EF4-FFF2-40B4-BE49-F238E27FC236}">
                <a16:creationId xmlns:a16="http://schemas.microsoft.com/office/drawing/2014/main" id="{E3151BB7-0091-B108-1E44-D1808C479717}"/>
              </a:ext>
            </a:extLst>
          </p:cNvPr>
          <p:cNvCxnSpPr>
            <a:cxnSpLocks/>
            <a:endCxn id="3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4FE9B1-7FD3-103F-071B-8429CE95C95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35" name="Rectangle 34">
            <a:extLst>
              <a:ext uri="{FF2B5EF4-FFF2-40B4-BE49-F238E27FC236}">
                <a16:creationId xmlns:a16="http://schemas.microsoft.com/office/drawing/2014/main" id="{F4F4E420-EBBC-35FC-4D5E-18180BA4AFF6}"/>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36" name="Rectangle 35">
            <a:extLst>
              <a:ext uri="{FF2B5EF4-FFF2-40B4-BE49-F238E27FC236}">
                <a16:creationId xmlns:a16="http://schemas.microsoft.com/office/drawing/2014/main" id="{118CC258-E029-F393-FFB8-7F849AD4D8DB}"/>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37" name="Straight Arrow Connector 36">
            <a:extLst>
              <a:ext uri="{FF2B5EF4-FFF2-40B4-BE49-F238E27FC236}">
                <a16:creationId xmlns:a16="http://schemas.microsoft.com/office/drawing/2014/main" id="{B3CE215C-99FC-8FF6-475A-6EF79FE77C10}"/>
              </a:ext>
            </a:extLst>
          </p:cNvPr>
          <p:cNvCxnSpPr>
            <a:cxnSpLocks/>
            <a:endCxn id="3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E3583F-29D6-CBEB-F286-538B3D17276D}"/>
              </a:ext>
            </a:extLst>
          </p:cNvPr>
          <p:cNvCxnSpPr>
            <a:cxnSpLocks/>
            <a:endCxn id="3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F435DC-2884-E219-FDD5-3B86D71B1638}"/>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0311B5A-C02B-01B1-6488-EA775E1BFDB8}"/>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41" name="TextBox 40">
            <a:extLst>
              <a:ext uri="{FF2B5EF4-FFF2-40B4-BE49-F238E27FC236}">
                <a16:creationId xmlns:a16="http://schemas.microsoft.com/office/drawing/2014/main" id="{BA34E311-A22C-F814-34A4-9D29DBD3DEAB}"/>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42" name="Group 41">
            <a:extLst>
              <a:ext uri="{FF2B5EF4-FFF2-40B4-BE49-F238E27FC236}">
                <a16:creationId xmlns:a16="http://schemas.microsoft.com/office/drawing/2014/main" id="{17D906A3-515A-B9C7-640B-CA9BC49E9756}"/>
              </a:ext>
            </a:extLst>
          </p:cNvPr>
          <p:cNvGrpSpPr/>
          <p:nvPr/>
        </p:nvGrpSpPr>
        <p:grpSpPr>
          <a:xfrm>
            <a:off x="3048333" y="1660121"/>
            <a:ext cx="4501667" cy="1025134"/>
            <a:chOff x="9538831" y="4813384"/>
            <a:chExt cx="4501667" cy="1025134"/>
          </a:xfrm>
        </p:grpSpPr>
        <p:sp>
          <p:nvSpPr>
            <p:cNvPr id="43" name="TextBox 42">
              <a:extLst>
                <a:ext uri="{FF2B5EF4-FFF2-40B4-BE49-F238E27FC236}">
                  <a16:creationId xmlns:a16="http://schemas.microsoft.com/office/drawing/2014/main" id="{C8C1FEE4-46D8-788A-E41F-C85CF0E5F141}"/>
                </a:ext>
              </a:extLst>
            </p:cNvPr>
            <p:cNvSpPr txBox="1"/>
            <p:nvPr/>
          </p:nvSpPr>
          <p:spPr>
            <a:xfrm>
              <a:off x="11376822" y="4813384"/>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44" name="Right Brace 43">
              <a:extLst>
                <a:ext uri="{FF2B5EF4-FFF2-40B4-BE49-F238E27FC236}">
                  <a16:creationId xmlns:a16="http://schemas.microsoft.com/office/drawing/2014/main" id="{066184D2-8ACD-3B25-5D20-EE5B09DFB746}"/>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Left Arrow 44">
              <a:extLst>
                <a:ext uri="{FF2B5EF4-FFF2-40B4-BE49-F238E27FC236}">
                  <a16:creationId xmlns:a16="http://schemas.microsoft.com/office/drawing/2014/main" id="{2828E8E2-8F94-4128-65A0-CD62FE4334AB}"/>
                </a:ext>
              </a:extLst>
            </p:cNvPr>
            <p:cNvSpPr/>
            <p:nvPr/>
          </p:nvSpPr>
          <p:spPr>
            <a:xfrm>
              <a:off x="9861509" y="5446525"/>
              <a:ext cx="1515313"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46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22192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t>
            </a:r>
            <a:r>
              <a:rPr lang="en-US" sz="2200" b="1" dirty="0">
                <a:solidFill>
                  <a:srgbClr val="F37440"/>
                </a:solidFill>
              </a:rPr>
              <a:t>distance in bytes</a:t>
            </a:r>
            <a:r>
              <a:rPr lang="en-US" sz="2200" b="1" dirty="0">
                <a:solidFill>
                  <a:srgbClr val="0070C0"/>
                </a:solidFill>
              </a:rPr>
              <a: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356650101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 size + </a:t>
                      </a:r>
                      <a:r>
                        <a:rPr lang="en-US" dirty="0" err="1"/>
                        <a:t>prev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91526" y="439965"/>
            <a:ext cx="6922024"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a:t>
            </a:r>
            <a:r>
              <a:rPr lang="en-US" sz="2000" b="1" dirty="0">
                <a:solidFill>
                  <a:schemeClr val="accent1"/>
                </a:solidFill>
              </a:rPr>
              <a:t>distance</a:t>
            </a:r>
            <a:r>
              <a:rPr lang="en-US" sz="2000" dirty="0"/>
              <a:t> from the address contained in </a:t>
            </a:r>
            <a:r>
              <a:rPr lang="en-US" sz="2000" dirty="0" err="1"/>
              <a:t>fp</a:t>
            </a:r>
            <a:r>
              <a:rPr lang="en-US" sz="2000" dirty="0"/>
              <a:t>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using distance offsets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2328557872"/>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the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1.07</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21 – December 1,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477749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505421" y="119999"/>
            <a:ext cx="10515600" cy="486132"/>
          </a:xfrm>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8353552" y="4311922"/>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8010254" y="4440234"/>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6546470" y="5271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6544390" y="886987"/>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6546323" y="1270590"/>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8349464" y="959087"/>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7993870" y="1106388"/>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6562707" y="3062851"/>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5708378" y="4311922"/>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6557495" y="2698188"/>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6551338" y="2332083"/>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6551339" y="197793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6551339" y="160860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4DEB926D-8B6B-7824-B72D-AE0925F9DC66}"/>
              </a:ext>
            </a:extLst>
          </p:cNvPr>
          <p:cNvSpPr/>
          <p:nvPr/>
        </p:nvSpPr>
        <p:spPr>
          <a:xfrm>
            <a:off x="10054628" y="1064152"/>
            <a:ext cx="1748231" cy="655083"/>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stdin struct</a:t>
            </a:r>
          </a:p>
        </p:txBody>
      </p:sp>
      <p:sp>
        <p:nvSpPr>
          <p:cNvPr id="4" name="TextBox 3">
            <a:extLst>
              <a:ext uri="{FF2B5EF4-FFF2-40B4-BE49-F238E27FC236}">
                <a16:creationId xmlns:a16="http://schemas.microsoft.com/office/drawing/2014/main" id="{F6789A8A-69A0-26A8-C594-D38D9C0A84E8}"/>
              </a:ext>
            </a:extLst>
          </p:cNvPr>
          <p:cNvSpPr txBox="1"/>
          <p:nvPr/>
        </p:nvSpPr>
        <p:spPr>
          <a:xfrm>
            <a:off x="10006908" y="477018"/>
            <a:ext cx="1860317" cy="646331"/>
          </a:xfrm>
          <a:prstGeom prst="rect">
            <a:avLst/>
          </a:prstGeom>
          <a:noFill/>
        </p:spPr>
        <p:txBody>
          <a:bodyPr wrap="none" rtlCol="0">
            <a:spAutoFit/>
          </a:bodyPr>
          <a:lstStyle/>
          <a:p>
            <a:r>
              <a:rPr lang="en-US" dirty="0"/>
              <a:t>Data Segment</a:t>
            </a:r>
          </a:p>
          <a:p>
            <a:r>
              <a:rPr lang="en-US" dirty="0"/>
              <a:t>Global Variables</a:t>
            </a:r>
          </a:p>
        </p:txBody>
      </p:sp>
      <p:sp>
        <p:nvSpPr>
          <p:cNvPr id="5" name="Rectangle 4">
            <a:extLst>
              <a:ext uri="{FF2B5EF4-FFF2-40B4-BE49-F238E27FC236}">
                <a16:creationId xmlns:a16="http://schemas.microsoft.com/office/drawing/2014/main" id="{7F0558B6-EAAB-1256-34F8-38440A63ED87}"/>
              </a:ext>
            </a:extLst>
          </p:cNvPr>
          <p:cNvSpPr/>
          <p:nvPr/>
        </p:nvSpPr>
        <p:spPr>
          <a:xfrm>
            <a:off x="10062952" y="1809907"/>
            <a:ext cx="1748231" cy="655083"/>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cs typeface="Consolas" panose="020B0609020204030204" pitchFamily="49" charset="0"/>
              </a:rPr>
              <a:t>stdout</a:t>
            </a:r>
            <a:r>
              <a:rPr lang="en-US" sz="1600" dirty="0">
                <a:latin typeface="Consolas" panose="020B0609020204030204" pitchFamily="49" charset="0"/>
                <a:cs typeface="Consolas" panose="020B0609020204030204" pitchFamily="49" charset="0"/>
              </a:rPr>
              <a:t> struct</a:t>
            </a:r>
          </a:p>
        </p:txBody>
      </p:sp>
      <p:sp>
        <p:nvSpPr>
          <p:cNvPr id="7" name="TextBox 6">
            <a:extLst>
              <a:ext uri="{FF2B5EF4-FFF2-40B4-BE49-F238E27FC236}">
                <a16:creationId xmlns:a16="http://schemas.microsoft.com/office/drawing/2014/main" id="{3B19FB36-B19F-6084-760B-6D0EA78811B3}"/>
              </a:ext>
            </a:extLst>
          </p:cNvPr>
          <p:cNvSpPr txBox="1"/>
          <p:nvPr/>
        </p:nvSpPr>
        <p:spPr>
          <a:xfrm>
            <a:off x="9230001" y="1186551"/>
            <a:ext cx="877163" cy="1200329"/>
          </a:xfrm>
          <a:prstGeom prst="rect">
            <a:avLst/>
          </a:prstGeom>
          <a:noFill/>
        </p:spPr>
        <p:txBody>
          <a:bodyPr wrap="none" rtlCol="0">
            <a:spAutoFit/>
          </a:bodyPr>
          <a:lstStyle/>
          <a:p>
            <a:r>
              <a:rPr lang="en-US" dirty="0"/>
              <a:t>stdin:</a:t>
            </a:r>
          </a:p>
          <a:p>
            <a:endParaRPr lang="en-US" dirty="0"/>
          </a:p>
          <a:p>
            <a:endParaRPr lang="en-US" dirty="0"/>
          </a:p>
          <a:p>
            <a:r>
              <a:rPr lang="en-US" dirty="0" err="1"/>
              <a:t>stdout</a:t>
            </a:r>
            <a:r>
              <a:rPr lang="en-US" dirty="0"/>
              <a:t>:</a:t>
            </a:r>
          </a:p>
        </p:txBody>
      </p:sp>
    </p:spTree>
    <p:extLst>
      <p:ext uri="{BB962C8B-B14F-4D97-AF65-F5344CB8AC3E}">
        <p14:creationId xmlns:p14="http://schemas.microsoft.com/office/powerpoint/2010/main" val="2523769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r2=BUFSZ, r3=</a:t>
            </a:r>
            <a:r>
              <a:rPr lang="en-US" sz="1400" dirty="0">
                <a:solidFill>
                  <a:srgbClr val="00B050"/>
                </a:solidFill>
                <a:latin typeface="Menlo" panose="020B0609030804020204" pitchFamily="49" charset="0"/>
              </a:rPr>
              <a:t>std</a:t>
            </a:r>
            <a:r>
              <a:rPr lang="en-US" sz="1400" dirty="0">
                <a:solidFill>
                  <a:srgbClr val="00B050"/>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latin typeface="Menlo" panose="020B0609030804020204" pitchFamily="49" charset="0"/>
              </a:rPr>
              <a:t>    </a:t>
            </a:r>
            <a:r>
              <a:rPr lang="en-US" sz="1400" dirty="0">
                <a:solidFill>
                  <a:srgbClr val="00B050"/>
                </a:solidFill>
                <a:effectLst/>
                <a:latin typeface="Menlo" panose="020B0609030804020204" pitchFamily="49" charset="0"/>
              </a:rPr>
              <a:t>//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a:t>
            </a:r>
            <a:r>
              <a:rPr lang="en-US" sz="1400" dirty="0" err="1">
                <a:solidFill>
                  <a:srgbClr val="00B050"/>
                </a:solidFill>
                <a:effectLst/>
                <a:latin typeface="Menlo" panose="020B0609030804020204" pitchFamily="49" charset="0"/>
              </a:rPr>
              <a:t>cnt</a:t>
            </a:r>
            <a:r>
              <a:rPr lang="en-US" sz="1400" dirty="0">
                <a:solidFill>
                  <a:srgbClr val="00B050"/>
                </a:solidFill>
                <a:effectLst/>
                <a:latin typeface="Menlo" panose="020B0609030804020204" pitchFamily="49" charset="0"/>
              </a:rPr>
              <a:t>, r3=</a:t>
            </a:r>
            <a:r>
              <a:rPr lang="en-US" sz="1400" dirty="0" err="1">
                <a:solidFill>
                  <a:srgbClr val="00B050"/>
                </a:solidFill>
                <a:effectLst/>
                <a:latin typeface="Menlo" panose="020B0609030804020204" pitchFamily="49" charset="0"/>
              </a:rPr>
              <a:t>stdout</a:t>
            </a:r>
            <a:r>
              <a:rPr lang="en-US" sz="1400" dirty="0">
                <a:solidFill>
                  <a:srgbClr val="00B05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6723959" y="965264"/>
            <a:ext cx="5153975"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B05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distance from </a:t>
            </a:r>
            <a:r>
              <a:rPr lang="en-US" sz="1400" dirty="0" err="1">
                <a:solidFill>
                  <a:srgbClr val="000000"/>
                </a:solidFill>
                <a:effectLst/>
                <a:latin typeface="Consolas" panose="020B0609020204030204" pitchFamily="49" charset="0"/>
                <a:cs typeface="Consolas" panose="020B0609020204030204" pitchFamily="49" charset="0"/>
              </a:rPr>
              <a:t>fp</a:t>
            </a:r>
            <a:endParaRPr lang="en-US" sz="1400" dirty="0">
              <a:solidFill>
                <a:srgbClr val="00000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distances from </a:t>
            </a:r>
            <a:r>
              <a:rPr lang="en-US" sz="1200" i="1" dirty="0" err="1">
                <a:solidFill>
                  <a:srgbClr val="00B050"/>
                </a:solidFill>
                <a:effectLst/>
                <a:latin typeface="Consolas" panose="020B0609020204030204" pitchFamily="49" charset="0"/>
                <a:cs typeface="Consolas" panose="020B0609020204030204" pitchFamily="49" charset="0"/>
              </a:rPr>
              <a:t>fp</a:t>
            </a:r>
            <a:r>
              <a:rPr lang="en-US" sz="1200" i="1" dirty="0">
                <a:solidFill>
                  <a:srgbClr val="00B05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555641"/>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distance from </a:t>
            </a:r>
            <a:r>
              <a:rPr lang="en-US" sz="1200" dirty="0" err="1">
                <a:solidFill>
                  <a:srgbClr val="000000"/>
                </a:solidFill>
                <a:effectLst/>
                <a:latin typeface="Menlo" panose="020B0609030804020204" pitchFamily="49" charset="0"/>
              </a:rPr>
              <a:t>fp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3093113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88263" y="884791"/>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563772"/>
            <a:ext cx="6552827" cy="5998393"/>
            <a:chOff x="7652187" y="474470"/>
            <a:chExt cx="6552827" cy="5998393"/>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0363318" y="474470"/>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2660112022"/>
              </p:ext>
            </p:extLst>
          </p:nvPr>
        </p:nvGraphicFramePr>
        <p:xfrm>
          <a:off x="468179" y="3611381"/>
          <a:ext cx="6971712" cy="2757613"/>
        </p:xfrm>
        <a:graphic>
          <a:graphicData uri="http://schemas.openxmlformats.org/drawingml/2006/table">
            <a:tbl>
              <a:tblPr firstRow="1" firstCol="1" bandRow="1"/>
              <a:tblGrid>
                <a:gridCol w="2285051">
                  <a:extLst>
                    <a:ext uri="{9D8B030D-6E8A-4147-A177-3AD203B41FA5}">
                      <a16:colId xmlns:a16="http://schemas.microsoft.com/office/drawing/2014/main" val="2257053543"/>
                    </a:ext>
                  </a:extLst>
                </a:gridCol>
                <a:gridCol w="4686661">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80015"/>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74085" y="5268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6970601" y="47484"/>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454880"/>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if open for writing, then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70636</TotalTime>
  <Words>10093</Words>
  <Application>Microsoft Macintosh PowerPoint</Application>
  <PresentationFormat>Widescreen</PresentationFormat>
  <Paragraphs>1928</Paragraphs>
  <Slides>49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 (stderr version)</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using distance offsets</vt:lpstr>
      <vt:lpstr>Step 4 Initialize the Local Variables</vt:lpstr>
      <vt:lpstr>C Stream Functions Array/block read/write</vt:lpstr>
      <vt:lpstr>PowerPoint Presentation</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3017</cp:revision>
  <cp:lastPrinted>2022-11-28T20:30:36Z</cp:lastPrinted>
  <dcterms:created xsi:type="dcterms:W3CDTF">2018-10-05T16:35:28Z</dcterms:created>
  <dcterms:modified xsi:type="dcterms:W3CDTF">2022-12-01T17:23:52Z</dcterms:modified>
  <cp:category/>
</cp:coreProperties>
</file>