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4"/>
  </p:notesMasterIdLst>
  <p:handoutMasterIdLst>
    <p:handoutMasterId r:id="rId55"/>
  </p:handoutMasterIdLst>
  <p:sldIdLst>
    <p:sldId id="2727" r:id="rId2"/>
    <p:sldId id="2728" r:id="rId3"/>
    <p:sldId id="2731" r:id="rId4"/>
    <p:sldId id="2730" r:id="rId5"/>
    <p:sldId id="2520" r:id="rId6"/>
    <p:sldId id="1812" r:id="rId7"/>
    <p:sldId id="2756" r:id="rId8"/>
    <p:sldId id="2553" r:id="rId9"/>
    <p:sldId id="2757" r:id="rId10"/>
    <p:sldId id="2554" r:id="rId11"/>
    <p:sldId id="2758" r:id="rId12"/>
    <p:sldId id="2628" r:id="rId13"/>
    <p:sldId id="2759" r:id="rId14"/>
    <p:sldId id="2629" r:id="rId15"/>
    <p:sldId id="2555" r:id="rId16"/>
    <p:sldId id="2760" r:id="rId17"/>
    <p:sldId id="2627" r:id="rId18"/>
    <p:sldId id="2761" r:id="rId19"/>
    <p:sldId id="2715" r:id="rId20"/>
    <p:sldId id="2762" r:id="rId21"/>
    <p:sldId id="2732" r:id="rId22"/>
    <p:sldId id="2630" r:id="rId23"/>
    <p:sldId id="2415" r:id="rId24"/>
    <p:sldId id="2702" r:id="rId25"/>
    <p:sldId id="2416" r:id="rId26"/>
    <p:sldId id="1818" r:id="rId27"/>
    <p:sldId id="2420" r:id="rId28"/>
    <p:sldId id="2720" r:id="rId29"/>
    <p:sldId id="2763" r:id="rId30"/>
    <p:sldId id="2692" r:id="rId31"/>
    <p:sldId id="2725" r:id="rId32"/>
    <p:sldId id="2733" r:id="rId33"/>
    <p:sldId id="2666" r:id="rId34"/>
    <p:sldId id="2461" r:id="rId35"/>
    <p:sldId id="2722" r:id="rId36"/>
    <p:sldId id="2736" r:id="rId37"/>
    <p:sldId id="1858" r:id="rId38"/>
    <p:sldId id="2439" r:id="rId39"/>
    <p:sldId id="2735" r:id="rId40"/>
    <p:sldId id="2548" r:id="rId41"/>
    <p:sldId id="2764" r:id="rId42"/>
    <p:sldId id="2549" r:id="rId43"/>
    <p:sldId id="2737" r:id="rId44"/>
    <p:sldId id="2765" r:id="rId45"/>
    <p:sldId id="2534" r:id="rId46"/>
    <p:sldId id="2717" r:id="rId47"/>
    <p:sldId id="2418" r:id="rId48"/>
    <p:sldId id="2419" r:id="rId49"/>
    <p:sldId id="2672" r:id="rId50"/>
    <p:sldId id="2633" r:id="rId51"/>
    <p:sldId id="2766" r:id="rId52"/>
    <p:sldId id="276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2C895B"/>
    <a:srgbClr val="F3753F"/>
    <a:srgbClr val="FF648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/>
    <p:restoredTop sz="97532"/>
  </p:normalViewPr>
  <p:slideViewPr>
    <p:cSldViewPr snapToGrid="0" snapToObjects="1">
      <p:cViewPr>
        <p:scale>
          <a:sx n="122" d="100"/>
          <a:sy n="122" d="100"/>
        </p:scale>
        <p:origin x="3056" y="134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10/11/22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2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84EB81-7E87-E543-B9C5-F004B31BFE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22721"/>
            <a:ext cx="1219200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6" r:id="rId2"/>
    <p:sldLayoutId id="2147483768" r:id="rId3"/>
    <p:sldLayoutId id="2147483769" r:id="rId4"/>
    <p:sldLayoutId id="2147483774" r:id="rId5"/>
    <p:sldLayoutId id="2147483794" r:id="rId6"/>
    <p:sldLayoutId id="2147483772" r:id="rId7"/>
    <p:sldLayoutId id="2147483773" r:id="rId8"/>
    <p:sldLayoutId id="2147483795" r:id="rId9"/>
    <p:sldLayoutId id="2147483796" r:id="rId10"/>
    <p:sldLayoutId id="2147483778" r:id="rId11"/>
    <p:sldLayoutId id="2147483779" r:id="rId12"/>
    <p:sldLayoutId id="2147483782" r:id="rId13"/>
    <p:sldLayoutId id="2147483790" r:id="rId14"/>
    <p:sldLayoutId id="2147483793" r:id="rId15"/>
    <p:sldLayoutId id="214748379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059811" y="1492341"/>
            <a:ext cx="407237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6 – Oct 11,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04266" y="1685498"/>
            <a:ext cx="892223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084002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4241343" y="208003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372749"/>
              <a:chOff x="2606535" y="5213635"/>
              <a:chExt cx="3693879" cy="137274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3359947" y="5258441"/>
                <a:ext cx="3257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915236" y="6146372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90631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615077" y="3412068"/>
            <a:ext cx="3751647" cy="2508434"/>
            <a:chOff x="210403" y="3554349"/>
            <a:chExt cx="3751647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1603684" y="4784991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794306" y="486947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Review: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..90000111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/>
        </p:nvGraphicFramePr>
        <p:xfrm>
          <a:off x="2501615" y="1793805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96067" y="2313896"/>
            <a:ext cx="305006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461668"/>
            <a:ext cx="305006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621054" y="4819665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1346"/>
            <a:chOff x="8201749" y="4699138"/>
            <a:chExt cx="3803725" cy="17613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607073" y="4932325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625445" y="5896698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766030" y="5005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747561" y="601237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00883" y="1303073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353731" y="3027293"/>
            <a:ext cx="9667290" cy="3364264"/>
            <a:chOff x="903198" y="3049771"/>
            <a:chExt cx="9667290" cy="336426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0x104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0x100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03198" y="3049771"/>
              <a:ext cx="9667290" cy="3335242"/>
              <a:chOff x="903198" y="3049771"/>
              <a:chExt cx="9667290" cy="333524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03198" y="3264391"/>
                <a:ext cx="3050061" cy="1569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0x10c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0x100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2  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548" y="817681"/>
            <a:ext cx="11869675" cy="55088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</a:t>
            </a:r>
            <a:r>
              <a:rPr lang="en-US" sz="2400" dirty="0" err="1"/>
              <a:t>cvalue</a:t>
            </a:r>
            <a:r>
              <a:rPr lang="en-US" sz="2400" dirty="0"/>
              <a:t> changes the value for another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333549" y="3782284"/>
            <a:ext cx="563455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225864" y="4194862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8380385" y="4386715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8357197" y="4595480"/>
              <a:ext cx="1093286" cy="46955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are constants (like all variable names)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themself)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1106420"/>
            <a:ext cx="9254654" cy="15916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An array does not know its own size!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0943" y="2842970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0x00001008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0x00001000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0x00001008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23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18108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both point at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64571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7843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23527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q)bytes/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(∗p)bytes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613047" y="1145418"/>
            <a:ext cx="2477861" cy="4161763"/>
            <a:chOff x="9613047" y="1145418"/>
            <a:chExt cx="2477861" cy="41617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solidFill>
              <a:srgbClr val="2C895B"/>
            </a:solidFill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352861" y="1145418"/>
              <a:ext cx="878808" cy="4151728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613047" y="1145418"/>
              <a:ext cx="696298" cy="4151728"/>
            </a:xfrm>
            <a:prstGeom prst="rect">
              <a:avLst/>
            </a:prstGeom>
            <a:solidFill>
              <a:srgbClr val="F37440"/>
            </a:solidFill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64571"/>
            <a:ext cx="7650278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dirty="0">
                <a:cs typeface="Courier New" panose="02070309020205020404" pitchFamily="49" charset="0"/>
              </a:rPr>
              <a:t>Comment: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666320" y="4894870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656785" y="4536839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656785" y="4166800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656785" y="3797468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656785" y="3359333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664311" y="2990355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664311" y="262031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672262" y="2250277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861127" y="811333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8048869" y="258380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9016964" y="1270177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7791036" y="5034465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7991550" y="5408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7925723" y="526420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7791035" y="3430858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7813195" y="381189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7904435" y="3645721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7766106" y="1897411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7694187" y="230133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7865603" y="2090588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680839" y="1823574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7843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540471" y="1261145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index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260956" y="1254782"/>
            <a:ext cx="889987" cy="3976132"/>
            <a:chOff x="15048259" y="-3476253"/>
            <a:chExt cx="889987" cy="39761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73069" y="130547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87174" y="-1412023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8259" y="-3476253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pointer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281280" y="1284615"/>
            <a:ext cx="1033737" cy="3960738"/>
            <a:chOff x="10666857" y="202217"/>
            <a:chExt cx="1033737" cy="396073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</a:t>
              </a:r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pointer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*(buf+2)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FF4135-492F-5447-B5FB-918CDF6D0B7B}"/>
              </a:ext>
            </a:extLst>
          </p:cNvPr>
          <p:cNvGrpSpPr/>
          <p:nvPr/>
        </p:nvGrpSpPr>
        <p:grpSpPr>
          <a:xfrm>
            <a:off x="8059376" y="1225679"/>
            <a:ext cx="96408" cy="457028"/>
            <a:chOff x="10610509" y="991043"/>
            <a:chExt cx="96408" cy="45702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F79B56D-5F7F-F14F-A9F3-3B425CA222D0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152C6AB-9F17-C14E-A10F-9B88E73939E4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51E5C61-2A9E-224F-9E1F-07B448CE4285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80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5607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887862" y="1874336"/>
            <a:ext cx="8472196" cy="20997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 = numb;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883650" y="4675350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8682464" y="1301561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4205007" y="3102089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399622" y="3116282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>
            <a:off x="1534510" y="4131945"/>
            <a:ext cx="0" cy="3833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667412"/>
            <a:ext cx="11880376" cy="46298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When a double quoted string is used in an expression, it has a different meaning (next slide)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410827" y="1784107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1357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946" y="705013"/>
            <a:ext cx="11043353" cy="56327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endParaRPr lang="en-US" sz="4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You </a:t>
            </a:r>
            <a:r>
              <a:rPr lang="en-US" sz="2200" b="1" dirty="0">
                <a:solidFill>
                  <a:srgbClr val="0070C0"/>
                </a:solidFill>
                <a:cs typeface="Courier New" panose="02070309020205020404" pitchFamily="49" charset="0"/>
              </a:rPr>
              <a:t>can change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array contents</a:t>
            </a:r>
          </a:p>
          <a:p>
            <a:pPr marL="354012" lvl="1" indent="0">
              <a:buNone/>
            </a:pPr>
            <a:endParaRPr lang="en-US" sz="2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354012" lvl="1" indent="0">
              <a:buNone/>
            </a:pPr>
            <a:endParaRPr lang="en-US" sz="32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In the example above, 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is immutable string literal (array)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is </a:t>
            </a:r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not associated with a variable name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anonymous variable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has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space to hold the string + ’\0</a:t>
            </a:r>
            <a:r>
              <a:rPr lang="en-US" sz="2000" dirty="0">
                <a:solidFill>
                  <a:schemeClr val="tx2"/>
                </a:solidFill>
              </a:rPr>
              <a:t>’ 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is read only  (immutable) and cannot be modified at runtime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is a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813639" y="775890"/>
            <a:ext cx="7848674" cy="126597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mess1;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+ 5) = '\0';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838199" y="3072684"/>
            <a:ext cx="10515601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is a string literal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25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946" y="705013"/>
            <a:ext cx="11043353" cy="47078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  <a:endParaRPr lang="en-US" sz="2200" dirty="0">
              <a:cs typeface="Courier New" panose="02070309020205020404" pitchFamily="49" charset="0"/>
            </a:endParaRP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you </a:t>
            </a:r>
            <a:r>
              <a:rPr lang="en-US" sz="2200" b="1" dirty="0">
                <a:solidFill>
                  <a:srgbClr val="0070C0"/>
                </a:solidFill>
                <a:cs typeface="Courier New" panose="02070309020205020404" pitchFamily="49" charset="0"/>
              </a:rPr>
              <a:t>cannot change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array contents,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but you can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change what mess2 points at</a:t>
            </a: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mess3</a:t>
            </a:r>
            <a:r>
              <a:rPr lang="en-US" sz="2200" dirty="0">
                <a:cs typeface="Courier New" panose="02070309020205020404" pitchFamily="49" charset="0"/>
              </a:rPr>
              <a:t> is an array but does not contain a </a:t>
            </a:r>
            <a:r>
              <a:rPr lang="en-US" sz="2200" u="sng" dirty="0">
                <a:cs typeface="Courier New" panose="02070309020205020404" pitchFamily="49" charset="0"/>
              </a:rPr>
              <a:t>’\0</a:t>
            </a:r>
            <a:r>
              <a:rPr lang="en-US" sz="2200" u="sng" dirty="0"/>
              <a:t>’</a:t>
            </a:r>
            <a:r>
              <a:rPr lang="en-US" sz="2200" dirty="0"/>
              <a:t> 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SO, IT IS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A VALID STRING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Be Careful with C Strings and Arrays of Chars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1EB55B1-2DBD-8640-8A90-0A893AC70839}"/>
              </a:ext>
            </a:extLst>
          </p:cNvPr>
          <p:cNvSpPr/>
          <p:nvPr/>
        </p:nvSpPr>
        <p:spPr bwMode="auto">
          <a:xfrm>
            <a:off x="910704" y="4671754"/>
            <a:ext cx="9952328" cy="49950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H','e','l','l','o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',' ','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W','o','r','l','d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937514" y="1834812"/>
            <a:ext cx="10515601" cy="147341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is a string literal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*mess = 'h';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undefined in C,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seg fault</a:t>
            </a:r>
            <a:endParaRPr lang="en-US" sz="2200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 = mess1;			// where mess2 points can be changed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2" grpId="0" animBg="1"/>
      <p:bldP spid="9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6514"/>
            <a:ext cx="11906250" cy="522047"/>
          </a:xfrm>
        </p:spPr>
        <p:txBody>
          <a:bodyPr/>
          <a:lstStyle/>
          <a:p>
            <a:r>
              <a:rPr lang="en-US" dirty="0"/>
              <a:t>Finding the Length of a String: By counting the chars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9347F-2246-4D4E-8FB9-CFA1870FD0AD}"/>
              </a:ext>
            </a:extLst>
          </p:cNvPr>
          <p:cNvSpPr txBox="1"/>
          <p:nvPr/>
        </p:nvSpPr>
        <p:spPr>
          <a:xfrm>
            <a:off x="1762546" y="170817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</a:t>
            </a: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86433C7F-8650-8841-AC50-429D13FB8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08829"/>
              </p:ext>
            </p:extLst>
          </p:nvPr>
        </p:nvGraphicFramePr>
        <p:xfrm>
          <a:off x="2504925" y="858273"/>
          <a:ext cx="4537272" cy="857919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D6199D-0496-8E49-B6C7-3378DAB77D76}"/>
              </a:ext>
            </a:extLst>
          </p:cNvPr>
          <p:cNvSpPr/>
          <p:nvPr/>
        </p:nvSpPr>
        <p:spPr bwMode="auto">
          <a:xfrm>
            <a:off x="1433663" y="2486455"/>
            <a:ext cx="8141261" cy="333706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*p = mess;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 != '\0')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("string length is %d\n", p – mess)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70AE177-DC36-974F-9AFD-A3F15C3D2A80}"/>
              </a:ext>
            </a:extLst>
          </p:cNvPr>
          <p:cNvSpPr/>
          <p:nvPr/>
        </p:nvSpPr>
        <p:spPr>
          <a:xfrm>
            <a:off x="2694845" y="1718073"/>
            <a:ext cx="278606" cy="271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AA2B83E4-5EBC-9345-8447-6E6F10DB5903}"/>
              </a:ext>
            </a:extLst>
          </p:cNvPr>
          <p:cNvSpPr/>
          <p:nvPr/>
        </p:nvSpPr>
        <p:spPr>
          <a:xfrm>
            <a:off x="6483778" y="1716192"/>
            <a:ext cx="278606" cy="271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01BC8-66AF-7BB1-A4DE-F05818861600}"/>
              </a:ext>
            </a:extLst>
          </p:cNvPr>
          <p:cNvSpPr txBox="1"/>
          <p:nvPr/>
        </p:nvSpPr>
        <p:spPr>
          <a:xfrm>
            <a:off x="6187791" y="16770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1CE86-0316-E76D-20D4-C05FAE48EBF6}"/>
              </a:ext>
            </a:extLst>
          </p:cNvPr>
          <p:cNvSpPr txBox="1"/>
          <p:nvPr/>
        </p:nvSpPr>
        <p:spPr>
          <a:xfrm>
            <a:off x="2343109" y="678977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low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0F807-A149-D30E-CCF1-5F3D27A501EC}"/>
              </a:ext>
            </a:extLst>
          </p:cNvPr>
          <p:cNvSpPr txBox="1"/>
          <p:nvPr/>
        </p:nvSpPr>
        <p:spPr>
          <a:xfrm>
            <a:off x="6153082" y="70719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high memory</a:t>
            </a:r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56772"/>
            <a:ext cx="10515600" cy="508125"/>
          </a:xfrm>
        </p:spPr>
        <p:txBody>
          <a:bodyPr/>
          <a:lstStyle/>
          <a:p>
            <a:r>
              <a:rPr lang="en-US" dirty="0"/>
              <a:t>Function Output Parameters: Passing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9773" y="825969"/>
            <a:ext cx="11708108" cy="5654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2C895B"/>
                </a:solidFill>
              </a:rPr>
              <a:t>Passing a pointer parameter </a:t>
            </a:r>
            <a:r>
              <a:rPr lang="en-US" sz="2400" dirty="0"/>
              <a:t>with the </a:t>
            </a:r>
            <a:r>
              <a:rPr lang="en-US" sz="2400" b="1" u="sng" dirty="0">
                <a:solidFill>
                  <a:srgbClr val="0070C0"/>
                </a:solidFill>
              </a:rPr>
              <a:t>intent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that the </a:t>
            </a:r>
            <a:r>
              <a:rPr lang="en-US" sz="2400" dirty="0">
                <a:solidFill>
                  <a:srgbClr val="0070C0"/>
                </a:solidFill>
              </a:rPr>
              <a:t>called function </a:t>
            </a:r>
            <a:r>
              <a:rPr lang="en-US" sz="2400" dirty="0"/>
              <a:t>will use the address </a:t>
            </a:r>
            <a:r>
              <a:rPr lang="en-US" sz="2400" dirty="0">
                <a:solidFill>
                  <a:srgbClr val="0070C0"/>
                </a:solidFill>
              </a:rPr>
              <a:t>it to store values for </a:t>
            </a:r>
            <a:r>
              <a:rPr lang="en-US" sz="2400" dirty="0"/>
              <a:t>use by the </a:t>
            </a:r>
            <a:r>
              <a:rPr lang="en-US" sz="2400" dirty="0">
                <a:solidFill>
                  <a:srgbClr val="F37440"/>
                </a:solidFill>
              </a:rPr>
              <a:t>calling function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0070C0"/>
                </a:solidFill>
              </a:rPr>
              <a:t>pointer parameter</a:t>
            </a:r>
            <a:r>
              <a:rPr lang="en-US" sz="2400" dirty="0"/>
              <a:t> is called an </a:t>
            </a:r>
            <a:r>
              <a:rPr lang="en-US" sz="2400" b="1" dirty="0">
                <a:solidFill>
                  <a:srgbClr val="0070C0"/>
                </a:solidFill>
              </a:rPr>
              <a:t>output parameter</a:t>
            </a:r>
          </a:p>
          <a:p>
            <a:r>
              <a:rPr lang="en-US" sz="2400" dirty="0"/>
              <a:t>Enables additional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values to be returned (besides the return) </a:t>
            </a:r>
            <a:r>
              <a:rPr lang="en-US" sz="2400" dirty="0">
                <a:solidFill>
                  <a:schemeClr val="tx2"/>
                </a:solidFill>
              </a:rPr>
              <a:t>from a function call </a:t>
            </a:r>
          </a:p>
          <a:p>
            <a:pPr lvl="3"/>
            <a:endParaRPr lang="en-US" sz="1400" b="1" dirty="0">
              <a:solidFill>
                <a:srgbClr val="0070C0"/>
              </a:solidFill>
            </a:endParaRPr>
          </a:p>
          <a:p>
            <a:pPr lvl="7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With a pointer to </a:t>
            </a:r>
            <a:r>
              <a:rPr lang="en-US" sz="2400" dirty="0">
                <a:solidFill>
                  <a:schemeClr val="accent5"/>
                </a:solidFill>
              </a:rPr>
              <a:t>x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inc</a:t>
            </a:r>
            <a:r>
              <a:rPr lang="en-US" sz="2400" dirty="0">
                <a:solidFill>
                  <a:srgbClr val="FF0000"/>
                </a:solidFill>
              </a:rPr>
              <a:t>() can change x in main() </a:t>
            </a:r>
          </a:p>
          <a:p>
            <a:pPr lvl="8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This is called </a:t>
            </a:r>
            <a:r>
              <a:rPr lang="en-US" sz="2400" dirty="0"/>
              <a:t>a </a:t>
            </a:r>
            <a:r>
              <a:rPr lang="en-US" sz="2400" i="1" dirty="0">
                <a:solidFill>
                  <a:schemeClr val="accent1"/>
                </a:solidFill>
              </a:rPr>
              <a:t>side-effect</a:t>
            </a:r>
            <a:endParaRPr lang="en-US" sz="2400" dirty="0">
              <a:solidFill>
                <a:schemeClr val="accent5"/>
              </a:solidFill>
            </a:endParaRPr>
          </a:p>
          <a:p>
            <a:pPr lvl="7">
              <a:lnSpc>
                <a:spcPct val="10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inc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>
                <a:solidFill>
                  <a:schemeClr val="tx2"/>
                </a:solidFill>
              </a:rPr>
              <a:t>can also </a:t>
            </a:r>
            <a:r>
              <a:rPr lang="en-US" sz="2400" dirty="0">
                <a:solidFill>
                  <a:srgbClr val="0070C0"/>
                </a:solidFill>
              </a:rPr>
              <a:t>change the </a:t>
            </a:r>
            <a:r>
              <a:rPr lang="en-US" sz="2400" i="1" dirty="0">
                <a:solidFill>
                  <a:srgbClr val="0070C0"/>
                </a:solidFill>
              </a:rPr>
              <a:t>value </a:t>
            </a:r>
            <a:r>
              <a:rPr lang="en-US" sz="2400" dirty="0">
                <a:solidFill>
                  <a:srgbClr val="0070C0"/>
                </a:solidFill>
              </a:rPr>
              <a:t>of p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the copy, just like any other parameter</a:t>
            </a:r>
          </a:p>
          <a:p>
            <a:pPr lvl="7"/>
            <a:endParaRPr lang="en-US" sz="1200" dirty="0"/>
          </a:p>
          <a:p>
            <a:r>
              <a:rPr lang="en-US" sz="2400" dirty="0"/>
              <a:t>C is still using “</a:t>
            </a:r>
            <a:r>
              <a:rPr lang="en-US" sz="2400" i="1" dirty="0">
                <a:solidFill>
                  <a:schemeClr val="accent1"/>
                </a:solidFill>
              </a:rPr>
              <a:t>pass by value</a:t>
            </a:r>
            <a:r>
              <a:rPr lang="en-US" sz="2400" dirty="0"/>
              <a:t>” </a:t>
            </a:r>
          </a:p>
          <a:p>
            <a:pPr lvl="1"/>
            <a:r>
              <a:rPr lang="en-US" sz="2200" dirty="0"/>
              <a:t>we pass the </a:t>
            </a:r>
            <a:r>
              <a:rPr lang="en-US" sz="2200" b="1" dirty="0">
                <a:solidFill>
                  <a:schemeClr val="accent5"/>
                </a:solidFill>
              </a:rPr>
              <a:t>value </a:t>
            </a:r>
            <a:r>
              <a:rPr lang="en-US" sz="2200" dirty="0">
                <a:solidFill>
                  <a:schemeClr val="accent5"/>
                </a:solidFill>
              </a:rPr>
              <a:t>of the address/pointer </a:t>
            </a:r>
            <a:r>
              <a:rPr lang="en-US" sz="2200" dirty="0"/>
              <a:t>in a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The called routine</a:t>
            </a:r>
            <a:r>
              <a:rPr lang="en-US" sz="2200" dirty="0"/>
              <a:t> uses the address to change a variable in the caller's scope</a:t>
            </a:r>
            <a:endParaRPr lang="en-US" sz="2200" dirty="0">
              <a:solidFill>
                <a:schemeClr val="accent5"/>
              </a:solidFill>
            </a:endParaRPr>
          </a:p>
          <a:p>
            <a:pPr marL="681037" lvl="2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858D4-B7DF-3F4A-B897-6C20ABF1F5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5868E1-B7D6-F142-869C-DF6194C8081F}"/>
              </a:ext>
            </a:extLst>
          </p:cNvPr>
          <p:cNvSpPr/>
          <p:nvPr/>
        </p:nvSpPr>
        <p:spPr bwMode="auto">
          <a:xfrm>
            <a:off x="537476" y="3039073"/>
            <a:ext cx="2898348" cy="18368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x = 5; 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8073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56772"/>
            <a:ext cx="10515600" cy="508125"/>
          </a:xfrm>
        </p:spPr>
        <p:txBody>
          <a:bodyPr/>
          <a:lstStyle/>
          <a:p>
            <a:r>
              <a:rPr lang="en-US" dirty="0"/>
              <a:t>How to Implement 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9670" y="564897"/>
            <a:ext cx="11858149" cy="599726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400" dirty="0"/>
              <a:t>use the </a:t>
            </a:r>
            <a:r>
              <a:rPr lang="en-US" sz="2400" b="1" dirty="0"/>
              <a:t>address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&amp;x</a:t>
            </a:r>
            <a:r>
              <a:rPr lang="en-US" sz="2400" dirty="0"/>
              <a:t>) </a:t>
            </a:r>
            <a:r>
              <a:rPr lang="en-US" sz="2400" b="1" dirty="0"/>
              <a:t>or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70C0"/>
                </a:solidFill>
              </a:rPr>
              <a:t>contents of a pointer variable that points at x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To be receive an address</a:t>
            </a:r>
            <a:r>
              <a:rPr lang="en-US" sz="2400" dirty="0"/>
              <a:t> in the called function, define the </a:t>
            </a:r>
            <a:r>
              <a:rPr lang="en-US" sz="2400" dirty="0">
                <a:solidFill>
                  <a:schemeClr val="accent1"/>
                </a:solidFill>
              </a:rPr>
              <a:t>corresponding parameter type</a:t>
            </a:r>
            <a:r>
              <a:rPr lang="en-US" sz="2400" dirty="0"/>
              <a:t> to be </a:t>
            </a:r>
            <a:r>
              <a:rPr lang="en-US" sz="2400" dirty="0">
                <a:solidFill>
                  <a:srgbClr val="0070C0"/>
                </a:solidFill>
              </a:rPr>
              <a:t>a pointer</a:t>
            </a:r>
          </a:p>
          <a:p>
            <a:pPr lvl="1"/>
            <a:r>
              <a:rPr lang="en-US" sz="2400" dirty="0"/>
              <a:t>It is common to describe this method as: </a:t>
            </a:r>
            <a:r>
              <a:rPr lang="en-US" sz="2400" dirty="0">
                <a:solidFill>
                  <a:schemeClr val="accent1"/>
                </a:solidFill>
              </a:rPr>
              <a:t>“pass a pointer to x”</a:t>
            </a:r>
          </a:p>
          <a:p>
            <a:pPr lvl="1"/>
            <a:endParaRPr lang="en-US" sz="2400" dirty="0">
              <a:solidFill>
                <a:schemeClr val="accent1"/>
              </a:solidFill>
            </a:endParaRPr>
          </a:p>
          <a:p>
            <a:pPr lvl="1"/>
            <a:endParaRPr lang="en-US" sz="1400" dirty="0">
              <a:solidFill>
                <a:schemeClr val="accent1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70C0"/>
                </a:solidFill>
              </a:rPr>
              <a:t>Be careful </a:t>
            </a:r>
            <a:r>
              <a:rPr lang="en-US" sz="2400" dirty="0"/>
              <a:t>when passing and using pointers</a:t>
            </a:r>
          </a:p>
          <a:p>
            <a:pPr lvl="1"/>
            <a:r>
              <a:rPr lang="en-US" sz="2400" dirty="0"/>
              <a:t>When you have </a:t>
            </a:r>
            <a:r>
              <a:rPr lang="en-US" sz="2400" dirty="0">
                <a:solidFill>
                  <a:schemeClr val="accent1"/>
                </a:solidFill>
              </a:rPr>
              <a:t>the address of a memory location </a:t>
            </a:r>
            <a:r>
              <a:rPr lang="en-US" sz="2400" dirty="0"/>
              <a:t>you are in effect </a:t>
            </a:r>
            <a:r>
              <a:rPr lang="en-US" sz="2400" dirty="0">
                <a:solidFill>
                  <a:schemeClr val="accent1"/>
                </a:solidFill>
              </a:rPr>
              <a:t>over-riding (or by-passing) </a:t>
            </a:r>
            <a:r>
              <a:rPr lang="en-US" sz="2400" dirty="0">
                <a:solidFill>
                  <a:srgbClr val="FF0000"/>
                </a:solidFill>
              </a:rPr>
              <a:t>scope protections </a:t>
            </a:r>
            <a:r>
              <a:rPr lang="en-US" sz="2400" dirty="0">
                <a:solidFill>
                  <a:schemeClr val="accent1"/>
                </a:solidFill>
              </a:rPr>
              <a:t>for accessing variables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Remember: </a:t>
            </a:r>
            <a:r>
              <a:rPr lang="en-US" sz="2400" dirty="0"/>
              <a:t>Linux does not enforce or even know C scope rules, it will only prevent memory access (either address or write restrictions) on the address space of your executing program</a:t>
            </a:r>
          </a:p>
          <a:p>
            <a:pPr lvl="2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4B876A-52A4-A44D-9C23-F2066D062535}"/>
              </a:ext>
            </a:extLst>
          </p:cNvPr>
          <p:cNvSpPr/>
          <p:nvPr/>
        </p:nvSpPr>
        <p:spPr bwMode="auto">
          <a:xfrm>
            <a:off x="1860622" y="2906434"/>
            <a:ext cx="8819421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is passed an address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	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pass the address of a variable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5879620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10130725" y="4599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12548" y="523358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9579391" y="2334392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10033055" y="4676920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10130726" y="4138313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10130725" y="369453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10130725" y="325032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10137493" y="277993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10200281" y="5106580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10717973" y="47678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10717628" y="42821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10706434" y="38445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10706434" y="34070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10717628" y="29672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10735170" y="24974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9564498" y="4633020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8021603" y="3424848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10330572" y="2366618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6514"/>
            <a:ext cx="11906250" cy="522047"/>
          </a:xfrm>
        </p:spPr>
        <p:txBody>
          <a:bodyPr/>
          <a:lstStyle/>
          <a:p>
            <a:r>
              <a:rPr lang="en-US" dirty="0"/>
              <a:t>Finding the Length of a String : </a:t>
            </a:r>
            <a:r>
              <a:rPr lang="en-US" dirty="0" err="1"/>
              <a:t>strlen</a:t>
            </a:r>
            <a:r>
              <a:rPr lang="en-US" dirty="0"/>
              <a:t> counts the chars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9347F-2246-4D4E-8FB9-CFA1870FD0AD}"/>
              </a:ext>
            </a:extLst>
          </p:cNvPr>
          <p:cNvSpPr txBox="1"/>
          <p:nvPr/>
        </p:nvSpPr>
        <p:spPr>
          <a:xfrm>
            <a:off x="220020" y="136326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86433C7F-8650-8841-AC50-429D13FB830C}"/>
              </a:ext>
            </a:extLst>
          </p:cNvPr>
          <p:cNvGraphicFramePr>
            <a:graphicFrameLocks noGrp="1"/>
          </p:cNvGraphicFramePr>
          <p:nvPr/>
        </p:nvGraphicFramePr>
        <p:xfrm>
          <a:off x="381836" y="606025"/>
          <a:ext cx="4537272" cy="857919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D6199D-0496-8E49-B6C7-3378DAB77D76}"/>
              </a:ext>
            </a:extLst>
          </p:cNvPr>
          <p:cNvSpPr/>
          <p:nvPr/>
        </p:nvSpPr>
        <p:spPr bwMode="auto">
          <a:xfrm>
            <a:off x="5729822" y="499210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p++;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70AE177-DC36-974F-9AFD-A3F15C3D2A80}"/>
              </a:ext>
            </a:extLst>
          </p:cNvPr>
          <p:cNvSpPr/>
          <p:nvPr/>
        </p:nvSpPr>
        <p:spPr>
          <a:xfrm>
            <a:off x="571756" y="1465825"/>
            <a:ext cx="278606" cy="271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AA2B83E4-5EBC-9345-8447-6E6F10DB5903}"/>
              </a:ext>
            </a:extLst>
          </p:cNvPr>
          <p:cNvSpPr/>
          <p:nvPr/>
        </p:nvSpPr>
        <p:spPr>
          <a:xfrm>
            <a:off x="4360689" y="1463944"/>
            <a:ext cx="278606" cy="271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220020" y="1833840"/>
            <a:ext cx="5279390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Do not overuse </a:t>
            </a:r>
            <a:r>
              <a:rPr lang="en-US" sz="2000" b="1" dirty="0" err="1">
                <a:solidFill>
                  <a:srgbClr val="FF0000"/>
                </a:solidFill>
              </a:rPr>
              <a:t>strlen</a:t>
            </a:r>
            <a:r>
              <a:rPr lang="en-US" sz="20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300378" y="3543501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(const 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378" y="3543501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446520" y="3386807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01BC8-66AF-7BB1-A4DE-F05818861600}"/>
              </a:ext>
            </a:extLst>
          </p:cNvPr>
          <p:cNvSpPr txBox="1"/>
          <p:nvPr/>
        </p:nvSpPr>
        <p:spPr>
          <a:xfrm>
            <a:off x="4064702" y="14248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1CE86-0316-E76D-20D4-C05FAE48EBF6}"/>
              </a:ext>
            </a:extLst>
          </p:cNvPr>
          <p:cNvSpPr txBox="1"/>
          <p:nvPr/>
        </p:nvSpPr>
        <p:spPr>
          <a:xfrm>
            <a:off x="220020" y="42672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low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0F807-A149-D30E-CCF1-5F3D27A501EC}"/>
              </a:ext>
            </a:extLst>
          </p:cNvPr>
          <p:cNvSpPr txBox="1"/>
          <p:nvPr/>
        </p:nvSpPr>
        <p:spPr>
          <a:xfrm>
            <a:off x="4029993" y="454949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high memory</a:t>
            </a:r>
          </a:p>
        </p:txBody>
      </p:sp>
    </p:spTree>
    <p:extLst>
      <p:ext uri="{BB962C8B-B14F-4D97-AF65-F5344CB8AC3E}">
        <p14:creationId xmlns:p14="http://schemas.microsoft.com/office/powerpoint/2010/main" val="27623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1FCB00-D104-FBC5-027F-461055AEDFE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AC52A-7101-6682-2C73-DA7C95F4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continued….</a:t>
            </a:r>
          </a:p>
        </p:txBody>
      </p:sp>
    </p:spTree>
    <p:extLst>
      <p:ext uri="{BB962C8B-B14F-4D97-AF65-F5344CB8AC3E}">
        <p14:creationId xmlns:p14="http://schemas.microsoft.com/office/powerpoint/2010/main" val="7637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858" y="1170515"/>
            <a:ext cx="7455056" cy="49599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Variable name </a:t>
            </a:r>
            <a:r>
              <a:rPr lang="en-US" sz="2400" dirty="0"/>
              <a:t>in a C statement evaluates to either: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when on the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 or Left value)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/>
              <a:t>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address where it is stored in </a:t>
            </a:r>
            <a:r>
              <a:rPr lang="en-US" sz="2200" dirty="0">
                <a:solidFill>
                  <a:srgbClr val="2C895B"/>
                </a:solidFill>
              </a:rPr>
              <a:t>memory</a:t>
            </a:r>
            <a:r>
              <a:rPr lang="en-US" sz="2200" dirty="0">
                <a:solidFill>
                  <a:srgbClr val="F37440"/>
                </a:solidFill>
              </a:rPr>
              <a:t> – </a:t>
            </a:r>
            <a:r>
              <a:rPr lang="en-US" sz="22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r>
              <a:rPr lang="en-US" sz="2400" b="1" dirty="0">
                <a:solidFill>
                  <a:schemeClr val="accent5"/>
                </a:solidFill>
              </a:rPr>
              <a:t>: </a:t>
            </a:r>
            <a:r>
              <a:rPr lang="en-US" sz="2400" dirty="0">
                <a:solidFill>
                  <a:schemeClr val="accent6"/>
                </a:solidFill>
              </a:rPr>
              <a:t>when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on the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 or Right value) </a:t>
            </a:r>
            <a:r>
              <a:rPr lang="en-US" sz="2400" dirty="0"/>
              <a:t>of an </a:t>
            </a:r>
            <a:r>
              <a:rPr lang="en-US" sz="2400" dirty="0">
                <a:solidFill>
                  <a:schemeClr val="accent5"/>
                </a:solidFill>
              </a:rPr>
              <a:t>=</a:t>
            </a:r>
            <a:r>
              <a:rPr lang="en-US" sz="2400" dirty="0"/>
              <a:t> 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contents or value stored in the </a:t>
            </a:r>
            <a:r>
              <a:rPr lang="en-US" sz="2200" dirty="0">
                <a:solidFill>
                  <a:srgbClr val="2C895B"/>
                </a:solidFill>
              </a:rPr>
              <a:t>variable</a:t>
            </a:r>
            <a:r>
              <a:rPr lang="en-US" sz="2200" dirty="0">
                <a:solidFill>
                  <a:srgbClr val="F37440"/>
                </a:solidFill>
              </a:rPr>
              <a:t> </a:t>
            </a:r>
            <a:r>
              <a:rPr lang="en-US" sz="2200" dirty="0"/>
              <a:t>(at its memory address)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requires a memory read to obtain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5455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READ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49579</TotalTime>
  <Words>7009</Words>
  <Application>Microsoft Macintosh PowerPoint</Application>
  <PresentationFormat>Widescreen</PresentationFormat>
  <Paragraphs>1306</Paragraphs>
  <Slides>52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Roboto Regular</vt:lpstr>
      <vt:lpstr>Theme1</vt:lpstr>
      <vt:lpstr>PowerPoint Presentation</vt:lpstr>
      <vt:lpstr>Memory Review: Organized in Units of Bytes</vt:lpstr>
      <vt:lpstr>Address and Pointers</vt:lpstr>
      <vt:lpstr>Variables in Memory: Size and Address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 - 1</vt:lpstr>
      <vt:lpstr>Accessing Arrays Using Indexing</vt:lpstr>
      <vt:lpstr>Array Initialization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and Arrays - 2</vt:lpstr>
      <vt:lpstr>Pointer Comparisons</vt:lpstr>
      <vt:lpstr>Fast Ways to "Walk" an Array: Use a Limit Pointer</vt:lpstr>
      <vt:lpstr>C Strings - 1</vt:lpstr>
      <vt:lpstr>C Strings - 2</vt:lpstr>
      <vt:lpstr>Defining Strings: Initialization</vt:lpstr>
      <vt:lpstr>Defining Strings: Initialization Equivalents</vt:lpstr>
      <vt:lpstr>String Literals (Read-Only) in Expressions</vt:lpstr>
      <vt:lpstr>String Literals, Mutable and Immutable arrays</vt:lpstr>
      <vt:lpstr>Be Careful with C Strings and Arrays of Chars</vt:lpstr>
      <vt:lpstr>Finding the Length of a String: By counting the chars</vt:lpstr>
      <vt:lpstr>Background: Different Ways to Pass Parameters</vt:lpstr>
      <vt:lpstr>Passing Parameters – Call by Value Example</vt:lpstr>
      <vt:lpstr>Function Output Parameters: Passing Pointers</vt:lpstr>
      <vt:lpstr>How to Implement Output Parameters</vt:lpstr>
      <vt:lpstr>Example Using Output Parameters</vt:lpstr>
      <vt:lpstr>Finding the Length of a String : strlen counts the chars</vt:lpstr>
      <vt:lpstr>To be continued….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2411</cp:revision>
  <cp:lastPrinted>2022-10-11T17:50:41Z</cp:lastPrinted>
  <dcterms:created xsi:type="dcterms:W3CDTF">2018-10-05T16:35:28Z</dcterms:created>
  <dcterms:modified xsi:type="dcterms:W3CDTF">2022-10-11T17:50:57Z</dcterms:modified>
  <cp:category/>
</cp:coreProperties>
</file>