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41"/>
  </p:notesMasterIdLst>
  <p:handoutMasterIdLst>
    <p:handoutMasterId r:id="rId42"/>
  </p:handoutMasterIdLst>
  <p:sldIdLst>
    <p:sldId id="2829" r:id="rId2"/>
    <p:sldId id="2558" r:id="rId3"/>
    <p:sldId id="2838" r:id="rId4"/>
    <p:sldId id="2832" r:id="rId5"/>
    <p:sldId id="2559" r:id="rId6"/>
    <p:sldId id="1841" r:id="rId7"/>
    <p:sldId id="1901" r:id="rId8"/>
    <p:sldId id="1904" r:id="rId9"/>
    <p:sldId id="1929" r:id="rId10"/>
    <p:sldId id="2839" r:id="rId11"/>
    <p:sldId id="1930" r:id="rId12"/>
    <p:sldId id="2753" r:id="rId13"/>
    <p:sldId id="1903" r:id="rId14"/>
    <p:sldId id="1874" r:id="rId15"/>
    <p:sldId id="2754" r:id="rId16"/>
    <p:sldId id="1875" r:id="rId17"/>
    <p:sldId id="2834" r:id="rId18"/>
    <p:sldId id="2833" r:id="rId19"/>
    <p:sldId id="2836" r:id="rId20"/>
    <p:sldId id="1878" r:id="rId21"/>
    <p:sldId id="2755" r:id="rId22"/>
    <p:sldId id="2758" r:id="rId23"/>
    <p:sldId id="2835" r:id="rId24"/>
    <p:sldId id="2837" r:id="rId25"/>
    <p:sldId id="2757" r:id="rId26"/>
    <p:sldId id="2762" r:id="rId27"/>
    <p:sldId id="2756" r:id="rId28"/>
    <p:sldId id="2682" r:id="rId29"/>
    <p:sldId id="2759" r:id="rId30"/>
    <p:sldId id="2761" r:id="rId31"/>
    <p:sldId id="2593" r:id="rId32"/>
    <p:sldId id="2686" r:id="rId33"/>
    <p:sldId id="2765" r:id="rId34"/>
    <p:sldId id="2766" r:id="rId35"/>
    <p:sldId id="2492" r:id="rId36"/>
    <p:sldId id="2767" r:id="rId37"/>
    <p:sldId id="2771" r:id="rId38"/>
    <p:sldId id="2777" r:id="rId39"/>
    <p:sldId id="281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440"/>
    <a:srgbClr val="FF648F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532"/>
  </p:normalViewPr>
  <p:slideViewPr>
    <p:cSldViewPr snapToGrid="0" snapToObjects="1">
      <p:cViewPr>
        <p:scale>
          <a:sx n="105" d="100"/>
          <a:sy n="105" d="100"/>
        </p:scale>
        <p:origin x="2040" y="62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10/25/22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B0F5673-5547-902D-B8D6-0B6FFEA555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4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4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2" r:id="rId6"/>
    <p:sldLayoutId id="2147483773" r:id="rId7"/>
    <p:sldLayoutId id="2147483795" r:id="rId8"/>
    <p:sldLayoutId id="2147483796" r:id="rId9"/>
    <p:sldLayoutId id="2147483778" r:id="rId10"/>
    <p:sldLayoutId id="2147483779" r:id="rId11"/>
    <p:sldLayoutId id="2147483782" r:id="rId12"/>
    <p:sldLayoutId id="2147483790" r:id="rId13"/>
    <p:sldLayoutId id="2147483793" r:id="rId14"/>
    <p:sldLayoutId id="2147483797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tiff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4409268" y="1492341"/>
            <a:ext cx="3373465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Programming Part 4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C9A09E-A530-3F82-B278-44BEB0A58F73}"/>
              </a:ext>
            </a:extLst>
          </p:cNvPr>
          <p:cNvSpPr txBox="1">
            <a:spLocks/>
          </p:cNvSpPr>
          <p:nvPr/>
        </p:nvSpPr>
        <p:spPr>
          <a:xfrm>
            <a:off x="4217761" y="2185305"/>
            <a:ext cx="37564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10 – Oct 24,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1.00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AF1A73E-AAE2-65A9-BB8F-95474294CF7F}"/>
              </a:ext>
            </a:extLst>
          </p:cNvPr>
          <p:cNvSpPr txBox="1">
            <a:spLocks/>
          </p:cNvSpPr>
          <p:nvPr/>
        </p:nvSpPr>
        <p:spPr>
          <a:xfrm>
            <a:off x="9027623" y="6312861"/>
            <a:ext cx="3032298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Xerox Sigma 7 1970</a:t>
            </a:r>
          </a:p>
        </p:txBody>
      </p:sp>
    </p:spTree>
    <p:extLst>
      <p:ext uri="{BB962C8B-B14F-4D97-AF65-F5344CB8AC3E}">
        <p14:creationId xmlns:p14="http://schemas.microsoft.com/office/powerpoint/2010/main" val="12301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16" y="1025696"/>
            <a:ext cx="4834340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52188" y="324911"/>
            <a:ext cx="713862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703959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1288110" y="1523059"/>
            <a:ext cx="10034547" cy="3862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returns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str[0]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2691" y="548323"/>
            <a:ext cx="10914019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in a 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member is identified with a 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struct type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endParaRPr lang="en-US" sz="2200" dirty="0">
              <a:solidFill>
                <a:srgbClr val="7030A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418654" y="721756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3144379" cy="1586811"/>
            <a:chOff x="7058526" y="4167094"/>
            <a:chExt cx="3144379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3144379" cy="1471336"/>
              <a:chOff x="6639426" y="4182334"/>
              <a:chExt cx="3144379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9052285" y="47316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139425" cy="878977"/>
            <a:chOff x="8584999" y="5779946"/>
            <a:chExt cx="1139425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13942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show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8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994633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dirty="0"/>
              <a:t>which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requested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568788" y="1955948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2245958" y="3506656"/>
            <a:ext cx="6090395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shorter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131509" y="2254497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611409" y="3729053"/>
            <a:ext cx="1826141" cy="1113581"/>
            <a:chOff x="8256174" y="3590906"/>
            <a:chExt cx="1826141" cy="1113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56174" y="3590906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date </a:t>
              </a:r>
              <a:r>
                <a:rPr lang="en-US" dirty="0" err="1"/>
                <a:t>bday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9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Now create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options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722066" y="873629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20589" y="4364278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348145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5198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30955" y="85457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22212" y="333472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56197" y="269196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50552" y="348367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50552" y="427511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18719" y="38502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21510" y="347898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18719" y="305818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21510" y="268697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18141" y="464001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20932" y="42688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594419" y="466013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594419" y="387302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02326" y="308550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50552" y="189837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13074" y="227077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15865" y="18995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48339" y="111908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10861" y="14914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13652" y="11202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46025" y="231733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64276" y="155156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</p:spTree>
    <p:extLst>
      <p:ext uri="{BB962C8B-B14F-4D97-AF65-F5344CB8AC3E}">
        <p14:creationId xmlns:p14="http://schemas.microsoft.com/office/powerpoint/2010/main" val="91435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637286" y="1113586"/>
            <a:ext cx="6870653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856701D-AF39-A27E-FE7D-6E94D5F8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2507" y="3948367"/>
            <a:ext cx="5761468" cy="270574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Many claim typedefs</a:t>
            </a:r>
            <a:r>
              <a:rPr lang="en-US" sz="2200" dirty="0"/>
              <a:t> are easier to understand than tagged struct variables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26605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Copying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680416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the member value(s) of the whole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– </a:t>
            </a:r>
            <a:r>
              <a:rPr lang="en-US" i="1" dirty="0">
                <a:solidFill>
                  <a:srgbClr val="C00000"/>
                </a:solidFill>
              </a:rPr>
              <a:t>this copies the entire contents! </a:t>
            </a:r>
          </a:p>
          <a:p>
            <a:r>
              <a:rPr lang="en-US" dirty="0"/>
              <a:t>Individual fields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55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 it just copies the member fields!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434385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name;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2" y="646286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"UCSD ECE";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61704" y="380932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748643" y="1621101"/>
            <a:ext cx="2513785" cy="646331"/>
            <a:chOff x="387647" y="2785341"/>
            <a:chExt cx="2513785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(read only data)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19873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26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4750" y="972630"/>
            <a:ext cx="10202499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Safety first: </a:t>
            </a:r>
            <a:r>
              <a:rPr lang="en-US" sz="2200" dirty="0"/>
              <a:t>Allocate anything that is pointed at by a struct member independently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Memory Allocation Structs with Pointer Members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103434" y="211658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&amp;name1;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6073538" y="2870144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xyz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6654878" y="4081583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920653" y="4953991"/>
            <a:ext cx="41715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name1.state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xyz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2021;</a:t>
            </a:r>
          </a:p>
        </p:txBody>
      </p:sp>
    </p:spTree>
    <p:extLst>
      <p:ext uri="{BB962C8B-B14F-4D97-AF65-F5344CB8AC3E}">
        <p14:creationId xmlns:p14="http://schemas.microsoft.com/office/powerpoint/2010/main" val="2440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name1.plate = "UCSD ECE";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88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35293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cannot compare entire structs, you must compare them one member at a time</a:t>
            </a:r>
            <a:endParaRPr lang="en-US" sz="2200" i="1" dirty="0"/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name.doors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name2.doors))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538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663038" y="2557214"/>
            <a:ext cx="9063317" cy="34517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(char []) {"Joe"}; 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5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Struct: Arrays and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9904" y="685853"/>
            <a:ext cx="11036675" cy="59575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Allocate individual structs and arrays of structs using malloc() 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Remember 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>
                <a:solidFill>
                  <a:schemeClr val="tx2"/>
                </a:solidFill>
              </a:rPr>
              <a:t> is higher precedence than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873691" y="1884639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570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72" y="203109"/>
            <a:ext cx="10515600" cy="451852"/>
          </a:xfrm>
        </p:spPr>
        <p:txBody>
          <a:bodyPr/>
          <a:lstStyle/>
          <a:p>
            <a:r>
              <a:rPr lang="en-US" dirty="0"/>
              <a:t>Struct As A Parameter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6375" y="833070"/>
            <a:ext cx="11879249" cy="53391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you pass a copy of </a:t>
            </a:r>
            <a:r>
              <a:rPr lang="en-US" sz="2200" dirty="0">
                <a:solidFill>
                  <a:srgbClr val="FF0000"/>
                </a:solidFill>
              </a:rPr>
              <a:t>the entire struct</a:t>
            </a:r>
          </a:p>
          <a:p>
            <a:pPr lvl="1"/>
            <a:r>
              <a:rPr lang="en-US" sz="2200" dirty="0"/>
              <a:t>this can be </a:t>
            </a:r>
            <a:r>
              <a:rPr lang="en-US" sz="2200" u="sng" dirty="0"/>
              <a:t>very expensive at runtime</a:t>
            </a:r>
            <a:r>
              <a:rPr lang="en-US" sz="2200" dirty="0"/>
              <a:t>!</a:t>
            </a: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cheaper and takes less space unless struct is small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 large structs always use pointers (arrays of struct, being an array is always a pointer)</a:t>
            </a:r>
          </a:p>
          <a:p>
            <a:pPr lvl="1"/>
            <a:r>
              <a:rPr lang="en-US" sz="2200" dirty="0"/>
              <a:t>For me, I always use pointers regardless of size, but that is just maybe a decades old habit…</a:t>
            </a:r>
          </a:p>
          <a:p>
            <a:pPr lvl="1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312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205"/>
          </a:xfrm>
        </p:spPr>
        <p:txBody>
          <a:bodyPr/>
          <a:lstStyle/>
          <a:p>
            <a:r>
              <a:rPr lang="en-US" dirty="0"/>
              <a:t>Struct as a Parameter to Functions – Be Careful….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// oops!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4186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12270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marL="354012" lvl="1" indent="0">
              <a:buNone/>
            </a:pPr>
            <a:endParaRPr lang="en-US" sz="3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</a:t>
            </a:r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37440"/>
              </a:solidFill>
            </a:endParaRPr>
          </a:p>
          <a:p>
            <a:r>
              <a:rPr lang="en-US" sz="2200" dirty="0">
                <a:solidFill>
                  <a:srgbClr val="F37440"/>
                </a:solidFill>
              </a:rPr>
              <a:t>mess3</a:t>
            </a:r>
            <a:r>
              <a:rPr lang="en-US" sz="2200" dirty="0">
                <a:solidFill>
                  <a:schemeClr val="accent6"/>
                </a:solidFill>
              </a:rPr>
              <a:t> is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>
                <a:solidFill>
                  <a:schemeClr val="accent6"/>
                </a:solidFill>
              </a:rPr>
              <a:t> to a mutable array</a:t>
            </a:r>
          </a:p>
          <a:p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531416" y="1109948"/>
            <a:ext cx="8278628" cy="79305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*(mess1 + 5) = '\0';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769189" y="2843661"/>
            <a:ext cx="10951097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read only string literal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7BA742-70CF-096C-7809-B6ED489AF2C6}"/>
              </a:ext>
            </a:extLst>
          </p:cNvPr>
          <p:cNvSpPr/>
          <p:nvPr/>
        </p:nvSpPr>
        <p:spPr bwMode="auto">
          <a:xfrm>
            <a:off x="201432" y="4636721"/>
            <a:ext cx="8634455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{"Hello World"};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*(mess3 + 1)  = '\0';		   // ok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4179E-05DD-67B0-E1FB-57ABA5B0C0A8}"/>
              </a:ext>
            </a:extLst>
          </p:cNvPr>
          <p:cNvSpPr txBox="1"/>
          <p:nvPr/>
        </p:nvSpPr>
        <p:spPr>
          <a:xfrm>
            <a:off x="5225250" y="1965450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World\0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B64C0-DE31-32DE-B839-CDDDDACED3F9}"/>
              </a:ext>
            </a:extLst>
          </p:cNvPr>
          <p:cNvSpPr txBox="1"/>
          <p:nvPr/>
        </p:nvSpPr>
        <p:spPr>
          <a:xfrm>
            <a:off x="4168550" y="19706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mess1[ 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52B30-7124-1606-2CCA-D475EA4859CB}"/>
              </a:ext>
            </a:extLst>
          </p:cNvPr>
          <p:cNvGrpSpPr/>
          <p:nvPr/>
        </p:nvGrpSpPr>
        <p:grpSpPr>
          <a:xfrm>
            <a:off x="2915631" y="3678933"/>
            <a:ext cx="7229635" cy="400834"/>
            <a:chOff x="2915631" y="3678933"/>
            <a:chExt cx="7229635" cy="4008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F7BC3A-D651-E444-6A34-875CE456B82A}"/>
                </a:ext>
              </a:extLst>
            </p:cNvPr>
            <p:cNvSpPr txBox="1"/>
            <p:nvPr/>
          </p:nvSpPr>
          <p:spPr>
            <a:xfrm>
              <a:off x="4920343" y="3699158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1E262-7682-DC0A-9995-55B39090F744}"/>
                </a:ext>
              </a:extLst>
            </p:cNvPr>
            <p:cNvSpPr txBox="1"/>
            <p:nvPr/>
          </p:nvSpPr>
          <p:spPr>
            <a:xfrm>
              <a:off x="2915631" y="369513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mess2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78D89-7B28-1DF6-5609-D9CF3100DE4C}"/>
                </a:ext>
              </a:extLst>
            </p:cNvPr>
            <p:cNvSpPr txBox="1"/>
            <p:nvPr/>
          </p:nvSpPr>
          <p:spPr>
            <a:xfrm>
              <a:off x="3759155" y="3710435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5A4403-88AC-0EAC-E5CD-E31DA862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3912888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4A4E3-2CAE-229A-E106-C96C5C02857F}"/>
                </a:ext>
              </a:extLst>
            </p:cNvPr>
            <p:cNvGrpSpPr/>
            <p:nvPr/>
          </p:nvGrpSpPr>
          <p:grpSpPr>
            <a:xfrm>
              <a:off x="6751293" y="3678933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8BD70B-94C1-E991-44EA-496D1B2F066A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59ABB3-D636-D73E-9691-AF33BB843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A5848-0501-2F98-868D-A18A4EFE47AA}"/>
              </a:ext>
            </a:extLst>
          </p:cNvPr>
          <p:cNvGrpSpPr/>
          <p:nvPr/>
        </p:nvGrpSpPr>
        <p:grpSpPr>
          <a:xfrm>
            <a:off x="8835887" y="4561669"/>
            <a:ext cx="3154681" cy="707886"/>
            <a:chOff x="4060867" y="3639076"/>
            <a:chExt cx="3154681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98246-874F-D2CC-623E-5517221F32C4}"/>
                </a:ext>
              </a:extLst>
            </p:cNvPr>
            <p:cNvSpPr txBox="1"/>
            <p:nvPr/>
          </p:nvSpPr>
          <p:spPr>
            <a:xfrm>
              <a:off x="4485639" y="3639076"/>
              <a:ext cx="2729909" cy="70788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using the cast </a:t>
              </a:r>
              <a:r>
                <a:rPr lang="en-US" sz="2000" dirty="0">
                  <a:solidFill>
                    <a:srgbClr val="7030A0"/>
                  </a:solidFill>
                </a:rPr>
                <a:t>(char []) </a:t>
              </a:r>
              <a:r>
                <a:rPr lang="en-US" sz="2000" dirty="0">
                  <a:solidFill>
                    <a:srgbClr val="FF0000"/>
                  </a:solidFill>
                </a:rPr>
                <a:t>makes it mutable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334E39-CC77-D488-DFAD-D7F565D5E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867" y="3962242"/>
              <a:ext cx="4481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E1A4B-8865-058E-E77F-463D5D254D6D}"/>
              </a:ext>
            </a:extLst>
          </p:cNvPr>
          <p:cNvGrpSpPr/>
          <p:nvPr/>
        </p:nvGrpSpPr>
        <p:grpSpPr>
          <a:xfrm>
            <a:off x="2915631" y="5706586"/>
            <a:ext cx="6532996" cy="398984"/>
            <a:chOff x="2915631" y="5706586"/>
            <a:chExt cx="6532996" cy="3989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7CC82-4C3C-D543-0E67-4C4BEDFA953D}"/>
                </a:ext>
              </a:extLst>
            </p:cNvPr>
            <p:cNvSpPr txBox="1"/>
            <p:nvPr/>
          </p:nvSpPr>
          <p:spPr>
            <a:xfrm>
              <a:off x="4920343" y="5724961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B8111-0C72-5AF4-2330-82AD3E7D09D8}"/>
                </a:ext>
              </a:extLst>
            </p:cNvPr>
            <p:cNvSpPr txBox="1"/>
            <p:nvPr/>
          </p:nvSpPr>
          <p:spPr>
            <a:xfrm>
              <a:off x="2915631" y="57209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mess3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737F2-085C-EE95-7614-C09C83BF0DDA}"/>
                </a:ext>
              </a:extLst>
            </p:cNvPr>
            <p:cNvSpPr txBox="1"/>
            <p:nvPr/>
          </p:nvSpPr>
          <p:spPr>
            <a:xfrm>
              <a:off x="3759155" y="5736238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42D87C-387A-6706-61DC-4B81B2FF318A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5938691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058454-18C9-F263-FCC5-AAB8A98656D0}"/>
                </a:ext>
              </a:extLst>
            </p:cNvPr>
            <p:cNvGrpSpPr/>
            <p:nvPr/>
          </p:nvGrpSpPr>
          <p:grpSpPr>
            <a:xfrm>
              <a:off x="6751293" y="5706586"/>
              <a:ext cx="2697334" cy="369332"/>
              <a:chOff x="3253751" y="3637123"/>
              <a:chExt cx="2697334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A27D9-3C87-0F69-AC6E-097A0A82D71E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9A163-1C46-C8C3-FDFE-560E85C59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68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1385825" y="2164508"/>
            <a:ext cx="8615685" cy="43976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94700" y="1273134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8085" y="100522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83665" y="1323789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6545" y="1517726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94700" y="531822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52491" y="1282129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30566" y="1546986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6219" y="9030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9010" y="5318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6827" y="5257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70647" y="9012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63737" y="51324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621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270041"/>
            <a:ext cx="10515600" cy="451852"/>
          </a:xfrm>
        </p:spPr>
        <p:txBody>
          <a:bodyPr/>
          <a:lstStyle/>
          <a:p>
            <a:r>
              <a:rPr lang="en-US" dirty="0"/>
              <a:t>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6385" y="815932"/>
            <a:ext cx="11653244" cy="532017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 </a:t>
            </a:r>
            <a:r>
              <a:rPr lang="en-US" sz="2200" dirty="0">
                <a:solidFill>
                  <a:srgbClr val="0070C0"/>
                </a:solidFill>
              </a:rPr>
              <a:t>size depends on the order of the fields listed in the struct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/>
              <a:t>Structs uses contiguously-allocated region of memory,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5"/>
                </a:solidFill>
              </a:rPr>
              <a:t>compilers </a:t>
            </a:r>
            <a:r>
              <a:rPr lang="en-US" sz="2200" b="1" u="sng" dirty="0">
                <a:solidFill>
                  <a:schemeClr val="accent5"/>
                </a:solidFill>
              </a:rPr>
              <a:t>are required to follow member order</a:t>
            </a:r>
            <a:r>
              <a:rPr lang="en-US" sz="2200" dirty="0">
                <a:solidFill>
                  <a:schemeClr val="accent5"/>
                </a:solidFill>
              </a:rPr>
              <a:t>, and HW alignment requirements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</a:rPr>
              <a:t>not allowed to re-arrange member order in memory</a:t>
            </a:r>
            <a:endParaRPr lang="en-US" sz="2200" dirty="0"/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2C895B"/>
                </a:solidFill>
              </a:rPr>
              <a:t>struct starting address: </a:t>
            </a:r>
            <a:r>
              <a:rPr lang="en-US" sz="2200" dirty="0">
                <a:solidFill>
                  <a:srgbClr val="0070C0"/>
                </a:solidFill>
              </a:rPr>
              <a:t>aligned to the requirements of </a:t>
            </a:r>
            <a:r>
              <a:rPr lang="en-US" sz="2200" dirty="0">
                <a:solidFill>
                  <a:srgbClr val="C00000"/>
                </a:solidFill>
              </a:rPr>
              <a:t>largest member</a:t>
            </a:r>
            <a:endParaRPr lang="en-US" sz="2200" b="1" dirty="0">
              <a:solidFill>
                <a:srgbClr val="C00000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Add memory space between members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2C895B"/>
                </a:solidFill>
              </a:rPr>
              <a:t>pad or unused space</a:t>
            </a:r>
            <a:r>
              <a:rPr lang="en-US" sz="2200" dirty="0"/>
              <a:t>), so the </a:t>
            </a:r>
            <a:r>
              <a:rPr lang="en-US" sz="2200" dirty="0">
                <a:solidFill>
                  <a:srgbClr val="0070C0"/>
                </a:solidFill>
              </a:rPr>
              <a:t>next member starts at the required memory alignment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/>
              <a:t>Structs may </a:t>
            </a:r>
            <a:r>
              <a:rPr lang="en-US" sz="2200" dirty="0">
                <a:solidFill>
                  <a:srgbClr val="0070C0"/>
                </a:solidFill>
              </a:rPr>
              <a:t>add padding </a:t>
            </a:r>
            <a:r>
              <a:rPr lang="en-US" sz="2200" dirty="0"/>
              <a:t>so </a:t>
            </a:r>
            <a:r>
              <a:rPr lang="en-US" sz="2200" dirty="0">
                <a:solidFill>
                  <a:srgbClr val="0070C0"/>
                </a:solidFill>
              </a:rPr>
              <a:t>total size is always a whole multiple of the size of the largest member (for struct arrays)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7D83A5-3A91-654D-A472-753C4ED6124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921BAB56-3584-57AD-B75D-A005BF1B28D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063020" y="1209430"/>
            <a:ext cx="4917198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int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 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4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446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3D6FB8-A7B1-6427-A67C-CA98B0D8E6FD}"/>
              </a:ext>
            </a:extLst>
          </p:cNvPr>
          <p:cNvSpPr/>
          <p:nvPr/>
        </p:nvSpPr>
        <p:spPr>
          <a:xfrm>
            <a:off x="1219649" y="449965"/>
            <a:ext cx="4619324" cy="4023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83" y="44220"/>
            <a:ext cx="10515600" cy="451852"/>
          </a:xfrm>
        </p:spPr>
        <p:txBody>
          <a:bodyPr/>
          <a:lstStyle/>
          <a:p>
            <a:r>
              <a:rPr lang="en-US" dirty="0"/>
              <a:t>Re-Sizing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63541" y="4530917"/>
            <a:ext cx="9837652" cy="22250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re-order the fields to decrease space wasted by member alignment padding</a:t>
            </a:r>
          </a:p>
          <a:p>
            <a:r>
              <a:rPr lang="en-US" sz="2000" dirty="0"/>
              <a:t> Remember by C specifications, the compiler will not do this for you…</a:t>
            </a:r>
          </a:p>
          <a:p>
            <a:r>
              <a:rPr lang="en-US" sz="2000" dirty="0"/>
              <a:t>To get the byte offset  (from the start) of any member of a struct</a:t>
            </a:r>
          </a:p>
          <a:p>
            <a:endParaRPr lang="en-US" sz="2000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343667E-D45E-2140-8025-C37AA1312E3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284097" y="1490749"/>
            <a:ext cx="1967072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CBD9DF-D08A-524C-930B-5B2CA0C6D396}"/>
              </a:ext>
            </a:extLst>
          </p:cNvPr>
          <p:cNvGrpSpPr/>
          <p:nvPr/>
        </p:nvGrpSpPr>
        <p:grpSpPr>
          <a:xfrm rot="16200000">
            <a:off x="2314631" y="1890375"/>
            <a:ext cx="3786187" cy="1153650"/>
            <a:chOff x="8128856" y="2134304"/>
            <a:chExt cx="3786187" cy="11536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2C304E-B4CA-C54D-863D-3C125D86949F}"/>
                </a:ext>
              </a:extLst>
            </p:cNvPr>
            <p:cNvGrpSpPr/>
            <p:nvPr/>
          </p:nvGrpSpPr>
          <p:grpSpPr>
            <a:xfrm>
              <a:off x="8128856" y="2134304"/>
              <a:ext cx="3786187" cy="381000"/>
              <a:chOff x="633413" y="4903086"/>
              <a:chExt cx="3786187" cy="381000"/>
            </a:xfrm>
          </p:grpSpPr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04350B76-C4DC-6C4D-820C-341FA3C4B346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33413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4F555AA2-4FA0-B24F-B5C8-A5FB6EFE51FA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903413" y="4903086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768750DA-7AD9-164F-9016-5D64576E7459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50913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BA8B174D-B176-8141-89BB-85F5BC233DD4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149600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137670AD-1F19-9043-810F-99CCF46FF45F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467100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b="1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</p:grp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C67374CD-E518-AB40-9006-4365357951C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 rot="16200000">
              <a:off x="9890345" y="808424"/>
              <a:ext cx="274320" cy="3775075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7CCDAA-FF5E-9140-B72D-DB908C41E6C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457219" y="2826289"/>
              <a:ext cx="123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12 bytes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A84017-2ED2-6A45-81E4-587531B6CCFF}"/>
              </a:ext>
            </a:extLst>
          </p:cNvPr>
          <p:cNvSpPr txBox="1"/>
          <p:nvPr/>
        </p:nvSpPr>
        <p:spPr>
          <a:xfrm>
            <a:off x="4237923" y="53431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address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E6E411-66EC-D846-9801-6B5AB4F7521F}"/>
              </a:ext>
            </a:extLst>
          </p:cNvPr>
          <p:cNvSpPr txBox="1"/>
          <p:nvPr/>
        </p:nvSpPr>
        <p:spPr>
          <a:xfrm>
            <a:off x="4244231" y="3990962"/>
            <a:ext cx="14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2E2A7-74CD-9C45-8585-1C56B01CB665}"/>
              </a:ext>
            </a:extLst>
          </p:cNvPr>
          <p:cNvSpPr txBox="1"/>
          <p:nvPr/>
        </p:nvSpPr>
        <p:spPr>
          <a:xfrm>
            <a:off x="2523908" y="34102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978C7B-4E69-184D-BBDE-C60E0B02F6CE}"/>
              </a:ext>
            </a:extLst>
          </p:cNvPr>
          <p:cNvSpPr txBox="1"/>
          <p:nvPr/>
        </p:nvSpPr>
        <p:spPr>
          <a:xfrm>
            <a:off x="2621327" y="79186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2C7E0-AD0A-CB93-682D-184AD52A99DC}"/>
              </a:ext>
            </a:extLst>
          </p:cNvPr>
          <p:cNvGrpSpPr/>
          <p:nvPr/>
        </p:nvGrpSpPr>
        <p:grpSpPr>
          <a:xfrm>
            <a:off x="6374726" y="443625"/>
            <a:ext cx="4619324" cy="4023360"/>
            <a:chOff x="6815791" y="400593"/>
            <a:chExt cx="4619324" cy="40233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373FE5-F437-06B7-39E7-E449C25D207B}"/>
                </a:ext>
              </a:extLst>
            </p:cNvPr>
            <p:cNvSpPr/>
            <p:nvPr/>
          </p:nvSpPr>
          <p:spPr>
            <a:xfrm>
              <a:off x="6815791" y="400593"/>
              <a:ext cx="4619324" cy="4023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133B189-9224-6D42-AC47-6B742C212CBE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7042901" y="2265654"/>
              <a:ext cx="1904605" cy="158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/>
            <a:lstStyle/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struct S5 {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int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char c;</a:t>
              </a: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ea typeface="Lucida Grande" charset="0"/>
                  <a:cs typeface="Consolas" panose="020B0609020204030204" pitchFamily="49" charset="0"/>
                  <a:sym typeface="Courier New Bold" charset="0"/>
                </a:rPr>
                <a:t>  char d;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};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D8C301-1AFD-5F45-8820-BFDD2DD4652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 rot="16200000">
              <a:off x="8102641" y="2537253"/>
              <a:ext cx="2758801" cy="381000"/>
              <a:chOff x="635000" y="5257800"/>
              <a:chExt cx="2758801" cy="381000"/>
            </a:xfrm>
          </p:grpSpPr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21E09A0-B265-624F-A59C-7EF572B8DB27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923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BDF712DD-95C2-574D-9B06-3C54F48108DB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35000" y="5257800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D356ABC8-622E-E644-A9AE-E4163095C7D5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1590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B892E5B9-B16A-B443-A72F-6F58FB2D0A85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476500" y="5257800"/>
                <a:ext cx="917301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2 bytes</a:t>
                </a:r>
              </a:p>
            </p:txBody>
          </p:sp>
        </p:grp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D9E8FE31-2F48-0A43-A495-1BE1B413142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 rot="10800000">
              <a:off x="9716038" y="1348351"/>
              <a:ext cx="274320" cy="2758801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7A5CA4-F3C3-594D-AB72-9EE5F8665F1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rot="16200000">
              <a:off x="9391951" y="2264520"/>
              <a:ext cx="1723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8 bytes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12D3C1-BE10-CE43-BE79-E6CA572D2CD9}"/>
                </a:ext>
              </a:extLst>
            </p:cNvPr>
            <p:cNvSpPr txBox="1"/>
            <p:nvPr/>
          </p:nvSpPr>
          <p:spPr>
            <a:xfrm>
              <a:off x="6865326" y="640467"/>
              <a:ext cx="39133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Reduce size by being aware of member sizes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DA0DD8-2A72-D542-8D17-E6356B4075C1}"/>
                </a:ext>
              </a:extLst>
            </p:cNvPr>
            <p:cNvSpPr txBox="1"/>
            <p:nvPr/>
          </p:nvSpPr>
          <p:spPr>
            <a:xfrm>
              <a:off x="9849199" y="381438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address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E72593-170E-974A-ACC4-818EA2E5C61F}"/>
                </a:ext>
              </a:extLst>
            </p:cNvPr>
            <p:cNvSpPr txBox="1"/>
            <p:nvPr/>
          </p:nvSpPr>
          <p:spPr>
            <a:xfrm>
              <a:off x="9830980" y="136205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high address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CED826-A3D0-E746-B22C-5FFA808C21CD}"/>
                </a:ext>
              </a:extLst>
            </p:cNvPr>
            <p:cNvSpPr txBox="1"/>
            <p:nvPr/>
          </p:nvSpPr>
          <p:spPr>
            <a:xfrm>
              <a:off x="8333052" y="171222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padding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FB3F312-979B-1E45-905A-7250D04E88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BF6DB-666F-048B-0C38-A2095D741BE7}"/>
              </a:ext>
            </a:extLst>
          </p:cNvPr>
          <p:cNvSpPr txBox="1"/>
          <p:nvPr/>
        </p:nvSpPr>
        <p:spPr>
          <a:xfrm>
            <a:off x="3061992" y="5933479"/>
            <a:ext cx="701980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offsetof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38" grpId="0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9501"/>
          </a:xfrm>
        </p:spPr>
        <p:txBody>
          <a:bodyPr/>
          <a:lstStyle/>
          <a:p>
            <a:r>
              <a:rPr lang="en-US" dirty="0"/>
              <a:t>Review: Singly Linked Linked 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2516" y="1529820"/>
            <a:ext cx="10946967" cy="5006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Is a linear collection of nodes whose order is not specified by their relative location in memory, like an array</a:t>
            </a:r>
          </a:p>
          <a:p>
            <a:r>
              <a:rPr lang="en-US" sz="2200" dirty="0"/>
              <a:t>Each node consists of a </a:t>
            </a:r>
            <a:r>
              <a:rPr lang="en-US" sz="2200" dirty="0">
                <a:solidFill>
                  <a:schemeClr val="accent1"/>
                </a:solidFill>
              </a:rPr>
              <a:t>payload</a:t>
            </a:r>
            <a:r>
              <a:rPr lang="en-US" sz="2200" dirty="0"/>
              <a:t> and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/>
              <a:t> to the next node in the list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accent1"/>
                </a:solidFill>
              </a:rPr>
              <a:t>pointer in the last node </a:t>
            </a:r>
            <a:r>
              <a:rPr lang="en-US" sz="2200" dirty="0"/>
              <a:t>in the list </a:t>
            </a:r>
            <a:r>
              <a:rPr lang="en-US" sz="2200" dirty="0">
                <a:solidFill>
                  <a:schemeClr val="accent1"/>
                </a:solidFill>
              </a:rPr>
              <a:t>is NULL </a:t>
            </a:r>
            <a:r>
              <a:rPr lang="en-US" sz="2200" dirty="0"/>
              <a:t>(or 0)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rgbClr val="2C895B"/>
                </a:solidFill>
              </a:rPr>
              <a:t>head pointer points at the first node </a:t>
            </a:r>
            <a:r>
              <a:rPr lang="en-US" sz="2200" dirty="0"/>
              <a:t>in the list (the head is not part of the list)</a:t>
            </a:r>
          </a:p>
          <a:p>
            <a:r>
              <a:rPr lang="en-US" sz="2200" dirty="0"/>
              <a:t>Nodes are </a:t>
            </a:r>
            <a:r>
              <a:rPr lang="en-US" sz="2200" dirty="0">
                <a:solidFill>
                  <a:schemeClr val="accent1"/>
                </a:solidFill>
              </a:rPr>
              <a:t>easy to insert and delete </a:t>
            </a:r>
            <a:r>
              <a:rPr lang="en-US" sz="2200" dirty="0"/>
              <a:t>from any position </a:t>
            </a:r>
            <a:r>
              <a:rPr lang="en-US" sz="2200" dirty="0">
                <a:solidFill>
                  <a:srgbClr val="2C895B"/>
                </a:solidFill>
              </a:rPr>
              <a:t>without having to re-organize the entire data structure</a:t>
            </a:r>
          </a:p>
          <a:p>
            <a:r>
              <a:rPr lang="en-US" sz="2200" dirty="0"/>
              <a:t>Advantages of a linked list: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Length can easily be changed </a:t>
            </a:r>
            <a:r>
              <a:rPr lang="en-US" sz="2200" dirty="0"/>
              <a:t>(expand and contract) at execution time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Length does not need to be known in advance </a:t>
            </a:r>
            <a:r>
              <a:rPr lang="en-US" sz="2200" dirty="0"/>
              <a:t>(like at compile time) </a:t>
            </a:r>
          </a:p>
          <a:p>
            <a:pPr lvl="1"/>
            <a:r>
              <a:rPr lang="en-US" sz="2200" dirty="0"/>
              <a:t>List can </a:t>
            </a:r>
            <a:r>
              <a:rPr lang="en-US" sz="2200" dirty="0">
                <a:solidFill>
                  <a:schemeClr val="accent1"/>
                </a:solidFill>
              </a:rPr>
              <a:t>continue to expand </a:t>
            </a:r>
            <a:r>
              <a:rPr lang="en-US" sz="2200" dirty="0"/>
              <a:t>while there is memory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773680" y="871778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584960" y="611431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767840" y="929994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950720" y="1123931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0A067B-7B39-E897-6450-53ADDB2A645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72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Singly Linked Linked 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698" y="1848315"/>
            <a:ext cx="10902661" cy="451829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Memory for each node </a:t>
            </a:r>
            <a:r>
              <a:rPr lang="en-US" sz="2200" dirty="0"/>
              <a:t>is typically </a:t>
            </a:r>
            <a:r>
              <a:rPr lang="en-US" sz="2200" dirty="0">
                <a:solidFill>
                  <a:schemeClr val="accent1"/>
                </a:solidFill>
              </a:rPr>
              <a:t>allocated dynamically at execution time </a:t>
            </a:r>
            <a:r>
              <a:rPr lang="en-US" sz="2200" dirty="0"/>
              <a:t>(</a:t>
            </a:r>
            <a:r>
              <a:rPr lang="en-US" sz="2200" i="1" dirty="0"/>
              <a:t>i.e., </a:t>
            </a:r>
            <a:r>
              <a:rPr lang="en-US" sz="2200" dirty="0"/>
              <a:t>using </a:t>
            </a:r>
            <a:r>
              <a:rPr lang="en-US" sz="2200" i="1" dirty="0"/>
              <a:t>heap memory – malloc() etc.</a:t>
            </a:r>
            <a:r>
              <a:rPr lang="en-US" sz="2200" dirty="0"/>
              <a:t>) when a new node is added to the list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Memory for each node may be freed at execution time</a:t>
            </a:r>
            <a:r>
              <a:rPr lang="en-US" sz="2200" dirty="0"/>
              <a:t>, using free() </a:t>
            </a:r>
            <a:r>
              <a:rPr lang="en-US" sz="2200" dirty="0">
                <a:solidFill>
                  <a:srgbClr val="2C895B"/>
                </a:solidFill>
              </a:rPr>
              <a:t>when a node is removed from the list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Unlike arrays, linked </a:t>
            </a:r>
            <a:r>
              <a:rPr lang="en-US" sz="2200" dirty="0">
                <a:solidFill>
                  <a:srgbClr val="2C895B"/>
                </a:solidFill>
              </a:rPr>
              <a:t>list nodes are usually </a:t>
            </a:r>
            <a:r>
              <a:rPr lang="en-US" sz="2200" b="1" dirty="0">
                <a:solidFill>
                  <a:srgbClr val="2C895B"/>
                </a:solidFill>
              </a:rPr>
              <a:t>not </a:t>
            </a:r>
            <a:r>
              <a:rPr lang="en-US" sz="2200" dirty="0">
                <a:solidFill>
                  <a:srgbClr val="2C895B"/>
                </a:solidFill>
              </a:rPr>
              <a:t>arranged </a:t>
            </a:r>
            <a:r>
              <a:rPr lang="en-US" sz="2200" dirty="0"/>
              <a:t>(located) sequentially in adjacent memory locations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No fast and convenient way to "jump" to any specific node.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Usually the list must be </a:t>
            </a:r>
            <a:r>
              <a:rPr lang="en-US" sz="2200" b="1" dirty="0"/>
              <a:t>traversed (walked) </a:t>
            </a:r>
            <a:r>
              <a:rPr lang="en-US" sz="2200" dirty="0"/>
              <a:t>from the </a:t>
            </a:r>
            <a:r>
              <a:rPr lang="en-US" sz="2200" b="1" i="1" dirty="0">
                <a:solidFill>
                  <a:srgbClr val="2C895B"/>
                </a:solidFill>
              </a:rPr>
              <a:t>head</a:t>
            </a:r>
            <a:r>
              <a:rPr lang="en-US" sz="2200" i="1" dirty="0"/>
              <a:t> </a:t>
            </a:r>
            <a:r>
              <a:rPr lang="en-US" sz="2200" dirty="0"/>
              <a:t>to locate if a </a:t>
            </a:r>
            <a:r>
              <a:rPr lang="en-US" sz="2200" b="1" i="1" dirty="0">
                <a:solidFill>
                  <a:srgbClr val="2C895B"/>
                </a:solidFill>
              </a:rPr>
              <a:t>specific payload</a:t>
            </a:r>
            <a:r>
              <a:rPr lang="en-US" sz="2200" dirty="0"/>
              <a:t> is stored in any node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Obviously, the cost in </a:t>
            </a:r>
            <a:r>
              <a:rPr lang="en-US" sz="2200" dirty="0">
                <a:solidFill>
                  <a:srgbClr val="2C895B"/>
                </a:solidFill>
              </a:rPr>
              <a:t>traversing a linked list is O(n)</a:t>
            </a:r>
            <a:endParaRPr lang="en-US" sz="20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468880" y="1161235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1933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1955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280160" y="9008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463040" y="121945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645920" y="1413388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32A117-2E6A-9448-EF23-BBAB4BDDD9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473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0A2-8C1C-5C42-9639-F9E7857D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3492"/>
          </a:xfrm>
        </p:spPr>
        <p:txBody>
          <a:bodyPr/>
          <a:lstStyle/>
          <a:p>
            <a:r>
              <a:rPr lang="en-US" dirty="0"/>
              <a:t>Linked List Using Self-Referential Structs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916FFE-9E00-5145-85AA-BE244E51D7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5815" y="810357"/>
            <a:ext cx="10650006" cy="59276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self-referential struct </a:t>
            </a:r>
            <a:r>
              <a:rPr lang="en-US" sz="2400" dirty="0"/>
              <a:t>is a struct that has one or more </a:t>
            </a:r>
            <a:r>
              <a:rPr lang="en-US" sz="2400" dirty="0">
                <a:solidFill>
                  <a:srgbClr val="0070C0"/>
                </a:solidFill>
              </a:rPr>
              <a:t>members </a:t>
            </a:r>
            <a:r>
              <a:rPr lang="en-US" sz="2400" dirty="0"/>
              <a:t>that are </a:t>
            </a:r>
            <a:r>
              <a:rPr lang="en-US" sz="2400" b="1" dirty="0">
                <a:solidFill>
                  <a:srgbClr val="0070C0"/>
                </a:solidFill>
              </a:rPr>
              <a:t>pointers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struct variable of the same type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Self-referential member</a:t>
            </a:r>
          </a:p>
          <a:p>
            <a:pPr marL="628650" lvl="1" indent="-285750"/>
            <a:r>
              <a:rPr lang="en-US" sz="2400" dirty="0"/>
              <a:t>points to same type – itself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There can be multiple struct members that make up the payload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4696AA-6722-3B4D-ACA0-ECA750070128}"/>
              </a:ext>
            </a:extLst>
          </p:cNvPr>
          <p:cNvSpPr/>
          <p:nvPr/>
        </p:nvSpPr>
        <p:spPr bwMode="auto">
          <a:xfrm>
            <a:off x="5339103" y="1876522"/>
            <a:ext cx="3508855" cy="14659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data;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F763B8E7-24F7-C143-851D-E94FAB712B2A}"/>
              </a:ext>
            </a:extLst>
          </p:cNvPr>
          <p:cNvSpPr/>
          <p:nvPr/>
        </p:nvSpPr>
        <p:spPr>
          <a:xfrm rot="10800000" flipV="1">
            <a:off x="4247066" y="2698423"/>
            <a:ext cx="1479478" cy="1111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2F3EE-191A-304C-AC22-F0900CD1EA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6D9C88-C0E9-79B8-BB78-C0ACE93EDCEE}"/>
              </a:ext>
            </a:extLst>
          </p:cNvPr>
          <p:cNvSpPr/>
          <p:nvPr/>
        </p:nvSpPr>
        <p:spPr bwMode="auto">
          <a:xfrm>
            <a:off x="1273153" y="4048411"/>
            <a:ext cx="3344941" cy="251375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month;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day;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x;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3943E3-40CF-4039-3507-B32DB8918590}"/>
              </a:ext>
            </a:extLst>
          </p:cNvPr>
          <p:cNvSpPr/>
          <p:nvPr/>
        </p:nvSpPr>
        <p:spPr bwMode="auto">
          <a:xfrm>
            <a:off x="4986805" y="4210563"/>
            <a:ext cx="5699668" cy="7749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*head;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head pointer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&amp;x;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9D8A02-E504-7CB1-5871-3DDD927B669B}"/>
              </a:ext>
            </a:extLst>
          </p:cNvPr>
          <p:cNvGrpSpPr/>
          <p:nvPr/>
        </p:nvGrpSpPr>
        <p:grpSpPr>
          <a:xfrm>
            <a:off x="9040553" y="2329091"/>
            <a:ext cx="2194560" cy="369332"/>
            <a:chOff x="9040553" y="2329091"/>
            <a:chExt cx="2194560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D5EEA-8094-30B4-68C7-F7C177BAF7C7}"/>
                </a:ext>
              </a:extLst>
            </p:cNvPr>
            <p:cNvSpPr txBox="1"/>
            <p:nvPr/>
          </p:nvSpPr>
          <p:spPr>
            <a:xfrm>
              <a:off x="9040553" y="2329091"/>
              <a:ext cx="128016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0839BA-BFD5-BC84-AF4D-6156610C827B}"/>
                </a:ext>
              </a:extLst>
            </p:cNvPr>
            <p:cNvSpPr txBox="1"/>
            <p:nvPr/>
          </p:nvSpPr>
          <p:spPr>
            <a:xfrm>
              <a:off x="10320713" y="232909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7B1664-EB48-ED95-9344-4D8C0B41EAC9}"/>
                </a:ext>
              </a:extLst>
            </p:cNvPr>
            <p:cNvCxnSpPr/>
            <p:nvPr/>
          </p:nvCxnSpPr>
          <p:spPr bwMode="auto">
            <a:xfrm>
              <a:off x="10503593" y="2511971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EA990-A6F2-EA47-FDAC-5A5243B8C8EB}"/>
              </a:ext>
            </a:extLst>
          </p:cNvPr>
          <p:cNvGrpSpPr/>
          <p:nvPr/>
        </p:nvGrpSpPr>
        <p:grpSpPr>
          <a:xfrm>
            <a:off x="4857257" y="5153614"/>
            <a:ext cx="1811928" cy="1399907"/>
            <a:chOff x="5028917" y="5162258"/>
            <a:chExt cx="1811928" cy="13999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951D20-ABA1-D709-091F-E9CD8A2D0429}"/>
                </a:ext>
              </a:extLst>
            </p:cNvPr>
            <p:cNvSpPr txBox="1"/>
            <p:nvPr/>
          </p:nvSpPr>
          <p:spPr>
            <a:xfrm>
              <a:off x="5181600" y="5881879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899852C-2902-DF67-4CCC-A27DBB2AC0FC}"/>
                </a:ext>
              </a:extLst>
            </p:cNvPr>
            <p:cNvCxnSpPr/>
            <p:nvPr/>
          </p:nvCxnSpPr>
          <p:spPr bwMode="auto">
            <a:xfrm>
              <a:off x="5364480" y="6075816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26C743-2AD4-0719-855C-6C9E6D677F0D}"/>
                </a:ext>
              </a:extLst>
            </p:cNvPr>
            <p:cNvSpPr txBox="1"/>
            <p:nvPr/>
          </p:nvSpPr>
          <p:spPr>
            <a:xfrm>
              <a:off x="6109325" y="561460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2EF3D1-F8AD-9677-7B72-700C3FF8D3EA}"/>
                </a:ext>
              </a:extLst>
            </p:cNvPr>
            <p:cNvSpPr txBox="1"/>
            <p:nvPr/>
          </p:nvSpPr>
          <p:spPr>
            <a:xfrm>
              <a:off x="6109325" y="5162258"/>
              <a:ext cx="731520" cy="461665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ea typeface="CMU Bright" panose="02000603000000000000" pitchFamily="2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341A9D-798A-0307-2676-CC71F8825121}"/>
                </a:ext>
              </a:extLst>
            </p:cNvPr>
            <p:cNvSpPr txBox="1"/>
            <p:nvPr/>
          </p:nvSpPr>
          <p:spPr>
            <a:xfrm>
              <a:off x="6109325" y="5969339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9DD2E6-853F-45DA-A490-E0ED1B778242}"/>
                </a:ext>
              </a:extLst>
            </p:cNvPr>
            <p:cNvSpPr txBox="1"/>
            <p:nvPr/>
          </p:nvSpPr>
          <p:spPr>
            <a:xfrm>
              <a:off x="5028917" y="619283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5312AE-346B-7719-72CA-470493267E95}"/>
              </a:ext>
            </a:extLst>
          </p:cNvPr>
          <p:cNvGrpSpPr/>
          <p:nvPr/>
        </p:nvGrpSpPr>
        <p:grpSpPr>
          <a:xfrm>
            <a:off x="7755976" y="5605507"/>
            <a:ext cx="2590382" cy="841537"/>
            <a:chOff x="4916188" y="5614151"/>
            <a:chExt cx="2590382" cy="8415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D7C23E-237A-7F45-721E-F05F4855235C}"/>
                </a:ext>
              </a:extLst>
            </p:cNvPr>
            <p:cNvSpPr txBox="1"/>
            <p:nvPr/>
          </p:nvSpPr>
          <p:spPr>
            <a:xfrm>
              <a:off x="5068871" y="5775402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9D4A84B-F1AB-1224-A5BB-34F8D4C97703}"/>
                </a:ext>
              </a:extLst>
            </p:cNvPr>
            <p:cNvCxnSpPr/>
            <p:nvPr/>
          </p:nvCxnSpPr>
          <p:spPr bwMode="auto">
            <a:xfrm>
              <a:off x="5251751" y="596933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4AC247-B42F-0B5E-A48F-90C94C4EB1E5}"/>
                </a:ext>
              </a:extLst>
            </p:cNvPr>
            <p:cNvSpPr txBox="1"/>
            <p:nvPr/>
          </p:nvSpPr>
          <p:spPr>
            <a:xfrm>
              <a:off x="6046443" y="600599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1905CC-69C7-35BE-B7A2-424E11000C36}"/>
                </a:ext>
              </a:extLst>
            </p:cNvPr>
            <p:cNvSpPr txBox="1"/>
            <p:nvPr/>
          </p:nvSpPr>
          <p:spPr>
            <a:xfrm>
              <a:off x="6775050" y="5614151"/>
              <a:ext cx="731520" cy="76944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ea typeface="CMU Bright" panose="02000603000000000000" pitchFamily="2" charset="0"/>
                  <a:cs typeface="Consolas" panose="020B0609020204030204" pitchFamily="49" charset="0"/>
                </a:rPr>
                <a:t>0</a:t>
              </a:r>
            </a:p>
            <a:p>
              <a:pPr algn="ctr"/>
              <a:endPara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2795BA-B7D0-4458-19BA-891AEB54AC6C}"/>
                </a:ext>
              </a:extLst>
            </p:cNvPr>
            <p:cNvSpPr txBox="1"/>
            <p:nvPr/>
          </p:nvSpPr>
          <p:spPr>
            <a:xfrm>
              <a:off x="6046443" y="5636665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F8E667-76FC-5843-2547-EA1F7B6AB7D5}"/>
                </a:ext>
              </a:extLst>
            </p:cNvPr>
            <p:cNvSpPr txBox="1"/>
            <p:nvPr/>
          </p:nvSpPr>
          <p:spPr>
            <a:xfrm>
              <a:off x="4916188" y="60863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7DDD907-EFA3-1873-A410-FEFFD16C1C49}"/>
              </a:ext>
            </a:extLst>
          </p:cNvPr>
          <p:cNvSpPr txBox="1"/>
          <p:nvPr/>
        </p:nvSpPr>
        <p:spPr>
          <a:xfrm>
            <a:off x="5729109" y="627222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A3625-60B0-85FD-5E4C-708CABECAB71}"/>
              </a:ext>
            </a:extLst>
          </p:cNvPr>
          <p:cNvSpPr txBox="1"/>
          <p:nvPr/>
        </p:nvSpPr>
        <p:spPr>
          <a:xfrm>
            <a:off x="8642329" y="5263608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"Logical Drawing"</a:t>
            </a:r>
          </a:p>
        </p:txBody>
      </p:sp>
    </p:spTree>
    <p:extLst>
      <p:ext uri="{BB962C8B-B14F-4D97-AF65-F5344CB8AC3E}">
        <p14:creationId xmlns:p14="http://schemas.microsoft.com/office/powerpoint/2010/main" val="24775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8" grpId="0" animBg="1"/>
      <p:bldP spid="23" grpId="0" animBg="1"/>
      <p:bldP spid="7" grpId="0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Front</a:t>
            </a:r>
            <a:r>
              <a:rPr lang="en-US" dirty="0"/>
              <a:t> of the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DB8C1D-6198-76C0-1B77-FB3546FBB170}"/>
              </a:ext>
            </a:extLst>
          </p:cNvPr>
          <p:cNvSpPr/>
          <p:nvPr/>
        </p:nvSpPr>
        <p:spPr bwMode="auto">
          <a:xfrm>
            <a:off x="7615557" y="62719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8D07C9-53C4-1C89-B317-CE58EF28585C}"/>
              </a:ext>
            </a:extLst>
          </p:cNvPr>
          <p:cNvSpPr/>
          <p:nvPr/>
        </p:nvSpPr>
        <p:spPr bwMode="auto">
          <a:xfrm>
            <a:off x="98872" y="530251"/>
            <a:ext cx="6889757" cy="42856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node;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at front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passed head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date,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==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free(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return NULL;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-&gt;date = date;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link;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5238148" y="2615468"/>
            <a:ext cx="6889757" cy="28145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calling function body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front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D04D71-F97C-E874-18BB-AD446369F545}"/>
              </a:ext>
            </a:extLst>
          </p:cNvPr>
          <p:cNvGrpSpPr/>
          <p:nvPr/>
        </p:nvGrpSpPr>
        <p:grpSpPr>
          <a:xfrm>
            <a:off x="174707" y="5630005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EA9BB7-490F-4EA6-DF6A-2E220DDA481E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9EC8EB-5155-DC97-736E-AE0338C9E59C}"/>
              </a:ext>
            </a:extLst>
          </p:cNvPr>
          <p:cNvGrpSpPr/>
          <p:nvPr/>
        </p:nvGrpSpPr>
        <p:grpSpPr>
          <a:xfrm>
            <a:off x="1706037" y="5406300"/>
            <a:ext cx="3180637" cy="1226320"/>
            <a:chOff x="1706037" y="5406300"/>
            <a:chExt cx="3180637" cy="12263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9E5BA5-984F-6CFD-2310-D68D0F5630E8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FB9006-F68C-A30A-3AAB-A29BF946BEE2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DE0378-E591-CA42-BE39-0AA0021E4F93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5916FF-65EB-9A9B-00D8-AA0235BEB036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D2EB-60C6-0A74-B7E2-EF9678191CC3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4FD07-4A67-523A-0515-112EFAB8C57F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2D987D-2E06-0875-56E3-68C1E319C6DA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2CB9E7-1357-9E5C-6878-3A3B7E9576BD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E2E802-FB76-7461-1D38-4466D9B8668D}"/>
              </a:ext>
            </a:extLst>
          </p:cNvPr>
          <p:cNvGrpSpPr/>
          <p:nvPr/>
        </p:nvGrpSpPr>
        <p:grpSpPr>
          <a:xfrm>
            <a:off x="5841612" y="5494521"/>
            <a:ext cx="6086166" cy="1262306"/>
            <a:chOff x="5841612" y="5494521"/>
            <a:chExt cx="6086166" cy="12623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88B381-0127-A706-4897-B0E3E55BCBDD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8BAEC3-A014-52CF-0ADD-30CA1010AC38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5A6ACB-138F-9281-308C-9A277AF91A30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1262E-3097-6E0F-F849-FE5F2156C42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79BC-EB98-3068-F00D-3DED103DEDD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37B55D-6921-B7A2-1307-BAAD0A854814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854CFF-FAA6-3C39-2467-2BF22BC347AC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B171B-B394-25AC-9ADD-4A5897260EA3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C65312-6F69-3FEF-8FB6-6F053F316C4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A81428-A080-147A-13A1-4DF897AA5F3B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E8684F-1D3B-33B9-A910-A8D12E7A7E5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50445-8327-BC37-465F-FE5A2F7118E0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ABB8A3-EF55-2656-AAA3-6B911A9B4046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506652F-41BA-68BC-1AB0-6A6DCABEF68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117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96037" y="545008"/>
            <a:ext cx="7219122" cy="5431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((new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(year, name, NULL))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1963849-7D6E-853C-FFDD-A160EE0C29A4}"/>
              </a:ext>
            </a:extLst>
          </p:cNvPr>
          <p:cNvSpPr/>
          <p:nvPr/>
        </p:nvSpPr>
        <p:spPr bwMode="auto">
          <a:xfrm>
            <a:off x="2928884" y="5075536"/>
            <a:ext cx="6433777" cy="17795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NULL;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end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6FB34-75AB-FEFD-811A-904AF32AD28C}"/>
              </a:ext>
            </a:extLst>
          </p:cNvPr>
          <p:cNvGrpSpPr/>
          <p:nvPr/>
        </p:nvGrpSpPr>
        <p:grpSpPr>
          <a:xfrm>
            <a:off x="8498724" y="437662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7D1894-71ED-8754-9829-2F9CE6FF5E79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B7687-D041-889E-67F7-499AD063D010}"/>
              </a:ext>
            </a:extLst>
          </p:cNvPr>
          <p:cNvGrpSpPr/>
          <p:nvPr/>
        </p:nvGrpSpPr>
        <p:grpSpPr>
          <a:xfrm>
            <a:off x="7333300" y="1425033"/>
            <a:ext cx="3180637" cy="1226320"/>
            <a:chOff x="1706037" y="5406300"/>
            <a:chExt cx="3180637" cy="12263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94206-C91D-C856-FE49-3F93993FE440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E6CF0B-2367-D04A-3815-024FF44793E1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6DF74-2CA4-803A-FD36-DDD5BC8B8C8B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E1AE1-F61B-7477-9009-08A983A8AB91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DABB89-5D61-F2B9-B091-24A4D8B99F96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47C1C7-C34B-4D2B-5C10-07D188FC8BC9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8C93D9-A26A-BB69-0BCC-3DD456B989EE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ECC3D-5D40-50B1-461F-9280860956C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D3154D-30BF-7136-1C43-6A372A52C8F9}"/>
              </a:ext>
            </a:extLst>
          </p:cNvPr>
          <p:cNvGrpSpPr/>
          <p:nvPr/>
        </p:nvGrpSpPr>
        <p:grpSpPr>
          <a:xfrm>
            <a:off x="7203273" y="3186252"/>
            <a:ext cx="4806002" cy="1790768"/>
            <a:chOff x="5841612" y="4966059"/>
            <a:chExt cx="4806002" cy="17907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70EB27-58E1-2E04-F87F-7BECAD9F7A33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4608BA-C69C-6242-3CD6-B69E52B98CC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1503F-7AF9-4E17-30A5-047C0B4D1E73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EB5E61-BFC2-05E5-F392-DF3988BA53C8}"/>
                </a:ext>
              </a:extLst>
            </p:cNvPr>
            <p:cNvSpPr txBox="1"/>
            <p:nvPr/>
          </p:nvSpPr>
          <p:spPr>
            <a:xfrm>
              <a:off x="8572337" y="571163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606AB-E4D5-00E7-9324-1F00AE8B6D2D}"/>
                </a:ext>
              </a:extLst>
            </p:cNvPr>
            <p:cNvSpPr txBox="1"/>
            <p:nvPr/>
          </p:nvSpPr>
          <p:spPr>
            <a:xfrm>
              <a:off x="9706809" y="5694691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9D4BC5-0344-7695-6D65-9FECD1B14B65}"/>
                </a:ext>
              </a:extLst>
            </p:cNvPr>
            <p:cNvSpPr txBox="1"/>
            <p:nvPr/>
          </p:nvSpPr>
          <p:spPr>
            <a:xfrm>
              <a:off x="8572337" y="5342304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85E051-1163-84A4-9174-D39D818930CE}"/>
                </a:ext>
              </a:extLst>
            </p:cNvPr>
            <p:cNvSpPr txBox="1"/>
            <p:nvPr/>
          </p:nvSpPr>
          <p:spPr>
            <a:xfrm>
              <a:off x="8581160" y="4966059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28CD4B-909C-FF50-E696-5B166956F559}"/>
                </a:ext>
              </a:extLst>
            </p:cNvPr>
            <p:cNvCxnSpPr>
              <a:cxnSpLocks/>
              <a:endCxn id="31" idx="1"/>
            </p:cNvCxnSpPr>
            <p:nvPr/>
          </p:nvCxnSpPr>
          <p:spPr bwMode="auto">
            <a:xfrm>
              <a:off x="8946920" y="5526970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A5586D-BFE2-2A71-C7C1-B5937B4D5A29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54C8FA-722F-21AE-D977-00FE78AC0816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1018A0-3660-9B7A-CFDF-CEC082D0AFBC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BB204F-FEB1-CE66-F753-ABAC13C4970C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A616D7-BBC8-04CA-9FCA-E1C5E9DF2DE5}"/>
                </a:ext>
              </a:extLst>
            </p:cNvPr>
            <p:cNvCxnSpPr>
              <a:cxnSpLocks/>
              <a:endCxn id="36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0367BB-2F56-9F83-3793-3F1275ED4ACF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7399252" y="5690123"/>
              <a:ext cx="1173085" cy="206179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776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44" y="528610"/>
            <a:ext cx="10515600" cy="425009"/>
          </a:xfrm>
        </p:spPr>
        <p:txBody>
          <a:bodyPr/>
          <a:lstStyle/>
          <a:p>
            <a:r>
              <a:rPr lang="en-US" dirty="0"/>
              <a:t>"Dumping" the Linked List</a:t>
            </a:r>
            <a:br>
              <a:rPr lang="en-US" dirty="0"/>
            </a:b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sz="2400" i="1" dirty="0">
                <a:solidFill>
                  <a:schemeClr val="accent5"/>
                </a:solidFill>
              </a:rPr>
              <a:t>"walk the list from head to tail"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1322166" y="3542610"/>
            <a:ext cx="8728436" cy="29236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-&gt;data1,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-&gt;data2);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3C7628-EDA5-DB14-EFD9-3F7B04F422AB}"/>
              </a:ext>
            </a:extLst>
          </p:cNvPr>
          <p:cNvSpPr/>
          <p:nvPr/>
        </p:nvSpPr>
        <p:spPr bwMode="auto">
          <a:xfrm>
            <a:off x="7067918" y="3583875"/>
            <a:ext cx="3184816" cy="11202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Joe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3AC97A-99DB-9EFD-E93E-3572F85F933B}"/>
              </a:ext>
            </a:extLst>
          </p:cNvPr>
          <p:cNvGrpSpPr/>
          <p:nvPr/>
        </p:nvGrpSpPr>
        <p:grpSpPr>
          <a:xfrm>
            <a:off x="5172671" y="2219982"/>
            <a:ext cx="731520" cy="914336"/>
            <a:chOff x="511627" y="3595741"/>
            <a:chExt cx="731520" cy="91433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14661D-3ED4-4A1B-0F83-29AFEEA7481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AC6DDB-0258-336B-967D-BC35CDFA2ACE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32184D-3EBC-93C8-62A6-FBE1E2FC6F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2388A3-1526-8AE5-9D02-08BBEA8A2D60}"/>
              </a:ext>
            </a:extLst>
          </p:cNvPr>
          <p:cNvGrpSpPr/>
          <p:nvPr/>
        </p:nvGrpSpPr>
        <p:grpSpPr>
          <a:xfrm>
            <a:off x="7980927" y="2131678"/>
            <a:ext cx="731520" cy="914336"/>
            <a:chOff x="511627" y="3595741"/>
            <a:chExt cx="731520" cy="9143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A44E1A-8FEF-CEA7-9113-53B7FA609C9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0029B-41A6-DD36-6BC8-3FC16DD7544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305CD3-E808-6FA8-9A76-4F97F8D86E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353F9-A0A8-DB98-930C-1656138607BC}"/>
              </a:ext>
            </a:extLst>
          </p:cNvPr>
          <p:cNvGrpSpPr/>
          <p:nvPr/>
        </p:nvGrpSpPr>
        <p:grpSpPr>
          <a:xfrm>
            <a:off x="10789182" y="2396888"/>
            <a:ext cx="731520" cy="670217"/>
            <a:chOff x="4722914" y="3800170"/>
            <a:chExt cx="731520" cy="6702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C67EE0-5B5F-14B9-B671-A20AB4B06E73}"/>
                </a:ext>
              </a:extLst>
            </p:cNvPr>
            <p:cNvGrpSpPr/>
            <p:nvPr/>
          </p:nvGrpSpPr>
          <p:grpSpPr>
            <a:xfrm>
              <a:off x="4722914" y="3821261"/>
              <a:ext cx="731520" cy="649126"/>
              <a:chOff x="511627" y="3860951"/>
              <a:chExt cx="731520" cy="64912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A16E7-A086-CFDC-E4C3-E0AAB527176F}"/>
                  </a:ext>
                </a:extLst>
              </p:cNvPr>
              <p:cNvSpPr txBox="1"/>
              <p:nvPr/>
            </p:nvSpPr>
            <p:spPr>
              <a:xfrm>
                <a:off x="716081" y="3860951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184D-3AD4-BEAE-7AB8-44EAFC39F0CE}"/>
                  </a:ext>
                </a:extLst>
              </p:cNvPr>
              <p:cNvSpPr txBox="1"/>
              <p:nvPr/>
            </p:nvSpPr>
            <p:spPr>
              <a:xfrm>
                <a:off x="511627" y="414074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/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667" r="-10000" b="-2069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3D5D38-7FE5-A81B-2B67-92814ED8F779}"/>
              </a:ext>
            </a:extLst>
          </p:cNvPr>
          <p:cNvGrpSpPr/>
          <p:nvPr/>
        </p:nvGrpSpPr>
        <p:grpSpPr>
          <a:xfrm>
            <a:off x="4268844" y="994884"/>
            <a:ext cx="6086166" cy="1262306"/>
            <a:chOff x="5841612" y="5494521"/>
            <a:chExt cx="6086166" cy="12623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D1FFCE-8EA6-C63F-A806-712B6B5D94F8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6A990B-34DC-B630-D382-BB1C9DC150A1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E3143E-16EA-BC3A-834E-2F39A187650D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89F456-270F-53A9-931A-B778AB5F64CC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123FA-BB32-6E39-1C09-7B6D57EF79F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E1691-798B-851F-39B2-68681EBACDCC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39A30-C2B7-A811-EFBD-A788DF6F3823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0DD595-5244-97C4-6234-7A83E0560C64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54260-4417-1551-55C1-CD17397F4AB0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E56EC-AB6D-D30E-4D9B-51AD27920E61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B84136-8F97-5D76-FA15-8B5DA3C37A7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2B5B12-5869-D1C9-5D10-C82C9E8DBFAE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7752C2-ABF8-2C1F-A366-9FF262F8A70E}"/>
                </a:ext>
              </a:extLst>
            </p:cNvPr>
            <p:cNvCxnSpPr>
              <a:cxnSpLocks/>
              <a:endCxn id="14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6D98-AD37-83B1-A1F4-8CA333F4884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A29AF6-E007-029B-B78B-46A28AFB6D70}"/>
              </a:ext>
            </a:extLst>
          </p:cNvPr>
          <p:cNvSpPr/>
          <p:nvPr/>
        </p:nvSpPr>
        <p:spPr bwMode="auto">
          <a:xfrm>
            <a:off x="91792" y="1017550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69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DDD-86CD-9559-13E7-3E57EFC1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763B-3CD9-86A6-3EE1-B73E57363BC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05013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mess4</a:t>
            </a:r>
            <a:r>
              <a:rPr lang="en-US" sz="2200" dirty="0">
                <a:solidFill>
                  <a:schemeClr val="tx2"/>
                </a:solidFill>
              </a:rPr>
              <a:t> is an </a:t>
            </a:r>
            <a:r>
              <a:rPr lang="en-US" sz="2200" dirty="0">
                <a:solidFill>
                  <a:schemeClr val="accent1"/>
                </a:solidFill>
              </a:rPr>
              <a:t>array of pointers </a:t>
            </a:r>
            <a:r>
              <a:rPr lang="en-US" sz="2200" dirty="0">
                <a:solidFill>
                  <a:schemeClr val="tx2"/>
                </a:solidFill>
              </a:rPr>
              <a:t>to immutable arrays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mess5 </a:t>
            </a:r>
            <a:r>
              <a:rPr lang="en-US" sz="2200" dirty="0">
                <a:solidFill>
                  <a:schemeClr val="tx2"/>
                </a:solidFill>
              </a:rPr>
              <a:t>is an </a:t>
            </a:r>
            <a:r>
              <a:rPr lang="en-US" sz="2200" dirty="0">
                <a:solidFill>
                  <a:schemeClr val="accent1"/>
                </a:solidFill>
              </a:rPr>
              <a:t>array of pointers</a:t>
            </a:r>
            <a:r>
              <a:rPr lang="en-US" sz="2200" dirty="0">
                <a:solidFill>
                  <a:schemeClr val="tx2"/>
                </a:solidFill>
              </a:rPr>
              <a:t> to mutable arrays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245FEB-81C4-AEBF-0AE2-D73FD582DF25}"/>
              </a:ext>
            </a:extLst>
          </p:cNvPr>
          <p:cNvSpPr/>
          <p:nvPr/>
        </p:nvSpPr>
        <p:spPr bwMode="auto">
          <a:xfrm>
            <a:off x="1447809" y="1212261"/>
            <a:ext cx="8114084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Hello","World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*(*mess4 + 1)  = '\0';		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A53EA7-03B1-F7A7-7F85-DB93FC27684F}"/>
              </a:ext>
            </a:extLst>
          </p:cNvPr>
          <p:cNvSpPr/>
          <p:nvPr/>
        </p:nvSpPr>
        <p:spPr bwMode="auto">
          <a:xfrm>
            <a:off x="583446" y="4099270"/>
            <a:ext cx="9743467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{"Hello"},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{"World"}};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*(*mess5 + 1)  = '\0';		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33167-610F-5F2B-9C1A-EA5A159CC1BD}"/>
              </a:ext>
            </a:extLst>
          </p:cNvPr>
          <p:cNvGrpSpPr/>
          <p:nvPr/>
        </p:nvGrpSpPr>
        <p:grpSpPr>
          <a:xfrm>
            <a:off x="8809226" y="1212261"/>
            <a:ext cx="3181342" cy="1200329"/>
            <a:chOff x="3253751" y="3364071"/>
            <a:chExt cx="3181342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24DE-09FB-0B59-D9D2-97B730CC6A21}"/>
                </a:ext>
              </a:extLst>
            </p:cNvPr>
            <p:cNvSpPr txBox="1"/>
            <p:nvPr/>
          </p:nvSpPr>
          <p:spPr>
            <a:xfrm>
              <a:off x="4069208" y="3364071"/>
              <a:ext cx="2365885" cy="120032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Bus error: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00B050"/>
                  </a:solidFill>
                </a:rPr>
                <a:t>read only memory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Seg fault: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7030A0"/>
                  </a:solidFill>
                </a:rPr>
                <a:t>unallocated memory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3E37EB-29D2-2F70-A62C-14B939F0F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751" y="3833592"/>
              <a:ext cx="8154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E077AA-5881-4926-7C55-CA4394742E13}"/>
              </a:ext>
            </a:extLst>
          </p:cNvPr>
          <p:cNvGrpSpPr/>
          <p:nvPr/>
        </p:nvGrpSpPr>
        <p:grpSpPr>
          <a:xfrm>
            <a:off x="2176357" y="2116048"/>
            <a:ext cx="6565121" cy="1003373"/>
            <a:chOff x="2176357" y="2116048"/>
            <a:chExt cx="6565121" cy="10033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7EF38E-9FF6-C650-F477-A97E2C85EFDC}"/>
                </a:ext>
              </a:extLst>
            </p:cNvPr>
            <p:cNvGrpSpPr/>
            <p:nvPr/>
          </p:nvGrpSpPr>
          <p:grpSpPr>
            <a:xfrm>
              <a:off x="5347505" y="2738828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002EA5-1385-AC3F-893E-D752E67E0442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B9E9C8A-51A6-0497-4EA9-C076D79DB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1AB738-977A-CAD4-21CA-A6FB74EA819D}"/>
                </a:ext>
              </a:extLst>
            </p:cNvPr>
            <p:cNvSpPr txBox="1"/>
            <p:nvPr/>
          </p:nvSpPr>
          <p:spPr>
            <a:xfrm>
              <a:off x="4201883" y="2116048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6B849C-A2F9-D90A-A586-C6EC110FEAE4}"/>
                </a:ext>
              </a:extLst>
            </p:cNvPr>
            <p:cNvSpPr txBox="1"/>
            <p:nvPr/>
          </p:nvSpPr>
          <p:spPr>
            <a:xfrm>
              <a:off x="2176357" y="261129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mess4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0260A9-B542-A737-A1F9-AF5C460D32CA}"/>
                </a:ext>
              </a:extLst>
            </p:cNvPr>
            <p:cNvSpPr txBox="1"/>
            <p:nvPr/>
          </p:nvSpPr>
          <p:spPr>
            <a:xfrm>
              <a:off x="3040696" y="2208381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98F1B3-7CE7-AC86-5BC3-5EE41D1E57E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3366170" y="2300714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5F3661-292A-A9B7-DE94-C11C281D9157}"/>
                </a:ext>
              </a:extLst>
            </p:cNvPr>
            <p:cNvSpPr txBox="1"/>
            <p:nvPr/>
          </p:nvSpPr>
          <p:spPr>
            <a:xfrm>
              <a:off x="3040696" y="2577713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0C5B1-044F-87D3-5BCB-52D0C0724C9F}"/>
                </a:ext>
              </a:extLst>
            </p:cNvPr>
            <p:cNvSpPr txBox="1"/>
            <p:nvPr/>
          </p:nvSpPr>
          <p:spPr>
            <a:xfrm>
              <a:off x="4201883" y="2750089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C26F93-0697-A164-50A8-40FA1E1C4762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2738828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46C6AC-79E8-B7E1-2178-5B065FEB14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010" y="2291402"/>
              <a:ext cx="880988" cy="5453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2901E3-B5F4-7DE8-DA09-AB399879C5F4}"/>
              </a:ext>
            </a:extLst>
          </p:cNvPr>
          <p:cNvGrpSpPr/>
          <p:nvPr/>
        </p:nvGrpSpPr>
        <p:grpSpPr>
          <a:xfrm>
            <a:off x="2176357" y="5149614"/>
            <a:ext cx="5810600" cy="1003373"/>
            <a:chOff x="2176357" y="5149614"/>
            <a:chExt cx="5810600" cy="10033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D31F63-983A-9148-BBBF-9922E67DBACB}"/>
                </a:ext>
              </a:extLst>
            </p:cNvPr>
            <p:cNvSpPr txBox="1"/>
            <p:nvPr/>
          </p:nvSpPr>
          <p:spPr>
            <a:xfrm>
              <a:off x="4201883" y="5149614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F820D-A037-2912-A7E9-DBDEBC64B5BC}"/>
                </a:ext>
              </a:extLst>
            </p:cNvPr>
            <p:cNvSpPr txBox="1"/>
            <p:nvPr/>
          </p:nvSpPr>
          <p:spPr>
            <a:xfrm>
              <a:off x="2176357" y="56448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mess5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87769-46BE-DB79-F576-447E5088CE94}"/>
                </a:ext>
              </a:extLst>
            </p:cNvPr>
            <p:cNvSpPr txBox="1"/>
            <p:nvPr/>
          </p:nvSpPr>
          <p:spPr>
            <a:xfrm>
              <a:off x="3040696" y="5241947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9C05EC-245A-87AA-5E94-E4593B9791B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3366170" y="5334280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DD278-9369-ADA6-EF77-AE5AC733DA77}"/>
                </a:ext>
              </a:extLst>
            </p:cNvPr>
            <p:cNvSpPr txBox="1"/>
            <p:nvPr/>
          </p:nvSpPr>
          <p:spPr>
            <a:xfrm>
              <a:off x="3040696" y="5611279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66D43-CD31-6B28-BF6A-E1A1FBE68B19}"/>
                </a:ext>
              </a:extLst>
            </p:cNvPr>
            <p:cNvSpPr txBox="1"/>
            <p:nvPr/>
          </p:nvSpPr>
          <p:spPr>
            <a:xfrm>
              <a:off x="4201883" y="5783655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880C47-DA26-83BE-16FB-A8742066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5772394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3B780C0-3786-A761-E460-7FA1F7B3ABFE}"/>
                </a:ext>
              </a:extLst>
            </p:cNvPr>
            <p:cNvGrpSpPr/>
            <p:nvPr/>
          </p:nvGrpSpPr>
          <p:grpSpPr>
            <a:xfrm>
              <a:off x="5289623" y="5714514"/>
              <a:ext cx="2697334" cy="369332"/>
              <a:chOff x="3253751" y="3637123"/>
              <a:chExt cx="2697334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F091D1-FB65-ED7C-B583-619B9CD67916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86B04BF-F217-629C-15E3-44CEA1808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CCB7E6-3F7E-C8CB-7F5F-D762541AD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317" y="5334280"/>
              <a:ext cx="840186" cy="4616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7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Heap: “pool”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F90CBB-CF48-B34E-A974-FCEA18B1E1FA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F7AC507-4D02-B24A-8224-FEB908BE2BF2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A4BCCC-0DFE-BF47-B497-687C251EEF70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E3D96C-7625-CC45-96D0-8721DDB2E0DC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33511C-E24C-8244-82B2-42E0FA601F8B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FB2A0C-DFAD-B04B-AACD-69692E96F138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07FC9C-935D-7C45-ACA5-0406FBB958DE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6F3D583-F61C-6648-9A25-B9253D0097BE}"/>
                </a:ext>
              </a:extLst>
            </p:cNvPr>
            <p:cNvSpPr/>
            <p:nvPr/>
          </p:nvSpPr>
          <p:spPr bwMode="auto">
            <a:xfrm>
              <a:off x="6583680" y="5137449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C138B7-F967-BF48-B931-701446DE4DF6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5F74F06-8C27-5848-9D11-87467D0B3650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5A6381-9906-E945-B119-A7967C3D120F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628199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3164" y="574766"/>
          <a:ext cx="9765671" cy="28300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7961" y="3575655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 (not allowed in C, but allowed in </a:t>
            </a:r>
            <a:r>
              <a:rPr 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). 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549125" y="52581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548640"/>
            <a:ext cx="11466802" cy="30122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whole block pointed to by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/>
              <a:t> to the pool of available memory</a:t>
            </a:r>
          </a:p>
          <a:p>
            <a:pPr lvl="1"/>
            <a:r>
              <a:rPr lang="en-US" sz="2200" dirty="0"/>
              <a:t>Freed memory is used in future allocation (expect the contents to change after freed)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834887" y="3560886"/>
            <a:ext cx="10769738" cy="326207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 COLCNT 1024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(COLCNT);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lose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!, NULL check not shown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COLCNT;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 = 'a';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fill each array element with 'a'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758865"/>
            <a:ext cx="11674014" cy="551783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Your </a:t>
            </a:r>
            <a:r>
              <a:rPr lang="en-US" dirty="0">
                <a:solidFill>
                  <a:srgbClr val="0070C0"/>
                </a:solidFill>
              </a:rPr>
              <a:t>program is responsible for cleaning up any memory it allocates </a:t>
            </a:r>
            <a:r>
              <a:rPr lang="en-US" dirty="0"/>
              <a:t>but no longer needs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pPr lvl="1"/>
            <a:r>
              <a:rPr lang="en-US" dirty="0"/>
              <a:t>Make sure you </a:t>
            </a:r>
            <a:r>
              <a:rPr lang="en-US" dirty="0">
                <a:solidFill>
                  <a:srgbClr val="0070C0"/>
                </a:solidFill>
              </a:rPr>
              <a:t>free memory when you no longer need it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312734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passes the pointer in bytes to anything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51143</TotalTime>
  <Words>5233</Words>
  <Application>Microsoft Macintosh PowerPoint</Application>
  <PresentationFormat>Widescreen</PresentationFormat>
  <Paragraphs>989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Regular</vt:lpstr>
      <vt:lpstr>Calibri</vt:lpstr>
      <vt:lpstr>Cambria Math</vt:lpstr>
      <vt:lpstr>Consolas</vt:lpstr>
      <vt:lpstr>Courier New</vt:lpstr>
      <vt:lpstr>Wingdings</vt:lpstr>
      <vt:lpstr>Theme1</vt:lpstr>
      <vt:lpstr>PowerPoint Presentation</vt:lpstr>
      <vt:lpstr>Process Memory Under Linux</vt:lpstr>
      <vt:lpstr>String Literals, Mutable and Immutable arrays - 1</vt:lpstr>
      <vt:lpstr>String Literals, Mutable and Immutable arrays - 2</vt:lpstr>
      <vt:lpstr>The Heap Memory Segment</vt:lpstr>
      <vt:lpstr>Heap Dynamic Memory Allocation Library Functions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Copying Structs</vt:lpstr>
      <vt:lpstr>Struct: Copy and Member Pointers</vt:lpstr>
      <vt:lpstr>Memory Allocation Structs with Pointer Members</vt:lpstr>
      <vt:lpstr>Struct: Copy and Member Pointers --- "Deep Copy"</vt:lpstr>
      <vt:lpstr>Comparing Two Structs</vt:lpstr>
      <vt:lpstr>Nested Structs</vt:lpstr>
      <vt:lpstr>Struct: Arrays and Dynamic Allocation</vt:lpstr>
      <vt:lpstr>Struct As A Parameter to Functions</vt:lpstr>
      <vt:lpstr>Struct as a Parameter to Functions – Be Careful….</vt:lpstr>
      <vt:lpstr>Struct as an Output Parameter</vt:lpstr>
      <vt:lpstr>Sizing Struct Members</vt:lpstr>
      <vt:lpstr>Re-Sizing Struct Members</vt:lpstr>
      <vt:lpstr>Review: Singly Linked Linked List - 1</vt:lpstr>
      <vt:lpstr>Review: Singly Linked Linked List - 2</vt:lpstr>
      <vt:lpstr>Linked List Using Self-Referential Structs</vt:lpstr>
      <vt:lpstr>Creating a Node &amp; Inserting it at the Front of the List</vt:lpstr>
      <vt:lpstr>Creating a Node &amp; Inserting it at the End of the List</vt:lpstr>
      <vt:lpstr>"Dumping" the Linked List  "walk the list from head to tail"</vt:lpstr>
      <vt:lpstr>Extra Slides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2491</cp:revision>
  <cp:lastPrinted>2022-10-19T15:16:50Z</cp:lastPrinted>
  <dcterms:created xsi:type="dcterms:W3CDTF">2018-10-05T16:35:28Z</dcterms:created>
  <dcterms:modified xsi:type="dcterms:W3CDTF">2022-10-25T17:45:52Z</dcterms:modified>
  <cp:category/>
</cp:coreProperties>
</file>