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1"/>
  </p:notesMasterIdLst>
  <p:handoutMasterIdLst>
    <p:handoutMasterId r:id="rId52"/>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92" r:id="rId22"/>
    <p:sldId id="2472" r:id="rId23"/>
    <p:sldId id="3046" r:id="rId24"/>
    <p:sldId id="3030" r:id="rId25"/>
    <p:sldId id="3041" r:id="rId26"/>
    <p:sldId id="3031" r:id="rId27"/>
    <p:sldId id="2841" r:id="rId28"/>
    <p:sldId id="2842" r:id="rId29"/>
    <p:sldId id="2125" r:id="rId30"/>
    <p:sldId id="2547" r:id="rId31"/>
    <p:sldId id="3033" r:id="rId32"/>
    <p:sldId id="2559" r:id="rId33"/>
    <p:sldId id="2840" r:id="rId34"/>
    <p:sldId id="2640" r:id="rId35"/>
    <p:sldId id="3000" r:id="rId36"/>
    <p:sldId id="2993" r:id="rId37"/>
    <p:sldId id="3001" r:id="rId38"/>
    <p:sldId id="2877" r:id="rId39"/>
    <p:sldId id="2150" r:id="rId40"/>
    <p:sldId id="2996" r:id="rId41"/>
    <p:sldId id="2701" r:id="rId42"/>
    <p:sldId id="2798" r:id="rId43"/>
    <p:sldId id="2471" r:id="rId44"/>
    <p:sldId id="2659" r:id="rId45"/>
    <p:sldId id="3042" r:id="rId46"/>
    <p:sldId id="2834" r:id="rId47"/>
    <p:sldId id="2611" r:id="rId48"/>
    <p:sldId id="3003" r:id="rId49"/>
    <p:sldId id="279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96201"/>
  </p:normalViewPr>
  <p:slideViewPr>
    <p:cSldViewPr snapToGrid="0" snapToObjects="1">
      <p:cViewPr varScale="1">
        <p:scale>
          <a:sx n="185" d="100"/>
          <a:sy n="185" d="100"/>
        </p:scale>
        <p:origin x="184" y="36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12/1/22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213889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1.09</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22192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t>
            </a:r>
            <a:r>
              <a:rPr lang="en-US" sz="2200" b="1" dirty="0">
                <a:solidFill>
                  <a:srgbClr val="F37440"/>
                </a:solidFill>
              </a:rPr>
              <a:t>distance in bytes</a:t>
            </a:r>
            <a:r>
              <a:rPr lang="en-US" sz="2200" b="1" dirty="0">
                <a:solidFill>
                  <a:srgbClr val="0070C0"/>
                </a:solidFill>
              </a:rPr>
              <a: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a:t>
            </a:r>
            <a:r>
              <a:rPr lang="en-US" sz="2000" b="1" dirty="0">
                <a:solidFill>
                  <a:schemeClr val="accent1"/>
                </a:solidFill>
              </a:rPr>
              <a:t>distance</a:t>
            </a:r>
            <a:r>
              <a:rPr lang="en-US" sz="2000" dirty="0"/>
              <a:t> from the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using distance offsets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1.07</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21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47774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505421" y="119999"/>
            <a:ext cx="10515600" cy="486132"/>
          </a:xfrm>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8353552" y="4311922"/>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8010254" y="4440234"/>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6546470" y="5271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6544390" y="886987"/>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6546323" y="1270590"/>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8349464" y="959087"/>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7993870" y="1106388"/>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6562707" y="3062851"/>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5708378" y="4311922"/>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6557495" y="2698188"/>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6551338" y="2332083"/>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6551339" y="197793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6551339" y="160860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DEB926D-8B6B-7824-B72D-AE0925F9DC66}"/>
              </a:ext>
            </a:extLst>
          </p:cNvPr>
          <p:cNvSpPr/>
          <p:nvPr/>
        </p:nvSpPr>
        <p:spPr>
          <a:xfrm>
            <a:off x="9174092" y="1935555"/>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FILE *</a:t>
            </a:r>
          </a:p>
        </p:txBody>
      </p:sp>
      <p:sp>
        <p:nvSpPr>
          <p:cNvPr id="4" name="TextBox 3">
            <a:extLst>
              <a:ext uri="{FF2B5EF4-FFF2-40B4-BE49-F238E27FC236}">
                <a16:creationId xmlns:a16="http://schemas.microsoft.com/office/drawing/2014/main" id="{F6789A8A-69A0-26A8-C594-D38D9C0A84E8}"/>
              </a:ext>
            </a:extLst>
          </p:cNvPr>
          <p:cNvSpPr txBox="1"/>
          <p:nvPr/>
        </p:nvSpPr>
        <p:spPr>
          <a:xfrm>
            <a:off x="9126371" y="1239943"/>
            <a:ext cx="1860317" cy="646331"/>
          </a:xfrm>
          <a:prstGeom prst="rect">
            <a:avLst/>
          </a:prstGeom>
          <a:noFill/>
        </p:spPr>
        <p:txBody>
          <a:bodyPr wrap="none" rtlCol="0">
            <a:spAutoFit/>
          </a:bodyPr>
          <a:lstStyle/>
          <a:p>
            <a:r>
              <a:rPr lang="en-US" dirty="0"/>
              <a:t>Data Segment</a:t>
            </a:r>
          </a:p>
          <a:p>
            <a:r>
              <a:rPr lang="en-US" dirty="0"/>
              <a:t>Global Variables</a:t>
            </a:r>
          </a:p>
        </p:txBody>
      </p:sp>
      <p:sp>
        <p:nvSpPr>
          <p:cNvPr id="5" name="Rectangle 4">
            <a:extLst>
              <a:ext uri="{FF2B5EF4-FFF2-40B4-BE49-F238E27FC236}">
                <a16:creationId xmlns:a16="http://schemas.microsoft.com/office/drawing/2014/main" id="{7F0558B6-EAAB-1256-34F8-38440A63ED87}"/>
              </a:ext>
            </a:extLst>
          </p:cNvPr>
          <p:cNvSpPr/>
          <p:nvPr/>
        </p:nvSpPr>
        <p:spPr>
          <a:xfrm>
            <a:off x="9174092" y="2277192"/>
            <a:ext cx="1148414" cy="26804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cs typeface="Consolas" panose="020B0609020204030204" pitchFamily="49" charset="0"/>
              </a:rPr>
              <a:t>FILE *</a:t>
            </a:r>
          </a:p>
        </p:txBody>
      </p:sp>
      <p:sp>
        <p:nvSpPr>
          <p:cNvPr id="7" name="TextBox 6">
            <a:extLst>
              <a:ext uri="{FF2B5EF4-FFF2-40B4-BE49-F238E27FC236}">
                <a16:creationId xmlns:a16="http://schemas.microsoft.com/office/drawing/2014/main" id="{3B19FB36-B19F-6084-760B-6D0EA78811B3}"/>
              </a:ext>
            </a:extLst>
          </p:cNvPr>
          <p:cNvSpPr txBox="1"/>
          <p:nvPr/>
        </p:nvSpPr>
        <p:spPr>
          <a:xfrm>
            <a:off x="8349464" y="1949476"/>
            <a:ext cx="877163" cy="646331"/>
          </a:xfrm>
          <a:prstGeom prst="rect">
            <a:avLst/>
          </a:prstGeom>
          <a:noFill/>
        </p:spPr>
        <p:txBody>
          <a:bodyPr wrap="none" rtlCol="0">
            <a:spAutoFit/>
          </a:bodyPr>
          <a:lstStyle/>
          <a:p>
            <a:r>
              <a:rPr lang="en-US" dirty="0"/>
              <a:t>stdin:</a:t>
            </a:r>
          </a:p>
          <a:p>
            <a:r>
              <a:rPr lang="en-US" dirty="0" err="1"/>
              <a:t>stdout</a:t>
            </a:r>
            <a:r>
              <a:rPr lang="en-US" dirty="0"/>
              <a:t>:</a:t>
            </a:r>
          </a:p>
        </p:txBody>
      </p:sp>
      <p:sp>
        <p:nvSpPr>
          <p:cNvPr id="8" name="Rectangle 7">
            <a:extLst>
              <a:ext uri="{FF2B5EF4-FFF2-40B4-BE49-F238E27FC236}">
                <a16:creationId xmlns:a16="http://schemas.microsoft.com/office/drawing/2014/main" id="{8298AEAB-2A21-1676-2020-7B882E081B18}"/>
              </a:ext>
            </a:extLst>
          </p:cNvPr>
          <p:cNvSpPr/>
          <p:nvPr/>
        </p:nvSpPr>
        <p:spPr>
          <a:xfrm>
            <a:off x="10787342" y="1919048"/>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struct</a:t>
            </a:r>
          </a:p>
        </p:txBody>
      </p:sp>
      <p:sp>
        <p:nvSpPr>
          <p:cNvPr id="10" name="Rectangle 9">
            <a:extLst>
              <a:ext uri="{FF2B5EF4-FFF2-40B4-BE49-F238E27FC236}">
                <a16:creationId xmlns:a16="http://schemas.microsoft.com/office/drawing/2014/main" id="{519603DA-2A18-77BB-F1D4-E33A15903569}"/>
              </a:ext>
            </a:extLst>
          </p:cNvPr>
          <p:cNvSpPr/>
          <p:nvPr/>
        </p:nvSpPr>
        <p:spPr>
          <a:xfrm>
            <a:off x="10787342" y="2300997"/>
            <a:ext cx="1148414" cy="26908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struct</a:t>
            </a:r>
          </a:p>
        </p:txBody>
      </p:sp>
      <p:sp>
        <p:nvSpPr>
          <p:cNvPr id="14" name="Right Arrow 13">
            <a:extLst>
              <a:ext uri="{FF2B5EF4-FFF2-40B4-BE49-F238E27FC236}">
                <a16:creationId xmlns:a16="http://schemas.microsoft.com/office/drawing/2014/main" id="{FE716020-26E2-0A09-EE52-FDA27B4C953A}"/>
              </a:ext>
            </a:extLst>
          </p:cNvPr>
          <p:cNvSpPr/>
          <p:nvPr/>
        </p:nvSpPr>
        <p:spPr>
          <a:xfrm>
            <a:off x="10293581" y="202076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36A3E99-CBCD-B1A3-8B21-51E2390F2F29}"/>
              </a:ext>
            </a:extLst>
          </p:cNvPr>
          <p:cNvSpPr/>
          <p:nvPr/>
        </p:nvSpPr>
        <p:spPr>
          <a:xfrm>
            <a:off x="10322506" y="237328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76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r2=BUFSZ, r3=</a:t>
            </a:r>
            <a:r>
              <a:rPr lang="en-US" sz="1400" dirty="0">
                <a:solidFill>
                  <a:srgbClr val="00B050"/>
                </a:solidFill>
                <a:latin typeface="Menlo" panose="020B0609030804020204" pitchFamily="49" charset="0"/>
              </a:rPr>
              <a:t>std</a:t>
            </a:r>
            <a:r>
              <a:rPr lang="en-US" sz="1400" dirty="0">
                <a:solidFill>
                  <a:srgbClr val="00B050"/>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latin typeface="Menlo" panose="020B0609030804020204" pitchFamily="49" charset="0"/>
              </a:rPr>
              <a:t>    </a:t>
            </a:r>
            <a:r>
              <a:rPr lang="en-US" sz="1400" dirty="0">
                <a:solidFill>
                  <a:srgbClr val="00B050"/>
                </a:solidFill>
                <a:effectLst/>
                <a:latin typeface="Menlo" panose="020B0609030804020204" pitchFamily="49" charset="0"/>
              </a:rPr>
              <a:t>//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a:t>
            </a:r>
            <a:r>
              <a:rPr lang="en-US" sz="1400" dirty="0" err="1">
                <a:solidFill>
                  <a:srgbClr val="00B050"/>
                </a:solidFill>
                <a:effectLst/>
                <a:latin typeface="Menlo" panose="020B0609030804020204" pitchFamily="49" charset="0"/>
              </a:rPr>
              <a:t>cnt</a:t>
            </a:r>
            <a:r>
              <a:rPr lang="en-US" sz="1400" dirty="0">
                <a:solidFill>
                  <a:srgbClr val="00B050"/>
                </a:solidFill>
                <a:effectLst/>
                <a:latin typeface="Menlo" panose="020B0609030804020204" pitchFamily="49" charset="0"/>
              </a:rPr>
              <a:t>, r3=</a:t>
            </a:r>
            <a:r>
              <a:rPr lang="en-US" sz="1400" dirty="0" err="1">
                <a:solidFill>
                  <a:srgbClr val="00B050"/>
                </a:solidFill>
                <a:effectLst/>
                <a:latin typeface="Menlo" panose="020B0609030804020204" pitchFamily="49" charset="0"/>
              </a:rPr>
              <a:t>stdout</a:t>
            </a:r>
            <a:r>
              <a:rPr lang="en-US" sz="1400" dirty="0">
                <a:solidFill>
                  <a:srgbClr val="00B05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6723959" y="965264"/>
            <a:ext cx="5153975"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B05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distance from </a:t>
            </a:r>
            <a:r>
              <a:rPr lang="en-US" sz="1400" dirty="0" err="1">
                <a:solidFill>
                  <a:srgbClr val="000000"/>
                </a:solidFill>
                <a:effectLst/>
                <a:latin typeface="Consolas" panose="020B0609020204030204" pitchFamily="49" charset="0"/>
                <a:cs typeface="Consolas" panose="020B0609020204030204" pitchFamily="49" charset="0"/>
              </a:rPr>
              <a:t>fp</a:t>
            </a: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distances from </a:t>
            </a:r>
            <a:r>
              <a:rPr lang="en-US" sz="1200" i="1" dirty="0" err="1">
                <a:solidFill>
                  <a:srgbClr val="00B050"/>
                </a:solidFill>
                <a:effectLst/>
                <a:latin typeface="Consolas" panose="020B0609020204030204" pitchFamily="49" charset="0"/>
                <a:cs typeface="Consolas" panose="020B0609020204030204" pitchFamily="49" charset="0"/>
              </a:rPr>
              <a:t>fp</a:t>
            </a:r>
            <a:r>
              <a:rPr lang="en-US" sz="1200" i="1" dirty="0">
                <a:solidFill>
                  <a:srgbClr val="00B05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555641"/>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distance from </a:t>
            </a:r>
            <a:r>
              <a:rPr lang="en-US" sz="1200" dirty="0" err="1">
                <a:solidFill>
                  <a:srgbClr val="000000"/>
                </a:solidFill>
                <a:effectLst/>
                <a:latin typeface="Menlo" panose="020B0609030804020204" pitchFamily="49" charset="0"/>
              </a:rPr>
              <a:t>fp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9311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88263" y="884791"/>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563772"/>
            <a:ext cx="6552827" cy="5998393"/>
            <a:chOff x="7652187" y="474470"/>
            <a:chExt cx="6552827" cy="5998393"/>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0363318" y="474470"/>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522920049"/>
              </p:ext>
            </p:extLst>
          </p:nvPr>
        </p:nvGraphicFramePr>
        <p:xfrm>
          <a:off x="468179" y="3611381"/>
          <a:ext cx="6971712" cy="2757613"/>
        </p:xfrm>
        <a:graphic>
          <a:graphicData uri="http://schemas.openxmlformats.org/drawingml/2006/table">
            <a:tbl>
              <a:tblPr firstRow="1" firstCol="1" bandRow="1"/>
              <a:tblGrid>
                <a:gridCol w="2285051">
                  <a:extLst>
                    <a:ext uri="{9D8B030D-6E8A-4147-A177-3AD203B41FA5}">
                      <a16:colId xmlns:a16="http://schemas.microsoft.com/office/drawing/2014/main" val="2257053543"/>
                    </a:ext>
                  </a:extLst>
                </a:gridCol>
                <a:gridCol w="4686661">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r1</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r2, =CNT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r2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74085" y="5268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6970601" y="47484"/>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454880"/>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if open for writing, then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70644</TotalTime>
  <Words>10094</Words>
  <Application>Microsoft Macintosh PowerPoint</Application>
  <PresentationFormat>Widescreen</PresentationFormat>
  <Paragraphs>1928</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using distance offsets</vt:lpstr>
      <vt:lpstr>Step 4 Initialize the Local Variables</vt:lpstr>
      <vt:lpstr>C Stream Functions Array/block read/write</vt:lpstr>
      <vt:lpstr>PowerPoint Presentation</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3018</cp:revision>
  <cp:lastPrinted>2022-11-28T20:30:36Z</cp:lastPrinted>
  <dcterms:created xsi:type="dcterms:W3CDTF">2018-10-05T16:35:28Z</dcterms:created>
  <dcterms:modified xsi:type="dcterms:W3CDTF">2022-12-02T03:28:17Z</dcterms:modified>
  <cp:category/>
</cp:coreProperties>
</file>